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0.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1.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2.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3.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4.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5.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6.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7.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8.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9.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20.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21.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22.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23.xml" ContentType="application/vnd.openxmlformats-officedocument.theme+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24.xml" ContentType="application/vnd.openxmlformats-officedocument.theme+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25.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theme/theme26.xml" ContentType="application/vnd.openxmlformats-officedocument.theme+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theme/theme28.xml" ContentType="application/vnd.openxmlformats-officedocument.theme+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theme/theme29.xml" ContentType="application/vnd.openxmlformats-officedocument.theme+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30.xml" ContentType="application/vnd.openxmlformats-officedocument.theme+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31.xml" ContentType="application/vnd.openxmlformats-officedocument.theme+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32.xml" ContentType="application/vnd.openxmlformats-officedocument.theme+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theme/theme33.xml" ContentType="application/vnd.openxmlformats-officedocument.theme+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theme/theme34.xml" ContentType="application/vnd.openxmlformats-officedocument.theme+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theme/theme35.xml" ContentType="application/vnd.openxmlformats-officedocument.theme+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theme/theme36.xml" ContentType="application/vnd.openxmlformats-officedocument.theme+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theme/theme37.xml" ContentType="application/vnd.openxmlformats-officedocument.theme+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theme/theme38.xml" ContentType="application/vnd.openxmlformats-officedocument.theme+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theme/theme39.xml" ContentType="application/vnd.openxmlformats-officedocument.theme+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theme/theme40.xml" ContentType="application/vnd.openxmlformats-officedocument.theme+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theme/theme41.xml" ContentType="application/vnd.openxmlformats-officedocument.theme+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theme/theme42.xml" ContentType="application/vnd.openxmlformats-officedocument.theme+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theme/theme43.xml" ContentType="application/vnd.openxmlformats-officedocument.theme+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theme/theme44.xml" ContentType="application/vnd.openxmlformats-officedocument.theme+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theme/theme45.xml" ContentType="application/vnd.openxmlformats-officedocument.theme+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theme/theme46.xml" ContentType="application/vnd.openxmlformats-officedocument.theme+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theme/theme47.xml" ContentType="application/vnd.openxmlformats-officedocument.theme+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theme/theme48.xml" ContentType="application/vnd.openxmlformats-officedocument.theme+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theme/theme49.xml" ContentType="application/vnd.openxmlformats-officedocument.theme+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theme/theme50.xml" ContentType="application/vnd.openxmlformats-officedocument.theme+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theme/theme51.xml" ContentType="application/vnd.openxmlformats-officedocument.theme+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theme/theme52.xml" ContentType="application/vnd.openxmlformats-officedocument.theme+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theme/theme53.xml" ContentType="application/vnd.openxmlformats-officedocument.theme+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theme/theme54.xml" ContentType="application/vnd.openxmlformats-officedocument.theme+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theme/theme55.xml" ContentType="application/vnd.openxmlformats-officedocument.theme+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theme/theme56.xml" ContentType="application/vnd.openxmlformats-officedocument.theme+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theme/theme57.xml" ContentType="application/vnd.openxmlformats-officedocument.theme+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theme/theme58.xml" ContentType="application/vnd.openxmlformats-officedocument.theme+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theme/theme59.xml" ContentType="application/vnd.openxmlformats-officedocument.theme+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theme/theme60.xml" ContentType="application/vnd.openxmlformats-officedocument.theme+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theme/theme61.xml" ContentType="application/vnd.openxmlformats-officedocument.theme+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theme/theme62.xml" ContentType="application/vnd.openxmlformats-officedocument.theme+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theme/theme63.xml" ContentType="application/vnd.openxmlformats-officedocument.theme+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theme/theme64.xml" ContentType="application/vnd.openxmlformats-officedocument.theme+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theme/theme65.xml" ContentType="application/vnd.openxmlformats-officedocument.theme+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theme/theme66.xml" ContentType="application/vnd.openxmlformats-officedocument.theme+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theme/theme67.xml" ContentType="application/vnd.openxmlformats-officedocument.theme+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theme/theme68.xml" ContentType="application/vnd.openxmlformats-officedocument.theme+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theme/theme69.xml" ContentType="application/vnd.openxmlformats-officedocument.theme+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theme/theme70.xml" ContentType="application/vnd.openxmlformats-officedocument.theme+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theme/theme71.xml" ContentType="application/vnd.openxmlformats-officedocument.theme+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theme/theme72.xml" ContentType="application/vnd.openxmlformats-officedocument.theme+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18.xml" ContentType="application/vnd.openxmlformats-officedocument.presentationml.notesSlide+xml"/>
  <Override PartName="/ppt/charts/chart11.xml" ContentType="application/vnd.openxmlformats-officedocument.drawingml.chart+xml"/>
  <Override PartName="/ppt/theme/themeOverride1.xml" ContentType="application/vnd.openxmlformats-officedocument.themeOverride+xml"/>
  <Override PartName="/ppt/notesSlides/notesSlide19.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5.xml" ContentType="application/vnd.openxmlformats-officedocument.drawingml.chart+xml"/>
  <Override PartName="/ppt/theme/themeOverride2.xml" ContentType="application/vnd.openxmlformats-officedocument.themeOverride+xml"/>
  <Override PartName="/ppt/charts/chart16.xml" ContentType="application/vnd.openxmlformats-officedocument.drawingml.chart+xml"/>
  <Override PartName="/ppt/notesSlides/notesSlide23.xml" ContentType="application/vnd.openxmlformats-officedocument.presentationml.notesSlide+xml"/>
  <Override PartName="/ppt/embeddings/oleObject1.bin" ContentType="application/vnd.openxmlformats-officedocument.oleObject"/>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tags/tag2.xml" ContentType="application/vnd.openxmlformats-officedocument.presentationml.tags+xml"/>
  <Override PartName="/ppt/notesSlides/notesSlide28.xml" ContentType="application/vnd.openxmlformats-officedocument.presentationml.notesSlide+xml"/>
  <Override PartName="/ppt/embeddings/oleObject2.bin" ContentType="application/vnd.openxmlformats-officedocument.oleObject"/>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22.xml" ContentType="application/vnd.openxmlformats-officedocument.drawingml.chart+xml"/>
  <Override PartName="/ppt/notesSlides/notesSlide42.xml" ContentType="application/vnd.openxmlformats-officedocument.presentationml.notesSlide+xml"/>
  <Override PartName="/ppt/charts/chart23.xml" ContentType="application/vnd.openxmlformats-officedocument.drawingml.chart+xml"/>
  <Override PartName="/ppt/notesSlides/notesSlide43.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tags/tag3.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799" r:id="rId3"/>
    <p:sldMasterId id="2147483812" r:id="rId4"/>
    <p:sldMasterId id="2147483824" r:id="rId5"/>
    <p:sldMasterId id="2147483836" r:id="rId6"/>
    <p:sldMasterId id="2147483848" r:id="rId7"/>
    <p:sldMasterId id="2147483860" r:id="rId8"/>
    <p:sldMasterId id="2147483872" r:id="rId9"/>
    <p:sldMasterId id="2147483909" r:id="rId10"/>
    <p:sldMasterId id="2147483924" r:id="rId11"/>
    <p:sldMasterId id="2147483936" r:id="rId12"/>
    <p:sldMasterId id="2147483948" r:id="rId13"/>
    <p:sldMasterId id="2147483977" r:id="rId14"/>
    <p:sldMasterId id="2147484002" r:id="rId15"/>
    <p:sldMasterId id="2147484062" r:id="rId16"/>
    <p:sldMasterId id="2147484074" r:id="rId17"/>
    <p:sldMasterId id="2147484087" r:id="rId18"/>
    <p:sldMasterId id="2147484099" r:id="rId19"/>
    <p:sldMasterId id="2147484111" r:id="rId20"/>
    <p:sldMasterId id="2147484195" r:id="rId21"/>
    <p:sldMasterId id="2147484207" r:id="rId22"/>
    <p:sldMasterId id="2147484245" r:id="rId23"/>
    <p:sldMasterId id="2147484281" r:id="rId24"/>
    <p:sldMasterId id="2147484306" r:id="rId25"/>
    <p:sldMasterId id="2147484354" r:id="rId26"/>
    <p:sldMasterId id="2147484366" r:id="rId27"/>
    <p:sldMasterId id="2147484378" r:id="rId28"/>
    <p:sldMasterId id="2147484390" r:id="rId29"/>
    <p:sldMasterId id="2147484402" r:id="rId30"/>
    <p:sldMasterId id="2147484414" r:id="rId31"/>
    <p:sldMasterId id="2147484426" r:id="rId32"/>
    <p:sldMasterId id="2147484438" r:id="rId33"/>
    <p:sldMasterId id="2147484450" r:id="rId34"/>
    <p:sldMasterId id="2147484462" r:id="rId35"/>
    <p:sldMasterId id="2147484474" r:id="rId36"/>
    <p:sldMasterId id="2147484510" r:id="rId37"/>
    <p:sldMasterId id="2147484522" r:id="rId38"/>
    <p:sldMasterId id="2147484534" r:id="rId39"/>
    <p:sldMasterId id="2147484547" r:id="rId40"/>
    <p:sldMasterId id="2147484559" r:id="rId41"/>
    <p:sldMasterId id="2147484571" r:id="rId42"/>
    <p:sldMasterId id="2147484583" r:id="rId43"/>
    <p:sldMasterId id="2147484596" r:id="rId44"/>
    <p:sldMasterId id="2147484608" r:id="rId45"/>
    <p:sldMasterId id="2147484620" r:id="rId46"/>
    <p:sldMasterId id="2147484632" r:id="rId47"/>
    <p:sldMasterId id="2147484644" r:id="rId48"/>
    <p:sldMasterId id="2147484656" r:id="rId49"/>
    <p:sldMasterId id="2147484668" r:id="rId50"/>
    <p:sldMasterId id="2147484680" r:id="rId51"/>
    <p:sldMasterId id="2147484692" r:id="rId52"/>
    <p:sldMasterId id="2147484704" r:id="rId53"/>
    <p:sldMasterId id="2147484729" r:id="rId54"/>
    <p:sldMasterId id="2147484741" r:id="rId55"/>
    <p:sldMasterId id="2147484753" r:id="rId56"/>
    <p:sldMasterId id="2147484765" r:id="rId57"/>
    <p:sldMasterId id="2147484777" r:id="rId58"/>
    <p:sldMasterId id="2147484789" r:id="rId59"/>
    <p:sldMasterId id="2147484801" r:id="rId60"/>
    <p:sldMasterId id="2147484813" r:id="rId61"/>
    <p:sldMasterId id="2147484825" r:id="rId62"/>
    <p:sldMasterId id="2147484837" r:id="rId63"/>
    <p:sldMasterId id="2147484849" r:id="rId64"/>
    <p:sldMasterId id="2147484861" r:id="rId65"/>
    <p:sldMasterId id="2147484873" r:id="rId66"/>
    <p:sldMasterId id="2147484885" r:id="rId67"/>
    <p:sldMasterId id="2147484897" r:id="rId68"/>
    <p:sldMasterId id="2147484909" r:id="rId69"/>
    <p:sldMasterId id="2147484921" r:id="rId70"/>
    <p:sldMasterId id="2147484933" r:id="rId71"/>
    <p:sldMasterId id="2147484945" r:id="rId72"/>
    <p:sldMasterId id="2147484957" r:id="rId73"/>
  </p:sldMasterIdLst>
  <p:notesMasterIdLst>
    <p:notesMasterId r:id="rId233"/>
  </p:notesMasterIdLst>
  <p:handoutMasterIdLst>
    <p:handoutMasterId r:id="rId234"/>
  </p:handoutMasterIdLst>
  <p:sldIdLst>
    <p:sldId id="1309" r:id="rId74"/>
    <p:sldId id="1496" r:id="rId75"/>
    <p:sldId id="1497" r:id="rId76"/>
    <p:sldId id="1498" r:id="rId77"/>
    <p:sldId id="1500" r:id="rId78"/>
    <p:sldId id="1501" r:id="rId79"/>
    <p:sldId id="1502" r:id="rId80"/>
    <p:sldId id="1505" r:id="rId81"/>
    <p:sldId id="1503" r:id="rId82"/>
    <p:sldId id="1504" r:id="rId83"/>
    <p:sldId id="1512" r:id="rId84"/>
    <p:sldId id="1506" r:id="rId85"/>
    <p:sldId id="1507" r:id="rId86"/>
    <p:sldId id="1584" r:id="rId87"/>
    <p:sldId id="1509" r:id="rId88"/>
    <p:sldId id="1511" r:id="rId89"/>
    <p:sldId id="1601" r:id="rId90"/>
    <p:sldId id="1585" r:id="rId91"/>
    <p:sldId id="1513" r:id="rId92"/>
    <p:sldId id="1592" r:id="rId93"/>
    <p:sldId id="1515" r:id="rId94"/>
    <p:sldId id="1516" r:id="rId95"/>
    <p:sldId id="1517" r:id="rId96"/>
    <p:sldId id="1519" r:id="rId97"/>
    <p:sldId id="1602" r:id="rId98"/>
    <p:sldId id="1578" r:id="rId99"/>
    <p:sldId id="1593" r:id="rId100"/>
    <p:sldId id="1521" r:id="rId101"/>
    <p:sldId id="1522" r:id="rId102"/>
    <p:sldId id="1523" r:id="rId103"/>
    <p:sldId id="1524" r:id="rId104"/>
    <p:sldId id="1525" r:id="rId105"/>
    <p:sldId id="1526" r:id="rId106"/>
    <p:sldId id="1527" r:id="rId107"/>
    <p:sldId id="1528" r:id="rId108"/>
    <p:sldId id="1529" r:id="rId109"/>
    <p:sldId id="1562" r:id="rId110"/>
    <p:sldId id="1530" r:id="rId111"/>
    <p:sldId id="1531" r:id="rId112"/>
    <p:sldId id="1594" r:id="rId113"/>
    <p:sldId id="1533" r:id="rId114"/>
    <p:sldId id="1534" r:id="rId115"/>
    <p:sldId id="1535" r:id="rId116"/>
    <p:sldId id="1536" r:id="rId117"/>
    <p:sldId id="1537" r:id="rId118"/>
    <p:sldId id="1603" r:id="rId119"/>
    <p:sldId id="1538" r:id="rId120"/>
    <p:sldId id="1539" r:id="rId121"/>
    <p:sldId id="1595" r:id="rId122"/>
    <p:sldId id="1566" r:id="rId123"/>
    <p:sldId id="1540" r:id="rId124"/>
    <p:sldId id="1541" r:id="rId125"/>
    <p:sldId id="1542" r:id="rId126"/>
    <p:sldId id="1543" r:id="rId127"/>
    <p:sldId id="1544" r:id="rId128"/>
    <p:sldId id="1545" r:id="rId129"/>
    <p:sldId id="1546" r:id="rId130"/>
    <p:sldId id="1547" r:id="rId131"/>
    <p:sldId id="1548" r:id="rId132"/>
    <p:sldId id="1549" r:id="rId133"/>
    <p:sldId id="1550" r:id="rId134"/>
    <p:sldId id="1551" r:id="rId135"/>
    <p:sldId id="1552" r:id="rId136"/>
    <p:sldId id="1577" r:id="rId137"/>
    <p:sldId id="1554" r:id="rId138"/>
    <p:sldId id="1555" r:id="rId139"/>
    <p:sldId id="1556" r:id="rId140"/>
    <p:sldId id="1557" r:id="rId141"/>
    <p:sldId id="1586" r:id="rId142"/>
    <p:sldId id="1589" r:id="rId143"/>
    <p:sldId id="1596" r:id="rId144"/>
    <p:sldId id="1597" r:id="rId145"/>
    <p:sldId id="1558" r:id="rId146"/>
    <p:sldId id="1559" r:id="rId147"/>
    <p:sldId id="1583" r:id="rId148"/>
    <p:sldId id="1604" r:id="rId149"/>
    <p:sldId id="1669" r:id="rId150"/>
    <p:sldId id="1579" r:id="rId151"/>
    <p:sldId id="1582" r:id="rId152"/>
    <p:sldId id="1581" r:id="rId153"/>
    <p:sldId id="1567" r:id="rId154"/>
    <p:sldId id="1568" r:id="rId155"/>
    <p:sldId id="1569" r:id="rId156"/>
    <p:sldId id="1570" r:id="rId157"/>
    <p:sldId id="1571" r:id="rId158"/>
    <p:sldId id="1572" r:id="rId159"/>
    <p:sldId id="1573" r:id="rId160"/>
    <p:sldId id="1574" r:id="rId161"/>
    <p:sldId id="1575" r:id="rId162"/>
    <p:sldId id="1380" r:id="rId163"/>
    <p:sldId id="1605" r:id="rId164"/>
    <p:sldId id="1606" r:id="rId165"/>
    <p:sldId id="1607" r:id="rId166"/>
    <p:sldId id="1608" r:id="rId167"/>
    <p:sldId id="1609" r:id="rId168"/>
    <p:sldId id="1610" r:id="rId169"/>
    <p:sldId id="1611" r:id="rId170"/>
    <p:sldId id="1612" r:id="rId171"/>
    <p:sldId id="1639" r:id="rId172"/>
    <p:sldId id="1613" r:id="rId173"/>
    <p:sldId id="1614" r:id="rId174"/>
    <p:sldId id="1640" r:id="rId175"/>
    <p:sldId id="1641" r:id="rId176"/>
    <p:sldId id="1615" r:id="rId177"/>
    <p:sldId id="1616" r:id="rId178"/>
    <p:sldId id="1617" r:id="rId179"/>
    <p:sldId id="1618" r:id="rId180"/>
    <p:sldId id="1619" r:id="rId181"/>
    <p:sldId id="1620" r:id="rId182"/>
    <p:sldId id="1621" r:id="rId183"/>
    <p:sldId id="1622" r:id="rId184"/>
    <p:sldId id="1623" r:id="rId185"/>
    <p:sldId id="1624" r:id="rId186"/>
    <p:sldId id="1625" r:id="rId187"/>
    <p:sldId id="1626" r:id="rId188"/>
    <p:sldId id="1627" r:id="rId189"/>
    <p:sldId id="1628" r:id="rId190"/>
    <p:sldId id="1629" r:id="rId191"/>
    <p:sldId id="1630" r:id="rId192"/>
    <p:sldId id="1631" r:id="rId193"/>
    <p:sldId id="1632" r:id="rId194"/>
    <p:sldId id="1633" r:id="rId195"/>
    <p:sldId id="1634" r:id="rId196"/>
    <p:sldId id="1635" r:id="rId197"/>
    <p:sldId id="1636" r:id="rId198"/>
    <p:sldId id="1637" r:id="rId199"/>
    <p:sldId id="1638" r:id="rId200"/>
    <p:sldId id="1402" r:id="rId201"/>
    <p:sldId id="1441" r:id="rId202"/>
    <p:sldId id="1642" r:id="rId203"/>
    <p:sldId id="1643" r:id="rId204"/>
    <p:sldId id="1644" r:id="rId205"/>
    <p:sldId id="1645" r:id="rId206"/>
    <p:sldId id="1646" r:id="rId207"/>
    <p:sldId id="1647" r:id="rId208"/>
    <p:sldId id="1648" r:id="rId209"/>
    <p:sldId id="1649" r:id="rId210"/>
    <p:sldId id="1600" r:id="rId211"/>
    <p:sldId id="1650" r:id="rId212"/>
    <p:sldId id="1651" r:id="rId213"/>
    <p:sldId id="1652" r:id="rId214"/>
    <p:sldId id="1653" r:id="rId215"/>
    <p:sldId id="1654" r:id="rId216"/>
    <p:sldId id="1655" r:id="rId217"/>
    <p:sldId id="1656" r:id="rId218"/>
    <p:sldId id="1657" r:id="rId219"/>
    <p:sldId id="1658" r:id="rId220"/>
    <p:sldId id="1659" r:id="rId221"/>
    <p:sldId id="1660" r:id="rId222"/>
    <p:sldId id="1668" r:id="rId223"/>
    <p:sldId id="1661" r:id="rId224"/>
    <p:sldId id="1662" r:id="rId225"/>
    <p:sldId id="1663" r:id="rId226"/>
    <p:sldId id="1598" r:id="rId227"/>
    <p:sldId id="1599" r:id="rId228"/>
    <p:sldId id="1666" r:id="rId229"/>
    <p:sldId id="1664" r:id="rId230"/>
    <p:sldId id="1665" r:id="rId231"/>
    <p:sldId id="1670" r:id="rId2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8A54"/>
    <a:srgbClr val="2A55D6"/>
    <a:srgbClr val="8C0000"/>
    <a:srgbClr val="663D63"/>
    <a:srgbClr val="66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50" autoAdjust="0"/>
    <p:restoredTop sz="99205" autoAdjust="0"/>
  </p:normalViewPr>
  <p:slideViewPr>
    <p:cSldViewPr>
      <p:cViewPr varScale="1">
        <p:scale>
          <a:sx n="111" d="100"/>
          <a:sy n="111" d="100"/>
        </p:scale>
        <p:origin x="-90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3228"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06" Type="http://schemas.openxmlformats.org/officeDocument/2006/relationships/slide" Target="slides/slide33.xml"/><Relationship Id="rId107" Type="http://schemas.openxmlformats.org/officeDocument/2006/relationships/slide" Target="slides/slide34.xml"/><Relationship Id="rId108" Type="http://schemas.openxmlformats.org/officeDocument/2006/relationships/slide" Target="slides/slide35.xml"/><Relationship Id="rId109" Type="http://schemas.openxmlformats.org/officeDocument/2006/relationships/slide" Target="slides/slide36.xml"/><Relationship Id="rId70" Type="http://schemas.openxmlformats.org/officeDocument/2006/relationships/slideMaster" Target="slideMasters/slideMaster70.xml"/><Relationship Id="rId71" Type="http://schemas.openxmlformats.org/officeDocument/2006/relationships/slideMaster" Target="slideMasters/slideMaster71.xml"/><Relationship Id="rId72" Type="http://schemas.openxmlformats.org/officeDocument/2006/relationships/slideMaster" Target="slideMasters/slideMaster72.xml"/><Relationship Id="rId73" Type="http://schemas.openxmlformats.org/officeDocument/2006/relationships/slideMaster" Target="slideMasters/slideMaster73.xml"/><Relationship Id="rId74" Type="http://schemas.openxmlformats.org/officeDocument/2006/relationships/slide" Target="slides/slide1.xml"/><Relationship Id="rId75" Type="http://schemas.openxmlformats.org/officeDocument/2006/relationships/slide" Target="slides/slide2.xml"/><Relationship Id="rId76" Type="http://schemas.openxmlformats.org/officeDocument/2006/relationships/slide" Target="slides/slide3.xml"/><Relationship Id="rId77" Type="http://schemas.openxmlformats.org/officeDocument/2006/relationships/slide" Target="slides/slide4.xml"/><Relationship Id="rId78" Type="http://schemas.openxmlformats.org/officeDocument/2006/relationships/slide" Target="slides/slide5.xml"/><Relationship Id="rId79" Type="http://schemas.openxmlformats.org/officeDocument/2006/relationships/slide" Target="slides/slide6.xml"/><Relationship Id="rId170" Type="http://schemas.openxmlformats.org/officeDocument/2006/relationships/slide" Target="slides/slide97.xml"/><Relationship Id="rId171" Type="http://schemas.openxmlformats.org/officeDocument/2006/relationships/slide" Target="slides/slide98.xml"/><Relationship Id="rId172" Type="http://schemas.openxmlformats.org/officeDocument/2006/relationships/slide" Target="slides/slide99.xml"/><Relationship Id="rId173" Type="http://schemas.openxmlformats.org/officeDocument/2006/relationships/slide" Target="slides/slide100.xml"/><Relationship Id="rId174" Type="http://schemas.openxmlformats.org/officeDocument/2006/relationships/slide" Target="slides/slide101.xml"/><Relationship Id="rId175" Type="http://schemas.openxmlformats.org/officeDocument/2006/relationships/slide" Target="slides/slide102.xml"/><Relationship Id="rId176" Type="http://schemas.openxmlformats.org/officeDocument/2006/relationships/slide" Target="slides/slide103.xml"/><Relationship Id="rId177" Type="http://schemas.openxmlformats.org/officeDocument/2006/relationships/slide" Target="slides/slide104.xml"/><Relationship Id="rId178" Type="http://schemas.openxmlformats.org/officeDocument/2006/relationships/slide" Target="slides/slide105.xml"/><Relationship Id="rId179" Type="http://schemas.openxmlformats.org/officeDocument/2006/relationships/slide" Target="slides/slide106.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110" Type="http://schemas.openxmlformats.org/officeDocument/2006/relationships/slide" Target="slides/slide37.xml"/><Relationship Id="rId111" Type="http://schemas.openxmlformats.org/officeDocument/2006/relationships/slide" Target="slides/slide38.xml"/><Relationship Id="rId112" Type="http://schemas.openxmlformats.org/officeDocument/2006/relationships/slide" Target="slides/slide39.xml"/><Relationship Id="rId113" Type="http://schemas.openxmlformats.org/officeDocument/2006/relationships/slide" Target="slides/slide40.xml"/><Relationship Id="rId114" Type="http://schemas.openxmlformats.org/officeDocument/2006/relationships/slide" Target="slides/slide41.xml"/><Relationship Id="rId115" Type="http://schemas.openxmlformats.org/officeDocument/2006/relationships/slide" Target="slides/slide42.xml"/><Relationship Id="rId116" Type="http://schemas.openxmlformats.org/officeDocument/2006/relationships/slide" Target="slides/slide43.xml"/><Relationship Id="rId117" Type="http://schemas.openxmlformats.org/officeDocument/2006/relationships/slide" Target="slides/slide44.xml"/><Relationship Id="rId118" Type="http://schemas.openxmlformats.org/officeDocument/2006/relationships/slide" Target="slides/slide45.xml"/><Relationship Id="rId119" Type="http://schemas.openxmlformats.org/officeDocument/2006/relationships/slide" Target="slides/slide46.xml"/><Relationship Id="rId200" Type="http://schemas.openxmlformats.org/officeDocument/2006/relationships/slide" Target="slides/slide127.xml"/><Relationship Id="rId201" Type="http://schemas.openxmlformats.org/officeDocument/2006/relationships/slide" Target="slides/slide128.xml"/><Relationship Id="rId202" Type="http://schemas.openxmlformats.org/officeDocument/2006/relationships/slide" Target="slides/slide129.xml"/><Relationship Id="rId203" Type="http://schemas.openxmlformats.org/officeDocument/2006/relationships/slide" Target="slides/slide130.xml"/><Relationship Id="rId204" Type="http://schemas.openxmlformats.org/officeDocument/2006/relationships/slide" Target="slides/slide131.xml"/><Relationship Id="rId205" Type="http://schemas.openxmlformats.org/officeDocument/2006/relationships/slide" Target="slides/slide132.xml"/><Relationship Id="rId206" Type="http://schemas.openxmlformats.org/officeDocument/2006/relationships/slide" Target="slides/slide133.xml"/><Relationship Id="rId207" Type="http://schemas.openxmlformats.org/officeDocument/2006/relationships/slide" Target="slides/slide134.xml"/><Relationship Id="rId208" Type="http://schemas.openxmlformats.org/officeDocument/2006/relationships/slide" Target="slides/slide135.xml"/><Relationship Id="rId209" Type="http://schemas.openxmlformats.org/officeDocument/2006/relationships/slide" Target="slides/slide13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80" Type="http://schemas.openxmlformats.org/officeDocument/2006/relationships/slide" Target="slides/slide7.xml"/><Relationship Id="rId81" Type="http://schemas.openxmlformats.org/officeDocument/2006/relationships/slide" Target="slides/slide8.xml"/><Relationship Id="rId82" Type="http://schemas.openxmlformats.org/officeDocument/2006/relationships/slide" Target="slides/slide9.xml"/><Relationship Id="rId83" Type="http://schemas.openxmlformats.org/officeDocument/2006/relationships/slide" Target="slides/slide10.xml"/><Relationship Id="rId84" Type="http://schemas.openxmlformats.org/officeDocument/2006/relationships/slide" Target="slides/slide11.xml"/><Relationship Id="rId85" Type="http://schemas.openxmlformats.org/officeDocument/2006/relationships/slide" Target="slides/slide12.xml"/><Relationship Id="rId86" Type="http://schemas.openxmlformats.org/officeDocument/2006/relationships/slide" Target="slides/slide13.xml"/><Relationship Id="rId87" Type="http://schemas.openxmlformats.org/officeDocument/2006/relationships/slide" Target="slides/slide14.xml"/><Relationship Id="rId88" Type="http://schemas.openxmlformats.org/officeDocument/2006/relationships/slide" Target="slides/slide15.xml"/><Relationship Id="rId89" Type="http://schemas.openxmlformats.org/officeDocument/2006/relationships/slide" Target="slides/slide16.xml"/><Relationship Id="rId180" Type="http://schemas.openxmlformats.org/officeDocument/2006/relationships/slide" Target="slides/slide107.xml"/><Relationship Id="rId181" Type="http://schemas.openxmlformats.org/officeDocument/2006/relationships/slide" Target="slides/slide108.xml"/><Relationship Id="rId182" Type="http://schemas.openxmlformats.org/officeDocument/2006/relationships/slide" Target="slides/slide109.xml"/><Relationship Id="rId183" Type="http://schemas.openxmlformats.org/officeDocument/2006/relationships/slide" Target="slides/slide110.xml"/><Relationship Id="rId184" Type="http://schemas.openxmlformats.org/officeDocument/2006/relationships/slide" Target="slides/slide111.xml"/><Relationship Id="rId185" Type="http://schemas.openxmlformats.org/officeDocument/2006/relationships/slide" Target="slides/slide112.xml"/><Relationship Id="rId186" Type="http://schemas.openxmlformats.org/officeDocument/2006/relationships/slide" Target="slides/slide113.xml"/><Relationship Id="rId187" Type="http://schemas.openxmlformats.org/officeDocument/2006/relationships/slide" Target="slides/slide114.xml"/><Relationship Id="rId188" Type="http://schemas.openxmlformats.org/officeDocument/2006/relationships/slide" Target="slides/slide115.xml"/><Relationship Id="rId189" Type="http://schemas.openxmlformats.org/officeDocument/2006/relationships/slide" Target="slides/slide116.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120" Type="http://schemas.openxmlformats.org/officeDocument/2006/relationships/slide" Target="slides/slide47.xml"/><Relationship Id="rId121" Type="http://schemas.openxmlformats.org/officeDocument/2006/relationships/slide" Target="slides/slide48.xml"/><Relationship Id="rId122" Type="http://schemas.openxmlformats.org/officeDocument/2006/relationships/slide" Target="slides/slide49.xml"/><Relationship Id="rId123" Type="http://schemas.openxmlformats.org/officeDocument/2006/relationships/slide" Target="slides/slide50.xml"/><Relationship Id="rId124" Type="http://schemas.openxmlformats.org/officeDocument/2006/relationships/slide" Target="slides/slide51.xml"/><Relationship Id="rId125" Type="http://schemas.openxmlformats.org/officeDocument/2006/relationships/slide" Target="slides/slide52.xml"/><Relationship Id="rId126" Type="http://schemas.openxmlformats.org/officeDocument/2006/relationships/slide" Target="slides/slide53.xml"/><Relationship Id="rId127" Type="http://schemas.openxmlformats.org/officeDocument/2006/relationships/slide" Target="slides/slide54.xml"/><Relationship Id="rId128" Type="http://schemas.openxmlformats.org/officeDocument/2006/relationships/slide" Target="slides/slide55.xml"/><Relationship Id="rId129" Type="http://schemas.openxmlformats.org/officeDocument/2006/relationships/slide" Target="slides/slide56.xml"/><Relationship Id="rId210" Type="http://schemas.openxmlformats.org/officeDocument/2006/relationships/slide" Target="slides/slide137.xml"/><Relationship Id="rId211" Type="http://schemas.openxmlformats.org/officeDocument/2006/relationships/slide" Target="slides/slide138.xml"/><Relationship Id="rId212" Type="http://schemas.openxmlformats.org/officeDocument/2006/relationships/slide" Target="slides/slide139.xml"/><Relationship Id="rId213" Type="http://schemas.openxmlformats.org/officeDocument/2006/relationships/slide" Target="slides/slide140.xml"/><Relationship Id="rId214" Type="http://schemas.openxmlformats.org/officeDocument/2006/relationships/slide" Target="slides/slide141.xml"/><Relationship Id="rId215" Type="http://schemas.openxmlformats.org/officeDocument/2006/relationships/slide" Target="slides/slide142.xml"/><Relationship Id="rId216" Type="http://schemas.openxmlformats.org/officeDocument/2006/relationships/slide" Target="slides/slide143.xml"/><Relationship Id="rId217" Type="http://schemas.openxmlformats.org/officeDocument/2006/relationships/slide" Target="slides/slide144.xml"/><Relationship Id="rId218" Type="http://schemas.openxmlformats.org/officeDocument/2006/relationships/slide" Target="slides/slide145.xml"/><Relationship Id="rId219" Type="http://schemas.openxmlformats.org/officeDocument/2006/relationships/slide" Target="slides/slide146.xml"/><Relationship Id="rId90" Type="http://schemas.openxmlformats.org/officeDocument/2006/relationships/slide" Target="slides/slide17.xml"/><Relationship Id="rId91" Type="http://schemas.openxmlformats.org/officeDocument/2006/relationships/slide" Target="slides/slide18.xml"/><Relationship Id="rId92" Type="http://schemas.openxmlformats.org/officeDocument/2006/relationships/slide" Target="slides/slide19.xml"/><Relationship Id="rId93" Type="http://schemas.openxmlformats.org/officeDocument/2006/relationships/slide" Target="slides/slide20.xml"/><Relationship Id="rId94" Type="http://schemas.openxmlformats.org/officeDocument/2006/relationships/slide" Target="slides/slide21.xml"/><Relationship Id="rId95" Type="http://schemas.openxmlformats.org/officeDocument/2006/relationships/slide" Target="slides/slide22.xml"/><Relationship Id="rId96" Type="http://schemas.openxmlformats.org/officeDocument/2006/relationships/slide" Target="slides/slide23.xml"/><Relationship Id="rId97" Type="http://schemas.openxmlformats.org/officeDocument/2006/relationships/slide" Target="slides/slide24.xml"/><Relationship Id="rId98" Type="http://schemas.openxmlformats.org/officeDocument/2006/relationships/slide" Target="slides/slide25.xml"/><Relationship Id="rId99" Type="http://schemas.openxmlformats.org/officeDocument/2006/relationships/slide" Target="slides/slide26.xml"/><Relationship Id="rId190" Type="http://schemas.openxmlformats.org/officeDocument/2006/relationships/slide" Target="slides/slide117.xml"/><Relationship Id="rId191" Type="http://schemas.openxmlformats.org/officeDocument/2006/relationships/slide" Target="slides/slide118.xml"/><Relationship Id="rId192" Type="http://schemas.openxmlformats.org/officeDocument/2006/relationships/slide" Target="slides/slide119.xml"/><Relationship Id="rId193" Type="http://schemas.openxmlformats.org/officeDocument/2006/relationships/slide" Target="slides/slide120.xml"/><Relationship Id="rId194" Type="http://schemas.openxmlformats.org/officeDocument/2006/relationships/slide" Target="slides/slide121.xml"/><Relationship Id="rId195" Type="http://schemas.openxmlformats.org/officeDocument/2006/relationships/slide" Target="slides/slide122.xml"/><Relationship Id="rId196" Type="http://schemas.openxmlformats.org/officeDocument/2006/relationships/slide" Target="slides/slide123.xml"/><Relationship Id="rId197" Type="http://schemas.openxmlformats.org/officeDocument/2006/relationships/slide" Target="slides/slide124.xml"/><Relationship Id="rId198" Type="http://schemas.openxmlformats.org/officeDocument/2006/relationships/slide" Target="slides/slide125.xml"/><Relationship Id="rId199" Type="http://schemas.openxmlformats.org/officeDocument/2006/relationships/slide" Target="slides/slide126.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130" Type="http://schemas.openxmlformats.org/officeDocument/2006/relationships/slide" Target="slides/slide57.xml"/><Relationship Id="rId131" Type="http://schemas.openxmlformats.org/officeDocument/2006/relationships/slide" Target="slides/slide58.xml"/><Relationship Id="rId132" Type="http://schemas.openxmlformats.org/officeDocument/2006/relationships/slide" Target="slides/slide59.xml"/><Relationship Id="rId133" Type="http://schemas.openxmlformats.org/officeDocument/2006/relationships/slide" Target="slides/slide60.xml"/><Relationship Id="rId220" Type="http://schemas.openxmlformats.org/officeDocument/2006/relationships/slide" Target="slides/slide147.xml"/><Relationship Id="rId221" Type="http://schemas.openxmlformats.org/officeDocument/2006/relationships/slide" Target="slides/slide148.xml"/><Relationship Id="rId222" Type="http://schemas.openxmlformats.org/officeDocument/2006/relationships/slide" Target="slides/slide149.xml"/><Relationship Id="rId223" Type="http://schemas.openxmlformats.org/officeDocument/2006/relationships/slide" Target="slides/slide150.xml"/><Relationship Id="rId224" Type="http://schemas.openxmlformats.org/officeDocument/2006/relationships/slide" Target="slides/slide151.xml"/><Relationship Id="rId225" Type="http://schemas.openxmlformats.org/officeDocument/2006/relationships/slide" Target="slides/slide152.xml"/><Relationship Id="rId226" Type="http://schemas.openxmlformats.org/officeDocument/2006/relationships/slide" Target="slides/slide153.xml"/><Relationship Id="rId227" Type="http://schemas.openxmlformats.org/officeDocument/2006/relationships/slide" Target="slides/slide154.xml"/><Relationship Id="rId228" Type="http://schemas.openxmlformats.org/officeDocument/2006/relationships/slide" Target="slides/slide155.xml"/><Relationship Id="rId229" Type="http://schemas.openxmlformats.org/officeDocument/2006/relationships/slide" Target="slides/slide156.xml"/><Relationship Id="rId134" Type="http://schemas.openxmlformats.org/officeDocument/2006/relationships/slide" Target="slides/slide61.xml"/><Relationship Id="rId135" Type="http://schemas.openxmlformats.org/officeDocument/2006/relationships/slide" Target="slides/slide62.xml"/><Relationship Id="rId136" Type="http://schemas.openxmlformats.org/officeDocument/2006/relationships/slide" Target="slides/slide63.xml"/><Relationship Id="rId137" Type="http://schemas.openxmlformats.org/officeDocument/2006/relationships/slide" Target="slides/slide64.xml"/><Relationship Id="rId138" Type="http://schemas.openxmlformats.org/officeDocument/2006/relationships/slide" Target="slides/slide65.xml"/><Relationship Id="rId139" Type="http://schemas.openxmlformats.org/officeDocument/2006/relationships/slide" Target="slides/slide66.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Master" Target="slideMasters/slideMaster45.xml"/><Relationship Id="rId46" Type="http://schemas.openxmlformats.org/officeDocument/2006/relationships/slideMaster" Target="slideMasters/slideMaster46.xml"/><Relationship Id="rId47" Type="http://schemas.openxmlformats.org/officeDocument/2006/relationships/slideMaster" Target="slideMasters/slideMaster47.xml"/><Relationship Id="rId48" Type="http://schemas.openxmlformats.org/officeDocument/2006/relationships/slideMaster" Target="slideMasters/slideMaster48.xml"/><Relationship Id="rId49" Type="http://schemas.openxmlformats.org/officeDocument/2006/relationships/slideMaster" Target="slideMasters/slideMaster49.xml"/><Relationship Id="rId140" Type="http://schemas.openxmlformats.org/officeDocument/2006/relationships/slide" Target="slides/slide67.xml"/><Relationship Id="rId141" Type="http://schemas.openxmlformats.org/officeDocument/2006/relationships/slide" Target="slides/slide68.xml"/><Relationship Id="rId142" Type="http://schemas.openxmlformats.org/officeDocument/2006/relationships/slide" Target="slides/slide69.xml"/><Relationship Id="rId143" Type="http://schemas.openxmlformats.org/officeDocument/2006/relationships/slide" Target="slides/slide70.xml"/><Relationship Id="rId144" Type="http://schemas.openxmlformats.org/officeDocument/2006/relationships/slide" Target="slides/slide71.xml"/><Relationship Id="rId145" Type="http://schemas.openxmlformats.org/officeDocument/2006/relationships/slide" Target="slides/slide72.xml"/><Relationship Id="rId146" Type="http://schemas.openxmlformats.org/officeDocument/2006/relationships/slide" Target="slides/slide73.xml"/><Relationship Id="rId147" Type="http://schemas.openxmlformats.org/officeDocument/2006/relationships/slide" Target="slides/slide74.xml"/><Relationship Id="rId148" Type="http://schemas.openxmlformats.org/officeDocument/2006/relationships/slide" Target="slides/slide75.xml"/><Relationship Id="rId149" Type="http://schemas.openxmlformats.org/officeDocument/2006/relationships/slide" Target="slides/slide76.xml"/><Relationship Id="rId230" Type="http://schemas.openxmlformats.org/officeDocument/2006/relationships/slide" Target="slides/slide157.xml"/><Relationship Id="rId231" Type="http://schemas.openxmlformats.org/officeDocument/2006/relationships/slide" Target="slides/slide158.xml"/><Relationship Id="rId232" Type="http://schemas.openxmlformats.org/officeDocument/2006/relationships/slide" Target="slides/slide159.xml"/><Relationship Id="rId233" Type="http://schemas.openxmlformats.org/officeDocument/2006/relationships/notesMaster" Target="notesMasters/notesMaster1.xml"/><Relationship Id="rId234" Type="http://schemas.openxmlformats.org/officeDocument/2006/relationships/handoutMaster" Target="handoutMasters/handoutMaster1.xml"/><Relationship Id="rId235" Type="http://schemas.openxmlformats.org/officeDocument/2006/relationships/printerSettings" Target="printerSettings/printerSettings1.bin"/><Relationship Id="rId236" Type="http://schemas.openxmlformats.org/officeDocument/2006/relationships/presProps" Target="presProps.xml"/><Relationship Id="rId237" Type="http://schemas.openxmlformats.org/officeDocument/2006/relationships/viewProps" Target="viewProps.xml"/><Relationship Id="rId238" Type="http://schemas.openxmlformats.org/officeDocument/2006/relationships/theme" Target="theme/theme1.xml"/><Relationship Id="rId239" Type="http://schemas.openxmlformats.org/officeDocument/2006/relationships/tableStyles" Target="tableStyles.xml"/><Relationship Id="rId50" Type="http://schemas.openxmlformats.org/officeDocument/2006/relationships/slideMaster" Target="slideMasters/slideMaster50.xml"/><Relationship Id="rId51" Type="http://schemas.openxmlformats.org/officeDocument/2006/relationships/slideMaster" Target="slideMasters/slideMaster51.xml"/><Relationship Id="rId52" Type="http://schemas.openxmlformats.org/officeDocument/2006/relationships/slideMaster" Target="slideMasters/slideMaster52.xml"/><Relationship Id="rId53" Type="http://schemas.openxmlformats.org/officeDocument/2006/relationships/slideMaster" Target="slideMasters/slideMaster53.xml"/><Relationship Id="rId54" Type="http://schemas.openxmlformats.org/officeDocument/2006/relationships/slideMaster" Target="slideMasters/slideMaster54.xml"/><Relationship Id="rId55" Type="http://schemas.openxmlformats.org/officeDocument/2006/relationships/slideMaster" Target="slideMasters/slideMaster55.xml"/><Relationship Id="rId56" Type="http://schemas.openxmlformats.org/officeDocument/2006/relationships/slideMaster" Target="slideMasters/slideMaster56.xml"/><Relationship Id="rId57" Type="http://schemas.openxmlformats.org/officeDocument/2006/relationships/slideMaster" Target="slideMasters/slideMaster57.xml"/><Relationship Id="rId58" Type="http://schemas.openxmlformats.org/officeDocument/2006/relationships/slideMaster" Target="slideMasters/slideMaster58.xml"/><Relationship Id="rId59" Type="http://schemas.openxmlformats.org/officeDocument/2006/relationships/slideMaster" Target="slideMasters/slideMaster59.xml"/><Relationship Id="rId150" Type="http://schemas.openxmlformats.org/officeDocument/2006/relationships/slide" Target="slides/slide77.xml"/><Relationship Id="rId151" Type="http://schemas.openxmlformats.org/officeDocument/2006/relationships/slide" Target="slides/slide78.xml"/><Relationship Id="rId152" Type="http://schemas.openxmlformats.org/officeDocument/2006/relationships/slide" Target="slides/slide79.xml"/><Relationship Id="rId153" Type="http://schemas.openxmlformats.org/officeDocument/2006/relationships/slide" Target="slides/slide80.xml"/><Relationship Id="rId154" Type="http://schemas.openxmlformats.org/officeDocument/2006/relationships/slide" Target="slides/slide81.xml"/><Relationship Id="rId155" Type="http://schemas.openxmlformats.org/officeDocument/2006/relationships/slide" Target="slides/slide82.xml"/><Relationship Id="rId156" Type="http://schemas.openxmlformats.org/officeDocument/2006/relationships/slide" Target="slides/slide83.xml"/><Relationship Id="rId157" Type="http://schemas.openxmlformats.org/officeDocument/2006/relationships/slide" Target="slides/slide84.xml"/><Relationship Id="rId158" Type="http://schemas.openxmlformats.org/officeDocument/2006/relationships/slide" Target="slides/slide85.xml"/><Relationship Id="rId159" Type="http://schemas.openxmlformats.org/officeDocument/2006/relationships/slide" Target="slides/slide86.xml"/><Relationship Id="rId60" Type="http://schemas.openxmlformats.org/officeDocument/2006/relationships/slideMaster" Target="slideMasters/slideMaster60.xml"/><Relationship Id="rId61" Type="http://schemas.openxmlformats.org/officeDocument/2006/relationships/slideMaster" Target="slideMasters/slideMaster61.xml"/><Relationship Id="rId62" Type="http://schemas.openxmlformats.org/officeDocument/2006/relationships/slideMaster" Target="slideMasters/slideMaster62.xml"/><Relationship Id="rId63" Type="http://schemas.openxmlformats.org/officeDocument/2006/relationships/slideMaster" Target="slideMasters/slideMaster63.xml"/><Relationship Id="rId64" Type="http://schemas.openxmlformats.org/officeDocument/2006/relationships/slideMaster" Target="slideMasters/slideMaster64.xml"/><Relationship Id="rId65" Type="http://schemas.openxmlformats.org/officeDocument/2006/relationships/slideMaster" Target="slideMasters/slideMaster65.xml"/><Relationship Id="rId66" Type="http://schemas.openxmlformats.org/officeDocument/2006/relationships/slideMaster" Target="slideMasters/slideMaster66.xml"/><Relationship Id="rId67" Type="http://schemas.openxmlformats.org/officeDocument/2006/relationships/slideMaster" Target="slideMasters/slideMaster67.xml"/><Relationship Id="rId68" Type="http://schemas.openxmlformats.org/officeDocument/2006/relationships/slideMaster" Target="slideMasters/slideMaster68.xml"/><Relationship Id="rId69" Type="http://schemas.openxmlformats.org/officeDocument/2006/relationships/slideMaster" Target="slideMasters/slideMaster69.xml"/><Relationship Id="rId160" Type="http://schemas.openxmlformats.org/officeDocument/2006/relationships/slide" Target="slides/slide87.xml"/><Relationship Id="rId161" Type="http://schemas.openxmlformats.org/officeDocument/2006/relationships/slide" Target="slides/slide88.xml"/><Relationship Id="rId162" Type="http://schemas.openxmlformats.org/officeDocument/2006/relationships/slide" Target="slides/slide89.xml"/><Relationship Id="rId163" Type="http://schemas.openxmlformats.org/officeDocument/2006/relationships/slide" Target="slides/slide90.xml"/><Relationship Id="rId164" Type="http://schemas.openxmlformats.org/officeDocument/2006/relationships/slide" Target="slides/slide91.xml"/><Relationship Id="rId165" Type="http://schemas.openxmlformats.org/officeDocument/2006/relationships/slide" Target="slides/slide92.xml"/><Relationship Id="rId166" Type="http://schemas.openxmlformats.org/officeDocument/2006/relationships/slide" Target="slides/slide93.xml"/><Relationship Id="rId167" Type="http://schemas.openxmlformats.org/officeDocument/2006/relationships/slide" Target="slides/slide94.xml"/><Relationship Id="rId168" Type="http://schemas.openxmlformats.org/officeDocument/2006/relationships/slide" Target="slides/slide95.xml"/><Relationship Id="rId169" Type="http://schemas.openxmlformats.org/officeDocument/2006/relationships/slide" Target="slides/slide96.xml"/><Relationship Id="rId100" Type="http://schemas.openxmlformats.org/officeDocument/2006/relationships/slide" Target="slides/slide27.xml"/><Relationship Id="rId101" Type="http://schemas.openxmlformats.org/officeDocument/2006/relationships/slide" Target="slides/slide28.xml"/><Relationship Id="rId102" Type="http://schemas.openxmlformats.org/officeDocument/2006/relationships/slide" Target="slides/slide29.xml"/><Relationship Id="rId103" Type="http://schemas.openxmlformats.org/officeDocument/2006/relationships/slide" Target="slides/slide30.xml"/><Relationship Id="rId104" Type="http://schemas.openxmlformats.org/officeDocument/2006/relationships/slide" Target="slides/slide31.xml"/><Relationship Id="rId105" Type="http://schemas.openxmlformats.org/officeDocument/2006/relationships/slide" Target="slides/slide32.xml"/></Relationships>
</file>

<file path=ppt/charts/_rels/chart1.xml.rels><?xml version="1.0" encoding="UTF-8" standalone="yes"?>
<Relationships xmlns="http://schemas.openxmlformats.org/package/2006/relationships"><Relationship Id="rId1" Type="http://schemas.openxmlformats.org/officeDocument/2006/relationships/oleObject" Target="file:///\\vboxsrv\Downloads\hpca_slide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yoongu\Documents\isca12_graphs_ppt.xlsx" TargetMode="External"/></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yoonh\Desktop\figs2.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15.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jjm:Documents:SAFARI:hpl:cal:CAL:qual_graph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2.xml.rels><?xml version="1.0" encoding="UTF-8" standalone="yes"?>
<Relationships xmlns="http://schemas.openxmlformats.org/package/2006/relationships"><Relationship Id="rId1" Type="http://schemas.openxmlformats.org/officeDocument/2006/relationships/oleObject" Target="file:///\\vboxsrv\Downloads\hpca_slides.xlsx" TargetMode="External"/></Relationships>
</file>

<file path=ppt/charts/_rels/chart20.xml.rels><?xml version="1.0" encoding="UTF-8" standalone="yes"?>
<Relationships xmlns="http://schemas.openxmlformats.org/package/2006/relationships"><Relationship Id="rId1" Type="http://schemas.openxmlformats.org/officeDocument/2006/relationships/image" Target="../media/image45.png"/><Relationship Id="rId2" Type="http://schemas.openxmlformats.org/officeDocument/2006/relationships/package" Target="../embeddings/Microsoft_Excel_Sheet4.xlsx"/></Relationships>
</file>

<file path=ppt/charts/_rels/chart21.xml.rels><?xml version="1.0" encoding="UTF-8" standalone="yes"?>
<Relationships xmlns="http://schemas.openxmlformats.org/package/2006/relationships"><Relationship Id="rId1" Type="http://schemas.openxmlformats.org/officeDocument/2006/relationships/image" Target="../media/image45.png"/><Relationship Id="rId2" Type="http://schemas.openxmlformats.org/officeDocument/2006/relationships/package" Target="../embeddings/Microsoft_Excel_Sheet5.xlsx"/></Relationships>
</file>

<file path=ppt/charts/_rels/chart22.xml.rels><?xml version="1.0" encoding="UTF-8" standalone="yes"?>
<Relationships xmlns="http://schemas.openxmlformats.org/package/2006/relationships"><Relationship Id="rId1" Type="http://schemas.openxmlformats.org/officeDocument/2006/relationships/oleObject" Target="file:///C:\Users\ZmILe\Desktop\Weighted_ALL_WS.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ZmILe\Desktop\Weighted_ALL_WS.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ZmILe\Desktop\bufSweep.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ZmILe\Desktop\bufSweep.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vboxsrv\Dropbox\Research\22_DRAM_TLDRAM\CameraReady\useful\tldram_tren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vboxsrv\Dropbox\Research\22_DRAM_TLDRAM\CameraReady\useful\tldram_tren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vboxsrv\Downloads\hpca_slid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Donghyuk\My%20Documents\qual.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Donghyuk\My%20Documents\qual.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vboxsrv\shared\samsung%20page%20copy\PageCopy_Power_v2.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yoongu\Documents\isca12_graphs_pp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532595587714"/>
          <c:y val="0.180294865485564"/>
          <c:w val="0.677767373672885"/>
          <c:h val="0.591493807414698"/>
        </c:manualLayout>
      </c:layout>
      <c:lineChart>
        <c:grouping val="standard"/>
        <c:varyColors val="0"/>
        <c:ser>
          <c:idx val="0"/>
          <c:order val="0"/>
          <c:tx>
            <c:strRef>
              <c:f>Trend!$C$42</c:f>
              <c:strCache>
                <c:ptCount val="1"/>
                <c:pt idx="0">
                  <c:v>Capacity</c:v>
                </c:pt>
              </c:strCache>
            </c:strRef>
          </c:tx>
          <c:marker>
            <c:symbol val="triangle"/>
            <c:size val="12"/>
          </c:marker>
          <c:cat>
            <c:numRef>
              <c:f>Trend!$D$41:$H$41</c:f>
              <c:numCache>
                <c:formatCode>General</c:formatCode>
                <c:ptCount val="5"/>
                <c:pt idx="0">
                  <c:v>2000.0</c:v>
                </c:pt>
                <c:pt idx="1">
                  <c:v>2003.0</c:v>
                </c:pt>
                <c:pt idx="2">
                  <c:v>2006.0</c:v>
                </c:pt>
                <c:pt idx="3">
                  <c:v>2008.0</c:v>
                </c:pt>
                <c:pt idx="4">
                  <c:v>2011.0</c:v>
                </c:pt>
              </c:numCache>
            </c:numRef>
          </c:cat>
          <c:val>
            <c:numRef>
              <c:f>Trend!$D$42:$H$42</c:f>
              <c:numCache>
                <c:formatCode>General</c:formatCode>
                <c:ptCount val="5"/>
                <c:pt idx="0">
                  <c:v>0.125</c:v>
                </c:pt>
                <c:pt idx="1">
                  <c:v>0.25</c:v>
                </c:pt>
                <c:pt idx="2">
                  <c:v>0.5</c:v>
                </c:pt>
                <c:pt idx="3">
                  <c:v>1.0</c:v>
                </c:pt>
                <c:pt idx="4">
                  <c:v>2.0</c:v>
                </c:pt>
              </c:numCache>
            </c:numRef>
          </c:val>
          <c:smooth val="0"/>
        </c:ser>
        <c:dLbls>
          <c:showLegendKey val="0"/>
          <c:showVal val="0"/>
          <c:showCatName val="0"/>
          <c:showSerName val="0"/>
          <c:showPercent val="0"/>
          <c:showBubbleSize val="0"/>
        </c:dLbls>
        <c:marker val="1"/>
        <c:smooth val="0"/>
        <c:axId val="1841522456"/>
        <c:axId val="1921060504"/>
      </c:lineChart>
      <c:lineChart>
        <c:grouping val="standard"/>
        <c:varyColors val="0"/>
        <c:ser>
          <c:idx val="1"/>
          <c:order val="1"/>
          <c:tx>
            <c:strRef>
              <c:f>Trend!$C$43</c:f>
              <c:strCache>
                <c:ptCount val="1"/>
                <c:pt idx="0">
                  <c:v>Latency (tRC)</c:v>
                </c:pt>
              </c:strCache>
            </c:strRef>
          </c:tx>
          <c:marker>
            <c:symbol val="square"/>
            <c:size val="10"/>
          </c:marker>
          <c:cat>
            <c:numRef>
              <c:f>Trend!$D$41:$H$41</c:f>
              <c:numCache>
                <c:formatCode>General</c:formatCode>
                <c:ptCount val="5"/>
                <c:pt idx="0">
                  <c:v>2000.0</c:v>
                </c:pt>
                <c:pt idx="1">
                  <c:v>2003.0</c:v>
                </c:pt>
                <c:pt idx="2">
                  <c:v>2006.0</c:v>
                </c:pt>
                <c:pt idx="3">
                  <c:v>2008.0</c:v>
                </c:pt>
                <c:pt idx="4">
                  <c:v>2011.0</c:v>
                </c:pt>
              </c:numCache>
            </c:numRef>
          </c:cat>
          <c:val>
            <c:numRef>
              <c:f>Trend!$D$43:$H$43</c:f>
              <c:numCache>
                <c:formatCode>General</c:formatCode>
                <c:ptCount val="5"/>
                <c:pt idx="0">
                  <c:v>65.0</c:v>
                </c:pt>
                <c:pt idx="1">
                  <c:v>60.0</c:v>
                </c:pt>
                <c:pt idx="2">
                  <c:v>57.5</c:v>
                </c:pt>
                <c:pt idx="3">
                  <c:v>49.5</c:v>
                </c:pt>
                <c:pt idx="4">
                  <c:v>47.91</c:v>
                </c:pt>
              </c:numCache>
            </c:numRef>
          </c:val>
          <c:smooth val="0"/>
        </c:ser>
        <c:dLbls>
          <c:showLegendKey val="0"/>
          <c:showVal val="0"/>
          <c:showCatName val="0"/>
          <c:showSerName val="0"/>
          <c:showPercent val="0"/>
          <c:showBubbleSize val="0"/>
        </c:dLbls>
        <c:marker val="1"/>
        <c:smooth val="0"/>
        <c:axId val="-2068693976"/>
        <c:axId val="-2116972280"/>
      </c:lineChart>
      <c:catAx>
        <c:axId val="1841522456"/>
        <c:scaling>
          <c:orientation val="minMax"/>
        </c:scaling>
        <c:delete val="0"/>
        <c:axPos val="b"/>
        <c:title>
          <c:tx>
            <c:rich>
              <a:bodyPr/>
              <a:lstStyle/>
              <a:p>
                <a:pPr>
                  <a:defRPr sz="2800"/>
                </a:pPr>
                <a:r>
                  <a:rPr lang="en-US" sz="2800"/>
                  <a:t>Year</a:t>
                </a:r>
              </a:p>
            </c:rich>
          </c:tx>
          <c:layout>
            <c:manualLayout>
              <c:xMode val="edge"/>
              <c:yMode val="edge"/>
              <c:x val="0.450371237379111"/>
              <c:y val="0.894271038385827"/>
            </c:manualLayout>
          </c:layout>
          <c:overlay val="0"/>
        </c:title>
        <c:numFmt formatCode="General" sourceLinked="1"/>
        <c:majorTickMark val="out"/>
        <c:minorTickMark val="none"/>
        <c:tickLblPos val="nextTo"/>
        <c:txPr>
          <a:bodyPr/>
          <a:lstStyle/>
          <a:p>
            <a:pPr>
              <a:defRPr sz="2400"/>
            </a:pPr>
            <a:endParaRPr lang="en-US"/>
          </a:p>
        </c:txPr>
        <c:crossAx val="1921060504"/>
        <c:crosses val="autoZero"/>
        <c:auto val="1"/>
        <c:lblAlgn val="ctr"/>
        <c:lblOffset val="100"/>
        <c:noMultiLvlLbl val="0"/>
      </c:catAx>
      <c:valAx>
        <c:axId val="1921060504"/>
        <c:scaling>
          <c:orientation val="minMax"/>
        </c:scaling>
        <c:delete val="0"/>
        <c:axPos val="l"/>
        <c:majorGridlines/>
        <c:title>
          <c:tx>
            <c:rich>
              <a:bodyPr rot="-5400000" vert="horz"/>
              <a:lstStyle/>
              <a:p>
                <a:pPr>
                  <a:defRPr sz="2800">
                    <a:solidFill>
                      <a:schemeClr val="accent1"/>
                    </a:solidFill>
                  </a:defRPr>
                </a:pPr>
                <a:r>
                  <a:rPr lang="en-US" sz="2800" dirty="0">
                    <a:solidFill>
                      <a:schemeClr val="accent1"/>
                    </a:solidFill>
                  </a:rPr>
                  <a:t>Capacity (Gb)</a:t>
                </a:r>
              </a:p>
            </c:rich>
          </c:tx>
          <c:overlay val="0"/>
        </c:title>
        <c:numFmt formatCode="#,##0.0" sourceLinked="0"/>
        <c:majorTickMark val="out"/>
        <c:minorTickMark val="none"/>
        <c:tickLblPos val="nextTo"/>
        <c:txPr>
          <a:bodyPr/>
          <a:lstStyle/>
          <a:p>
            <a:pPr>
              <a:defRPr sz="2400">
                <a:solidFill>
                  <a:schemeClr val="tx1"/>
                </a:solidFill>
              </a:defRPr>
            </a:pPr>
            <a:endParaRPr lang="en-US"/>
          </a:p>
        </c:txPr>
        <c:crossAx val="1841522456"/>
        <c:crosses val="autoZero"/>
        <c:crossBetween val="between"/>
      </c:valAx>
      <c:valAx>
        <c:axId val="-2116972280"/>
        <c:scaling>
          <c:orientation val="minMax"/>
          <c:max val="100.0"/>
        </c:scaling>
        <c:delete val="0"/>
        <c:axPos val="r"/>
        <c:title>
          <c:tx>
            <c:rich>
              <a:bodyPr rot="-5400000" vert="horz"/>
              <a:lstStyle/>
              <a:p>
                <a:pPr>
                  <a:defRPr sz="2800">
                    <a:solidFill>
                      <a:schemeClr val="accent2"/>
                    </a:solidFill>
                  </a:defRPr>
                </a:pPr>
                <a:r>
                  <a:rPr lang="en-US" sz="2800">
                    <a:solidFill>
                      <a:schemeClr val="accent2"/>
                    </a:solidFill>
                  </a:rPr>
                  <a:t>Latency (ns)</a:t>
                </a:r>
              </a:p>
            </c:rich>
          </c:tx>
          <c:overlay val="0"/>
        </c:title>
        <c:numFmt formatCode="General" sourceLinked="1"/>
        <c:majorTickMark val="out"/>
        <c:minorTickMark val="none"/>
        <c:tickLblPos val="nextTo"/>
        <c:txPr>
          <a:bodyPr/>
          <a:lstStyle/>
          <a:p>
            <a:pPr>
              <a:defRPr sz="2400"/>
            </a:pPr>
            <a:endParaRPr lang="en-US"/>
          </a:p>
        </c:txPr>
        <c:crossAx val="-2068693976"/>
        <c:crosses val="max"/>
        <c:crossBetween val="between"/>
        <c:majorUnit val="20.0"/>
      </c:valAx>
      <c:catAx>
        <c:axId val="-2068693976"/>
        <c:scaling>
          <c:orientation val="minMax"/>
        </c:scaling>
        <c:delete val="1"/>
        <c:axPos val="b"/>
        <c:numFmt formatCode="General" sourceLinked="1"/>
        <c:majorTickMark val="out"/>
        <c:minorTickMark val="none"/>
        <c:tickLblPos val="nextTo"/>
        <c:crossAx val="-2116972280"/>
        <c:crosses val="autoZero"/>
        <c:auto val="1"/>
        <c:lblAlgn val="ctr"/>
        <c:lblOffset val="100"/>
        <c:noMultiLvlLbl val="0"/>
      </c:catAx>
    </c:plotArea>
    <c:legend>
      <c:legendPos val="t"/>
      <c:overlay val="0"/>
      <c:txPr>
        <a:bodyPr/>
        <a:lstStyle/>
        <a:p>
          <a:pPr>
            <a:defRPr sz="2800"/>
          </a:pPr>
          <a:endParaRPr lang="en-US"/>
        </a:p>
      </c:txPr>
    </c:legend>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3284992962021"/>
          <c:y val="0.205687284312453"/>
          <c:w val="0.422272181288777"/>
          <c:h val="0.735757368807077"/>
        </c:manualLayout>
      </c:layout>
      <c:barChart>
        <c:barDir val="col"/>
        <c:grouping val="clustered"/>
        <c:varyColors val="0"/>
        <c:ser>
          <c:idx val="0"/>
          <c:order val="0"/>
          <c:tx>
            <c:strRef>
              <c:f>Sheet1!$D$134</c:f>
              <c:strCache>
                <c:ptCount val="1"/>
                <c:pt idx="0">
                  <c:v>Baseline</c:v>
                </c:pt>
              </c:strCache>
            </c:strRef>
          </c:tx>
          <c:spPr>
            <a:solidFill>
              <a:schemeClr val="tx1"/>
            </a:solidFill>
          </c:spPr>
          <c:invertIfNegative val="0"/>
          <c:cat>
            <c:strRef>
              <c:f>Sheet1!$C$135</c:f>
              <c:strCache>
                <c:ptCount val="1"/>
                <c:pt idx="0">
                  <c:v>gmean</c:v>
                </c:pt>
              </c:strCache>
            </c:strRef>
          </c:cat>
          <c:val>
            <c:numRef>
              <c:f>Sheet1!$D$135</c:f>
              <c:numCache>
                <c:formatCode>General</c:formatCode>
                <c:ptCount val="1"/>
                <c:pt idx="0">
                  <c:v>0.568959471396045</c:v>
                </c:pt>
              </c:numCache>
            </c:numRef>
          </c:val>
        </c:ser>
        <c:ser>
          <c:idx val="1"/>
          <c:order val="1"/>
          <c:tx>
            <c:strRef>
              <c:f>Sheet1!$G$134</c:f>
              <c:strCache>
                <c:ptCount val="1"/>
                <c:pt idx="0">
                  <c:v>MASA</c:v>
                </c:pt>
              </c:strCache>
            </c:strRef>
          </c:tx>
          <c:spPr>
            <a:solidFill>
              <a:srgbClr val="0070C0"/>
            </a:solidFill>
          </c:spPr>
          <c:invertIfNegative val="0"/>
          <c:cat>
            <c:strRef>
              <c:f>Sheet1!$C$135</c:f>
              <c:strCache>
                <c:ptCount val="1"/>
                <c:pt idx="0">
                  <c:v>gmean</c:v>
                </c:pt>
              </c:strCache>
            </c:strRef>
          </c:cat>
          <c:val>
            <c:numRef>
              <c:f>Sheet1!$G$135</c:f>
              <c:numCache>
                <c:formatCode>General</c:formatCode>
                <c:ptCount val="1"/>
                <c:pt idx="0">
                  <c:v>0.698010062977278</c:v>
                </c:pt>
              </c:numCache>
            </c:numRef>
          </c:val>
        </c:ser>
        <c:dLbls>
          <c:showLegendKey val="0"/>
          <c:showVal val="0"/>
          <c:showCatName val="0"/>
          <c:showSerName val="0"/>
          <c:showPercent val="0"/>
          <c:showBubbleSize val="0"/>
        </c:dLbls>
        <c:gapWidth val="100"/>
        <c:axId val="-2092086568"/>
        <c:axId val="1589182968"/>
      </c:barChart>
      <c:catAx>
        <c:axId val="-2092086568"/>
        <c:scaling>
          <c:orientation val="minMax"/>
        </c:scaling>
        <c:delete val="1"/>
        <c:axPos val="b"/>
        <c:numFmt formatCode="General" sourceLinked="1"/>
        <c:majorTickMark val="none"/>
        <c:minorTickMark val="none"/>
        <c:tickLblPos val="nextTo"/>
        <c:crossAx val="1589182968"/>
        <c:crosses val="autoZero"/>
        <c:auto val="1"/>
        <c:lblAlgn val="ctr"/>
        <c:lblOffset val="0"/>
        <c:noMultiLvlLbl val="0"/>
      </c:catAx>
      <c:valAx>
        <c:axId val="1589182968"/>
        <c:scaling>
          <c:orientation val="minMax"/>
          <c:max val="1.0"/>
          <c:min val="0.0"/>
        </c:scaling>
        <c:delete val="0"/>
        <c:axPos val="l"/>
        <c:majorGridlines/>
        <c:title>
          <c:tx>
            <c:rich>
              <a:bodyPr rot="-5400000" vert="horz"/>
              <a:lstStyle/>
              <a:p>
                <a:pPr>
                  <a:defRPr sz="1200"/>
                </a:pPr>
                <a:r>
                  <a:rPr lang="en-US" sz="1200" smtClean="0"/>
                  <a:t>Row-Buffer </a:t>
                </a:r>
                <a:r>
                  <a:rPr lang="en-US" sz="1200" baseline="0" smtClean="0"/>
                  <a:t>Hit-Rate</a:t>
                </a:r>
                <a:endParaRPr lang="en-US" sz="1200"/>
              </a:p>
            </c:rich>
          </c:tx>
          <c:layout/>
          <c:overlay val="0"/>
        </c:title>
        <c:numFmt formatCode="0%" sourceLinked="0"/>
        <c:majorTickMark val="out"/>
        <c:minorTickMark val="none"/>
        <c:tickLblPos val="nextTo"/>
        <c:txPr>
          <a:bodyPr/>
          <a:lstStyle/>
          <a:p>
            <a:pPr>
              <a:defRPr sz="1000"/>
            </a:pPr>
            <a:endParaRPr lang="en-US"/>
          </a:p>
        </c:txPr>
        <c:crossAx val="-2092086568"/>
        <c:crosses val="autoZero"/>
        <c:crossBetween val="between"/>
        <c:majorUnit val="0.2"/>
        <c:minorUnit val="0.05"/>
      </c:valAx>
    </c:plotArea>
    <c:legend>
      <c:legendPos val="t"/>
      <c:layout/>
      <c:overlay val="0"/>
      <c:txPr>
        <a:bodyPr/>
        <a:lstStyle/>
        <a:p>
          <a:pPr>
            <a:defRPr sz="1200" b="1"/>
          </a:pPr>
          <a:endParaRPr lang="en-US"/>
        </a:p>
      </c:txPr>
    </c:legend>
    <c:plotVisOnly val="1"/>
    <c:dispBlanksAs val="gap"/>
    <c:showDLblsOverMax val="0"/>
  </c:chart>
  <c:spPr>
    <a:ln w="0">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2671922143212"/>
          <c:y val="0.117320558177138"/>
          <c:w val="0.826468034858521"/>
          <c:h val="0.706636102624591"/>
        </c:manualLayout>
      </c:layout>
      <c:barChart>
        <c:barDir val="col"/>
        <c:grouping val="clustered"/>
        <c:varyColors val="0"/>
        <c:ser>
          <c:idx val="0"/>
          <c:order val="0"/>
          <c:tx>
            <c:strRef>
              <c:f>Sheet1!$G$23</c:f>
              <c:strCache>
                <c:ptCount val="1"/>
                <c:pt idx="0">
                  <c:v>FREQ</c:v>
                </c:pt>
              </c:strCache>
            </c:strRef>
          </c:tx>
          <c:spPr>
            <a:solidFill>
              <a:srgbClr val="FF0000"/>
            </a:solidFill>
            <a:ln>
              <a:solidFill>
                <a:schemeClr val="tx1"/>
              </a:solidFill>
            </a:ln>
          </c:spPr>
          <c:invertIfNegative val="0"/>
          <c:cat>
            <c:strRef>
              <c:f>Sheet1!$C$9:$E$9</c:f>
              <c:strCache>
                <c:ptCount val="3"/>
                <c:pt idx="0">
                  <c:v>Server</c:v>
                </c:pt>
                <c:pt idx="1">
                  <c:v>Cloud</c:v>
                </c:pt>
                <c:pt idx="2">
                  <c:v>Avg</c:v>
                </c:pt>
              </c:strCache>
            </c:strRef>
          </c:cat>
          <c:val>
            <c:numRef>
              <c:f>Sheet1!$C$27:$E$27</c:f>
              <c:numCache>
                <c:formatCode>General</c:formatCode>
                <c:ptCount val="3"/>
                <c:pt idx="0">
                  <c:v>0.955198767233418</c:v>
                </c:pt>
                <c:pt idx="1">
                  <c:v>1.04690252364578</c:v>
                </c:pt>
                <c:pt idx="2">
                  <c:v>1.0</c:v>
                </c:pt>
              </c:numCache>
            </c:numRef>
          </c:val>
        </c:ser>
        <c:ser>
          <c:idx val="1"/>
          <c:order val="1"/>
          <c:tx>
            <c:strRef>
              <c:f>Sheet1!$G$24</c:f>
              <c:strCache>
                <c:ptCount val="1"/>
                <c:pt idx="0">
                  <c:v>FREQ-Dyn</c:v>
                </c:pt>
              </c:strCache>
            </c:strRef>
          </c:tx>
          <c:spPr>
            <a:solidFill>
              <a:srgbClr val="C00000"/>
            </a:solidFill>
            <a:ln>
              <a:solidFill>
                <a:schemeClr val="tx1"/>
              </a:solidFill>
            </a:ln>
          </c:spPr>
          <c:invertIfNegative val="0"/>
          <c:cat>
            <c:strRef>
              <c:f>Sheet1!$C$9:$E$9</c:f>
              <c:strCache>
                <c:ptCount val="3"/>
                <c:pt idx="0">
                  <c:v>Server</c:v>
                </c:pt>
                <c:pt idx="1">
                  <c:v>Cloud</c:v>
                </c:pt>
                <c:pt idx="2">
                  <c:v>Avg</c:v>
                </c:pt>
              </c:strCache>
            </c:strRef>
          </c:cat>
          <c:val>
            <c:numRef>
              <c:f>Sheet1!$C$28:$E$28</c:f>
              <c:numCache>
                <c:formatCode>General</c:formatCode>
                <c:ptCount val="3"/>
                <c:pt idx="0">
                  <c:v>1.05024857095811</c:v>
                </c:pt>
                <c:pt idx="1">
                  <c:v>1.10738284840727</c:v>
                </c:pt>
                <c:pt idx="2">
                  <c:v>1.07843741313219</c:v>
                </c:pt>
              </c:numCache>
            </c:numRef>
          </c:val>
        </c:ser>
        <c:ser>
          <c:idx val="2"/>
          <c:order val="2"/>
          <c:tx>
            <c:strRef>
              <c:f>Sheet1!$G$25</c:f>
              <c:strCache>
                <c:ptCount val="1"/>
                <c:pt idx="0">
                  <c:v>RBLA</c:v>
                </c:pt>
              </c:strCache>
            </c:strRef>
          </c:tx>
          <c:spPr>
            <a:solidFill>
              <a:srgbClr val="92D050"/>
            </a:solidFill>
            <a:ln>
              <a:solidFill>
                <a:schemeClr val="tx1"/>
              </a:solidFill>
            </a:ln>
          </c:spPr>
          <c:invertIfNegative val="0"/>
          <c:cat>
            <c:strRef>
              <c:f>Sheet1!$C$9:$E$9</c:f>
              <c:strCache>
                <c:ptCount val="3"/>
                <c:pt idx="0">
                  <c:v>Server</c:v>
                </c:pt>
                <c:pt idx="1">
                  <c:v>Cloud</c:v>
                </c:pt>
                <c:pt idx="2">
                  <c:v>Avg</c:v>
                </c:pt>
              </c:strCache>
            </c:strRef>
          </c:cat>
          <c:val>
            <c:numRef>
              <c:f>Sheet1!$C$29:$E$29</c:f>
              <c:numCache>
                <c:formatCode>General</c:formatCode>
                <c:ptCount val="3"/>
                <c:pt idx="0">
                  <c:v>1.07128921989386</c:v>
                </c:pt>
                <c:pt idx="1">
                  <c:v>1.09971070120103</c:v>
                </c:pt>
                <c:pt idx="2">
                  <c:v>1.0854069371432</c:v>
                </c:pt>
              </c:numCache>
            </c:numRef>
          </c:val>
        </c:ser>
        <c:ser>
          <c:idx val="3"/>
          <c:order val="3"/>
          <c:tx>
            <c:strRef>
              <c:f>Sheet1!$G$26</c:f>
              <c:strCache>
                <c:ptCount val="1"/>
                <c:pt idx="0">
                  <c:v>RBLA-Dyn</c:v>
                </c:pt>
              </c:strCache>
            </c:strRef>
          </c:tx>
          <c:spPr>
            <a:solidFill>
              <a:srgbClr val="00B050"/>
            </a:solidFill>
            <a:ln>
              <a:solidFill>
                <a:schemeClr val="tx1"/>
              </a:solidFill>
            </a:ln>
          </c:spPr>
          <c:invertIfNegative val="0"/>
          <c:cat>
            <c:strRef>
              <c:f>Sheet1!$C$9:$E$9</c:f>
              <c:strCache>
                <c:ptCount val="3"/>
                <c:pt idx="0">
                  <c:v>Server</c:v>
                </c:pt>
                <c:pt idx="1">
                  <c:v>Cloud</c:v>
                </c:pt>
                <c:pt idx="2">
                  <c:v>Avg</c:v>
                </c:pt>
              </c:strCache>
            </c:strRef>
          </c:cat>
          <c:val>
            <c:numRef>
              <c:f>Sheet1!$C$30:$E$30</c:f>
              <c:numCache>
                <c:formatCode>General</c:formatCode>
                <c:ptCount val="3"/>
                <c:pt idx="0">
                  <c:v>1.12035130984795</c:v>
                </c:pt>
                <c:pt idx="1">
                  <c:v>1.15107899857966</c:v>
                </c:pt>
                <c:pt idx="2">
                  <c:v>1.13561122916128</c:v>
                </c:pt>
              </c:numCache>
            </c:numRef>
          </c:val>
        </c:ser>
        <c:dLbls>
          <c:showLegendKey val="0"/>
          <c:showVal val="0"/>
          <c:showCatName val="0"/>
          <c:showSerName val="0"/>
          <c:showPercent val="0"/>
          <c:showBubbleSize val="0"/>
        </c:dLbls>
        <c:gapWidth val="150"/>
        <c:axId val="1699019112"/>
        <c:axId val="1721052584"/>
      </c:barChart>
      <c:catAx>
        <c:axId val="1699019112"/>
        <c:scaling>
          <c:orientation val="minMax"/>
        </c:scaling>
        <c:delete val="0"/>
        <c:axPos val="b"/>
        <c:title>
          <c:tx>
            <c:rich>
              <a:bodyPr/>
              <a:lstStyle/>
              <a:p>
                <a:pPr>
                  <a:defRPr/>
                </a:pPr>
                <a:r>
                  <a:rPr lang="en-US"/>
                  <a:t>Workload</a:t>
                </a:r>
              </a:p>
            </c:rich>
          </c:tx>
          <c:layout/>
          <c:overlay val="0"/>
        </c:title>
        <c:majorTickMark val="none"/>
        <c:minorTickMark val="none"/>
        <c:tickLblPos val="nextTo"/>
        <c:crossAx val="1721052584"/>
        <c:crosses val="autoZero"/>
        <c:auto val="1"/>
        <c:lblAlgn val="ctr"/>
        <c:lblOffset val="100"/>
        <c:noMultiLvlLbl val="0"/>
      </c:catAx>
      <c:valAx>
        <c:axId val="1721052584"/>
        <c:scaling>
          <c:orientation val="minMax"/>
        </c:scaling>
        <c:delete val="0"/>
        <c:axPos val="l"/>
        <c:majorGridlines/>
        <c:title>
          <c:tx>
            <c:rich>
              <a:bodyPr/>
              <a:lstStyle/>
              <a:p>
                <a:pPr>
                  <a:defRPr b="1"/>
                </a:pPr>
                <a:r>
                  <a:rPr lang="en-US" b="1"/>
                  <a:t>Normalized Weighted Speedup</a:t>
                </a:r>
              </a:p>
            </c:rich>
          </c:tx>
          <c:layout/>
          <c:overlay val="0"/>
        </c:title>
        <c:numFmt formatCode="General" sourceLinked="1"/>
        <c:majorTickMark val="out"/>
        <c:minorTickMark val="none"/>
        <c:tickLblPos val="nextTo"/>
        <c:crossAx val="1699019112"/>
        <c:crosses val="autoZero"/>
        <c:crossBetween val="between"/>
      </c:valAx>
    </c:plotArea>
    <c:legend>
      <c:legendPos val="t"/>
      <c:layou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(Sheet1!$F$27,Sheet1!$F$47,Sheet1!$F$97)</c:f>
              <c:numCache>
                <c:formatCode>General</c:formatCode>
                <c:ptCount val="3"/>
                <c:pt idx="0">
                  <c:v>1.0</c:v>
                </c:pt>
                <c:pt idx="1">
                  <c:v>1.0</c:v>
                </c:pt>
                <c:pt idx="2">
                  <c:v>1.0</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(Sheet1!$F$28,Sheet1!$F$48,Sheet1!$F$98)</c:f>
              <c:numCache>
                <c:formatCode>General</c:formatCode>
                <c:ptCount val="3"/>
                <c:pt idx="0">
                  <c:v>1.31083660882258</c:v>
                </c:pt>
                <c:pt idx="1">
                  <c:v>0.81719489482245</c:v>
                </c:pt>
                <c:pt idx="2">
                  <c:v>0.465423705640499</c:v>
                </c:pt>
              </c:numCache>
            </c:numRef>
          </c:val>
        </c:ser>
        <c:ser>
          <c:idx val="1"/>
          <c:order val="2"/>
          <c:tx>
            <c:strRef>
              <c:f>Sheet1!$G$21</c:f>
              <c:strCache>
                <c:ptCount val="1"/>
                <c:pt idx="0">
                  <c:v>16GB DRAM</c:v>
                </c:pt>
              </c:strCache>
            </c:strRef>
          </c:tx>
          <c:spPr>
            <a:solidFill>
              <a:srgbClr val="FFC00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(Sheet1!$F$29,Sheet1!$F$49,Sheet1!$F$99)</c:f>
              <c:numCache>
                <c:formatCode>General</c:formatCode>
                <c:ptCount val="3"/>
                <c:pt idx="0">
                  <c:v>1.8423460201957</c:v>
                </c:pt>
                <c:pt idx="1">
                  <c:v>0.569207907349579</c:v>
                </c:pt>
                <c:pt idx="2">
                  <c:v>0.443071661584369</c:v>
                </c:pt>
              </c:numCache>
            </c:numRef>
          </c:val>
        </c:ser>
        <c:dLbls>
          <c:showLegendKey val="0"/>
          <c:showVal val="0"/>
          <c:showCatName val="0"/>
          <c:showSerName val="0"/>
          <c:showPercent val="0"/>
          <c:showBubbleSize val="0"/>
        </c:dLbls>
        <c:gapWidth val="150"/>
        <c:axId val="-2018431208"/>
        <c:axId val="-2018425752"/>
      </c:barChart>
      <c:catAx>
        <c:axId val="-2018431208"/>
        <c:scaling>
          <c:orientation val="minMax"/>
        </c:scaling>
        <c:delete val="0"/>
        <c:axPos val="b"/>
        <c:title>
          <c:tx>
            <c:rich>
              <a:bodyPr/>
              <a:lstStyle/>
              <a:p>
                <a:pPr>
                  <a:defRPr/>
                </a:pPr>
                <a:r>
                  <a:rPr lang="en-US"/>
                  <a:t>Normalized Metric</a:t>
                </a:r>
              </a:p>
            </c:rich>
          </c:tx>
          <c:layout/>
          <c:overlay val="0"/>
        </c:title>
        <c:majorTickMark val="none"/>
        <c:minorTickMark val="none"/>
        <c:tickLblPos val="nextTo"/>
        <c:crossAx val="-2018425752"/>
        <c:crosses val="autoZero"/>
        <c:auto val="1"/>
        <c:lblAlgn val="ctr"/>
        <c:lblOffset val="100"/>
        <c:noMultiLvlLbl val="0"/>
      </c:catAx>
      <c:valAx>
        <c:axId val="-2018425752"/>
        <c:scaling>
          <c:orientation val="minMax"/>
        </c:scaling>
        <c:delete val="0"/>
        <c:axPos val="l"/>
        <c:majorGridlines/>
        <c:numFmt formatCode="General" sourceLinked="1"/>
        <c:majorTickMark val="out"/>
        <c:minorTickMark val="none"/>
        <c:tickLblPos val="nextTo"/>
        <c:crossAx val="-2018431208"/>
        <c:crosses val="autoZero"/>
        <c:crossBetween val="between"/>
      </c:valAx>
      <c:spPr>
        <a:noFill/>
        <a:ln w="25400">
          <a:noFill/>
        </a:ln>
      </c:spPr>
    </c:plotArea>
    <c:legend>
      <c:legendPos val="t"/>
      <c:layou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Sheet1!$E$9</c:f>
              <c:strCache>
                <c:ptCount val="1"/>
                <c:pt idx="0">
                  <c:v>Avg</c:v>
                </c:pt>
              </c:strCache>
            </c:strRef>
          </c:cat>
          <c:val>
            <c:numRef>
              <c:f>Sheet1!$F$27</c:f>
              <c:numCache>
                <c:formatCode>General</c:formatCode>
                <c:ptCount val="1"/>
                <c:pt idx="0">
                  <c:v>1.0</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Sheet1!$E$9</c:f>
              <c:strCache>
                <c:ptCount val="1"/>
                <c:pt idx="0">
                  <c:v>Avg</c:v>
                </c:pt>
              </c:strCache>
            </c:strRef>
          </c:cat>
          <c:val>
            <c:numRef>
              <c:f>Sheet1!$F$28</c:f>
              <c:numCache>
                <c:formatCode>General</c:formatCode>
                <c:ptCount val="1"/>
                <c:pt idx="0">
                  <c:v>1.31083660882258</c:v>
                </c:pt>
              </c:numCache>
            </c:numRef>
          </c:val>
        </c:ser>
        <c:ser>
          <c:idx val="1"/>
          <c:order val="2"/>
          <c:tx>
            <c:strRef>
              <c:f>Sheet1!$G$21</c:f>
              <c:strCache>
                <c:ptCount val="1"/>
                <c:pt idx="0">
                  <c:v>16GB DRAM</c:v>
                </c:pt>
              </c:strCache>
            </c:strRef>
          </c:tx>
          <c:spPr>
            <a:solidFill>
              <a:srgbClr val="0070C0"/>
            </a:solidFill>
            <a:ln>
              <a:solidFill>
                <a:schemeClr val="tx1"/>
              </a:solidFill>
            </a:ln>
          </c:spPr>
          <c:invertIfNegative val="0"/>
          <c:dPt>
            <c:idx val="0"/>
            <c:invertIfNegative val="0"/>
            <c:bubble3D val="0"/>
            <c:spPr>
              <a:solidFill>
                <a:srgbClr val="FFC000"/>
              </a:solidFill>
              <a:ln>
                <a:solidFill>
                  <a:schemeClr val="tx1"/>
                </a:solidFill>
              </a:ln>
            </c:spPr>
          </c:dPt>
          <c:cat>
            <c:strRef>
              <c:f>Sheet1!$E$9</c:f>
              <c:strCache>
                <c:ptCount val="1"/>
                <c:pt idx="0">
                  <c:v>Avg</c:v>
                </c:pt>
              </c:strCache>
            </c:strRef>
          </c:cat>
          <c:val>
            <c:numRef>
              <c:f>Sheet1!$F$29</c:f>
              <c:numCache>
                <c:formatCode>General</c:formatCode>
                <c:ptCount val="1"/>
                <c:pt idx="0">
                  <c:v>1.8423460201957</c:v>
                </c:pt>
              </c:numCache>
            </c:numRef>
          </c:val>
        </c:ser>
        <c:dLbls>
          <c:showLegendKey val="0"/>
          <c:showVal val="0"/>
          <c:showCatName val="0"/>
          <c:showSerName val="0"/>
          <c:showPercent val="0"/>
          <c:showBubbleSize val="0"/>
        </c:dLbls>
        <c:gapWidth val="150"/>
        <c:axId val="1641982584"/>
        <c:axId val="-2018103944"/>
      </c:barChart>
      <c:catAx>
        <c:axId val="1641982584"/>
        <c:scaling>
          <c:orientation val="minMax"/>
        </c:scaling>
        <c:delete val="1"/>
        <c:axPos val="b"/>
        <c:majorTickMark val="none"/>
        <c:minorTickMark val="none"/>
        <c:tickLblPos val="nextTo"/>
        <c:crossAx val="-2018103944"/>
        <c:crosses val="autoZero"/>
        <c:auto val="1"/>
        <c:lblAlgn val="ctr"/>
        <c:lblOffset val="100"/>
        <c:noMultiLvlLbl val="0"/>
      </c:catAx>
      <c:valAx>
        <c:axId val="-2018103944"/>
        <c:scaling>
          <c:orientation val="minMax"/>
        </c:scaling>
        <c:delete val="0"/>
        <c:axPos val="l"/>
        <c:majorGridlines/>
        <c:title>
          <c:tx>
            <c:rich>
              <a:bodyPr/>
              <a:lstStyle/>
              <a:p>
                <a:pPr>
                  <a:defRPr b="1"/>
                </a:pPr>
                <a:r>
                  <a:rPr lang="en-US" b="1"/>
                  <a:t>Normalized Weighted Speedup</a:t>
                </a:r>
              </a:p>
            </c:rich>
          </c:tx>
          <c:layout/>
          <c:overlay val="0"/>
        </c:title>
        <c:numFmt formatCode="General" sourceLinked="1"/>
        <c:majorTickMark val="out"/>
        <c:minorTickMark val="none"/>
        <c:tickLblPos val="nextTo"/>
        <c:crossAx val="1641982584"/>
        <c:crosses val="autoZero"/>
        <c:crossBetween val="between"/>
      </c:valAx>
    </c:plotArea>
    <c:plotVisOnly val="1"/>
    <c:dispBlanksAs val="gap"/>
    <c:showDLblsOverMax val="0"/>
  </c:chart>
  <c:spPr>
    <a:solidFill>
      <a:schemeClr val="bg1"/>
    </a:solidFill>
  </c:spPr>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Sheet1!$E$9</c:f>
              <c:strCache>
                <c:ptCount val="1"/>
                <c:pt idx="0">
                  <c:v>Avg</c:v>
                </c:pt>
              </c:strCache>
            </c:strRef>
          </c:cat>
          <c:val>
            <c:numRef>
              <c:f>Sheet1!$F$47</c:f>
              <c:numCache>
                <c:formatCode>General</c:formatCode>
                <c:ptCount val="1"/>
                <c:pt idx="0">
                  <c:v>1.0</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Sheet1!$E$9</c:f>
              <c:strCache>
                <c:ptCount val="1"/>
                <c:pt idx="0">
                  <c:v>Avg</c:v>
                </c:pt>
              </c:strCache>
            </c:strRef>
          </c:cat>
          <c:val>
            <c:numRef>
              <c:f>Sheet1!$F$48</c:f>
              <c:numCache>
                <c:formatCode>General</c:formatCode>
                <c:ptCount val="1"/>
                <c:pt idx="0">
                  <c:v>0.81719489482245</c:v>
                </c:pt>
              </c:numCache>
            </c:numRef>
          </c:val>
        </c:ser>
        <c:ser>
          <c:idx val="1"/>
          <c:order val="2"/>
          <c:tx>
            <c:strRef>
              <c:f>Sheet1!$G$21</c:f>
              <c:strCache>
                <c:ptCount val="1"/>
                <c:pt idx="0">
                  <c:v>16GB DRAM</c:v>
                </c:pt>
              </c:strCache>
            </c:strRef>
          </c:tx>
          <c:spPr>
            <a:solidFill>
              <a:srgbClr val="FFC000"/>
            </a:solidFill>
            <a:ln>
              <a:solidFill>
                <a:schemeClr val="tx1"/>
              </a:solidFill>
            </a:ln>
          </c:spPr>
          <c:invertIfNegative val="0"/>
          <c:cat>
            <c:strRef>
              <c:f>Sheet1!$E$9</c:f>
              <c:strCache>
                <c:ptCount val="1"/>
                <c:pt idx="0">
                  <c:v>Avg</c:v>
                </c:pt>
              </c:strCache>
            </c:strRef>
          </c:cat>
          <c:val>
            <c:numRef>
              <c:f>Sheet1!$F$49</c:f>
              <c:numCache>
                <c:formatCode>General</c:formatCode>
                <c:ptCount val="1"/>
                <c:pt idx="0">
                  <c:v>0.569207907349579</c:v>
                </c:pt>
              </c:numCache>
            </c:numRef>
          </c:val>
        </c:ser>
        <c:dLbls>
          <c:showLegendKey val="0"/>
          <c:showVal val="0"/>
          <c:showCatName val="0"/>
          <c:showSerName val="0"/>
          <c:showPercent val="0"/>
          <c:showBubbleSize val="0"/>
        </c:dLbls>
        <c:gapWidth val="150"/>
        <c:axId val="-2041308424"/>
        <c:axId val="1914168392"/>
      </c:barChart>
      <c:catAx>
        <c:axId val="-2041308424"/>
        <c:scaling>
          <c:orientation val="minMax"/>
        </c:scaling>
        <c:delete val="1"/>
        <c:axPos val="b"/>
        <c:majorTickMark val="none"/>
        <c:minorTickMark val="none"/>
        <c:tickLblPos val="nextTo"/>
        <c:crossAx val="1914168392"/>
        <c:crosses val="autoZero"/>
        <c:auto val="1"/>
        <c:lblAlgn val="ctr"/>
        <c:lblOffset val="100"/>
        <c:noMultiLvlLbl val="0"/>
      </c:catAx>
      <c:valAx>
        <c:axId val="1914168392"/>
        <c:scaling>
          <c:orientation val="minMax"/>
        </c:scaling>
        <c:delete val="0"/>
        <c:axPos val="l"/>
        <c:majorGridlines/>
        <c:title>
          <c:tx>
            <c:rich>
              <a:bodyPr/>
              <a:lstStyle/>
              <a:p>
                <a:pPr>
                  <a:defRPr b="1"/>
                </a:pPr>
                <a:r>
                  <a:rPr lang="en-US" b="1" dirty="0"/>
                  <a:t>Normalized </a:t>
                </a:r>
                <a:r>
                  <a:rPr lang="en-US" b="1" dirty="0" smtClean="0"/>
                  <a:t>Max. </a:t>
                </a:r>
                <a:r>
                  <a:rPr lang="en-US" b="1" dirty="0"/>
                  <a:t>Slowdown</a:t>
                </a:r>
              </a:p>
            </c:rich>
          </c:tx>
          <c:layout/>
          <c:overlay val="0"/>
        </c:title>
        <c:numFmt formatCode="General" sourceLinked="1"/>
        <c:majorTickMark val="out"/>
        <c:minorTickMark val="none"/>
        <c:tickLblPos val="nextTo"/>
        <c:crossAx val="-2041308424"/>
        <c:crosses val="autoZero"/>
        <c:crossBetween val="between"/>
      </c:valAx>
    </c:plotArea>
    <c:plotVisOnly val="1"/>
    <c:dispBlanksAs val="gap"/>
    <c:showDLblsOverMax val="0"/>
  </c:chart>
  <c:spPr>
    <a:solidFill>
      <a:schemeClr val="bg1"/>
    </a:solidFill>
  </c:spPr>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IPC!$Q$98:$U$98</c:f>
              <c:strCache>
                <c:ptCount val="5"/>
                <c:pt idx="0">
                  <c:v>SRAM</c:v>
                </c:pt>
                <c:pt idx="1">
                  <c:v>Region</c:v>
                </c:pt>
                <c:pt idx="2">
                  <c:v>TIM</c:v>
                </c:pt>
                <c:pt idx="3">
                  <c:v>TIMBER</c:v>
                </c:pt>
                <c:pt idx="4">
                  <c:v>TIMBER-Dyn</c:v>
                </c:pt>
              </c:strCache>
            </c:strRef>
          </c:cat>
          <c:val>
            <c:numRef>
              <c:f>IPC!$Q$113:$U$113</c:f>
              <c:numCache>
                <c:formatCode>General</c:formatCode>
                <c:ptCount val="5"/>
                <c:pt idx="0">
                  <c:v>1.0</c:v>
                </c:pt>
                <c:pt idx="1">
                  <c:v>0.516306445138219</c:v>
                </c:pt>
                <c:pt idx="2">
                  <c:v>0.700160115166448</c:v>
                </c:pt>
                <c:pt idx="3">
                  <c:v>0.857850560367025</c:v>
                </c:pt>
                <c:pt idx="4">
                  <c:v>0.944866132074654</c:v>
                </c:pt>
              </c:numCache>
            </c:numRef>
          </c:val>
        </c:ser>
        <c:dLbls>
          <c:showLegendKey val="0"/>
          <c:showVal val="0"/>
          <c:showCatName val="0"/>
          <c:showSerName val="0"/>
          <c:showPercent val="0"/>
          <c:showBubbleSize val="0"/>
        </c:dLbls>
        <c:gapWidth val="150"/>
        <c:axId val="1882310232"/>
        <c:axId val="1564424952"/>
      </c:barChart>
      <c:catAx>
        <c:axId val="1882310232"/>
        <c:scaling>
          <c:orientation val="minMax"/>
        </c:scaling>
        <c:delete val="0"/>
        <c:axPos val="b"/>
        <c:majorTickMark val="out"/>
        <c:minorTickMark val="none"/>
        <c:tickLblPos val="nextTo"/>
        <c:crossAx val="1564424952"/>
        <c:crosses val="autoZero"/>
        <c:auto val="1"/>
        <c:lblAlgn val="ctr"/>
        <c:lblOffset val="100"/>
        <c:noMultiLvlLbl val="0"/>
      </c:catAx>
      <c:valAx>
        <c:axId val="1564424952"/>
        <c:scaling>
          <c:orientation val="minMax"/>
          <c:max val="1.0"/>
        </c:scaling>
        <c:delete val="0"/>
        <c:axPos val="l"/>
        <c:majorGridlines/>
        <c:title>
          <c:tx>
            <c:rich>
              <a:bodyPr rot="-5400000" vert="horz"/>
              <a:lstStyle/>
              <a:p>
                <a:pPr>
                  <a:defRPr/>
                </a:pPr>
                <a:r>
                  <a:rPr lang="en-US"/>
                  <a:t>Normalized Weighted Speedup</a:t>
                </a:r>
              </a:p>
            </c:rich>
          </c:tx>
          <c:layout/>
          <c:overlay val="0"/>
        </c:title>
        <c:numFmt formatCode="General" sourceLinked="1"/>
        <c:majorTickMark val="out"/>
        <c:minorTickMark val="none"/>
        <c:tickLblPos val="nextTo"/>
        <c:crossAx val="1882310232"/>
        <c:crosses val="autoZero"/>
        <c:crossBetween val="between"/>
      </c:valAx>
    </c:plotArea>
    <c:plotVisOnly val="1"/>
    <c:dispBlanksAs val="gap"/>
    <c:showDLblsOverMax val="0"/>
  </c:chart>
  <c:txPr>
    <a:bodyPr/>
    <a:lstStyle/>
    <a:p>
      <a:pPr>
        <a:defRPr sz="20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EE!$Q$98:$U$98</c:f>
              <c:strCache>
                <c:ptCount val="5"/>
                <c:pt idx="0">
                  <c:v>SRAM</c:v>
                </c:pt>
                <c:pt idx="1">
                  <c:v>Region</c:v>
                </c:pt>
                <c:pt idx="2">
                  <c:v>TIM</c:v>
                </c:pt>
                <c:pt idx="3">
                  <c:v>TIMBER</c:v>
                </c:pt>
                <c:pt idx="4">
                  <c:v>TIMBER-Dyn</c:v>
                </c:pt>
              </c:strCache>
            </c:strRef>
          </c:cat>
          <c:val>
            <c:numRef>
              <c:f>EE!$Q$113:$U$113</c:f>
              <c:numCache>
                <c:formatCode>General</c:formatCode>
                <c:ptCount val="5"/>
                <c:pt idx="0">
                  <c:v>1.0</c:v>
                </c:pt>
                <c:pt idx="1">
                  <c:v>0.730821505858339</c:v>
                </c:pt>
                <c:pt idx="2">
                  <c:v>0.753835417367944</c:v>
                </c:pt>
                <c:pt idx="3">
                  <c:v>0.892491787352875</c:v>
                </c:pt>
                <c:pt idx="4">
                  <c:v>1.176931749862085</c:v>
                </c:pt>
              </c:numCache>
            </c:numRef>
          </c:val>
        </c:ser>
        <c:dLbls>
          <c:showLegendKey val="0"/>
          <c:showVal val="0"/>
          <c:showCatName val="0"/>
          <c:showSerName val="0"/>
          <c:showPercent val="0"/>
          <c:showBubbleSize val="0"/>
        </c:dLbls>
        <c:gapWidth val="150"/>
        <c:axId val="1695198264"/>
        <c:axId val="1695281928"/>
      </c:barChart>
      <c:catAx>
        <c:axId val="1695198264"/>
        <c:scaling>
          <c:orientation val="minMax"/>
        </c:scaling>
        <c:delete val="0"/>
        <c:axPos val="b"/>
        <c:majorTickMark val="out"/>
        <c:minorTickMark val="none"/>
        <c:tickLblPos val="nextTo"/>
        <c:crossAx val="1695281928"/>
        <c:crosses val="autoZero"/>
        <c:auto val="1"/>
        <c:lblAlgn val="ctr"/>
        <c:lblOffset val="100"/>
        <c:noMultiLvlLbl val="0"/>
      </c:catAx>
      <c:valAx>
        <c:axId val="1695281928"/>
        <c:scaling>
          <c:orientation val="minMax"/>
          <c:max val="1.2"/>
        </c:scaling>
        <c:delete val="0"/>
        <c:axPos val="l"/>
        <c:majorGridlines/>
        <c:title>
          <c:tx>
            <c:rich>
              <a:bodyPr rot="-5400000" vert="horz"/>
              <a:lstStyle/>
              <a:p>
                <a:pPr>
                  <a:defRPr/>
                </a:pPr>
                <a:r>
                  <a:rPr lang="en-US" dirty="0"/>
                  <a:t>Normalized </a:t>
                </a:r>
                <a:r>
                  <a:rPr lang="en-US" dirty="0" smtClean="0"/>
                  <a:t>Performance </a:t>
                </a:r>
                <a:r>
                  <a:rPr lang="en-US" dirty="0"/>
                  <a:t>per </a:t>
                </a:r>
                <a:r>
                  <a:rPr lang="en-US" dirty="0" smtClean="0"/>
                  <a:t>Watt (for Memory</a:t>
                </a:r>
                <a:r>
                  <a:rPr lang="en-US" baseline="0" dirty="0" smtClean="0"/>
                  <a:t> System)</a:t>
                </a:r>
                <a:endParaRPr lang="en-US" dirty="0"/>
              </a:p>
            </c:rich>
          </c:tx>
          <c:layout/>
          <c:overlay val="0"/>
        </c:title>
        <c:numFmt formatCode="General" sourceLinked="1"/>
        <c:majorTickMark val="out"/>
        <c:minorTickMark val="none"/>
        <c:tickLblPos val="nextTo"/>
        <c:crossAx val="1695198264"/>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02233653415"/>
          <c:y val="0.0378040503648536"/>
          <c:w val="0.860801137725527"/>
          <c:h val="0.829522842847769"/>
        </c:manualLayout>
      </c:layout>
      <c:barChart>
        <c:barDir val="col"/>
        <c:grouping val="clustered"/>
        <c:varyColors val="0"/>
        <c:ser>
          <c:idx val="0"/>
          <c:order val="0"/>
          <c:tx>
            <c:strRef>
              <c:f>Sheet1!$B$1</c:f>
              <c:strCache>
                <c:ptCount val="1"/>
                <c:pt idx="0">
                  <c:v>Column1</c:v>
                </c:pt>
              </c:strCache>
            </c:strRef>
          </c:tx>
          <c:spPr>
            <a:solidFill>
              <a:srgbClr val="FF0000"/>
            </a:solidFill>
            <a:ln>
              <a:solidFill>
                <a:srgbClr val="000000"/>
              </a:solidFill>
            </a:ln>
          </c:spPr>
          <c:invertIfNegative val="0"/>
          <c:dPt>
            <c:idx val="0"/>
            <c:invertIfNegative val="0"/>
            <c:bubble3D val="0"/>
            <c:spPr>
              <a:solidFill>
                <a:srgbClr val="0000FF"/>
              </a:solidFill>
              <a:ln>
                <a:solidFill>
                  <a:srgbClr val="000000"/>
                </a:solidFill>
              </a:ln>
            </c:spPr>
          </c:dPt>
          <c:cat>
            <c:strRef>
              <c:f>Sheet1!$A$2:$A$3</c:f>
              <c:strCache>
                <c:ptCount val="2"/>
                <c:pt idx="0">
                  <c:v>STREAM</c:v>
                </c:pt>
                <c:pt idx="1">
                  <c:v>RANDOM</c:v>
                </c:pt>
              </c:strCache>
            </c:strRef>
          </c:cat>
          <c:val>
            <c:numRef>
              <c:f>Sheet1!$B$2:$B$3</c:f>
              <c:numCache>
                <c:formatCode>General</c:formatCode>
                <c:ptCount val="2"/>
                <c:pt idx="0">
                  <c:v>1.180000000000004</c:v>
                </c:pt>
                <c:pt idx="1">
                  <c:v>2.82</c:v>
                </c:pt>
              </c:numCache>
            </c:numRef>
          </c:val>
        </c:ser>
        <c:dLbls>
          <c:showLegendKey val="0"/>
          <c:showVal val="0"/>
          <c:showCatName val="0"/>
          <c:showSerName val="0"/>
          <c:showPercent val="0"/>
          <c:showBubbleSize val="0"/>
        </c:dLbls>
        <c:gapWidth val="150"/>
        <c:axId val="1707895048"/>
        <c:axId val="1729595896"/>
      </c:barChart>
      <c:catAx>
        <c:axId val="1707895048"/>
        <c:scaling>
          <c:orientation val="minMax"/>
        </c:scaling>
        <c:delete val="0"/>
        <c:axPos val="b"/>
        <c:majorTickMark val="out"/>
        <c:minorTickMark val="none"/>
        <c:tickLblPos val="nextTo"/>
        <c:crossAx val="1729595896"/>
        <c:crosses val="autoZero"/>
        <c:auto val="1"/>
        <c:lblAlgn val="ctr"/>
        <c:lblOffset val="100"/>
        <c:noMultiLvlLbl val="0"/>
      </c:catAx>
      <c:valAx>
        <c:axId val="1729595896"/>
        <c:scaling>
          <c:orientation val="minMax"/>
          <c:max val="3.0"/>
        </c:scaling>
        <c:delete val="0"/>
        <c:axPos val="l"/>
        <c:majorGridlines/>
        <c:numFmt formatCode="General" sourceLinked="1"/>
        <c:majorTickMark val="out"/>
        <c:minorTickMark val="none"/>
        <c:tickLblPos val="nextTo"/>
        <c:txPr>
          <a:bodyPr/>
          <a:lstStyle/>
          <a:p>
            <a:pPr>
              <a:defRPr sz="1600"/>
            </a:pPr>
            <a:endParaRPr lang="en-US"/>
          </a:p>
        </c:txPr>
        <c:crossAx val="17078950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02233653415"/>
          <c:y val="0.0378040503648536"/>
          <c:w val="0.860801137725527"/>
          <c:h val="0.829522842847769"/>
        </c:manualLayout>
      </c:layout>
      <c:barChart>
        <c:barDir val="col"/>
        <c:grouping val="clustered"/>
        <c:varyColors val="0"/>
        <c:ser>
          <c:idx val="0"/>
          <c:order val="0"/>
          <c:tx>
            <c:strRef>
              <c:f>Sheet1!$B$1</c:f>
              <c:strCache>
                <c:ptCount val="1"/>
                <c:pt idx="0">
                  <c:v>Column1</c:v>
                </c:pt>
              </c:strCache>
            </c:strRef>
          </c:tx>
          <c:spPr>
            <a:solidFill>
              <a:srgbClr val="FF0000"/>
            </a:solidFill>
            <a:ln>
              <a:solidFill>
                <a:srgbClr val="000000"/>
              </a:solidFill>
            </a:ln>
          </c:spPr>
          <c:invertIfNegative val="0"/>
          <c:dPt>
            <c:idx val="0"/>
            <c:invertIfNegative val="0"/>
            <c:bubble3D val="0"/>
            <c:spPr>
              <a:solidFill>
                <a:srgbClr val="0000FF"/>
              </a:solidFill>
              <a:ln>
                <a:solidFill>
                  <a:srgbClr val="000000"/>
                </a:solidFill>
              </a:ln>
            </c:spPr>
          </c:dPt>
          <c:dPt>
            <c:idx val="1"/>
            <c:invertIfNegative val="0"/>
            <c:bubble3D val="0"/>
            <c:spPr>
              <a:solidFill>
                <a:schemeClr val="accent1">
                  <a:lumMod val="75000"/>
                </a:schemeClr>
              </a:solidFill>
              <a:ln>
                <a:solidFill>
                  <a:srgbClr val="000000"/>
                </a:solidFill>
              </a:ln>
            </c:spPr>
          </c:dPt>
          <c:cat>
            <c:strRef>
              <c:f>Sheet1!$A$2:$A$3</c:f>
              <c:strCache>
                <c:ptCount val="2"/>
                <c:pt idx="0">
                  <c:v>STREAM</c:v>
                </c:pt>
                <c:pt idx="1">
                  <c:v>gcc</c:v>
                </c:pt>
              </c:strCache>
            </c:strRef>
          </c:cat>
          <c:val>
            <c:numRef>
              <c:f>Sheet1!$B$2:$B$3</c:f>
              <c:numCache>
                <c:formatCode>General</c:formatCode>
                <c:ptCount val="2"/>
                <c:pt idx="0">
                  <c:v>1.23</c:v>
                </c:pt>
                <c:pt idx="1">
                  <c:v>2.91</c:v>
                </c:pt>
              </c:numCache>
            </c:numRef>
          </c:val>
        </c:ser>
        <c:dLbls>
          <c:showLegendKey val="0"/>
          <c:showVal val="0"/>
          <c:showCatName val="0"/>
          <c:showSerName val="0"/>
          <c:showPercent val="0"/>
          <c:showBubbleSize val="0"/>
        </c:dLbls>
        <c:gapWidth val="150"/>
        <c:axId val="-2122576312"/>
        <c:axId val="-2095620104"/>
      </c:barChart>
      <c:catAx>
        <c:axId val="-2122576312"/>
        <c:scaling>
          <c:orientation val="minMax"/>
        </c:scaling>
        <c:delete val="0"/>
        <c:axPos val="b"/>
        <c:majorTickMark val="out"/>
        <c:minorTickMark val="none"/>
        <c:tickLblPos val="nextTo"/>
        <c:crossAx val="-2095620104"/>
        <c:crosses val="autoZero"/>
        <c:auto val="1"/>
        <c:lblAlgn val="ctr"/>
        <c:lblOffset val="100"/>
        <c:noMultiLvlLbl val="0"/>
      </c:catAx>
      <c:valAx>
        <c:axId val="-2095620104"/>
        <c:scaling>
          <c:orientation val="minMax"/>
          <c:max val="3.0"/>
        </c:scaling>
        <c:delete val="0"/>
        <c:axPos val="l"/>
        <c:majorGridlines/>
        <c:numFmt formatCode="General" sourceLinked="1"/>
        <c:majorTickMark val="out"/>
        <c:minorTickMark val="none"/>
        <c:tickLblPos val="nextTo"/>
        <c:txPr>
          <a:bodyPr/>
          <a:lstStyle/>
          <a:p>
            <a:pPr>
              <a:defRPr sz="1600"/>
            </a:pPr>
            <a:endParaRPr lang="en-US"/>
          </a:p>
        </c:txPr>
        <c:crossAx val="-2122576312"/>
        <c:crosses val="autoZero"/>
        <c:crossBetween val="between"/>
      </c:valAx>
    </c:plotArea>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02233653415"/>
          <c:y val="0.0378040503648536"/>
          <c:w val="0.860801137725527"/>
          <c:h val="0.829522842847769"/>
        </c:manualLayout>
      </c:layout>
      <c:barChart>
        <c:barDir val="col"/>
        <c:grouping val="clustered"/>
        <c:varyColors val="0"/>
        <c:ser>
          <c:idx val="0"/>
          <c:order val="0"/>
          <c:tx>
            <c:strRef>
              <c:f>Sheet1!$B$1</c:f>
              <c:strCache>
                <c:ptCount val="1"/>
                <c:pt idx="0">
                  <c:v>Column1</c:v>
                </c:pt>
              </c:strCache>
            </c:strRef>
          </c:tx>
          <c:spPr>
            <a:solidFill>
              <a:srgbClr val="FF0000"/>
            </a:solidFill>
            <a:ln>
              <a:solidFill>
                <a:srgbClr val="000000"/>
              </a:solidFill>
            </a:ln>
          </c:spPr>
          <c:invertIfNegative val="0"/>
          <c:dPt>
            <c:idx val="0"/>
            <c:invertIfNegative val="0"/>
            <c:bubble3D val="0"/>
            <c:spPr>
              <a:solidFill>
                <a:srgbClr val="0000FF"/>
              </a:solidFill>
              <a:ln>
                <a:solidFill>
                  <a:srgbClr val="000000"/>
                </a:solidFill>
              </a:ln>
            </c:spPr>
          </c:dPt>
          <c:dPt>
            <c:idx val="1"/>
            <c:invertIfNegative val="0"/>
            <c:bubble3D val="0"/>
            <c:spPr>
              <a:solidFill>
                <a:schemeClr val="tx2"/>
              </a:solidFill>
              <a:ln>
                <a:solidFill>
                  <a:srgbClr val="000000"/>
                </a:solidFill>
              </a:ln>
            </c:spPr>
          </c:dPt>
          <c:cat>
            <c:strRef>
              <c:f>Sheet1!$A$2:$A$3</c:f>
              <c:strCache>
                <c:ptCount val="2"/>
                <c:pt idx="0">
                  <c:v>STREAM</c:v>
                </c:pt>
                <c:pt idx="1">
                  <c:v>Virtual PC</c:v>
                </c:pt>
              </c:strCache>
            </c:strRef>
          </c:cat>
          <c:val>
            <c:numRef>
              <c:f>Sheet1!$B$2:$B$3</c:f>
              <c:numCache>
                <c:formatCode>General</c:formatCode>
                <c:ptCount val="2"/>
                <c:pt idx="0">
                  <c:v>1.21</c:v>
                </c:pt>
                <c:pt idx="1">
                  <c:v>2.59</c:v>
                </c:pt>
              </c:numCache>
            </c:numRef>
          </c:val>
        </c:ser>
        <c:dLbls>
          <c:showLegendKey val="0"/>
          <c:showVal val="0"/>
          <c:showCatName val="0"/>
          <c:showSerName val="0"/>
          <c:showPercent val="0"/>
          <c:showBubbleSize val="0"/>
        </c:dLbls>
        <c:gapWidth val="150"/>
        <c:axId val="-2095642872"/>
        <c:axId val="-2095639896"/>
      </c:barChart>
      <c:catAx>
        <c:axId val="-2095642872"/>
        <c:scaling>
          <c:orientation val="minMax"/>
        </c:scaling>
        <c:delete val="0"/>
        <c:axPos val="b"/>
        <c:majorTickMark val="out"/>
        <c:minorTickMark val="none"/>
        <c:tickLblPos val="nextTo"/>
        <c:crossAx val="-2095639896"/>
        <c:crosses val="autoZero"/>
        <c:auto val="1"/>
        <c:lblAlgn val="ctr"/>
        <c:lblOffset val="100"/>
        <c:noMultiLvlLbl val="0"/>
      </c:catAx>
      <c:valAx>
        <c:axId val="-2095639896"/>
        <c:scaling>
          <c:orientation val="minMax"/>
          <c:max val="3.0"/>
        </c:scaling>
        <c:delete val="0"/>
        <c:axPos val="l"/>
        <c:majorGridlines/>
        <c:numFmt formatCode="General" sourceLinked="1"/>
        <c:majorTickMark val="out"/>
        <c:minorTickMark val="none"/>
        <c:tickLblPos val="nextTo"/>
        <c:txPr>
          <a:bodyPr/>
          <a:lstStyle/>
          <a:p>
            <a:pPr>
              <a:defRPr sz="1600"/>
            </a:pPr>
            <a:endParaRPr lang="en-US"/>
          </a:p>
        </c:txPr>
        <c:crossAx val="-2095642872"/>
        <c:crosses val="autoZero"/>
        <c:crossBetween val="between"/>
      </c:valAx>
      <c:spPr>
        <a:noFill/>
      </c:spPr>
    </c:plotArea>
    <c:plotVisOnly val="1"/>
    <c:dispBlanksAs val="gap"/>
    <c:showDLblsOverMax val="0"/>
  </c:chart>
  <c:spPr>
    <a:solidFill>
      <a:srgbClr val="FFFFFF"/>
    </a:solidFill>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w="63500">
              <a:solidFill>
                <a:schemeClr val="tx1"/>
              </a:solidFill>
            </a:ln>
          </c:spPr>
          <c:marker>
            <c:symbol val="diamond"/>
            <c:size val="20"/>
            <c:spPr>
              <a:solidFill>
                <a:schemeClr val="tx1"/>
              </a:solidFill>
              <a:ln>
                <a:solidFill>
                  <a:schemeClr val="tx1"/>
                </a:solidFill>
              </a:ln>
            </c:spPr>
          </c:marker>
          <c:dPt>
            <c:idx val="2"/>
            <c:marker>
              <c:spPr>
                <a:solidFill>
                  <a:schemeClr val="tx1"/>
                </a:solidFill>
                <a:ln>
                  <a:solidFill>
                    <a:schemeClr val="accent3">
                      <a:lumMod val="75000"/>
                    </a:schemeClr>
                  </a:solidFill>
                </a:ln>
              </c:spPr>
            </c:marker>
            <c:bubble3D val="0"/>
          </c:dPt>
          <c:dPt>
            <c:idx val="4"/>
            <c:marker>
              <c:spPr>
                <a:solidFill>
                  <a:schemeClr val="tx1"/>
                </a:solidFill>
                <a:ln>
                  <a:noFill/>
                </a:ln>
              </c:spPr>
            </c:marker>
            <c:bubble3D val="0"/>
          </c:dPt>
          <c:xVal>
            <c:numRef>
              <c:f>'Trade-off'!$C$50:$C$54</c:f>
              <c:numCache>
                <c:formatCode>0.00</c:formatCode>
                <c:ptCount val="5"/>
                <c:pt idx="0">
                  <c:v>23.10725021132788</c:v>
                </c:pt>
                <c:pt idx="1">
                  <c:v>24.61776435004466</c:v>
                </c:pt>
                <c:pt idx="2">
                  <c:v>27.83117556055124</c:v>
                </c:pt>
                <c:pt idx="3">
                  <c:v>35.46159936378587</c:v>
                </c:pt>
                <c:pt idx="4" formatCode="General">
                  <c:v>52.5</c:v>
                </c:pt>
              </c:numCache>
            </c:numRef>
          </c:xVal>
          <c:yVal>
            <c:numRef>
              <c:f>'Trade-off'!$D$50:$D$54</c:f>
              <c:numCache>
                <c:formatCode>General</c:formatCode>
                <c:ptCount val="5"/>
                <c:pt idx="0">
                  <c:v>3.755102040816326</c:v>
                </c:pt>
                <c:pt idx="1">
                  <c:v>2.285714285714286</c:v>
                </c:pt>
                <c:pt idx="2">
                  <c:v>1.551020408163265</c:v>
                </c:pt>
                <c:pt idx="3">
                  <c:v>1.183673469387755</c:v>
                </c:pt>
                <c:pt idx="4">
                  <c:v>1.0</c:v>
                </c:pt>
              </c:numCache>
            </c:numRef>
          </c:yVal>
          <c:smooth val="1"/>
        </c:ser>
        <c:dLbls>
          <c:showLegendKey val="0"/>
          <c:showVal val="0"/>
          <c:showCatName val="0"/>
          <c:showSerName val="0"/>
          <c:showPercent val="0"/>
          <c:showBubbleSize val="0"/>
        </c:dLbls>
        <c:axId val="1554784104"/>
        <c:axId val="-2041677960"/>
      </c:scatterChart>
      <c:valAx>
        <c:axId val="1554784104"/>
        <c:scaling>
          <c:orientation val="minMax"/>
          <c:max val="70.0"/>
        </c:scaling>
        <c:delete val="0"/>
        <c:axPos val="b"/>
        <c:title>
          <c:tx>
            <c:rich>
              <a:bodyPr anchor="t" anchorCtr="0"/>
              <a:lstStyle/>
              <a:p>
                <a:pPr algn="r">
                  <a:defRPr sz="2800"/>
                </a:pPr>
                <a:r>
                  <a:rPr lang="en-US" sz="2800" smtClean="0"/>
                  <a:t>Latency (ns)</a:t>
                </a:r>
                <a:endParaRPr lang="en-US" sz="2800"/>
              </a:p>
            </c:rich>
          </c:tx>
          <c:layout/>
          <c:overlay val="0"/>
        </c:title>
        <c:numFmt formatCode="0" sourceLinked="0"/>
        <c:majorTickMark val="out"/>
        <c:minorTickMark val="none"/>
        <c:tickLblPos val="nextTo"/>
        <c:txPr>
          <a:bodyPr/>
          <a:lstStyle/>
          <a:p>
            <a:pPr>
              <a:defRPr sz="2400"/>
            </a:pPr>
            <a:endParaRPr lang="en-US"/>
          </a:p>
        </c:txPr>
        <c:crossAx val="-2041677960"/>
        <c:crosses val="autoZero"/>
        <c:crossBetween val="midCat"/>
        <c:majorUnit val="10.0"/>
      </c:valAx>
      <c:valAx>
        <c:axId val="-2041677960"/>
        <c:scaling>
          <c:orientation val="minMax"/>
        </c:scaling>
        <c:delete val="0"/>
        <c:axPos val="l"/>
        <c:majorGridlines/>
        <c:title>
          <c:tx>
            <c:rich>
              <a:bodyPr rot="-5400000" vert="horz"/>
              <a:lstStyle/>
              <a:p>
                <a:pPr>
                  <a:defRPr sz="2800"/>
                </a:pPr>
                <a:r>
                  <a:rPr lang="en-US" sz="2800" dirty="0" smtClean="0"/>
                  <a:t>Normalized</a:t>
                </a:r>
                <a:r>
                  <a:rPr lang="en-US" sz="2800" baseline="0" dirty="0" smtClean="0"/>
                  <a:t> DRAM Area</a:t>
                </a:r>
                <a:endParaRPr lang="en-US" sz="2800" dirty="0"/>
              </a:p>
            </c:rich>
          </c:tx>
          <c:layout/>
          <c:overlay val="0"/>
        </c:title>
        <c:numFmt formatCode="General" sourceLinked="1"/>
        <c:majorTickMark val="out"/>
        <c:minorTickMark val="none"/>
        <c:tickLblPos val="nextTo"/>
        <c:txPr>
          <a:bodyPr/>
          <a:lstStyle/>
          <a:p>
            <a:pPr>
              <a:defRPr sz="2400"/>
            </a:pPr>
            <a:endParaRPr lang="en-US"/>
          </a:p>
        </c:txPr>
        <c:crossAx val="1554784104"/>
        <c:crosses val="autoZero"/>
        <c:crossBetween val="midCat"/>
        <c:majorUnit val="1.0"/>
      </c:valAx>
    </c:plotArea>
    <c:plotVisOnly val="1"/>
    <c:dispBlanksAs val="gap"/>
    <c:showDLblsOverMax val="0"/>
  </c:chart>
  <c:spPr>
    <a:ln>
      <a:noFill/>
    </a:ln>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FRFCFS</c:v>
                </c:pt>
              </c:strCache>
            </c:strRef>
          </c:tx>
          <c:spPr>
            <a:ln w="28575">
              <a:noFill/>
            </a:ln>
          </c:spPr>
          <c:marker>
            <c:symbol val="diamond"/>
            <c:size val="16"/>
            <c:spPr>
              <a:solidFill>
                <a:prstClr val="black"/>
              </a:solidFill>
              <a:ln>
                <a:solidFill>
                  <a:schemeClr val="tx1"/>
                </a:solidFill>
              </a:ln>
            </c:spPr>
          </c:marker>
          <c:dLbls>
            <c:txPr>
              <a:bodyPr anchor="ctr" anchorCtr="0"/>
              <a:lstStyle/>
              <a:p>
                <a:pPr>
                  <a:defRPr sz="2000" b="1"/>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Sheet1!$B$2:$B$6</c:f>
              <c:numCache>
                <c:formatCode>General</c:formatCode>
                <c:ptCount val="5"/>
                <c:pt idx="0">
                  <c:v>14.18</c:v>
                </c:pt>
              </c:numCache>
            </c:numRef>
          </c:yVal>
          <c:smooth val="0"/>
        </c:ser>
        <c:ser>
          <c:idx val="1"/>
          <c:order val="1"/>
          <c:tx>
            <c:strRef>
              <c:f>Sheet1!$C$1</c:f>
              <c:strCache>
                <c:ptCount val="1"/>
                <c:pt idx="0">
                  <c:v>STFM</c:v>
                </c:pt>
              </c:strCache>
            </c:strRef>
          </c:tx>
          <c:spPr>
            <a:ln w="28575">
              <a:noFill/>
            </a:ln>
          </c:spPr>
          <c:marker>
            <c:symbol val="square"/>
            <c:size val="16"/>
            <c:spPr>
              <a:solidFill>
                <a:srgbClr val="00B050"/>
              </a:solidFill>
              <a:ln>
                <a:solidFill>
                  <a:srgbClr val="00B050"/>
                </a:solidFill>
              </a:ln>
            </c:spPr>
          </c:marker>
          <c:dLbls>
            <c:txPr>
              <a:bodyPr/>
              <a:lstStyle/>
              <a:p>
                <a:pPr>
                  <a:defRPr sz="2000" b="1">
                    <a:solidFill>
                      <a:srgbClr val="00B050"/>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Sheet1!$C$2:$C$6</c:f>
              <c:numCache>
                <c:formatCode>General</c:formatCode>
                <c:ptCount val="5"/>
                <c:pt idx="1">
                  <c:v>9.245</c:v>
                </c:pt>
              </c:numCache>
            </c:numRef>
          </c:yVal>
          <c:smooth val="0"/>
        </c:ser>
        <c:ser>
          <c:idx val="2"/>
          <c:order val="2"/>
          <c:tx>
            <c:strRef>
              <c:f>Sheet1!$D$1</c:f>
              <c:strCache>
                <c:ptCount val="1"/>
                <c:pt idx="0">
                  <c:v>PAR-BS</c:v>
                </c:pt>
              </c:strCache>
            </c:strRef>
          </c:tx>
          <c:spPr>
            <a:ln w="28575">
              <a:noFill/>
            </a:ln>
          </c:spPr>
          <c:marker>
            <c:symbol val="triangle"/>
            <c:size val="16"/>
            <c:spPr>
              <a:solidFill>
                <a:schemeClr val="tx2"/>
              </a:solidFill>
              <a:ln>
                <a:solidFill>
                  <a:schemeClr val="tx2"/>
                </a:solidFill>
              </a:ln>
            </c:spPr>
          </c:marker>
          <c:dLbls>
            <c:txPr>
              <a:bodyPr/>
              <a:lstStyle/>
              <a:p>
                <a:pPr>
                  <a:defRPr sz="2000" b="1">
                    <a:solidFill>
                      <a:schemeClr val="tx2"/>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Sheet1!$D$2:$D$6</c:f>
              <c:numCache>
                <c:formatCode>General</c:formatCode>
                <c:ptCount val="5"/>
                <c:pt idx="2">
                  <c:v>7.418</c:v>
                </c:pt>
              </c:numCache>
            </c:numRef>
          </c:yVal>
          <c:smooth val="0"/>
        </c:ser>
        <c:ser>
          <c:idx val="3"/>
          <c:order val="3"/>
          <c:tx>
            <c:strRef>
              <c:f>Sheet1!$E$1</c:f>
              <c:strCache>
                <c:ptCount val="1"/>
                <c:pt idx="0">
                  <c:v>ATLAS</c:v>
                </c:pt>
              </c:strCache>
            </c:strRef>
          </c:tx>
          <c:spPr>
            <a:ln w="28575">
              <a:noFill/>
            </a:ln>
          </c:spPr>
          <c:marker>
            <c:symbol val="circle"/>
            <c:size val="16"/>
            <c:spPr>
              <a:solidFill>
                <a:srgbClr val="FF0000"/>
              </a:solidFill>
              <a:ln>
                <a:solidFill>
                  <a:srgbClr val="FF0000"/>
                </a:solidFill>
              </a:ln>
            </c:spPr>
          </c:marker>
          <c:dLbls>
            <c:txPr>
              <a:bodyPr/>
              <a:lstStyle/>
              <a:p>
                <a:pPr>
                  <a:defRPr sz="2000" b="1">
                    <a:solidFill>
                      <a:srgbClr val="FF0000"/>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Sheet1!$E$2:$E$6</c:f>
              <c:numCache>
                <c:formatCode>General</c:formatCode>
                <c:ptCount val="5"/>
                <c:pt idx="3">
                  <c:v>11.52</c:v>
                </c:pt>
              </c:numCache>
            </c:numRef>
          </c:yVal>
          <c:smooth val="0"/>
        </c:ser>
        <c:ser>
          <c:idx val="4"/>
          <c:order val="4"/>
          <c:tx>
            <c:strRef>
              <c:f>Sheet1!$F$1</c:f>
              <c:strCache>
                <c:ptCount val="1"/>
                <c:pt idx="0">
                  <c:v>TCM</c:v>
                </c:pt>
              </c:strCache>
            </c:strRef>
          </c:tx>
          <c:spPr>
            <a:ln w="28575">
              <a:noFill/>
            </a:ln>
          </c:spPr>
          <c:marker>
            <c:symbol val="square"/>
            <c:size val="22"/>
            <c:spPr>
              <a:blipFill>
                <a:blip xmlns:r="http://schemas.openxmlformats.org/officeDocument/2006/relationships" r:embed="rId1"/>
                <a:stretch>
                  <a:fillRect/>
                </a:stretch>
              </a:blipFill>
              <a:ln w="0">
                <a:noFill/>
              </a:ln>
            </c:spPr>
          </c:marker>
          <c:dLbls>
            <c:txPr>
              <a:bodyPr/>
              <a:lstStyle/>
              <a:p>
                <a:pPr>
                  <a:defRPr sz="2000" b="1">
                    <a:solidFill>
                      <a:schemeClr val="accent6">
                        <a:lumMod val="75000"/>
                      </a:schemeClr>
                    </a:solidFill>
                  </a:defRPr>
                </a:pPr>
                <a:endParaRPr lang="en-US"/>
              </a:p>
            </c:txPr>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Sheet1!$F$2:$F$6</c:f>
              <c:numCache>
                <c:formatCode>General</c:formatCode>
                <c:ptCount val="5"/>
                <c:pt idx="4">
                  <c:v>7.074</c:v>
                </c:pt>
              </c:numCache>
            </c:numRef>
          </c:yVal>
          <c:smooth val="0"/>
        </c:ser>
        <c:dLbls>
          <c:showLegendKey val="0"/>
          <c:showVal val="0"/>
          <c:showCatName val="0"/>
          <c:showSerName val="0"/>
          <c:showPercent val="0"/>
          <c:showBubbleSize val="0"/>
        </c:dLbls>
        <c:axId val="-2083070792"/>
        <c:axId val="-2083131560"/>
      </c:scatterChart>
      <c:valAx>
        <c:axId val="-2083070792"/>
        <c:scaling>
          <c:orientation val="minMax"/>
          <c:max val="10.0"/>
          <c:min val="7.5"/>
        </c:scaling>
        <c:delete val="0"/>
        <c:axPos val="b"/>
        <c:title>
          <c:tx>
            <c:rich>
              <a:bodyPr/>
              <a:lstStyle/>
              <a:p>
                <a:pPr>
                  <a:defRPr b="0"/>
                </a:pPr>
                <a:r>
                  <a:rPr lang="en-US" b="0" dirty="0" smtClean="0"/>
                  <a:t>Weighted Speedup</a:t>
                </a:r>
                <a:endParaRPr lang="en-US" b="0" dirty="0"/>
              </a:p>
            </c:rich>
          </c:tx>
          <c:layout>
            <c:manualLayout>
              <c:xMode val="edge"/>
              <c:yMode val="edge"/>
              <c:x val="0.406909448818898"/>
              <c:y val="0.856036482939632"/>
            </c:manualLayout>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2083131560"/>
        <c:crosses val="autoZero"/>
        <c:crossBetween val="midCat"/>
      </c:valAx>
      <c:valAx>
        <c:axId val="-2083131560"/>
        <c:scaling>
          <c:orientation val="minMax"/>
          <c:max val="16.0"/>
          <c:min val="4.0"/>
        </c:scaling>
        <c:delete val="0"/>
        <c:axPos val="l"/>
        <c:title>
          <c:tx>
            <c:rich>
              <a:bodyPr rot="-5400000" vert="horz"/>
              <a:lstStyle/>
              <a:p>
                <a:pPr>
                  <a:defRPr b="0"/>
                </a:pPr>
                <a:r>
                  <a:rPr lang="en-US" b="0" dirty="0" smtClean="0"/>
                  <a:t>Maximum Slowdown</a:t>
                </a:r>
                <a:endParaRPr lang="en-US" b="0" dirty="0"/>
              </a:p>
            </c:rich>
          </c:tx>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2083070792"/>
        <c:crosses val="autoZero"/>
        <c:crossBetween val="midCat"/>
        <c:majorUnit val="2.0"/>
      </c:valAx>
      <c:spPr>
        <a:solidFill>
          <a:schemeClr val="bg1">
            <a:lumMod val="95000"/>
          </a:schemeClr>
        </a:solidFill>
      </c:spPr>
    </c:plotArea>
    <c:plotVisOnly val="1"/>
    <c:dispBlanksAs val="gap"/>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Sheet1!$C$1</c:f>
              <c:strCache>
                <c:ptCount val="1"/>
                <c:pt idx="0">
                  <c:v>FRFCFS</c:v>
                </c:pt>
              </c:strCache>
            </c:strRef>
          </c:tx>
          <c:spPr>
            <a:ln w="28575">
              <a:solidFill>
                <a:schemeClr val="tx1"/>
              </a:solidFill>
            </a:ln>
          </c:spPr>
          <c:marker>
            <c:symbol val="diamond"/>
            <c:size val="12"/>
            <c:spPr>
              <a:solidFill>
                <a:prstClr val="black"/>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Sheet1!$C$3:$C$33</c:f>
              <c:numCache>
                <c:formatCode>General</c:formatCode>
                <c:ptCount val="31"/>
                <c:pt idx="0">
                  <c:v>9.825</c:v>
                </c:pt>
                <c:pt idx="1">
                  <c:v>6.73</c:v>
                </c:pt>
                <c:pt idx="2">
                  <c:v>5.84</c:v>
                </c:pt>
                <c:pt idx="3">
                  <c:v>5.38</c:v>
                </c:pt>
                <c:pt idx="4">
                  <c:v>5.0</c:v>
                </c:pt>
                <c:pt idx="5">
                  <c:v>5.07</c:v>
                </c:pt>
                <c:pt idx="6">
                  <c:v>5.5</c:v>
                </c:pt>
                <c:pt idx="7">
                  <c:v>5.73</c:v>
                </c:pt>
              </c:numCache>
            </c:numRef>
          </c:yVal>
          <c:smooth val="0"/>
        </c:ser>
        <c:ser>
          <c:idx val="1"/>
          <c:order val="1"/>
          <c:tx>
            <c:strRef>
              <c:f>Sheet1!$D$1</c:f>
              <c:strCache>
                <c:ptCount val="1"/>
                <c:pt idx="0">
                  <c:v>STFM</c:v>
                </c:pt>
              </c:strCache>
            </c:strRef>
          </c:tx>
          <c:spPr>
            <a:ln w="28575">
              <a:solidFill>
                <a:srgbClr val="00B050"/>
              </a:solidFill>
            </a:ln>
          </c:spPr>
          <c:marker>
            <c:symbol val="square"/>
            <c:size val="10"/>
            <c:spPr>
              <a:solidFill>
                <a:srgbClr val="00B050"/>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Sheet1!$D$3:$D$33</c:f>
              <c:numCache>
                <c:formatCode>General</c:formatCode>
                <c:ptCount val="31"/>
                <c:pt idx="8">
                  <c:v>5.949</c:v>
                </c:pt>
                <c:pt idx="9">
                  <c:v>6.214999999999995</c:v>
                </c:pt>
                <c:pt idx="10">
                  <c:v>6.423</c:v>
                </c:pt>
                <c:pt idx="11">
                  <c:v>6.923</c:v>
                </c:pt>
                <c:pt idx="12">
                  <c:v>6.953</c:v>
                </c:pt>
                <c:pt idx="13">
                  <c:v>7.262999999999995</c:v>
                </c:pt>
              </c:numCache>
            </c:numRef>
          </c:yVal>
          <c:smooth val="0"/>
        </c:ser>
        <c:ser>
          <c:idx val="2"/>
          <c:order val="2"/>
          <c:tx>
            <c:strRef>
              <c:f>Sheet1!$E$1</c:f>
              <c:strCache>
                <c:ptCount val="1"/>
                <c:pt idx="0">
                  <c:v>PAR-BS</c:v>
                </c:pt>
              </c:strCache>
            </c:strRef>
          </c:tx>
          <c:spPr>
            <a:ln w="28575">
              <a:solidFill>
                <a:srgbClr val="1F497D"/>
              </a:solidFill>
            </a:ln>
          </c:spPr>
          <c:marker>
            <c:symbol val="triangle"/>
            <c:size val="10"/>
            <c:spPr>
              <a:solidFill>
                <a:schemeClr val="tx2"/>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Sheet1!$E$3:$E$33</c:f>
              <c:numCache>
                <c:formatCode>General</c:formatCode>
                <c:ptCount val="31"/>
                <c:pt idx="14">
                  <c:v>5.999</c:v>
                </c:pt>
                <c:pt idx="15">
                  <c:v>5.449</c:v>
                </c:pt>
                <c:pt idx="16">
                  <c:v>5.423</c:v>
                </c:pt>
                <c:pt idx="17">
                  <c:v>5.075</c:v>
                </c:pt>
                <c:pt idx="18">
                  <c:v>4.905</c:v>
                </c:pt>
                <c:pt idx="19">
                  <c:v>4.819999999999998</c:v>
                </c:pt>
              </c:numCache>
            </c:numRef>
          </c:yVal>
          <c:smooth val="0"/>
        </c:ser>
        <c:ser>
          <c:idx val="3"/>
          <c:order val="3"/>
          <c:tx>
            <c:strRef>
              <c:f>Sheet1!$F$1</c:f>
              <c:strCache>
                <c:ptCount val="1"/>
                <c:pt idx="0">
                  <c:v>ATLAS</c:v>
                </c:pt>
              </c:strCache>
            </c:strRef>
          </c:tx>
          <c:spPr>
            <a:ln w="28575">
              <a:solidFill>
                <a:srgbClr val="FF0000"/>
              </a:solidFill>
            </a:ln>
          </c:spPr>
          <c:marker>
            <c:symbol val="circle"/>
            <c:size val="10"/>
            <c:spPr>
              <a:solidFill>
                <a:srgbClr val="FF0000"/>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Sheet1!$F$3:$F$33</c:f>
              <c:numCache>
                <c:formatCode>General</c:formatCode>
                <c:ptCount val="31"/>
                <c:pt idx="20">
                  <c:v>7.017999999999994</c:v>
                </c:pt>
                <c:pt idx="21">
                  <c:v>7.139</c:v>
                </c:pt>
                <c:pt idx="22">
                  <c:v>7.422</c:v>
                </c:pt>
                <c:pt idx="23">
                  <c:v>7.501</c:v>
                </c:pt>
                <c:pt idx="24">
                  <c:v>7.552</c:v>
                </c:pt>
                <c:pt idx="25">
                  <c:v>7.458</c:v>
                </c:pt>
              </c:numCache>
            </c:numRef>
          </c:yVal>
          <c:smooth val="0"/>
        </c:ser>
        <c:ser>
          <c:idx val="4"/>
          <c:order val="4"/>
          <c:tx>
            <c:strRef>
              <c:f>Sheet1!$G$1</c:f>
              <c:strCache>
                <c:ptCount val="1"/>
                <c:pt idx="0">
                  <c:v>TCM</c:v>
                </c:pt>
              </c:strCache>
            </c:strRef>
          </c:tx>
          <c:spPr>
            <a:ln w="28575">
              <a:solidFill>
                <a:schemeClr val="accent6">
                  <a:lumMod val="75000"/>
                </a:schemeClr>
              </a:solidFill>
            </a:ln>
          </c:spPr>
          <c:marker>
            <c:symbol val="square"/>
            <c:size val="23"/>
            <c:spPr>
              <a:blipFill>
                <a:blip xmlns:r="http://schemas.openxmlformats.org/officeDocument/2006/relationships" r:embed="rId1"/>
                <a:stretch>
                  <a:fillRect/>
                </a:stretch>
              </a:blipFill>
              <a:ln w="0">
                <a:no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Sheet1!$G$3:$G$33</c:f>
              <c:numCache>
                <c:formatCode>General</c:formatCode>
                <c:ptCount val="31"/>
                <c:pt idx="26">
                  <c:v>4.843</c:v>
                </c:pt>
                <c:pt idx="27">
                  <c:v>4.952</c:v>
                </c:pt>
                <c:pt idx="28">
                  <c:v>5.258</c:v>
                </c:pt>
                <c:pt idx="29">
                  <c:v>5.503</c:v>
                </c:pt>
                <c:pt idx="30">
                  <c:v>5.726999999999998</c:v>
                </c:pt>
              </c:numCache>
            </c:numRef>
          </c:yVal>
          <c:smooth val="0"/>
        </c:ser>
        <c:dLbls>
          <c:showLegendKey val="0"/>
          <c:showVal val="0"/>
          <c:showCatName val="0"/>
          <c:showSerName val="0"/>
          <c:showPercent val="0"/>
          <c:showBubbleSize val="0"/>
        </c:dLbls>
        <c:axId val="-2040349880"/>
        <c:axId val="-2040425736"/>
      </c:scatterChart>
      <c:valAx>
        <c:axId val="-2040349880"/>
        <c:scaling>
          <c:orientation val="minMax"/>
          <c:max val="16.0"/>
          <c:min val="12.0"/>
        </c:scaling>
        <c:delete val="0"/>
        <c:axPos val="b"/>
        <c:title>
          <c:tx>
            <c:rich>
              <a:bodyPr/>
              <a:lstStyle/>
              <a:p>
                <a:pPr>
                  <a:defRPr b="0"/>
                </a:pPr>
                <a:r>
                  <a:rPr lang="en-US" b="0" dirty="0" smtClean="0"/>
                  <a:t>Weighted Speedup</a:t>
                </a:r>
                <a:endParaRPr lang="en-US" b="0" dirty="0"/>
              </a:p>
            </c:rich>
          </c:tx>
          <c:layout>
            <c:manualLayout>
              <c:xMode val="edge"/>
              <c:yMode val="edge"/>
              <c:x val="0.403121570031019"/>
              <c:y val="0.856036482939632"/>
            </c:manualLayout>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2040425736"/>
        <c:crosses val="autoZero"/>
        <c:crossBetween val="midCat"/>
      </c:valAx>
      <c:valAx>
        <c:axId val="-2040425736"/>
        <c:scaling>
          <c:orientation val="minMax"/>
          <c:max val="12.0"/>
          <c:min val="2.0"/>
        </c:scaling>
        <c:delete val="0"/>
        <c:axPos val="l"/>
        <c:title>
          <c:tx>
            <c:rich>
              <a:bodyPr rot="-5400000" vert="horz"/>
              <a:lstStyle/>
              <a:p>
                <a:pPr>
                  <a:defRPr b="0"/>
                </a:pPr>
                <a:r>
                  <a:rPr lang="en-US" b="0" dirty="0" smtClean="0"/>
                  <a:t>Maximum Slowdown</a:t>
                </a:r>
                <a:endParaRPr lang="en-US" b="0" dirty="0"/>
              </a:p>
            </c:rich>
          </c:tx>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2040349880"/>
        <c:crosses val="autoZero"/>
        <c:crossBetween val="midCat"/>
        <c:majorUnit val="2.0"/>
      </c:valAx>
      <c:spPr>
        <a:solidFill>
          <a:schemeClr val="bg1">
            <a:lumMod val="95000"/>
          </a:schemeClr>
        </a:solidFill>
      </c:spPr>
    </c:plotArea>
    <c:plotVisOnly val="1"/>
    <c:dispBlanksAs val="gap"/>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774816812146"/>
          <c:y val="0.0688763344043878"/>
          <c:w val="0.779458563663099"/>
          <c:h val="0.697674418604657"/>
        </c:manualLayout>
      </c:layout>
      <c:scatterChart>
        <c:scatterStyle val="lineMarker"/>
        <c:varyColors val="0"/>
        <c:ser>
          <c:idx val="4"/>
          <c:order val="0"/>
          <c:tx>
            <c:v>Previous Best</c:v>
          </c:tx>
          <c:spPr>
            <a:ln w="63500">
              <a:solidFill>
                <a:srgbClr val="FF0000"/>
              </a:solidFill>
              <a:prstDash val="solid"/>
            </a:ln>
          </c:spPr>
          <c:marker>
            <c:symbol val="none"/>
          </c:marker>
          <c:xVal>
            <c:numRef>
              <c:f>Sheet1!$I$2:$I$1000</c:f>
              <c:numCache>
                <c:formatCode>General</c:formatCode>
                <c:ptCount val="999"/>
                <c:pt idx="0">
                  <c:v>0.000546772366257717</c:v>
                </c:pt>
                <c:pt idx="1">
                  <c:v>0.000555098848992606</c:v>
                </c:pt>
                <c:pt idx="2">
                  <c:v>0.00056355213095696</c:v>
                </c:pt>
                <c:pt idx="3">
                  <c:v>0.000572134143103513</c:v>
                </c:pt>
                <c:pt idx="4">
                  <c:v>0.000580846845790368</c:v>
                </c:pt>
                <c:pt idx="5">
                  <c:v>0.0005896922292288</c:v>
                </c:pt>
                <c:pt idx="6">
                  <c:v>0.000598672313937869</c:v>
                </c:pt>
                <c:pt idx="7">
                  <c:v>0.000607789151205958</c:v>
                </c:pt>
                <c:pt idx="8">
                  <c:v>0.000617044823559348</c:v>
                </c:pt>
                <c:pt idx="9">
                  <c:v>0.000626441445237916</c:v>
                </c:pt>
                <c:pt idx="10">
                  <c:v>0.000635981162678088</c:v>
                </c:pt>
                <c:pt idx="11">
                  <c:v>0.000645666155003135</c:v>
                </c:pt>
                <c:pt idx="12">
                  <c:v>0.000655498634520949</c:v>
                </c:pt>
                <c:pt idx="13">
                  <c:v>0.00066548084722939</c:v>
                </c:pt>
                <c:pt idx="14">
                  <c:v>0.00067561507332933</c:v>
                </c:pt>
                <c:pt idx="15">
                  <c:v>0.000685903627745512</c:v>
                </c:pt>
                <c:pt idx="16">
                  <c:v>0.000696348860655343</c:v>
                </c:pt>
                <c:pt idx="17">
                  <c:v>0.000706953158025729</c:v>
                </c:pt>
                <c:pt idx="18">
                  <c:v>0.0007177189421581</c:v>
                </c:pt>
                <c:pt idx="19">
                  <c:v>0.000728648672241726</c:v>
                </c:pt>
                <c:pt idx="20">
                  <c:v>0.000739744844915458</c:v>
                </c:pt>
                <c:pt idx="21">
                  <c:v>0.000751009994838028</c:v>
                </c:pt>
                <c:pt idx="22">
                  <c:v>0.000762446695267034</c:v>
                </c:pt>
                <c:pt idx="23">
                  <c:v>0.000774057558646735</c:v>
                </c:pt>
                <c:pt idx="24">
                  <c:v>0.000785845237204807</c:v>
                </c:pt>
                <c:pt idx="25">
                  <c:v>0.00079781242355818</c:v>
                </c:pt>
                <c:pt idx="26">
                  <c:v>0.000809961851328102</c:v>
                </c:pt>
                <c:pt idx="27">
                  <c:v>0.00082229629576457</c:v>
                </c:pt>
                <c:pt idx="28">
                  <c:v>0.000834818574380273</c:v>
                </c:pt>
                <c:pt idx="29">
                  <c:v>0.000847531547594187</c:v>
                </c:pt>
                <c:pt idx="30">
                  <c:v>0.000860438119384961</c:v>
                </c:pt>
                <c:pt idx="31">
                  <c:v>0.000873541237954276</c:v>
                </c:pt>
                <c:pt idx="32">
                  <c:v>0.00088684389640028</c:v>
                </c:pt>
                <c:pt idx="33">
                  <c:v>0.0009003491334013</c:v>
                </c:pt>
                <c:pt idx="34">
                  <c:v>0.000914060033909948</c:v>
                </c:pt>
                <c:pt idx="35">
                  <c:v>0.000927979729857816</c:v>
                </c:pt>
                <c:pt idx="36">
                  <c:v>0.000942111400870879</c:v>
                </c:pt>
                <c:pt idx="37">
                  <c:v>0.000956458274995816</c:v>
                </c:pt>
                <c:pt idx="38">
                  <c:v>0.000971023629437377</c:v>
                </c:pt>
                <c:pt idx="39">
                  <c:v>0.000985810791306982</c:v>
                </c:pt>
                <c:pt idx="40">
                  <c:v>0.00100082313838272</c:v>
                </c:pt>
                <c:pt idx="41">
                  <c:v>0.00101606409988094</c:v>
                </c:pt>
                <c:pt idx="42">
                  <c:v>0.00103153715723953</c:v>
                </c:pt>
                <c:pt idx="43">
                  <c:v>0.00104724584491323</c:v>
                </c:pt>
                <c:pt idx="44">
                  <c:v>0.00106319375118094</c:v>
                </c:pt>
                <c:pt idx="45">
                  <c:v>0.00107938451896542</c:v>
                </c:pt>
                <c:pt idx="46">
                  <c:v>0.0010958218466654</c:v>
                </c:pt>
                <c:pt idx="47">
                  <c:v>0.00111250948900041</c:v>
                </c:pt>
                <c:pt idx="48">
                  <c:v>0.00112945125786844</c:v>
                </c:pt>
                <c:pt idx="49">
                  <c:v>0.00114665102321669</c:v>
                </c:pt>
                <c:pt idx="50">
                  <c:v>0.00116411271392557</c:v>
                </c:pt>
                <c:pt idx="51">
                  <c:v>0.00118184031870616</c:v>
                </c:pt>
                <c:pt idx="52">
                  <c:v>0.00119983788701133</c:v>
                </c:pt>
                <c:pt idx="53">
                  <c:v>0.00121810952996075</c:v>
                </c:pt>
                <c:pt idx="54">
                  <c:v>0.00123665942127994</c:v>
                </c:pt>
                <c:pt idx="55">
                  <c:v>0.00125549179825375</c:v>
                </c:pt>
                <c:pt idx="56">
                  <c:v>0.00127461096269416</c:v>
                </c:pt>
                <c:pt idx="57">
                  <c:v>0.00129402128192301</c:v>
                </c:pt>
                <c:pt idx="58">
                  <c:v>0.00131372718976955</c:v>
                </c:pt>
                <c:pt idx="59">
                  <c:v>0.0013337331875833</c:v>
                </c:pt>
                <c:pt idx="60">
                  <c:v>0.00135404384526223</c:v>
                </c:pt>
                <c:pt idx="61">
                  <c:v>0.00137466380229668</c:v>
                </c:pt>
                <c:pt idx="62">
                  <c:v>0.00139559776882912</c:v>
                </c:pt>
                <c:pt idx="63">
                  <c:v>0.00141685052673007</c:v>
                </c:pt>
                <c:pt idx="64">
                  <c:v>0.00143842693069043</c:v>
                </c:pt>
                <c:pt idx="65">
                  <c:v>0.00146033190933038</c:v>
                </c:pt>
                <c:pt idx="66">
                  <c:v>0.00148257046632526</c:v>
                </c:pt>
                <c:pt idx="67">
                  <c:v>0.00150514768154849</c:v>
                </c:pt>
                <c:pt idx="68">
                  <c:v>0.00152806871223197</c:v>
                </c:pt>
                <c:pt idx="69">
                  <c:v>0.00155133879414413</c:v>
                </c:pt>
                <c:pt idx="70">
                  <c:v>0.00157496324278592</c:v>
                </c:pt>
                <c:pt idx="71">
                  <c:v>0.001598947454605</c:v>
                </c:pt>
                <c:pt idx="72">
                  <c:v>0.00162329690822842</c:v>
                </c:pt>
                <c:pt idx="73">
                  <c:v>0.00164801716571414</c:v>
                </c:pt>
                <c:pt idx="74">
                  <c:v>0.00167311387382146</c:v>
                </c:pt>
                <c:pt idx="75">
                  <c:v>0.00169859276530097</c:v>
                </c:pt>
                <c:pt idx="76">
                  <c:v>0.00172445966020403</c:v>
                </c:pt>
                <c:pt idx="77">
                  <c:v>0.00175072046721221</c:v>
                </c:pt>
                <c:pt idx="78">
                  <c:v>0.00177738118498702</c:v>
                </c:pt>
                <c:pt idx="79">
                  <c:v>0.00180444790354012</c:v>
                </c:pt>
                <c:pt idx="80">
                  <c:v>0.00183192680562449</c:v>
                </c:pt>
                <c:pt idx="81">
                  <c:v>0.00185982416814669</c:v>
                </c:pt>
                <c:pt idx="82">
                  <c:v>0.0018881463636007</c:v>
                </c:pt>
                <c:pt idx="83">
                  <c:v>0.00191689986152355</c:v>
                </c:pt>
                <c:pt idx="84">
                  <c:v>0.00194609122997315</c:v>
                </c:pt>
                <c:pt idx="85">
                  <c:v>0.00197572713702858</c:v>
                </c:pt>
                <c:pt idx="86">
                  <c:v>0.00200581435231328</c:v>
                </c:pt>
                <c:pt idx="87">
                  <c:v>0.0020363597485414</c:v>
                </c:pt>
                <c:pt idx="88">
                  <c:v>0.00206737030308772</c:v>
                </c:pt>
                <c:pt idx="89">
                  <c:v>0.00209885309958144</c:v>
                </c:pt>
                <c:pt idx="90">
                  <c:v>0.0021308153295243</c:v>
                </c:pt>
                <c:pt idx="91">
                  <c:v>0.0021632642939333</c:v>
                </c:pt>
                <c:pt idx="92">
                  <c:v>0.00219620740500843</c:v>
                </c:pt>
                <c:pt idx="93">
                  <c:v>0.00222965218782581</c:v>
                </c:pt>
                <c:pt idx="94">
                  <c:v>0.00226360628205667</c:v>
                </c:pt>
                <c:pt idx="95">
                  <c:v>0.00229807744371235</c:v>
                </c:pt>
                <c:pt idx="96">
                  <c:v>0.00233307354691609</c:v>
                </c:pt>
                <c:pt idx="97">
                  <c:v>0.00236860258570162</c:v>
                </c:pt>
                <c:pt idx="98">
                  <c:v>0.0024046726758392</c:v>
                </c:pt>
                <c:pt idx="99">
                  <c:v>0.00244129205668955</c:v>
                </c:pt>
                <c:pt idx="100">
                  <c:v>0.00247846909308583</c:v>
                </c:pt>
                <c:pt idx="101">
                  <c:v>0.0025162122772445</c:v>
                </c:pt>
                <c:pt idx="102">
                  <c:v>0.00255453023070508</c:v>
                </c:pt>
                <c:pt idx="103">
                  <c:v>0.00259343170629957</c:v>
                </c:pt>
                <c:pt idx="104">
                  <c:v>0.00263292559015185</c:v>
                </c:pt>
                <c:pt idx="105">
                  <c:v>0.00267302090370746</c:v>
                </c:pt>
                <c:pt idx="106">
                  <c:v>0.00271372680579438</c:v>
                </c:pt>
                <c:pt idx="107">
                  <c:v>0.0027550525947151</c:v>
                </c:pt>
                <c:pt idx="108">
                  <c:v>0.00279700771037067</c:v>
                </c:pt>
                <c:pt idx="109">
                  <c:v>0.00283960173641692</c:v>
                </c:pt>
                <c:pt idx="110">
                  <c:v>0.00288284440245372</c:v>
                </c:pt>
                <c:pt idx="111">
                  <c:v>0.00292674558624744</c:v>
                </c:pt>
                <c:pt idx="112">
                  <c:v>0.00297131531598724</c:v>
                </c:pt>
                <c:pt idx="113">
                  <c:v>0.00301656377257588</c:v>
                </c:pt>
                <c:pt idx="114">
                  <c:v>0.00306250129195521</c:v>
                </c:pt>
                <c:pt idx="115">
                  <c:v>0.00310913836746722</c:v>
                </c:pt>
                <c:pt idx="116">
                  <c:v>0.00315648565225098</c:v>
                </c:pt>
                <c:pt idx="117">
                  <c:v>0.00320455396167613</c:v>
                </c:pt>
                <c:pt idx="118">
                  <c:v>0.00325335427581333</c:v>
                </c:pt>
                <c:pt idx="119">
                  <c:v>0.00330289774194246</c:v>
                </c:pt>
                <c:pt idx="120">
                  <c:v>0.00335319567709895</c:v>
                </c:pt>
                <c:pt idx="121">
                  <c:v>0.00340425957065883</c:v>
                </c:pt>
                <c:pt idx="122">
                  <c:v>0.00345610108696328</c:v>
                </c:pt>
                <c:pt idx="123">
                  <c:v>0.00350873206798302</c:v>
                </c:pt>
                <c:pt idx="124">
                  <c:v>0.00356216453602338</c:v>
                </c:pt>
                <c:pt idx="125">
                  <c:v>0.00361641069647043</c:v>
                </c:pt>
                <c:pt idx="126">
                  <c:v>0.00367148294057912</c:v>
                </c:pt>
                <c:pt idx="127">
                  <c:v>0.00372739384830368</c:v>
                </c:pt>
                <c:pt idx="128">
                  <c:v>0.00378415619117124</c:v>
                </c:pt>
                <c:pt idx="129">
                  <c:v>0.00384178293519923</c:v>
                </c:pt>
                <c:pt idx="130">
                  <c:v>0.00390028724385709</c:v>
                </c:pt>
                <c:pt idx="131">
                  <c:v>0.00395968248107318</c:v>
                </c:pt>
                <c:pt idx="132">
                  <c:v>0.0040199822142875</c:v>
                </c:pt>
                <c:pt idx="133">
                  <c:v>0.00408120021755076</c:v>
                </c:pt>
                <c:pt idx="134">
                  <c:v>0.00414335047467082</c:v>
                </c:pt>
                <c:pt idx="135">
                  <c:v>0.00420644718240693</c:v>
                </c:pt>
                <c:pt idx="136">
                  <c:v>0.00427050475371262</c:v>
                </c:pt>
                <c:pt idx="137">
                  <c:v>0.00433553782102803</c:v>
                </c:pt>
                <c:pt idx="138">
                  <c:v>0.00440156123962237</c:v>
                </c:pt>
                <c:pt idx="139">
                  <c:v>0.00446859009098718</c:v>
                </c:pt>
                <c:pt idx="140">
                  <c:v>0.0045366396862814</c:v>
                </c:pt>
                <c:pt idx="141">
                  <c:v>0.00460572556982883</c:v>
                </c:pt>
                <c:pt idx="142">
                  <c:v>0.00467586352266887</c:v>
                </c:pt>
                <c:pt idx="143">
                  <c:v>0.00474706956616128</c:v>
                </c:pt>
                <c:pt idx="144">
                  <c:v>0.00481935996564597</c:v>
                </c:pt>
                <c:pt idx="145">
                  <c:v>0.00489275123415835</c:v>
                </c:pt>
                <c:pt idx="146">
                  <c:v>0.00496726013620137</c:v>
                </c:pt>
                <c:pt idx="147">
                  <c:v>0.005042903691575</c:v>
                </c:pt>
                <c:pt idx="148">
                  <c:v>0.00511969917926396</c:v>
                </c:pt>
                <c:pt idx="149">
                  <c:v>0.00519766414138473</c:v>
                </c:pt>
                <c:pt idx="150">
                  <c:v>0.00527681638719262</c:v>
                </c:pt>
                <c:pt idx="151">
                  <c:v>0.00535717399714986</c:v>
                </c:pt>
                <c:pt idx="152">
                  <c:v>0.0054387553270557</c:v>
                </c:pt>
                <c:pt idx="153">
                  <c:v>0.00552157901223929</c:v>
                </c:pt>
                <c:pt idx="154">
                  <c:v>0.00560566397181654</c:v>
                </c:pt>
                <c:pt idx="155">
                  <c:v>0.00569102941301171</c:v>
                </c:pt>
                <c:pt idx="156">
                  <c:v>0.00577769483554489</c:v>
                </c:pt>
                <c:pt idx="157">
                  <c:v>0.00586568003608618</c:v>
                </c:pt>
                <c:pt idx="158">
                  <c:v>0.00595500511277785</c:v>
                </c:pt>
                <c:pt idx="159">
                  <c:v>0.00604569046982522</c:v>
                </c:pt>
                <c:pt idx="160">
                  <c:v>0.00613775682215758</c:v>
                </c:pt>
                <c:pt idx="161">
                  <c:v>0.00623122520015999</c:v>
                </c:pt>
                <c:pt idx="162">
                  <c:v>0.00632611695447714</c:v>
                </c:pt>
                <c:pt idx="163">
                  <c:v>0.0064224537608905</c:v>
                </c:pt>
                <c:pt idx="164">
                  <c:v>0.00652025762526955</c:v>
                </c:pt>
                <c:pt idx="165">
                  <c:v>0.00661955088859852</c:v>
                </c:pt>
                <c:pt idx="166">
                  <c:v>0.00672035623207972</c:v>
                </c:pt>
                <c:pt idx="167">
                  <c:v>0.00682269668231444</c:v>
                </c:pt>
                <c:pt idx="168">
                  <c:v>0.00692659561656288</c:v>
                </c:pt>
                <c:pt idx="169">
                  <c:v>0.00703207676808414</c:v>
                </c:pt>
                <c:pt idx="170">
                  <c:v>0.0071391642315575</c:v>
                </c:pt>
                <c:pt idx="171">
                  <c:v>0.00724788246858629</c:v>
                </c:pt>
                <c:pt idx="172">
                  <c:v>0.00735825631328558</c:v>
                </c:pt>
                <c:pt idx="173">
                  <c:v>0.00747031097795491</c:v>
                </c:pt>
                <c:pt idx="174">
                  <c:v>0.00758407205883747</c:v>
                </c:pt>
                <c:pt idx="175">
                  <c:v>0.00769956554196697</c:v>
                </c:pt>
                <c:pt idx="176">
                  <c:v>0.00781681780910353</c:v>
                </c:pt>
                <c:pt idx="177">
                  <c:v>0.00793585564375992</c:v>
                </c:pt>
                <c:pt idx="178">
                  <c:v>0.00805670623731973</c:v>
                </c:pt>
                <c:pt idx="179">
                  <c:v>0.00817939719524845</c:v>
                </c:pt>
                <c:pt idx="180">
                  <c:v>0.00830395654339944</c:v>
                </c:pt>
                <c:pt idx="181">
                  <c:v>0.00843041273441568</c:v>
                </c:pt>
                <c:pt idx="182">
                  <c:v>0.00855879465422912</c:v>
                </c:pt>
                <c:pt idx="183">
                  <c:v>0.008689131628659</c:v>
                </c:pt>
                <c:pt idx="184">
                  <c:v>0.00882145343011065</c:v>
                </c:pt>
                <c:pt idx="185">
                  <c:v>0.00895579028437631</c:v>
                </c:pt>
                <c:pt idx="186">
                  <c:v>0.0090921728775394</c:v>
                </c:pt>
                <c:pt idx="187">
                  <c:v>0.00923063236298415</c:v>
                </c:pt>
                <c:pt idx="188">
                  <c:v>0.00937120036851183</c:v>
                </c:pt>
                <c:pt idx="189">
                  <c:v>0.00951390900356532</c:v>
                </c:pt>
                <c:pt idx="190">
                  <c:v>0.00965879086656377</c:v>
                </c:pt>
                <c:pt idx="191">
                  <c:v>0.00980587905234901</c:v>
                </c:pt>
                <c:pt idx="192">
                  <c:v>0.00995520715974519</c:v>
                </c:pt>
                <c:pt idx="193">
                  <c:v>0.0101068092992337</c:v>
                </c:pt>
                <c:pt idx="194">
                  <c:v>0.0102607201007449</c:v>
                </c:pt>
                <c:pt idx="195">
                  <c:v>0.0104169747215684</c:v>
                </c:pt>
                <c:pt idx="196">
                  <c:v>0.0105756088543841</c:v>
                </c:pt>
                <c:pt idx="197">
                  <c:v>0.0107366587354154</c:v>
                </c:pt>
                <c:pt idx="198">
                  <c:v>0.010900161152706</c:v>
                </c:pt>
                <c:pt idx="199">
                  <c:v>0.0110661534545238</c:v>
                </c:pt>
                <c:pt idx="200">
                  <c:v>0.0112346735578922</c:v>
                </c:pt>
                <c:pt idx="201">
                  <c:v>0.011405759957251</c:v>
                </c:pt>
                <c:pt idx="202">
                  <c:v>0.0115794517332497</c:v>
                </c:pt>
                <c:pt idx="203">
                  <c:v>0.0117557885616748</c:v>
                </c:pt>
                <c:pt idx="204">
                  <c:v>0.0119348107225125</c:v>
                </c:pt>
                <c:pt idx="205">
                  <c:v>0.0121165591091498</c:v>
                </c:pt>
                <c:pt idx="206">
                  <c:v>0.0123010752377155</c:v>
                </c:pt>
                <c:pt idx="207">
                  <c:v>0.012488401256564</c:v>
                </c:pt>
                <c:pt idx="208">
                  <c:v>0.0126785799559025</c:v>
                </c:pt>
                <c:pt idx="209">
                  <c:v>0.012871654777566</c:v>
                </c:pt>
                <c:pt idx="210">
                  <c:v>0.0130676698249401</c:v>
                </c:pt>
                <c:pt idx="211">
                  <c:v>0.0132666698730356</c:v>
                </c:pt>
                <c:pt idx="212">
                  <c:v>0.0134687003787164</c:v>
                </c:pt>
                <c:pt idx="213">
                  <c:v>0.0136738074910826</c:v>
                </c:pt>
                <c:pt idx="214">
                  <c:v>0.0138820380620128</c:v>
                </c:pt>
                <c:pt idx="215">
                  <c:v>0.0140934396568658</c:v>
                </c:pt>
                <c:pt idx="216">
                  <c:v>0.014308060565346</c:v>
                </c:pt>
                <c:pt idx="217">
                  <c:v>0.014525949812534</c:v>
                </c:pt>
                <c:pt idx="218">
                  <c:v>0.0147471571700853</c:v>
                </c:pt>
                <c:pt idx="219">
                  <c:v>0.0149717331675993</c:v>
                </c:pt>
                <c:pt idx="220">
                  <c:v>0.0151997291041617</c:v>
                </c:pt>
                <c:pt idx="221">
                  <c:v>0.0154311970600626</c:v>
                </c:pt>
                <c:pt idx="222">
                  <c:v>0.015666189908693</c:v>
                </c:pt>
                <c:pt idx="223">
                  <c:v>0.0159047613286224</c:v>
                </c:pt>
                <c:pt idx="224">
                  <c:v>0.0161469658158603</c:v>
                </c:pt>
                <c:pt idx="225">
                  <c:v>0.0163928586963049</c:v>
                </c:pt>
                <c:pt idx="226">
                  <c:v>0.0166424961383806</c:v>
                </c:pt>
                <c:pt idx="227">
                  <c:v>0.0168959351658686</c:v>
                </c:pt>
                <c:pt idx="228">
                  <c:v>0.0171532336709326</c:v>
                </c:pt>
                <c:pt idx="229">
                  <c:v>0.0174144504273427</c:v>
                </c:pt>
                <c:pt idx="230">
                  <c:v>0.0176796451039012</c:v>
                </c:pt>
                <c:pt idx="231">
                  <c:v>0.0179488782780723</c:v>
                </c:pt>
                <c:pt idx="232">
                  <c:v>0.0182222114498196</c:v>
                </c:pt>
                <c:pt idx="233">
                  <c:v>0.0184997070556544</c:v>
                </c:pt>
                <c:pt idx="234">
                  <c:v>0.0187814284828979</c:v>
                </c:pt>
                <c:pt idx="235">
                  <c:v>0.0190674400841603</c:v>
                </c:pt>
                <c:pt idx="236">
                  <c:v>0.0193578071920409</c:v>
                </c:pt>
                <c:pt idx="237">
                  <c:v>0.0196525961340517</c:v>
                </c:pt>
                <c:pt idx="238">
                  <c:v>0.0199518742477682</c:v>
                </c:pt>
                <c:pt idx="239">
                  <c:v>0.0202557098962114</c:v>
                </c:pt>
                <c:pt idx="240">
                  <c:v>0.0205641724834634</c:v>
                </c:pt>
                <c:pt idx="241">
                  <c:v>0.0208773324705212</c:v>
                </c:pt>
                <c:pt idx="242">
                  <c:v>0.021195261391392</c:v>
                </c:pt>
                <c:pt idx="243">
                  <c:v>0.0215180318694335</c:v>
                </c:pt>
                <c:pt idx="244">
                  <c:v>0.0218457176339427</c:v>
                </c:pt>
                <c:pt idx="245">
                  <c:v>0.0221783935369976</c:v>
                </c:pt>
                <c:pt idx="246">
                  <c:v>0.022516135570556</c:v>
                </c:pt>
                <c:pt idx="247">
                  <c:v>0.0228590208838132</c:v>
                </c:pt>
                <c:pt idx="248">
                  <c:v>0.0232071278008256</c:v>
                </c:pt>
                <c:pt idx="249">
                  <c:v>0.0235605358384016</c:v>
                </c:pt>
                <c:pt idx="250">
                  <c:v>0.0239193257242656</c:v>
                </c:pt>
                <c:pt idx="251">
                  <c:v>0.024283579415498</c:v>
                </c:pt>
                <c:pt idx="252">
                  <c:v>0.0246533801172569</c:v>
                </c:pt>
                <c:pt idx="253">
                  <c:v>0.0250288123017836</c:v>
                </c:pt>
                <c:pt idx="254">
                  <c:v>0.0254099617276992</c:v>
                </c:pt>
                <c:pt idx="255">
                  <c:v>0.0257969154595931</c:v>
                </c:pt>
                <c:pt idx="256">
                  <c:v>0.0261897618879117</c:v>
                </c:pt>
                <c:pt idx="257">
                  <c:v>0.0265885907491489</c:v>
                </c:pt>
                <c:pt idx="258">
                  <c:v>0.0269934931463441</c:v>
                </c:pt>
                <c:pt idx="259">
                  <c:v>0.0274045615698925</c:v>
                </c:pt>
                <c:pt idx="260">
                  <c:v>0.0278218899186726</c:v>
                </c:pt>
                <c:pt idx="261">
                  <c:v>0.028245573521495</c:v>
                </c:pt>
                <c:pt idx="262">
                  <c:v>0.0286757091588782</c:v>
                </c:pt>
                <c:pt idx="263">
                  <c:v>0.0291123950851555</c:v>
                </c:pt>
                <c:pt idx="264">
                  <c:v>0.0295557310509193</c:v>
                </c:pt>
                <c:pt idx="265">
                  <c:v>0.0300058183258064</c:v>
                </c:pt>
                <c:pt idx="266">
                  <c:v>0.0304627597216308</c:v>
                </c:pt>
                <c:pt idx="267">
                  <c:v>0.0309266596158689</c:v>
                </c:pt>
                <c:pt idx="268">
                  <c:v>0.0313976239755014</c:v>
                </c:pt>
                <c:pt idx="269">
                  <c:v>0.0318757603812197</c:v>
                </c:pt>
                <c:pt idx="270">
                  <c:v>0.0323611780519997</c:v>
                </c:pt>
                <c:pt idx="271">
                  <c:v>0.0328539878700505</c:v>
                </c:pt>
                <c:pt idx="272">
                  <c:v>0.0333543024061426</c:v>
                </c:pt>
                <c:pt idx="273">
                  <c:v>0.0338622359453224</c:v>
                </c:pt>
                <c:pt idx="274">
                  <c:v>0.0343779045130177</c:v>
                </c:pt>
                <c:pt idx="275">
                  <c:v>0.0349014259015408</c:v>
                </c:pt>
                <c:pt idx="276">
                  <c:v>0.0354329196969958</c:v>
                </c:pt>
                <c:pt idx="277">
                  <c:v>0.0359725073065947</c:v>
                </c:pt>
                <c:pt idx="278">
                  <c:v>0.0365203119863905</c:v>
                </c:pt>
                <c:pt idx="279">
                  <c:v>0.037076458869432</c:v>
                </c:pt>
                <c:pt idx="280">
                  <c:v>0.0376410749943472</c:v>
                </c:pt>
                <c:pt idx="281">
                  <c:v>0.0382142893343626</c:v>
                </c:pt>
                <c:pt idx="282">
                  <c:v>0.0387962328267641</c:v>
                </c:pt>
                <c:pt idx="283">
                  <c:v>0.0393870384028062</c:v>
                </c:pt>
                <c:pt idx="284">
                  <c:v>0.0399868410180774</c:v>
                </c:pt>
                <c:pt idx="285">
                  <c:v>0.0405957776833273</c:v>
                </c:pt>
                <c:pt idx="286">
                  <c:v>0.0412139874957638</c:v>
                </c:pt>
                <c:pt idx="287">
                  <c:v>0.0418416116708262</c:v>
                </c:pt>
                <c:pt idx="288">
                  <c:v>0.0424787935744428</c:v>
                </c:pt>
                <c:pt idx="289">
                  <c:v>0.0431256787557794</c:v>
                </c:pt>
                <c:pt idx="290">
                  <c:v>0.0437824149804868</c:v>
                </c:pt>
                <c:pt idx="291">
                  <c:v>0.0444491522644535</c:v>
                </c:pt>
                <c:pt idx="292">
                  <c:v>0.0451260429080747</c:v>
                </c:pt>
                <c:pt idx="293">
                  <c:v>0.0458132415310404</c:v>
                </c:pt>
                <c:pt idx="294">
                  <c:v>0.0465109051076551</c:v>
                </c:pt>
                <c:pt idx="295">
                  <c:v>0.0472191930026956</c:v>
                </c:pt>
                <c:pt idx="296">
                  <c:v>0.0479382670078128</c:v>
                </c:pt>
                <c:pt idx="297">
                  <c:v>0.0486682913784901</c:v>
                </c:pt>
                <c:pt idx="298">
                  <c:v>0.0494094328715636</c:v>
                </c:pt>
                <c:pt idx="299">
                  <c:v>0.0501618607833133</c:v>
                </c:pt>
                <c:pt idx="300">
                  <c:v>0.0509257469881353</c:v>
                </c:pt>
                <c:pt idx="301">
                  <c:v>0.0517012659778023</c:v>
                </c:pt>
                <c:pt idx="302">
                  <c:v>0.0524885949013222</c:v>
                </c:pt>
                <c:pt idx="303">
                  <c:v>0.0532879136054032</c:v>
                </c:pt>
                <c:pt idx="304">
                  <c:v>0.0540994046755363</c:v>
                </c:pt>
                <c:pt idx="305">
                  <c:v>0.0549232534777018</c:v>
                </c:pt>
                <c:pt idx="306">
                  <c:v>0.0557596482007125</c:v>
                </c:pt>
                <c:pt idx="307">
                  <c:v>0.0566087798992005</c:v>
                </c:pt>
                <c:pt idx="308">
                  <c:v>0.0574708425372593</c:v>
                </c:pt>
                <c:pt idx="309">
                  <c:v>0.0583460330327507</c:v>
                </c:pt>
                <c:pt idx="310">
                  <c:v>0.0592345513022849</c:v>
                </c:pt>
                <c:pt idx="311">
                  <c:v>0.0601366003068883</c:v>
                </c:pt>
                <c:pt idx="312">
                  <c:v>0.0610523860983637</c:v>
                </c:pt>
                <c:pt idx="313">
                  <c:v>0.0619821178663591</c:v>
                </c:pt>
                <c:pt idx="314">
                  <c:v>0.0629260079861514</c:v>
                </c:pt>
                <c:pt idx="315">
                  <c:v>0.0638842720671587</c:v>
                </c:pt>
                <c:pt idx="316">
                  <c:v>0.0648571290021917</c:v>
                </c:pt>
                <c:pt idx="317">
                  <c:v>0.0658448010174534</c:v>
                </c:pt>
                <c:pt idx="318">
                  <c:v>0.0668475137233029</c:v>
                </c:pt>
                <c:pt idx="319">
                  <c:v>0.0678654961657898</c:v>
                </c:pt>
                <c:pt idx="320">
                  <c:v>0.0688989808789744</c:v>
                </c:pt>
                <c:pt idx="321">
                  <c:v>0.0699482039380452</c:v>
                </c:pt>
                <c:pt idx="322">
                  <c:v>0.0710134050132438</c:v>
                </c:pt>
                <c:pt idx="323">
                  <c:v>0.072094827424613</c:v>
                </c:pt>
                <c:pt idx="324">
                  <c:v>0.0731927181975767</c:v>
                </c:pt>
                <c:pt idx="325">
                  <c:v>0.0743073281193671</c:v>
                </c:pt>
                <c:pt idx="326">
                  <c:v>0.0754389117963118</c:v>
                </c:pt>
                <c:pt idx="327">
                  <c:v>0.0765877277119917</c:v>
                </c:pt>
                <c:pt idx="328">
                  <c:v>0.077754038286286</c:v>
                </c:pt>
                <c:pt idx="329">
                  <c:v>0.0789381099353157</c:v>
                </c:pt>
                <c:pt idx="330">
                  <c:v>0.0801402131323002</c:v>
                </c:pt>
                <c:pt idx="331">
                  <c:v>0.0813606224693403</c:v>
                </c:pt>
                <c:pt idx="332">
                  <c:v>0.0825996167201425</c:v>
                </c:pt>
                <c:pt idx="333">
                  <c:v>0.0838574789036981</c:v>
                </c:pt>
                <c:pt idx="334">
                  <c:v>0.085134496348932</c:v>
                </c:pt>
                <c:pt idx="335">
                  <c:v>0.086430960760337</c:v>
                </c:pt>
                <c:pt idx="336">
                  <c:v>0.0877471682846062</c:v>
                </c:pt>
                <c:pt idx="337">
                  <c:v>0.0890834195782803</c:v>
                </c:pt>
                <c:pt idx="338">
                  <c:v>0.0904400198764266</c:v>
                </c:pt>
                <c:pt idx="339">
                  <c:v>0.0918172790623621</c:v>
                </c:pt>
                <c:pt idx="340">
                  <c:v>0.0932155117384387</c:v>
                </c:pt>
                <c:pt idx="341">
                  <c:v>0.0946350372979073</c:v>
                </c:pt>
                <c:pt idx="342">
                  <c:v>0.0960761799978755</c:v>
                </c:pt>
                <c:pt idx="343">
                  <c:v>0.0975392690333761</c:v>
                </c:pt>
                <c:pt idx="344">
                  <c:v>0.0990246386125646</c:v>
                </c:pt>
                <c:pt idx="345">
                  <c:v>0.100532628033061</c:v>
                </c:pt>
                <c:pt idx="346">
                  <c:v>0.102063581759452</c:v>
                </c:pt>
                <c:pt idx="347">
                  <c:v>0.103617849501982</c:v>
                </c:pt>
                <c:pt idx="348">
                  <c:v>0.105195786296428</c:v>
                </c:pt>
                <c:pt idx="349">
                  <c:v>0.106797752585207</c:v>
                </c:pt>
                <c:pt idx="350">
                  <c:v>0.108424114299702</c:v>
                </c:pt>
                <c:pt idx="351">
                  <c:v>0.11007524294386</c:v>
                </c:pt>
                <c:pt idx="352">
                  <c:v>0.111751515679046</c:v>
                </c:pt>
                <c:pt idx="353">
                  <c:v>0.113453315410199</c:v>
                </c:pt>
                <c:pt idx="354">
                  <c:v>0.115181030873298</c:v>
                </c:pt>
                <c:pt idx="355">
                  <c:v>0.11693505672416</c:v>
                </c:pt>
                <c:pt idx="356">
                  <c:v>0.118715793628589</c:v>
                </c:pt>
                <c:pt idx="357">
                  <c:v>0.120523648353898</c:v>
                </c:pt>
                <c:pt idx="358">
                  <c:v>0.122359033861825</c:v>
                </c:pt>
                <c:pt idx="359">
                  <c:v>0.124222369402868</c:v>
                </c:pt>
                <c:pt idx="360">
                  <c:v>0.126114080612049</c:v>
                </c:pt>
                <c:pt idx="361">
                  <c:v>0.128034599606141</c:v>
                </c:pt>
                <c:pt idx="362">
                  <c:v>0.129984365082377</c:v>
                </c:pt>
                <c:pt idx="363">
                  <c:v>0.131963822418656</c:v>
                </c:pt>
                <c:pt idx="364">
                  <c:v>0.133973423775286</c:v>
                </c:pt>
                <c:pt idx="365">
                  <c:v>0.13601362819826</c:v>
                </c:pt>
                <c:pt idx="366">
                  <c:v>0.138084901724122</c:v>
                </c:pt>
                <c:pt idx="367">
                  <c:v>0.140187717486418</c:v>
                </c:pt>
                <c:pt idx="368">
                  <c:v>0.142322555823774</c:v>
                </c:pt>
                <c:pt idx="369">
                  <c:v>0.144489904389619</c:v>
                </c:pt>
                <c:pt idx="370">
                  <c:v>0.146690258263572</c:v>
                </c:pt>
                <c:pt idx="371">
                  <c:v>0.14892412006454</c:v>
                </c:pt>
                <c:pt idx="372">
                  <c:v>0.151192000065523</c:v>
                </c:pt>
                <c:pt idx="373">
                  <c:v>0.153494416310176</c:v>
                </c:pt>
                <c:pt idx="374">
                  <c:v>0.155831894731143</c:v>
                </c:pt>
                <c:pt idx="375">
                  <c:v>0.158204969270196</c:v>
                </c:pt>
                <c:pt idx="376">
                  <c:v>0.160614182000199</c:v>
                </c:pt>
                <c:pt idx="377">
                  <c:v>0.163060083248933</c:v>
                </c:pt>
                <c:pt idx="378">
                  <c:v>0.165543231724805</c:v>
                </c:pt>
                <c:pt idx="379">
                  <c:v>0.168064194644472</c:v>
                </c:pt>
                <c:pt idx="380">
                  <c:v>0.170623547862408</c:v>
                </c:pt>
                <c:pt idx="381">
                  <c:v>0.173221876002445</c:v>
                </c:pt>
                <c:pt idx="382">
                  <c:v>0.175859772591315</c:v>
                </c:pt>
                <c:pt idx="383">
                  <c:v>0.178537840194228</c:v>
                </c:pt>
                <c:pt idx="384">
                  <c:v>0.181256690552516</c:v>
                </c:pt>
                <c:pt idx="385">
                  <c:v>0.184016944723366</c:v>
                </c:pt>
                <c:pt idx="386">
                  <c:v>0.186819233221692</c:v>
                </c:pt>
                <c:pt idx="387">
                  <c:v>0.189664196164154</c:v>
                </c:pt>
                <c:pt idx="388">
                  <c:v>0.192552483415385</c:v>
                </c:pt>
                <c:pt idx="389">
                  <c:v>0.195484754736431</c:v>
                </c:pt>
                <c:pt idx="390">
                  <c:v>0.198461679935463</c:v>
                </c:pt>
                <c:pt idx="391">
                  <c:v>0.201483939020775</c:v>
                </c:pt>
                <c:pt idx="392">
                  <c:v>0.204552222356117</c:v>
                </c:pt>
                <c:pt idx="393">
                  <c:v>0.207667230818393</c:v>
                </c:pt>
                <c:pt idx="394">
                  <c:v>0.210829675957759</c:v>
                </c:pt>
                <c:pt idx="395">
                  <c:v>0.214040280160161</c:v>
                </c:pt>
                <c:pt idx="396">
                  <c:v>0.217299776812347</c:v>
                </c:pt>
                <c:pt idx="397">
                  <c:v>0.220608910469387</c:v>
                </c:pt>
                <c:pt idx="398">
                  <c:v>0.223968437024759</c:v>
                </c:pt>
                <c:pt idx="399">
                  <c:v>0.227379123883004</c:v>
                </c:pt>
                <c:pt idx="400">
                  <c:v>0.230841750135029</c:v>
                </c:pt>
                <c:pt idx="401">
                  <c:v>0.23435710673607</c:v>
                </c:pt>
                <c:pt idx="402">
                  <c:v>0.237925996686366</c:v>
                </c:pt>
                <c:pt idx="403">
                  <c:v>0.241549235214584</c:v>
                </c:pt>
                <c:pt idx="404">
                  <c:v>0.245227649964045</c:v>
                </c:pt>
                <c:pt idx="405">
                  <c:v>0.248962081181772</c:v>
                </c:pt>
                <c:pt idx="406">
                  <c:v>0.252753381910428</c:v>
                </c:pt>
                <c:pt idx="407">
                  <c:v>0.256602418183176</c:v>
                </c:pt>
                <c:pt idx="408">
                  <c:v>0.260510069221498</c:v>
                </c:pt>
                <c:pt idx="409">
                  <c:v>0.264477227636039</c:v>
                </c:pt>
                <c:pt idx="410">
                  <c:v>0.268504799630496</c:v>
                </c:pt>
                <c:pt idx="411">
                  <c:v>0.272593705208626</c:v>
                </c:pt>
                <c:pt idx="412">
                  <c:v>0.276744878384392</c:v>
                </c:pt>
                <c:pt idx="413">
                  <c:v>0.280959267395322</c:v>
                </c:pt>
                <c:pt idx="414">
                  <c:v>0.285237834919108</c:v>
                </c:pt>
                <c:pt idx="415">
                  <c:v>0.289581558293511</c:v>
                </c:pt>
                <c:pt idx="416">
                  <c:v>0.293991429739605</c:v>
                </c:pt>
                <c:pt idx="417">
                  <c:v>0.298468456588431</c:v>
                </c:pt>
                <c:pt idx="418">
                  <c:v>0.303013661511098</c:v>
                </c:pt>
                <c:pt idx="419">
                  <c:v>0.307628082752384</c:v>
                </c:pt>
                <c:pt idx="420">
                  <c:v>0.312312774367902</c:v>
                </c:pt>
                <c:pt idx="421">
                  <c:v>0.317068806464875</c:v>
                </c:pt>
                <c:pt idx="422">
                  <c:v>0.321897265446574</c:v>
                </c:pt>
                <c:pt idx="423">
                  <c:v>0.326799254260481</c:v>
                </c:pt>
                <c:pt idx="424">
                  <c:v>0.331775892650235</c:v>
                </c:pt>
                <c:pt idx="425">
                  <c:v>0.336828317411406</c:v>
                </c:pt>
                <c:pt idx="426">
                  <c:v>0.341957682651173</c:v>
                </c:pt>
                <c:pt idx="427">
                  <c:v>0.347165160051952</c:v>
                </c:pt>
                <c:pt idx="428">
                  <c:v>0.352451939139038</c:v>
                </c:pt>
                <c:pt idx="429">
                  <c:v>0.357819227552323</c:v>
                </c:pt>
                <c:pt idx="430">
                  <c:v>0.363268251322155</c:v>
                </c:pt>
                <c:pt idx="431">
                  <c:v>0.368800255149396</c:v>
                </c:pt>
                <c:pt idx="432">
                  <c:v>0.374416502689743</c:v>
                </c:pt>
                <c:pt idx="433">
                  <c:v>0.380118276842378</c:v>
                </c:pt>
                <c:pt idx="434">
                  <c:v>0.385906880043023</c:v>
                </c:pt>
                <c:pt idx="435">
                  <c:v>0.391783634561445</c:v>
                </c:pt>
                <c:pt idx="436">
                  <c:v>0.397749882803498</c:v>
                </c:pt>
                <c:pt idx="437">
                  <c:v>0.403806987617764</c:v>
                </c:pt>
                <c:pt idx="438">
                  <c:v>0.409956332606867</c:v>
                </c:pt>
                <c:pt idx="439">
                  <c:v>0.41619932244352</c:v>
                </c:pt>
                <c:pt idx="440">
                  <c:v>0.422537383191391</c:v>
                </c:pt>
                <c:pt idx="441">
                  <c:v>0.428971962630854</c:v>
                </c:pt>
                <c:pt idx="442">
                  <c:v>0.435504530589699</c:v>
                </c:pt>
                <c:pt idx="443">
                  <c:v>0.442136579278882</c:v>
                </c:pt>
                <c:pt idx="444">
                  <c:v>0.448869623633383</c:v>
                </c:pt>
                <c:pt idx="445">
                  <c:v>0.455705201658257</c:v>
                </c:pt>
                <c:pt idx="446">
                  <c:v>0.462644874779956</c:v>
                </c:pt>
                <c:pt idx="447">
                  <c:v>0.469690228203001</c:v>
                </c:pt>
                <c:pt idx="448">
                  <c:v>0.476842871272083</c:v>
                </c:pt>
                <c:pt idx="449">
                  <c:v>0.484104437839678</c:v>
                </c:pt>
                <c:pt idx="450">
                  <c:v>0.491476586639267</c:v>
                </c:pt>
                <c:pt idx="451">
                  <c:v>0.49896100166423</c:v>
                </c:pt>
                <c:pt idx="452">
                  <c:v>0.506559392552518</c:v>
                </c:pt>
                <c:pt idx="453">
                  <c:v>0.514273494977175</c:v>
                </c:pt>
                <c:pt idx="454">
                  <c:v>0.522105071042818</c:v>
                </c:pt>
                <c:pt idx="455">
                  <c:v>0.53005590968814</c:v>
                </c:pt>
                <c:pt idx="456">
                  <c:v>0.538127827094558</c:v>
                </c:pt>
                <c:pt idx="457">
                  <c:v>0.546322667101074</c:v>
                </c:pt>
                <c:pt idx="458">
                  <c:v>0.554642301625456</c:v>
                </c:pt>
                <c:pt idx="459">
                  <c:v>0.563088631091834</c:v>
                </c:pt>
                <c:pt idx="460">
                  <c:v>0.571663584864806</c:v>
                </c:pt>
                <c:pt idx="461">
                  <c:v>0.580369121690158</c:v>
                </c:pt>
                <c:pt idx="462">
                  <c:v>0.589207230142292</c:v>
                </c:pt>
                <c:pt idx="463">
                  <c:v>0.598179929078469</c:v>
                </c:pt>
                <c:pt idx="464">
                  <c:v>0.607289268099969</c:v>
                </c:pt>
                <c:pt idx="465">
                  <c:v>0.616537328020273</c:v>
                </c:pt>
                <c:pt idx="466">
                  <c:v>0.625926221340379</c:v>
                </c:pt>
                <c:pt idx="467">
                  <c:v>0.635458092731349</c:v>
                </c:pt>
                <c:pt idx="468">
                  <c:v>0.645135119524212</c:v>
                </c:pt>
                <c:pt idx="469">
                  <c:v>0.654959512207323</c:v>
                </c:pt>
                <c:pt idx="470">
                  <c:v>0.664933514931292</c:v>
                </c:pt>
                <c:pt idx="471">
                  <c:v>0.675059406021616</c:v>
                </c:pt>
                <c:pt idx="472">
                  <c:v>0.685339498499103</c:v>
                </c:pt>
                <c:pt idx="473">
                  <c:v>0.695776140608226</c:v>
                </c:pt>
                <c:pt idx="474">
                  <c:v>0.706371716353529</c:v>
                </c:pt>
                <c:pt idx="475">
                  <c:v>0.717128646044192</c:v>
                </c:pt>
                <c:pt idx="476">
                  <c:v>0.728049386846895</c:v>
                </c:pt>
                <c:pt idx="477">
                  <c:v>0.739136433347102</c:v>
                </c:pt>
                <c:pt idx="478">
                  <c:v>0.750392318118885</c:v>
                </c:pt>
                <c:pt idx="479">
                  <c:v>0.761819612303437</c:v>
                </c:pt>
                <c:pt idx="480">
                  <c:v>0.773420926196382</c:v>
                </c:pt>
                <c:pt idx="481">
                  <c:v>0.785198909844042</c:v>
                </c:pt>
                <c:pt idx="482">
                  <c:v>0.797156253648775</c:v>
                </c:pt>
                <c:pt idx="483">
                  <c:v>0.809295688983528</c:v>
                </c:pt>
                <c:pt idx="484">
                  <c:v>0.821619988815764</c:v>
                </c:pt>
                <c:pt idx="485">
                  <c:v>0.834131968340877</c:v>
                </c:pt>
                <c:pt idx="486">
                  <c:v>0.846834485625256</c:v>
                </c:pt>
                <c:pt idx="487">
                  <c:v>0.859730442259144</c:v>
                </c:pt>
                <c:pt idx="488">
                  <c:v>0.872822784019435</c:v>
                </c:pt>
                <c:pt idx="489">
                  <c:v>0.886114501542573</c:v>
                </c:pt>
                <c:pt idx="490">
                  <c:v>0.899608631007689</c:v>
                </c:pt>
                <c:pt idx="491">
                  <c:v>0.913308254830141</c:v>
                </c:pt>
                <c:pt idx="492">
                  <c:v>0.927216502365625</c:v>
                </c:pt>
                <c:pt idx="493">
                  <c:v>0.941336550625</c:v>
                </c:pt>
                <c:pt idx="494">
                  <c:v>0.955671625</c:v>
                </c:pt>
                <c:pt idx="495">
                  <c:v>0.970225</c:v>
                </c:pt>
                <c:pt idx="496">
                  <c:v>0.985</c:v>
                </c:pt>
                <c:pt idx="497">
                  <c:v>1.0</c:v>
                </c:pt>
                <c:pt idx="498">
                  <c:v>1.014999999999999</c:v>
                </c:pt>
                <c:pt idx="499">
                  <c:v>1.030224999999999</c:v>
                </c:pt>
                <c:pt idx="500">
                  <c:v>1.045678375</c:v>
                </c:pt>
                <c:pt idx="501">
                  <c:v>1.061363550624999</c:v>
                </c:pt>
                <c:pt idx="502">
                  <c:v>1.077284003884374</c:v>
                </c:pt>
                <c:pt idx="503">
                  <c:v>1.09344326394264</c:v>
                </c:pt>
                <c:pt idx="504">
                  <c:v>1.10984491290178</c:v>
                </c:pt>
                <c:pt idx="505">
                  <c:v>1.126492586595306</c:v>
                </c:pt>
                <c:pt idx="506">
                  <c:v>1.143389975394235</c:v>
                </c:pt>
                <c:pt idx="507">
                  <c:v>1.16054082502515</c:v>
                </c:pt>
                <c:pt idx="508">
                  <c:v>1.177948937400526</c:v>
                </c:pt>
                <c:pt idx="509">
                  <c:v>1.195618171461535</c:v>
                </c:pt>
                <c:pt idx="510">
                  <c:v>1.213552444033456</c:v>
                </c:pt>
                <c:pt idx="511">
                  <c:v>1.231755730693958</c:v>
                </c:pt>
                <c:pt idx="512">
                  <c:v>1.250232066654368</c:v>
                </c:pt>
                <c:pt idx="513">
                  <c:v>1.268985547654182</c:v>
                </c:pt>
                <c:pt idx="514">
                  <c:v>1.288020330868995</c:v>
                </c:pt>
                <c:pt idx="515">
                  <c:v>1.30734063583203</c:v>
                </c:pt>
                <c:pt idx="516">
                  <c:v>1.32695074536951</c:v>
                </c:pt>
                <c:pt idx="517">
                  <c:v>1.346855006550053</c:v>
                </c:pt>
                <c:pt idx="518">
                  <c:v>1.367057831648305</c:v>
                </c:pt>
                <c:pt idx="519">
                  <c:v>1.387563699123028</c:v>
                </c:pt>
                <c:pt idx="520">
                  <c:v>1.408377154609873</c:v>
                </c:pt>
                <c:pt idx="521">
                  <c:v>1.429502811929021</c:v>
                </c:pt>
                <c:pt idx="522">
                  <c:v>1.450945354107956</c:v>
                </c:pt>
                <c:pt idx="523">
                  <c:v>1.472709534419576</c:v>
                </c:pt>
                <c:pt idx="524">
                  <c:v>1.494800177435869</c:v>
                </c:pt>
                <c:pt idx="525">
                  <c:v>1.517222180097407</c:v>
                </c:pt>
                <c:pt idx="526">
                  <c:v>1.539980512798868</c:v>
                </c:pt>
                <c:pt idx="527">
                  <c:v>1.563080220490851</c:v>
                </c:pt>
                <c:pt idx="528">
                  <c:v>1.586526423798214</c:v>
                </c:pt>
                <c:pt idx="529">
                  <c:v>1.610324320155186</c:v>
                </c:pt>
                <c:pt idx="530">
                  <c:v>1.634479184957515</c:v>
                </c:pt>
                <c:pt idx="531">
                  <c:v>1.658996372731877</c:v>
                </c:pt>
                <c:pt idx="532">
                  <c:v>1.683881318322854</c:v>
                </c:pt>
                <c:pt idx="533">
                  <c:v>1.709139538097697</c:v>
                </c:pt>
                <c:pt idx="534">
                  <c:v>1.734776631169162</c:v>
                </c:pt>
                <c:pt idx="535">
                  <c:v>1.7607982806367</c:v>
                </c:pt>
                <c:pt idx="536">
                  <c:v>1.787210254846251</c:v>
                </c:pt>
                <c:pt idx="537">
                  <c:v>1.814018408668944</c:v>
                </c:pt>
                <c:pt idx="538">
                  <c:v>1.841228684798978</c:v>
                </c:pt>
                <c:pt idx="539">
                  <c:v>1.868847115070962</c:v>
                </c:pt>
                <c:pt idx="540">
                  <c:v>1.896879821797027</c:v>
                </c:pt>
                <c:pt idx="541">
                  <c:v>1.925333019123982</c:v>
                </c:pt>
                <c:pt idx="542">
                  <c:v>1.954213014410842</c:v>
                </c:pt>
                <c:pt idx="543">
                  <c:v>1.983526209627004</c:v>
                </c:pt>
                <c:pt idx="544">
                  <c:v>2.013279102771409</c:v>
                </c:pt>
                <c:pt idx="545">
                  <c:v>2.04347828931298</c:v>
                </c:pt>
                <c:pt idx="546">
                  <c:v>2.074130463652675</c:v>
                </c:pt>
                <c:pt idx="547">
                  <c:v>2.105242420607463</c:v>
                </c:pt>
                <c:pt idx="548">
                  <c:v>2.136821056916576</c:v>
                </c:pt>
                <c:pt idx="549">
                  <c:v>2.168873372770325</c:v>
                </c:pt>
                <c:pt idx="550">
                  <c:v>2.201406473361878</c:v>
                </c:pt>
                <c:pt idx="551">
                  <c:v>2.234427570462308</c:v>
                </c:pt>
                <c:pt idx="552">
                  <c:v>2.26794398401924</c:v>
                </c:pt>
                <c:pt idx="553">
                  <c:v>2.301963143779528</c:v>
                </c:pt>
                <c:pt idx="554">
                  <c:v>2.336492590936217</c:v>
                </c:pt>
                <c:pt idx="555">
                  <c:v>2.371539979800262</c:v>
                </c:pt>
                <c:pt idx="556">
                  <c:v>2.40711307949727</c:v>
                </c:pt>
                <c:pt idx="557">
                  <c:v>2.443219775689728</c:v>
                </c:pt>
                <c:pt idx="558">
                  <c:v>2.479868072325073</c:v>
                </c:pt>
                <c:pt idx="559">
                  <c:v>2.517066093409948</c:v>
                </c:pt>
                <c:pt idx="560">
                  <c:v>2.554822084811098</c:v>
                </c:pt>
                <c:pt idx="561">
                  <c:v>2.593144416083263</c:v>
                </c:pt>
                <c:pt idx="562">
                  <c:v>2.632041582324513</c:v>
                </c:pt>
                <c:pt idx="563">
                  <c:v>2.67152220605938</c:v>
                </c:pt>
                <c:pt idx="564">
                  <c:v>2.711595039150266</c:v>
                </c:pt>
                <c:pt idx="565">
                  <c:v>2.752268964737523</c:v>
                </c:pt>
                <c:pt idx="566">
                  <c:v>2.793552999208586</c:v>
                </c:pt>
                <c:pt idx="567">
                  <c:v>2.835456294196712</c:v>
                </c:pt>
                <c:pt idx="568">
                  <c:v>2.877988138609663</c:v>
                </c:pt>
                <c:pt idx="569">
                  <c:v>2.921157960688811</c:v>
                </c:pt>
                <c:pt idx="570">
                  <c:v>2.964975330099139</c:v>
                </c:pt>
                <c:pt idx="571">
                  <c:v>3.009449960050627</c:v>
                </c:pt>
                <c:pt idx="572">
                  <c:v>3.05459170945139</c:v>
                </c:pt>
                <c:pt idx="573">
                  <c:v>3.100410585093159</c:v>
                </c:pt>
                <c:pt idx="574">
                  <c:v>3.146916743869558</c:v>
                </c:pt>
                <c:pt idx="575">
                  <c:v>3.1941204950276</c:v>
                </c:pt>
                <c:pt idx="576">
                  <c:v>3.242032302453014</c:v>
                </c:pt>
                <c:pt idx="577">
                  <c:v>3.290662786989808</c:v>
                </c:pt>
                <c:pt idx="578">
                  <c:v>3.340022728794655</c:v>
                </c:pt>
                <c:pt idx="579">
                  <c:v>3.390123069726575</c:v>
                </c:pt>
                <c:pt idx="580">
                  <c:v>3.440974915772474</c:v>
                </c:pt>
                <c:pt idx="581">
                  <c:v>3.492589539509058</c:v>
                </c:pt>
                <c:pt idx="582">
                  <c:v>3.544978382601695</c:v>
                </c:pt>
                <c:pt idx="583">
                  <c:v>3.59815305834072</c:v>
                </c:pt>
                <c:pt idx="584">
                  <c:v>3.65212535421583</c:v>
                </c:pt>
                <c:pt idx="585">
                  <c:v>3.706907234529067</c:v>
                </c:pt>
                <c:pt idx="586">
                  <c:v>3.762510843047004</c:v>
                </c:pt>
                <c:pt idx="587">
                  <c:v>3.818948505692707</c:v>
                </c:pt>
                <c:pt idx="588">
                  <c:v>3.876232733278082</c:v>
                </c:pt>
                <c:pt idx="589">
                  <c:v>3.934376224277268</c:v>
                </c:pt>
                <c:pt idx="590">
                  <c:v>3.99339186764143</c:v>
                </c:pt>
                <c:pt idx="591">
                  <c:v>4.053292745656051</c:v>
                </c:pt>
                <c:pt idx="592">
                  <c:v>4.114092136840886</c:v>
                </c:pt>
                <c:pt idx="593">
                  <c:v>4.175803518893502</c:v>
                </c:pt>
                <c:pt idx="594">
                  <c:v>4.238440571676898</c:v>
                </c:pt>
                <c:pt idx="595">
                  <c:v>4.302017180252057</c:v>
                </c:pt>
                <c:pt idx="596">
                  <c:v>4.366547437955837</c:v>
                </c:pt>
                <c:pt idx="597">
                  <c:v>4.432045649525175</c:v>
                </c:pt>
                <c:pt idx="598">
                  <c:v>4.498526334268051</c:v>
                </c:pt>
                <c:pt idx="599">
                  <c:v>4.566004229282067</c:v>
                </c:pt>
                <c:pt idx="600">
                  <c:v>4.634494292721301</c:v>
                </c:pt>
                <c:pt idx="601">
                  <c:v>4.704011707112121</c:v>
                </c:pt>
                <c:pt idx="602">
                  <c:v>4.774571882718803</c:v>
                </c:pt>
                <c:pt idx="603">
                  <c:v>4.846190460959584</c:v>
                </c:pt>
                <c:pt idx="604">
                  <c:v>4.918883317873978</c:v>
                </c:pt>
                <c:pt idx="605">
                  <c:v>4.992666567642087</c:v>
                </c:pt>
                <c:pt idx="606">
                  <c:v>5.067556566156674</c:v>
                </c:pt>
                <c:pt idx="607">
                  <c:v>5.14356991464907</c:v>
                </c:pt>
                <c:pt idx="608">
                  <c:v>5.220723463368803</c:v>
                </c:pt>
                <c:pt idx="609">
                  <c:v>5.299034315319337</c:v>
                </c:pt>
                <c:pt idx="610">
                  <c:v>5.378519830049124</c:v>
                </c:pt>
                <c:pt idx="611">
                  <c:v>5.459197627499862</c:v>
                </c:pt>
                <c:pt idx="612">
                  <c:v>5.541085591912358</c:v>
                </c:pt>
                <c:pt idx="613">
                  <c:v>5.624201875791034</c:v>
                </c:pt>
                <c:pt idx="614">
                  <c:v>5.708564903927908</c:v>
                </c:pt>
                <c:pt idx="615">
                  <c:v>5.794193377486826</c:v>
                </c:pt>
                <c:pt idx="616">
                  <c:v>5.881106278149128</c:v>
                </c:pt>
                <c:pt idx="617">
                  <c:v>5.969322872321368</c:v>
                </c:pt>
                <c:pt idx="618">
                  <c:v>6.058862715406188</c:v>
                </c:pt>
                <c:pt idx="619">
                  <c:v>6.149745656137275</c:v>
                </c:pt>
                <c:pt idx="620">
                  <c:v>6.241991840979334</c:v>
                </c:pt>
                <c:pt idx="621">
                  <c:v>6.33562171859403</c:v>
                </c:pt>
                <c:pt idx="622">
                  <c:v>6.43065604437294</c:v>
                </c:pt>
                <c:pt idx="623">
                  <c:v>6.527115885038524</c:v>
                </c:pt>
                <c:pt idx="624">
                  <c:v>6.625022623314104</c:v>
                </c:pt>
                <c:pt idx="625">
                  <c:v>6.724397962663815</c:v>
                </c:pt>
                <c:pt idx="626">
                  <c:v>6.825263932103773</c:v>
                </c:pt>
                <c:pt idx="627">
                  <c:v>6.92764289108533</c:v>
                </c:pt>
                <c:pt idx="628">
                  <c:v>7.03155753445161</c:v>
                </c:pt>
                <c:pt idx="629">
                  <c:v>7.137030897468374</c:v>
                </c:pt>
                <c:pt idx="630">
                  <c:v>7.244086360930387</c:v>
                </c:pt>
                <c:pt idx="631">
                  <c:v>7.35274765634436</c:v>
                </c:pt>
                <c:pt idx="632">
                  <c:v>7.463038871189525</c:v>
                </c:pt>
                <c:pt idx="633">
                  <c:v>7.574984454257367</c:v>
                </c:pt>
                <c:pt idx="634">
                  <c:v>7.68860922107123</c:v>
                </c:pt>
                <c:pt idx="635">
                  <c:v>7.803938359387274</c:v>
                </c:pt>
                <c:pt idx="636">
                  <c:v>7.920997434778106</c:v>
                </c:pt>
                <c:pt idx="637">
                  <c:v>8.039812396299773</c:v>
                </c:pt>
                <c:pt idx="638">
                  <c:v>8.16040958224428</c:v>
                </c:pt>
                <c:pt idx="639">
                  <c:v>8.282815725977933</c:v>
                </c:pt>
                <c:pt idx="640">
                  <c:v>8.4070579618676</c:v>
                </c:pt>
                <c:pt idx="641">
                  <c:v>8.533163831295613</c:v>
                </c:pt>
                <c:pt idx="642">
                  <c:v>8.661161288765047</c:v>
                </c:pt>
                <c:pt idx="643">
                  <c:v>8.791078708096458</c:v>
                </c:pt>
                <c:pt idx="644">
                  <c:v>8.922944888717974</c:v>
                </c:pt>
                <c:pt idx="645">
                  <c:v>9.05678906204875</c:v>
                </c:pt>
                <c:pt idx="646">
                  <c:v>9.192640897979472</c:v>
                </c:pt>
                <c:pt idx="647">
                  <c:v>9.33053051144917</c:v>
                </c:pt>
                <c:pt idx="648">
                  <c:v>9.470488469120894</c:v>
                </c:pt>
                <c:pt idx="649">
                  <c:v>9.612545796157707</c:v>
                </c:pt>
                <c:pt idx="650">
                  <c:v>9.756733983100073</c:v>
                </c:pt>
                <c:pt idx="651">
                  <c:v>9.903084992846572</c:v>
                </c:pt>
                <c:pt idx="652">
                  <c:v>10.05163126773928</c:v>
                </c:pt>
                <c:pt idx="653">
                  <c:v>10.20240573675536</c:v>
                </c:pt>
                <c:pt idx="654">
                  <c:v>10.3554418228067</c:v>
                </c:pt>
                <c:pt idx="655">
                  <c:v>10.51077345014879</c:v>
                </c:pt>
                <c:pt idx="656">
                  <c:v>10.66843505190102</c:v>
                </c:pt>
                <c:pt idx="657">
                  <c:v>10.82846157767953</c:v>
                </c:pt>
                <c:pt idx="658">
                  <c:v>10.99088850134473</c:v>
                </c:pt>
                <c:pt idx="659">
                  <c:v>11.1557518288649</c:v>
                </c:pt>
                <c:pt idx="660">
                  <c:v>11.32308810629787</c:v>
                </c:pt>
                <c:pt idx="661">
                  <c:v>11.49293442789234</c:v>
                </c:pt>
                <c:pt idx="662">
                  <c:v>11.66532844431071</c:v>
                </c:pt>
                <c:pt idx="663">
                  <c:v>11.84030837097537</c:v>
                </c:pt>
                <c:pt idx="664">
                  <c:v>12.01791299654001</c:v>
                </c:pt>
                <c:pt idx="665">
                  <c:v>12.19818169148811</c:v>
                </c:pt>
                <c:pt idx="666">
                  <c:v>12.38115441686043</c:v>
                </c:pt>
                <c:pt idx="667">
                  <c:v>12.56687173311333</c:v>
                </c:pt>
                <c:pt idx="668">
                  <c:v>12.75537480911003</c:v>
                </c:pt>
                <c:pt idx="669">
                  <c:v>12.94670543124668</c:v>
                </c:pt>
                <c:pt idx="670">
                  <c:v>13.14090601271538</c:v>
                </c:pt>
                <c:pt idx="671">
                  <c:v>13.33801960290611</c:v>
                </c:pt>
                <c:pt idx="672">
                  <c:v>13.5380898969497</c:v>
                </c:pt>
                <c:pt idx="673">
                  <c:v>13.74116124540394</c:v>
                </c:pt>
                <c:pt idx="674">
                  <c:v>13.947278664085</c:v>
                </c:pt>
                <c:pt idx="675">
                  <c:v>14.1564878440463</c:v>
                </c:pt>
                <c:pt idx="676">
                  <c:v>14.36883516170697</c:v>
                </c:pt>
                <c:pt idx="677">
                  <c:v>14.58436768913256</c:v>
                </c:pt>
                <c:pt idx="678">
                  <c:v>14.80313320446957</c:v>
                </c:pt>
                <c:pt idx="679">
                  <c:v>15.02518020253661</c:v>
                </c:pt>
                <c:pt idx="680">
                  <c:v>15.25055790557465</c:v>
                </c:pt>
                <c:pt idx="681">
                  <c:v>15.47931627415827</c:v>
                </c:pt>
                <c:pt idx="682">
                  <c:v>15.71150601827064</c:v>
                </c:pt>
                <c:pt idx="683">
                  <c:v>15.94717860854469</c:v>
                </c:pt>
                <c:pt idx="684">
                  <c:v>16.18638628767285</c:v>
                </c:pt>
                <c:pt idx="685">
                  <c:v>16.42918208198788</c:v>
                </c:pt>
                <c:pt idx="686">
                  <c:v>16.67561981321777</c:v>
                </c:pt>
                <c:pt idx="687">
                  <c:v>16.92575411041604</c:v>
                </c:pt>
                <c:pt idx="688">
                  <c:v>17.17964042207228</c:v>
                </c:pt>
                <c:pt idx="689">
                  <c:v>17.43733502840336</c:v>
                </c:pt>
                <c:pt idx="690">
                  <c:v>17.69889505382942</c:v>
                </c:pt>
                <c:pt idx="691">
                  <c:v>17.96437847963685</c:v>
                </c:pt>
                <c:pt idx="692">
                  <c:v>18.2338441568314</c:v>
                </c:pt>
                <c:pt idx="693">
                  <c:v>18.50735181918387</c:v>
                </c:pt>
                <c:pt idx="694">
                  <c:v>18.78496209647162</c:v>
                </c:pt>
                <c:pt idx="695">
                  <c:v>19.06673652791869</c:v>
                </c:pt>
                <c:pt idx="696">
                  <c:v>19.35273757583746</c:v>
                </c:pt>
                <c:pt idx="697">
                  <c:v>19.64302863947503</c:v>
                </c:pt>
                <c:pt idx="698">
                  <c:v>19.93767406906716</c:v>
                </c:pt>
                <c:pt idx="699">
                  <c:v>20.23673918010308</c:v>
                </c:pt>
                <c:pt idx="700">
                  <c:v>20.54029026780471</c:v>
                </c:pt>
                <c:pt idx="701">
                  <c:v>20.84839462182177</c:v>
                </c:pt>
                <c:pt idx="702">
                  <c:v>21.16112054114909</c:v>
                </c:pt>
                <c:pt idx="703">
                  <c:v>21.47853734926628</c:v>
                </c:pt>
                <c:pt idx="704">
                  <c:v>21.80071540950533</c:v>
                </c:pt>
                <c:pt idx="705">
                  <c:v>22.12772614064789</c:v>
                </c:pt>
                <c:pt idx="706">
                  <c:v>22.45964203275748</c:v>
                </c:pt>
                <c:pt idx="707">
                  <c:v>22.79653666324898</c:v>
                </c:pt>
                <c:pt idx="708">
                  <c:v>23.13848471319773</c:v>
                </c:pt>
                <c:pt idx="709">
                  <c:v>23.48556198389567</c:v>
                </c:pt>
                <c:pt idx="710">
                  <c:v>23.83784541365414</c:v>
                </c:pt>
                <c:pt idx="711">
                  <c:v>24.19541309485892</c:v>
                </c:pt>
                <c:pt idx="712">
                  <c:v>24.55834429128178</c:v>
                </c:pt>
                <c:pt idx="713">
                  <c:v>24.92671945565102</c:v>
                </c:pt>
                <c:pt idx="714">
                  <c:v>25.30062024748579</c:v>
                </c:pt>
                <c:pt idx="715">
                  <c:v>25.68012955119807</c:v>
                </c:pt>
                <c:pt idx="716">
                  <c:v>26.06533149446604</c:v>
                </c:pt>
                <c:pt idx="717">
                  <c:v>26.45631146688304</c:v>
                </c:pt>
                <c:pt idx="718">
                  <c:v>26.8531561388863</c:v>
                </c:pt>
                <c:pt idx="719">
                  <c:v>27.25595348096957</c:v>
                </c:pt>
                <c:pt idx="720">
                  <c:v>27.66479278318411</c:v>
                </c:pt>
                <c:pt idx="721">
                  <c:v>28.07976467493186</c:v>
                </c:pt>
                <c:pt idx="722">
                  <c:v>28.50096114505586</c:v>
                </c:pt>
                <c:pt idx="723">
                  <c:v>28.92847556223168</c:v>
                </c:pt>
                <c:pt idx="724">
                  <c:v>29.36240269566508</c:v>
                </c:pt>
                <c:pt idx="725">
                  <c:v>29.80283873610013</c:v>
                </c:pt>
                <c:pt idx="726">
                  <c:v>30.24988131714163</c:v>
                </c:pt>
                <c:pt idx="727">
                  <c:v>30.70362953689872</c:v>
                </c:pt>
                <c:pt idx="728">
                  <c:v>31.16418397995222</c:v>
                </c:pt>
                <c:pt idx="729">
                  <c:v>31.6316467396515</c:v>
                </c:pt>
                <c:pt idx="730">
                  <c:v>32.10612144074624</c:v>
                </c:pt>
                <c:pt idx="731">
                  <c:v>32.58771326235745</c:v>
                </c:pt>
                <c:pt idx="732">
                  <c:v>33.07652896129279</c:v>
                </c:pt>
                <c:pt idx="733">
                  <c:v>33.57267689571214</c:v>
                </c:pt>
                <c:pt idx="734">
                  <c:v>34.07626704914789</c:v>
                </c:pt>
                <c:pt idx="735">
                  <c:v>34.5874110548851</c:v>
                </c:pt>
                <c:pt idx="736">
                  <c:v>35.10622222070838</c:v>
                </c:pt>
                <c:pt idx="737">
                  <c:v>35.63281555401901</c:v>
                </c:pt>
                <c:pt idx="738">
                  <c:v>36.1673077873293</c:v>
                </c:pt>
                <c:pt idx="739">
                  <c:v>36.70981740413922</c:v>
                </c:pt>
                <c:pt idx="740">
                  <c:v>37.26046466520114</c:v>
                </c:pt>
                <c:pt idx="741">
                  <c:v>37.81937163517932</c:v>
                </c:pt>
                <c:pt idx="742">
                  <c:v>38.38666220970684</c:v>
                </c:pt>
                <c:pt idx="743">
                  <c:v>38.96246214285262</c:v>
                </c:pt>
                <c:pt idx="744">
                  <c:v>39.54689907499539</c:v>
                </c:pt>
                <c:pt idx="745">
                  <c:v>40.14010256112033</c:v>
                </c:pt>
                <c:pt idx="746">
                  <c:v>40.74220409953713</c:v>
                </c:pt>
                <c:pt idx="747">
                  <c:v>41.35333716103001</c:v>
                </c:pt>
                <c:pt idx="748">
                  <c:v>41.97363721844562</c:v>
                </c:pt>
                <c:pt idx="749">
                  <c:v>42.60324177672229</c:v>
                </c:pt>
                <c:pt idx="750">
                  <c:v>43.24229040337315</c:v>
                </c:pt>
                <c:pt idx="751">
                  <c:v>43.89092475942374</c:v>
                </c:pt>
                <c:pt idx="752">
                  <c:v>44.5492886308151</c:v>
                </c:pt>
                <c:pt idx="753">
                  <c:v>45.21752796027729</c:v>
                </c:pt>
                <c:pt idx="754">
                  <c:v>45.89579087968147</c:v>
                </c:pt>
                <c:pt idx="755">
                  <c:v>46.58422774287664</c:v>
                </c:pt>
                <c:pt idx="756">
                  <c:v>47.28299115901983</c:v>
                </c:pt>
                <c:pt idx="757">
                  <c:v>47.99223602640515</c:v>
                </c:pt>
                <c:pt idx="758">
                  <c:v>48.71211956680121</c:v>
                </c:pt>
                <c:pt idx="759">
                  <c:v>49.44280136030319</c:v>
                </c:pt>
                <c:pt idx="760">
                  <c:v>50.18444338070775</c:v>
                </c:pt>
                <c:pt idx="761">
                  <c:v>50.93721003141835</c:v>
                </c:pt>
                <c:pt idx="762">
                  <c:v>51.70126818188962</c:v>
                </c:pt>
                <c:pt idx="763">
                  <c:v>52.47678720461789</c:v>
                </c:pt>
                <c:pt idx="764">
                  <c:v>53.26393901268723</c:v>
                </c:pt>
                <c:pt idx="765">
                  <c:v>54.06289809787754</c:v>
                </c:pt>
                <c:pt idx="766">
                  <c:v>54.87384156934535</c:v>
                </c:pt>
                <c:pt idx="767">
                  <c:v>55.6969491928859</c:v>
                </c:pt>
                <c:pt idx="768">
                  <c:v>56.53240343077916</c:v>
                </c:pt>
                <c:pt idx="769">
                  <c:v>57.38038948224057</c:v>
                </c:pt>
                <c:pt idx="770">
                  <c:v>58.24109532447446</c:v>
                </c:pt>
                <c:pt idx="771">
                  <c:v>59.11471175434149</c:v>
                </c:pt>
                <c:pt idx="772">
                  <c:v>60.00143243065664</c:v>
                </c:pt>
                <c:pt idx="773">
                  <c:v>60.90145391711634</c:v>
                </c:pt>
                <c:pt idx="774">
                  <c:v>61.81497572587325</c:v>
                </c:pt>
                <c:pt idx="775">
                  <c:v>62.74220036176135</c:v>
                </c:pt>
                <c:pt idx="776">
                  <c:v>63.68333336718778</c:v>
                </c:pt>
                <c:pt idx="777">
                  <c:v>64.63858336769545</c:v>
                </c:pt>
                <c:pt idx="778">
                  <c:v>65.60816211821076</c:v>
                </c:pt>
                <c:pt idx="779">
                  <c:v>66.59228454998415</c:v>
                </c:pt>
                <c:pt idx="780">
                  <c:v>67.59116881823391</c:v>
                </c:pt>
                <c:pt idx="781">
                  <c:v>68.60503635050701</c:v>
                </c:pt>
                <c:pt idx="782">
                  <c:v>69.63411189576501</c:v>
                </c:pt>
                <c:pt idx="783">
                  <c:v>70.67862357420148</c:v>
                </c:pt>
                <c:pt idx="784">
                  <c:v>71.73880292781445</c:v>
                </c:pt>
                <c:pt idx="785">
                  <c:v>72.8148849717317</c:v>
                </c:pt>
                <c:pt idx="786">
                  <c:v>73.9071082463077</c:v>
                </c:pt>
                <c:pt idx="787">
                  <c:v>75.01571487000228</c:v>
                </c:pt>
                <c:pt idx="788">
                  <c:v>76.14095059305231</c:v>
                </c:pt>
                <c:pt idx="789">
                  <c:v>77.2830648519481</c:v>
                </c:pt>
                <c:pt idx="790">
                  <c:v>78.4423108247273</c:v>
                </c:pt>
                <c:pt idx="791">
                  <c:v>79.6189454870982</c:v>
                </c:pt>
                <c:pt idx="792">
                  <c:v>80.8132296694047</c:v>
                </c:pt>
                <c:pt idx="793">
                  <c:v>82.0254281144453</c:v>
                </c:pt>
                <c:pt idx="794">
                  <c:v>83.25580953616235</c:v>
                </c:pt>
                <c:pt idx="795">
                  <c:v>84.50464667920482</c:v>
                </c:pt>
                <c:pt idx="796">
                  <c:v>85.77221637939288</c:v>
                </c:pt>
                <c:pt idx="797">
                  <c:v>87.05879962508378</c:v>
                </c:pt>
                <c:pt idx="798">
                  <c:v>88.36468161946003</c:v>
                </c:pt>
                <c:pt idx="799">
                  <c:v>89.69015184375149</c:v>
                </c:pt>
                <c:pt idx="800">
                  <c:v>91.03550412140818</c:v>
                </c:pt>
                <c:pt idx="801">
                  <c:v>92.4010366832293</c:v>
                </c:pt>
                <c:pt idx="802">
                  <c:v>93.78705223347774</c:v>
                </c:pt>
                <c:pt idx="803">
                  <c:v>95.19385801697946</c:v>
                </c:pt>
                <c:pt idx="804">
                  <c:v>96.62176588723445</c:v>
                </c:pt>
                <c:pt idx="805">
                  <c:v>98.07109237554305</c:v>
                </c:pt>
                <c:pt idx="806">
                  <c:v>99.54215876117622</c:v>
                </c:pt>
                <c:pt idx="807">
                  <c:v>101.0352911425938</c:v>
                </c:pt>
                <c:pt idx="808">
                  <c:v>102.5508205097328</c:v>
                </c:pt>
                <c:pt idx="809">
                  <c:v>104.0890828173787</c:v>
                </c:pt>
                <c:pt idx="810">
                  <c:v>105.6504190596394</c:v>
                </c:pt>
                <c:pt idx="811">
                  <c:v>107.2351753455339</c:v>
                </c:pt>
                <c:pt idx="812">
                  <c:v>108.843702975717</c:v>
                </c:pt>
                <c:pt idx="813">
                  <c:v>110.4763585203527</c:v>
                </c:pt>
                <c:pt idx="814">
                  <c:v>112.133503898158</c:v>
                </c:pt>
                <c:pt idx="815">
                  <c:v>113.8155064566303</c:v>
                </c:pt>
                <c:pt idx="816">
                  <c:v>115.5227390534797</c:v>
                </c:pt>
                <c:pt idx="817">
                  <c:v>117.255580139282</c:v>
                </c:pt>
                <c:pt idx="818">
                  <c:v>119.0144138413713</c:v>
                </c:pt>
                <c:pt idx="819">
                  <c:v>120.7996300489918</c:v>
                </c:pt>
                <c:pt idx="820">
                  <c:v>122.6116244997267</c:v>
                </c:pt>
                <c:pt idx="821">
                  <c:v>124.4507988672225</c:v>
                </c:pt>
                <c:pt idx="822">
                  <c:v>126.317560850231</c:v>
                </c:pt>
                <c:pt idx="823">
                  <c:v>128.2123242629843</c:v>
                </c:pt>
                <c:pt idx="824">
                  <c:v>130.135509126929</c:v>
                </c:pt>
                <c:pt idx="825">
                  <c:v>132.087541763833</c:v>
                </c:pt>
                <c:pt idx="826">
                  <c:v>134.0688548902905</c:v>
                </c:pt>
                <c:pt idx="827">
                  <c:v>136.0798877136448</c:v>
                </c:pt>
                <c:pt idx="828">
                  <c:v>138.1210860293495</c:v>
                </c:pt>
                <c:pt idx="829">
                  <c:v>140.19290231979</c:v>
                </c:pt>
                <c:pt idx="830">
                  <c:v>142.2957958545865</c:v>
                </c:pt>
                <c:pt idx="831">
                  <c:v>144.4302327924054</c:v>
                </c:pt>
                <c:pt idx="832">
                  <c:v>146.5966862842915</c:v>
                </c:pt>
                <c:pt idx="833">
                  <c:v>148.7956365785558</c:v>
                </c:pt>
                <c:pt idx="834">
                  <c:v>151.0275711272342</c:v>
                </c:pt>
                <c:pt idx="835">
                  <c:v>153.292984694141</c:v>
                </c:pt>
                <c:pt idx="836">
                  <c:v>155.5923794645548</c:v>
                </c:pt>
                <c:pt idx="837">
                  <c:v>157.9262651565231</c:v>
                </c:pt>
                <c:pt idx="838">
                  <c:v>160.2951591338708</c:v>
                </c:pt>
                <c:pt idx="839">
                  <c:v>162.6995865208787</c:v>
                </c:pt>
                <c:pt idx="840">
                  <c:v>165.1400803186922</c:v>
                </c:pt>
                <c:pt idx="841">
                  <c:v>167.6171815234724</c:v>
                </c:pt>
                <c:pt idx="842">
                  <c:v>170.1314392463246</c:v>
                </c:pt>
                <c:pt idx="843">
                  <c:v>172.6834108350195</c:v>
                </c:pt>
                <c:pt idx="844">
                  <c:v>175.2736619975445</c:v>
                </c:pt>
                <c:pt idx="845">
                  <c:v>177.9027669275078</c:v>
                </c:pt>
                <c:pt idx="846">
                  <c:v>180.5713084314205</c:v>
                </c:pt>
                <c:pt idx="847">
                  <c:v>183.2798780578916</c:v>
                </c:pt>
                <c:pt idx="848">
                  <c:v>186.02907622876</c:v>
                </c:pt>
                <c:pt idx="849">
                  <c:v>188.8195123721914</c:v>
                </c:pt>
                <c:pt idx="850">
                  <c:v>191.6518050577744</c:v>
                </c:pt>
                <c:pt idx="851">
                  <c:v>194.5265821336408</c:v>
                </c:pt>
                <c:pt idx="852">
                  <c:v>197.4444808656455</c:v>
                </c:pt>
                <c:pt idx="853">
                  <c:v>200.4061480786303</c:v>
                </c:pt>
                <c:pt idx="854">
                  <c:v>203.4122402998096</c:v>
                </c:pt>
                <c:pt idx="855">
                  <c:v>206.4634239043066</c:v>
                </c:pt>
                <c:pt idx="856">
                  <c:v>209.5603752628712</c:v>
                </c:pt>
                <c:pt idx="857">
                  <c:v>212.7037808918141</c:v>
                </c:pt>
                <c:pt idx="858">
                  <c:v>215.8943376051916</c:v>
                </c:pt>
                <c:pt idx="859">
                  <c:v>219.1327526692693</c:v>
                </c:pt>
                <c:pt idx="860">
                  <c:v>222.4197439593083</c:v>
                </c:pt>
                <c:pt idx="861">
                  <c:v>225.7560401186981</c:v>
                </c:pt>
                <c:pt idx="862">
                  <c:v>229.1423807204784</c:v>
                </c:pt>
                <c:pt idx="863">
                  <c:v>232.5795164312856</c:v>
                </c:pt>
                <c:pt idx="864">
                  <c:v>236.068209177755</c:v>
                </c:pt>
                <c:pt idx="865">
                  <c:v>239.6092323154213</c:v>
                </c:pt>
                <c:pt idx="866">
                  <c:v>243.2033708001523</c:v>
                </c:pt>
                <c:pt idx="867">
                  <c:v>246.851421362155</c:v>
                </c:pt>
                <c:pt idx="868">
                  <c:v>250.554192682587</c:v>
                </c:pt>
                <c:pt idx="869">
                  <c:v>254.3125055728258</c:v>
                </c:pt>
                <c:pt idx="870">
                  <c:v>258.1271931564182</c:v>
                </c:pt>
                <c:pt idx="871">
                  <c:v>261.9991010537644</c:v>
                </c:pt>
                <c:pt idx="872">
                  <c:v>265.9290875695706</c:v>
                </c:pt>
                <c:pt idx="873">
                  <c:v>269.9180238831142</c:v>
                </c:pt>
                <c:pt idx="874">
                  <c:v>273.9667942413611</c:v>
                </c:pt>
                <c:pt idx="875">
                  <c:v>278.0762961549815</c:v>
                </c:pt>
                <c:pt idx="876">
                  <c:v>282.2474405973064</c:v>
                </c:pt>
                <c:pt idx="877">
                  <c:v>286.4811522062638</c:v>
                </c:pt>
                <c:pt idx="878">
                  <c:v>290.7783694893596</c:v>
                </c:pt>
                <c:pt idx="879">
                  <c:v>295.1400450317003</c:v>
                </c:pt>
                <c:pt idx="880">
                  <c:v>299.5671457071739</c:v>
                </c:pt>
                <c:pt idx="881">
                  <c:v>304.0606528927833</c:v>
                </c:pt>
                <c:pt idx="882">
                  <c:v>308.6215626861746</c:v>
                </c:pt>
                <c:pt idx="883">
                  <c:v>313.2508861264677</c:v>
                </c:pt>
                <c:pt idx="884">
                  <c:v>317.9496494183644</c:v>
                </c:pt>
                <c:pt idx="885">
                  <c:v>322.7188941596398</c:v>
                </c:pt>
                <c:pt idx="886">
                  <c:v>327.5596775720344</c:v>
                </c:pt>
                <c:pt idx="887">
                  <c:v>332.4730727356146</c:v>
                </c:pt>
                <c:pt idx="888">
                  <c:v>337.460168826649</c:v>
                </c:pt>
                <c:pt idx="889">
                  <c:v>342.5220713590488</c:v>
                </c:pt>
                <c:pt idx="890">
                  <c:v>347.6599024294346</c:v>
                </c:pt>
                <c:pt idx="891">
                  <c:v>352.874800965876</c:v>
                </c:pt>
                <c:pt idx="892">
                  <c:v>358.1679229803642</c:v>
                </c:pt>
                <c:pt idx="893">
                  <c:v>363.5404418250697</c:v>
                </c:pt>
                <c:pt idx="894">
                  <c:v>368.9935484524436</c:v>
                </c:pt>
                <c:pt idx="895">
                  <c:v>374.5284516792321</c:v>
                </c:pt>
                <c:pt idx="896">
                  <c:v>380.1463784544206</c:v>
                </c:pt>
                <c:pt idx="897">
                  <c:v>385.848574131237</c:v>
                </c:pt>
                <c:pt idx="898">
                  <c:v>391.6363027432037</c:v>
                </c:pt>
                <c:pt idx="899">
                  <c:v>397.5108472843537</c:v>
                </c:pt>
                <c:pt idx="900">
                  <c:v>403.4735099936182</c:v>
                </c:pt>
                <c:pt idx="901">
                  <c:v>409.5256126435229</c:v>
                </c:pt>
                <c:pt idx="902">
                  <c:v>415.6684968331757</c:v>
                </c:pt>
                <c:pt idx="903">
                  <c:v>421.9035242856717</c:v>
                </c:pt>
                <c:pt idx="904">
                  <c:v>428.2320771499584</c:v>
                </c:pt>
                <c:pt idx="905">
                  <c:v>434.6555583072076</c:v>
                </c:pt>
                <c:pt idx="906">
                  <c:v>441.1753916818158</c:v>
                </c:pt>
                <c:pt idx="907">
                  <c:v>447.7930225570419</c:v>
                </c:pt>
                <c:pt idx="908">
                  <c:v>454.5099178953987</c:v>
                </c:pt>
                <c:pt idx="909">
                  <c:v>461.3275666638297</c:v>
                </c:pt>
                <c:pt idx="910">
                  <c:v>468.2474801637873</c:v>
                </c:pt>
                <c:pt idx="911">
                  <c:v>475.2711923662432</c:v>
                </c:pt>
                <c:pt idx="912">
                  <c:v>482.4002602517373</c:v>
                </c:pt>
                <c:pt idx="913">
                  <c:v>489.6362641555133</c:v>
                </c:pt>
                <c:pt idx="914">
                  <c:v>496.980808117846</c:v>
                </c:pt>
                <c:pt idx="915">
                  <c:v>504.4355202396135</c:v>
                </c:pt>
                <c:pt idx="916">
                  <c:v>512.0020530432074</c:v>
                </c:pt>
                <c:pt idx="917">
                  <c:v>519.6820838388556</c:v>
                </c:pt>
                <c:pt idx="918">
                  <c:v>527.4773150964384</c:v>
                </c:pt>
                <c:pt idx="919">
                  <c:v>535.389474822885</c:v>
                </c:pt>
                <c:pt idx="920">
                  <c:v>543.420316945228</c:v>
                </c:pt>
                <c:pt idx="921">
                  <c:v>551.5716216994064</c:v>
                </c:pt>
                <c:pt idx="922">
                  <c:v>559.8451960248974</c:v>
                </c:pt>
                <c:pt idx="923">
                  <c:v>568.2428739652715</c:v>
                </c:pt>
                <c:pt idx="924">
                  <c:v>576.766517074748</c:v>
                </c:pt>
                <c:pt idx="925">
                  <c:v>585.4180148308712</c:v>
                </c:pt>
                <c:pt idx="926">
                  <c:v>594.1992850533345</c:v>
                </c:pt>
                <c:pt idx="927">
                  <c:v>603.1122743291346</c:v>
                </c:pt>
                <c:pt idx="928">
                  <c:v>612.1589584440712</c:v>
                </c:pt>
                <c:pt idx="929">
                  <c:v>621.3413428207323</c:v>
                </c:pt>
                <c:pt idx="930">
                  <c:v>630.6614629630432</c:v>
                </c:pt>
                <c:pt idx="931">
                  <c:v>640.1213849074887</c:v>
                </c:pt>
                <c:pt idx="932">
                  <c:v>649.723205681101</c:v>
                </c:pt>
                <c:pt idx="933">
                  <c:v>659.4690537663175</c:v>
                </c:pt>
                <c:pt idx="934">
                  <c:v>669.3610895728126</c:v>
                </c:pt>
                <c:pt idx="935">
                  <c:v>679.4015059164044</c:v>
                </c:pt>
                <c:pt idx="936">
                  <c:v>689.5925285051504</c:v>
                </c:pt>
                <c:pt idx="937">
                  <c:v>699.9364164327274</c:v>
                </c:pt>
                <c:pt idx="938">
                  <c:v>710.4354626792184</c:v>
                </c:pt>
                <c:pt idx="939">
                  <c:v>721.0919946194066</c:v>
                </c:pt>
                <c:pt idx="940">
                  <c:v>731.908374538699</c:v>
                </c:pt>
                <c:pt idx="941">
                  <c:v>742.8870001567781</c:v>
                </c:pt>
                <c:pt idx="942">
                  <c:v>754.0303051591296</c:v>
                </c:pt>
                <c:pt idx="943">
                  <c:v>765.3407597365166</c:v>
                </c:pt>
                <c:pt idx="944">
                  <c:v>776.8208711325641</c:v>
                </c:pt>
                <c:pt idx="945">
                  <c:v>788.4731841995525</c:v>
                </c:pt>
                <c:pt idx="946">
                  <c:v>800.3002819625457</c:v>
                </c:pt>
                <c:pt idx="947">
                  <c:v>812.3047861919829</c:v>
                </c:pt>
                <c:pt idx="948">
                  <c:v>824.4893579848634</c:v>
                </c:pt>
                <c:pt idx="949">
                  <c:v>836.8566983546342</c:v>
                </c:pt>
                <c:pt idx="950">
                  <c:v>849.4095488299554</c:v>
                </c:pt>
                <c:pt idx="951">
                  <c:v>862.1506920624031</c:v>
                </c:pt>
                <c:pt idx="952">
                  <c:v>875.082952443341</c:v>
                </c:pt>
                <c:pt idx="953">
                  <c:v>888.209196729991</c:v>
                </c:pt>
                <c:pt idx="954">
                  <c:v>901.5323346809404</c:v>
                </c:pt>
                <c:pt idx="955">
                  <c:v>915.0553197011549</c:v>
                </c:pt>
                <c:pt idx="956">
                  <c:v>928.7811494966725</c:v>
                </c:pt>
                <c:pt idx="957">
                  <c:v>942.7128667391225</c:v>
                </c:pt>
                <c:pt idx="958">
                  <c:v>956.8535597402079</c:v>
                </c:pt>
                <c:pt idx="959">
                  <c:v>971.2063631363125</c:v>
                </c:pt>
                <c:pt idx="960">
                  <c:v>985.774458583357</c:v>
                </c:pt>
                <c:pt idx="961">
                  <c:v>1000.561075462107</c:v>
                </c:pt>
                <c:pt idx="962">
                  <c:v>1015.569491594038</c:v>
                </c:pt>
                <c:pt idx="963">
                  <c:v>1030.803033967948</c:v>
                </c:pt>
                <c:pt idx="964">
                  <c:v>1046.265079477468</c:v>
                </c:pt>
                <c:pt idx="965">
                  <c:v>1061.959055669631</c:v>
                </c:pt>
                <c:pt idx="966">
                  <c:v>1077.888441504673</c:v>
                </c:pt>
                <c:pt idx="967">
                  <c:v>1094.056768127245</c:v>
                </c:pt>
                <c:pt idx="968">
                  <c:v>1110.467619649154</c:v>
                </c:pt>
                <c:pt idx="969">
                  <c:v>1127.12463394389</c:v>
                </c:pt>
                <c:pt idx="970">
                  <c:v>1144.031503453048</c:v>
                </c:pt>
                <c:pt idx="971">
                  <c:v>1161.191976004843</c:v>
                </c:pt>
                <c:pt idx="972">
                  <c:v>1178.609855644916</c:v>
                </c:pt>
                <c:pt idx="973">
                  <c:v>1196.28900347959</c:v>
                </c:pt>
                <c:pt idx="974">
                  <c:v>1214.233338531783</c:v>
                </c:pt>
                <c:pt idx="975">
                  <c:v>1232.44683860976</c:v>
                </c:pt>
                <c:pt idx="976">
                  <c:v>1250.933541188907</c:v>
                </c:pt>
                <c:pt idx="977">
                  <c:v>1269.69754430674</c:v>
                </c:pt>
                <c:pt idx="978">
                  <c:v>1288.743007471341</c:v>
                </c:pt>
                <c:pt idx="979">
                  <c:v>1308.074152583411</c:v>
                </c:pt>
                <c:pt idx="980">
                  <c:v>1327.695264872162</c:v>
                </c:pt>
                <c:pt idx="981">
                  <c:v>1347.610693845245</c:v>
                </c:pt>
                <c:pt idx="982">
                  <c:v>1367.824854252922</c:v>
                </c:pt>
                <c:pt idx="983">
                  <c:v>1388.342227066716</c:v>
                </c:pt>
                <c:pt idx="984">
                  <c:v>1409.167360472717</c:v>
                </c:pt>
                <c:pt idx="985">
                  <c:v>1430.304870879807</c:v>
                </c:pt>
                <c:pt idx="986">
                  <c:v>1451.759443943004</c:v>
                </c:pt>
                <c:pt idx="987">
                  <c:v>1473.53583560215</c:v>
                </c:pt>
                <c:pt idx="988">
                  <c:v>1495.638873136182</c:v>
                </c:pt>
                <c:pt idx="989">
                  <c:v>1518.073456233224</c:v>
                </c:pt>
                <c:pt idx="990">
                  <c:v>1540.844558076722</c:v>
                </c:pt>
                <c:pt idx="991">
                  <c:v>1563.957226447873</c:v>
                </c:pt>
                <c:pt idx="992">
                  <c:v>1587.416584844592</c:v>
                </c:pt>
                <c:pt idx="993">
                  <c:v>1611.22783361726</c:v>
                </c:pt>
                <c:pt idx="994">
                  <c:v>1635.39625112152</c:v>
                </c:pt>
                <c:pt idx="995">
                  <c:v>1659.927194888341</c:v>
                </c:pt>
                <c:pt idx="996">
                  <c:v>1684.826102811666</c:v>
                </c:pt>
                <c:pt idx="997">
                  <c:v>1710.09849435384</c:v>
                </c:pt>
                <c:pt idx="998">
                  <c:v>1735.74997176915</c:v>
                </c:pt>
              </c:numCache>
            </c:numRef>
          </c:xVal>
          <c:yVal>
            <c:numRef>
              <c:f>Sheet1!$AI$2:$AI$1000</c:f>
              <c:numCache>
                <c:formatCode>General</c:formatCode>
                <c:ptCount val="999"/>
                <c:pt idx="0">
                  <c:v>0.262513583411785</c:v>
                </c:pt>
                <c:pt idx="1">
                  <c:v>0.262513790258595</c:v>
                </c:pt>
                <c:pt idx="2">
                  <c:v>0.262514000255136</c:v>
                </c:pt>
                <c:pt idx="3">
                  <c:v>0.262514213449368</c:v>
                </c:pt>
                <c:pt idx="4">
                  <c:v>0.262514429889978</c:v>
                </c:pt>
                <c:pt idx="5">
                  <c:v>0.262514649626397</c:v>
                </c:pt>
                <c:pt idx="6">
                  <c:v>0.262514872708807</c:v>
                </c:pt>
                <c:pt idx="7">
                  <c:v>0.262515099188155</c:v>
                </c:pt>
                <c:pt idx="8">
                  <c:v>0.262515329116163</c:v>
                </c:pt>
                <c:pt idx="9">
                  <c:v>0.262515562545341</c:v>
                </c:pt>
                <c:pt idx="10">
                  <c:v>0.262515799528998</c:v>
                </c:pt>
                <c:pt idx="11">
                  <c:v>0.262516040121253</c:v>
                </c:pt>
                <c:pt idx="12">
                  <c:v>0.262516284377052</c:v>
                </c:pt>
                <c:pt idx="13">
                  <c:v>0.262516532352176</c:v>
                </c:pt>
                <c:pt idx="14">
                  <c:v>0.262516784103254</c:v>
                </c:pt>
                <c:pt idx="15">
                  <c:v>0.262517039687778</c:v>
                </c:pt>
                <c:pt idx="16">
                  <c:v>0.262517299164116</c:v>
                </c:pt>
                <c:pt idx="17">
                  <c:v>0.262517562591524</c:v>
                </c:pt>
                <c:pt idx="18">
                  <c:v>0.26251783003016</c:v>
                </c:pt>
                <c:pt idx="19">
                  <c:v>0.262518101541097</c:v>
                </c:pt>
                <c:pt idx="20">
                  <c:v>0.262518377186339</c:v>
                </c:pt>
                <c:pt idx="21">
                  <c:v>0.262518657028833</c:v>
                </c:pt>
                <c:pt idx="22">
                  <c:v>0.262518941132486</c:v>
                </c:pt>
                <c:pt idx="23">
                  <c:v>0.262519229562173</c:v>
                </c:pt>
                <c:pt idx="24">
                  <c:v>0.262519522383764</c:v>
                </c:pt>
                <c:pt idx="25">
                  <c:v>0.262519819664124</c:v>
                </c:pt>
                <c:pt idx="26">
                  <c:v>0.262520121471142</c:v>
                </c:pt>
                <c:pt idx="27">
                  <c:v>0.262520427873738</c:v>
                </c:pt>
                <c:pt idx="28">
                  <c:v>0.262520738941879</c:v>
                </c:pt>
                <c:pt idx="29">
                  <c:v>0.2625210547466</c:v>
                </c:pt>
                <c:pt idx="30">
                  <c:v>0.262521375360018</c:v>
                </c:pt>
                <c:pt idx="31">
                  <c:v>0.262521700855344</c:v>
                </c:pt>
                <c:pt idx="32">
                  <c:v>0.262522031306906</c:v>
                </c:pt>
                <c:pt idx="33">
                  <c:v>0.262522366790163</c:v>
                </c:pt>
                <c:pt idx="34">
                  <c:v>0.262522707381723</c:v>
                </c:pt>
                <c:pt idx="35">
                  <c:v>0.26252305315936</c:v>
                </c:pt>
                <c:pt idx="36">
                  <c:v>0.26252340420203</c:v>
                </c:pt>
                <c:pt idx="37">
                  <c:v>0.262523760589894</c:v>
                </c:pt>
                <c:pt idx="38">
                  <c:v>0.26252412240433</c:v>
                </c:pt>
                <c:pt idx="39">
                  <c:v>0.262524489727957</c:v>
                </c:pt>
                <c:pt idx="40">
                  <c:v>0.26252486264465</c:v>
                </c:pt>
                <c:pt idx="41">
                  <c:v>0.262525241239562</c:v>
                </c:pt>
                <c:pt idx="42">
                  <c:v>0.26252562559914</c:v>
                </c:pt>
                <c:pt idx="43">
                  <c:v>0.26252601581115</c:v>
                </c:pt>
                <c:pt idx="44">
                  <c:v>0.262526411964692</c:v>
                </c:pt>
                <c:pt idx="45">
                  <c:v>0.262526814150219</c:v>
                </c:pt>
                <c:pt idx="46">
                  <c:v>0.262527222459568</c:v>
                </c:pt>
                <c:pt idx="47">
                  <c:v>0.262527636985967</c:v>
                </c:pt>
                <c:pt idx="48">
                  <c:v>0.262528057824066</c:v>
                </c:pt>
                <c:pt idx="49">
                  <c:v>0.262528485069956</c:v>
                </c:pt>
                <c:pt idx="50">
                  <c:v>0.262528918821189</c:v>
                </c:pt>
                <c:pt idx="51">
                  <c:v>0.262529359176802</c:v>
                </c:pt>
                <c:pt idx="52">
                  <c:v>0.26252980623734</c:v>
                </c:pt>
                <c:pt idx="53">
                  <c:v>0.262530260104877</c:v>
                </c:pt>
                <c:pt idx="54">
                  <c:v>0.262530720883043</c:v>
                </c:pt>
                <c:pt idx="55">
                  <c:v>0.262531188677042</c:v>
                </c:pt>
                <c:pt idx="56">
                  <c:v>0.262531663593682</c:v>
                </c:pt>
                <c:pt idx="57">
                  <c:v>0.262532145741393</c:v>
                </c:pt>
                <c:pt idx="58">
                  <c:v>0.262532635230259</c:v>
                </c:pt>
                <c:pt idx="59">
                  <c:v>0.262533132172037</c:v>
                </c:pt>
                <c:pt idx="60">
                  <c:v>0.262533636680184</c:v>
                </c:pt>
                <c:pt idx="61">
                  <c:v>0.262534148869887</c:v>
                </c:pt>
                <c:pt idx="62">
                  <c:v>0.262534668858083</c:v>
                </c:pt>
                <c:pt idx="63">
                  <c:v>0.262535196763489</c:v>
                </c:pt>
                <c:pt idx="64">
                  <c:v>0.262535732706629</c:v>
                </c:pt>
                <c:pt idx="65">
                  <c:v>0.262536276809861</c:v>
                </c:pt>
                <c:pt idx="66">
                  <c:v>0.262536829197405</c:v>
                </c:pt>
                <c:pt idx="67">
                  <c:v>0.262537389995372</c:v>
                </c:pt>
                <c:pt idx="68">
                  <c:v>0.26253795933179</c:v>
                </c:pt>
                <c:pt idx="69">
                  <c:v>0.262538537336638</c:v>
                </c:pt>
                <c:pt idx="70">
                  <c:v>0.26253912414187</c:v>
                </c:pt>
                <c:pt idx="71">
                  <c:v>0.26253971988145</c:v>
                </c:pt>
                <c:pt idx="72">
                  <c:v>0.262540324691379</c:v>
                </c:pt>
                <c:pt idx="73">
                  <c:v>0.26254093870973</c:v>
                </c:pt>
                <c:pt idx="74">
                  <c:v>0.262541562076672</c:v>
                </c:pt>
                <c:pt idx="75">
                  <c:v>0.262542194934512</c:v>
                </c:pt>
                <c:pt idx="76">
                  <c:v>0.26254283742772</c:v>
                </c:pt>
                <c:pt idx="77">
                  <c:v>0.262543489702963</c:v>
                </c:pt>
                <c:pt idx="78">
                  <c:v>0.262544151909141</c:v>
                </c:pt>
                <c:pt idx="79">
                  <c:v>0.26254482419742</c:v>
                </c:pt>
                <c:pt idx="80">
                  <c:v>0.262545506721266</c:v>
                </c:pt>
                <c:pt idx="81">
                  <c:v>0.262546199636477</c:v>
                </c:pt>
                <c:pt idx="82">
                  <c:v>0.262546903101226</c:v>
                </c:pt>
                <c:pt idx="83">
                  <c:v>0.262547617276088</c:v>
                </c:pt>
                <c:pt idx="84">
                  <c:v>0.262548342324084</c:v>
                </c:pt>
                <c:pt idx="85">
                  <c:v>0.262549078410714</c:v>
                </c:pt>
                <c:pt idx="86">
                  <c:v>0.262549825703996</c:v>
                </c:pt>
                <c:pt idx="87">
                  <c:v>0.262550584374504</c:v>
                </c:pt>
                <c:pt idx="88">
                  <c:v>0.262551354595407</c:v>
                </c:pt>
                <c:pt idx="89">
                  <c:v>0.262552136542509</c:v>
                </c:pt>
                <c:pt idx="90">
                  <c:v>0.262552930394287</c:v>
                </c:pt>
                <c:pt idx="91">
                  <c:v>0.262553736331934</c:v>
                </c:pt>
                <c:pt idx="92">
                  <c:v>0.2625545545394</c:v>
                </c:pt>
                <c:pt idx="93">
                  <c:v>0.262555385203433</c:v>
                </c:pt>
                <c:pt idx="94">
                  <c:v>0.262556228513619</c:v>
                </c:pt>
                <c:pt idx="95">
                  <c:v>0.262557084662431</c:v>
                </c:pt>
                <c:pt idx="96">
                  <c:v>0.26255795384527</c:v>
                </c:pt>
                <c:pt idx="97">
                  <c:v>0.262558836260506</c:v>
                </c:pt>
                <c:pt idx="98">
                  <c:v>0.26255973210953</c:v>
                </c:pt>
                <c:pt idx="99">
                  <c:v>0.262560641596793</c:v>
                </c:pt>
                <c:pt idx="100">
                  <c:v>0.262561564929858</c:v>
                </c:pt>
                <c:pt idx="101">
                  <c:v>0.262562502319444</c:v>
                </c:pt>
                <c:pt idx="102">
                  <c:v>0.262563453979475</c:v>
                </c:pt>
                <c:pt idx="103">
                  <c:v>0.262564420127128</c:v>
                </c:pt>
                <c:pt idx="104">
                  <c:v>0.262565400982885</c:v>
                </c:pt>
                <c:pt idx="105">
                  <c:v>0.262566396770579</c:v>
                </c:pt>
                <c:pt idx="106">
                  <c:v>0.262567407717449</c:v>
                </c:pt>
                <c:pt idx="107">
                  <c:v>0.262568434054186</c:v>
                </c:pt>
                <c:pt idx="108">
                  <c:v>0.262569476014995</c:v>
                </c:pt>
                <c:pt idx="109">
                  <c:v>0.262570533837639</c:v>
                </c:pt>
                <c:pt idx="110">
                  <c:v>0.262571607763496</c:v>
                </c:pt>
                <c:pt idx="111">
                  <c:v>0.262572698037617</c:v>
                </c:pt>
                <c:pt idx="112">
                  <c:v>0.262573804908778</c:v>
                </c:pt>
                <c:pt idx="113">
                  <c:v>0.262574928629538</c:v>
                </c:pt>
                <c:pt idx="114">
                  <c:v>0.262576069456297</c:v>
                </c:pt>
                <c:pt idx="115">
                  <c:v>0.262577227649351</c:v>
                </c:pt>
                <c:pt idx="116">
                  <c:v>0.262578403472958</c:v>
                </c:pt>
                <c:pt idx="117">
                  <c:v>0.262579597195391</c:v>
                </c:pt>
                <c:pt idx="118">
                  <c:v>0.262580809089003</c:v>
                </c:pt>
                <c:pt idx="119">
                  <c:v>0.262582039430286</c:v>
                </c:pt>
                <c:pt idx="120">
                  <c:v>0.262583288499938</c:v>
                </c:pt>
                <c:pt idx="121">
                  <c:v>0.262584556582924</c:v>
                </c:pt>
                <c:pt idx="122">
                  <c:v>0.26258584396854</c:v>
                </c:pt>
                <c:pt idx="123">
                  <c:v>0.262587150950481</c:v>
                </c:pt>
                <c:pt idx="124">
                  <c:v>0.262588477826906</c:v>
                </c:pt>
                <c:pt idx="125">
                  <c:v>0.262589824900507</c:v>
                </c:pt>
                <c:pt idx="126">
                  <c:v>0.262591192478578</c:v>
                </c:pt>
                <c:pt idx="127">
                  <c:v>0.262592580873083</c:v>
                </c:pt>
                <c:pt idx="128">
                  <c:v>0.262593990400727</c:v>
                </c:pt>
                <c:pt idx="129">
                  <c:v>0.262595421383031</c:v>
                </c:pt>
                <c:pt idx="130">
                  <c:v>0.262596874146402</c:v>
                </c:pt>
                <c:pt idx="131">
                  <c:v>0.262598349022208</c:v>
                </c:pt>
                <c:pt idx="132">
                  <c:v>0.262599846346853</c:v>
                </c:pt>
                <c:pt idx="133">
                  <c:v>0.262601366461853</c:v>
                </c:pt>
                <c:pt idx="134">
                  <c:v>0.262602909713917</c:v>
                </c:pt>
                <c:pt idx="135">
                  <c:v>0.26260447645502</c:v>
                </c:pt>
                <c:pt idx="136">
                  <c:v>0.262606067042487</c:v>
                </c:pt>
                <c:pt idx="137">
                  <c:v>0.262607681839073</c:v>
                </c:pt>
                <c:pt idx="138">
                  <c:v>0.262609321213046</c:v>
                </c:pt>
                <c:pt idx="139">
                  <c:v>0.262610985538268</c:v>
                </c:pt>
                <c:pt idx="140">
                  <c:v>0.262612675194284</c:v>
                </c:pt>
                <c:pt idx="141">
                  <c:v>0.262614390566403</c:v>
                </c:pt>
                <c:pt idx="142">
                  <c:v>0.262616132045792</c:v>
                </c:pt>
                <c:pt idx="143">
                  <c:v>0.262617900029557</c:v>
                </c:pt>
                <c:pt idx="144">
                  <c:v>0.26261969492084</c:v>
                </c:pt>
                <c:pt idx="145">
                  <c:v>0.262621517128906</c:v>
                </c:pt>
                <c:pt idx="146">
                  <c:v>0.262623367069239</c:v>
                </c:pt>
                <c:pt idx="147">
                  <c:v>0.262625245163631</c:v>
                </c:pt>
                <c:pt idx="148">
                  <c:v>0.262627151840287</c:v>
                </c:pt>
                <c:pt idx="149">
                  <c:v>0.26262908753391</c:v>
                </c:pt>
                <c:pt idx="150">
                  <c:v>0.262631052685809</c:v>
                </c:pt>
                <c:pt idx="151">
                  <c:v>0.262633047743997</c:v>
                </c:pt>
                <c:pt idx="152">
                  <c:v>0.262635073163289</c:v>
                </c:pt>
                <c:pt idx="153">
                  <c:v>0.262637129405407</c:v>
                </c:pt>
                <c:pt idx="154">
                  <c:v>0.262639216939089</c:v>
                </c:pt>
                <c:pt idx="155">
                  <c:v>0.262641336240186</c:v>
                </c:pt>
                <c:pt idx="156">
                  <c:v>0.262643487791778</c:v>
                </c:pt>
                <c:pt idx="157">
                  <c:v>0.262645672084282</c:v>
                </c:pt>
                <c:pt idx="158">
                  <c:v>0.262647889615557</c:v>
                </c:pt>
                <c:pt idx="159">
                  <c:v>0.262650140891025</c:v>
                </c:pt>
                <c:pt idx="160">
                  <c:v>0.26265242642378</c:v>
                </c:pt>
                <c:pt idx="161">
                  <c:v>0.262654746734707</c:v>
                </c:pt>
                <c:pt idx="162">
                  <c:v>0.262657102352597</c:v>
                </c:pt>
                <c:pt idx="163">
                  <c:v>0.262659493814269</c:v>
                </c:pt>
                <c:pt idx="164">
                  <c:v>0.262661921664692</c:v>
                </c:pt>
                <c:pt idx="165">
                  <c:v>0.262664386457106</c:v>
                </c:pt>
                <c:pt idx="166">
                  <c:v>0.262666888753149</c:v>
                </c:pt>
                <c:pt idx="167">
                  <c:v>0.262669429122982</c:v>
                </c:pt>
                <c:pt idx="168">
                  <c:v>0.26267200814542</c:v>
                </c:pt>
                <c:pt idx="169">
                  <c:v>0.262674626408063</c:v>
                </c:pt>
                <c:pt idx="170">
                  <c:v>0.262677284507427</c:v>
                </c:pt>
                <c:pt idx="171">
                  <c:v>0.26267998304908</c:v>
                </c:pt>
                <c:pt idx="172">
                  <c:v>0.262682722647778</c:v>
                </c:pt>
                <c:pt idx="173">
                  <c:v>0.262685503927607</c:v>
                </c:pt>
                <c:pt idx="174">
                  <c:v>0.262688327522118</c:v>
                </c:pt>
                <c:pt idx="175">
                  <c:v>0.262691194074476</c:v>
                </c:pt>
                <c:pt idx="176">
                  <c:v>0.262694104237604</c:v>
                </c:pt>
                <c:pt idx="177">
                  <c:v>0.262697058674325</c:v>
                </c:pt>
                <c:pt idx="178">
                  <c:v>0.262700058057521</c:v>
                </c:pt>
                <c:pt idx="179">
                  <c:v>0.262703103070277</c:v>
                </c:pt>
                <c:pt idx="180">
                  <c:v>0.262706194406038</c:v>
                </c:pt>
                <c:pt idx="181">
                  <c:v>0.262709332768768</c:v>
                </c:pt>
                <c:pt idx="182">
                  <c:v>0.262712518873104</c:v>
                </c:pt>
                <c:pt idx="183">
                  <c:v>0.26271575344452</c:v>
                </c:pt>
                <c:pt idx="184">
                  <c:v>0.26271903721949</c:v>
                </c:pt>
                <c:pt idx="185">
                  <c:v>0.262722370945656</c:v>
                </c:pt>
                <c:pt idx="186">
                  <c:v>0.262725755381991</c:v>
                </c:pt>
                <c:pt idx="187">
                  <c:v>0.262729191298979</c:v>
                </c:pt>
                <c:pt idx="188">
                  <c:v>0.262732679478779</c:v>
                </c:pt>
                <c:pt idx="189">
                  <c:v>0.262736220715408</c:v>
                </c:pt>
                <c:pt idx="190">
                  <c:v>0.262739815814916</c:v>
                </c:pt>
                <c:pt idx="191">
                  <c:v>0.26274346559557</c:v>
                </c:pt>
                <c:pt idx="192">
                  <c:v>0.262747170888038</c:v>
                </c:pt>
                <c:pt idx="193">
                  <c:v>0.262750932535572</c:v>
                </c:pt>
                <c:pt idx="194">
                  <c:v>0.262754751394206</c:v>
                </c:pt>
                <c:pt idx="195">
                  <c:v>0.262758628332939</c:v>
                </c:pt>
                <c:pt idx="196">
                  <c:v>0.262762564233936</c:v>
                </c:pt>
                <c:pt idx="197">
                  <c:v>0.262766559992728</c:v>
                </c:pt>
                <c:pt idx="198">
                  <c:v>0.262770616518409</c:v>
                </c:pt>
                <c:pt idx="199">
                  <c:v>0.262774734733841</c:v>
                </c:pt>
                <c:pt idx="200">
                  <c:v>0.262778915575864</c:v>
                </c:pt>
                <c:pt idx="201">
                  <c:v>0.262783159995504</c:v>
                </c:pt>
                <c:pt idx="202">
                  <c:v>0.26278746895819</c:v>
                </c:pt>
                <c:pt idx="203">
                  <c:v>0.262791843443965</c:v>
                </c:pt>
                <c:pt idx="204">
                  <c:v>0.262796284447712</c:v>
                </c:pt>
                <c:pt idx="205">
                  <c:v>0.262800792979374</c:v>
                </c:pt>
                <c:pt idx="206">
                  <c:v>0.262805370064179</c:v>
                </c:pt>
                <c:pt idx="207">
                  <c:v>0.262810016742875</c:v>
                </c:pt>
                <c:pt idx="208">
                  <c:v>0.262814734071961</c:v>
                </c:pt>
                <c:pt idx="209">
                  <c:v>0.262819523123921</c:v>
                </c:pt>
                <c:pt idx="210">
                  <c:v>0.262824384987469</c:v>
                </c:pt>
                <c:pt idx="211">
                  <c:v>0.262829320767789</c:v>
                </c:pt>
                <c:pt idx="212">
                  <c:v>0.262834331586786</c:v>
                </c:pt>
                <c:pt idx="213">
                  <c:v>0.262839418583333</c:v>
                </c:pt>
                <c:pt idx="214">
                  <c:v>0.262844582913533</c:v>
                </c:pt>
                <c:pt idx="215">
                  <c:v>0.262849825750968</c:v>
                </c:pt>
                <c:pt idx="216">
                  <c:v>0.26285514828697</c:v>
                </c:pt>
                <c:pt idx="217">
                  <c:v>0.262860551730884</c:v>
                </c:pt>
                <c:pt idx="218">
                  <c:v>0.262866037310335</c:v>
                </c:pt>
                <c:pt idx="219">
                  <c:v>0.262871606271511</c:v>
                </c:pt>
                <c:pt idx="220">
                  <c:v>0.262877259879434</c:v>
                </c:pt>
                <c:pt idx="221">
                  <c:v>0.262882999418243</c:v>
                </c:pt>
                <c:pt idx="222">
                  <c:v>0.262888826191484</c:v>
                </c:pt>
                <c:pt idx="223">
                  <c:v>0.262894741522402</c:v>
                </c:pt>
                <c:pt idx="224">
                  <c:v>0.262900746754229</c:v>
                </c:pt>
                <c:pt idx="225">
                  <c:v>0.262906843250492</c:v>
                </c:pt>
                <c:pt idx="226">
                  <c:v>0.26291303239531</c:v>
                </c:pt>
                <c:pt idx="227">
                  <c:v>0.262919315593709</c:v>
                </c:pt>
                <c:pt idx="228">
                  <c:v>0.26292569427193</c:v>
                </c:pt>
                <c:pt idx="229">
                  <c:v>0.262932169877747</c:v>
                </c:pt>
                <c:pt idx="230">
                  <c:v>0.262938743880794</c:v>
                </c:pt>
                <c:pt idx="231">
                  <c:v>0.262945417772884</c:v>
                </c:pt>
                <c:pt idx="232">
                  <c:v>0.26295219306835</c:v>
                </c:pt>
                <c:pt idx="233">
                  <c:v>0.262959071304374</c:v>
                </c:pt>
                <c:pt idx="234">
                  <c:v>0.262966054041331</c:v>
                </c:pt>
                <c:pt idx="235">
                  <c:v>0.262973142863141</c:v>
                </c:pt>
                <c:pt idx="236">
                  <c:v>0.262980339377611</c:v>
                </c:pt>
                <c:pt idx="237">
                  <c:v>0.262987645216799</c:v>
                </c:pt>
                <c:pt idx="238">
                  <c:v>0.262995062037373</c:v>
                </c:pt>
                <c:pt idx="239">
                  <c:v>0.263002591520981</c:v>
                </c:pt>
                <c:pt idx="240">
                  <c:v>0.263010235374621</c:v>
                </c:pt>
                <c:pt idx="241">
                  <c:v>0.263017995331018</c:v>
                </c:pt>
                <c:pt idx="242">
                  <c:v>0.263025873149014</c:v>
                </c:pt>
                <c:pt idx="243">
                  <c:v>0.263033870613951</c:v>
                </c:pt>
                <c:pt idx="244">
                  <c:v>0.263041989538068</c:v>
                </c:pt>
                <c:pt idx="245">
                  <c:v>0.263050231760902</c:v>
                </c:pt>
                <c:pt idx="246">
                  <c:v>0.263058599149695</c:v>
                </c:pt>
                <c:pt idx="247">
                  <c:v>0.263067093599805</c:v>
                </c:pt>
                <c:pt idx="248">
                  <c:v>0.263075717035126</c:v>
                </c:pt>
                <c:pt idx="249">
                  <c:v>0.263084471408512</c:v>
                </c:pt>
                <c:pt idx="250">
                  <c:v>0.263093358702208</c:v>
                </c:pt>
                <c:pt idx="251">
                  <c:v>0.263102380928284</c:v>
                </c:pt>
                <c:pt idx="252">
                  <c:v>0.263111540129084</c:v>
                </c:pt>
                <c:pt idx="253">
                  <c:v>0.263120838377671</c:v>
                </c:pt>
                <c:pt idx="254">
                  <c:v>0.263130277778283</c:v>
                </c:pt>
                <c:pt idx="255">
                  <c:v>0.263139860466801</c:v>
                </c:pt>
                <c:pt idx="256">
                  <c:v>0.263149588611212</c:v>
                </c:pt>
                <c:pt idx="257">
                  <c:v>0.263159464412089</c:v>
                </c:pt>
                <c:pt idx="258">
                  <c:v>0.263169490103073</c:v>
                </c:pt>
                <c:pt idx="259">
                  <c:v>0.263179667951363</c:v>
                </c:pt>
                <c:pt idx="260">
                  <c:v>0.263190000258215</c:v>
                </c:pt>
                <c:pt idx="261">
                  <c:v>0.263200489359444</c:v>
                </c:pt>
                <c:pt idx="262">
                  <c:v>0.263211137625932</c:v>
                </c:pt>
                <c:pt idx="263">
                  <c:v>0.263221947464159</c:v>
                </c:pt>
                <c:pt idx="264">
                  <c:v>0.263232921316714</c:v>
                </c:pt>
                <c:pt idx="265">
                  <c:v>0.263244061662839</c:v>
                </c:pt>
                <c:pt idx="266">
                  <c:v>0.263255371018969</c:v>
                </c:pt>
                <c:pt idx="267">
                  <c:v>0.263266851939276</c:v>
                </c:pt>
                <c:pt idx="268">
                  <c:v>0.263278507016231</c:v>
                </c:pt>
                <c:pt idx="269">
                  <c:v>0.263290338881171</c:v>
                </c:pt>
                <c:pt idx="270">
                  <c:v>0.263302350204865</c:v>
                </c:pt>
                <c:pt idx="271">
                  <c:v>0.263314543698098</c:v>
                </c:pt>
                <c:pt idx="272">
                  <c:v>0.263326922112266</c:v>
                </c:pt>
                <c:pt idx="273">
                  <c:v>0.263339488239963</c:v>
                </c:pt>
                <c:pt idx="274">
                  <c:v>0.2633522449156</c:v>
                </c:pt>
                <c:pt idx="275">
                  <c:v>0.263365195016008</c:v>
                </c:pt>
                <c:pt idx="276">
                  <c:v>0.263378341461069</c:v>
                </c:pt>
                <c:pt idx="277">
                  <c:v>0.263391687214346</c:v>
                </c:pt>
                <c:pt idx="278">
                  <c:v>0.263405235283725</c:v>
                </c:pt>
                <c:pt idx="279">
                  <c:v>0.263418988722066</c:v>
                </c:pt>
                <c:pt idx="280">
                  <c:v>0.263432950627857</c:v>
                </c:pt>
                <c:pt idx="281">
                  <c:v>0.263447124145891</c:v>
                </c:pt>
                <c:pt idx="282">
                  <c:v>0.263461512467942</c:v>
                </c:pt>
                <c:pt idx="283">
                  <c:v>0.263476118833446</c:v>
                </c:pt>
                <c:pt idx="284">
                  <c:v>0.263490946530208</c:v>
                </c:pt>
                <c:pt idx="285">
                  <c:v>0.263505998895102</c:v>
                </c:pt>
                <c:pt idx="286">
                  <c:v>0.263521279314791</c:v>
                </c:pt>
                <c:pt idx="287">
                  <c:v>0.263536791226455</c:v>
                </c:pt>
                <c:pt idx="288">
                  <c:v>0.263552538118523</c:v>
                </c:pt>
                <c:pt idx="289">
                  <c:v>0.263568523531429</c:v>
                </c:pt>
                <c:pt idx="290">
                  <c:v>0.26358475105836</c:v>
                </c:pt>
                <c:pt idx="291">
                  <c:v>0.26360122434603</c:v>
                </c:pt>
                <c:pt idx="292">
                  <c:v>0.26361794709546</c:v>
                </c:pt>
                <c:pt idx="293">
                  <c:v>0.263634923062762</c:v>
                </c:pt>
                <c:pt idx="294">
                  <c:v>0.263652156059945</c:v>
                </c:pt>
                <c:pt idx="295">
                  <c:v>0.263669649955723</c:v>
                </c:pt>
                <c:pt idx="296">
                  <c:v>0.263687408676339</c:v>
                </c:pt>
                <c:pt idx="297">
                  <c:v>0.263705436206401</c:v>
                </c:pt>
                <c:pt idx="298">
                  <c:v>0.263723736589723</c:v>
                </c:pt>
                <c:pt idx="299">
                  <c:v>0.263742313930184</c:v>
                </c:pt>
                <c:pt idx="300">
                  <c:v>0.263761172392601</c:v>
                </c:pt>
                <c:pt idx="301">
                  <c:v>0.2637803162036</c:v>
                </c:pt>
                <c:pt idx="302">
                  <c:v>0.263799749652518</c:v>
                </c:pt>
                <c:pt idx="303">
                  <c:v>0.263819477092303</c:v>
                </c:pt>
                <c:pt idx="304">
                  <c:v>0.26383950294043</c:v>
                </c:pt>
                <c:pt idx="305">
                  <c:v>0.263859831679834</c:v>
                </c:pt>
                <c:pt idx="306">
                  <c:v>0.263880467859848</c:v>
                </c:pt>
                <c:pt idx="307">
                  <c:v>0.263901416097159</c:v>
                </c:pt>
                <c:pt idx="308">
                  <c:v>0.263922681076776</c:v>
                </c:pt>
                <c:pt idx="309">
                  <c:v>0.26394426755301</c:v>
                </c:pt>
                <c:pt idx="310">
                  <c:v>0.263966180350467</c:v>
                </c:pt>
                <c:pt idx="311">
                  <c:v>0.263988424365054</c:v>
                </c:pt>
                <c:pt idx="312">
                  <c:v>0.264011004565</c:v>
                </c:pt>
                <c:pt idx="313">
                  <c:v>0.264033925991891</c:v>
                </c:pt>
                <c:pt idx="314">
                  <c:v>0.264057193761713</c:v>
                </c:pt>
                <c:pt idx="315">
                  <c:v>0.264080813065919</c:v>
                </c:pt>
                <c:pt idx="316">
                  <c:v>0.264104789172499</c:v>
                </c:pt>
                <c:pt idx="317">
                  <c:v>0.264129127427073</c:v>
                </c:pt>
                <c:pt idx="318">
                  <c:v>0.264153833253992</c:v>
                </c:pt>
                <c:pt idx="319">
                  <c:v>0.264178912157457</c:v>
                </c:pt>
                <c:pt idx="320">
                  <c:v>0.264204369722654</c:v>
                </c:pt>
                <c:pt idx="321">
                  <c:v>0.264230211616896</c:v>
                </c:pt>
                <c:pt idx="322">
                  <c:v>0.264256443590792</c:v>
                </c:pt>
                <c:pt idx="323">
                  <c:v>0.264283071479418</c:v>
                </c:pt>
                <c:pt idx="324">
                  <c:v>0.264310101203515</c:v>
                </c:pt>
                <c:pt idx="325">
                  <c:v>0.264337538770693</c:v>
                </c:pt>
                <c:pt idx="326">
                  <c:v>0.264365390276656</c:v>
                </c:pt>
                <c:pt idx="327">
                  <c:v>0.264393661906441</c:v>
                </c:pt>
                <c:pt idx="328">
                  <c:v>0.264422359935673</c:v>
                </c:pt>
                <c:pt idx="329">
                  <c:v>0.264451490731835</c:v>
                </c:pt>
                <c:pt idx="330">
                  <c:v>0.264481060755557</c:v>
                </c:pt>
                <c:pt idx="331">
                  <c:v>0.264511076561916</c:v>
                </c:pt>
                <c:pt idx="332">
                  <c:v>0.264541544801757</c:v>
                </c:pt>
                <c:pt idx="333">
                  <c:v>0.264572472223031</c:v>
                </c:pt>
                <c:pt idx="334">
                  <c:v>0.264603865672145</c:v>
                </c:pt>
                <c:pt idx="335">
                  <c:v>0.264635732095332</c:v>
                </c:pt>
                <c:pt idx="336">
                  <c:v>0.264668078540039</c:v>
                </c:pt>
                <c:pt idx="337">
                  <c:v>0.26470091215633</c:v>
                </c:pt>
                <c:pt idx="338">
                  <c:v>0.264734240198308</c:v>
                </c:pt>
                <c:pt idx="339">
                  <c:v>0.264768070025551</c:v>
                </c:pt>
                <c:pt idx="340">
                  <c:v>0.26480240910457</c:v>
                </c:pt>
                <c:pt idx="341">
                  <c:v>0.264837265010281</c:v>
                </c:pt>
                <c:pt idx="342">
                  <c:v>0.2648726454275</c:v>
                </c:pt>
                <c:pt idx="343">
                  <c:v>0.264908558152447</c:v>
                </c:pt>
                <c:pt idx="344">
                  <c:v>0.26494501109428</c:v>
                </c:pt>
                <c:pt idx="345">
                  <c:v>0.264982012276635</c:v>
                </c:pt>
                <c:pt idx="346">
                  <c:v>0.265019569839194</c:v>
                </c:pt>
                <c:pt idx="347">
                  <c:v>0.265057692039265</c:v>
                </c:pt>
                <c:pt idx="348">
                  <c:v>0.265096387253386</c:v>
                </c:pt>
                <c:pt idx="349">
                  <c:v>0.265135663978944</c:v>
                </c:pt>
                <c:pt idx="350">
                  <c:v>0.265175530835811</c:v>
                </c:pt>
                <c:pt idx="351">
                  <c:v>0.265215996568008</c:v>
                </c:pt>
                <c:pt idx="352">
                  <c:v>0.265257070045376</c:v>
                </c:pt>
                <c:pt idx="353">
                  <c:v>0.265298760265276</c:v>
                </c:pt>
                <c:pt idx="354">
                  <c:v>0.265341076354304</c:v>
                </c:pt>
                <c:pt idx="355">
                  <c:v>0.265384027570023</c:v>
                </c:pt>
                <c:pt idx="356">
                  <c:v>0.265427623302721</c:v>
                </c:pt>
                <c:pt idx="357">
                  <c:v>0.265471873077186</c:v>
                </c:pt>
                <c:pt idx="358">
                  <c:v>0.265516786554494</c:v>
                </c:pt>
                <c:pt idx="359">
                  <c:v>0.26556237353383</c:v>
                </c:pt>
                <c:pt idx="360">
                  <c:v>0.265608643954315</c:v>
                </c:pt>
                <c:pt idx="361">
                  <c:v>0.265655607896866</c:v>
                </c:pt>
                <c:pt idx="362">
                  <c:v>0.265703275586063</c:v>
                </c:pt>
                <c:pt idx="363">
                  <c:v>0.265751657392048</c:v>
                </c:pt>
                <c:pt idx="364">
                  <c:v>0.265800763832436</c:v>
                </c:pt>
                <c:pt idx="365">
                  <c:v>0.26585060557425</c:v>
                </c:pt>
                <c:pt idx="366">
                  <c:v>0.265901193435875</c:v>
                </c:pt>
                <c:pt idx="367">
                  <c:v>0.265952538389035</c:v>
                </c:pt>
                <c:pt idx="368">
                  <c:v>0.266004651560784</c:v>
                </c:pt>
                <c:pt idx="369">
                  <c:v>0.266057544235526</c:v>
                </c:pt>
                <c:pt idx="370">
                  <c:v>0.266111227857048</c:v>
                </c:pt>
                <c:pt idx="371">
                  <c:v>0.266165714030578</c:v>
                </c:pt>
                <c:pt idx="372">
                  <c:v>0.26622101452486</c:v>
                </c:pt>
                <c:pt idx="373">
                  <c:v>0.266277141274255</c:v>
                </c:pt>
                <c:pt idx="374">
                  <c:v>0.266334106380856</c:v>
                </c:pt>
                <c:pt idx="375">
                  <c:v>0.266391922116628</c:v>
                </c:pt>
                <c:pt idx="376">
                  <c:v>0.266450600925563</c:v>
                </c:pt>
                <c:pt idx="377">
                  <c:v>0.266510155425867</c:v>
                </c:pt>
                <c:pt idx="378">
                  <c:v>0.266570598412151</c:v>
                </c:pt>
                <c:pt idx="379">
                  <c:v>0.266631942857656</c:v>
                </c:pt>
                <c:pt idx="380">
                  <c:v>0.266694201916491</c:v>
                </c:pt>
                <c:pt idx="381">
                  <c:v>0.266757388925897</c:v>
                </c:pt>
                <c:pt idx="382">
                  <c:v>0.266821517408521</c:v>
                </c:pt>
                <c:pt idx="383">
                  <c:v>0.266886601074721</c:v>
                </c:pt>
                <c:pt idx="384">
                  <c:v>0.266952653824885</c:v>
                </c:pt>
                <c:pt idx="385">
                  <c:v>0.26701968975177</c:v>
                </c:pt>
                <c:pt idx="386">
                  <c:v>0.267087723142865</c:v>
                </c:pt>
                <c:pt idx="387">
                  <c:v>0.267156768482765</c:v>
                </c:pt>
                <c:pt idx="388">
                  <c:v>0.267226840455574</c:v>
                </c:pt>
                <c:pt idx="389">
                  <c:v>0.267297953947319</c:v>
                </c:pt>
                <c:pt idx="390">
                  <c:v>0.267370124048388</c:v>
                </c:pt>
                <c:pt idx="391">
                  <c:v>0.267443366055986</c:v>
                </c:pt>
                <c:pt idx="392">
                  <c:v>0.267517695476607</c:v>
                </c:pt>
                <c:pt idx="393">
                  <c:v>0.267593128028526</c:v>
                </c:pt>
                <c:pt idx="394">
                  <c:v>0.267669679644312</c:v>
                </c:pt>
                <c:pt idx="395">
                  <c:v>0.26774736647335</c:v>
                </c:pt>
                <c:pt idx="396">
                  <c:v>0.267826204884392</c:v>
                </c:pt>
                <c:pt idx="397">
                  <c:v>0.267906211468115</c:v>
                </c:pt>
                <c:pt idx="398">
                  <c:v>0.267987403039701</c:v>
                </c:pt>
                <c:pt idx="399">
                  <c:v>0.268069796641435</c:v>
                </c:pt>
                <c:pt idx="400">
                  <c:v>0.268153409545313</c:v>
                </c:pt>
                <c:pt idx="401">
                  <c:v>0.26823825925567</c:v>
                </c:pt>
                <c:pt idx="402">
                  <c:v>0.268324363511826</c:v>
                </c:pt>
                <c:pt idx="403">
                  <c:v>0.268411740290736</c:v>
                </c:pt>
                <c:pt idx="404">
                  <c:v>0.26850040780967</c:v>
                </c:pt>
                <c:pt idx="405">
                  <c:v>0.26859038452889</c:v>
                </c:pt>
                <c:pt idx="406">
                  <c:v>0.268681689154357</c:v>
                </c:pt>
                <c:pt idx="407">
                  <c:v>0.268774340640436</c:v>
                </c:pt>
                <c:pt idx="408">
                  <c:v>0.268868358192622</c:v>
                </c:pt>
                <c:pt idx="409">
                  <c:v>0.268963761270279</c:v>
                </c:pt>
                <c:pt idx="410">
                  <c:v>0.269060569589379</c:v>
                </c:pt>
                <c:pt idx="411">
                  <c:v>0.269158803125266</c:v>
                </c:pt>
                <c:pt idx="412">
                  <c:v>0.269258482115419</c:v>
                </c:pt>
                <c:pt idx="413">
                  <c:v>0.269359627062227</c:v>
                </c:pt>
                <c:pt idx="414">
                  <c:v>0.269462258735775</c:v>
                </c:pt>
                <c:pt idx="415">
                  <c:v>0.269566398176635</c:v>
                </c:pt>
                <c:pt idx="416">
                  <c:v>0.269672066698661</c:v>
                </c:pt>
                <c:pt idx="417">
                  <c:v>0.269779285891794</c:v>
                </c:pt>
                <c:pt idx="418">
                  <c:v>0.269888077624877</c:v>
                </c:pt>
                <c:pt idx="419">
                  <c:v>0.269998464048454</c:v>
                </c:pt>
                <c:pt idx="420">
                  <c:v>0.2701104675976</c:v>
                </c:pt>
                <c:pt idx="421">
                  <c:v>0.27022411099473</c:v>
                </c:pt>
                <c:pt idx="422">
                  <c:v>0.270339417252423</c:v>
                </c:pt>
                <c:pt idx="423">
                  <c:v>0.270456409676235</c:v>
                </c:pt>
                <c:pt idx="424">
                  <c:v>0.270575111867523</c:v>
                </c:pt>
                <c:pt idx="425">
                  <c:v>0.270695547726258</c:v>
                </c:pt>
                <c:pt idx="426">
                  <c:v>0.270817741453837</c:v>
                </c:pt>
                <c:pt idx="427">
                  <c:v>0.27094171755589</c:v>
                </c:pt>
                <c:pt idx="428">
                  <c:v>0.271067500845084</c:v>
                </c:pt>
                <c:pt idx="429">
                  <c:v>0.271195116443913</c:v>
                </c:pt>
                <c:pt idx="430">
                  <c:v>0.271324589787489</c:v>
                </c:pt>
                <c:pt idx="431">
                  <c:v>0.271455946626312</c:v>
                </c:pt>
                <c:pt idx="432">
                  <c:v>0.27158921302904</c:v>
                </c:pt>
                <c:pt idx="433">
                  <c:v>0.271724415385233</c:v>
                </c:pt>
                <c:pt idx="434">
                  <c:v>0.271861580408096</c:v>
                </c:pt>
                <c:pt idx="435">
                  <c:v>0.272000735137195</c:v>
                </c:pt>
                <c:pt idx="436">
                  <c:v>0.272141906941159</c:v>
                </c:pt>
                <c:pt idx="437">
                  <c:v>0.272285123520365</c:v>
                </c:pt>
                <c:pt idx="438">
                  <c:v>0.272430412909596</c:v>
                </c:pt>
                <c:pt idx="439">
                  <c:v>0.272577803480683</c:v>
                </c:pt>
                <c:pt idx="440">
                  <c:v>0.27272732394511</c:v>
                </c:pt>
                <c:pt idx="441">
                  <c:v>0.272879003356608</c:v>
                </c:pt>
                <c:pt idx="442">
                  <c:v>0.273032871113705</c:v>
                </c:pt>
                <c:pt idx="443">
                  <c:v>0.273188956962251</c:v>
                </c:pt>
                <c:pt idx="444">
                  <c:v>0.273347290997912</c:v>
                </c:pt>
                <c:pt idx="445">
                  <c:v>0.273507903668626</c:v>
                </c:pt>
                <c:pt idx="446">
                  <c:v>0.273670825777015</c:v>
                </c:pt>
                <c:pt idx="447">
                  <c:v>0.273836088482768</c:v>
                </c:pt>
                <c:pt idx="448">
                  <c:v>0.274003723304975</c:v>
                </c:pt>
                <c:pt idx="449">
                  <c:v>0.27417376212441</c:v>
                </c:pt>
                <c:pt idx="450">
                  <c:v>0.274346237185783</c:v>
                </c:pt>
                <c:pt idx="451">
                  <c:v>0.274521181099921</c:v>
                </c:pt>
                <c:pt idx="452">
                  <c:v>0.274698626845912</c:v>
                </c:pt>
                <c:pt idx="453">
                  <c:v>0.274878607773185</c:v>
                </c:pt>
                <c:pt idx="454">
                  <c:v>0.275061157603534</c:v>
                </c:pt>
                <c:pt idx="455">
                  <c:v>0.275246310433079</c:v>
                </c:pt>
                <c:pt idx="456">
                  <c:v>0.275434100734162</c:v>
                </c:pt>
                <c:pt idx="457">
                  <c:v>0.275624563357178</c:v>
                </c:pt>
                <c:pt idx="458">
                  <c:v>0.275817733532332</c:v>
                </c:pt>
                <c:pt idx="459">
                  <c:v>0.276013646871323</c:v>
                </c:pt>
                <c:pt idx="460">
                  <c:v>0.276212339368952</c:v>
                </c:pt>
                <c:pt idx="461">
                  <c:v>0.276413847404642</c:v>
                </c:pt>
                <c:pt idx="462">
                  <c:v>0.276618207743888</c:v>
                </c:pt>
                <c:pt idx="463">
                  <c:v>0.276825457539602</c:v>
                </c:pt>
                <c:pt idx="464">
                  <c:v>0.277035634333378</c:v>
                </c:pt>
                <c:pt idx="465">
                  <c:v>0.277248776056657</c:v>
                </c:pt>
                <c:pt idx="466">
                  <c:v>0.277464921031795</c:v>
                </c:pt>
                <c:pt idx="467">
                  <c:v>0.277684107973022</c:v>
                </c:pt>
                <c:pt idx="468">
                  <c:v>0.277906375987305</c:v>
                </c:pt>
                <c:pt idx="469">
                  <c:v>0.278131764575086</c:v>
                </c:pt>
                <c:pt idx="470">
                  <c:v>0.278360313630917</c:v>
                </c:pt>
                <c:pt idx="471">
                  <c:v>0.278592063443965</c:v>
                </c:pt>
                <c:pt idx="472">
                  <c:v>0.278827054698402</c:v>
                </c:pt>
                <c:pt idx="473">
                  <c:v>0.279065328473654</c:v>
                </c:pt>
                <c:pt idx="474">
                  <c:v>0.279306926244534</c:v>
                </c:pt>
                <c:pt idx="475">
                  <c:v>0.279551889881222</c:v>
                </c:pt>
                <c:pt idx="476">
                  <c:v>0.279800261649108</c:v>
                </c:pt>
                <c:pt idx="477">
                  <c:v>0.280052084208488</c:v>
                </c:pt>
                <c:pt idx="478">
                  <c:v>0.28030740061411</c:v>
                </c:pt>
                <c:pt idx="479">
                  <c:v>0.280566254314558</c:v>
                </c:pt>
                <c:pt idx="480">
                  <c:v>0.280828689151473</c:v>
                </c:pt>
                <c:pt idx="481">
                  <c:v>0.281094749358613</c:v>
                </c:pt>
                <c:pt idx="482">
                  <c:v>0.281364479560733</c:v>
                </c:pt>
                <c:pt idx="483">
                  <c:v>0.28163792477229</c:v>
                </c:pt>
                <c:pt idx="484">
                  <c:v>0.281915130395967</c:v>
                </c:pt>
                <c:pt idx="485">
                  <c:v>0.282196142220998</c:v>
                </c:pt>
                <c:pt idx="486">
                  <c:v>0.282481006421311</c:v>
                </c:pt>
                <c:pt idx="487">
                  <c:v>0.282769769553458</c:v>
                </c:pt>
                <c:pt idx="488">
                  <c:v>0.283062478554349</c:v>
                </c:pt>
                <c:pt idx="489">
                  <c:v>0.283359180738766</c:v>
                </c:pt>
                <c:pt idx="490">
                  <c:v>0.283659923796663</c:v>
                </c:pt>
                <c:pt idx="491">
                  <c:v>0.28396475579024</c:v>
                </c:pt>
                <c:pt idx="492">
                  <c:v>0.284273725150785</c:v>
                </c:pt>
                <c:pt idx="493">
                  <c:v>0.284586880675282</c:v>
                </c:pt>
                <c:pt idx="494">
                  <c:v>0.284904271522774</c:v>
                </c:pt>
                <c:pt idx="495">
                  <c:v>0.285225947210482</c:v>
                </c:pt>
                <c:pt idx="496">
                  <c:v>0.285551957609656</c:v>
                </c:pt>
                <c:pt idx="497">
                  <c:v>0.285882352941176</c:v>
                </c:pt>
                <c:pt idx="498">
                  <c:v>0.286212165736115</c:v>
                </c:pt>
                <c:pt idx="499">
                  <c:v>0.286546331595736</c:v>
                </c:pt>
                <c:pt idx="500">
                  <c:v>0.286884899498757</c:v>
                </c:pt>
                <c:pt idx="501">
                  <c:v>0.287227918734138</c:v>
                </c:pt>
                <c:pt idx="502">
                  <c:v>0.287575438895707</c:v>
                </c:pt>
                <c:pt idx="503">
                  <c:v>0.287927509876495</c:v>
                </c:pt>
                <c:pt idx="504">
                  <c:v>0.288284181862794</c:v>
                </c:pt>
                <c:pt idx="505">
                  <c:v>0.288645505327933</c:v>
                </c:pt>
                <c:pt idx="506">
                  <c:v>0.289011531025751</c:v>
                </c:pt>
                <c:pt idx="507">
                  <c:v>0.289382309983772</c:v>
                </c:pt>
                <c:pt idx="508">
                  <c:v>0.289757893496077</c:v>
                </c:pt>
                <c:pt idx="509">
                  <c:v>0.290138333115858</c:v>
                </c:pt>
                <c:pt idx="510">
                  <c:v>0.290523680647658</c:v>
                </c:pt>
                <c:pt idx="511">
                  <c:v>0.290913988139277</c:v>
                </c:pt>
                <c:pt idx="512">
                  <c:v>0.291309307873358</c:v>
                </c:pt>
                <c:pt idx="513">
                  <c:v>0.291709692358626</c:v>
                </c:pt>
                <c:pt idx="514">
                  <c:v>0.292115194320788</c:v>
                </c:pt>
                <c:pt idx="515">
                  <c:v>0.292525866693081</c:v>
                </c:pt>
                <c:pt idx="516">
                  <c:v>0.292941762606461</c:v>
                </c:pt>
                <c:pt idx="517">
                  <c:v>0.293362935379439</c:v>
                </c:pt>
                <c:pt idx="518">
                  <c:v>0.293789438507537</c:v>
                </c:pt>
                <c:pt idx="519">
                  <c:v>0.294221325652381</c:v>
                </c:pt>
                <c:pt idx="520">
                  <c:v>0.294658650630405</c:v>
                </c:pt>
                <c:pt idx="521">
                  <c:v>0.295101467401175</c:v>
                </c:pt>
                <c:pt idx="522">
                  <c:v>0.295549830055318</c:v>
                </c:pt>
                <c:pt idx="523">
                  <c:v>0.296003792802061</c:v>
                </c:pt>
                <c:pt idx="524">
                  <c:v>0.296463409956355</c:v>
                </c:pt>
                <c:pt idx="525">
                  <c:v>0.296928735925605</c:v>
                </c:pt>
                <c:pt idx="526">
                  <c:v>0.297399825195979</c:v>
                </c:pt>
                <c:pt idx="527">
                  <c:v>0.297876732318299</c:v>
                </c:pt>
                <c:pt idx="528">
                  <c:v>0.298359511893514</c:v>
                </c:pt>
                <c:pt idx="529">
                  <c:v>0.29884821855774</c:v>
                </c:pt>
                <c:pt idx="530">
                  <c:v>0.299342906966871</c:v>
                </c:pt>
                <c:pt idx="531">
                  <c:v>0.299843631780751</c:v>
                </c:pt>
                <c:pt idx="532">
                  <c:v>0.300350447646909</c:v>
                </c:pt>
                <c:pt idx="533">
                  <c:v>0.300863409183845</c:v>
                </c:pt>
                <c:pt idx="534">
                  <c:v>0.301382570963866</c:v>
                </c:pt>
                <c:pt idx="535">
                  <c:v>0.301907987495481</c:v>
                </c:pt>
                <c:pt idx="536">
                  <c:v>0.302439713205326</c:v>
                </c:pt>
                <c:pt idx="537">
                  <c:v>0.302977802419639</c:v>
                </c:pt>
                <c:pt idx="538">
                  <c:v>0.303522309345274</c:v>
                </c:pt>
                <c:pt idx="539">
                  <c:v>0.304073288050249</c:v>
                </c:pt>
                <c:pt idx="540">
                  <c:v>0.304630792443831</c:v>
                </c:pt>
                <c:pt idx="541">
                  <c:v>0.30519487625615</c:v>
                </c:pt>
                <c:pt idx="542">
                  <c:v>0.30576559301735</c:v>
                </c:pt>
                <c:pt idx="543">
                  <c:v>0.306342996036265</c:v>
                </c:pt>
                <c:pt idx="544">
                  <c:v>0.306927138378626</c:v>
                </c:pt>
                <c:pt idx="545">
                  <c:v>0.307518072844803</c:v>
                </c:pt>
                <c:pt idx="546">
                  <c:v>0.308115851947066</c:v>
                </c:pt>
                <c:pt idx="547">
                  <c:v>0.308720527886386</c:v>
                </c:pt>
                <c:pt idx="548">
                  <c:v>0.30933215252876</c:v>
                </c:pt>
                <c:pt idx="549">
                  <c:v>0.309950777381072</c:v>
                </c:pt>
                <c:pt idx="550">
                  <c:v>0.310576453566488</c:v>
                </c:pt>
                <c:pt idx="551">
                  <c:v>0.311209231799386</c:v>
                </c:pt>
                <c:pt idx="552">
                  <c:v>0.311849162359831</c:v>
                </c:pt>
                <c:pt idx="553">
                  <c:v>0.312496295067579</c:v>
                </c:pt>
                <c:pt idx="554">
                  <c:v>0.313150679255652</c:v>
                </c:pt>
                <c:pt idx="555">
                  <c:v>0.313812363743437</c:v>
                </c:pt>
                <c:pt idx="556">
                  <c:v>0.314481396809363</c:v>
                </c:pt>
                <c:pt idx="557">
                  <c:v>0.31515782616313</c:v>
                </c:pt>
                <c:pt idx="558">
                  <c:v>0.315841698917507</c:v>
                </c:pt>
                <c:pt idx="559">
                  <c:v>0.316533061559711</c:v>
                </c:pt>
                <c:pt idx="560">
                  <c:v>0.317231959922361</c:v>
                </c:pt>
                <c:pt idx="561">
                  <c:v>0.317938439154029</c:v>
                </c:pt>
                <c:pt idx="562">
                  <c:v>0.318652543689389</c:v>
                </c:pt>
                <c:pt idx="563">
                  <c:v>0.319374317218978</c:v>
                </c:pt>
                <c:pt idx="564">
                  <c:v>0.320103802658567</c:v>
                </c:pt>
                <c:pt idx="565">
                  <c:v>0.320841042118179</c:v>
                </c:pt>
                <c:pt idx="566">
                  <c:v>0.321586076870732</c:v>
                </c:pt>
                <c:pt idx="567">
                  <c:v>0.32233894732035</c:v>
                </c:pt>
                <c:pt idx="568">
                  <c:v>0.323099692970333</c:v>
                </c:pt>
                <c:pt idx="569">
                  <c:v>0.323868352390814</c:v>
                </c:pt>
                <c:pt idx="570">
                  <c:v>0.324644963186106</c:v>
                </c:pt>
                <c:pt idx="571">
                  <c:v>0.325429561961768</c:v>
                </c:pt>
                <c:pt idx="572">
                  <c:v>0.326222184291394</c:v>
                </c:pt>
                <c:pt idx="573">
                  <c:v>0.327022864683148</c:v>
                </c:pt>
                <c:pt idx="574">
                  <c:v>0.32783163654606</c:v>
                </c:pt>
                <c:pt idx="575">
                  <c:v>0.328648532156104</c:v>
                </c:pt>
                <c:pt idx="576">
                  <c:v>0.32947358262208</c:v>
                </c:pt>
                <c:pt idx="577">
                  <c:v>0.33030681785131</c:v>
                </c:pt>
                <c:pt idx="578">
                  <c:v>0.331148266515177</c:v>
                </c:pt>
                <c:pt idx="579">
                  <c:v>0.331997956014537</c:v>
                </c:pt>
                <c:pt idx="580">
                  <c:v>0.332855912445002</c:v>
                </c:pt>
                <c:pt idx="581">
                  <c:v>0.333722160562143</c:v>
                </c:pt>
                <c:pt idx="582">
                  <c:v>0.334596723746624</c:v>
                </c:pt>
                <c:pt idx="583">
                  <c:v>0.335479623969297</c:v>
                </c:pt>
                <c:pt idx="584">
                  <c:v>0.336370881756277</c:v>
                </c:pt>
                <c:pt idx="585">
                  <c:v>0.337270516154029</c:v>
                </c:pt>
                <c:pt idx="586">
                  <c:v>0.338178544694506</c:v>
                </c:pt>
                <c:pt idx="587">
                  <c:v>0.339094983360334</c:v>
                </c:pt>
                <c:pt idx="588">
                  <c:v>0.340019846550113</c:v>
                </c:pt>
                <c:pt idx="589">
                  <c:v>0.340953147043828</c:v>
                </c:pt>
                <c:pt idx="590">
                  <c:v>0.341894895968431</c:v>
                </c:pt>
                <c:pt idx="591">
                  <c:v>0.3428451027636</c:v>
                </c:pt>
                <c:pt idx="592">
                  <c:v>0.343803775147721</c:v>
                </c:pt>
                <c:pt idx="593">
                  <c:v>0.344770919084129</c:v>
                </c:pt>
                <c:pt idx="594">
                  <c:v>0.345746538747623</c:v>
                </c:pt>
                <c:pt idx="595">
                  <c:v>0.346730636491312</c:v>
                </c:pt>
                <c:pt idx="596">
                  <c:v>0.347723212813809</c:v>
                </c:pt>
                <c:pt idx="597">
                  <c:v>0.348724266326813</c:v>
                </c:pt>
                <c:pt idx="598">
                  <c:v>0.349733793723123</c:v>
                </c:pt>
                <c:pt idx="599">
                  <c:v>0.350751789745109</c:v>
                </c:pt>
                <c:pt idx="600">
                  <c:v>0.351778247153677</c:v>
                </c:pt>
                <c:pt idx="601">
                  <c:v>0.352975494977318</c:v>
                </c:pt>
                <c:pt idx="602">
                  <c:v>0.354323976137494</c:v>
                </c:pt>
                <c:pt idx="603">
                  <c:v>0.355757360795669</c:v>
                </c:pt>
                <c:pt idx="604">
                  <c:v>0.357544347511113</c:v>
                </c:pt>
                <c:pt idx="605">
                  <c:v>0.359345483316364</c:v>
                </c:pt>
                <c:pt idx="606">
                  <c:v>0.361160734927334</c:v>
                </c:pt>
                <c:pt idx="607">
                  <c:v>0.36299006538282</c:v>
                </c:pt>
                <c:pt idx="608">
                  <c:v>0.364833434001208</c:v>
                </c:pt>
                <c:pt idx="609">
                  <c:v>0.36669079633861</c:v>
                </c:pt>
                <c:pt idx="610">
                  <c:v>0.368562104148472</c:v>
                </c:pt>
                <c:pt idx="611">
                  <c:v>0.370447305342751</c:v>
                </c:pt>
                <c:pt idx="612">
                  <c:v>0.372346343954697</c:v>
                </c:pt>
                <c:pt idx="613">
                  <c:v>0.374259160103321</c:v>
                </c:pt>
                <c:pt idx="614">
                  <c:v>0.376185689959619</c:v>
                </c:pt>
                <c:pt idx="615">
                  <c:v>0.378125865714597</c:v>
                </c:pt>
                <c:pt idx="616">
                  <c:v>0.380079615549183</c:v>
                </c:pt>
                <c:pt idx="617">
                  <c:v>0.382046863606075</c:v>
                </c:pt>
                <c:pt idx="618">
                  <c:v>0.384027529963591</c:v>
                </c:pt>
                <c:pt idx="619">
                  <c:v>0.386021530611585</c:v>
                </c:pt>
                <c:pt idx="620">
                  <c:v>0.388028777429496</c:v>
                </c:pt>
                <c:pt idx="621">
                  <c:v>0.390049178166561</c:v>
                </c:pt>
                <c:pt idx="622">
                  <c:v>0.392082636424302</c:v>
                </c:pt>
                <c:pt idx="623">
                  <c:v>0.394129051641283</c:v>
                </c:pt>
                <c:pt idx="624">
                  <c:v>0.396188319080243</c:v>
                </c:pt>
                <c:pt idx="625">
                  <c:v>0.398260329817628</c:v>
                </c:pt>
                <c:pt idx="626">
                  <c:v>0.400344970735594</c:v>
                </c:pt>
                <c:pt idx="627">
                  <c:v>0.40244212451651</c:v>
                </c:pt>
                <c:pt idx="628">
                  <c:v>0.404551669640034</c:v>
                </c:pt>
                <c:pt idx="629">
                  <c:v>0.406673480382785</c:v>
                </c:pt>
                <c:pt idx="630">
                  <c:v>0.408807426820673</c:v>
                </c:pt>
                <c:pt idx="631">
                  <c:v>0.410953374833918</c:v>
                </c:pt>
                <c:pt idx="632">
                  <c:v>0.413111186114805</c:v>
                </c:pt>
                <c:pt idx="633">
                  <c:v>0.415280718178201</c:v>
                </c:pt>
                <c:pt idx="634">
                  <c:v>0.417461824374879</c:v>
                </c:pt>
                <c:pt idx="635">
                  <c:v>0.419654353907681</c:v>
                </c:pt>
                <c:pt idx="636">
                  <c:v>0.421858151850538</c:v>
                </c:pt>
                <c:pt idx="637">
                  <c:v>0.424073059170377</c:v>
                </c:pt>
                <c:pt idx="638">
                  <c:v>0.42629891275195</c:v>
                </c:pt>
                <c:pt idx="639">
                  <c:v>0.42853554542558</c:v>
                </c:pt>
                <c:pt idx="640">
                  <c:v>0.43078278599787</c:v>
                </c:pt>
                <c:pt idx="641">
                  <c:v>0.433040459285358</c:v>
                </c:pt>
                <c:pt idx="642">
                  <c:v>0.435308386151153</c:v>
                </c:pt>
                <c:pt idx="643">
                  <c:v>0.437586383544539</c:v>
                </c:pt>
                <c:pt idx="644">
                  <c:v>0.439874264543566</c:v>
                </c:pt>
                <c:pt idx="645">
                  <c:v>0.442171838400611</c:v>
                </c:pt>
                <c:pt idx="646">
                  <c:v>0.444478910590919</c:v>
                </c:pt>
                <c:pt idx="647">
                  <c:v>0.446795282864105</c:v>
                </c:pt>
                <c:pt idx="648">
                  <c:v>0.449120753298612</c:v>
                </c:pt>
                <c:pt idx="649">
                  <c:v>0.451455116359102</c:v>
                </c:pt>
                <c:pt idx="650">
                  <c:v>0.453798162956772</c:v>
                </c:pt>
                <c:pt idx="651">
                  <c:v>0.456149680512555</c:v>
                </c:pt>
                <c:pt idx="652">
                  <c:v>0.458509453023197</c:v>
                </c:pt>
                <c:pt idx="653">
                  <c:v>0.460877261130166</c:v>
                </c:pt>
                <c:pt idx="654">
                  <c:v>0.463252882191357</c:v>
                </c:pt>
                <c:pt idx="655">
                  <c:v>0.465636090355567</c:v>
                </c:pt>
                <c:pt idx="656">
                  <c:v>0.468026656639688</c:v>
                </c:pt>
                <c:pt idx="657">
                  <c:v>0.470424349008565</c:v>
                </c:pt>
                <c:pt idx="658">
                  <c:v>0.472828932457488</c:v>
                </c:pt>
                <c:pt idx="659">
                  <c:v>0.475240169097241</c:v>
                </c:pt>
                <c:pt idx="660">
                  <c:v>0.477657818241669</c:v>
                </c:pt>
                <c:pt idx="661">
                  <c:v>0.480081636497694</c:v>
                </c:pt>
                <c:pt idx="662">
                  <c:v>0.482511377857705</c:v>
                </c:pt>
                <c:pt idx="663">
                  <c:v>0.484946793794281</c:v>
                </c:pt>
                <c:pt idx="664">
                  <c:v>0.487387633357137</c:v>
                </c:pt>
                <c:pt idx="665">
                  <c:v>0.489833643272256</c:v>
                </c:pt>
                <c:pt idx="666">
                  <c:v>0.492284568043097</c:v>
                </c:pt>
                <c:pt idx="667">
                  <c:v>0.494740150053816</c:v>
                </c:pt>
                <c:pt idx="668">
                  <c:v>0.497200129674409</c:v>
                </c:pt>
                <c:pt idx="669">
                  <c:v>0.499664245367688</c:v>
                </c:pt>
                <c:pt idx="670">
                  <c:v>0.502132233798001</c:v>
                </c:pt>
                <c:pt idx="671">
                  <c:v>0.504603829941605</c:v>
                </c:pt>
                <c:pt idx="672">
                  <c:v>0.507078767198586</c:v>
                </c:pt>
                <c:pt idx="673">
                  <c:v>0.509556777506237</c:v>
                </c:pt>
                <c:pt idx="674">
                  <c:v>0.512037591453803</c:v>
                </c:pt>
                <c:pt idx="675">
                  <c:v>0.514520938398454</c:v>
                </c:pt>
                <c:pt idx="676">
                  <c:v>0.517006546582426</c:v>
                </c:pt>
                <c:pt idx="677">
                  <c:v>0.519494143251191</c:v>
                </c:pt>
                <c:pt idx="678">
                  <c:v>0.521983454772564</c:v>
                </c:pt>
                <c:pt idx="679">
                  <c:v>0.524474206756629</c:v>
                </c:pt>
                <c:pt idx="680">
                  <c:v>0.526966124176372</c:v>
                </c:pt>
                <c:pt idx="681">
                  <c:v>0.529458931488923</c:v>
                </c:pt>
                <c:pt idx="682">
                  <c:v>0.531952352757272</c:v>
                </c:pt>
                <c:pt idx="683">
                  <c:v>0.534446111772361</c:v>
                </c:pt>
                <c:pt idx="684">
                  <c:v>0.536939932175435</c:v>
                </c:pt>
                <c:pt idx="685">
                  <c:v>0.539433537580519</c:v>
                </c:pt>
                <c:pt idx="686">
                  <c:v>0.541926651696945</c:v>
                </c:pt>
                <c:pt idx="687">
                  <c:v>0.54441899845177</c:v>
                </c:pt>
                <c:pt idx="688">
                  <c:v>0.546910302111994</c:v>
                </c:pt>
                <c:pt idx="689">
                  <c:v>0.549400287406461</c:v>
                </c:pt>
                <c:pt idx="690">
                  <c:v>0.551888679647322</c:v>
                </c:pt>
                <c:pt idx="691">
                  <c:v>0.554375204850955</c:v>
                </c:pt>
                <c:pt idx="692">
                  <c:v>0.556859589858219</c:v>
                </c:pt>
                <c:pt idx="693">
                  <c:v>0.559341562453936</c:v>
                </c:pt>
                <c:pt idx="694">
                  <c:v>0.561820851485494</c:v>
                </c:pt>
                <c:pt idx="695">
                  <c:v>0.564297186980454</c:v>
                </c:pt>
                <c:pt idx="696">
                  <c:v>0.566770300263061</c:v>
                </c:pt>
                <c:pt idx="697">
                  <c:v>0.569239924069542</c:v>
                </c:pt>
                <c:pt idx="698">
                  <c:v>0.571705792662106</c:v>
                </c:pt>
                <c:pt idx="699">
                  <c:v>0.574167641941521</c:v>
                </c:pt>
                <c:pt idx="700">
                  <c:v>0.576625209558194</c:v>
                </c:pt>
                <c:pt idx="701">
                  <c:v>0.579078235021627</c:v>
                </c:pt>
                <c:pt idx="702">
                  <c:v>0.581526459808186</c:v>
                </c:pt>
                <c:pt idx="703">
                  <c:v>0.583969627467069</c:v>
                </c:pt>
                <c:pt idx="704">
                  <c:v>0.586407483724386</c:v>
                </c:pt>
                <c:pt idx="705">
                  <c:v>0.588839776585276</c:v>
                </c:pt>
                <c:pt idx="706">
                  <c:v>0.591266256433969</c:v>
                </c:pt>
                <c:pt idx="707">
                  <c:v>0.593686676131718</c:v>
                </c:pt>
                <c:pt idx="708">
                  <c:v>0.596100791112509</c:v>
                </c:pt>
                <c:pt idx="709">
                  <c:v>0.598508359476505</c:v>
                </c:pt>
                <c:pt idx="710">
                  <c:v>0.600909142081118</c:v>
                </c:pt>
                <c:pt idx="711">
                  <c:v>0.603302902629676</c:v>
                </c:pt>
                <c:pt idx="712">
                  <c:v>0.605689407757597</c:v>
                </c:pt>
                <c:pt idx="713">
                  <c:v>0.608068427116022</c:v>
                </c:pt>
                <c:pt idx="714">
                  <c:v>0.610439733452851</c:v>
                </c:pt>
                <c:pt idx="715">
                  <c:v>0.612803102691128</c:v>
                </c:pt>
                <c:pt idx="716">
                  <c:v>0.615158314004722</c:v>
                </c:pt>
                <c:pt idx="717">
                  <c:v>0.617505149891274</c:v>
                </c:pt>
                <c:pt idx="718">
                  <c:v>0.619843396242352</c:v>
                </c:pt>
                <c:pt idx="719">
                  <c:v>0.622172842410786</c:v>
                </c:pt>
                <c:pt idx="720">
                  <c:v>0.624493281275151</c:v>
                </c:pt>
                <c:pt idx="721">
                  <c:v>0.626804509301375</c:v>
                </c:pt>
                <c:pt idx="722">
                  <c:v>0.62910632660142</c:v>
                </c:pt>
                <c:pt idx="723">
                  <c:v>0.631398536989055</c:v>
                </c:pt>
                <c:pt idx="724">
                  <c:v>0.633680948032666</c:v>
                </c:pt>
                <c:pt idx="725">
                  <c:v>0.635953371105122</c:v>
                </c:pt>
                <c:pt idx="726">
                  <c:v>0.638215621430647</c:v>
                </c:pt>
                <c:pt idx="727">
                  <c:v>0.640467518128746</c:v>
                </c:pt>
                <c:pt idx="728">
                  <c:v>0.642708884255123</c:v>
                </c:pt>
                <c:pt idx="729">
                  <c:v>0.644939546839643</c:v>
                </c:pt>
                <c:pt idx="730">
                  <c:v>0.647159336921308</c:v>
                </c:pt>
                <c:pt idx="731">
                  <c:v>0.649368089580269</c:v>
                </c:pt>
                <c:pt idx="732">
                  <c:v>0.651565643966896</c:v>
                </c:pt>
                <c:pt idx="733">
                  <c:v>0.653751843327888</c:v>
                </c:pt>
                <c:pt idx="734">
                  <c:v>0.655926535029484</c:v>
                </c:pt>
                <c:pt idx="735">
                  <c:v>0.658089570577762</c:v>
                </c:pt>
                <c:pt idx="736">
                  <c:v>0.660240805636066</c:v>
                </c:pt>
                <c:pt idx="737">
                  <c:v>0.662380100039585</c:v>
                </c:pt>
                <c:pt idx="738">
                  <c:v>0.664507317807117</c:v>
                </c:pt>
                <c:pt idx="739">
                  <c:v>0.666622327150043</c:v>
                </c:pt>
                <c:pt idx="740">
                  <c:v>0.668725000478562</c:v>
                </c:pt>
                <c:pt idx="741">
                  <c:v>0.670815214405202</c:v>
                </c:pt>
                <c:pt idx="742">
                  <c:v>0.672892849745674</c:v>
                </c:pt>
                <c:pt idx="743">
                  <c:v>0.674957791517096</c:v>
                </c:pt>
                <c:pt idx="744">
                  <c:v>0.677009928933627</c:v>
                </c:pt>
                <c:pt idx="745">
                  <c:v>0.679049155399583</c:v>
                </c:pt>
                <c:pt idx="746">
                  <c:v>0.68107536850005</c:v>
                </c:pt>
                <c:pt idx="747">
                  <c:v>0.683088469989085</c:v>
                </c:pt>
                <c:pt idx="748">
                  <c:v>0.685088365775519</c:v>
                </c:pt>
                <c:pt idx="749">
                  <c:v>0.687074965906441</c:v>
                </c:pt>
                <c:pt idx="750">
                  <c:v>0.689048184548422</c:v>
                </c:pt>
                <c:pt idx="751">
                  <c:v>0.69100793996651</c:v>
                </c:pt>
                <c:pt idx="752">
                  <c:v>0.692954154501094</c:v>
                </c:pt>
                <c:pt idx="753">
                  <c:v>0.694886754542654</c:v>
                </c:pt>
                <c:pt idx="754">
                  <c:v>0.696805670504503</c:v>
                </c:pt>
                <c:pt idx="755">
                  <c:v>0.698710836793539</c:v>
                </c:pt>
                <c:pt idx="756">
                  <c:v>0.700602191779109</c:v>
                </c:pt>
                <c:pt idx="757">
                  <c:v>0.702479677760024</c:v>
                </c:pt>
                <c:pt idx="758">
                  <c:v>0.704343240929793</c:v>
                </c:pt>
                <c:pt idx="759">
                  <c:v>0.706192831340154</c:v>
                </c:pt>
                <c:pt idx="760">
                  <c:v>0.708028402862948</c:v>
                </c:pt>
                <c:pt idx="761">
                  <c:v>0.709849913150424</c:v>
                </c:pt>
                <c:pt idx="762">
                  <c:v>0.711657323594012</c:v>
                </c:pt>
                <c:pt idx="763">
                  <c:v>0.713450599281663</c:v>
                </c:pt>
                <c:pt idx="764">
                  <c:v>0.715229708953798</c:v>
                </c:pt>
                <c:pt idx="765">
                  <c:v>0.716994624957931</c:v>
                </c:pt>
                <c:pt idx="766">
                  <c:v>0.718745323202057</c:v>
                </c:pt>
                <c:pt idx="767">
                  <c:v>0.720481783106837</c:v>
                </c:pt>
                <c:pt idx="768">
                  <c:v>0.722203987556671</c:v>
                </c:pt>
                <c:pt idx="769">
                  <c:v>0.723911922849709</c:v>
                </c:pt>
                <c:pt idx="770">
                  <c:v>0.725605578646871</c:v>
                </c:pt>
                <c:pt idx="771">
                  <c:v>0.727284947919934</c:v>
                </c:pt>
                <c:pt idx="772">
                  <c:v>0.728950026898758</c:v>
                </c:pt>
                <c:pt idx="773">
                  <c:v>0.7306008150177</c:v>
                </c:pt>
                <c:pt idx="774">
                  <c:v>0.732237314861288</c:v>
                </c:pt>
                <c:pt idx="775">
                  <c:v>0.733859532109217</c:v>
                </c:pt>
                <c:pt idx="776">
                  <c:v>0.735467475480709</c:v>
                </c:pt>
                <c:pt idx="777">
                  <c:v>0.737061156678324</c:v>
                </c:pt>
                <c:pt idx="778">
                  <c:v>0.738640590331248</c:v>
                </c:pt>
                <c:pt idx="779">
                  <c:v>0.740205793938145</c:v>
                </c:pt>
                <c:pt idx="780">
                  <c:v>0.741756787809604</c:v>
                </c:pt>
                <c:pt idx="781">
                  <c:v>0.743293595010249</c:v>
                </c:pt>
                <c:pt idx="782">
                  <c:v>0.744816241300563</c:v>
                </c:pt>
                <c:pt idx="783">
                  <c:v>0.746324755078476</c:v>
                </c:pt>
                <c:pt idx="784">
                  <c:v>0.747819167320762</c:v>
                </c:pt>
                <c:pt idx="785">
                  <c:v>0.749299511524313</c:v>
                </c:pt>
                <c:pt idx="786">
                  <c:v>0.750765823647318</c:v>
                </c:pt>
                <c:pt idx="787">
                  <c:v>0.752218142050399</c:v>
                </c:pt>
                <c:pt idx="788">
                  <c:v>0.753656507437766</c:v>
                </c:pt>
                <c:pt idx="789">
                  <c:v>0.755080962798403</c:v>
                </c:pt>
                <c:pt idx="790">
                  <c:v>0.756491553347367</c:v>
                </c:pt>
                <c:pt idx="791">
                  <c:v>0.757888326467202</c:v>
                </c:pt>
                <c:pt idx="792">
                  <c:v>0.759271331649545</c:v>
                </c:pt>
                <c:pt idx="793">
                  <c:v>0.760640620436931</c:v>
                </c:pt>
                <c:pt idx="794">
                  <c:v>0.761996246364861</c:v>
                </c:pt>
                <c:pt idx="795">
                  <c:v>0.763338264904144</c:v>
                </c:pt>
                <c:pt idx="796">
                  <c:v>0.764666733403572</c:v>
                </c:pt>
                <c:pt idx="797">
                  <c:v>0.765981711032943</c:v>
                </c:pt>
                <c:pt idx="798">
                  <c:v>0.767283258726474</c:v>
                </c:pt>
                <c:pt idx="799">
                  <c:v>0.768571439126628</c:v>
                </c:pt>
                <c:pt idx="800">
                  <c:v>0.769846316528388</c:v>
                </c:pt>
                <c:pt idx="801">
                  <c:v>0.77110795682401</c:v>
                </c:pt>
                <c:pt idx="802">
                  <c:v>0.772356427448272</c:v>
                </c:pt>
                <c:pt idx="803">
                  <c:v>0.773591797324246</c:v>
                </c:pt>
                <c:pt idx="804">
                  <c:v>0.774814136809631</c:v>
                </c:pt>
                <c:pt idx="805">
                  <c:v>0.776023517643649</c:v>
                </c:pt>
                <c:pt idx="806">
                  <c:v>0.777220012894531</c:v>
                </c:pt>
                <c:pt idx="807">
                  <c:v>0.778403696907637</c:v>
                </c:pt>
                <c:pt idx="808">
                  <c:v>0.779574645254186</c:v>
                </c:pt>
                <c:pt idx="809">
                  <c:v>0.780732934680648</c:v>
                </c:pt>
                <c:pt idx="810">
                  <c:v>0.781878643058809</c:v>
                </c:pt>
                <c:pt idx="811">
                  <c:v>0.783011849336501</c:v>
                </c:pt>
                <c:pt idx="812">
                  <c:v>0.784132633489051</c:v>
                </c:pt>
                <c:pt idx="813">
                  <c:v>0.785241076471419</c:v>
                </c:pt>
                <c:pt idx="814">
                  <c:v>0.786337260171076</c:v>
                </c:pt>
                <c:pt idx="815">
                  <c:v>0.787421267361604</c:v>
                </c:pt>
                <c:pt idx="816">
                  <c:v>0.788493181657043</c:v>
                </c:pt>
                <c:pt idx="817">
                  <c:v>0.789553087466992</c:v>
                </c:pt>
                <c:pt idx="818">
                  <c:v>0.790601069952464</c:v>
                </c:pt>
                <c:pt idx="819">
                  <c:v>0.79163721498252</c:v>
                </c:pt>
                <c:pt idx="820">
                  <c:v>0.792661609091659</c:v>
                </c:pt>
                <c:pt idx="821">
                  <c:v>0.79367433943801</c:v>
                </c:pt>
                <c:pt idx="822">
                  <c:v>0.794675493762282</c:v>
                </c:pt>
                <c:pt idx="823">
                  <c:v>0.795665160347523</c:v>
                </c:pt>
                <c:pt idx="824">
                  <c:v>0.796643427979651</c:v>
                </c:pt>
                <c:pt idx="825">
                  <c:v>0.797610385908788</c:v>
                </c:pt>
                <c:pt idx="826">
                  <c:v>0.798566123811386</c:v>
                </c:pt>
                <c:pt idx="827">
                  <c:v>0.799510731753136</c:v>
                </c:pt>
                <c:pt idx="828">
                  <c:v>0.800444300152682</c:v>
                </c:pt>
                <c:pt idx="829">
                  <c:v>0.801366919746123</c:v>
                </c:pt>
                <c:pt idx="830">
                  <c:v>0.802278681552303</c:v>
                </c:pt>
                <c:pt idx="831">
                  <c:v>0.803179676838895</c:v>
                </c:pt>
                <c:pt idx="832">
                  <c:v>0.80406999708926</c:v>
                </c:pt>
                <c:pt idx="833">
                  <c:v>0.804949733970111</c:v>
                </c:pt>
                <c:pt idx="834">
                  <c:v>0.805818979299926</c:v>
                </c:pt>
                <c:pt idx="835">
                  <c:v>0.806677825018163</c:v>
                </c:pt>
                <c:pt idx="836">
                  <c:v>0.807526363155221</c:v>
                </c:pt>
                <c:pt idx="837">
                  <c:v>0.80836468580319</c:v>
                </c:pt>
                <c:pt idx="838">
                  <c:v>0.809192885087334</c:v>
                </c:pt>
                <c:pt idx="839">
                  <c:v>0.810011053138349</c:v>
                </c:pt>
                <c:pt idx="840">
                  <c:v>0.810819282065352</c:v>
                </c:pt>
                <c:pt idx="841">
                  <c:v>0.811617663929616</c:v>
                </c:pt>
                <c:pt idx="842">
                  <c:v>0.812406290719037</c:v>
                </c:pt>
                <c:pt idx="843">
                  <c:v>0.813185254323321</c:v>
                </c:pt>
                <c:pt idx="844">
                  <c:v>0.813954646509892</c:v>
                </c:pt>
                <c:pt idx="845">
                  <c:v>0.814714558900504</c:v>
                </c:pt>
                <c:pt idx="846">
                  <c:v>0.815465082948563</c:v>
                </c:pt>
                <c:pt idx="847">
                  <c:v>0.816206309917121</c:v>
                </c:pt>
                <c:pt idx="848">
                  <c:v>0.816938330857576</c:v>
                </c:pt>
                <c:pt idx="849">
                  <c:v>0.817661236589023</c:v>
                </c:pt>
                <c:pt idx="850">
                  <c:v>0.818375117678282</c:v>
                </c:pt>
                <c:pt idx="851">
                  <c:v>0.819080064420582</c:v>
                </c:pt>
                <c:pt idx="852">
                  <c:v>0.81977616682088</c:v>
                </c:pt>
                <c:pt idx="853">
                  <c:v>0.82046351457582</c:v>
                </c:pt>
                <c:pt idx="854">
                  <c:v>0.821142197056317</c:v>
                </c:pt>
                <c:pt idx="855">
                  <c:v>0.821812303290759</c:v>
                </c:pt>
                <c:pt idx="856">
                  <c:v>0.822473921948805</c:v>
                </c:pt>
                <c:pt idx="857">
                  <c:v>0.823127141325788</c:v>
                </c:pt>
                <c:pt idx="858">
                  <c:v>0.823772049327693</c:v>
                </c:pt>
                <c:pt idx="859">
                  <c:v>0.824408733456719</c:v>
                </c:pt>
                <c:pt idx="860">
                  <c:v>0.825037280797392</c:v>
                </c:pt>
                <c:pt idx="861">
                  <c:v>0.825657778003244</c:v>
                </c:pt>
                <c:pt idx="862">
                  <c:v>0.826270311284023</c:v>
                </c:pt>
                <c:pt idx="863">
                  <c:v>0.826874966393447</c:v>
                </c:pt>
                <c:pt idx="864">
                  <c:v>0.827471828617466</c:v>
                </c:pt>
                <c:pt idx="865">
                  <c:v>0.82806098276305</c:v>
                </c:pt>
                <c:pt idx="866">
                  <c:v>0.828642513147465</c:v>
                </c:pt>
                <c:pt idx="867">
                  <c:v>0.829216503588047</c:v>
                </c:pt>
                <c:pt idx="868">
                  <c:v>0.829783037392455</c:v>
                </c:pt>
                <c:pt idx="869">
                  <c:v>0.830342197349387</c:v>
                </c:pt>
                <c:pt idx="870">
                  <c:v>0.830894065719765</c:v>
                </c:pt>
                <c:pt idx="871">
                  <c:v>0.831438724228368</c:v>
                </c:pt>
                <c:pt idx="872">
                  <c:v>0.831976254055891</c:v>
                </c:pt>
                <c:pt idx="873">
                  <c:v>0.832506735831447</c:v>
                </c:pt>
                <c:pt idx="874">
                  <c:v>0.83303024962549</c:v>
                </c:pt>
                <c:pt idx="875">
                  <c:v>0.833546874943126</c:v>
                </c:pt>
                <c:pt idx="876">
                  <c:v>0.834056690717845</c:v>
                </c:pt>
                <c:pt idx="877">
                  <c:v>0.834559775305636</c:v>
                </c:pt>
                <c:pt idx="878">
                  <c:v>0.835056206479474</c:v>
                </c:pt>
                <c:pt idx="879">
                  <c:v>0.83554606142418</c:v>
                </c:pt>
                <c:pt idx="880">
                  <c:v>0.836029416731654</c:v>
                </c:pt>
                <c:pt idx="881">
                  <c:v>0.836506348396436</c:v>
                </c:pt>
                <c:pt idx="882">
                  <c:v>0.836976931811632</c:v>
                </c:pt>
                <c:pt idx="883">
                  <c:v>0.837441241765155</c:v>
                </c:pt>
                <c:pt idx="884">
                  <c:v>0.837899352436301</c:v>
                </c:pt>
                <c:pt idx="885">
                  <c:v>0.83835133739263</c:v>
                </c:pt>
                <c:pt idx="886">
                  <c:v>0.838797269587167</c:v>
                </c:pt>
                <c:pt idx="887">
                  <c:v>0.839237221355886</c:v>
                </c:pt>
                <c:pt idx="888">
                  <c:v>0.83967126441549</c:v>
                </c:pt>
                <c:pt idx="889">
                  <c:v>0.840099469861468</c:v>
                </c:pt>
                <c:pt idx="890">
                  <c:v>0.840521908166436</c:v>
                </c:pt>
                <c:pt idx="891">
                  <c:v>0.840938649178718</c:v>
                </c:pt>
                <c:pt idx="892">
                  <c:v>0.841349762121211</c:v>
                </c:pt>
                <c:pt idx="893">
                  <c:v>0.841755315590478</c:v>
                </c:pt>
                <c:pt idx="894">
                  <c:v>0.842155377556089</c:v>
                </c:pt>
                <c:pt idx="895">
                  <c:v>0.8425500153602</c:v>
                </c:pt>
                <c:pt idx="896">
                  <c:v>0.842939295717344</c:v>
                </c:pt>
                <c:pt idx="897">
                  <c:v>0.843323284714458</c:v>
                </c:pt>
                <c:pt idx="898">
                  <c:v>0.843702047811102</c:v>
                </c:pt>
                <c:pt idx="899">
                  <c:v>0.844075649839898</c:v>
                </c:pt>
                <c:pt idx="900">
                  <c:v>0.844444155007158</c:v>
                </c:pt>
                <c:pt idx="901">
                  <c:v>0.844807626893706</c:v>
                </c:pt>
                <c:pt idx="902">
                  <c:v>0.845166128455877</c:v>
                </c:pt>
                <c:pt idx="903">
                  <c:v>0.845519722026702</c:v>
                </c:pt>
                <c:pt idx="904">
                  <c:v>0.845868469317263</c:v>
                </c:pt>
                <c:pt idx="905">
                  <c:v>0.846212431418205</c:v>
                </c:pt>
                <c:pt idx="906">
                  <c:v>0.84655166880141</c:v>
                </c:pt>
                <c:pt idx="907">
                  <c:v>0.846886241321835</c:v>
                </c:pt>
                <c:pt idx="908">
                  <c:v>0.847216208219477</c:v>
                </c:pt>
                <c:pt idx="909">
                  <c:v>0.847541628121492</c:v>
                </c:pt>
                <c:pt idx="910">
                  <c:v>0.847862559044449</c:v>
                </c:pt>
                <c:pt idx="911">
                  <c:v>0.848179058396715</c:v>
                </c:pt>
                <c:pt idx="912">
                  <c:v>0.848491182980953</c:v>
                </c:pt>
                <c:pt idx="913">
                  <c:v>0.848798988996756</c:v>
                </c:pt>
                <c:pt idx="914">
                  <c:v>0.849102532043388</c:v>
                </c:pt>
                <c:pt idx="915">
                  <c:v>0.849401867122627</c:v>
                </c:pt>
                <c:pt idx="916">
                  <c:v>0.849697048641736</c:v>
                </c:pt>
                <c:pt idx="917">
                  <c:v>0.849988130416502</c:v>
                </c:pt>
                <c:pt idx="918">
                  <c:v>0.850275165674399</c:v>
                </c:pt>
                <c:pt idx="919">
                  <c:v>0.850558207057827</c:v>
                </c:pt>
                <c:pt idx="920">
                  <c:v>0.850837306627443</c:v>
                </c:pt>
                <c:pt idx="921">
                  <c:v>0.851112515865571</c:v>
                </c:pt>
                <c:pt idx="922">
                  <c:v>0.851383885679692</c:v>
                </c:pt>
                <c:pt idx="923">
                  <c:v>0.851651466406012</c:v>
                </c:pt>
                <c:pt idx="924">
                  <c:v>0.851915307813096</c:v>
                </c:pt>
                <c:pt idx="925">
                  <c:v>0.85217545910557</c:v>
                </c:pt>
                <c:pt idx="926">
                  <c:v>0.852431968927884</c:v>
                </c:pt>
                <c:pt idx="927">
                  <c:v>0.852684885368141</c:v>
                </c:pt>
                <c:pt idx="928">
                  <c:v>0.852934255961973</c:v>
                </c:pt>
                <c:pt idx="929">
                  <c:v>0.853180127696478</c:v>
                </c:pt>
                <c:pt idx="930">
                  <c:v>0.853422547014198</c:v>
                </c:pt>
                <c:pt idx="931">
                  <c:v>0.853661559817149</c:v>
                </c:pt>
                <c:pt idx="932">
                  <c:v>0.853897211470897</c:v>
                </c:pt>
                <c:pt idx="933">
                  <c:v>0.854129546808656</c:v>
                </c:pt>
                <c:pt idx="934">
                  <c:v>0.854358610135452</c:v>
                </c:pt>
                <c:pt idx="935">
                  <c:v>0.854584445232293</c:v>
                </c:pt>
                <c:pt idx="936">
                  <c:v>0.85480709536039</c:v>
                </c:pt>
                <c:pt idx="937">
                  <c:v>0.855026603265394</c:v>
                </c:pt>
                <c:pt idx="938">
                  <c:v>0.855243011181664</c:v>
                </c:pt>
                <c:pt idx="939">
                  <c:v>0.855456360836566</c:v>
                </c:pt>
                <c:pt idx="940">
                  <c:v>0.855666693454781</c:v>
                </c:pt>
                <c:pt idx="941">
                  <c:v>0.855874049762632</c:v>
                </c:pt>
                <c:pt idx="942">
                  <c:v>0.856078469992444</c:v>
                </c:pt>
                <c:pt idx="943">
                  <c:v>0.856279993886899</c:v>
                </c:pt>
                <c:pt idx="944">
                  <c:v>0.856478660703412</c:v>
                </c:pt>
                <c:pt idx="945">
                  <c:v>0.856674509218519</c:v>
                </c:pt>
                <c:pt idx="946">
                  <c:v>0.856867577732269</c:v>
                </c:pt>
                <c:pt idx="947">
                  <c:v>0.857057904072625</c:v>
                </c:pt>
                <c:pt idx="948">
                  <c:v>0.85724552559987</c:v>
                </c:pt>
                <c:pt idx="949">
                  <c:v>0.857430479211008</c:v>
                </c:pt>
                <c:pt idx="950">
                  <c:v>0.857612801344181</c:v>
                </c:pt>
                <c:pt idx="951">
                  <c:v>0.85779252798307</c:v>
                </c:pt>
                <c:pt idx="952">
                  <c:v>0.857969694661305</c:v>
                </c:pt>
                <c:pt idx="953">
                  <c:v>0.858144336466862</c:v>
                </c:pt>
                <c:pt idx="954">
                  <c:v>0.858316488046464</c:v>
                </c:pt>
                <c:pt idx="955">
                  <c:v>0.858486183609969</c:v>
                </c:pt>
                <c:pt idx="956">
                  <c:v>0.858653456934751</c:v>
                </c:pt>
                <c:pt idx="957">
                  <c:v>0.858818341370068</c:v>
                </c:pt>
                <c:pt idx="958">
                  <c:v>0.858980869841435</c:v>
                </c:pt>
                <c:pt idx="959">
                  <c:v>0.859141074854965</c:v>
                </c:pt>
                <c:pt idx="960">
                  <c:v>0.859298988501704</c:v>
                </c:pt>
                <c:pt idx="961">
                  <c:v>0.859454642461962</c:v>
                </c:pt>
                <c:pt idx="962">
                  <c:v>0.859608068009617</c:v>
                </c:pt>
                <c:pt idx="963">
                  <c:v>0.859759296016401</c:v>
                </c:pt>
                <c:pt idx="964">
                  <c:v>0.859908356956182</c:v>
                </c:pt>
                <c:pt idx="965">
                  <c:v>0.860055280909217</c:v>
                </c:pt>
                <c:pt idx="966">
                  <c:v>0.86020009756639</c:v>
                </c:pt>
                <c:pt idx="967">
                  <c:v>0.860342836233426</c:v>
                </c:pt>
                <c:pt idx="968">
                  <c:v>0.860483525835089</c:v>
                </c:pt>
                <c:pt idx="969">
                  <c:v>0.860622194919363</c:v>
                </c:pt>
                <c:pt idx="970">
                  <c:v>0.860758871661598</c:v>
                </c:pt>
                <c:pt idx="971">
                  <c:v>0.860893583868639</c:v>
                </c:pt>
                <c:pt idx="972">
                  <c:v>0.861026358982939</c:v>
                </c:pt>
                <c:pt idx="973">
                  <c:v>0.86115722408664</c:v>
                </c:pt>
                <c:pt idx="974">
                  <c:v>0.861286205905626</c:v>
                </c:pt>
                <c:pt idx="975">
                  <c:v>0.861413330813559</c:v>
                </c:pt>
                <c:pt idx="976">
                  <c:v>0.861538624835885</c:v>
                </c:pt>
                <c:pt idx="977">
                  <c:v>0.861662113653815</c:v>
                </c:pt>
                <c:pt idx="978">
                  <c:v>0.861783822608274</c:v>
                </c:pt>
                <c:pt idx="979">
                  <c:v>0.861903776703832</c:v>
                </c:pt>
                <c:pt idx="980">
                  <c:v>0.862022000612602</c:v>
                </c:pt>
                <c:pt idx="981">
                  <c:v>0.862138518678106</c:v>
                </c:pt>
                <c:pt idx="982">
                  <c:v>0.862253354919119</c:v>
                </c:pt>
                <c:pt idx="983">
                  <c:v>0.862366533033482</c:v>
                </c:pt>
                <c:pt idx="984">
                  <c:v>0.862478076401888</c:v>
                </c:pt>
                <c:pt idx="985">
                  <c:v>0.862588008091628</c:v>
                </c:pt>
                <c:pt idx="986">
                  <c:v>0.862696350860328</c:v>
                </c:pt>
                <c:pt idx="987">
                  <c:v>0.862803127159632</c:v>
                </c:pt>
                <c:pt idx="988">
                  <c:v>0.862908359138874</c:v>
                </c:pt>
                <c:pt idx="989">
                  <c:v>0.863012068648706</c:v>
                </c:pt>
                <c:pt idx="990">
                  <c:v>0.863114277244709</c:v>
                </c:pt>
                <c:pt idx="991">
                  <c:v>0.863215006190958</c:v>
                </c:pt>
                <c:pt idx="992">
                  <c:v>0.863314276463569</c:v>
                </c:pt>
                <c:pt idx="993">
                  <c:v>0.863412108754205</c:v>
                </c:pt>
                <c:pt idx="994">
                  <c:v>0.863508523473564</c:v>
                </c:pt>
                <c:pt idx="995">
                  <c:v>0.863603540754816</c:v>
                </c:pt>
                <c:pt idx="996">
                  <c:v>0.863697180457027</c:v>
                </c:pt>
                <c:pt idx="997">
                  <c:v>0.863789462168547</c:v>
                </c:pt>
                <c:pt idx="998">
                  <c:v>0.863880405210355</c:v>
                </c:pt>
              </c:numCache>
            </c:numRef>
          </c:yVal>
          <c:smooth val="0"/>
        </c:ser>
        <c:dLbls>
          <c:showLegendKey val="0"/>
          <c:showVal val="0"/>
          <c:showCatName val="0"/>
          <c:showSerName val="0"/>
          <c:showPercent val="0"/>
          <c:showBubbleSize val="0"/>
        </c:dLbls>
        <c:axId val="2108433864"/>
        <c:axId val="2108426072"/>
      </c:scatterChart>
      <c:valAx>
        <c:axId val="2108433864"/>
        <c:scaling>
          <c:logBase val="10.0"/>
          <c:orientation val="minMax"/>
          <c:max val="1000.0"/>
          <c:min val="0.001"/>
        </c:scaling>
        <c:delete val="0"/>
        <c:axPos val="b"/>
        <c:majorGridlines/>
        <c:minorGridlines>
          <c:spPr>
            <a:ln>
              <a:prstDash val="sysDot"/>
            </a:ln>
          </c:spPr>
        </c:minorGridlines>
        <c:title>
          <c:tx>
            <c:rich>
              <a:bodyPr/>
              <a:lstStyle/>
              <a:p>
                <a:pPr>
                  <a:defRPr sz="2400" b="1" i="0" u="none" strike="noStrike" baseline="0">
                    <a:solidFill>
                      <a:srgbClr val="3C3C3C"/>
                    </a:solidFill>
                    <a:latin typeface="+mn-lt"/>
                    <a:ea typeface="Arial"/>
                    <a:cs typeface="Arial"/>
                  </a:defRPr>
                </a:pPr>
                <a:r>
                  <a:rPr lang="en-US" sz="2400" b="1">
                    <a:latin typeface="+mn-lt"/>
                  </a:rPr>
                  <a:t>GPUweight</a:t>
                </a:r>
              </a:p>
            </c:rich>
          </c:tx>
          <c:layout>
            <c:manualLayout>
              <c:xMode val="edge"/>
              <c:yMode val="edge"/>
              <c:x val="0.449498479147964"/>
              <c:y val="0.898460270941466"/>
            </c:manualLayout>
          </c:layout>
          <c:overlay val="0"/>
          <c:spPr>
            <a:noFill/>
            <a:ln w="25400">
              <a:noFill/>
            </a:ln>
          </c:spPr>
        </c:title>
        <c:numFmt formatCode="General" sourceLinked="1"/>
        <c:majorTickMark val="out"/>
        <c:minorTickMark val="out"/>
        <c:tickLblPos val="nextTo"/>
        <c:spPr>
          <a:ln w="3175">
            <a:solidFill>
              <a:sysClr val="windowText" lastClr="000000"/>
            </a:solidFill>
            <a:prstDash val="solid"/>
          </a:ln>
        </c:spPr>
        <c:txPr>
          <a:bodyPr rot="0" vert="horz"/>
          <a:lstStyle/>
          <a:p>
            <a:pPr>
              <a:defRPr sz="2400" b="0" i="0" u="none" strike="noStrike" baseline="0">
                <a:solidFill>
                  <a:srgbClr val="3C3C3C"/>
                </a:solidFill>
                <a:latin typeface="+mn-lt"/>
                <a:ea typeface="Arial"/>
                <a:cs typeface="Arial"/>
              </a:defRPr>
            </a:pPr>
            <a:endParaRPr lang="en-US"/>
          </a:p>
        </c:txPr>
        <c:crossAx val="2108426072"/>
        <c:crossesAt val="0.0"/>
        <c:crossBetween val="midCat"/>
      </c:valAx>
      <c:valAx>
        <c:axId val="2108426072"/>
        <c:scaling>
          <c:orientation val="minMax"/>
          <c:max val="1.0"/>
        </c:scaling>
        <c:delete val="0"/>
        <c:axPos val="l"/>
        <c:majorGridlines>
          <c:spPr>
            <a:ln w="3175">
              <a:solidFill>
                <a:schemeClr val="tx1"/>
              </a:solidFill>
              <a:prstDash val="solid"/>
            </a:ln>
          </c:spPr>
        </c:majorGridlines>
        <c:title>
          <c:tx>
            <c:rich>
              <a:bodyPr/>
              <a:lstStyle/>
              <a:p>
                <a:pPr>
                  <a:defRPr sz="2400" b="1" i="0" u="none" strike="noStrike" baseline="0">
                    <a:solidFill>
                      <a:srgbClr val="3C3C3C"/>
                    </a:solidFill>
                    <a:latin typeface="+mn-lt"/>
                    <a:ea typeface="Arial"/>
                    <a:cs typeface="Arial"/>
                  </a:defRPr>
                </a:pPr>
                <a:r>
                  <a:rPr lang="en-US" sz="2400" b="1">
                    <a:latin typeface="+mn-lt"/>
                  </a:rPr>
                  <a:t>System Performance</a:t>
                </a:r>
              </a:p>
            </c:rich>
          </c:tx>
          <c:layout>
            <c:manualLayout>
              <c:xMode val="edge"/>
              <c:yMode val="edge"/>
              <c:x val="0.0"/>
              <c:y val="0.0724788437319774"/>
            </c:manualLayout>
          </c:layout>
          <c:overlay val="0"/>
          <c:spPr>
            <a:noFill/>
            <a:ln w="25400">
              <a:noFill/>
            </a:ln>
          </c:spPr>
        </c:title>
        <c:numFmt formatCode="General" sourceLinked="1"/>
        <c:majorTickMark val="out"/>
        <c:minorTickMark val="none"/>
        <c:tickLblPos val="nextTo"/>
        <c:spPr>
          <a:ln w="3175">
            <a:solidFill>
              <a:schemeClr val="tx1"/>
            </a:solidFill>
            <a:prstDash val="solid"/>
          </a:ln>
        </c:spPr>
        <c:txPr>
          <a:bodyPr rot="0" vert="horz"/>
          <a:lstStyle/>
          <a:p>
            <a:pPr>
              <a:defRPr sz="2400" b="0" i="0" u="none" strike="noStrike" baseline="0">
                <a:solidFill>
                  <a:srgbClr val="3C3C3C"/>
                </a:solidFill>
                <a:latin typeface="+mn-lt"/>
                <a:ea typeface="Arial"/>
                <a:cs typeface="Arial"/>
              </a:defRPr>
            </a:pPr>
            <a:endParaRPr lang="en-US"/>
          </a:p>
        </c:txPr>
        <c:crossAx val="2108433864"/>
        <c:crossesAt val="0.0"/>
        <c:crossBetween val="midCat"/>
      </c:valAx>
      <c:spPr>
        <a:noFill/>
        <a:ln w="3175">
          <a:solidFill>
            <a:schemeClr val="tx1"/>
          </a:solidFill>
          <a:prstDash val="solid"/>
        </a:ln>
      </c:spPr>
    </c:plotArea>
    <c:legend>
      <c:legendPos val="r"/>
      <c:layout>
        <c:manualLayout>
          <c:xMode val="edge"/>
          <c:yMode val="edge"/>
          <c:x val="0.187092575299441"/>
          <c:y val="0.104008097642503"/>
          <c:w val="0.376736168453755"/>
          <c:h val="0.332556524604829"/>
        </c:manualLayout>
      </c:layout>
      <c:overlay val="0"/>
      <c:spPr>
        <a:solidFill>
          <a:sysClr val="window" lastClr="FFFFFF"/>
        </a:solidFill>
        <a:ln w="25400">
          <a:solidFill>
            <a:sysClr val="windowText" lastClr="000000"/>
          </a:solidFill>
        </a:ln>
      </c:spPr>
      <c:txPr>
        <a:bodyPr/>
        <a:lstStyle/>
        <a:p>
          <a:pPr>
            <a:defRPr sz="2400" b="1" i="0" u="none" strike="noStrike" baseline="0">
              <a:solidFill>
                <a:srgbClr val="3C3C3C"/>
              </a:solidFill>
              <a:latin typeface="+mn-lt"/>
              <a:ea typeface="Arial"/>
              <a:cs typeface="Arial"/>
            </a:defRPr>
          </a:pPr>
          <a:endParaRPr lang="en-US"/>
        </a:p>
      </c:txPr>
    </c:legend>
    <c:plotVisOnly val="1"/>
    <c:dispBlanksAs val="span"/>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774816812146"/>
          <c:y val="0.0688763344043878"/>
          <c:w val="0.779458563663099"/>
          <c:h val="0.697674418604657"/>
        </c:manualLayout>
      </c:layout>
      <c:scatterChart>
        <c:scatterStyle val="lineMarker"/>
        <c:varyColors val="0"/>
        <c:ser>
          <c:idx val="4"/>
          <c:order val="0"/>
          <c:tx>
            <c:v>Previous Best</c:v>
          </c:tx>
          <c:spPr>
            <a:ln w="63500">
              <a:solidFill>
                <a:srgbClr val="FF0000"/>
              </a:solidFill>
              <a:prstDash val="solid"/>
            </a:ln>
          </c:spPr>
          <c:marker>
            <c:symbol val="none"/>
          </c:marker>
          <c:xVal>
            <c:numRef>
              <c:f>Sheet1!$I$2:$I$1000</c:f>
              <c:numCache>
                <c:formatCode>General</c:formatCode>
                <c:ptCount val="999"/>
                <c:pt idx="0">
                  <c:v>0.000546772366257719</c:v>
                </c:pt>
                <c:pt idx="1">
                  <c:v>0.000555098848992606</c:v>
                </c:pt>
                <c:pt idx="2">
                  <c:v>0.00056355213095696</c:v>
                </c:pt>
                <c:pt idx="3">
                  <c:v>0.000572134143103516</c:v>
                </c:pt>
                <c:pt idx="4">
                  <c:v>0.000580846845790371</c:v>
                </c:pt>
                <c:pt idx="5">
                  <c:v>0.000589692229228802</c:v>
                </c:pt>
                <c:pt idx="6">
                  <c:v>0.000598672313937872</c:v>
                </c:pt>
                <c:pt idx="7">
                  <c:v>0.000607789151205959</c:v>
                </c:pt>
                <c:pt idx="8">
                  <c:v>0.00061704482355935</c:v>
                </c:pt>
                <c:pt idx="9">
                  <c:v>0.000626441445237916</c:v>
                </c:pt>
                <c:pt idx="10">
                  <c:v>0.000635981162678088</c:v>
                </c:pt>
                <c:pt idx="11">
                  <c:v>0.000645666155003139</c:v>
                </c:pt>
                <c:pt idx="12">
                  <c:v>0.000655498634520949</c:v>
                </c:pt>
                <c:pt idx="13">
                  <c:v>0.00066548084722939</c:v>
                </c:pt>
                <c:pt idx="14">
                  <c:v>0.000675615073329333</c:v>
                </c:pt>
                <c:pt idx="15">
                  <c:v>0.000685903627745512</c:v>
                </c:pt>
                <c:pt idx="16">
                  <c:v>0.000696348860655344</c:v>
                </c:pt>
                <c:pt idx="17">
                  <c:v>0.000706953158025729</c:v>
                </c:pt>
                <c:pt idx="18">
                  <c:v>0.0007177189421581</c:v>
                </c:pt>
                <c:pt idx="19">
                  <c:v>0.000728648672241728</c:v>
                </c:pt>
                <c:pt idx="20">
                  <c:v>0.00073974484491546</c:v>
                </c:pt>
                <c:pt idx="21">
                  <c:v>0.00075100999483803</c:v>
                </c:pt>
                <c:pt idx="22">
                  <c:v>0.000762446695267034</c:v>
                </c:pt>
                <c:pt idx="23">
                  <c:v>0.000774057558646736</c:v>
                </c:pt>
                <c:pt idx="24">
                  <c:v>0.000785845237204809</c:v>
                </c:pt>
                <c:pt idx="25">
                  <c:v>0.000797812423558183</c:v>
                </c:pt>
                <c:pt idx="26">
                  <c:v>0.000809961851328106</c:v>
                </c:pt>
                <c:pt idx="27">
                  <c:v>0.000822296295764573</c:v>
                </c:pt>
                <c:pt idx="28">
                  <c:v>0.000834818574380273</c:v>
                </c:pt>
                <c:pt idx="29">
                  <c:v>0.000847531547594187</c:v>
                </c:pt>
                <c:pt idx="30">
                  <c:v>0.000860438119384962</c:v>
                </c:pt>
                <c:pt idx="31">
                  <c:v>0.00087354123795428</c:v>
                </c:pt>
                <c:pt idx="32">
                  <c:v>0.000886843896400283</c:v>
                </c:pt>
                <c:pt idx="33">
                  <c:v>0.000900349133401303</c:v>
                </c:pt>
                <c:pt idx="34">
                  <c:v>0.00091406003390995</c:v>
                </c:pt>
                <c:pt idx="35">
                  <c:v>0.00092797972985782</c:v>
                </c:pt>
                <c:pt idx="36">
                  <c:v>0.000942111400870882</c:v>
                </c:pt>
                <c:pt idx="37">
                  <c:v>0.00095645827499582</c:v>
                </c:pt>
                <c:pt idx="38">
                  <c:v>0.00097102362943738</c:v>
                </c:pt>
                <c:pt idx="39">
                  <c:v>0.000985810791306987</c:v>
                </c:pt>
                <c:pt idx="40">
                  <c:v>0.00100082313838272</c:v>
                </c:pt>
                <c:pt idx="41">
                  <c:v>0.00101606409988094</c:v>
                </c:pt>
                <c:pt idx="42">
                  <c:v>0.00103153715723953</c:v>
                </c:pt>
                <c:pt idx="43">
                  <c:v>0.00104724584491323</c:v>
                </c:pt>
                <c:pt idx="44">
                  <c:v>0.00106319375118094</c:v>
                </c:pt>
                <c:pt idx="45">
                  <c:v>0.00107938451896542</c:v>
                </c:pt>
                <c:pt idx="46">
                  <c:v>0.0010958218466654</c:v>
                </c:pt>
                <c:pt idx="47">
                  <c:v>0.00111250948900041</c:v>
                </c:pt>
                <c:pt idx="48">
                  <c:v>0.00112945125786844</c:v>
                </c:pt>
                <c:pt idx="49">
                  <c:v>0.00114665102321669</c:v>
                </c:pt>
                <c:pt idx="50">
                  <c:v>0.00116411271392558</c:v>
                </c:pt>
                <c:pt idx="51">
                  <c:v>0.00118184031870616</c:v>
                </c:pt>
                <c:pt idx="52">
                  <c:v>0.00119983788701134</c:v>
                </c:pt>
                <c:pt idx="53">
                  <c:v>0.00121810952996075</c:v>
                </c:pt>
                <c:pt idx="54">
                  <c:v>0.00123665942127995</c:v>
                </c:pt>
                <c:pt idx="55">
                  <c:v>0.00125549179825375</c:v>
                </c:pt>
                <c:pt idx="56">
                  <c:v>0.00127461096269417</c:v>
                </c:pt>
                <c:pt idx="57">
                  <c:v>0.00129402128192301</c:v>
                </c:pt>
                <c:pt idx="58">
                  <c:v>0.00131372718976955</c:v>
                </c:pt>
                <c:pt idx="59">
                  <c:v>0.0013337331875833</c:v>
                </c:pt>
                <c:pt idx="60">
                  <c:v>0.00135404384526224</c:v>
                </c:pt>
                <c:pt idx="61">
                  <c:v>0.00137466380229668</c:v>
                </c:pt>
                <c:pt idx="62">
                  <c:v>0.00139559776882912</c:v>
                </c:pt>
                <c:pt idx="63">
                  <c:v>0.00141685052673008</c:v>
                </c:pt>
                <c:pt idx="64">
                  <c:v>0.00143842693069043</c:v>
                </c:pt>
                <c:pt idx="65">
                  <c:v>0.00146033190933039</c:v>
                </c:pt>
                <c:pt idx="66">
                  <c:v>0.00148257046632527</c:v>
                </c:pt>
                <c:pt idx="67">
                  <c:v>0.00150514768154849</c:v>
                </c:pt>
                <c:pt idx="68">
                  <c:v>0.00152806871223197</c:v>
                </c:pt>
                <c:pt idx="69">
                  <c:v>0.00155133879414413</c:v>
                </c:pt>
                <c:pt idx="70">
                  <c:v>0.00157496324278592</c:v>
                </c:pt>
                <c:pt idx="71">
                  <c:v>0.001598947454605</c:v>
                </c:pt>
                <c:pt idx="72">
                  <c:v>0.00162329690822842</c:v>
                </c:pt>
                <c:pt idx="73">
                  <c:v>0.00164801716571414</c:v>
                </c:pt>
                <c:pt idx="74">
                  <c:v>0.00167311387382146</c:v>
                </c:pt>
                <c:pt idx="75">
                  <c:v>0.00169859276530098</c:v>
                </c:pt>
                <c:pt idx="76">
                  <c:v>0.00172445966020403</c:v>
                </c:pt>
                <c:pt idx="77">
                  <c:v>0.00175072046721221</c:v>
                </c:pt>
                <c:pt idx="78">
                  <c:v>0.00177738118498702</c:v>
                </c:pt>
                <c:pt idx="79">
                  <c:v>0.00180444790354013</c:v>
                </c:pt>
                <c:pt idx="80">
                  <c:v>0.00183192680562449</c:v>
                </c:pt>
                <c:pt idx="81">
                  <c:v>0.00185982416814669</c:v>
                </c:pt>
                <c:pt idx="82">
                  <c:v>0.00188814636360071</c:v>
                </c:pt>
                <c:pt idx="83">
                  <c:v>0.00191689986152356</c:v>
                </c:pt>
                <c:pt idx="84">
                  <c:v>0.00194609122997316</c:v>
                </c:pt>
                <c:pt idx="85">
                  <c:v>0.00197572713702859</c:v>
                </c:pt>
                <c:pt idx="86">
                  <c:v>0.00200581435231328</c:v>
                </c:pt>
                <c:pt idx="87">
                  <c:v>0.00203635974854141</c:v>
                </c:pt>
                <c:pt idx="88">
                  <c:v>0.00206737030308773</c:v>
                </c:pt>
                <c:pt idx="89">
                  <c:v>0.00209885309958144</c:v>
                </c:pt>
                <c:pt idx="90">
                  <c:v>0.0021308153295243</c:v>
                </c:pt>
                <c:pt idx="91">
                  <c:v>0.00216326429393331</c:v>
                </c:pt>
                <c:pt idx="92">
                  <c:v>0.00219620740500843</c:v>
                </c:pt>
                <c:pt idx="93">
                  <c:v>0.00222965218782581</c:v>
                </c:pt>
                <c:pt idx="94">
                  <c:v>0.00226360628205668</c:v>
                </c:pt>
                <c:pt idx="95">
                  <c:v>0.00229807744371236</c:v>
                </c:pt>
                <c:pt idx="96">
                  <c:v>0.0023330735469161</c:v>
                </c:pt>
                <c:pt idx="97">
                  <c:v>0.00236860258570162</c:v>
                </c:pt>
                <c:pt idx="98">
                  <c:v>0.0024046726758392</c:v>
                </c:pt>
                <c:pt idx="99">
                  <c:v>0.00244129205668955</c:v>
                </c:pt>
                <c:pt idx="100">
                  <c:v>0.00247846909308583</c:v>
                </c:pt>
                <c:pt idx="101">
                  <c:v>0.0025162122772445</c:v>
                </c:pt>
                <c:pt idx="102">
                  <c:v>0.00255453023070509</c:v>
                </c:pt>
                <c:pt idx="103">
                  <c:v>0.00259343170629959</c:v>
                </c:pt>
                <c:pt idx="104">
                  <c:v>0.00263292559015185</c:v>
                </c:pt>
                <c:pt idx="105">
                  <c:v>0.00267302090370747</c:v>
                </c:pt>
                <c:pt idx="106">
                  <c:v>0.00271372680579439</c:v>
                </c:pt>
                <c:pt idx="107">
                  <c:v>0.0027550525947151</c:v>
                </c:pt>
                <c:pt idx="108">
                  <c:v>0.00279700771037068</c:v>
                </c:pt>
                <c:pt idx="109">
                  <c:v>0.00283960173641692</c:v>
                </c:pt>
                <c:pt idx="110">
                  <c:v>0.00288284440245372</c:v>
                </c:pt>
                <c:pt idx="111">
                  <c:v>0.00292674558624744</c:v>
                </c:pt>
                <c:pt idx="112">
                  <c:v>0.00297131531598724</c:v>
                </c:pt>
                <c:pt idx="113">
                  <c:v>0.00301656377257588</c:v>
                </c:pt>
                <c:pt idx="114">
                  <c:v>0.00306250129195522</c:v>
                </c:pt>
                <c:pt idx="115">
                  <c:v>0.00310913836746723</c:v>
                </c:pt>
                <c:pt idx="116">
                  <c:v>0.00315648565225098</c:v>
                </c:pt>
                <c:pt idx="117">
                  <c:v>0.00320455396167614</c:v>
                </c:pt>
                <c:pt idx="118">
                  <c:v>0.00325335427581334</c:v>
                </c:pt>
                <c:pt idx="119">
                  <c:v>0.00330289774194248</c:v>
                </c:pt>
                <c:pt idx="120">
                  <c:v>0.00335319567709895</c:v>
                </c:pt>
                <c:pt idx="121">
                  <c:v>0.00340425957065883</c:v>
                </c:pt>
                <c:pt idx="122">
                  <c:v>0.00345610108696328</c:v>
                </c:pt>
                <c:pt idx="123">
                  <c:v>0.00350873206798304</c:v>
                </c:pt>
                <c:pt idx="124">
                  <c:v>0.00356216453602339</c:v>
                </c:pt>
                <c:pt idx="125">
                  <c:v>0.00361641069647044</c:v>
                </c:pt>
                <c:pt idx="126">
                  <c:v>0.00367148294057912</c:v>
                </c:pt>
                <c:pt idx="127">
                  <c:v>0.0037273938483037</c:v>
                </c:pt>
                <c:pt idx="128">
                  <c:v>0.00378415619117125</c:v>
                </c:pt>
                <c:pt idx="129">
                  <c:v>0.00384178293519923</c:v>
                </c:pt>
                <c:pt idx="130">
                  <c:v>0.0039002872438571</c:v>
                </c:pt>
                <c:pt idx="131">
                  <c:v>0.00395968248107318</c:v>
                </c:pt>
                <c:pt idx="132">
                  <c:v>0.0040199822142875</c:v>
                </c:pt>
                <c:pt idx="133">
                  <c:v>0.00408120021755077</c:v>
                </c:pt>
                <c:pt idx="134">
                  <c:v>0.00414335047467084</c:v>
                </c:pt>
                <c:pt idx="135">
                  <c:v>0.00420644718240695</c:v>
                </c:pt>
                <c:pt idx="136">
                  <c:v>0.00427050475371264</c:v>
                </c:pt>
                <c:pt idx="137">
                  <c:v>0.00433553782102803</c:v>
                </c:pt>
                <c:pt idx="138">
                  <c:v>0.00440156123962239</c:v>
                </c:pt>
                <c:pt idx="139">
                  <c:v>0.00446859009098719</c:v>
                </c:pt>
                <c:pt idx="140">
                  <c:v>0.00453663968628142</c:v>
                </c:pt>
                <c:pt idx="141">
                  <c:v>0.00460572556982883</c:v>
                </c:pt>
                <c:pt idx="142">
                  <c:v>0.00467586352266889</c:v>
                </c:pt>
                <c:pt idx="143">
                  <c:v>0.00474706956616128</c:v>
                </c:pt>
                <c:pt idx="144">
                  <c:v>0.00481935996564597</c:v>
                </c:pt>
                <c:pt idx="145">
                  <c:v>0.00489275123415835</c:v>
                </c:pt>
                <c:pt idx="146">
                  <c:v>0.00496726013620139</c:v>
                </c:pt>
                <c:pt idx="147">
                  <c:v>0.00504290369157501</c:v>
                </c:pt>
                <c:pt idx="148">
                  <c:v>0.00511969917926397</c:v>
                </c:pt>
                <c:pt idx="149">
                  <c:v>0.00519766414138474</c:v>
                </c:pt>
                <c:pt idx="150">
                  <c:v>0.00527681638719264</c:v>
                </c:pt>
                <c:pt idx="151">
                  <c:v>0.00535717399714986</c:v>
                </c:pt>
                <c:pt idx="152">
                  <c:v>0.0054387553270557</c:v>
                </c:pt>
                <c:pt idx="153">
                  <c:v>0.00552157901223929</c:v>
                </c:pt>
                <c:pt idx="154">
                  <c:v>0.00560566397181654</c:v>
                </c:pt>
                <c:pt idx="155">
                  <c:v>0.00569102941301174</c:v>
                </c:pt>
                <c:pt idx="156">
                  <c:v>0.00577769483554491</c:v>
                </c:pt>
                <c:pt idx="157">
                  <c:v>0.00586568003608618</c:v>
                </c:pt>
                <c:pt idx="158">
                  <c:v>0.00595500511277786</c:v>
                </c:pt>
                <c:pt idx="159">
                  <c:v>0.00604569046982524</c:v>
                </c:pt>
                <c:pt idx="160">
                  <c:v>0.00613775682215758</c:v>
                </c:pt>
                <c:pt idx="161">
                  <c:v>0.00623122520016</c:v>
                </c:pt>
                <c:pt idx="162">
                  <c:v>0.00632611695447714</c:v>
                </c:pt>
                <c:pt idx="163">
                  <c:v>0.0064224537608905</c:v>
                </c:pt>
                <c:pt idx="164">
                  <c:v>0.00652025762526956</c:v>
                </c:pt>
                <c:pt idx="165">
                  <c:v>0.00661955088859852</c:v>
                </c:pt>
                <c:pt idx="166">
                  <c:v>0.00672035623207972</c:v>
                </c:pt>
                <c:pt idx="167">
                  <c:v>0.00682269668231446</c:v>
                </c:pt>
                <c:pt idx="168">
                  <c:v>0.00692659561656289</c:v>
                </c:pt>
                <c:pt idx="169">
                  <c:v>0.00703207676808416</c:v>
                </c:pt>
                <c:pt idx="170">
                  <c:v>0.0071391642315575</c:v>
                </c:pt>
                <c:pt idx="171">
                  <c:v>0.00724788246858629</c:v>
                </c:pt>
                <c:pt idx="172">
                  <c:v>0.00735825631328559</c:v>
                </c:pt>
                <c:pt idx="173">
                  <c:v>0.00747031097795491</c:v>
                </c:pt>
                <c:pt idx="174">
                  <c:v>0.00758407205883747</c:v>
                </c:pt>
                <c:pt idx="175">
                  <c:v>0.00769956554196697</c:v>
                </c:pt>
                <c:pt idx="176">
                  <c:v>0.00781681780910353</c:v>
                </c:pt>
                <c:pt idx="177">
                  <c:v>0.00793585564375992</c:v>
                </c:pt>
                <c:pt idx="178">
                  <c:v>0.0080567062373198</c:v>
                </c:pt>
                <c:pt idx="179">
                  <c:v>0.00817939719524845</c:v>
                </c:pt>
                <c:pt idx="180">
                  <c:v>0.00830395654339948</c:v>
                </c:pt>
                <c:pt idx="181">
                  <c:v>0.00843041273441571</c:v>
                </c:pt>
                <c:pt idx="182">
                  <c:v>0.00855879465422916</c:v>
                </c:pt>
                <c:pt idx="183">
                  <c:v>0.008689131628659</c:v>
                </c:pt>
                <c:pt idx="184">
                  <c:v>0.00882145343011065</c:v>
                </c:pt>
                <c:pt idx="185">
                  <c:v>0.00895579028437636</c:v>
                </c:pt>
                <c:pt idx="186">
                  <c:v>0.00909217287753943</c:v>
                </c:pt>
                <c:pt idx="187">
                  <c:v>0.00923063236298415</c:v>
                </c:pt>
                <c:pt idx="188">
                  <c:v>0.00937120036851183</c:v>
                </c:pt>
                <c:pt idx="189">
                  <c:v>0.00951390900356535</c:v>
                </c:pt>
                <c:pt idx="190">
                  <c:v>0.00965879086656377</c:v>
                </c:pt>
                <c:pt idx="191">
                  <c:v>0.00980587905234907</c:v>
                </c:pt>
                <c:pt idx="192">
                  <c:v>0.00995520715974526</c:v>
                </c:pt>
                <c:pt idx="193">
                  <c:v>0.0101068092992338</c:v>
                </c:pt>
                <c:pt idx="194">
                  <c:v>0.0102607201007449</c:v>
                </c:pt>
                <c:pt idx="195">
                  <c:v>0.0104169747215684</c:v>
                </c:pt>
                <c:pt idx="196">
                  <c:v>0.0105756088543841</c:v>
                </c:pt>
                <c:pt idx="197">
                  <c:v>0.0107366587354154</c:v>
                </c:pt>
                <c:pt idx="198">
                  <c:v>0.010900161152706</c:v>
                </c:pt>
                <c:pt idx="199">
                  <c:v>0.0110661534545238</c:v>
                </c:pt>
                <c:pt idx="200">
                  <c:v>0.0112346735578922</c:v>
                </c:pt>
                <c:pt idx="201">
                  <c:v>0.011405759957251</c:v>
                </c:pt>
                <c:pt idx="202">
                  <c:v>0.0115794517332497</c:v>
                </c:pt>
                <c:pt idx="203">
                  <c:v>0.0117557885616748</c:v>
                </c:pt>
                <c:pt idx="204">
                  <c:v>0.0119348107225126</c:v>
                </c:pt>
                <c:pt idx="205">
                  <c:v>0.0121165591091498</c:v>
                </c:pt>
                <c:pt idx="206">
                  <c:v>0.0123010752377156</c:v>
                </c:pt>
                <c:pt idx="207">
                  <c:v>0.012488401256564</c:v>
                </c:pt>
                <c:pt idx="208">
                  <c:v>0.0126785799559025</c:v>
                </c:pt>
                <c:pt idx="209">
                  <c:v>0.012871654777566</c:v>
                </c:pt>
                <c:pt idx="210">
                  <c:v>0.0130676698249401</c:v>
                </c:pt>
                <c:pt idx="211">
                  <c:v>0.0132666698730356</c:v>
                </c:pt>
                <c:pt idx="212">
                  <c:v>0.0134687003787164</c:v>
                </c:pt>
                <c:pt idx="213">
                  <c:v>0.0136738074910827</c:v>
                </c:pt>
                <c:pt idx="214">
                  <c:v>0.0138820380620129</c:v>
                </c:pt>
                <c:pt idx="215">
                  <c:v>0.0140934396568658</c:v>
                </c:pt>
                <c:pt idx="216">
                  <c:v>0.014308060565346</c:v>
                </c:pt>
                <c:pt idx="217">
                  <c:v>0.014525949812534</c:v>
                </c:pt>
                <c:pt idx="218">
                  <c:v>0.0147471571700853</c:v>
                </c:pt>
                <c:pt idx="219">
                  <c:v>0.0149717331675993</c:v>
                </c:pt>
                <c:pt idx="220">
                  <c:v>0.0151997291041617</c:v>
                </c:pt>
                <c:pt idx="221">
                  <c:v>0.0154311970600626</c:v>
                </c:pt>
                <c:pt idx="222">
                  <c:v>0.015666189908693</c:v>
                </c:pt>
                <c:pt idx="223">
                  <c:v>0.0159047613286224</c:v>
                </c:pt>
                <c:pt idx="224">
                  <c:v>0.0161469658158603</c:v>
                </c:pt>
                <c:pt idx="225">
                  <c:v>0.0163928586963049</c:v>
                </c:pt>
                <c:pt idx="226">
                  <c:v>0.0166424961383806</c:v>
                </c:pt>
                <c:pt idx="227">
                  <c:v>0.0168959351658686</c:v>
                </c:pt>
                <c:pt idx="228">
                  <c:v>0.0171532336709326</c:v>
                </c:pt>
                <c:pt idx="229">
                  <c:v>0.0174144504273427</c:v>
                </c:pt>
                <c:pt idx="230">
                  <c:v>0.0176796451039012</c:v>
                </c:pt>
                <c:pt idx="231">
                  <c:v>0.0179488782780724</c:v>
                </c:pt>
                <c:pt idx="232">
                  <c:v>0.0182222114498197</c:v>
                </c:pt>
                <c:pt idx="233">
                  <c:v>0.0184997070556544</c:v>
                </c:pt>
                <c:pt idx="234">
                  <c:v>0.018781428482898</c:v>
                </c:pt>
                <c:pt idx="235">
                  <c:v>0.0190674400841604</c:v>
                </c:pt>
                <c:pt idx="236">
                  <c:v>0.0193578071920409</c:v>
                </c:pt>
                <c:pt idx="237">
                  <c:v>0.0196525961340517</c:v>
                </c:pt>
                <c:pt idx="238">
                  <c:v>0.0199518742477684</c:v>
                </c:pt>
                <c:pt idx="239">
                  <c:v>0.0202557098962114</c:v>
                </c:pt>
                <c:pt idx="240">
                  <c:v>0.0205641724834635</c:v>
                </c:pt>
                <c:pt idx="241">
                  <c:v>0.0208773324705214</c:v>
                </c:pt>
                <c:pt idx="242">
                  <c:v>0.021195261391392</c:v>
                </c:pt>
                <c:pt idx="243">
                  <c:v>0.0215180318694335</c:v>
                </c:pt>
                <c:pt idx="244">
                  <c:v>0.0218457176339428</c:v>
                </c:pt>
                <c:pt idx="245">
                  <c:v>0.0221783935369976</c:v>
                </c:pt>
                <c:pt idx="246">
                  <c:v>0.022516135570556</c:v>
                </c:pt>
                <c:pt idx="247">
                  <c:v>0.0228590208838133</c:v>
                </c:pt>
                <c:pt idx="248">
                  <c:v>0.0232071278008257</c:v>
                </c:pt>
                <c:pt idx="249">
                  <c:v>0.0235605358384016</c:v>
                </c:pt>
                <c:pt idx="250">
                  <c:v>0.0239193257242656</c:v>
                </c:pt>
                <c:pt idx="251">
                  <c:v>0.024283579415498</c:v>
                </c:pt>
                <c:pt idx="252">
                  <c:v>0.024653380117257</c:v>
                </c:pt>
                <c:pt idx="253">
                  <c:v>0.0250288123017836</c:v>
                </c:pt>
                <c:pt idx="254">
                  <c:v>0.0254099617276993</c:v>
                </c:pt>
                <c:pt idx="255">
                  <c:v>0.0257969154595932</c:v>
                </c:pt>
                <c:pt idx="256">
                  <c:v>0.0261897618879118</c:v>
                </c:pt>
                <c:pt idx="257">
                  <c:v>0.0265885907491489</c:v>
                </c:pt>
                <c:pt idx="258">
                  <c:v>0.0269934931463441</c:v>
                </c:pt>
                <c:pt idx="259">
                  <c:v>0.0274045615698925</c:v>
                </c:pt>
                <c:pt idx="260">
                  <c:v>0.0278218899186726</c:v>
                </c:pt>
                <c:pt idx="261">
                  <c:v>0.0282455735214951</c:v>
                </c:pt>
                <c:pt idx="262">
                  <c:v>0.0286757091588782</c:v>
                </c:pt>
                <c:pt idx="263">
                  <c:v>0.0291123950851556</c:v>
                </c:pt>
                <c:pt idx="264">
                  <c:v>0.0295557310509193</c:v>
                </c:pt>
                <c:pt idx="265">
                  <c:v>0.0300058183258065</c:v>
                </c:pt>
                <c:pt idx="266">
                  <c:v>0.0304627597216308</c:v>
                </c:pt>
                <c:pt idx="267">
                  <c:v>0.0309266596158689</c:v>
                </c:pt>
                <c:pt idx="268">
                  <c:v>0.0313976239755014</c:v>
                </c:pt>
                <c:pt idx="269">
                  <c:v>0.0318757603812199</c:v>
                </c:pt>
                <c:pt idx="270">
                  <c:v>0.0323611780519998</c:v>
                </c:pt>
                <c:pt idx="271">
                  <c:v>0.0328539878700506</c:v>
                </c:pt>
                <c:pt idx="272">
                  <c:v>0.0333543024061426</c:v>
                </c:pt>
                <c:pt idx="273">
                  <c:v>0.0338622359453224</c:v>
                </c:pt>
                <c:pt idx="274">
                  <c:v>0.0343779045130177</c:v>
                </c:pt>
                <c:pt idx="275">
                  <c:v>0.0349014259015408</c:v>
                </c:pt>
                <c:pt idx="276">
                  <c:v>0.0354329196969958</c:v>
                </c:pt>
                <c:pt idx="277">
                  <c:v>0.0359725073065947</c:v>
                </c:pt>
                <c:pt idx="278">
                  <c:v>0.0365203119863906</c:v>
                </c:pt>
                <c:pt idx="279">
                  <c:v>0.037076458869432</c:v>
                </c:pt>
                <c:pt idx="280">
                  <c:v>0.0376410749943472</c:v>
                </c:pt>
                <c:pt idx="281">
                  <c:v>0.0382142893343626</c:v>
                </c:pt>
                <c:pt idx="282">
                  <c:v>0.0387962328267642</c:v>
                </c:pt>
                <c:pt idx="283">
                  <c:v>0.0393870384028062</c:v>
                </c:pt>
                <c:pt idx="284">
                  <c:v>0.0399868410180774</c:v>
                </c:pt>
                <c:pt idx="285">
                  <c:v>0.0405957776833273</c:v>
                </c:pt>
                <c:pt idx="286">
                  <c:v>0.0412139874957638</c:v>
                </c:pt>
                <c:pt idx="287">
                  <c:v>0.0418416116708262</c:v>
                </c:pt>
                <c:pt idx="288">
                  <c:v>0.0424787935744428</c:v>
                </c:pt>
                <c:pt idx="289">
                  <c:v>0.0431256787557794</c:v>
                </c:pt>
                <c:pt idx="290">
                  <c:v>0.0437824149804871</c:v>
                </c:pt>
                <c:pt idx="291">
                  <c:v>0.0444491522644533</c:v>
                </c:pt>
                <c:pt idx="292">
                  <c:v>0.0451260429080747</c:v>
                </c:pt>
                <c:pt idx="293">
                  <c:v>0.0458132415310406</c:v>
                </c:pt>
                <c:pt idx="294">
                  <c:v>0.0465109051076551</c:v>
                </c:pt>
                <c:pt idx="295">
                  <c:v>0.0472191930026956</c:v>
                </c:pt>
                <c:pt idx="296">
                  <c:v>0.0479382670078128</c:v>
                </c:pt>
                <c:pt idx="297">
                  <c:v>0.0486682913784901</c:v>
                </c:pt>
                <c:pt idx="298">
                  <c:v>0.0494094328715636</c:v>
                </c:pt>
                <c:pt idx="299">
                  <c:v>0.0501618607833133</c:v>
                </c:pt>
                <c:pt idx="300">
                  <c:v>0.0509257469881353</c:v>
                </c:pt>
                <c:pt idx="301">
                  <c:v>0.0517012659778023</c:v>
                </c:pt>
                <c:pt idx="302">
                  <c:v>0.0524885949013224</c:v>
                </c:pt>
                <c:pt idx="303">
                  <c:v>0.0532879136054032</c:v>
                </c:pt>
                <c:pt idx="304">
                  <c:v>0.0540994046755365</c:v>
                </c:pt>
                <c:pt idx="305">
                  <c:v>0.0549232534777018</c:v>
                </c:pt>
                <c:pt idx="306">
                  <c:v>0.0557596482007125</c:v>
                </c:pt>
                <c:pt idx="307">
                  <c:v>0.0566087798992005</c:v>
                </c:pt>
                <c:pt idx="308">
                  <c:v>0.0574708425372593</c:v>
                </c:pt>
                <c:pt idx="309">
                  <c:v>0.0583460330327508</c:v>
                </c:pt>
                <c:pt idx="310">
                  <c:v>0.0592345513022849</c:v>
                </c:pt>
                <c:pt idx="311">
                  <c:v>0.0601366003068885</c:v>
                </c:pt>
                <c:pt idx="312">
                  <c:v>0.0610523860983637</c:v>
                </c:pt>
                <c:pt idx="313">
                  <c:v>0.0619821178663591</c:v>
                </c:pt>
                <c:pt idx="314">
                  <c:v>0.0629260079861515</c:v>
                </c:pt>
                <c:pt idx="315">
                  <c:v>0.0638842720671587</c:v>
                </c:pt>
                <c:pt idx="316">
                  <c:v>0.0648571290021918</c:v>
                </c:pt>
                <c:pt idx="317">
                  <c:v>0.0658448010174534</c:v>
                </c:pt>
                <c:pt idx="318">
                  <c:v>0.0668475137233029</c:v>
                </c:pt>
                <c:pt idx="319">
                  <c:v>0.0678654961657898</c:v>
                </c:pt>
                <c:pt idx="320">
                  <c:v>0.0688989808789744</c:v>
                </c:pt>
                <c:pt idx="321">
                  <c:v>0.0699482039380454</c:v>
                </c:pt>
                <c:pt idx="322">
                  <c:v>0.071013405013244</c:v>
                </c:pt>
                <c:pt idx="323">
                  <c:v>0.072094827424613</c:v>
                </c:pt>
                <c:pt idx="324">
                  <c:v>0.0731927181975767</c:v>
                </c:pt>
                <c:pt idx="325">
                  <c:v>0.0743073281193671</c:v>
                </c:pt>
                <c:pt idx="326">
                  <c:v>0.0754389117963118</c:v>
                </c:pt>
                <c:pt idx="327">
                  <c:v>0.0765877277119917</c:v>
                </c:pt>
                <c:pt idx="328">
                  <c:v>0.077754038286286</c:v>
                </c:pt>
                <c:pt idx="329">
                  <c:v>0.0789381099353157</c:v>
                </c:pt>
                <c:pt idx="330">
                  <c:v>0.0801402131323002</c:v>
                </c:pt>
                <c:pt idx="331">
                  <c:v>0.0813606224693403</c:v>
                </c:pt>
                <c:pt idx="332">
                  <c:v>0.0825996167201425</c:v>
                </c:pt>
                <c:pt idx="333">
                  <c:v>0.0838574789036987</c:v>
                </c:pt>
                <c:pt idx="334">
                  <c:v>0.0851344963489325</c:v>
                </c:pt>
                <c:pt idx="335">
                  <c:v>0.086430960760337</c:v>
                </c:pt>
                <c:pt idx="336">
                  <c:v>0.0877471682846065</c:v>
                </c:pt>
                <c:pt idx="337">
                  <c:v>0.0890834195782803</c:v>
                </c:pt>
                <c:pt idx="338">
                  <c:v>0.0904400198764266</c:v>
                </c:pt>
                <c:pt idx="339">
                  <c:v>0.0918172790623621</c:v>
                </c:pt>
                <c:pt idx="340">
                  <c:v>0.0932155117384387</c:v>
                </c:pt>
                <c:pt idx="341">
                  <c:v>0.0946350372979073</c:v>
                </c:pt>
                <c:pt idx="342">
                  <c:v>0.0960761799978755</c:v>
                </c:pt>
                <c:pt idx="343">
                  <c:v>0.0975392690333762</c:v>
                </c:pt>
                <c:pt idx="344">
                  <c:v>0.0990246386125646</c:v>
                </c:pt>
                <c:pt idx="345">
                  <c:v>0.100532628033061</c:v>
                </c:pt>
                <c:pt idx="346">
                  <c:v>0.102063581759452</c:v>
                </c:pt>
                <c:pt idx="347">
                  <c:v>0.103617849501982</c:v>
                </c:pt>
                <c:pt idx="348">
                  <c:v>0.105195786296429</c:v>
                </c:pt>
                <c:pt idx="349">
                  <c:v>0.106797752585207</c:v>
                </c:pt>
                <c:pt idx="350">
                  <c:v>0.108424114299702</c:v>
                </c:pt>
                <c:pt idx="351">
                  <c:v>0.11007524294386</c:v>
                </c:pt>
                <c:pt idx="352">
                  <c:v>0.111751515679045</c:v>
                </c:pt>
                <c:pt idx="353">
                  <c:v>0.113453315410198</c:v>
                </c:pt>
                <c:pt idx="354">
                  <c:v>0.115181030873298</c:v>
                </c:pt>
                <c:pt idx="355">
                  <c:v>0.11693505672416</c:v>
                </c:pt>
                <c:pt idx="356">
                  <c:v>0.11871579362859</c:v>
                </c:pt>
                <c:pt idx="357">
                  <c:v>0.120523648353898</c:v>
                </c:pt>
                <c:pt idx="358">
                  <c:v>0.122359033861825</c:v>
                </c:pt>
                <c:pt idx="359">
                  <c:v>0.124222369402868</c:v>
                </c:pt>
                <c:pt idx="360">
                  <c:v>0.126114080612049</c:v>
                </c:pt>
                <c:pt idx="361">
                  <c:v>0.128034599606141</c:v>
                </c:pt>
                <c:pt idx="362">
                  <c:v>0.129984365082377</c:v>
                </c:pt>
                <c:pt idx="363">
                  <c:v>0.131963822418656</c:v>
                </c:pt>
                <c:pt idx="364">
                  <c:v>0.133973423775286</c:v>
                </c:pt>
                <c:pt idx="365">
                  <c:v>0.13601362819826</c:v>
                </c:pt>
                <c:pt idx="366">
                  <c:v>0.138084901724122</c:v>
                </c:pt>
                <c:pt idx="367">
                  <c:v>0.140187717486418</c:v>
                </c:pt>
                <c:pt idx="368">
                  <c:v>0.142322555823774</c:v>
                </c:pt>
                <c:pt idx="369">
                  <c:v>0.144489904389619</c:v>
                </c:pt>
                <c:pt idx="370">
                  <c:v>0.146690258263572</c:v>
                </c:pt>
                <c:pt idx="371">
                  <c:v>0.14892412006454</c:v>
                </c:pt>
                <c:pt idx="372">
                  <c:v>0.151192000065523</c:v>
                </c:pt>
                <c:pt idx="373">
                  <c:v>0.153494416310177</c:v>
                </c:pt>
                <c:pt idx="374">
                  <c:v>0.155831894731144</c:v>
                </c:pt>
                <c:pt idx="375">
                  <c:v>0.158204969270196</c:v>
                </c:pt>
                <c:pt idx="376">
                  <c:v>0.160614182000199</c:v>
                </c:pt>
                <c:pt idx="377">
                  <c:v>0.163060083248933</c:v>
                </c:pt>
                <c:pt idx="378">
                  <c:v>0.165543231724806</c:v>
                </c:pt>
                <c:pt idx="379">
                  <c:v>0.168064194644473</c:v>
                </c:pt>
                <c:pt idx="380">
                  <c:v>0.170623547862408</c:v>
                </c:pt>
                <c:pt idx="381">
                  <c:v>0.173221876002445</c:v>
                </c:pt>
                <c:pt idx="382">
                  <c:v>0.175859772591315</c:v>
                </c:pt>
                <c:pt idx="383">
                  <c:v>0.178537840194229</c:v>
                </c:pt>
                <c:pt idx="384">
                  <c:v>0.181256690552516</c:v>
                </c:pt>
                <c:pt idx="385">
                  <c:v>0.184016944723367</c:v>
                </c:pt>
                <c:pt idx="386">
                  <c:v>0.186819233221693</c:v>
                </c:pt>
                <c:pt idx="387">
                  <c:v>0.189664196164154</c:v>
                </c:pt>
                <c:pt idx="388">
                  <c:v>0.192552483415385</c:v>
                </c:pt>
                <c:pt idx="389">
                  <c:v>0.195484754736432</c:v>
                </c:pt>
                <c:pt idx="390">
                  <c:v>0.198461679935463</c:v>
                </c:pt>
                <c:pt idx="391">
                  <c:v>0.201483939020775</c:v>
                </c:pt>
                <c:pt idx="392">
                  <c:v>0.204552222356117</c:v>
                </c:pt>
                <c:pt idx="393">
                  <c:v>0.207667230818393</c:v>
                </c:pt>
                <c:pt idx="394">
                  <c:v>0.210829675957759</c:v>
                </c:pt>
                <c:pt idx="395">
                  <c:v>0.214040280160163</c:v>
                </c:pt>
                <c:pt idx="396">
                  <c:v>0.217299776812347</c:v>
                </c:pt>
                <c:pt idx="397">
                  <c:v>0.220608910469387</c:v>
                </c:pt>
                <c:pt idx="398">
                  <c:v>0.223968437024759</c:v>
                </c:pt>
                <c:pt idx="399">
                  <c:v>0.227379123883004</c:v>
                </c:pt>
                <c:pt idx="400">
                  <c:v>0.230841750135029</c:v>
                </c:pt>
                <c:pt idx="401">
                  <c:v>0.23435710673607</c:v>
                </c:pt>
                <c:pt idx="402">
                  <c:v>0.237925996686366</c:v>
                </c:pt>
                <c:pt idx="403">
                  <c:v>0.241549235214584</c:v>
                </c:pt>
                <c:pt idx="404">
                  <c:v>0.245227649964045</c:v>
                </c:pt>
                <c:pt idx="405">
                  <c:v>0.248962081181773</c:v>
                </c:pt>
                <c:pt idx="406">
                  <c:v>0.252753381910428</c:v>
                </c:pt>
                <c:pt idx="407">
                  <c:v>0.256602418183176</c:v>
                </c:pt>
                <c:pt idx="408">
                  <c:v>0.260510069221499</c:v>
                </c:pt>
                <c:pt idx="409">
                  <c:v>0.264477227636039</c:v>
                </c:pt>
                <c:pt idx="410">
                  <c:v>0.268504799630497</c:v>
                </c:pt>
                <c:pt idx="411">
                  <c:v>0.272593705208626</c:v>
                </c:pt>
                <c:pt idx="412">
                  <c:v>0.276744878384392</c:v>
                </c:pt>
                <c:pt idx="413">
                  <c:v>0.280959267395322</c:v>
                </c:pt>
                <c:pt idx="414">
                  <c:v>0.285237834919108</c:v>
                </c:pt>
                <c:pt idx="415">
                  <c:v>0.289581558293511</c:v>
                </c:pt>
                <c:pt idx="416">
                  <c:v>0.293991429739606</c:v>
                </c:pt>
                <c:pt idx="417">
                  <c:v>0.298468456588431</c:v>
                </c:pt>
                <c:pt idx="418">
                  <c:v>0.303013661511098</c:v>
                </c:pt>
                <c:pt idx="419">
                  <c:v>0.307628082752384</c:v>
                </c:pt>
                <c:pt idx="420">
                  <c:v>0.312312774367905</c:v>
                </c:pt>
                <c:pt idx="421">
                  <c:v>0.317068806464877</c:v>
                </c:pt>
                <c:pt idx="422">
                  <c:v>0.321897265446574</c:v>
                </c:pt>
                <c:pt idx="423">
                  <c:v>0.326799254260481</c:v>
                </c:pt>
                <c:pt idx="424">
                  <c:v>0.331775892650235</c:v>
                </c:pt>
                <c:pt idx="425">
                  <c:v>0.336828317411408</c:v>
                </c:pt>
                <c:pt idx="426">
                  <c:v>0.341957682651173</c:v>
                </c:pt>
                <c:pt idx="427">
                  <c:v>0.347165160051952</c:v>
                </c:pt>
                <c:pt idx="428">
                  <c:v>0.352451939139038</c:v>
                </c:pt>
                <c:pt idx="429">
                  <c:v>0.357819227552323</c:v>
                </c:pt>
                <c:pt idx="430">
                  <c:v>0.363268251322156</c:v>
                </c:pt>
                <c:pt idx="431">
                  <c:v>0.368800255149397</c:v>
                </c:pt>
                <c:pt idx="432">
                  <c:v>0.374416502689744</c:v>
                </c:pt>
                <c:pt idx="433">
                  <c:v>0.380118276842379</c:v>
                </c:pt>
                <c:pt idx="434">
                  <c:v>0.385906880043025</c:v>
                </c:pt>
                <c:pt idx="435">
                  <c:v>0.391783634561445</c:v>
                </c:pt>
                <c:pt idx="436">
                  <c:v>0.397749882803498</c:v>
                </c:pt>
                <c:pt idx="437">
                  <c:v>0.403806987617766</c:v>
                </c:pt>
                <c:pt idx="438">
                  <c:v>0.409956332606867</c:v>
                </c:pt>
                <c:pt idx="439">
                  <c:v>0.416199322443519</c:v>
                </c:pt>
                <c:pt idx="440">
                  <c:v>0.422537383191391</c:v>
                </c:pt>
                <c:pt idx="441">
                  <c:v>0.428971962630855</c:v>
                </c:pt>
                <c:pt idx="442">
                  <c:v>0.4355045305897</c:v>
                </c:pt>
                <c:pt idx="443">
                  <c:v>0.442136579278883</c:v>
                </c:pt>
                <c:pt idx="444">
                  <c:v>0.448869623633383</c:v>
                </c:pt>
                <c:pt idx="445">
                  <c:v>0.455705201658257</c:v>
                </c:pt>
                <c:pt idx="446">
                  <c:v>0.462644874779957</c:v>
                </c:pt>
                <c:pt idx="447">
                  <c:v>0.469690228203001</c:v>
                </c:pt>
                <c:pt idx="448">
                  <c:v>0.476842871272084</c:v>
                </c:pt>
                <c:pt idx="449">
                  <c:v>0.484104437839679</c:v>
                </c:pt>
                <c:pt idx="450">
                  <c:v>0.491476586639269</c:v>
                </c:pt>
                <c:pt idx="451">
                  <c:v>0.498961001664231</c:v>
                </c:pt>
                <c:pt idx="452">
                  <c:v>0.506559392552518</c:v>
                </c:pt>
                <c:pt idx="453">
                  <c:v>0.514273494977175</c:v>
                </c:pt>
                <c:pt idx="454">
                  <c:v>0.522105071042818</c:v>
                </c:pt>
                <c:pt idx="455">
                  <c:v>0.53005590968814</c:v>
                </c:pt>
                <c:pt idx="456">
                  <c:v>0.538127827094559</c:v>
                </c:pt>
                <c:pt idx="457">
                  <c:v>0.546322667101074</c:v>
                </c:pt>
                <c:pt idx="458">
                  <c:v>0.554642301625456</c:v>
                </c:pt>
                <c:pt idx="459">
                  <c:v>0.563088631091834</c:v>
                </c:pt>
                <c:pt idx="460">
                  <c:v>0.571663584864806</c:v>
                </c:pt>
                <c:pt idx="461">
                  <c:v>0.580369121690156</c:v>
                </c:pt>
                <c:pt idx="462">
                  <c:v>0.589207230142292</c:v>
                </c:pt>
                <c:pt idx="463">
                  <c:v>0.598179929078469</c:v>
                </c:pt>
                <c:pt idx="464">
                  <c:v>0.607289268099969</c:v>
                </c:pt>
                <c:pt idx="465">
                  <c:v>0.616537328020273</c:v>
                </c:pt>
                <c:pt idx="466">
                  <c:v>0.625926221340381</c:v>
                </c:pt>
                <c:pt idx="467">
                  <c:v>0.635458092731349</c:v>
                </c:pt>
                <c:pt idx="468">
                  <c:v>0.645135119524213</c:v>
                </c:pt>
                <c:pt idx="469">
                  <c:v>0.654959512207325</c:v>
                </c:pt>
                <c:pt idx="470">
                  <c:v>0.664933514931292</c:v>
                </c:pt>
                <c:pt idx="471">
                  <c:v>0.675059406021619</c:v>
                </c:pt>
                <c:pt idx="472">
                  <c:v>0.685339498499105</c:v>
                </c:pt>
                <c:pt idx="473">
                  <c:v>0.695776140608226</c:v>
                </c:pt>
                <c:pt idx="474">
                  <c:v>0.706371716353533</c:v>
                </c:pt>
                <c:pt idx="475">
                  <c:v>0.717128646044196</c:v>
                </c:pt>
                <c:pt idx="476">
                  <c:v>0.728049386846897</c:v>
                </c:pt>
                <c:pt idx="477">
                  <c:v>0.739136433347103</c:v>
                </c:pt>
                <c:pt idx="478">
                  <c:v>0.750392318118888</c:v>
                </c:pt>
                <c:pt idx="479">
                  <c:v>0.761819612303442</c:v>
                </c:pt>
                <c:pt idx="480">
                  <c:v>0.773420926196384</c:v>
                </c:pt>
                <c:pt idx="481">
                  <c:v>0.785198909844042</c:v>
                </c:pt>
                <c:pt idx="482">
                  <c:v>0.797156253648777</c:v>
                </c:pt>
                <c:pt idx="483">
                  <c:v>0.809295688983529</c:v>
                </c:pt>
                <c:pt idx="484">
                  <c:v>0.821619988815764</c:v>
                </c:pt>
                <c:pt idx="485">
                  <c:v>0.834131968340879</c:v>
                </c:pt>
                <c:pt idx="486">
                  <c:v>0.846834485625256</c:v>
                </c:pt>
                <c:pt idx="487">
                  <c:v>0.859730442259146</c:v>
                </c:pt>
                <c:pt idx="488">
                  <c:v>0.872822784019435</c:v>
                </c:pt>
                <c:pt idx="489">
                  <c:v>0.886114501542573</c:v>
                </c:pt>
                <c:pt idx="490">
                  <c:v>0.899608631007689</c:v>
                </c:pt>
                <c:pt idx="491">
                  <c:v>0.913308254830141</c:v>
                </c:pt>
                <c:pt idx="492">
                  <c:v>0.927216502365625</c:v>
                </c:pt>
                <c:pt idx="493">
                  <c:v>0.941336550625</c:v>
                </c:pt>
                <c:pt idx="494">
                  <c:v>0.955671625000002</c:v>
                </c:pt>
                <c:pt idx="495">
                  <c:v>0.970225000000002</c:v>
                </c:pt>
                <c:pt idx="496">
                  <c:v>0.985</c:v>
                </c:pt>
                <c:pt idx="497">
                  <c:v>1.0</c:v>
                </c:pt>
                <c:pt idx="498">
                  <c:v>1.014999999999996</c:v>
                </c:pt>
                <c:pt idx="499">
                  <c:v>1.030224999999996</c:v>
                </c:pt>
                <c:pt idx="500">
                  <c:v>1.045678375</c:v>
                </c:pt>
                <c:pt idx="501">
                  <c:v>1.061363550624995</c:v>
                </c:pt>
                <c:pt idx="502">
                  <c:v>1.077284003884374</c:v>
                </c:pt>
                <c:pt idx="503">
                  <c:v>1.09344326394264</c:v>
                </c:pt>
                <c:pt idx="504">
                  <c:v>1.10984491290178</c:v>
                </c:pt>
                <c:pt idx="505">
                  <c:v>1.12649258659531</c:v>
                </c:pt>
                <c:pt idx="506">
                  <c:v>1.143389975394235</c:v>
                </c:pt>
                <c:pt idx="507">
                  <c:v>1.16054082502515</c:v>
                </c:pt>
                <c:pt idx="508">
                  <c:v>1.177948937400526</c:v>
                </c:pt>
                <c:pt idx="509">
                  <c:v>1.19561817146154</c:v>
                </c:pt>
                <c:pt idx="510">
                  <c:v>1.213552444033456</c:v>
                </c:pt>
                <c:pt idx="511">
                  <c:v>1.231755730693958</c:v>
                </c:pt>
                <c:pt idx="512">
                  <c:v>1.250232066654368</c:v>
                </c:pt>
                <c:pt idx="513">
                  <c:v>1.268985547654182</c:v>
                </c:pt>
                <c:pt idx="514">
                  <c:v>1.288020330868995</c:v>
                </c:pt>
                <c:pt idx="515">
                  <c:v>1.30734063583203</c:v>
                </c:pt>
                <c:pt idx="516">
                  <c:v>1.32695074536951</c:v>
                </c:pt>
                <c:pt idx="517">
                  <c:v>1.346855006550057</c:v>
                </c:pt>
                <c:pt idx="518">
                  <c:v>1.367057831648311</c:v>
                </c:pt>
                <c:pt idx="519">
                  <c:v>1.387563699123028</c:v>
                </c:pt>
                <c:pt idx="520">
                  <c:v>1.408377154609873</c:v>
                </c:pt>
                <c:pt idx="521">
                  <c:v>1.429502811929021</c:v>
                </c:pt>
                <c:pt idx="522">
                  <c:v>1.450945354107956</c:v>
                </c:pt>
                <c:pt idx="523">
                  <c:v>1.472709534419576</c:v>
                </c:pt>
                <c:pt idx="524">
                  <c:v>1.494800177435869</c:v>
                </c:pt>
                <c:pt idx="525">
                  <c:v>1.517222180097404</c:v>
                </c:pt>
                <c:pt idx="526">
                  <c:v>1.539980512798868</c:v>
                </c:pt>
                <c:pt idx="527">
                  <c:v>1.563080220490851</c:v>
                </c:pt>
                <c:pt idx="528">
                  <c:v>1.586526423798217</c:v>
                </c:pt>
                <c:pt idx="529">
                  <c:v>1.610324320155186</c:v>
                </c:pt>
                <c:pt idx="530">
                  <c:v>1.634479184957518</c:v>
                </c:pt>
                <c:pt idx="531">
                  <c:v>1.658996372731877</c:v>
                </c:pt>
                <c:pt idx="532">
                  <c:v>1.683881318322854</c:v>
                </c:pt>
                <c:pt idx="533">
                  <c:v>1.709139538097693</c:v>
                </c:pt>
                <c:pt idx="534">
                  <c:v>1.734776631169159</c:v>
                </c:pt>
                <c:pt idx="535">
                  <c:v>1.7607982806367</c:v>
                </c:pt>
                <c:pt idx="536">
                  <c:v>1.787210254846251</c:v>
                </c:pt>
                <c:pt idx="537">
                  <c:v>1.814018408668944</c:v>
                </c:pt>
                <c:pt idx="538">
                  <c:v>1.841228684798978</c:v>
                </c:pt>
                <c:pt idx="539">
                  <c:v>1.868847115070962</c:v>
                </c:pt>
                <c:pt idx="540">
                  <c:v>1.89687982179703</c:v>
                </c:pt>
                <c:pt idx="541">
                  <c:v>1.925333019123982</c:v>
                </c:pt>
                <c:pt idx="542">
                  <c:v>1.954213014410846</c:v>
                </c:pt>
                <c:pt idx="543">
                  <c:v>1.983526209627004</c:v>
                </c:pt>
                <c:pt idx="544">
                  <c:v>2.013279102771409</c:v>
                </c:pt>
                <c:pt idx="545">
                  <c:v>2.04347828931298</c:v>
                </c:pt>
                <c:pt idx="546">
                  <c:v>2.074130463652675</c:v>
                </c:pt>
                <c:pt idx="547">
                  <c:v>2.105242420607463</c:v>
                </c:pt>
                <c:pt idx="548">
                  <c:v>2.13682105691658</c:v>
                </c:pt>
                <c:pt idx="549">
                  <c:v>2.168873372770332</c:v>
                </c:pt>
                <c:pt idx="550">
                  <c:v>2.201406473361878</c:v>
                </c:pt>
                <c:pt idx="551">
                  <c:v>2.234427570462321</c:v>
                </c:pt>
                <c:pt idx="552">
                  <c:v>2.26794398401924</c:v>
                </c:pt>
                <c:pt idx="553">
                  <c:v>2.301963143779527</c:v>
                </c:pt>
                <c:pt idx="554">
                  <c:v>2.336492590936213</c:v>
                </c:pt>
                <c:pt idx="555">
                  <c:v>2.371539979800258</c:v>
                </c:pt>
                <c:pt idx="556">
                  <c:v>2.40711307949727</c:v>
                </c:pt>
                <c:pt idx="557">
                  <c:v>2.443219775689728</c:v>
                </c:pt>
                <c:pt idx="558">
                  <c:v>2.479868072325073</c:v>
                </c:pt>
                <c:pt idx="559">
                  <c:v>2.517066093409947</c:v>
                </c:pt>
                <c:pt idx="560">
                  <c:v>2.554822084811098</c:v>
                </c:pt>
                <c:pt idx="561">
                  <c:v>2.593144416083258</c:v>
                </c:pt>
                <c:pt idx="562">
                  <c:v>2.632041582324513</c:v>
                </c:pt>
                <c:pt idx="563">
                  <c:v>2.67152220605938</c:v>
                </c:pt>
                <c:pt idx="564">
                  <c:v>2.711595039150262</c:v>
                </c:pt>
                <c:pt idx="565">
                  <c:v>2.752268964737523</c:v>
                </c:pt>
                <c:pt idx="566">
                  <c:v>2.793552999208578</c:v>
                </c:pt>
                <c:pt idx="567">
                  <c:v>2.835456294196696</c:v>
                </c:pt>
                <c:pt idx="568">
                  <c:v>2.877988138609659</c:v>
                </c:pt>
                <c:pt idx="569">
                  <c:v>2.921157960688811</c:v>
                </c:pt>
                <c:pt idx="570">
                  <c:v>2.964975330099138</c:v>
                </c:pt>
                <c:pt idx="571">
                  <c:v>3.009449960050622</c:v>
                </c:pt>
                <c:pt idx="572">
                  <c:v>3.0545917094514</c:v>
                </c:pt>
                <c:pt idx="573">
                  <c:v>3.100410585093159</c:v>
                </c:pt>
                <c:pt idx="574">
                  <c:v>3.14691674386956</c:v>
                </c:pt>
                <c:pt idx="575">
                  <c:v>3.1941204950276</c:v>
                </c:pt>
                <c:pt idx="576">
                  <c:v>3.242032302453014</c:v>
                </c:pt>
                <c:pt idx="577">
                  <c:v>3.290662786989808</c:v>
                </c:pt>
                <c:pt idx="578">
                  <c:v>3.340022728794655</c:v>
                </c:pt>
                <c:pt idx="579">
                  <c:v>3.390123069726575</c:v>
                </c:pt>
                <c:pt idx="580">
                  <c:v>3.440974915772481</c:v>
                </c:pt>
                <c:pt idx="581">
                  <c:v>3.492589539509057</c:v>
                </c:pt>
                <c:pt idx="582">
                  <c:v>3.544978382601695</c:v>
                </c:pt>
                <c:pt idx="583">
                  <c:v>3.59815305834072</c:v>
                </c:pt>
                <c:pt idx="584">
                  <c:v>3.65212535421583</c:v>
                </c:pt>
                <c:pt idx="585">
                  <c:v>3.706907234529067</c:v>
                </c:pt>
                <c:pt idx="586">
                  <c:v>3.762510843047011</c:v>
                </c:pt>
                <c:pt idx="587">
                  <c:v>3.818948505692699</c:v>
                </c:pt>
                <c:pt idx="588">
                  <c:v>3.876232733278072</c:v>
                </c:pt>
                <c:pt idx="589">
                  <c:v>3.934376224277268</c:v>
                </c:pt>
                <c:pt idx="590">
                  <c:v>3.993391867641443</c:v>
                </c:pt>
                <c:pt idx="591">
                  <c:v>4.053292745656052</c:v>
                </c:pt>
                <c:pt idx="592">
                  <c:v>4.114092136840886</c:v>
                </c:pt>
                <c:pt idx="593">
                  <c:v>4.175803518893502</c:v>
                </c:pt>
                <c:pt idx="594">
                  <c:v>4.238440571676898</c:v>
                </c:pt>
                <c:pt idx="595">
                  <c:v>4.302017180252057</c:v>
                </c:pt>
                <c:pt idx="596">
                  <c:v>4.366547437955837</c:v>
                </c:pt>
                <c:pt idx="597">
                  <c:v>4.432045649525175</c:v>
                </c:pt>
                <c:pt idx="598">
                  <c:v>4.498526334268051</c:v>
                </c:pt>
                <c:pt idx="599">
                  <c:v>4.566004229282067</c:v>
                </c:pt>
                <c:pt idx="600">
                  <c:v>4.634494292721301</c:v>
                </c:pt>
                <c:pt idx="601">
                  <c:v>4.704011707112121</c:v>
                </c:pt>
                <c:pt idx="602">
                  <c:v>4.774571882718803</c:v>
                </c:pt>
                <c:pt idx="603">
                  <c:v>4.846190460959584</c:v>
                </c:pt>
                <c:pt idx="604">
                  <c:v>4.918883317873978</c:v>
                </c:pt>
                <c:pt idx="605">
                  <c:v>4.992666567642087</c:v>
                </c:pt>
                <c:pt idx="606">
                  <c:v>5.067556566156645</c:v>
                </c:pt>
                <c:pt idx="607">
                  <c:v>5.143569914649071</c:v>
                </c:pt>
                <c:pt idx="608">
                  <c:v>5.220723463368803</c:v>
                </c:pt>
                <c:pt idx="609">
                  <c:v>5.299034315319338</c:v>
                </c:pt>
                <c:pt idx="610">
                  <c:v>5.378519830049124</c:v>
                </c:pt>
                <c:pt idx="611">
                  <c:v>5.459197627499862</c:v>
                </c:pt>
                <c:pt idx="612">
                  <c:v>5.541085591912358</c:v>
                </c:pt>
                <c:pt idx="613">
                  <c:v>5.624201875791034</c:v>
                </c:pt>
                <c:pt idx="614">
                  <c:v>5.708564903927908</c:v>
                </c:pt>
                <c:pt idx="615">
                  <c:v>5.794193377486826</c:v>
                </c:pt>
                <c:pt idx="616">
                  <c:v>5.881106278149128</c:v>
                </c:pt>
                <c:pt idx="617">
                  <c:v>5.969322872321373</c:v>
                </c:pt>
                <c:pt idx="618">
                  <c:v>6.058862715406193</c:v>
                </c:pt>
                <c:pt idx="619">
                  <c:v>6.149745656137275</c:v>
                </c:pt>
                <c:pt idx="620">
                  <c:v>6.241991840979334</c:v>
                </c:pt>
                <c:pt idx="621">
                  <c:v>6.335621718594041</c:v>
                </c:pt>
                <c:pt idx="622">
                  <c:v>6.430656044372948</c:v>
                </c:pt>
                <c:pt idx="623">
                  <c:v>6.527115885038524</c:v>
                </c:pt>
                <c:pt idx="624">
                  <c:v>6.625022623314104</c:v>
                </c:pt>
                <c:pt idx="625">
                  <c:v>6.724397962663815</c:v>
                </c:pt>
                <c:pt idx="626">
                  <c:v>6.825263932103773</c:v>
                </c:pt>
                <c:pt idx="627">
                  <c:v>6.927642891085331</c:v>
                </c:pt>
                <c:pt idx="628">
                  <c:v>7.03155753445161</c:v>
                </c:pt>
                <c:pt idx="629">
                  <c:v>7.137030897468374</c:v>
                </c:pt>
                <c:pt idx="630">
                  <c:v>7.244086360930384</c:v>
                </c:pt>
                <c:pt idx="631">
                  <c:v>7.35274765634436</c:v>
                </c:pt>
                <c:pt idx="632">
                  <c:v>7.463038871189525</c:v>
                </c:pt>
                <c:pt idx="633">
                  <c:v>7.574984454257367</c:v>
                </c:pt>
                <c:pt idx="634">
                  <c:v>7.68860922107123</c:v>
                </c:pt>
                <c:pt idx="635">
                  <c:v>7.803938359387264</c:v>
                </c:pt>
                <c:pt idx="636">
                  <c:v>7.92099743477811</c:v>
                </c:pt>
                <c:pt idx="637">
                  <c:v>8.039812396299773</c:v>
                </c:pt>
                <c:pt idx="638">
                  <c:v>8.16040958224431</c:v>
                </c:pt>
                <c:pt idx="639">
                  <c:v>8.282815725977933</c:v>
                </c:pt>
                <c:pt idx="640">
                  <c:v>8.4070579618676</c:v>
                </c:pt>
                <c:pt idx="641">
                  <c:v>8.533163831295613</c:v>
                </c:pt>
                <c:pt idx="642">
                  <c:v>8.661161288765047</c:v>
                </c:pt>
                <c:pt idx="643">
                  <c:v>8.791078708096409</c:v>
                </c:pt>
                <c:pt idx="644">
                  <c:v>8.922944888717976</c:v>
                </c:pt>
                <c:pt idx="645">
                  <c:v>9.05678906204878</c:v>
                </c:pt>
                <c:pt idx="646">
                  <c:v>9.192640897979474</c:v>
                </c:pt>
                <c:pt idx="647">
                  <c:v>9.33053051144921</c:v>
                </c:pt>
                <c:pt idx="648">
                  <c:v>9.470488469120894</c:v>
                </c:pt>
                <c:pt idx="649">
                  <c:v>9.612545796157707</c:v>
                </c:pt>
                <c:pt idx="650">
                  <c:v>9.756733983100073</c:v>
                </c:pt>
                <c:pt idx="651">
                  <c:v>9.903084992846572</c:v>
                </c:pt>
                <c:pt idx="652">
                  <c:v>10.0516312677393</c:v>
                </c:pt>
                <c:pt idx="653">
                  <c:v>10.20240573675537</c:v>
                </c:pt>
                <c:pt idx="654">
                  <c:v>10.35544182280676</c:v>
                </c:pt>
                <c:pt idx="655">
                  <c:v>10.51077345014879</c:v>
                </c:pt>
                <c:pt idx="656">
                  <c:v>10.66843505190102</c:v>
                </c:pt>
                <c:pt idx="657">
                  <c:v>10.82846157767953</c:v>
                </c:pt>
                <c:pt idx="658">
                  <c:v>10.99088850134473</c:v>
                </c:pt>
                <c:pt idx="659">
                  <c:v>11.15575182886494</c:v>
                </c:pt>
                <c:pt idx="660">
                  <c:v>11.32308810629787</c:v>
                </c:pt>
                <c:pt idx="661">
                  <c:v>11.49293442789235</c:v>
                </c:pt>
                <c:pt idx="662">
                  <c:v>11.66532844431069</c:v>
                </c:pt>
                <c:pt idx="663">
                  <c:v>11.84030837097537</c:v>
                </c:pt>
                <c:pt idx="664">
                  <c:v>12.01791299654001</c:v>
                </c:pt>
                <c:pt idx="665">
                  <c:v>12.19818169148811</c:v>
                </c:pt>
                <c:pt idx="666">
                  <c:v>12.38115441686043</c:v>
                </c:pt>
                <c:pt idx="667">
                  <c:v>12.56687173311333</c:v>
                </c:pt>
                <c:pt idx="668">
                  <c:v>12.75537480911003</c:v>
                </c:pt>
                <c:pt idx="669">
                  <c:v>12.94670543124668</c:v>
                </c:pt>
                <c:pt idx="670">
                  <c:v>13.14090601271538</c:v>
                </c:pt>
                <c:pt idx="671">
                  <c:v>13.33801960290611</c:v>
                </c:pt>
                <c:pt idx="672">
                  <c:v>13.53808989694973</c:v>
                </c:pt>
                <c:pt idx="673">
                  <c:v>13.74116124540394</c:v>
                </c:pt>
                <c:pt idx="674">
                  <c:v>13.947278664085</c:v>
                </c:pt>
                <c:pt idx="675">
                  <c:v>14.15648784404634</c:v>
                </c:pt>
                <c:pt idx="676">
                  <c:v>14.36883516170697</c:v>
                </c:pt>
                <c:pt idx="677">
                  <c:v>14.58436768913253</c:v>
                </c:pt>
                <c:pt idx="678">
                  <c:v>14.80313320446957</c:v>
                </c:pt>
                <c:pt idx="679">
                  <c:v>15.02518020253663</c:v>
                </c:pt>
                <c:pt idx="680">
                  <c:v>15.25055790557465</c:v>
                </c:pt>
                <c:pt idx="681">
                  <c:v>15.47931627415831</c:v>
                </c:pt>
                <c:pt idx="682">
                  <c:v>15.71150601827065</c:v>
                </c:pt>
                <c:pt idx="683">
                  <c:v>15.94717860854469</c:v>
                </c:pt>
                <c:pt idx="684">
                  <c:v>16.1863862876728</c:v>
                </c:pt>
                <c:pt idx="685">
                  <c:v>16.42918208198778</c:v>
                </c:pt>
                <c:pt idx="686">
                  <c:v>16.67561981321777</c:v>
                </c:pt>
                <c:pt idx="687">
                  <c:v>16.92575411041604</c:v>
                </c:pt>
                <c:pt idx="688">
                  <c:v>17.17964042207228</c:v>
                </c:pt>
                <c:pt idx="689">
                  <c:v>17.43733502840336</c:v>
                </c:pt>
                <c:pt idx="690">
                  <c:v>17.69889505382944</c:v>
                </c:pt>
                <c:pt idx="691">
                  <c:v>17.96437847963685</c:v>
                </c:pt>
                <c:pt idx="692">
                  <c:v>18.2338441568314</c:v>
                </c:pt>
                <c:pt idx="693">
                  <c:v>18.50735181918387</c:v>
                </c:pt>
                <c:pt idx="694">
                  <c:v>18.78496209647162</c:v>
                </c:pt>
                <c:pt idx="695">
                  <c:v>19.06673652791869</c:v>
                </c:pt>
                <c:pt idx="696">
                  <c:v>19.35273757583726</c:v>
                </c:pt>
                <c:pt idx="697">
                  <c:v>19.64302863947503</c:v>
                </c:pt>
                <c:pt idx="698">
                  <c:v>19.93767406906716</c:v>
                </c:pt>
                <c:pt idx="699">
                  <c:v>20.23673918010302</c:v>
                </c:pt>
                <c:pt idx="700">
                  <c:v>20.54029026780471</c:v>
                </c:pt>
                <c:pt idx="701">
                  <c:v>20.84839462182177</c:v>
                </c:pt>
                <c:pt idx="702">
                  <c:v>21.16112054114909</c:v>
                </c:pt>
                <c:pt idx="703">
                  <c:v>21.47853734926622</c:v>
                </c:pt>
                <c:pt idx="704">
                  <c:v>21.80071540950533</c:v>
                </c:pt>
                <c:pt idx="705">
                  <c:v>22.12772614064789</c:v>
                </c:pt>
                <c:pt idx="706">
                  <c:v>22.45964203275748</c:v>
                </c:pt>
                <c:pt idx="707">
                  <c:v>22.79653666324898</c:v>
                </c:pt>
                <c:pt idx="708">
                  <c:v>23.13848471319773</c:v>
                </c:pt>
                <c:pt idx="709">
                  <c:v>23.48556198389563</c:v>
                </c:pt>
                <c:pt idx="710">
                  <c:v>23.83784541365424</c:v>
                </c:pt>
                <c:pt idx="711">
                  <c:v>24.19541309485892</c:v>
                </c:pt>
                <c:pt idx="712">
                  <c:v>24.55834429128172</c:v>
                </c:pt>
                <c:pt idx="713">
                  <c:v>24.92671945565099</c:v>
                </c:pt>
                <c:pt idx="714">
                  <c:v>25.30062024748579</c:v>
                </c:pt>
                <c:pt idx="715">
                  <c:v>25.68012955119802</c:v>
                </c:pt>
                <c:pt idx="716">
                  <c:v>26.06533149446603</c:v>
                </c:pt>
                <c:pt idx="717">
                  <c:v>26.45631146688304</c:v>
                </c:pt>
                <c:pt idx="718">
                  <c:v>26.8531561388863</c:v>
                </c:pt>
                <c:pt idx="719">
                  <c:v>27.25595348096957</c:v>
                </c:pt>
                <c:pt idx="720">
                  <c:v>27.66479278318411</c:v>
                </c:pt>
                <c:pt idx="721">
                  <c:v>28.07976467493178</c:v>
                </c:pt>
                <c:pt idx="722">
                  <c:v>28.50096114505592</c:v>
                </c:pt>
                <c:pt idx="723">
                  <c:v>28.92847556223168</c:v>
                </c:pt>
                <c:pt idx="724">
                  <c:v>29.36240269566498</c:v>
                </c:pt>
                <c:pt idx="725">
                  <c:v>29.80283873610013</c:v>
                </c:pt>
                <c:pt idx="726">
                  <c:v>30.24988131714163</c:v>
                </c:pt>
                <c:pt idx="727">
                  <c:v>30.70362953689867</c:v>
                </c:pt>
                <c:pt idx="728">
                  <c:v>31.16418397995222</c:v>
                </c:pt>
                <c:pt idx="729">
                  <c:v>31.6316467396515</c:v>
                </c:pt>
                <c:pt idx="730">
                  <c:v>32.10612144074614</c:v>
                </c:pt>
                <c:pt idx="731">
                  <c:v>32.58771326235745</c:v>
                </c:pt>
                <c:pt idx="732">
                  <c:v>33.07652896129279</c:v>
                </c:pt>
                <c:pt idx="733">
                  <c:v>33.57267689571209</c:v>
                </c:pt>
                <c:pt idx="734">
                  <c:v>34.07626704914789</c:v>
                </c:pt>
                <c:pt idx="735">
                  <c:v>34.5874110548851</c:v>
                </c:pt>
                <c:pt idx="736">
                  <c:v>35.10622222070838</c:v>
                </c:pt>
                <c:pt idx="737">
                  <c:v>35.63281555401901</c:v>
                </c:pt>
                <c:pt idx="738">
                  <c:v>36.1673077873293</c:v>
                </c:pt>
                <c:pt idx="739">
                  <c:v>36.70981740413922</c:v>
                </c:pt>
                <c:pt idx="740">
                  <c:v>37.26046466520101</c:v>
                </c:pt>
                <c:pt idx="741">
                  <c:v>37.81937163517932</c:v>
                </c:pt>
                <c:pt idx="742">
                  <c:v>38.38666220970673</c:v>
                </c:pt>
                <c:pt idx="743">
                  <c:v>38.96246214285262</c:v>
                </c:pt>
                <c:pt idx="744">
                  <c:v>39.54689907499539</c:v>
                </c:pt>
                <c:pt idx="745">
                  <c:v>40.14010256112033</c:v>
                </c:pt>
                <c:pt idx="746">
                  <c:v>40.74220409953713</c:v>
                </c:pt>
                <c:pt idx="747">
                  <c:v>41.35333716103</c:v>
                </c:pt>
                <c:pt idx="748">
                  <c:v>41.97363721844562</c:v>
                </c:pt>
                <c:pt idx="749">
                  <c:v>42.60324177672219</c:v>
                </c:pt>
                <c:pt idx="750">
                  <c:v>43.24229040337315</c:v>
                </c:pt>
                <c:pt idx="751">
                  <c:v>43.89092475942374</c:v>
                </c:pt>
                <c:pt idx="752">
                  <c:v>44.5492886308151</c:v>
                </c:pt>
                <c:pt idx="753">
                  <c:v>45.21752796027729</c:v>
                </c:pt>
                <c:pt idx="754">
                  <c:v>45.89579087968147</c:v>
                </c:pt>
                <c:pt idx="755">
                  <c:v>46.58422774287654</c:v>
                </c:pt>
                <c:pt idx="756">
                  <c:v>47.28299115901983</c:v>
                </c:pt>
                <c:pt idx="757">
                  <c:v>47.99223602640527</c:v>
                </c:pt>
                <c:pt idx="758">
                  <c:v>48.71211956680121</c:v>
                </c:pt>
                <c:pt idx="759">
                  <c:v>49.44280136030309</c:v>
                </c:pt>
                <c:pt idx="760">
                  <c:v>50.18444338070775</c:v>
                </c:pt>
                <c:pt idx="761">
                  <c:v>50.93721003141835</c:v>
                </c:pt>
                <c:pt idx="762">
                  <c:v>51.70126818188962</c:v>
                </c:pt>
                <c:pt idx="763">
                  <c:v>52.47678720461784</c:v>
                </c:pt>
                <c:pt idx="764">
                  <c:v>53.26393901268723</c:v>
                </c:pt>
                <c:pt idx="765">
                  <c:v>54.06289809787754</c:v>
                </c:pt>
                <c:pt idx="766">
                  <c:v>54.87384156934506</c:v>
                </c:pt>
                <c:pt idx="767">
                  <c:v>55.69694919288601</c:v>
                </c:pt>
                <c:pt idx="768">
                  <c:v>56.53240343077916</c:v>
                </c:pt>
                <c:pt idx="769">
                  <c:v>57.38038948224031</c:v>
                </c:pt>
                <c:pt idx="770">
                  <c:v>58.24109532447456</c:v>
                </c:pt>
                <c:pt idx="771">
                  <c:v>59.11471175434139</c:v>
                </c:pt>
                <c:pt idx="772">
                  <c:v>60.00143243065654</c:v>
                </c:pt>
                <c:pt idx="773">
                  <c:v>60.90145391711629</c:v>
                </c:pt>
                <c:pt idx="774">
                  <c:v>61.81497572587325</c:v>
                </c:pt>
                <c:pt idx="775">
                  <c:v>62.74220036176135</c:v>
                </c:pt>
                <c:pt idx="776">
                  <c:v>63.68333336718786</c:v>
                </c:pt>
                <c:pt idx="777">
                  <c:v>64.63858336769545</c:v>
                </c:pt>
                <c:pt idx="778">
                  <c:v>65.60816211821054</c:v>
                </c:pt>
                <c:pt idx="779">
                  <c:v>66.59228454998415</c:v>
                </c:pt>
                <c:pt idx="780">
                  <c:v>67.59116881823391</c:v>
                </c:pt>
                <c:pt idx="781">
                  <c:v>68.60503635050655</c:v>
                </c:pt>
                <c:pt idx="782">
                  <c:v>69.63411189576501</c:v>
                </c:pt>
                <c:pt idx="783">
                  <c:v>70.67862357420148</c:v>
                </c:pt>
                <c:pt idx="784">
                  <c:v>71.73880292781438</c:v>
                </c:pt>
                <c:pt idx="785">
                  <c:v>72.8148849717317</c:v>
                </c:pt>
                <c:pt idx="786">
                  <c:v>73.9071082463079</c:v>
                </c:pt>
                <c:pt idx="787">
                  <c:v>75.01571487000228</c:v>
                </c:pt>
                <c:pt idx="788">
                  <c:v>76.14095059305231</c:v>
                </c:pt>
                <c:pt idx="789">
                  <c:v>77.2830648519481</c:v>
                </c:pt>
                <c:pt idx="790">
                  <c:v>78.4423108247273</c:v>
                </c:pt>
                <c:pt idx="791">
                  <c:v>79.6189454870982</c:v>
                </c:pt>
                <c:pt idx="792">
                  <c:v>80.813229669405</c:v>
                </c:pt>
                <c:pt idx="793">
                  <c:v>82.02542811444495</c:v>
                </c:pt>
                <c:pt idx="794">
                  <c:v>83.25580953616235</c:v>
                </c:pt>
                <c:pt idx="795">
                  <c:v>84.50464667920482</c:v>
                </c:pt>
                <c:pt idx="796">
                  <c:v>85.77221637939288</c:v>
                </c:pt>
                <c:pt idx="797">
                  <c:v>87.05879962508378</c:v>
                </c:pt>
                <c:pt idx="798">
                  <c:v>88.36468161946003</c:v>
                </c:pt>
                <c:pt idx="799">
                  <c:v>89.69015184375122</c:v>
                </c:pt>
                <c:pt idx="800">
                  <c:v>91.03550412140818</c:v>
                </c:pt>
                <c:pt idx="801">
                  <c:v>92.4010366832293</c:v>
                </c:pt>
                <c:pt idx="802">
                  <c:v>93.78705223347774</c:v>
                </c:pt>
                <c:pt idx="803">
                  <c:v>95.19385801697914</c:v>
                </c:pt>
                <c:pt idx="804">
                  <c:v>96.62176588723445</c:v>
                </c:pt>
                <c:pt idx="805">
                  <c:v>98.07109237554305</c:v>
                </c:pt>
                <c:pt idx="806">
                  <c:v>99.54215876117622</c:v>
                </c:pt>
                <c:pt idx="807">
                  <c:v>101.0352911425934</c:v>
                </c:pt>
                <c:pt idx="808">
                  <c:v>102.5508205097328</c:v>
                </c:pt>
                <c:pt idx="809">
                  <c:v>104.0890828173785</c:v>
                </c:pt>
                <c:pt idx="810">
                  <c:v>105.6504190596394</c:v>
                </c:pt>
                <c:pt idx="811">
                  <c:v>107.2351753455339</c:v>
                </c:pt>
                <c:pt idx="812">
                  <c:v>108.843702975717</c:v>
                </c:pt>
                <c:pt idx="813">
                  <c:v>110.4763585203527</c:v>
                </c:pt>
                <c:pt idx="814">
                  <c:v>112.133503898158</c:v>
                </c:pt>
                <c:pt idx="815">
                  <c:v>113.8155064566303</c:v>
                </c:pt>
                <c:pt idx="816">
                  <c:v>115.5227390534793</c:v>
                </c:pt>
                <c:pt idx="817">
                  <c:v>117.2555801392816</c:v>
                </c:pt>
                <c:pt idx="818">
                  <c:v>119.0144138413716</c:v>
                </c:pt>
                <c:pt idx="819">
                  <c:v>120.7996300489918</c:v>
                </c:pt>
                <c:pt idx="820">
                  <c:v>122.611624499727</c:v>
                </c:pt>
                <c:pt idx="821">
                  <c:v>124.4507988672225</c:v>
                </c:pt>
                <c:pt idx="822">
                  <c:v>126.317560850231</c:v>
                </c:pt>
                <c:pt idx="823">
                  <c:v>128.2123242629843</c:v>
                </c:pt>
                <c:pt idx="824">
                  <c:v>130.1355091269285</c:v>
                </c:pt>
                <c:pt idx="825">
                  <c:v>132.087541763833</c:v>
                </c:pt>
                <c:pt idx="826">
                  <c:v>134.0688548902905</c:v>
                </c:pt>
                <c:pt idx="827">
                  <c:v>136.0798877136448</c:v>
                </c:pt>
                <c:pt idx="828">
                  <c:v>138.1210860293495</c:v>
                </c:pt>
                <c:pt idx="829">
                  <c:v>140.1929023197902</c:v>
                </c:pt>
                <c:pt idx="830">
                  <c:v>142.2957958545865</c:v>
                </c:pt>
                <c:pt idx="831">
                  <c:v>144.4302327924054</c:v>
                </c:pt>
                <c:pt idx="832">
                  <c:v>146.5966862842915</c:v>
                </c:pt>
                <c:pt idx="833">
                  <c:v>148.7956365785558</c:v>
                </c:pt>
                <c:pt idx="834">
                  <c:v>151.0275711272342</c:v>
                </c:pt>
                <c:pt idx="835">
                  <c:v>153.2929846941401</c:v>
                </c:pt>
                <c:pt idx="836">
                  <c:v>155.5923794645548</c:v>
                </c:pt>
                <c:pt idx="837">
                  <c:v>157.9262651565231</c:v>
                </c:pt>
                <c:pt idx="838">
                  <c:v>160.2951591338702</c:v>
                </c:pt>
                <c:pt idx="839">
                  <c:v>162.6995865208779</c:v>
                </c:pt>
                <c:pt idx="840">
                  <c:v>165.1400803186922</c:v>
                </c:pt>
                <c:pt idx="841">
                  <c:v>167.617181523472</c:v>
                </c:pt>
                <c:pt idx="842">
                  <c:v>170.1314392463247</c:v>
                </c:pt>
                <c:pt idx="843">
                  <c:v>172.68341083502</c:v>
                </c:pt>
                <c:pt idx="844">
                  <c:v>175.2736619975437</c:v>
                </c:pt>
                <c:pt idx="845">
                  <c:v>177.9027669275078</c:v>
                </c:pt>
                <c:pt idx="846">
                  <c:v>180.571308431421</c:v>
                </c:pt>
                <c:pt idx="847">
                  <c:v>183.2798780578916</c:v>
                </c:pt>
                <c:pt idx="848">
                  <c:v>186.02907622876</c:v>
                </c:pt>
                <c:pt idx="849">
                  <c:v>188.8195123721914</c:v>
                </c:pt>
                <c:pt idx="850">
                  <c:v>191.6518050577748</c:v>
                </c:pt>
                <c:pt idx="851">
                  <c:v>194.5265821336407</c:v>
                </c:pt>
                <c:pt idx="852">
                  <c:v>197.4444808656455</c:v>
                </c:pt>
                <c:pt idx="853">
                  <c:v>200.4061480786311</c:v>
                </c:pt>
                <c:pt idx="854">
                  <c:v>203.4122402998096</c:v>
                </c:pt>
                <c:pt idx="855">
                  <c:v>206.4634239043066</c:v>
                </c:pt>
                <c:pt idx="856">
                  <c:v>209.5603752628708</c:v>
                </c:pt>
                <c:pt idx="857">
                  <c:v>212.7037808918136</c:v>
                </c:pt>
                <c:pt idx="858">
                  <c:v>215.894337605192</c:v>
                </c:pt>
                <c:pt idx="859">
                  <c:v>219.1327526692687</c:v>
                </c:pt>
                <c:pt idx="860">
                  <c:v>222.4197439593079</c:v>
                </c:pt>
                <c:pt idx="861">
                  <c:v>225.7560401186985</c:v>
                </c:pt>
                <c:pt idx="862">
                  <c:v>229.1423807204781</c:v>
                </c:pt>
                <c:pt idx="863">
                  <c:v>232.5795164312856</c:v>
                </c:pt>
                <c:pt idx="864">
                  <c:v>236.0682091777554</c:v>
                </c:pt>
                <c:pt idx="865">
                  <c:v>239.6092323154217</c:v>
                </c:pt>
                <c:pt idx="866">
                  <c:v>243.2033708001518</c:v>
                </c:pt>
                <c:pt idx="867">
                  <c:v>246.8514213621554</c:v>
                </c:pt>
                <c:pt idx="868">
                  <c:v>250.554192682587</c:v>
                </c:pt>
                <c:pt idx="869">
                  <c:v>254.3125055728258</c:v>
                </c:pt>
                <c:pt idx="870">
                  <c:v>258.1271931564182</c:v>
                </c:pt>
                <c:pt idx="871">
                  <c:v>261.9991010537644</c:v>
                </c:pt>
                <c:pt idx="872">
                  <c:v>265.9290875695706</c:v>
                </c:pt>
                <c:pt idx="873">
                  <c:v>269.9180238831142</c:v>
                </c:pt>
                <c:pt idx="874">
                  <c:v>273.9667942413611</c:v>
                </c:pt>
                <c:pt idx="875">
                  <c:v>278.0762961549815</c:v>
                </c:pt>
                <c:pt idx="876">
                  <c:v>282.2474405973074</c:v>
                </c:pt>
                <c:pt idx="877">
                  <c:v>286.4811522062622</c:v>
                </c:pt>
                <c:pt idx="878">
                  <c:v>290.7783694893596</c:v>
                </c:pt>
                <c:pt idx="879">
                  <c:v>295.1400450317017</c:v>
                </c:pt>
                <c:pt idx="880">
                  <c:v>299.5671457071736</c:v>
                </c:pt>
                <c:pt idx="881">
                  <c:v>304.0606528927833</c:v>
                </c:pt>
                <c:pt idx="882">
                  <c:v>308.6215626861746</c:v>
                </c:pt>
                <c:pt idx="883">
                  <c:v>313.2508861264693</c:v>
                </c:pt>
                <c:pt idx="884">
                  <c:v>317.9496494183644</c:v>
                </c:pt>
                <c:pt idx="885">
                  <c:v>322.7188941596398</c:v>
                </c:pt>
                <c:pt idx="886">
                  <c:v>327.5596775720344</c:v>
                </c:pt>
                <c:pt idx="887">
                  <c:v>332.4730727356139</c:v>
                </c:pt>
                <c:pt idx="888">
                  <c:v>337.460168826649</c:v>
                </c:pt>
                <c:pt idx="889">
                  <c:v>342.5220713590488</c:v>
                </c:pt>
                <c:pt idx="890">
                  <c:v>347.6599024294355</c:v>
                </c:pt>
                <c:pt idx="891">
                  <c:v>352.874800965876</c:v>
                </c:pt>
                <c:pt idx="892">
                  <c:v>358.1679229803643</c:v>
                </c:pt>
                <c:pt idx="893">
                  <c:v>363.5404418250706</c:v>
                </c:pt>
                <c:pt idx="894">
                  <c:v>368.9935484524422</c:v>
                </c:pt>
                <c:pt idx="895">
                  <c:v>374.5284516792321</c:v>
                </c:pt>
                <c:pt idx="896">
                  <c:v>380.1463784544206</c:v>
                </c:pt>
                <c:pt idx="897">
                  <c:v>385.848574131237</c:v>
                </c:pt>
                <c:pt idx="898">
                  <c:v>391.6363027432023</c:v>
                </c:pt>
                <c:pt idx="899">
                  <c:v>397.5108472843544</c:v>
                </c:pt>
                <c:pt idx="900">
                  <c:v>403.4735099936169</c:v>
                </c:pt>
                <c:pt idx="901">
                  <c:v>409.5256126435229</c:v>
                </c:pt>
                <c:pt idx="902">
                  <c:v>415.6684968331757</c:v>
                </c:pt>
                <c:pt idx="903">
                  <c:v>421.9035242856716</c:v>
                </c:pt>
                <c:pt idx="904">
                  <c:v>428.2320771499584</c:v>
                </c:pt>
                <c:pt idx="905">
                  <c:v>434.6555583072076</c:v>
                </c:pt>
                <c:pt idx="906">
                  <c:v>441.1753916818158</c:v>
                </c:pt>
                <c:pt idx="907">
                  <c:v>447.7930225570419</c:v>
                </c:pt>
                <c:pt idx="908">
                  <c:v>454.5099178953987</c:v>
                </c:pt>
                <c:pt idx="909">
                  <c:v>461.3275666638297</c:v>
                </c:pt>
                <c:pt idx="910">
                  <c:v>468.2474801637887</c:v>
                </c:pt>
                <c:pt idx="911">
                  <c:v>475.2711923662416</c:v>
                </c:pt>
                <c:pt idx="912">
                  <c:v>482.4002602517373</c:v>
                </c:pt>
                <c:pt idx="913">
                  <c:v>489.6362641555133</c:v>
                </c:pt>
                <c:pt idx="914">
                  <c:v>496.980808117846</c:v>
                </c:pt>
                <c:pt idx="915">
                  <c:v>504.4355202396135</c:v>
                </c:pt>
                <c:pt idx="916">
                  <c:v>512.0020530432074</c:v>
                </c:pt>
                <c:pt idx="917">
                  <c:v>519.6820838388556</c:v>
                </c:pt>
                <c:pt idx="918">
                  <c:v>527.4773150964384</c:v>
                </c:pt>
                <c:pt idx="919">
                  <c:v>535.389474822885</c:v>
                </c:pt>
                <c:pt idx="920">
                  <c:v>543.420316945228</c:v>
                </c:pt>
                <c:pt idx="921">
                  <c:v>551.5716216994064</c:v>
                </c:pt>
                <c:pt idx="922">
                  <c:v>559.8451960248974</c:v>
                </c:pt>
                <c:pt idx="923">
                  <c:v>568.2428739652715</c:v>
                </c:pt>
                <c:pt idx="924">
                  <c:v>576.7665170747479</c:v>
                </c:pt>
                <c:pt idx="925">
                  <c:v>585.4180148308712</c:v>
                </c:pt>
                <c:pt idx="926">
                  <c:v>594.1992850533345</c:v>
                </c:pt>
                <c:pt idx="927">
                  <c:v>603.1122743291346</c:v>
                </c:pt>
                <c:pt idx="928">
                  <c:v>612.1589584440712</c:v>
                </c:pt>
                <c:pt idx="929">
                  <c:v>621.3413428207323</c:v>
                </c:pt>
                <c:pt idx="930">
                  <c:v>630.6614629630432</c:v>
                </c:pt>
                <c:pt idx="931">
                  <c:v>640.1213849074887</c:v>
                </c:pt>
                <c:pt idx="932">
                  <c:v>649.723205681101</c:v>
                </c:pt>
                <c:pt idx="933">
                  <c:v>659.4690537663175</c:v>
                </c:pt>
                <c:pt idx="934">
                  <c:v>669.3610895728126</c:v>
                </c:pt>
                <c:pt idx="935">
                  <c:v>679.4015059164044</c:v>
                </c:pt>
                <c:pt idx="936">
                  <c:v>689.5925285051504</c:v>
                </c:pt>
                <c:pt idx="937">
                  <c:v>699.9364164327274</c:v>
                </c:pt>
                <c:pt idx="938">
                  <c:v>710.4354626792184</c:v>
                </c:pt>
                <c:pt idx="939">
                  <c:v>721.0919946194066</c:v>
                </c:pt>
                <c:pt idx="940">
                  <c:v>731.908374538702</c:v>
                </c:pt>
                <c:pt idx="941">
                  <c:v>742.8870001567781</c:v>
                </c:pt>
                <c:pt idx="942">
                  <c:v>754.0303051591296</c:v>
                </c:pt>
                <c:pt idx="943">
                  <c:v>765.3407597365166</c:v>
                </c:pt>
                <c:pt idx="944">
                  <c:v>776.8208711325641</c:v>
                </c:pt>
                <c:pt idx="945">
                  <c:v>788.4731841995525</c:v>
                </c:pt>
                <c:pt idx="946">
                  <c:v>800.3002819625457</c:v>
                </c:pt>
                <c:pt idx="947">
                  <c:v>812.3047861919829</c:v>
                </c:pt>
                <c:pt idx="948">
                  <c:v>824.4893579848634</c:v>
                </c:pt>
                <c:pt idx="949">
                  <c:v>836.8566983546324</c:v>
                </c:pt>
                <c:pt idx="950">
                  <c:v>849.4095488299554</c:v>
                </c:pt>
                <c:pt idx="951">
                  <c:v>862.1506920624029</c:v>
                </c:pt>
                <c:pt idx="952">
                  <c:v>875.082952443341</c:v>
                </c:pt>
                <c:pt idx="953">
                  <c:v>888.209196729991</c:v>
                </c:pt>
                <c:pt idx="954">
                  <c:v>901.5323346809404</c:v>
                </c:pt>
                <c:pt idx="955">
                  <c:v>915.0553197011549</c:v>
                </c:pt>
                <c:pt idx="956">
                  <c:v>928.781149496673</c:v>
                </c:pt>
                <c:pt idx="957">
                  <c:v>942.7128667391225</c:v>
                </c:pt>
                <c:pt idx="958">
                  <c:v>956.8535597402079</c:v>
                </c:pt>
                <c:pt idx="959">
                  <c:v>971.206363136313</c:v>
                </c:pt>
                <c:pt idx="960">
                  <c:v>985.7744585833585</c:v>
                </c:pt>
                <c:pt idx="961">
                  <c:v>1000.561075462107</c:v>
                </c:pt>
                <c:pt idx="962">
                  <c:v>1015.569491594038</c:v>
                </c:pt>
                <c:pt idx="963">
                  <c:v>1030.803033967948</c:v>
                </c:pt>
                <c:pt idx="964">
                  <c:v>1046.265079477468</c:v>
                </c:pt>
                <c:pt idx="965">
                  <c:v>1061.959055669634</c:v>
                </c:pt>
                <c:pt idx="966">
                  <c:v>1077.888441504673</c:v>
                </c:pt>
                <c:pt idx="967">
                  <c:v>1094.05676812725</c:v>
                </c:pt>
                <c:pt idx="968">
                  <c:v>1110.467619649157</c:v>
                </c:pt>
                <c:pt idx="969">
                  <c:v>1127.12463394389</c:v>
                </c:pt>
                <c:pt idx="970">
                  <c:v>1144.031503453048</c:v>
                </c:pt>
                <c:pt idx="971">
                  <c:v>1161.191976004839</c:v>
                </c:pt>
                <c:pt idx="972">
                  <c:v>1178.609855644916</c:v>
                </c:pt>
                <c:pt idx="973">
                  <c:v>1196.28900347959</c:v>
                </c:pt>
                <c:pt idx="974">
                  <c:v>1214.233338531779</c:v>
                </c:pt>
                <c:pt idx="975">
                  <c:v>1232.44683860976</c:v>
                </c:pt>
                <c:pt idx="976">
                  <c:v>1250.933541188907</c:v>
                </c:pt>
                <c:pt idx="977">
                  <c:v>1269.69754430674</c:v>
                </c:pt>
                <c:pt idx="978">
                  <c:v>1288.743007471341</c:v>
                </c:pt>
                <c:pt idx="979">
                  <c:v>1308.074152583411</c:v>
                </c:pt>
                <c:pt idx="980">
                  <c:v>1327.695264872162</c:v>
                </c:pt>
                <c:pt idx="981">
                  <c:v>1347.610693845245</c:v>
                </c:pt>
                <c:pt idx="982">
                  <c:v>1367.824854252919</c:v>
                </c:pt>
                <c:pt idx="983">
                  <c:v>1388.342227066716</c:v>
                </c:pt>
                <c:pt idx="984">
                  <c:v>1409.167360472717</c:v>
                </c:pt>
                <c:pt idx="985">
                  <c:v>1430.304870879802</c:v>
                </c:pt>
                <c:pt idx="986">
                  <c:v>1451.759443943004</c:v>
                </c:pt>
                <c:pt idx="987">
                  <c:v>1473.535835602151</c:v>
                </c:pt>
                <c:pt idx="988">
                  <c:v>1495.638873136182</c:v>
                </c:pt>
                <c:pt idx="989">
                  <c:v>1518.07345623322</c:v>
                </c:pt>
                <c:pt idx="990">
                  <c:v>1540.844558076722</c:v>
                </c:pt>
                <c:pt idx="991">
                  <c:v>1563.957226447873</c:v>
                </c:pt>
                <c:pt idx="992">
                  <c:v>1587.416584844596</c:v>
                </c:pt>
                <c:pt idx="993">
                  <c:v>1611.22783361726</c:v>
                </c:pt>
                <c:pt idx="994">
                  <c:v>1635.396251121521</c:v>
                </c:pt>
                <c:pt idx="995">
                  <c:v>1659.927194888341</c:v>
                </c:pt>
                <c:pt idx="996">
                  <c:v>1684.826102811666</c:v>
                </c:pt>
                <c:pt idx="997">
                  <c:v>1710.098494353836</c:v>
                </c:pt>
                <c:pt idx="998">
                  <c:v>1735.749971769153</c:v>
                </c:pt>
              </c:numCache>
            </c:numRef>
          </c:xVal>
          <c:yVal>
            <c:numRef>
              <c:f>Sheet1!$AI$2:$AI$1000</c:f>
              <c:numCache>
                <c:formatCode>General</c:formatCode>
                <c:ptCount val="999"/>
                <c:pt idx="0">
                  <c:v>0.262513583411785</c:v>
                </c:pt>
                <c:pt idx="1">
                  <c:v>0.262513790258595</c:v>
                </c:pt>
                <c:pt idx="2">
                  <c:v>0.262514000255136</c:v>
                </c:pt>
                <c:pt idx="3">
                  <c:v>0.262514213449368</c:v>
                </c:pt>
                <c:pt idx="4">
                  <c:v>0.262514429889979</c:v>
                </c:pt>
                <c:pt idx="5">
                  <c:v>0.262514649626397</c:v>
                </c:pt>
                <c:pt idx="6">
                  <c:v>0.262514872708808</c:v>
                </c:pt>
                <c:pt idx="7">
                  <c:v>0.262515099188155</c:v>
                </c:pt>
                <c:pt idx="8">
                  <c:v>0.262515329116163</c:v>
                </c:pt>
                <c:pt idx="9">
                  <c:v>0.262515562545341</c:v>
                </c:pt>
                <c:pt idx="10">
                  <c:v>0.262515799528998</c:v>
                </c:pt>
                <c:pt idx="11">
                  <c:v>0.262516040121253</c:v>
                </c:pt>
                <c:pt idx="12">
                  <c:v>0.262516284377054</c:v>
                </c:pt>
                <c:pt idx="13">
                  <c:v>0.262516532352176</c:v>
                </c:pt>
                <c:pt idx="14">
                  <c:v>0.262516784103255</c:v>
                </c:pt>
                <c:pt idx="15">
                  <c:v>0.262517039687778</c:v>
                </c:pt>
                <c:pt idx="16">
                  <c:v>0.262517299164116</c:v>
                </c:pt>
                <c:pt idx="17">
                  <c:v>0.262517562591524</c:v>
                </c:pt>
                <c:pt idx="18">
                  <c:v>0.26251783003016</c:v>
                </c:pt>
                <c:pt idx="19">
                  <c:v>0.262518101541097</c:v>
                </c:pt>
                <c:pt idx="20">
                  <c:v>0.262518377186339</c:v>
                </c:pt>
                <c:pt idx="21">
                  <c:v>0.262518657028833</c:v>
                </c:pt>
                <c:pt idx="22">
                  <c:v>0.262518941132487</c:v>
                </c:pt>
                <c:pt idx="23">
                  <c:v>0.262519229562173</c:v>
                </c:pt>
                <c:pt idx="24">
                  <c:v>0.262519522383764</c:v>
                </c:pt>
                <c:pt idx="25">
                  <c:v>0.262519819664124</c:v>
                </c:pt>
                <c:pt idx="26">
                  <c:v>0.262520121471142</c:v>
                </c:pt>
                <c:pt idx="27">
                  <c:v>0.262520427873738</c:v>
                </c:pt>
                <c:pt idx="28">
                  <c:v>0.262520738941879</c:v>
                </c:pt>
                <c:pt idx="29">
                  <c:v>0.2625210547466</c:v>
                </c:pt>
                <c:pt idx="30">
                  <c:v>0.262521375360019</c:v>
                </c:pt>
                <c:pt idx="31">
                  <c:v>0.262521700855344</c:v>
                </c:pt>
                <c:pt idx="32">
                  <c:v>0.262522031306906</c:v>
                </c:pt>
                <c:pt idx="33">
                  <c:v>0.262522366790164</c:v>
                </c:pt>
                <c:pt idx="34">
                  <c:v>0.262522707381724</c:v>
                </c:pt>
                <c:pt idx="35">
                  <c:v>0.26252305315936</c:v>
                </c:pt>
                <c:pt idx="36">
                  <c:v>0.26252340420203</c:v>
                </c:pt>
                <c:pt idx="37">
                  <c:v>0.262523760589895</c:v>
                </c:pt>
                <c:pt idx="38">
                  <c:v>0.26252412240433</c:v>
                </c:pt>
                <c:pt idx="39">
                  <c:v>0.262524489727959</c:v>
                </c:pt>
                <c:pt idx="40">
                  <c:v>0.262524862644652</c:v>
                </c:pt>
                <c:pt idx="41">
                  <c:v>0.262525241239562</c:v>
                </c:pt>
                <c:pt idx="42">
                  <c:v>0.262525625599141</c:v>
                </c:pt>
                <c:pt idx="43">
                  <c:v>0.26252601581115</c:v>
                </c:pt>
                <c:pt idx="44">
                  <c:v>0.262526411964693</c:v>
                </c:pt>
                <c:pt idx="45">
                  <c:v>0.26252681415022</c:v>
                </c:pt>
                <c:pt idx="46">
                  <c:v>0.262527222459568</c:v>
                </c:pt>
                <c:pt idx="47">
                  <c:v>0.262527636985967</c:v>
                </c:pt>
                <c:pt idx="48">
                  <c:v>0.262528057824067</c:v>
                </c:pt>
                <c:pt idx="49">
                  <c:v>0.262528485069958</c:v>
                </c:pt>
                <c:pt idx="50">
                  <c:v>0.262528918821189</c:v>
                </c:pt>
                <c:pt idx="51">
                  <c:v>0.262529359176802</c:v>
                </c:pt>
                <c:pt idx="52">
                  <c:v>0.26252980623734</c:v>
                </c:pt>
                <c:pt idx="53">
                  <c:v>0.262530260104878</c:v>
                </c:pt>
                <c:pt idx="54">
                  <c:v>0.262530720883043</c:v>
                </c:pt>
                <c:pt idx="55">
                  <c:v>0.262531188677042</c:v>
                </c:pt>
                <c:pt idx="56">
                  <c:v>0.262531663593682</c:v>
                </c:pt>
                <c:pt idx="57">
                  <c:v>0.262532145741392</c:v>
                </c:pt>
                <c:pt idx="58">
                  <c:v>0.262532635230259</c:v>
                </c:pt>
                <c:pt idx="59">
                  <c:v>0.262533132172036</c:v>
                </c:pt>
                <c:pt idx="60">
                  <c:v>0.262533636680183</c:v>
                </c:pt>
                <c:pt idx="61">
                  <c:v>0.262534148869887</c:v>
                </c:pt>
                <c:pt idx="62">
                  <c:v>0.262534668858083</c:v>
                </c:pt>
                <c:pt idx="63">
                  <c:v>0.262535196763489</c:v>
                </c:pt>
                <c:pt idx="64">
                  <c:v>0.262535732706628</c:v>
                </c:pt>
                <c:pt idx="65">
                  <c:v>0.262536276809862</c:v>
                </c:pt>
                <c:pt idx="66">
                  <c:v>0.262536829197406</c:v>
                </c:pt>
                <c:pt idx="67">
                  <c:v>0.262537389995372</c:v>
                </c:pt>
                <c:pt idx="68">
                  <c:v>0.26253795933179</c:v>
                </c:pt>
                <c:pt idx="69">
                  <c:v>0.262538537336638</c:v>
                </c:pt>
                <c:pt idx="70">
                  <c:v>0.26253912414187</c:v>
                </c:pt>
                <c:pt idx="71">
                  <c:v>0.26253971988145</c:v>
                </c:pt>
                <c:pt idx="72">
                  <c:v>0.262540324691379</c:v>
                </c:pt>
                <c:pt idx="73">
                  <c:v>0.26254093870973</c:v>
                </c:pt>
                <c:pt idx="74">
                  <c:v>0.262541562076672</c:v>
                </c:pt>
                <c:pt idx="75">
                  <c:v>0.262542194934512</c:v>
                </c:pt>
                <c:pt idx="76">
                  <c:v>0.26254283742772</c:v>
                </c:pt>
                <c:pt idx="77">
                  <c:v>0.262543489702963</c:v>
                </c:pt>
                <c:pt idx="78">
                  <c:v>0.262544151909141</c:v>
                </c:pt>
                <c:pt idx="79">
                  <c:v>0.26254482419742</c:v>
                </c:pt>
                <c:pt idx="80">
                  <c:v>0.262545506721266</c:v>
                </c:pt>
                <c:pt idx="81">
                  <c:v>0.262546199636477</c:v>
                </c:pt>
                <c:pt idx="82">
                  <c:v>0.262546903101226</c:v>
                </c:pt>
                <c:pt idx="83">
                  <c:v>0.262547617276088</c:v>
                </c:pt>
                <c:pt idx="84">
                  <c:v>0.262548342324084</c:v>
                </c:pt>
                <c:pt idx="85">
                  <c:v>0.262549078410714</c:v>
                </c:pt>
                <c:pt idx="86">
                  <c:v>0.262549825703996</c:v>
                </c:pt>
                <c:pt idx="87">
                  <c:v>0.262550584374505</c:v>
                </c:pt>
                <c:pt idx="88">
                  <c:v>0.262551354595407</c:v>
                </c:pt>
                <c:pt idx="89">
                  <c:v>0.262552136542509</c:v>
                </c:pt>
                <c:pt idx="90">
                  <c:v>0.262552930394288</c:v>
                </c:pt>
                <c:pt idx="91">
                  <c:v>0.262553736331934</c:v>
                </c:pt>
                <c:pt idx="92">
                  <c:v>0.2625545545394</c:v>
                </c:pt>
                <c:pt idx="93">
                  <c:v>0.262555385203433</c:v>
                </c:pt>
                <c:pt idx="94">
                  <c:v>0.262556228513619</c:v>
                </c:pt>
                <c:pt idx="95">
                  <c:v>0.262557084662431</c:v>
                </c:pt>
                <c:pt idx="96">
                  <c:v>0.26255795384527</c:v>
                </c:pt>
                <c:pt idx="97">
                  <c:v>0.262558836260506</c:v>
                </c:pt>
                <c:pt idx="98">
                  <c:v>0.26255973210953</c:v>
                </c:pt>
                <c:pt idx="99">
                  <c:v>0.262560641596793</c:v>
                </c:pt>
                <c:pt idx="100">
                  <c:v>0.26256156492986</c:v>
                </c:pt>
                <c:pt idx="101">
                  <c:v>0.262562502319446</c:v>
                </c:pt>
                <c:pt idx="102">
                  <c:v>0.262563453979476</c:v>
                </c:pt>
                <c:pt idx="103">
                  <c:v>0.262564420127128</c:v>
                </c:pt>
                <c:pt idx="104">
                  <c:v>0.262565400982886</c:v>
                </c:pt>
                <c:pt idx="105">
                  <c:v>0.262566396770579</c:v>
                </c:pt>
                <c:pt idx="106">
                  <c:v>0.26256740771745</c:v>
                </c:pt>
                <c:pt idx="107">
                  <c:v>0.262568434054186</c:v>
                </c:pt>
                <c:pt idx="108">
                  <c:v>0.262569476014995</c:v>
                </c:pt>
                <c:pt idx="109">
                  <c:v>0.26257053383764</c:v>
                </c:pt>
                <c:pt idx="110">
                  <c:v>0.262571607763496</c:v>
                </c:pt>
                <c:pt idx="111">
                  <c:v>0.262572698037618</c:v>
                </c:pt>
                <c:pt idx="112">
                  <c:v>0.262573804908778</c:v>
                </c:pt>
                <c:pt idx="113">
                  <c:v>0.262574928629538</c:v>
                </c:pt>
                <c:pt idx="114">
                  <c:v>0.262576069456297</c:v>
                </c:pt>
                <c:pt idx="115">
                  <c:v>0.262577227649351</c:v>
                </c:pt>
                <c:pt idx="116">
                  <c:v>0.262578403472959</c:v>
                </c:pt>
                <c:pt idx="117">
                  <c:v>0.262579597195391</c:v>
                </c:pt>
                <c:pt idx="118">
                  <c:v>0.262580809089004</c:v>
                </c:pt>
                <c:pt idx="119">
                  <c:v>0.262582039430286</c:v>
                </c:pt>
                <c:pt idx="120">
                  <c:v>0.262583288499938</c:v>
                </c:pt>
                <c:pt idx="121">
                  <c:v>0.262584556582924</c:v>
                </c:pt>
                <c:pt idx="122">
                  <c:v>0.26258584396854</c:v>
                </c:pt>
                <c:pt idx="123">
                  <c:v>0.262587150950481</c:v>
                </c:pt>
                <c:pt idx="124">
                  <c:v>0.262588477826907</c:v>
                </c:pt>
                <c:pt idx="125">
                  <c:v>0.262589824900507</c:v>
                </c:pt>
                <c:pt idx="126">
                  <c:v>0.262591192478577</c:v>
                </c:pt>
                <c:pt idx="127">
                  <c:v>0.262592580873083</c:v>
                </c:pt>
                <c:pt idx="128">
                  <c:v>0.262593990400727</c:v>
                </c:pt>
                <c:pt idx="129">
                  <c:v>0.262595421383031</c:v>
                </c:pt>
                <c:pt idx="130">
                  <c:v>0.262596874146402</c:v>
                </c:pt>
                <c:pt idx="131">
                  <c:v>0.262598349022208</c:v>
                </c:pt>
                <c:pt idx="132">
                  <c:v>0.262599846346853</c:v>
                </c:pt>
                <c:pt idx="133">
                  <c:v>0.262601366461853</c:v>
                </c:pt>
                <c:pt idx="134">
                  <c:v>0.262602909713917</c:v>
                </c:pt>
                <c:pt idx="135">
                  <c:v>0.26260447645502</c:v>
                </c:pt>
                <c:pt idx="136">
                  <c:v>0.262606067042488</c:v>
                </c:pt>
                <c:pt idx="137">
                  <c:v>0.262607681839074</c:v>
                </c:pt>
                <c:pt idx="138">
                  <c:v>0.262609321213046</c:v>
                </c:pt>
                <c:pt idx="139">
                  <c:v>0.262610985538269</c:v>
                </c:pt>
                <c:pt idx="140">
                  <c:v>0.262612675194285</c:v>
                </c:pt>
                <c:pt idx="141">
                  <c:v>0.262614390566403</c:v>
                </c:pt>
                <c:pt idx="142">
                  <c:v>0.262616132045792</c:v>
                </c:pt>
                <c:pt idx="143">
                  <c:v>0.262617900029557</c:v>
                </c:pt>
                <c:pt idx="144">
                  <c:v>0.26261969492084</c:v>
                </c:pt>
                <c:pt idx="145">
                  <c:v>0.262621517128906</c:v>
                </c:pt>
                <c:pt idx="146">
                  <c:v>0.262623367069239</c:v>
                </c:pt>
                <c:pt idx="147">
                  <c:v>0.262625245163631</c:v>
                </c:pt>
                <c:pt idx="148">
                  <c:v>0.262627151840287</c:v>
                </c:pt>
                <c:pt idx="149">
                  <c:v>0.26262908753391</c:v>
                </c:pt>
                <c:pt idx="150">
                  <c:v>0.262631052685808</c:v>
                </c:pt>
                <c:pt idx="151">
                  <c:v>0.262633047743996</c:v>
                </c:pt>
                <c:pt idx="152">
                  <c:v>0.262635073163289</c:v>
                </c:pt>
                <c:pt idx="153">
                  <c:v>0.262637129405407</c:v>
                </c:pt>
                <c:pt idx="154">
                  <c:v>0.262639216939089</c:v>
                </c:pt>
                <c:pt idx="155">
                  <c:v>0.262641336240185</c:v>
                </c:pt>
                <c:pt idx="156">
                  <c:v>0.262643487791778</c:v>
                </c:pt>
                <c:pt idx="157">
                  <c:v>0.262645672084282</c:v>
                </c:pt>
                <c:pt idx="158">
                  <c:v>0.262647889615557</c:v>
                </c:pt>
                <c:pt idx="159">
                  <c:v>0.262650140891025</c:v>
                </c:pt>
                <c:pt idx="160">
                  <c:v>0.26265242642378</c:v>
                </c:pt>
                <c:pt idx="161">
                  <c:v>0.262654746734707</c:v>
                </c:pt>
                <c:pt idx="162">
                  <c:v>0.262657102352597</c:v>
                </c:pt>
                <c:pt idx="163">
                  <c:v>0.26265949381427</c:v>
                </c:pt>
                <c:pt idx="164">
                  <c:v>0.262661921664692</c:v>
                </c:pt>
                <c:pt idx="165">
                  <c:v>0.262664386457106</c:v>
                </c:pt>
                <c:pt idx="166">
                  <c:v>0.262666888753149</c:v>
                </c:pt>
                <c:pt idx="167">
                  <c:v>0.262669429122982</c:v>
                </c:pt>
                <c:pt idx="168">
                  <c:v>0.26267200814542</c:v>
                </c:pt>
                <c:pt idx="169">
                  <c:v>0.262674626408063</c:v>
                </c:pt>
                <c:pt idx="170">
                  <c:v>0.262677284507427</c:v>
                </c:pt>
                <c:pt idx="171">
                  <c:v>0.262679983049081</c:v>
                </c:pt>
                <c:pt idx="172">
                  <c:v>0.262682722647778</c:v>
                </c:pt>
                <c:pt idx="173">
                  <c:v>0.262685503927608</c:v>
                </c:pt>
                <c:pt idx="174">
                  <c:v>0.262688327522118</c:v>
                </c:pt>
                <c:pt idx="175">
                  <c:v>0.262691194074476</c:v>
                </c:pt>
                <c:pt idx="176">
                  <c:v>0.262694104237604</c:v>
                </c:pt>
                <c:pt idx="177">
                  <c:v>0.262697058674324</c:v>
                </c:pt>
                <c:pt idx="178">
                  <c:v>0.26270005805752</c:v>
                </c:pt>
                <c:pt idx="179">
                  <c:v>0.262703103070277</c:v>
                </c:pt>
                <c:pt idx="180">
                  <c:v>0.262706194406037</c:v>
                </c:pt>
                <c:pt idx="181">
                  <c:v>0.262709332768768</c:v>
                </c:pt>
                <c:pt idx="182">
                  <c:v>0.262712518873104</c:v>
                </c:pt>
                <c:pt idx="183">
                  <c:v>0.26271575344452</c:v>
                </c:pt>
                <c:pt idx="184">
                  <c:v>0.26271903721949</c:v>
                </c:pt>
                <c:pt idx="185">
                  <c:v>0.262722370945657</c:v>
                </c:pt>
                <c:pt idx="186">
                  <c:v>0.262725755381991</c:v>
                </c:pt>
                <c:pt idx="187">
                  <c:v>0.262729191298979</c:v>
                </c:pt>
                <c:pt idx="188">
                  <c:v>0.262732679478779</c:v>
                </c:pt>
                <c:pt idx="189">
                  <c:v>0.262736220715408</c:v>
                </c:pt>
                <c:pt idx="190">
                  <c:v>0.262739815814916</c:v>
                </c:pt>
                <c:pt idx="191">
                  <c:v>0.26274346559557</c:v>
                </c:pt>
                <c:pt idx="192">
                  <c:v>0.262747170888038</c:v>
                </c:pt>
                <c:pt idx="193">
                  <c:v>0.262750932535572</c:v>
                </c:pt>
                <c:pt idx="194">
                  <c:v>0.262754751394207</c:v>
                </c:pt>
                <c:pt idx="195">
                  <c:v>0.262758628332939</c:v>
                </c:pt>
                <c:pt idx="196">
                  <c:v>0.262762564233936</c:v>
                </c:pt>
                <c:pt idx="197">
                  <c:v>0.262766559992728</c:v>
                </c:pt>
                <c:pt idx="198">
                  <c:v>0.262770616518409</c:v>
                </c:pt>
                <c:pt idx="199">
                  <c:v>0.262774734733841</c:v>
                </c:pt>
                <c:pt idx="200">
                  <c:v>0.262778915575865</c:v>
                </c:pt>
                <c:pt idx="201">
                  <c:v>0.262783159995504</c:v>
                </c:pt>
                <c:pt idx="202">
                  <c:v>0.26278746895819</c:v>
                </c:pt>
                <c:pt idx="203">
                  <c:v>0.262791843443964</c:v>
                </c:pt>
                <c:pt idx="204">
                  <c:v>0.262796284447712</c:v>
                </c:pt>
                <c:pt idx="205">
                  <c:v>0.262800792979375</c:v>
                </c:pt>
                <c:pt idx="206">
                  <c:v>0.262805370064179</c:v>
                </c:pt>
                <c:pt idx="207">
                  <c:v>0.262810016742876</c:v>
                </c:pt>
                <c:pt idx="208">
                  <c:v>0.262814734071961</c:v>
                </c:pt>
                <c:pt idx="209">
                  <c:v>0.262819523123921</c:v>
                </c:pt>
                <c:pt idx="210">
                  <c:v>0.262824384987471</c:v>
                </c:pt>
                <c:pt idx="211">
                  <c:v>0.262829320767789</c:v>
                </c:pt>
                <c:pt idx="212">
                  <c:v>0.262834331586786</c:v>
                </c:pt>
                <c:pt idx="213">
                  <c:v>0.262839418583332</c:v>
                </c:pt>
                <c:pt idx="214">
                  <c:v>0.262844582913533</c:v>
                </c:pt>
                <c:pt idx="215">
                  <c:v>0.262849825750968</c:v>
                </c:pt>
                <c:pt idx="216">
                  <c:v>0.26285514828697</c:v>
                </c:pt>
                <c:pt idx="217">
                  <c:v>0.262860551730885</c:v>
                </c:pt>
                <c:pt idx="218">
                  <c:v>0.262866037310335</c:v>
                </c:pt>
                <c:pt idx="219">
                  <c:v>0.262871606271511</c:v>
                </c:pt>
                <c:pt idx="220">
                  <c:v>0.262877259879434</c:v>
                </c:pt>
                <c:pt idx="221">
                  <c:v>0.262882999418244</c:v>
                </c:pt>
                <c:pt idx="222">
                  <c:v>0.262888826191485</c:v>
                </c:pt>
                <c:pt idx="223">
                  <c:v>0.262894741522403</c:v>
                </c:pt>
                <c:pt idx="224">
                  <c:v>0.262900746754229</c:v>
                </c:pt>
                <c:pt idx="225">
                  <c:v>0.262906843250493</c:v>
                </c:pt>
                <c:pt idx="226">
                  <c:v>0.26291303239531</c:v>
                </c:pt>
                <c:pt idx="227">
                  <c:v>0.262919315593709</c:v>
                </c:pt>
                <c:pt idx="228">
                  <c:v>0.26292569427193</c:v>
                </c:pt>
                <c:pt idx="229">
                  <c:v>0.262932169877749</c:v>
                </c:pt>
                <c:pt idx="230">
                  <c:v>0.262938743880794</c:v>
                </c:pt>
                <c:pt idx="231">
                  <c:v>0.262945417772884</c:v>
                </c:pt>
                <c:pt idx="232">
                  <c:v>0.26295219306835</c:v>
                </c:pt>
                <c:pt idx="233">
                  <c:v>0.262959071304375</c:v>
                </c:pt>
                <c:pt idx="234">
                  <c:v>0.262966054041331</c:v>
                </c:pt>
                <c:pt idx="235">
                  <c:v>0.262973142863141</c:v>
                </c:pt>
                <c:pt idx="236">
                  <c:v>0.262980339377613</c:v>
                </c:pt>
                <c:pt idx="237">
                  <c:v>0.262987645216799</c:v>
                </c:pt>
                <c:pt idx="238">
                  <c:v>0.262995062037373</c:v>
                </c:pt>
                <c:pt idx="239">
                  <c:v>0.263002591520981</c:v>
                </c:pt>
                <c:pt idx="240">
                  <c:v>0.263010235374622</c:v>
                </c:pt>
                <c:pt idx="241">
                  <c:v>0.263017995331018</c:v>
                </c:pt>
                <c:pt idx="242">
                  <c:v>0.263025873149016</c:v>
                </c:pt>
                <c:pt idx="243">
                  <c:v>0.263033870613951</c:v>
                </c:pt>
                <c:pt idx="244">
                  <c:v>0.263041989538068</c:v>
                </c:pt>
                <c:pt idx="245">
                  <c:v>0.263050231760902</c:v>
                </c:pt>
                <c:pt idx="246">
                  <c:v>0.263058599149696</c:v>
                </c:pt>
                <c:pt idx="247">
                  <c:v>0.263067093599806</c:v>
                </c:pt>
                <c:pt idx="248">
                  <c:v>0.263075717035126</c:v>
                </c:pt>
                <c:pt idx="249">
                  <c:v>0.263084471408512</c:v>
                </c:pt>
                <c:pt idx="250">
                  <c:v>0.263093358702208</c:v>
                </c:pt>
                <c:pt idx="251">
                  <c:v>0.263102380928284</c:v>
                </c:pt>
                <c:pt idx="252">
                  <c:v>0.263111540129084</c:v>
                </c:pt>
                <c:pt idx="253">
                  <c:v>0.263120838377672</c:v>
                </c:pt>
                <c:pt idx="254">
                  <c:v>0.263130277778283</c:v>
                </c:pt>
                <c:pt idx="255">
                  <c:v>0.263139860466801</c:v>
                </c:pt>
                <c:pt idx="256">
                  <c:v>0.263149588611212</c:v>
                </c:pt>
                <c:pt idx="257">
                  <c:v>0.263159464412089</c:v>
                </c:pt>
                <c:pt idx="258">
                  <c:v>0.263169490103073</c:v>
                </c:pt>
                <c:pt idx="259">
                  <c:v>0.263179667951363</c:v>
                </c:pt>
                <c:pt idx="260">
                  <c:v>0.263190000258215</c:v>
                </c:pt>
                <c:pt idx="261">
                  <c:v>0.263200489359445</c:v>
                </c:pt>
                <c:pt idx="262">
                  <c:v>0.263211137625932</c:v>
                </c:pt>
                <c:pt idx="263">
                  <c:v>0.263221947464159</c:v>
                </c:pt>
                <c:pt idx="264">
                  <c:v>0.263232921316714</c:v>
                </c:pt>
                <c:pt idx="265">
                  <c:v>0.263244061662839</c:v>
                </c:pt>
                <c:pt idx="266">
                  <c:v>0.263255371018969</c:v>
                </c:pt>
                <c:pt idx="267">
                  <c:v>0.263266851939277</c:v>
                </c:pt>
                <c:pt idx="268">
                  <c:v>0.263278507016231</c:v>
                </c:pt>
                <c:pt idx="269">
                  <c:v>0.26329033888117</c:v>
                </c:pt>
                <c:pt idx="270">
                  <c:v>0.263302350204866</c:v>
                </c:pt>
                <c:pt idx="271">
                  <c:v>0.263314543698098</c:v>
                </c:pt>
                <c:pt idx="272">
                  <c:v>0.263326922112267</c:v>
                </c:pt>
                <c:pt idx="273">
                  <c:v>0.263339488239964</c:v>
                </c:pt>
                <c:pt idx="274">
                  <c:v>0.2633522449156</c:v>
                </c:pt>
                <c:pt idx="275">
                  <c:v>0.263365195016008</c:v>
                </c:pt>
                <c:pt idx="276">
                  <c:v>0.263378341461069</c:v>
                </c:pt>
                <c:pt idx="277">
                  <c:v>0.263391687214348</c:v>
                </c:pt>
                <c:pt idx="278">
                  <c:v>0.263405235283725</c:v>
                </c:pt>
                <c:pt idx="279">
                  <c:v>0.263418988722067</c:v>
                </c:pt>
                <c:pt idx="280">
                  <c:v>0.263432950627857</c:v>
                </c:pt>
                <c:pt idx="281">
                  <c:v>0.263447124145891</c:v>
                </c:pt>
                <c:pt idx="282">
                  <c:v>0.263461512467942</c:v>
                </c:pt>
                <c:pt idx="283">
                  <c:v>0.263476118833447</c:v>
                </c:pt>
                <c:pt idx="284">
                  <c:v>0.263490946530208</c:v>
                </c:pt>
                <c:pt idx="285">
                  <c:v>0.263505998895102</c:v>
                </c:pt>
                <c:pt idx="286">
                  <c:v>0.263521279314792</c:v>
                </c:pt>
                <c:pt idx="287">
                  <c:v>0.263536791226456</c:v>
                </c:pt>
                <c:pt idx="288">
                  <c:v>0.263552538118523</c:v>
                </c:pt>
                <c:pt idx="289">
                  <c:v>0.263568523531429</c:v>
                </c:pt>
                <c:pt idx="290">
                  <c:v>0.26358475105836</c:v>
                </c:pt>
                <c:pt idx="291">
                  <c:v>0.26360122434603</c:v>
                </c:pt>
                <c:pt idx="292">
                  <c:v>0.26361794709546</c:v>
                </c:pt>
                <c:pt idx="293">
                  <c:v>0.263634923062762</c:v>
                </c:pt>
                <c:pt idx="294">
                  <c:v>0.263652156059945</c:v>
                </c:pt>
                <c:pt idx="295">
                  <c:v>0.263669649955723</c:v>
                </c:pt>
                <c:pt idx="296">
                  <c:v>0.263687408676339</c:v>
                </c:pt>
                <c:pt idx="297">
                  <c:v>0.263705436206401</c:v>
                </c:pt>
                <c:pt idx="298">
                  <c:v>0.263723736589723</c:v>
                </c:pt>
                <c:pt idx="299">
                  <c:v>0.263742313930184</c:v>
                </c:pt>
                <c:pt idx="300">
                  <c:v>0.263761172392601</c:v>
                </c:pt>
                <c:pt idx="301">
                  <c:v>0.2637803162036</c:v>
                </c:pt>
                <c:pt idx="302">
                  <c:v>0.263799749652518</c:v>
                </c:pt>
                <c:pt idx="303">
                  <c:v>0.263819477092304</c:v>
                </c:pt>
                <c:pt idx="304">
                  <c:v>0.26383950294043</c:v>
                </c:pt>
                <c:pt idx="305">
                  <c:v>0.263859831679835</c:v>
                </c:pt>
                <c:pt idx="306">
                  <c:v>0.263880467859851</c:v>
                </c:pt>
                <c:pt idx="307">
                  <c:v>0.263901416097159</c:v>
                </c:pt>
                <c:pt idx="308">
                  <c:v>0.263922681076777</c:v>
                </c:pt>
                <c:pt idx="309">
                  <c:v>0.26394426755301</c:v>
                </c:pt>
                <c:pt idx="310">
                  <c:v>0.263966180350469</c:v>
                </c:pt>
                <c:pt idx="311">
                  <c:v>0.263988424365055</c:v>
                </c:pt>
                <c:pt idx="312">
                  <c:v>0.264011004565</c:v>
                </c:pt>
                <c:pt idx="313">
                  <c:v>0.264033925991891</c:v>
                </c:pt>
                <c:pt idx="314">
                  <c:v>0.264057193761713</c:v>
                </c:pt>
                <c:pt idx="315">
                  <c:v>0.26408081306592</c:v>
                </c:pt>
                <c:pt idx="316">
                  <c:v>0.2641047891725</c:v>
                </c:pt>
                <c:pt idx="317">
                  <c:v>0.264129127427073</c:v>
                </c:pt>
                <c:pt idx="318">
                  <c:v>0.264153833253992</c:v>
                </c:pt>
                <c:pt idx="319">
                  <c:v>0.264178912157459</c:v>
                </c:pt>
                <c:pt idx="320">
                  <c:v>0.264204369722655</c:v>
                </c:pt>
                <c:pt idx="321">
                  <c:v>0.264230211616896</c:v>
                </c:pt>
                <c:pt idx="322">
                  <c:v>0.264256443590792</c:v>
                </c:pt>
                <c:pt idx="323">
                  <c:v>0.264283071479418</c:v>
                </c:pt>
                <c:pt idx="324">
                  <c:v>0.264310101203516</c:v>
                </c:pt>
                <c:pt idx="325">
                  <c:v>0.264337538770693</c:v>
                </c:pt>
                <c:pt idx="326">
                  <c:v>0.264365390276656</c:v>
                </c:pt>
                <c:pt idx="327">
                  <c:v>0.264393661906442</c:v>
                </c:pt>
                <c:pt idx="328">
                  <c:v>0.264422359935674</c:v>
                </c:pt>
                <c:pt idx="329">
                  <c:v>0.264451490731835</c:v>
                </c:pt>
                <c:pt idx="330">
                  <c:v>0.264481060755557</c:v>
                </c:pt>
                <c:pt idx="331">
                  <c:v>0.264511076561916</c:v>
                </c:pt>
                <c:pt idx="332">
                  <c:v>0.264541544801757</c:v>
                </c:pt>
                <c:pt idx="333">
                  <c:v>0.264572472223031</c:v>
                </c:pt>
                <c:pt idx="334">
                  <c:v>0.264603865672146</c:v>
                </c:pt>
                <c:pt idx="335">
                  <c:v>0.264635732095331</c:v>
                </c:pt>
                <c:pt idx="336">
                  <c:v>0.264668078540039</c:v>
                </c:pt>
                <c:pt idx="337">
                  <c:v>0.26470091215633</c:v>
                </c:pt>
                <c:pt idx="338">
                  <c:v>0.264734240198307</c:v>
                </c:pt>
                <c:pt idx="339">
                  <c:v>0.264768070025551</c:v>
                </c:pt>
                <c:pt idx="340">
                  <c:v>0.264802409104571</c:v>
                </c:pt>
                <c:pt idx="341">
                  <c:v>0.264837265010281</c:v>
                </c:pt>
                <c:pt idx="342">
                  <c:v>0.2648726454275</c:v>
                </c:pt>
                <c:pt idx="343">
                  <c:v>0.264908558152448</c:v>
                </c:pt>
                <c:pt idx="344">
                  <c:v>0.26494501109428</c:v>
                </c:pt>
                <c:pt idx="345">
                  <c:v>0.264982012276635</c:v>
                </c:pt>
                <c:pt idx="346">
                  <c:v>0.265019569839195</c:v>
                </c:pt>
                <c:pt idx="347">
                  <c:v>0.265057692039265</c:v>
                </c:pt>
                <c:pt idx="348">
                  <c:v>0.265096387253386</c:v>
                </c:pt>
                <c:pt idx="349">
                  <c:v>0.265135663978945</c:v>
                </c:pt>
                <c:pt idx="350">
                  <c:v>0.265175530835811</c:v>
                </c:pt>
                <c:pt idx="351">
                  <c:v>0.265215996568008</c:v>
                </c:pt>
                <c:pt idx="352">
                  <c:v>0.265257070045376</c:v>
                </c:pt>
                <c:pt idx="353">
                  <c:v>0.265298760265276</c:v>
                </c:pt>
                <c:pt idx="354">
                  <c:v>0.265341076354304</c:v>
                </c:pt>
                <c:pt idx="355">
                  <c:v>0.265384027570023</c:v>
                </c:pt>
                <c:pt idx="356">
                  <c:v>0.265427623302722</c:v>
                </c:pt>
                <c:pt idx="357">
                  <c:v>0.265471873077186</c:v>
                </c:pt>
                <c:pt idx="358">
                  <c:v>0.265516786554495</c:v>
                </c:pt>
                <c:pt idx="359">
                  <c:v>0.26556237353383</c:v>
                </c:pt>
                <c:pt idx="360">
                  <c:v>0.265608643954315</c:v>
                </c:pt>
                <c:pt idx="361">
                  <c:v>0.265655607896866</c:v>
                </c:pt>
                <c:pt idx="362">
                  <c:v>0.265703275586063</c:v>
                </c:pt>
                <c:pt idx="363">
                  <c:v>0.265751657392048</c:v>
                </c:pt>
                <c:pt idx="364">
                  <c:v>0.265800763832438</c:v>
                </c:pt>
                <c:pt idx="365">
                  <c:v>0.265850605574251</c:v>
                </c:pt>
                <c:pt idx="366">
                  <c:v>0.265901193435875</c:v>
                </c:pt>
                <c:pt idx="367">
                  <c:v>0.265952538389035</c:v>
                </c:pt>
                <c:pt idx="368">
                  <c:v>0.266004651560784</c:v>
                </c:pt>
                <c:pt idx="369">
                  <c:v>0.266057544235526</c:v>
                </c:pt>
                <c:pt idx="370">
                  <c:v>0.266111227857048</c:v>
                </c:pt>
                <c:pt idx="371">
                  <c:v>0.266165714030578</c:v>
                </c:pt>
                <c:pt idx="372">
                  <c:v>0.26622101452486</c:v>
                </c:pt>
                <c:pt idx="373">
                  <c:v>0.266277141274256</c:v>
                </c:pt>
                <c:pt idx="374">
                  <c:v>0.266334106380858</c:v>
                </c:pt>
                <c:pt idx="375">
                  <c:v>0.266391922116628</c:v>
                </c:pt>
                <c:pt idx="376">
                  <c:v>0.266450600925564</c:v>
                </c:pt>
                <c:pt idx="377">
                  <c:v>0.266510155425867</c:v>
                </c:pt>
                <c:pt idx="378">
                  <c:v>0.266570598412151</c:v>
                </c:pt>
                <c:pt idx="379">
                  <c:v>0.266631942857656</c:v>
                </c:pt>
                <c:pt idx="380">
                  <c:v>0.266694201916491</c:v>
                </c:pt>
                <c:pt idx="381">
                  <c:v>0.266757388925897</c:v>
                </c:pt>
                <c:pt idx="382">
                  <c:v>0.266821517408521</c:v>
                </c:pt>
                <c:pt idx="383">
                  <c:v>0.266886601074723</c:v>
                </c:pt>
                <c:pt idx="384">
                  <c:v>0.266952653824886</c:v>
                </c:pt>
                <c:pt idx="385">
                  <c:v>0.26701968975177</c:v>
                </c:pt>
                <c:pt idx="386">
                  <c:v>0.267087723142867</c:v>
                </c:pt>
                <c:pt idx="387">
                  <c:v>0.267156768482765</c:v>
                </c:pt>
                <c:pt idx="388">
                  <c:v>0.267226840455574</c:v>
                </c:pt>
                <c:pt idx="389">
                  <c:v>0.267297953947319</c:v>
                </c:pt>
                <c:pt idx="390">
                  <c:v>0.267370124048388</c:v>
                </c:pt>
                <c:pt idx="391">
                  <c:v>0.267443366055986</c:v>
                </c:pt>
                <c:pt idx="392">
                  <c:v>0.267517695476607</c:v>
                </c:pt>
                <c:pt idx="393">
                  <c:v>0.267593128028525</c:v>
                </c:pt>
                <c:pt idx="394">
                  <c:v>0.267669679644312</c:v>
                </c:pt>
                <c:pt idx="395">
                  <c:v>0.26774736647335</c:v>
                </c:pt>
                <c:pt idx="396">
                  <c:v>0.267826204884393</c:v>
                </c:pt>
                <c:pt idx="397">
                  <c:v>0.267906211468115</c:v>
                </c:pt>
                <c:pt idx="398">
                  <c:v>0.267987403039702</c:v>
                </c:pt>
                <c:pt idx="399">
                  <c:v>0.268069796641435</c:v>
                </c:pt>
                <c:pt idx="400">
                  <c:v>0.268153409545313</c:v>
                </c:pt>
                <c:pt idx="401">
                  <c:v>0.26823825925567</c:v>
                </c:pt>
                <c:pt idx="402">
                  <c:v>0.268324363511827</c:v>
                </c:pt>
                <c:pt idx="403">
                  <c:v>0.268411740290736</c:v>
                </c:pt>
                <c:pt idx="404">
                  <c:v>0.268500407809671</c:v>
                </c:pt>
                <c:pt idx="405">
                  <c:v>0.26859038452889</c:v>
                </c:pt>
                <c:pt idx="406">
                  <c:v>0.268681689154358</c:v>
                </c:pt>
                <c:pt idx="407">
                  <c:v>0.268774340640436</c:v>
                </c:pt>
                <c:pt idx="408">
                  <c:v>0.268868358192623</c:v>
                </c:pt>
                <c:pt idx="409">
                  <c:v>0.26896376127028</c:v>
                </c:pt>
                <c:pt idx="410">
                  <c:v>0.26906056958938</c:v>
                </c:pt>
                <c:pt idx="411">
                  <c:v>0.269158803125267</c:v>
                </c:pt>
                <c:pt idx="412">
                  <c:v>0.269258482115419</c:v>
                </c:pt>
                <c:pt idx="413">
                  <c:v>0.269359627062227</c:v>
                </c:pt>
                <c:pt idx="414">
                  <c:v>0.269462258735775</c:v>
                </c:pt>
                <c:pt idx="415">
                  <c:v>0.269566398176635</c:v>
                </c:pt>
                <c:pt idx="416">
                  <c:v>0.269672066698661</c:v>
                </c:pt>
                <c:pt idx="417">
                  <c:v>0.269779285891794</c:v>
                </c:pt>
                <c:pt idx="418">
                  <c:v>0.269888077624879</c:v>
                </c:pt>
                <c:pt idx="419">
                  <c:v>0.269998464048455</c:v>
                </c:pt>
                <c:pt idx="420">
                  <c:v>0.2701104675976</c:v>
                </c:pt>
                <c:pt idx="421">
                  <c:v>0.27022411099473</c:v>
                </c:pt>
                <c:pt idx="422">
                  <c:v>0.270339417252424</c:v>
                </c:pt>
                <c:pt idx="423">
                  <c:v>0.270456409676235</c:v>
                </c:pt>
                <c:pt idx="424">
                  <c:v>0.270575111867523</c:v>
                </c:pt>
                <c:pt idx="425">
                  <c:v>0.270695547726258</c:v>
                </c:pt>
                <c:pt idx="426">
                  <c:v>0.270817741453837</c:v>
                </c:pt>
                <c:pt idx="427">
                  <c:v>0.27094171755589</c:v>
                </c:pt>
                <c:pt idx="428">
                  <c:v>0.271067500845084</c:v>
                </c:pt>
                <c:pt idx="429">
                  <c:v>0.271195116443912</c:v>
                </c:pt>
                <c:pt idx="430">
                  <c:v>0.271324589787491</c:v>
                </c:pt>
                <c:pt idx="431">
                  <c:v>0.271455946626312</c:v>
                </c:pt>
                <c:pt idx="432">
                  <c:v>0.271589213029042</c:v>
                </c:pt>
                <c:pt idx="433">
                  <c:v>0.271724415385234</c:v>
                </c:pt>
                <c:pt idx="434">
                  <c:v>0.271861580408096</c:v>
                </c:pt>
                <c:pt idx="435">
                  <c:v>0.272000735137195</c:v>
                </c:pt>
                <c:pt idx="436">
                  <c:v>0.272141906941159</c:v>
                </c:pt>
                <c:pt idx="437">
                  <c:v>0.272285123520365</c:v>
                </c:pt>
                <c:pt idx="438">
                  <c:v>0.272430412909596</c:v>
                </c:pt>
                <c:pt idx="439">
                  <c:v>0.272577803480683</c:v>
                </c:pt>
                <c:pt idx="440">
                  <c:v>0.27272732394511</c:v>
                </c:pt>
                <c:pt idx="441">
                  <c:v>0.272879003356609</c:v>
                </c:pt>
                <c:pt idx="442">
                  <c:v>0.273032871113705</c:v>
                </c:pt>
                <c:pt idx="443">
                  <c:v>0.273188956962252</c:v>
                </c:pt>
                <c:pt idx="444">
                  <c:v>0.273347290997912</c:v>
                </c:pt>
                <c:pt idx="445">
                  <c:v>0.273507903668626</c:v>
                </c:pt>
                <c:pt idx="446">
                  <c:v>0.273670825777016</c:v>
                </c:pt>
                <c:pt idx="447">
                  <c:v>0.273836088482768</c:v>
                </c:pt>
                <c:pt idx="448">
                  <c:v>0.274003723304976</c:v>
                </c:pt>
                <c:pt idx="449">
                  <c:v>0.274173762124411</c:v>
                </c:pt>
                <c:pt idx="450">
                  <c:v>0.274346237185783</c:v>
                </c:pt>
                <c:pt idx="451">
                  <c:v>0.274521181099922</c:v>
                </c:pt>
                <c:pt idx="452">
                  <c:v>0.274698626845912</c:v>
                </c:pt>
                <c:pt idx="453">
                  <c:v>0.274878607773186</c:v>
                </c:pt>
                <c:pt idx="454">
                  <c:v>0.275061157603533</c:v>
                </c:pt>
                <c:pt idx="455">
                  <c:v>0.275246310433079</c:v>
                </c:pt>
                <c:pt idx="456">
                  <c:v>0.275434100734162</c:v>
                </c:pt>
                <c:pt idx="457">
                  <c:v>0.27562456335718</c:v>
                </c:pt>
                <c:pt idx="458">
                  <c:v>0.275817733532332</c:v>
                </c:pt>
                <c:pt idx="459">
                  <c:v>0.276013646871323</c:v>
                </c:pt>
                <c:pt idx="460">
                  <c:v>0.276212339368952</c:v>
                </c:pt>
                <c:pt idx="461">
                  <c:v>0.276413847404644</c:v>
                </c:pt>
                <c:pt idx="462">
                  <c:v>0.276618207743889</c:v>
                </c:pt>
                <c:pt idx="463">
                  <c:v>0.276825457539604</c:v>
                </c:pt>
                <c:pt idx="464">
                  <c:v>0.277035634333378</c:v>
                </c:pt>
                <c:pt idx="465">
                  <c:v>0.277248776056657</c:v>
                </c:pt>
                <c:pt idx="466">
                  <c:v>0.277464921031795</c:v>
                </c:pt>
                <c:pt idx="467">
                  <c:v>0.277684107973023</c:v>
                </c:pt>
                <c:pt idx="468">
                  <c:v>0.277906375987306</c:v>
                </c:pt>
                <c:pt idx="469">
                  <c:v>0.278131764575086</c:v>
                </c:pt>
                <c:pt idx="470">
                  <c:v>0.278360313630918</c:v>
                </c:pt>
                <c:pt idx="471">
                  <c:v>0.278592063443965</c:v>
                </c:pt>
                <c:pt idx="472">
                  <c:v>0.278827054698402</c:v>
                </c:pt>
                <c:pt idx="473">
                  <c:v>0.279065328473654</c:v>
                </c:pt>
                <c:pt idx="474">
                  <c:v>0.279306926244535</c:v>
                </c:pt>
                <c:pt idx="475">
                  <c:v>0.279551889881222</c:v>
                </c:pt>
                <c:pt idx="476">
                  <c:v>0.279800261649109</c:v>
                </c:pt>
                <c:pt idx="477">
                  <c:v>0.280052084208488</c:v>
                </c:pt>
                <c:pt idx="478">
                  <c:v>0.28030740061411</c:v>
                </c:pt>
                <c:pt idx="479">
                  <c:v>0.280566254314559</c:v>
                </c:pt>
                <c:pt idx="480">
                  <c:v>0.280828689151475</c:v>
                </c:pt>
                <c:pt idx="481">
                  <c:v>0.281094749358614</c:v>
                </c:pt>
                <c:pt idx="482">
                  <c:v>0.281364479560734</c:v>
                </c:pt>
                <c:pt idx="483">
                  <c:v>0.28163792477229</c:v>
                </c:pt>
                <c:pt idx="484">
                  <c:v>0.281915130395967</c:v>
                </c:pt>
                <c:pt idx="485">
                  <c:v>0.282196142220998</c:v>
                </c:pt>
                <c:pt idx="486">
                  <c:v>0.282481006421311</c:v>
                </c:pt>
                <c:pt idx="487">
                  <c:v>0.282769769553459</c:v>
                </c:pt>
                <c:pt idx="488">
                  <c:v>0.28306247855435</c:v>
                </c:pt>
                <c:pt idx="489">
                  <c:v>0.283359180738766</c:v>
                </c:pt>
                <c:pt idx="490">
                  <c:v>0.283659923796663</c:v>
                </c:pt>
                <c:pt idx="491">
                  <c:v>0.283964755790242</c:v>
                </c:pt>
                <c:pt idx="492">
                  <c:v>0.284273725150785</c:v>
                </c:pt>
                <c:pt idx="493">
                  <c:v>0.284586880675283</c:v>
                </c:pt>
                <c:pt idx="494">
                  <c:v>0.284904271522776</c:v>
                </c:pt>
                <c:pt idx="495">
                  <c:v>0.285225947210483</c:v>
                </c:pt>
                <c:pt idx="496">
                  <c:v>0.285551957609657</c:v>
                </c:pt>
                <c:pt idx="497">
                  <c:v>0.285882352941176</c:v>
                </c:pt>
                <c:pt idx="498">
                  <c:v>0.286212165736115</c:v>
                </c:pt>
                <c:pt idx="499">
                  <c:v>0.286546331595736</c:v>
                </c:pt>
                <c:pt idx="500">
                  <c:v>0.286884899498758</c:v>
                </c:pt>
                <c:pt idx="501">
                  <c:v>0.287227918734138</c:v>
                </c:pt>
                <c:pt idx="502">
                  <c:v>0.287575438895707</c:v>
                </c:pt>
                <c:pt idx="503">
                  <c:v>0.287927509876496</c:v>
                </c:pt>
                <c:pt idx="504">
                  <c:v>0.288284181862795</c:v>
                </c:pt>
                <c:pt idx="505">
                  <c:v>0.288645505327933</c:v>
                </c:pt>
                <c:pt idx="506">
                  <c:v>0.289011531025752</c:v>
                </c:pt>
                <c:pt idx="507">
                  <c:v>0.289382309983774</c:v>
                </c:pt>
                <c:pt idx="508">
                  <c:v>0.289757893496077</c:v>
                </c:pt>
                <c:pt idx="509">
                  <c:v>0.290138333115859</c:v>
                </c:pt>
                <c:pt idx="510">
                  <c:v>0.290523680647659</c:v>
                </c:pt>
                <c:pt idx="511">
                  <c:v>0.290913988139278</c:v>
                </c:pt>
                <c:pt idx="512">
                  <c:v>0.291309307873359</c:v>
                </c:pt>
                <c:pt idx="513">
                  <c:v>0.291709692358626</c:v>
                </c:pt>
                <c:pt idx="514">
                  <c:v>0.292115194320788</c:v>
                </c:pt>
                <c:pt idx="515">
                  <c:v>0.292525866693082</c:v>
                </c:pt>
                <c:pt idx="516">
                  <c:v>0.292941762606461</c:v>
                </c:pt>
                <c:pt idx="517">
                  <c:v>0.293362935379441</c:v>
                </c:pt>
                <c:pt idx="518">
                  <c:v>0.293789438507537</c:v>
                </c:pt>
                <c:pt idx="519">
                  <c:v>0.294221325652381</c:v>
                </c:pt>
                <c:pt idx="520">
                  <c:v>0.294658650630405</c:v>
                </c:pt>
                <c:pt idx="521">
                  <c:v>0.295101467401175</c:v>
                </c:pt>
                <c:pt idx="522">
                  <c:v>0.295549830055318</c:v>
                </c:pt>
                <c:pt idx="523">
                  <c:v>0.296003792802062</c:v>
                </c:pt>
                <c:pt idx="524">
                  <c:v>0.296463409956356</c:v>
                </c:pt>
                <c:pt idx="525">
                  <c:v>0.296928735925607</c:v>
                </c:pt>
                <c:pt idx="526">
                  <c:v>0.29739982519598</c:v>
                </c:pt>
                <c:pt idx="527">
                  <c:v>0.2978767323183</c:v>
                </c:pt>
                <c:pt idx="528">
                  <c:v>0.298359511893515</c:v>
                </c:pt>
                <c:pt idx="529">
                  <c:v>0.298848218557741</c:v>
                </c:pt>
                <c:pt idx="530">
                  <c:v>0.299342906966873</c:v>
                </c:pt>
                <c:pt idx="531">
                  <c:v>0.299843631780752</c:v>
                </c:pt>
                <c:pt idx="532">
                  <c:v>0.300350447646909</c:v>
                </c:pt>
                <c:pt idx="533">
                  <c:v>0.300863409183846</c:v>
                </c:pt>
                <c:pt idx="534">
                  <c:v>0.301382570963869</c:v>
                </c:pt>
                <c:pt idx="535">
                  <c:v>0.301907987495482</c:v>
                </c:pt>
                <c:pt idx="536">
                  <c:v>0.302439713205326</c:v>
                </c:pt>
                <c:pt idx="537">
                  <c:v>0.30297780241964</c:v>
                </c:pt>
                <c:pt idx="538">
                  <c:v>0.303522309345276</c:v>
                </c:pt>
                <c:pt idx="539">
                  <c:v>0.30407328805025</c:v>
                </c:pt>
                <c:pt idx="540">
                  <c:v>0.304630792443831</c:v>
                </c:pt>
                <c:pt idx="541">
                  <c:v>0.30519487625615</c:v>
                </c:pt>
                <c:pt idx="542">
                  <c:v>0.305765593017351</c:v>
                </c:pt>
                <c:pt idx="543">
                  <c:v>0.306342996036266</c:v>
                </c:pt>
                <c:pt idx="544">
                  <c:v>0.306927138378627</c:v>
                </c:pt>
                <c:pt idx="545">
                  <c:v>0.307518072844805</c:v>
                </c:pt>
                <c:pt idx="546">
                  <c:v>0.308115851947067</c:v>
                </c:pt>
                <c:pt idx="547">
                  <c:v>0.308720527886386</c:v>
                </c:pt>
                <c:pt idx="548">
                  <c:v>0.30933215252876</c:v>
                </c:pt>
                <c:pt idx="549">
                  <c:v>0.309950777381074</c:v>
                </c:pt>
                <c:pt idx="550">
                  <c:v>0.310576453566488</c:v>
                </c:pt>
                <c:pt idx="551">
                  <c:v>0.311209231799386</c:v>
                </c:pt>
                <c:pt idx="552">
                  <c:v>0.311849162359832</c:v>
                </c:pt>
                <c:pt idx="553">
                  <c:v>0.312496295067581</c:v>
                </c:pt>
                <c:pt idx="554">
                  <c:v>0.313150679255655</c:v>
                </c:pt>
                <c:pt idx="555">
                  <c:v>0.313812363743439</c:v>
                </c:pt>
                <c:pt idx="556">
                  <c:v>0.314481396809365</c:v>
                </c:pt>
                <c:pt idx="557">
                  <c:v>0.31515782616313</c:v>
                </c:pt>
                <c:pt idx="558">
                  <c:v>0.315841698917508</c:v>
                </c:pt>
                <c:pt idx="559">
                  <c:v>0.316533061559712</c:v>
                </c:pt>
                <c:pt idx="560">
                  <c:v>0.317231959922361</c:v>
                </c:pt>
                <c:pt idx="561">
                  <c:v>0.31793843915403</c:v>
                </c:pt>
                <c:pt idx="562">
                  <c:v>0.31865254368939</c:v>
                </c:pt>
                <c:pt idx="563">
                  <c:v>0.31937431721898</c:v>
                </c:pt>
                <c:pt idx="564">
                  <c:v>0.320103802658567</c:v>
                </c:pt>
                <c:pt idx="565">
                  <c:v>0.320841042118179</c:v>
                </c:pt>
                <c:pt idx="566">
                  <c:v>0.321586076870734</c:v>
                </c:pt>
                <c:pt idx="567">
                  <c:v>0.322338947320352</c:v>
                </c:pt>
                <c:pt idx="568">
                  <c:v>0.323099692970333</c:v>
                </c:pt>
                <c:pt idx="569">
                  <c:v>0.323868352390816</c:v>
                </c:pt>
                <c:pt idx="570">
                  <c:v>0.324644963186107</c:v>
                </c:pt>
                <c:pt idx="571">
                  <c:v>0.32542956196177</c:v>
                </c:pt>
                <c:pt idx="572">
                  <c:v>0.326222184291394</c:v>
                </c:pt>
                <c:pt idx="573">
                  <c:v>0.32702286468315</c:v>
                </c:pt>
                <c:pt idx="574">
                  <c:v>0.32783163654606</c:v>
                </c:pt>
                <c:pt idx="575">
                  <c:v>0.328648532156104</c:v>
                </c:pt>
                <c:pt idx="576">
                  <c:v>0.329473582622082</c:v>
                </c:pt>
                <c:pt idx="577">
                  <c:v>0.330306817851311</c:v>
                </c:pt>
                <c:pt idx="578">
                  <c:v>0.331148266515177</c:v>
                </c:pt>
                <c:pt idx="579">
                  <c:v>0.331997956014537</c:v>
                </c:pt>
                <c:pt idx="580">
                  <c:v>0.332855912445003</c:v>
                </c:pt>
                <c:pt idx="581">
                  <c:v>0.333722160562144</c:v>
                </c:pt>
                <c:pt idx="582">
                  <c:v>0.334596723746625</c:v>
                </c:pt>
                <c:pt idx="583">
                  <c:v>0.335479623969299</c:v>
                </c:pt>
                <c:pt idx="584">
                  <c:v>0.336370881756279</c:v>
                </c:pt>
                <c:pt idx="585">
                  <c:v>0.33727051615403</c:v>
                </c:pt>
                <c:pt idx="586">
                  <c:v>0.338178544694507</c:v>
                </c:pt>
                <c:pt idx="587">
                  <c:v>0.339094983360336</c:v>
                </c:pt>
                <c:pt idx="588">
                  <c:v>0.340019846550113</c:v>
                </c:pt>
                <c:pt idx="589">
                  <c:v>0.340953147043828</c:v>
                </c:pt>
                <c:pt idx="590">
                  <c:v>0.341894895968432</c:v>
                </c:pt>
                <c:pt idx="591">
                  <c:v>0.3428451027636</c:v>
                </c:pt>
                <c:pt idx="592">
                  <c:v>0.343803775147722</c:v>
                </c:pt>
                <c:pt idx="593">
                  <c:v>0.344770919084129</c:v>
                </c:pt>
                <c:pt idx="594">
                  <c:v>0.345746538747623</c:v>
                </c:pt>
                <c:pt idx="595">
                  <c:v>0.346730636491311</c:v>
                </c:pt>
                <c:pt idx="596">
                  <c:v>0.347723212813809</c:v>
                </c:pt>
                <c:pt idx="597">
                  <c:v>0.348724266326814</c:v>
                </c:pt>
                <c:pt idx="598">
                  <c:v>0.349733793723123</c:v>
                </c:pt>
                <c:pt idx="599">
                  <c:v>0.350751789745109</c:v>
                </c:pt>
                <c:pt idx="600">
                  <c:v>0.351778247153678</c:v>
                </c:pt>
                <c:pt idx="601">
                  <c:v>0.352975494977319</c:v>
                </c:pt>
                <c:pt idx="602">
                  <c:v>0.354323976137495</c:v>
                </c:pt>
                <c:pt idx="603">
                  <c:v>0.35575736079567</c:v>
                </c:pt>
                <c:pt idx="604">
                  <c:v>0.357544347511113</c:v>
                </c:pt>
                <c:pt idx="605">
                  <c:v>0.359345483316365</c:v>
                </c:pt>
                <c:pt idx="606">
                  <c:v>0.361160734927334</c:v>
                </c:pt>
                <c:pt idx="607">
                  <c:v>0.362990065382822</c:v>
                </c:pt>
                <c:pt idx="608">
                  <c:v>0.364833434001208</c:v>
                </c:pt>
                <c:pt idx="609">
                  <c:v>0.366690796338611</c:v>
                </c:pt>
                <c:pt idx="610">
                  <c:v>0.368562104148473</c:v>
                </c:pt>
                <c:pt idx="611">
                  <c:v>0.370447305342753</c:v>
                </c:pt>
                <c:pt idx="612">
                  <c:v>0.372346343954698</c:v>
                </c:pt>
                <c:pt idx="613">
                  <c:v>0.374259160103321</c:v>
                </c:pt>
                <c:pt idx="614">
                  <c:v>0.376185689959621</c:v>
                </c:pt>
                <c:pt idx="615">
                  <c:v>0.378125865714599</c:v>
                </c:pt>
                <c:pt idx="616">
                  <c:v>0.380079615549184</c:v>
                </c:pt>
                <c:pt idx="617">
                  <c:v>0.382046863606077</c:v>
                </c:pt>
                <c:pt idx="618">
                  <c:v>0.384027529963592</c:v>
                </c:pt>
                <c:pt idx="619">
                  <c:v>0.386021530611585</c:v>
                </c:pt>
                <c:pt idx="620">
                  <c:v>0.388028777429498</c:v>
                </c:pt>
                <c:pt idx="621">
                  <c:v>0.390049178166561</c:v>
                </c:pt>
                <c:pt idx="622">
                  <c:v>0.392082636424303</c:v>
                </c:pt>
                <c:pt idx="623">
                  <c:v>0.394129051641283</c:v>
                </c:pt>
                <c:pt idx="624">
                  <c:v>0.396188319080245</c:v>
                </c:pt>
                <c:pt idx="625">
                  <c:v>0.398260329817629</c:v>
                </c:pt>
                <c:pt idx="626">
                  <c:v>0.400344970735594</c:v>
                </c:pt>
                <c:pt idx="627">
                  <c:v>0.40244212451651</c:v>
                </c:pt>
                <c:pt idx="628">
                  <c:v>0.404551669640034</c:v>
                </c:pt>
                <c:pt idx="629">
                  <c:v>0.406673480382786</c:v>
                </c:pt>
                <c:pt idx="630">
                  <c:v>0.408807426820674</c:v>
                </c:pt>
                <c:pt idx="631">
                  <c:v>0.410953374833918</c:v>
                </c:pt>
                <c:pt idx="632">
                  <c:v>0.413111186114806</c:v>
                </c:pt>
                <c:pt idx="633">
                  <c:v>0.415280718178201</c:v>
                </c:pt>
                <c:pt idx="634">
                  <c:v>0.41746182437488</c:v>
                </c:pt>
                <c:pt idx="635">
                  <c:v>0.419654353907682</c:v>
                </c:pt>
                <c:pt idx="636">
                  <c:v>0.421858151850538</c:v>
                </c:pt>
                <c:pt idx="637">
                  <c:v>0.424073059170377</c:v>
                </c:pt>
                <c:pt idx="638">
                  <c:v>0.42629891275195</c:v>
                </c:pt>
                <c:pt idx="639">
                  <c:v>0.42853554542558</c:v>
                </c:pt>
                <c:pt idx="640">
                  <c:v>0.430782785997873</c:v>
                </c:pt>
                <c:pt idx="641">
                  <c:v>0.433040459285359</c:v>
                </c:pt>
                <c:pt idx="642">
                  <c:v>0.435308386151154</c:v>
                </c:pt>
                <c:pt idx="643">
                  <c:v>0.437586383544541</c:v>
                </c:pt>
                <c:pt idx="644">
                  <c:v>0.439874264543567</c:v>
                </c:pt>
                <c:pt idx="645">
                  <c:v>0.442171838400611</c:v>
                </c:pt>
                <c:pt idx="646">
                  <c:v>0.444478910590919</c:v>
                </c:pt>
                <c:pt idx="647">
                  <c:v>0.446795282864105</c:v>
                </c:pt>
                <c:pt idx="648">
                  <c:v>0.449120753298613</c:v>
                </c:pt>
                <c:pt idx="649">
                  <c:v>0.451455116359102</c:v>
                </c:pt>
                <c:pt idx="650">
                  <c:v>0.453798162956772</c:v>
                </c:pt>
                <c:pt idx="651">
                  <c:v>0.456149680512555</c:v>
                </c:pt>
                <c:pt idx="652">
                  <c:v>0.458509453023197</c:v>
                </c:pt>
                <c:pt idx="653">
                  <c:v>0.460877261130167</c:v>
                </c:pt>
                <c:pt idx="654">
                  <c:v>0.463252882191357</c:v>
                </c:pt>
                <c:pt idx="655">
                  <c:v>0.465636090355567</c:v>
                </c:pt>
                <c:pt idx="656">
                  <c:v>0.468026656639689</c:v>
                </c:pt>
                <c:pt idx="657">
                  <c:v>0.470424349008566</c:v>
                </c:pt>
                <c:pt idx="658">
                  <c:v>0.472828932457489</c:v>
                </c:pt>
                <c:pt idx="659">
                  <c:v>0.475240169097242</c:v>
                </c:pt>
                <c:pt idx="660">
                  <c:v>0.477657818241669</c:v>
                </c:pt>
                <c:pt idx="661">
                  <c:v>0.480081636497694</c:v>
                </c:pt>
                <c:pt idx="662">
                  <c:v>0.482511377857707</c:v>
                </c:pt>
                <c:pt idx="663">
                  <c:v>0.484946793794283</c:v>
                </c:pt>
                <c:pt idx="664">
                  <c:v>0.487387633357138</c:v>
                </c:pt>
                <c:pt idx="665">
                  <c:v>0.489833643272257</c:v>
                </c:pt>
                <c:pt idx="666">
                  <c:v>0.492284568043098</c:v>
                </c:pt>
                <c:pt idx="667">
                  <c:v>0.494740150053816</c:v>
                </c:pt>
                <c:pt idx="668">
                  <c:v>0.49720012967441</c:v>
                </c:pt>
                <c:pt idx="669">
                  <c:v>0.499664245367689</c:v>
                </c:pt>
                <c:pt idx="670">
                  <c:v>0.502132233798001</c:v>
                </c:pt>
                <c:pt idx="671">
                  <c:v>0.504603829941605</c:v>
                </c:pt>
                <c:pt idx="672">
                  <c:v>0.507078767198587</c:v>
                </c:pt>
                <c:pt idx="673">
                  <c:v>0.509556777506235</c:v>
                </c:pt>
                <c:pt idx="674">
                  <c:v>0.512037591453803</c:v>
                </c:pt>
                <c:pt idx="675">
                  <c:v>0.514520938398454</c:v>
                </c:pt>
                <c:pt idx="676">
                  <c:v>0.517006546582426</c:v>
                </c:pt>
                <c:pt idx="677">
                  <c:v>0.519494143251191</c:v>
                </c:pt>
                <c:pt idx="678">
                  <c:v>0.521983454772564</c:v>
                </c:pt>
                <c:pt idx="679">
                  <c:v>0.524474206756629</c:v>
                </c:pt>
                <c:pt idx="680">
                  <c:v>0.526966124176372</c:v>
                </c:pt>
                <c:pt idx="681">
                  <c:v>0.529458931488923</c:v>
                </c:pt>
                <c:pt idx="682">
                  <c:v>0.531952352757271</c:v>
                </c:pt>
                <c:pt idx="683">
                  <c:v>0.534446111772358</c:v>
                </c:pt>
                <c:pt idx="684">
                  <c:v>0.536939932175436</c:v>
                </c:pt>
                <c:pt idx="685">
                  <c:v>0.539433537580519</c:v>
                </c:pt>
                <c:pt idx="686">
                  <c:v>0.541926651696945</c:v>
                </c:pt>
                <c:pt idx="687">
                  <c:v>0.54441899845177</c:v>
                </c:pt>
                <c:pt idx="688">
                  <c:v>0.546910302111994</c:v>
                </c:pt>
                <c:pt idx="689">
                  <c:v>0.549400287406461</c:v>
                </c:pt>
                <c:pt idx="690">
                  <c:v>0.551888679647322</c:v>
                </c:pt>
                <c:pt idx="691">
                  <c:v>0.554375204850955</c:v>
                </c:pt>
                <c:pt idx="692">
                  <c:v>0.556859589858218</c:v>
                </c:pt>
                <c:pt idx="693">
                  <c:v>0.559341562453936</c:v>
                </c:pt>
                <c:pt idx="694">
                  <c:v>0.561820851485497</c:v>
                </c:pt>
                <c:pt idx="695">
                  <c:v>0.564297186980454</c:v>
                </c:pt>
                <c:pt idx="696">
                  <c:v>0.566770300263062</c:v>
                </c:pt>
                <c:pt idx="697">
                  <c:v>0.569239924069542</c:v>
                </c:pt>
                <c:pt idx="698">
                  <c:v>0.571705792662109</c:v>
                </c:pt>
                <c:pt idx="699">
                  <c:v>0.574167641941521</c:v>
                </c:pt>
                <c:pt idx="700">
                  <c:v>0.576625209558198</c:v>
                </c:pt>
                <c:pt idx="701">
                  <c:v>0.579078235021627</c:v>
                </c:pt>
                <c:pt idx="702">
                  <c:v>0.581526459808186</c:v>
                </c:pt>
                <c:pt idx="703">
                  <c:v>0.583969627467069</c:v>
                </c:pt>
                <c:pt idx="704">
                  <c:v>0.586407483724386</c:v>
                </c:pt>
                <c:pt idx="705">
                  <c:v>0.588839776585276</c:v>
                </c:pt>
                <c:pt idx="706">
                  <c:v>0.591266256433969</c:v>
                </c:pt>
                <c:pt idx="707">
                  <c:v>0.593686676131718</c:v>
                </c:pt>
                <c:pt idx="708">
                  <c:v>0.596100791112509</c:v>
                </c:pt>
                <c:pt idx="709">
                  <c:v>0.598508359476505</c:v>
                </c:pt>
                <c:pt idx="710">
                  <c:v>0.60090914208112</c:v>
                </c:pt>
                <c:pt idx="711">
                  <c:v>0.603302902629678</c:v>
                </c:pt>
                <c:pt idx="712">
                  <c:v>0.605689407757599</c:v>
                </c:pt>
                <c:pt idx="713">
                  <c:v>0.608068427116022</c:v>
                </c:pt>
                <c:pt idx="714">
                  <c:v>0.610439733452851</c:v>
                </c:pt>
                <c:pt idx="715">
                  <c:v>0.61280310269113</c:v>
                </c:pt>
                <c:pt idx="716">
                  <c:v>0.615158314004723</c:v>
                </c:pt>
                <c:pt idx="717">
                  <c:v>0.617505149891274</c:v>
                </c:pt>
                <c:pt idx="718">
                  <c:v>0.619843396242353</c:v>
                </c:pt>
                <c:pt idx="719">
                  <c:v>0.622172842410788</c:v>
                </c:pt>
                <c:pt idx="720">
                  <c:v>0.624493281275151</c:v>
                </c:pt>
                <c:pt idx="721">
                  <c:v>0.626804509301376</c:v>
                </c:pt>
                <c:pt idx="722">
                  <c:v>0.62910632660142</c:v>
                </c:pt>
                <c:pt idx="723">
                  <c:v>0.631398536989056</c:v>
                </c:pt>
                <c:pt idx="724">
                  <c:v>0.633680948032666</c:v>
                </c:pt>
                <c:pt idx="725">
                  <c:v>0.635953371105122</c:v>
                </c:pt>
                <c:pt idx="726">
                  <c:v>0.638215621430647</c:v>
                </c:pt>
                <c:pt idx="727">
                  <c:v>0.640467518128746</c:v>
                </c:pt>
                <c:pt idx="728">
                  <c:v>0.642708884255126</c:v>
                </c:pt>
                <c:pt idx="729">
                  <c:v>0.644939546839644</c:v>
                </c:pt>
                <c:pt idx="730">
                  <c:v>0.64715933692131</c:v>
                </c:pt>
                <c:pt idx="731">
                  <c:v>0.649368089580269</c:v>
                </c:pt>
                <c:pt idx="732">
                  <c:v>0.651565643966896</c:v>
                </c:pt>
                <c:pt idx="733">
                  <c:v>0.653751843327892</c:v>
                </c:pt>
                <c:pt idx="734">
                  <c:v>0.655926535029486</c:v>
                </c:pt>
                <c:pt idx="735">
                  <c:v>0.658089570577762</c:v>
                </c:pt>
                <c:pt idx="736">
                  <c:v>0.660240805636068</c:v>
                </c:pt>
                <c:pt idx="737">
                  <c:v>0.662380100039587</c:v>
                </c:pt>
                <c:pt idx="738">
                  <c:v>0.664507317807117</c:v>
                </c:pt>
                <c:pt idx="739">
                  <c:v>0.666622327150045</c:v>
                </c:pt>
                <c:pt idx="740">
                  <c:v>0.668725000478567</c:v>
                </c:pt>
                <c:pt idx="741">
                  <c:v>0.670815214405204</c:v>
                </c:pt>
                <c:pt idx="742">
                  <c:v>0.672892849745675</c:v>
                </c:pt>
                <c:pt idx="743">
                  <c:v>0.674957791517098</c:v>
                </c:pt>
                <c:pt idx="744">
                  <c:v>0.677009928933629</c:v>
                </c:pt>
                <c:pt idx="745">
                  <c:v>0.679049155399588</c:v>
                </c:pt>
                <c:pt idx="746">
                  <c:v>0.68107536850005</c:v>
                </c:pt>
                <c:pt idx="747">
                  <c:v>0.683088469989085</c:v>
                </c:pt>
                <c:pt idx="748">
                  <c:v>0.685088365775519</c:v>
                </c:pt>
                <c:pt idx="749">
                  <c:v>0.687074965906441</c:v>
                </c:pt>
                <c:pt idx="750">
                  <c:v>0.689048184548422</c:v>
                </c:pt>
                <c:pt idx="751">
                  <c:v>0.69100793996651</c:v>
                </c:pt>
                <c:pt idx="752">
                  <c:v>0.692954154501095</c:v>
                </c:pt>
                <c:pt idx="753">
                  <c:v>0.694886754542654</c:v>
                </c:pt>
                <c:pt idx="754">
                  <c:v>0.696805670504506</c:v>
                </c:pt>
                <c:pt idx="755">
                  <c:v>0.698710836793541</c:v>
                </c:pt>
                <c:pt idx="756">
                  <c:v>0.700602191779109</c:v>
                </c:pt>
                <c:pt idx="757">
                  <c:v>0.702479677760024</c:v>
                </c:pt>
                <c:pt idx="758">
                  <c:v>0.704343240929794</c:v>
                </c:pt>
                <c:pt idx="759">
                  <c:v>0.706192831340155</c:v>
                </c:pt>
                <c:pt idx="760">
                  <c:v>0.708028402862948</c:v>
                </c:pt>
                <c:pt idx="761">
                  <c:v>0.709849913150427</c:v>
                </c:pt>
                <c:pt idx="762">
                  <c:v>0.711657323594014</c:v>
                </c:pt>
                <c:pt idx="763">
                  <c:v>0.713450599281661</c:v>
                </c:pt>
                <c:pt idx="764">
                  <c:v>0.7152297089538</c:v>
                </c:pt>
                <c:pt idx="765">
                  <c:v>0.716994624957931</c:v>
                </c:pt>
                <c:pt idx="766">
                  <c:v>0.718745323202058</c:v>
                </c:pt>
                <c:pt idx="767">
                  <c:v>0.720481783106837</c:v>
                </c:pt>
                <c:pt idx="768">
                  <c:v>0.722203987556671</c:v>
                </c:pt>
                <c:pt idx="769">
                  <c:v>0.72391192284971</c:v>
                </c:pt>
                <c:pt idx="770">
                  <c:v>0.725605578646875</c:v>
                </c:pt>
                <c:pt idx="771">
                  <c:v>0.727284947919934</c:v>
                </c:pt>
                <c:pt idx="772">
                  <c:v>0.728950026898759</c:v>
                </c:pt>
                <c:pt idx="773">
                  <c:v>0.730600815017702</c:v>
                </c:pt>
                <c:pt idx="774">
                  <c:v>0.732237314861288</c:v>
                </c:pt>
                <c:pt idx="775">
                  <c:v>0.733859532109219</c:v>
                </c:pt>
                <c:pt idx="776">
                  <c:v>0.735467475480709</c:v>
                </c:pt>
                <c:pt idx="777">
                  <c:v>0.737061156678327</c:v>
                </c:pt>
                <c:pt idx="778">
                  <c:v>0.738640590331249</c:v>
                </c:pt>
                <c:pt idx="779">
                  <c:v>0.740205793938147</c:v>
                </c:pt>
                <c:pt idx="780">
                  <c:v>0.741756787809604</c:v>
                </c:pt>
                <c:pt idx="781">
                  <c:v>0.743293595010248</c:v>
                </c:pt>
                <c:pt idx="782">
                  <c:v>0.744816241300563</c:v>
                </c:pt>
                <c:pt idx="783">
                  <c:v>0.746324755078478</c:v>
                </c:pt>
                <c:pt idx="784">
                  <c:v>0.747819167320762</c:v>
                </c:pt>
                <c:pt idx="785">
                  <c:v>0.749299511524315</c:v>
                </c:pt>
                <c:pt idx="786">
                  <c:v>0.75076582364732</c:v>
                </c:pt>
                <c:pt idx="787">
                  <c:v>0.752218142050399</c:v>
                </c:pt>
                <c:pt idx="788">
                  <c:v>0.753656507437766</c:v>
                </c:pt>
                <c:pt idx="789">
                  <c:v>0.755080962798404</c:v>
                </c:pt>
                <c:pt idx="790">
                  <c:v>0.756491553347367</c:v>
                </c:pt>
                <c:pt idx="791">
                  <c:v>0.757888326467202</c:v>
                </c:pt>
                <c:pt idx="792">
                  <c:v>0.759271331649548</c:v>
                </c:pt>
                <c:pt idx="793">
                  <c:v>0.760640620436933</c:v>
                </c:pt>
                <c:pt idx="794">
                  <c:v>0.761996246364863</c:v>
                </c:pt>
                <c:pt idx="795">
                  <c:v>0.763338264904144</c:v>
                </c:pt>
                <c:pt idx="796">
                  <c:v>0.764666733403576</c:v>
                </c:pt>
                <c:pt idx="797">
                  <c:v>0.765981711032943</c:v>
                </c:pt>
                <c:pt idx="798">
                  <c:v>0.767283258726475</c:v>
                </c:pt>
                <c:pt idx="799">
                  <c:v>0.768571439126628</c:v>
                </c:pt>
                <c:pt idx="800">
                  <c:v>0.769846316528393</c:v>
                </c:pt>
                <c:pt idx="801">
                  <c:v>0.771107956824012</c:v>
                </c:pt>
                <c:pt idx="802">
                  <c:v>0.772356427448274</c:v>
                </c:pt>
                <c:pt idx="803">
                  <c:v>0.773591797324246</c:v>
                </c:pt>
                <c:pt idx="804">
                  <c:v>0.774814136809631</c:v>
                </c:pt>
                <c:pt idx="805">
                  <c:v>0.776023517643651</c:v>
                </c:pt>
                <c:pt idx="806">
                  <c:v>0.777220012894535</c:v>
                </c:pt>
                <c:pt idx="807">
                  <c:v>0.778403696907637</c:v>
                </c:pt>
                <c:pt idx="808">
                  <c:v>0.779574645254188</c:v>
                </c:pt>
                <c:pt idx="809">
                  <c:v>0.780732934680648</c:v>
                </c:pt>
                <c:pt idx="810">
                  <c:v>0.781878643058811</c:v>
                </c:pt>
                <c:pt idx="811">
                  <c:v>0.783011849336501</c:v>
                </c:pt>
                <c:pt idx="812">
                  <c:v>0.784132633489051</c:v>
                </c:pt>
                <c:pt idx="813">
                  <c:v>0.785241076471421</c:v>
                </c:pt>
                <c:pt idx="814">
                  <c:v>0.786337260171076</c:v>
                </c:pt>
                <c:pt idx="815">
                  <c:v>0.787421267361604</c:v>
                </c:pt>
                <c:pt idx="816">
                  <c:v>0.788493181657041</c:v>
                </c:pt>
                <c:pt idx="817">
                  <c:v>0.789553087466992</c:v>
                </c:pt>
                <c:pt idx="818">
                  <c:v>0.790601069952464</c:v>
                </c:pt>
                <c:pt idx="819">
                  <c:v>0.79163721498252</c:v>
                </c:pt>
                <c:pt idx="820">
                  <c:v>0.792661609091659</c:v>
                </c:pt>
                <c:pt idx="821">
                  <c:v>0.793674339438012</c:v>
                </c:pt>
                <c:pt idx="822">
                  <c:v>0.794675493762283</c:v>
                </c:pt>
                <c:pt idx="823">
                  <c:v>0.795665160347523</c:v>
                </c:pt>
                <c:pt idx="824">
                  <c:v>0.796643427979651</c:v>
                </c:pt>
                <c:pt idx="825">
                  <c:v>0.797610385908788</c:v>
                </c:pt>
                <c:pt idx="826">
                  <c:v>0.798566123811384</c:v>
                </c:pt>
                <c:pt idx="827">
                  <c:v>0.799510731753136</c:v>
                </c:pt>
                <c:pt idx="828">
                  <c:v>0.800444300152682</c:v>
                </c:pt>
                <c:pt idx="829">
                  <c:v>0.801366919746121</c:v>
                </c:pt>
                <c:pt idx="830">
                  <c:v>0.802278681552303</c:v>
                </c:pt>
                <c:pt idx="831">
                  <c:v>0.803179676838898</c:v>
                </c:pt>
                <c:pt idx="832">
                  <c:v>0.80406999708926</c:v>
                </c:pt>
                <c:pt idx="833">
                  <c:v>0.804949733970113</c:v>
                </c:pt>
                <c:pt idx="834">
                  <c:v>0.805818979299926</c:v>
                </c:pt>
                <c:pt idx="835">
                  <c:v>0.806677825018163</c:v>
                </c:pt>
                <c:pt idx="836">
                  <c:v>0.807526363155219</c:v>
                </c:pt>
                <c:pt idx="837">
                  <c:v>0.80836468580319</c:v>
                </c:pt>
                <c:pt idx="838">
                  <c:v>0.809192885087334</c:v>
                </c:pt>
                <c:pt idx="839">
                  <c:v>0.81001105313835</c:v>
                </c:pt>
                <c:pt idx="840">
                  <c:v>0.810819282065352</c:v>
                </c:pt>
                <c:pt idx="841">
                  <c:v>0.811617663929616</c:v>
                </c:pt>
                <c:pt idx="842">
                  <c:v>0.812406290719037</c:v>
                </c:pt>
                <c:pt idx="843">
                  <c:v>0.813185254323323</c:v>
                </c:pt>
                <c:pt idx="844">
                  <c:v>0.813954646509895</c:v>
                </c:pt>
                <c:pt idx="845">
                  <c:v>0.814714558900504</c:v>
                </c:pt>
                <c:pt idx="846">
                  <c:v>0.815465082948563</c:v>
                </c:pt>
                <c:pt idx="847">
                  <c:v>0.816206309917119</c:v>
                </c:pt>
                <c:pt idx="848">
                  <c:v>0.816938330857577</c:v>
                </c:pt>
                <c:pt idx="849">
                  <c:v>0.817661236589026</c:v>
                </c:pt>
                <c:pt idx="850">
                  <c:v>0.818375117678285</c:v>
                </c:pt>
                <c:pt idx="851">
                  <c:v>0.819080064420584</c:v>
                </c:pt>
                <c:pt idx="852">
                  <c:v>0.819776166820881</c:v>
                </c:pt>
                <c:pt idx="853">
                  <c:v>0.82046351457582</c:v>
                </c:pt>
                <c:pt idx="854">
                  <c:v>0.821142197056317</c:v>
                </c:pt>
                <c:pt idx="855">
                  <c:v>0.821812303290759</c:v>
                </c:pt>
                <c:pt idx="856">
                  <c:v>0.822473921948805</c:v>
                </c:pt>
                <c:pt idx="857">
                  <c:v>0.823127141325788</c:v>
                </c:pt>
                <c:pt idx="858">
                  <c:v>0.823772049327693</c:v>
                </c:pt>
                <c:pt idx="859">
                  <c:v>0.82440873345672</c:v>
                </c:pt>
                <c:pt idx="860">
                  <c:v>0.825037280797392</c:v>
                </c:pt>
                <c:pt idx="861">
                  <c:v>0.825657778003244</c:v>
                </c:pt>
                <c:pt idx="862">
                  <c:v>0.826270311284024</c:v>
                </c:pt>
                <c:pt idx="863">
                  <c:v>0.826874966393449</c:v>
                </c:pt>
                <c:pt idx="864">
                  <c:v>0.827471828617466</c:v>
                </c:pt>
                <c:pt idx="865">
                  <c:v>0.82806098276305</c:v>
                </c:pt>
                <c:pt idx="866">
                  <c:v>0.828642513147466</c:v>
                </c:pt>
                <c:pt idx="867">
                  <c:v>0.829216503588047</c:v>
                </c:pt>
                <c:pt idx="868">
                  <c:v>0.829783037392455</c:v>
                </c:pt>
                <c:pt idx="869">
                  <c:v>0.830342197349387</c:v>
                </c:pt>
                <c:pt idx="870">
                  <c:v>0.830894065719765</c:v>
                </c:pt>
                <c:pt idx="871">
                  <c:v>0.831438724228367</c:v>
                </c:pt>
                <c:pt idx="872">
                  <c:v>0.831976254055893</c:v>
                </c:pt>
                <c:pt idx="873">
                  <c:v>0.832506735831445</c:v>
                </c:pt>
                <c:pt idx="874">
                  <c:v>0.833030249625492</c:v>
                </c:pt>
                <c:pt idx="875">
                  <c:v>0.833546874943126</c:v>
                </c:pt>
                <c:pt idx="876">
                  <c:v>0.834056690717845</c:v>
                </c:pt>
                <c:pt idx="877">
                  <c:v>0.834559775305636</c:v>
                </c:pt>
                <c:pt idx="878">
                  <c:v>0.835056206479477</c:v>
                </c:pt>
                <c:pt idx="879">
                  <c:v>0.835546061424181</c:v>
                </c:pt>
                <c:pt idx="880">
                  <c:v>0.836029416731654</c:v>
                </c:pt>
                <c:pt idx="881">
                  <c:v>0.836506348396436</c:v>
                </c:pt>
                <c:pt idx="882">
                  <c:v>0.836976931811632</c:v>
                </c:pt>
                <c:pt idx="883">
                  <c:v>0.837441241765155</c:v>
                </c:pt>
                <c:pt idx="884">
                  <c:v>0.837899352436304</c:v>
                </c:pt>
                <c:pt idx="885">
                  <c:v>0.83835133739263</c:v>
                </c:pt>
                <c:pt idx="886">
                  <c:v>0.838797269587167</c:v>
                </c:pt>
                <c:pt idx="887">
                  <c:v>0.839237221355886</c:v>
                </c:pt>
                <c:pt idx="888">
                  <c:v>0.839671264415493</c:v>
                </c:pt>
                <c:pt idx="889">
                  <c:v>0.840099469861468</c:v>
                </c:pt>
                <c:pt idx="890">
                  <c:v>0.840521908166436</c:v>
                </c:pt>
                <c:pt idx="891">
                  <c:v>0.840938649178718</c:v>
                </c:pt>
                <c:pt idx="892">
                  <c:v>0.841349762121211</c:v>
                </c:pt>
                <c:pt idx="893">
                  <c:v>0.841755315590481</c:v>
                </c:pt>
                <c:pt idx="894">
                  <c:v>0.842155377556091</c:v>
                </c:pt>
                <c:pt idx="895">
                  <c:v>0.8425500153602</c:v>
                </c:pt>
                <c:pt idx="896">
                  <c:v>0.842939295717344</c:v>
                </c:pt>
                <c:pt idx="897">
                  <c:v>0.843323284714457</c:v>
                </c:pt>
                <c:pt idx="898">
                  <c:v>0.843702047811102</c:v>
                </c:pt>
                <c:pt idx="899">
                  <c:v>0.8440756498399</c:v>
                </c:pt>
                <c:pt idx="900">
                  <c:v>0.844444155007158</c:v>
                </c:pt>
                <c:pt idx="901">
                  <c:v>0.844807626893708</c:v>
                </c:pt>
                <c:pt idx="902">
                  <c:v>0.845166128455877</c:v>
                </c:pt>
                <c:pt idx="903">
                  <c:v>0.845519722026702</c:v>
                </c:pt>
                <c:pt idx="904">
                  <c:v>0.845868469317263</c:v>
                </c:pt>
                <c:pt idx="905">
                  <c:v>0.846212431418205</c:v>
                </c:pt>
                <c:pt idx="906">
                  <c:v>0.84655166880141</c:v>
                </c:pt>
                <c:pt idx="907">
                  <c:v>0.846886241321835</c:v>
                </c:pt>
                <c:pt idx="908">
                  <c:v>0.847216208219477</c:v>
                </c:pt>
                <c:pt idx="909">
                  <c:v>0.847541628121494</c:v>
                </c:pt>
                <c:pt idx="910">
                  <c:v>0.847862559044449</c:v>
                </c:pt>
                <c:pt idx="911">
                  <c:v>0.848179058396717</c:v>
                </c:pt>
                <c:pt idx="912">
                  <c:v>0.848491182980952</c:v>
                </c:pt>
                <c:pt idx="913">
                  <c:v>0.848798988996756</c:v>
                </c:pt>
                <c:pt idx="914">
                  <c:v>0.84910253204339</c:v>
                </c:pt>
                <c:pt idx="915">
                  <c:v>0.849401867122627</c:v>
                </c:pt>
                <c:pt idx="916">
                  <c:v>0.849697048641738</c:v>
                </c:pt>
                <c:pt idx="917">
                  <c:v>0.849988130416503</c:v>
                </c:pt>
                <c:pt idx="918">
                  <c:v>0.850275165674399</c:v>
                </c:pt>
                <c:pt idx="919">
                  <c:v>0.850558207057827</c:v>
                </c:pt>
                <c:pt idx="920">
                  <c:v>0.850837306627444</c:v>
                </c:pt>
                <c:pt idx="921">
                  <c:v>0.851112515865571</c:v>
                </c:pt>
                <c:pt idx="922">
                  <c:v>0.851383885679692</c:v>
                </c:pt>
                <c:pt idx="923">
                  <c:v>0.851651466406015</c:v>
                </c:pt>
                <c:pt idx="924">
                  <c:v>0.851915307813098</c:v>
                </c:pt>
                <c:pt idx="925">
                  <c:v>0.852175459105573</c:v>
                </c:pt>
                <c:pt idx="926">
                  <c:v>0.852431968927884</c:v>
                </c:pt>
                <c:pt idx="927">
                  <c:v>0.852684885368143</c:v>
                </c:pt>
                <c:pt idx="928">
                  <c:v>0.852934255961973</c:v>
                </c:pt>
                <c:pt idx="929">
                  <c:v>0.85318012769648</c:v>
                </c:pt>
                <c:pt idx="930">
                  <c:v>0.853422547014198</c:v>
                </c:pt>
                <c:pt idx="931">
                  <c:v>0.853661559817149</c:v>
                </c:pt>
                <c:pt idx="932">
                  <c:v>0.8538972114709</c:v>
                </c:pt>
                <c:pt idx="933">
                  <c:v>0.854129546808656</c:v>
                </c:pt>
                <c:pt idx="934">
                  <c:v>0.854358610135454</c:v>
                </c:pt>
                <c:pt idx="935">
                  <c:v>0.854584445232293</c:v>
                </c:pt>
                <c:pt idx="936">
                  <c:v>0.854807095360392</c:v>
                </c:pt>
                <c:pt idx="937">
                  <c:v>0.855026603265396</c:v>
                </c:pt>
                <c:pt idx="938">
                  <c:v>0.855243011181664</c:v>
                </c:pt>
                <c:pt idx="939">
                  <c:v>0.855456360836564</c:v>
                </c:pt>
                <c:pt idx="940">
                  <c:v>0.855666693454784</c:v>
                </c:pt>
                <c:pt idx="941">
                  <c:v>0.855874049762632</c:v>
                </c:pt>
                <c:pt idx="942">
                  <c:v>0.856078469992444</c:v>
                </c:pt>
                <c:pt idx="943">
                  <c:v>0.8562799938869</c:v>
                </c:pt>
                <c:pt idx="944">
                  <c:v>0.856478660703412</c:v>
                </c:pt>
                <c:pt idx="945">
                  <c:v>0.856674509218522</c:v>
                </c:pt>
                <c:pt idx="946">
                  <c:v>0.856867577732267</c:v>
                </c:pt>
                <c:pt idx="947">
                  <c:v>0.857057904072625</c:v>
                </c:pt>
                <c:pt idx="948">
                  <c:v>0.857245525599873</c:v>
                </c:pt>
                <c:pt idx="949">
                  <c:v>0.857430479211008</c:v>
                </c:pt>
                <c:pt idx="950">
                  <c:v>0.857612801344183</c:v>
                </c:pt>
                <c:pt idx="951">
                  <c:v>0.85779252798307</c:v>
                </c:pt>
                <c:pt idx="952">
                  <c:v>0.857969694661306</c:v>
                </c:pt>
                <c:pt idx="953">
                  <c:v>0.858144336466865</c:v>
                </c:pt>
                <c:pt idx="954">
                  <c:v>0.858316488046463</c:v>
                </c:pt>
                <c:pt idx="955">
                  <c:v>0.858486183609968</c:v>
                </c:pt>
                <c:pt idx="956">
                  <c:v>0.858653456934753</c:v>
                </c:pt>
                <c:pt idx="957">
                  <c:v>0.858818341370068</c:v>
                </c:pt>
                <c:pt idx="958">
                  <c:v>0.858980869841435</c:v>
                </c:pt>
                <c:pt idx="959">
                  <c:v>0.859141074854965</c:v>
                </c:pt>
                <c:pt idx="960">
                  <c:v>0.859298988501704</c:v>
                </c:pt>
                <c:pt idx="961">
                  <c:v>0.859454642461962</c:v>
                </c:pt>
                <c:pt idx="962">
                  <c:v>0.859608068009617</c:v>
                </c:pt>
                <c:pt idx="963">
                  <c:v>0.859759296016404</c:v>
                </c:pt>
                <c:pt idx="964">
                  <c:v>0.859908356956184</c:v>
                </c:pt>
                <c:pt idx="965">
                  <c:v>0.860055280909217</c:v>
                </c:pt>
                <c:pt idx="966">
                  <c:v>0.860200097566392</c:v>
                </c:pt>
                <c:pt idx="967">
                  <c:v>0.860342836233429</c:v>
                </c:pt>
                <c:pt idx="968">
                  <c:v>0.860483525835089</c:v>
                </c:pt>
                <c:pt idx="969">
                  <c:v>0.860622194919363</c:v>
                </c:pt>
                <c:pt idx="970">
                  <c:v>0.860758871661601</c:v>
                </c:pt>
                <c:pt idx="971">
                  <c:v>0.860893583868639</c:v>
                </c:pt>
                <c:pt idx="972">
                  <c:v>0.861026358982938</c:v>
                </c:pt>
                <c:pt idx="973">
                  <c:v>0.86115722408664</c:v>
                </c:pt>
                <c:pt idx="974">
                  <c:v>0.861286205905624</c:v>
                </c:pt>
                <c:pt idx="975">
                  <c:v>0.861413330813559</c:v>
                </c:pt>
                <c:pt idx="976">
                  <c:v>0.861538624835886</c:v>
                </c:pt>
                <c:pt idx="977">
                  <c:v>0.861662113653817</c:v>
                </c:pt>
                <c:pt idx="978">
                  <c:v>0.861783822608277</c:v>
                </c:pt>
                <c:pt idx="979">
                  <c:v>0.861903776703834</c:v>
                </c:pt>
                <c:pt idx="980">
                  <c:v>0.862022000612602</c:v>
                </c:pt>
                <c:pt idx="981">
                  <c:v>0.862138518678109</c:v>
                </c:pt>
                <c:pt idx="982">
                  <c:v>0.862253354919119</c:v>
                </c:pt>
                <c:pt idx="983">
                  <c:v>0.862366533033483</c:v>
                </c:pt>
                <c:pt idx="984">
                  <c:v>0.862478076401891</c:v>
                </c:pt>
                <c:pt idx="985">
                  <c:v>0.862588008091628</c:v>
                </c:pt>
                <c:pt idx="986">
                  <c:v>0.862696350860328</c:v>
                </c:pt>
                <c:pt idx="987">
                  <c:v>0.862803127159632</c:v>
                </c:pt>
                <c:pt idx="988">
                  <c:v>0.862908359138877</c:v>
                </c:pt>
                <c:pt idx="989">
                  <c:v>0.863012068648706</c:v>
                </c:pt>
                <c:pt idx="990">
                  <c:v>0.863114277244711</c:v>
                </c:pt>
                <c:pt idx="991">
                  <c:v>0.863215006190958</c:v>
                </c:pt>
                <c:pt idx="992">
                  <c:v>0.863314276463572</c:v>
                </c:pt>
                <c:pt idx="993">
                  <c:v>0.863412108754203</c:v>
                </c:pt>
                <c:pt idx="994">
                  <c:v>0.863508523473566</c:v>
                </c:pt>
                <c:pt idx="995">
                  <c:v>0.863603540754816</c:v>
                </c:pt>
                <c:pt idx="996">
                  <c:v>0.863697180457027</c:v>
                </c:pt>
                <c:pt idx="997">
                  <c:v>0.86378946216855</c:v>
                </c:pt>
                <c:pt idx="998">
                  <c:v>0.863880405210355</c:v>
                </c:pt>
              </c:numCache>
            </c:numRef>
          </c:yVal>
          <c:smooth val="0"/>
        </c:ser>
        <c:ser>
          <c:idx val="6"/>
          <c:order val="1"/>
          <c:tx>
            <c:v>SMS</c:v>
          </c:tx>
          <c:spPr>
            <a:ln w="63500">
              <a:solidFill>
                <a:srgbClr val="0070C0"/>
              </a:solidFill>
            </a:ln>
          </c:spPr>
          <c:marker>
            <c:symbol val="none"/>
          </c:marker>
          <c:xVal>
            <c:numRef>
              <c:f>Sheet1!$I$2:$I$1000</c:f>
              <c:numCache>
                <c:formatCode>General</c:formatCode>
                <c:ptCount val="999"/>
                <c:pt idx="0">
                  <c:v>0.000546772366257719</c:v>
                </c:pt>
                <c:pt idx="1">
                  <c:v>0.000555098848992606</c:v>
                </c:pt>
                <c:pt idx="2">
                  <c:v>0.00056355213095696</c:v>
                </c:pt>
                <c:pt idx="3">
                  <c:v>0.000572134143103516</c:v>
                </c:pt>
                <c:pt idx="4">
                  <c:v>0.000580846845790371</c:v>
                </c:pt>
                <c:pt idx="5">
                  <c:v>0.000589692229228802</c:v>
                </c:pt>
                <c:pt idx="6">
                  <c:v>0.000598672313937872</c:v>
                </c:pt>
                <c:pt idx="7">
                  <c:v>0.000607789151205959</c:v>
                </c:pt>
                <c:pt idx="8">
                  <c:v>0.00061704482355935</c:v>
                </c:pt>
                <c:pt idx="9">
                  <c:v>0.000626441445237916</c:v>
                </c:pt>
                <c:pt idx="10">
                  <c:v>0.000635981162678088</c:v>
                </c:pt>
                <c:pt idx="11">
                  <c:v>0.000645666155003139</c:v>
                </c:pt>
                <c:pt idx="12">
                  <c:v>0.000655498634520949</c:v>
                </c:pt>
                <c:pt idx="13">
                  <c:v>0.00066548084722939</c:v>
                </c:pt>
                <c:pt idx="14">
                  <c:v>0.000675615073329333</c:v>
                </c:pt>
                <c:pt idx="15">
                  <c:v>0.000685903627745512</c:v>
                </c:pt>
                <c:pt idx="16">
                  <c:v>0.000696348860655344</c:v>
                </c:pt>
                <c:pt idx="17">
                  <c:v>0.000706953158025729</c:v>
                </c:pt>
                <c:pt idx="18">
                  <c:v>0.0007177189421581</c:v>
                </c:pt>
                <c:pt idx="19">
                  <c:v>0.000728648672241728</c:v>
                </c:pt>
                <c:pt idx="20">
                  <c:v>0.00073974484491546</c:v>
                </c:pt>
                <c:pt idx="21">
                  <c:v>0.00075100999483803</c:v>
                </c:pt>
                <c:pt idx="22">
                  <c:v>0.000762446695267034</c:v>
                </c:pt>
                <c:pt idx="23">
                  <c:v>0.000774057558646736</c:v>
                </c:pt>
                <c:pt idx="24">
                  <c:v>0.000785845237204809</c:v>
                </c:pt>
                <c:pt idx="25">
                  <c:v>0.000797812423558183</c:v>
                </c:pt>
                <c:pt idx="26">
                  <c:v>0.000809961851328106</c:v>
                </c:pt>
                <c:pt idx="27">
                  <c:v>0.000822296295764573</c:v>
                </c:pt>
                <c:pt idx="28">
                  <c:v>0.000834818574380273</c:v>
                </c:pt>
                <c:pt idx="29">
                  <c:v>0.000847531547594187</c:v>
                </c:pt>
                <c:pt idx="30">
                  <c:v>0.000860438119384962</c:v>
                </c:pt>
                <c:pt idx="31">
                  <c:v>0.00087354123795428</c:v>
                </c:pt>
                <c:pt idx="32">
                  <c:v>0.000886843896400283</c:v>
                </c:pt>
                <c:pt idx="33">
                  <c:v>0.000900349133401303</c:v>
                </c:pt>
                <c:pt idx="34">
                  <c:v>0.00091406003390995</c:v>
                </c:pt>
                <c:pt idx="35">
                  <c:v>0.00092797972985782</c:v>
                </c:pt>
                <c:pt idx="36">
                  <c:v>0.000942111400870882</c:v>
                </c:pt>
                <c:pt idx="37">
                  <c:v>0.00095645827499582</c:v>
                </c:pt>
                <c:pt idx="38">
                  <c:v>0.00097102362943738</c:v>
                </c:pt>
                <c:pt idx="39">
                  <c:v>0.000985810791306987</c:v>
                </c:pt>
                <c:pt idx="40">
                  <c:v>0.00100082313838272</c:v>
                </c:pt>
                <c:pt idx="41">
                  <c:v>0.00101606409988094</c:v>
                </c:pt>
                <c:pt idx="42">
                  <c:v>0.00103153715723953</c:v>
                </c:pt>
                <c:pt idx="43">
                  <c:v>0.00104724584491323</c:v>
                </c:pt>
                <c:pt idx="44">
                  <c:v>0.00106319375118094</c:v>
                </c:pt>
                <c:pt idx="45">
                  <c:v>0.00107938451896542</c:v>
                </c:pt>
                <c:pt idx="46">
                  <c:v>0.0010958218466654</c:v>
                </c:pt>
                <c:pt idx="47">
                  <c:v>0.00111250948900041</c:v>
                </c:pt>
                <c:pt idx="48">
                  <c:v>0.00112945125786844</c:v>
                </c:pt>
                <c:pt idx="49">
                  <c:v>0.00114665102321669</c:v>
                </c:pt>
                <c:pt idx="50">
                  <c:v>0.00116411271392558</c:v>
                </c:pt>
                <c:pt idx="51">
                  <c:v>0.00118184031870616</c:v>
                </c:pt>
                <c:pt idx="52">
                  <c:v>0.00119983788701134</c:v>
                </c:pt>
                <c:pt idx="53">
                  <c:v>0.00121810952996075</c:v>
                </c:pt>
                <c:pt idx="54">
                  <c:v>0.00123665942127995</c:v>
                </c:pt>
                <c:pt idx="55">
                  <c:v>0.00125549179825375</c:v>
                </c:pt>
                <c:pt idx="56">
                  <c:v>0.00127461096269417</c:v>
                </c:pt>
                <c:pt idx="57">
                  <c:v>0.00129402128192301</c:v>
                </c:pt>
                <c:pt idx="58">
                  <c:v>0.00131372718976955</c:v>
                </c:pt>
                <c:pt idx="59">
                  <c:v>0.0013337331875833</c:v>
                </c:pt>
                <c:pt idx="60">
                  <c:v>0.00135404384526224</c:v>
                </c:pt>
                <c:pt idx="61">
                  <c:v>0.00137466380229668</c:v>
                </c:pt>
                <c:pt idx="62">
                  <c:v>0.00139559776882912</c:v>
                </c:pt>
                <c:pt idx="63">
                  <c:v>0.00141685052673008</c:v>
                </c:pt>
                <c:pt idx="64">
                  <c:v>0.00143842693069043</c:v>
                </c:pt>
                <c:pt idx="65">
                  <c:v>0.00146033190933039</c:v>
                </c:pt>
                <c:pt idx="66">
                  <c:v>0.00148257046632527</c:v>
                </c:pt>
                <c:pt idx="67">
                  <c:v>0.00150514768154849</c:v>
                </c:pt>
                <c:pt idx="68">
                  <c:v>0.00152806871223197</c:v>
                </c:pt>
                <c:pt idx="69">
                  <c:v>0.00155133879414413</c:v>
                </c:pt>
                <c:pt idx="70">
                  <c:v>0.00157496324278592</c:v>
                </c:pt>
                <c:pt idx="71">
                  <c:v>0.001598947454605</c:v>
                </c:pt>
                <c:pt idx="72">
                  <c:v>0.00162329690822842</c:v>
                </c:pt>
                <c:pt idx="73">
                  <c:v>0.00164801716571414</c:v>
                </c:pt>
                <c:pt idx="74">
                  <c:v>0.00167311387382146</c:v>
                </c:pt>
                <c:pt idx="75">
                  <c:v>0.00169859276530098</c:v>
                </c:pt>
                <c:pt idx="76">
                  <c:v>0.00172445966020403</c:v>
                </c:pt>
                <c:pt idx="77">
                  <c:v>0.00175072046721221</c:v>
                </c:pt>
                <c:pt idx="78">
                  <c:v>0.00177738118498702</c:v>
                </c:pt>
                <c:pt idx="79">
                  <c:v>0.00180444790354013</c:v>
                </c:pt>
                <c:pt idx="80">
                  <c:v>0.00183192680562449</c:v>
                </c:pt>
                <c:pt idx="81">
                  <c:v>0.00185982416814669</c:v>
                </c:pt>
                <c:pt idx="82">
                  <c:v>0.00188814636360071</c:v>
                </c:pt>
                <c:pt idx="83">
                  <c:v>0.00191689986152356</c:v>
                </c:pt>
                <c:pt idx="84">
                  <c:v>0.00194609122997316</c:v>
                </c:pt>
                <c:pt idx="85">
                  <c:v>0.00197572713702859</c:v>
                </c:pt>
                <c:pt idx="86">
                  <c:v>0.00200581435231328</c:v>
                </c:pt>
                <c:pt idx="87">
                  <c:v>0.00203635974854141</c:v>
                </c:pt>
                <c:pt idx="88">
                  <c:v>0.00206737030308773</c:v>
                </c:pt>
                <c:pt idx="89">
                  <c:v>0.00209885309958144</c:v>
                </c:pt>
                <c:pt idx="90">
                  <c:v>0.0021308153295243</c:v>
                </c:pt>
                <c:pt idx="91">
                  <c:v>0.00216326429393331</c:v>
                </c:pt>
                <c:pt idx="92">
                  <c:v>0.00219620740500843</c:v>
                </c:pt>
                <c:pt idx="93">
                  <c:v>0.00222965218782581</c:v>
                </c:pt>
                <c:pt idx="94">
                  <c:v>0.00226360628205668</c:v>
                </c:pt>
                <c:pt idx="95">
                  <c:v>0.00229807744371236</c:v>
                </c:pt>
                <c:pt idx="96">
                  <c:v>0.0023330735469161</c:v>
                </c:pt>
                <c:pt idx="97">
                  <c:v>0.00236860258570162</c:v>
                </c:pt>
                <c:pt idx="98">
                  <c:v>0.0024046726758392</c:v>
                </c:pt>
                <c:pt idx="99">
                  <c:v>0.00244129205668955</c:v>
                </c:pt>
                <c:pt idx="100">
                  <c:v>0.00247846909308583</c:v>
                </c:pt>
                <c:pt idx="101">
                  <c:v>0.0025162122772445</c:v>
                </c:pt>
                <c:pt idx="102">
                  <c:v>0.00255453023070509</c:v>
                </c:pt>
                <c:pt idx="103">
                  <c:v>0.00259343170629959</c:v>
                </c:pt>
                <c:pt idx="104">
                  <c:v>0.00263292559015185</c:v>
                </c:pt>
                <c:pt idx="105">
                  <c:v>0.00267302090370747</c:v>
                </c:pt>
                <c:pt idx="106">
                  <c:v>0.00271372680579439</c:v>
                </c:pt>
                <c:pt idx="107">
                  <c:v>0.0027550525947151</c:v>
                </c:pt>
                <c:pt idx="108">
                  <c:v>0.00279700771037068</c:v>
                </c:pt>
                <c:pt idx="109">
                  <c:v>0.00283960173641692</c:v>
                </c:pt>
                <c:pt idx="110">
                  <c:v>0.00288284440245372</c:v>
                </c:pt>
                <c:pt idx="111">
                  <c:v>0.00292674558624744</c:v>
                </c:pt>
                <c:pt idx="112">
                  <c:v>0.00297131531598724</c:v>
                </c:pt>
                <c:pt idx="113">
                  <c:v>0.00301656377257588</c:v>
                </c:pt>
                <c:pt idx="114">
                  <c:v>0.00306250129195522</c:v>
                </c:pt>
                <c:pt idx="115">
                  <c:v>0.00310913836746723</c:v>
                </c:pt>
                <c:pt idx="116">
                  <c:v>0.00315648565225098</c:v>
                </c:pt>
                <c:pt idx="117">
                  <c:v>0.00320455396167614</c:v>
                </c:pt>
                <c:pt idx="118">
                  <c:v>0.00325335427581334</c:v>
                </c:pt>
                <c:pt idx="119">
                  <c:v>0.00330289774194248</c:v>
                </c:pt>
                <c:pt idx="120">
                  <c:v>0.00335319567709895</c:v>
                </c:pt>
                <c:pt idx="121">
                  <c:v>0.00340425957065883</c:v>
                </c:pt>
                <c:pt idx="122">
                  <c:v>0.00345610108696328</c:v>
                </c:pt>
                <c:pt idx="123">
                  <c:v>0.00350873206798304</c:v>
                </c:pt>
                <c:pt idx="124">
                  <c:v>0.00356216453602339</c:v>
                </c:pt>
                <c:pt idx="125">
                  <c:v>0.00361641069647044</c:v>
                </c:pt>
                <c:pt idx="126">
                  <c:v>0.00367148294057912</c:v>
                </c:pt>
                <c:pt idx="127">
                  <c:v>0.0037273938483037</c:v>
                </c:pt>
                <c:pt idx="128">
                  <c:v>0.00378415619117125</c:v>
                </c:pt>
                <c:pt idx="129">
                  <c:v>0.00384178293519923</c:v>
                </c:pt>
                <c:pt idx="130">
                  <c:v>0.0039002872438571</c:v>
                </c:pt>
                <c:pt idx="131">
                  <c:v>0.00395968248107318</c:v>
                </c:pt>
                <c:pt idx="132">
                  <c:v>0.0040199822142875</c:v>
                </c:pt>
                <c:pt idx="133">
                  <c:v>0.00408120021755077</c:v>
                </c:pt>
                <c:pt idx="134">
                  <c:v>0.00414335047467084</c:v>
                </c:pt>
                <c:pt idx="135">
                  <c:v>0.00420644718240695</c:v>
                </c:pt>
                <c:pt idx="136">
                  <c:v>0.00427050475371264</c:v>
                </c:pt>
                <c:pt idx="137">
                  <c:v>0.00433553782102803</c:v>
                </c:pt>
                <c:pt idx="138">
                  <c:v>0.00440156123962239</c:v>
                </c:pt>
                <c:pt idx="139">
                  <c:v>0.00446859009098719</c:v>
                </c:pt>
                <c:pt idx="140">
                  <c:v>0.00453663968628142</c:v>
                </c:pt>
                <c:pt idx="141">
                  <c:v>0.00460572556982883</c:v>
                </c:pt>
                <c:pt idx="142">
                  <c:v>0.00467586352266889</c:v>
                </c:pt>
                <c:pt idx="143">
                  <c:v>0.00474706956616128</c:v>
                </c:pt>
                <c:pt idx="144">
                  <c:v>0.00481935996564597</c:v>
                </c:pt>
                <c:pt idx="145">
                  <c:v>0.00489275123415835</c:v>
                </c:pt>
                <c:pt idx="146">
                  <c:v>0.00496726013620139</c:v>
                </c:pt>
                <c:pt idx="147">
                  <c:v>0.00504290369157501</c:v>
                </c:pt>
                <c:pt idx="148">
                  <c:v>0.00511969917926397</c:v>
                </c:pt>
                <c:pt idx="149">
                  <c:v>0.00519766414138474</c:v>
                </c:pt>
                <c:pt idx="150">
                  <c:v>0.00527681638719264</c:v>
                </c:pt>
                <c:pt idx="151">
                  <c:v>0.00535717399714986</c:v>
                </c:pt>
                <c:pt idx="152">
                  <c:v>0.0054387553270557</c:v>
                </c:pt>
                <c:pt idx="153">
                  <c:v>0.00552157901223929</c:v>
                </c:pt>
                <c:pt idx="154">
                  <c:v>0.00560566397181654</c:v>
                </c:pt>
                <c:pt idx="155">
                  <c:v>0.00569102941301174</c:v>
                </c:pt>
                <c:pt idx="156">
                  <c:v>0.00577769483554491</c:v>
                </c:pt>
                <c:pt idx="157">
                  <c:v>0.00586568003608618</c:v>
                </c:pt>
                <c:pt idx="158">
                  <c:v>0.00595500511277786</c:v>
                </c:pt>
                <c:pt idx="159">
                  <c:v>0.00604569046982524</c:v>
                </c:pt>
                <c:pt idx="160">
                  <c:v>0.00613775682215758</c:v>
                </c:pt>
                <c:pt idx="161">
                  <c:v>0.00623122520016</c:v>
                </c:pt>
                <c:pt idx="162">
                  <c:v>0.00632611695447714</c:v>
                </c:pt>
                <c:pt idx="163">
                  <c:v>0.0064224537608905</c:v>
                </c:pt>
                <c:pt idx="164">
                  <c:v>0.00652025762526956</c:v>
                </c:pt>
                <c:pt idx="165">
                  <c:v>0.00661955088859852</c:v>
                </c:pt>
                <c:pt idx="166">
                  <c:v>0.00672035623207972</c:v>
                </c:pt>
                <c:pt idx="167">
                  <c:v>0.00682269668231446</c:v>
                </c:pt>
                <c:pt idx="168">
                  <c:v>0.00692659561656289</c:v>
                </c:pt>
                <c:pt idx="169">
                  <c:v>0.00703207676808416</c:v>
                </c:pt>
                <c:pt idx="170">
                  <c:v>0.0071391642315575</c:v>
                </c:pt>
                <c:pt idx="171">
                  <c:v>0.00724788246858629</c:v>
                </c:pt>
                <c:pt idx="172">
                  <c:v>0.00735825631328559</c:v>
                </c:pt>
                <c:pt idx="173">
                  <c:v>0.00747031097795491</c:v>
                </c:pt>
                <c:pt idx="174">
                  <c:v>0.00758407205883747</c:v>
                </c:pt>
                <c:pt idx="175">
                  <c:v>0.00769956554196697</c:v>
                </c:pt>
                <c:pt idx="176">
                  <c:v>0.00781681780910353</c:v>
                </c:pt>
                <c:pt idx="177">
                  <c:v>0.00793585564375992</c:v>
                </c:pt>
                <c:pt idx="178">
                  <c:v>0.0080567062373198</c:v>
                </c:pt>
                <c:pt idx="179">
                  <c:v>0.00817939719524845</c:v>
                </c:pt>
                <c:pt idx="180">
                  <c:v>0.00830395654339948</c:v>
                </c:pt>
                <c:pt idx="181">
                  <c:v>0.00843041273441571</c:v>
                </c:pt>
                <c:pt idx="182">
                  <c:v>0.00855879465422916</c:v>
                </c:pt>
                <c:pt idx="183">
                  <c:v>0.008689131628659</c:v>
                </c:pt>
                <c:pt idx="184">
                  <c:v>0.00882145343011065</c:v>
                </c:pt>
                <c:pt idx="185">
                  <c:v>0.00895579028437636</c:v>
                </c:pt>
                <c:pt idx="186">
                  <c:v>0.00909217287753943</c:v>
                </c:pt>
                <c:pt idx="187">
                  <c:v>0.00923063236298415</c:v>
                </c:pt>
                <c:pt idx="188">
                  <c:v>0.00937120036851183</c:v>
                </c:pt>
                <c:pt idx="189">
                  <c:v>0.00951390900356535</c:v>
                </c:pt>
                <c:pt idx="190">
                  <c:v>0.00965879086656377</c:v>
                </c:pt>
                <c:pt idx="191">
                  <c:v>0.00980587905234907</c:v>
                </c:pt>
                <c:pt idx="192">
                  <c:v>0.00995520715974526</c:v>
                </c:pt>
                <c:pt idx="193">
                  <c:v>0.0101068092992338</c:v>
                </c:pt>
                <c:pt idx="194">
                  <c:v>0.0102607201007449</c:v>
                </c:pt>
                <c:pt idx="195">
                  <c:v>0.0104169747215684</c:v>
                </c:pt>
                <c:pt idx="196">
                  <c:v>0.0105756088543841</c:v>
                </c:pt>
                <c:pt idx="197">
                  <c:v>0.0107366587354154</c:v>
                </c:pt>
                <c:pt idx="198">
                  <c:v>0.010900161152706</c:v>
                </c:pt>
                <c:pt idx="199">
                  <c:v>0.0110661534545238</c:v>
                </c:pt>
                <c:pt idx="200">
                  <c:v>0.0112346735578922</c:v>
                </c:pt>
                <c:pt idx="201">
                  <c:v>0.011405759957251</c:v>
                </c:pt>
                <c:pt idx="202">
                  <c:v>0.0115794517332497</c:v>
                </c:pt>
                <c:pt idx="203">
                  <c:v>0.0117557885616748</c:v>
                </c:pt>
                <c:pt idx="204">
                  <c:v>0.0119348107225126</c:v>
                </c:pt>
                <c:pt idx="205">
                  <c:v>0.0121165591091498</c:v>
                </c:pt>
                <c:pt idx="206">
                  <c:v>0.0123010752377156</c:v>
                </c:pt>
                <c:pt idx="207">
                  <c:v>0.012488401256564</c:v>
                </c:pt>
                <c:pt idx="208">
                  <c:v>0.0126785799559025</c:v>
                </c:pt>
                <c:pt idx="209">
                  <c:v>0.012871654777566</c:v>
                </c:pt>
                <c:pt idx="210">
                  <c:v>0.0130676698249401</c:v>
                </c:pt>
                <c:pt idx="211">
                  <c:v>0.0132666698730356</c:v>
                </c:pt>
                <c:pt idx="212">
                  <c:v>0.0134687003787164</c:v>
                </c:pt>
                <c:pt idx="213">
                  <c:v>0.0136738074910827</c:v>
                </c:pt>
                <c:pt idx="214">
                  <c:v>0.0138820380620129</c:v>
                </c:pt>
                <c:pt idx="215">
                  <c:v>0.0140934396568658</c:v>
                </c:pt>
                <c:pt idx="216">
                  <c:v>0.014308060565346</c:v>
                </c:pt>
                <c:pt idx="217">
                  <c:v>0.014525949812534</c:v>
                </c:pt>
                <c:pt idx="218">
                  <c:v>0.0147471571700853</c:v>
                </c:pt>
                <c:pt idx="219">
                  <c:v>0.0149717331675993</c:v>
                </c:pt>
                <c:pt idx="220">
                  <c:v>0.0151997291041617</c:v>
                </c:pt>
                <c:pt idx="221">
                  <c:v>0.0154311970600626</c:v>
                </c:pt>
                <c:pt idx="222">
                  <c:v>0.015666189908693</c:v>
                </c:pt>
                <c:pt idx="223">
                  <c:v>0.0159047613286224</c:v>
                </c:pt>
                <c:pt idx="224">
                  <c:v>0.0161469658158603</c:v>
                </c:pt>
                <c:pt idx="225">
                  <c:v>0.0163928586963049</c:v>
                </c:pt>
                <c:pt idx="226">
                  <c:v>0.0166424961383806</c:v>
                </c:pt>
                <c:pt idx="227">
                  <c:v>0.0168959351658686</c:v>
                </c:pt>
                <c:pt idx="228">
                  <c:v>0.0171532336709326</c:v>
                </c:pt>
                <c:pt idx="229">
                  <c:v>0.0174144504273427</c:v>
                </c:pt>
                <c:pt idx="230">
                  <c:v>0.0176796451039012</c:v>
                </c:pt>
                <c:pt idx="231">
                  <c:v>0.0179488782780724</c:v>
                </c:pt>
                <c:pt idx="232">
                  <c:v>0.0182222114498197</c:v>
                </c:pt>
                <c:pt idx="233">
                  <c:v>0.0184997070556544</c:v>
                </c:pt>
                <c:pt idx="234">
                  <c:v>0.018781428482898</c:v>
                </c:pt>
                <c:pt idx="235">
                  <c:v>0.0190674400841604</c:v>
                </c:pt>
                <c:pt idx="236">
                  <c:v>0.0193578071920409</c:v>
                </c:pt>
                <c:pt idx="237">
                  <c:v>0.0196525961340517</c:v>
                </c:pt>
                <c:pt idx="238">
                  <c:v>0.0199518742477684</c:v>
                </c:pt>
                <c:pt idx="239">
                  <c:v>0.0202557098962114</c:v>
                </c:pt>
                <c:pt idx="240">
                  <c:v>0.0205641724834635</c:v>
                </c:pt>
                <c:pt idx="241">
                  <c:v>0.0208773324705214</c:v>
                </c:pt>
                <c:pt idx="242">
                  <c:v>0.021195261391392</c:v>
                </c:pt>
                <c:pt idx="243">
                  <c:v>0.0215180318694335</c:v>
                </c:pt>
                <c:pt idx="244">
                  <c:v>0.0218457176339428</c:v>
                </c:pt>
                <c:pt idx="245">
                  <c:v>0.0221783935369976</c:v>
                </c:pt>
                <c:pt idx="246">
                  <c:v>0.022516135570556</c:v>
                </c:pt>
                <c:pt idx="247">
                  <c:v>0.0228590208838133</c:v>
                </c:pt>
                <c:pt idx="248">
                  <c:v>0.0232071278008257</c:v>
                </c:pt>
                <c:pt idx="249">
                  <c:v>0.0235605358384016</c:v>
                </c:pt>
                <c:pt idx="250">
                  <c:v>0.0239193257242656</c:v>
                </c:pt>
                <c:pt idx="251">
                  <c:v>0.024283579415498</c:v>
                </c:pt>
                <c:pt idx="252">
                  <c:v>0.024653380117257</c:v>
                </c:pt>
                <c:pt idx="253">
                  <c:v>0.0250288123017836</c:v>
                </c:pt>
                <c:pt idx="254">
                  <c:v>0.0254099617276993</c:v>
                </c:pt>
                <c:pt idx="255">
                  <c:v>0.0257969154595932</c:v>
                </c:pt>
                <c:pt idx="256">
                  <c:v>0.0261897618879118</c:v>
                </c:pt>
                <c:pt idx="257">
                  <c:v>0.0265885907491489</c:v>
                </c:pt>
                <c:pt idx="258">
                  <c:v>0.0269934931463441</c:v>
                </c:pt>
                <c:pt idx="259">
                  <c:v>0.0274045615698925</c:v>
                </c:pt>
                <c:pt idx="260">
                  <c:v>0.0278218899186726</c:v>
                </c:pt>
                <c:pt idx="261">
                  <c:v>0.0282455735214951</c:v>
                </c:pt>
                <c:pt idx="262">
                  <c:v>0.0286757091588782</c:v>
                </c:pt>
                <c:pt idx="263">
                  <c:v>0.0291123950851556</c:v>
                </c:pt>
                <c:pt idx="264">
                  <c:v>0.0295557310509193</c:v>
                </c:pt>
                <c:pt idx="265">
                  <c:v>0.0300058183258065</c:v>
                </c:pt>
                <c:pt idx="266">
                  <c:v>0.0304627597216308</c:v>
                </c:pt>
                <c:pt idx="267">
                  <c:v>0.0309266596158689</c:v>
                </c:pt>
                <c:pt idx="268">
                  <c:v>0.0313976239755014</c:v>
                </c:pt>
                <c:pt idx="269">
                  <c:v>0.0318757603812199</c:v>
                </c:pt>
                <c:pt idx="270">
                  <c:v>0.0323611780519998</c:v>
                </c:pt>
                <c:pt idx="271">
                  <c:v>0.0328539878700506</c:v>
                </c:pt>
                <c:pt idx="272">
                  <c:v>0.0333543024061426</c:v>
                </c:pt>
                <c:pt idx="273">
                  <c:v>0.0338622359453224</c:v>
                </c:pt>
                <c:pt idx="274">
                  <c:v>0.0343779045130177</c:v>
                </c:pt>
                <c:pt idx="275">
                  <c:v>0.0349014259015408</c:v>
                </c:pt>
                <c:pt idx="276">
                  <c:v>0.0354329196969958</c:v>
                </c:pt>
                <c:pt idx="277">
                  <c:v>0.0359725073065947</c:v>
                </c:pt>
                <c:pt idx="278">
                  <c:v>0.0365203119863906</c:v>
                </c:pt>
                <c:pt idx="279">
                  <c:v>0.037076458869432</c:v>
                </c:pt>
                <c:pt idx="280">
                  <c:v>0.0376410749943472</c:v>
                </c:pt>
                <c:pt idx="281">
                  <c:v>0.0382142893343626</c:v>
                </c:pt>
                <c:pt idx="282">
                  <c:v>0.0387962328267642</c:v>
                </c:pt>
                <c:pt idx="283">
                  <c:v>0.0393870384028062</c:v>
                </c:pt>
                <c:pt idx="284">
                  <c:v>0.0399868410180774</c:v>
                </c:pt>
                <c:pt idx="285">
                  <c:v>0.0405957776833273</c:v>
                </c:pt>
                <c:pt idx="286">
                  <c:v>0.0412139874957638</c:v>
                </c:pt>
                <c:pt idx="287">
                  <c:v>0.0418416116708262</c:v>
                </c:pt>
                <c:pt idx="288">
                  <c:v>0.0424787935744428</c:v>
                </c:pt>
                <c:pt idx="289">
                  <c:v>0.0431256787557794</c:v>
                </c:pt>
                <c:pt idx="290">
                  <c:v>0.0437824149804871</c:v>
                </c:pt>
                <c:pt idx="291">
                  <c:v>0.0444491522644533</c:v>
                </c:pt>
                <c:pt idx="292">
                  <c:v>0.0451260429080747</c:v>
                </c:pt>
                <c:pt idx="293">
                  <c:v>0.0458132415310406</c:v>
                </c:pt>
                <c:pt idx="294">
                  <c:v>0.0465109051076551</c:v>
                </c:pt>
                <c:pt idx="295">
                  <c:v>0.0472191930026956</c:v>
                </c:pt>
                <c:pt idx="296">
                  <c:v>0.0479382670078128</c:v>
                </c:pt>
                <c:pt idx="297">
                  <c:v>0.0486682913784901</c:v>
                </c:pt>
                <c:pt idx="298">
                  <c:v>0.0494094328715636</c:v>
                </c:pt>
                <c:pt idx="299">
                  <c:v>0.0501618607833133</c:v>
                </c:pt>
                <c:pt idx="300">
                  <c:v>0.0509257469881353</c:v>
                </c:pt>
                <c:pt idx="301">
                  <c:v>0.0517012659778023</c:v>
                </c:pt>
                <c:pt idx="302">
                  <c:v>0.0524885949013224</c:v>
                </c:pt>
                <c:pt idx="303">
                  <c:v>0.0532879136054032</c:v>
                </c:pt>
                <c:pt idx="304">
                  <c:v>0.0540994046755365</c:v>
                </c:pt>
                <c:pt idx="305">
                  <c:v>0.0549232534777018</c:v>
                </c:pt>
                <c:pt idx="306">
                  <c:v>0.0557596482007125</c:v>
                </c:pt>
                <c:pt idx="307">
                  <c:v>0.0566087798992005</c:v>
                </c:pt>
                <c:pt idx="308">
                  <c:v>0.0574708425372593</c:v>
                </c:pt>
                <c:pt idx="309">
                  <c:v>0.0583460330327508</c:v>
                </c:pt>
                <c:pt idx="310">
                  <c:v>0.0592345513022849</c:v>
                </c:pt>
                <c:pt idx="311">
                  <c:v>0.0601366003068885</c:v>
                </c:pt>
                <c:pt idx="312">
                  <c:v>0.0610523860983637</c:v>
                </c:pt>
                <c:pt idx="313">
                  <c:v>0.0619821178663591</c:v>
                </c:pt>
                <c:pt idx="314">
                  <c:v>0.0629260079861515</c:v>
                </c:pt>
                <c:pt idx="315">
                  <c:v>0.0638842720671587</c:v>
                </c:pt>
                <c:pt idx="316">
                  <c:v>0.0648571290021918</c:v>
                </c:pt>
                <c:pt idx="317">
                  <c:v>0.0658448010174534</c:v>
                </c:pt>
                <c:pt idx="318">
                  <c:v>0.0668475137233029</c:v>
                </c:pt>
                <c:pt idx="319">
                  <c:v>0.0678654961657898</c:v>
                </c:pt>
                <c:pt idx="320">
                  <c:v>0.0688989808789744</c:v>
                </c:pt>
                <c:pt idx="321">
                  <c:v>0.0699482039380454</c:v>
                </c:pt>
                <c:pt idx="322">
                  <c:v>0.071013405013244</c:v>
                </c:pt>
                <c:pt idx="323">
                  <c:v>0.072094827424613</c:v>
                </c:pt>
                <c:pt idx="324">
                  <c:v>0.0731927181975767</c:v>
                </c:pt>
                <c:pt idx="325">
                  <c:v>0.0743073281193671</c:v>
                </c:pt>
                <c:pt idx="326">
                  <c:v>0.0754389117963118</c:v>
                </c:pt>
                <c:pt idx="327">
                  <c:v>0.0765877277119917</c:v>
                </c:pt>
                <c:pt idx="328">
                  <c:v>0.077754038286286</c:v>
                </c:pt>
                <c:pt idx="329">
                  <c:v>0.0789381099353157</c:v>
                </c:pt>
                <c:pt idx="330">
                  <c:v>0.0801402131323002</c:v>
                </c:pt>
                <c:pt idx="331">
                  <c:v>0.0813606224693403</c:v>
                </c:pt>
                <c:pt idx="332">
                  <c:v>0.0825996167201425</c:v>
                </c:pt>
                <c:pt idx="333">
                  <c:v>0.0838574789036987</c:v>
                </c:pt>
                <c:pt idx="334">
                  <c:v>0.0851344963489325</c:v>
                </c:pt>
                <c:pt idx="335">
                  <c:v>0.086430960760337</c:v>
                </c:pt>
                <c:pt idx="336">
                  <c:v>0.0877471682846065</c:v>
                </c:pt>
                <c:pt idx="337">
                  <c:v>0.0890834195782803</c:v>
                </c:pt>
                <c:pt idx="338">
                  <c:v>0.0904400198764266</c:v>
                </c:pt>
                <c:pt idx="339">
                  <c:v>0.0918172790623621</c:v>
                </c:pt>
                <c:pt idx="340">
                  <c:v>0.0932155117384387</c:v>
                </c:pt>
                <c:pt idx="341">
                  <c:v>0.0946350372979073</c:v>
                </c:pt>
                <c:pt idx="342">
                  <c:v>0.0960761799978755</c:v>
                </c:pt>
                <c:pt idx="343">
                  <c:v>0.0975392690333762</c:v>
                </c:pt>
                <c:pt idx="344">
                  <c:v>0.0990246386125646</c:v>
                </c:pt>
                <c:pt idx="345">
                  <c:v>0.100532628033061</c:v>
                </c:pt>
                <c:pt idx="346">
                  <c:v>0.102063581759452</c:v>
                </c:pt>
                <c:pt idx="347">
                  <c:v>0.103617849501982</c:v>
                </c:pt>
                <c:pt idx="348">
                  <c:v>0.105195786296429</c:v>
                </c:pt>
                <c:pt idx="349">
                  <c:v>0.106797752585207</c:v>
                </c:pt>
                <c:pt idx="350">
                  <c:v>0.108424114299702</c:v>
                </c:pt>
                <c:pt idx="351">
                  <c:v>0.11007524294386</c:v>
                </c:pt>
                <c:pt idx="352">
                  <c:v>0.111751515679045</c:v>
                </c:pt>
                <c:pt idx="353">
                  <c:v>0.113453315410198</c:v>
                </c:pt>
                <c:pt idx="354">
                  <c:v>0.115181030873298</c:v>
                </c:pt>
                <c:pt idx="355">
                  <c:v>0.11693505672416</c:v>
                </c:pt>
                <c:pt idx="356">
                  <c:v>0.11871579362859</c:v>
                </c:pt>
                <c:pt idx="357">
                  <c:v>0.120523648353898</c:v>
                </c:pt>
                <c:pt idx="358">
                  <c:v>0.122359033861825</c:v>
                </c:pt>
                <c:pt idx="359">
                  <c:v>0.124222369402868</c:v>
                </c:pt>
                <c:pt idx="360">
                  <c:v>0.126114080612049</c:v>
                </c:pt>
                <c:pt idx="361">
                  <c:v>0.128034599606141</c:v>
                </c:pt>
                <c:pt idx="362">
                  <c:v>0.129984365082377</c:v>
                </c:pt>
                <c:pt idx="363">
                  <c:v>0.131963822418656</c:v>
                </c:pt>
                <c:pt idx="364">
                  <c:v>0.133973423775286</c:v>
                </c:pt>
                <c:pt idx="365">
                  <c:v>0.13601362819826</c:v>
                </c:pt>
                <c:pt idx="366">
                  <c:v>0.138084901724122</c:v>
                </c:pt>
                <c:pt idx="367">
                  <c:v>0.140187717486418</c:v>
                </c:pt>
                <c:pt idx="368">
                  <c:v>0.142322555823774</c:v>
                </c:pt>
                <c:pt idx="369">
                  <c:v>0.144489904389619</c:v>
                </c:pt>
                <c:pt idx="370">
                  <c:v>0.146690258263572</c:v>
                </c:pt>
                <c:pt idx="371">
                  <c:v>0.14892412006454</c:v>
                </c:pt>
                <c:pt idx="372">
                  <c:v>0.151192000065523</c:v>
                </c:pt>
                <c:pt idx="373">
                  <c:v>0.153494416310177</c:v>
                </c:pt>
                <c:pt idx="374">
                  <c:v>0.155831894731144</c:v>
                </c:pt>
                <c:pt idx="375">
                  <c:v>0.158204969270196</c:v>
                </c:pt>
                <c:pt idx="376">
                  <c:v>0.160614182000199</c:v>
                </c:pt>
                <c:pt idx="377">
                  <c:v>0.163060083248933</c:v>
                </c:pt>
                <c:pt idx="378">
                  <c:v>0.165543231724806</c:v>
                </c:pt>
                <c:pt idx="379">
                  <c:v>0.168064194644473</c:v>
                </c:pt>
                <c:pt idx="380">
                  <c:v>0.170623547862408</c:v>
                </c:pt>
                <c:pt idx="381">
                  <c:v>0.173221876002445</c:v>
                </c:pt>
                <c:pt idx="382">
                  <c:v>0.175859772591315</c:v>
                </c:pt>
                <c:pt idx="383">
                  <c:v>0.178537840194229</c:v>
                </c:pt>
                <c:pt idx="384">
                  <c:v>0.181256690552516</c:v>
                </c:pt>
                <c:pt idx="385">
                  <c:v>0.184016944723367</c:v>
                </c:pt>
                <c:pt idx="386">
                  <c:v>0.186819233221693</c:v>
                </c:pt>
                <c:pt idx="387">
                  <c:v>0.189664196164154</c:v>
                </c:pt>
                <c:pt idx="388">
                  <c:v>0.192552483415385</c:v>
                </c:pt>
                <c:pt idx="389">
                  <c:v>0.195484754736432</c:v>
                </c:pt>
                <c:pt idx="390">
                  <c:v>0.198461679935463</c:v>
                </c:pt>
                <c:pt idx="391">
                  <c:v>0.201483939020775</c:v>
                </c:pt>
                <c:pt idx="392">
                  <c:v>0.204552222356117</c:v>
                </c:pt>
                <c:pt idx="393">
                  <c:v>0.207667230818393</c:v>
                </c:pt>
                <c:pt idx="394">
                  <c:v>0.210829675957759</c:v>
                </c:pt>
                <c:pt idx="395">
                  <c:v>0.214040280160163</c:v>
                </c:pt>
                <c:pt idx="396">
                  <c:v>0.217299776812347</c:v>
                </c:pt>
                <c:pt idx="397">
                  <c:v>0.220608910469387</c:v>
                </c:pt>
                <c:pt idx="398">
                  <c:v>0.223968437024759</c:v>
                </c:pt>
                <c:pt idx="399">
                  <c:v>0.227379123883004</c:v>
                </c:pt>
                <c:pt idx="400">
                  <c:v>0.230841750135029</c:v>
                </c:pt>
                <c:pt idx="401">
                  <c:v>0.23435710673607</c:v>
                </c:pt>
                <c:pt idx="402">
                  <c:v>0.237925996686366</c:v>
                </c:pt>
                <c:pt idx="403">
                  <c:v>0.241549235214584</c:v>
                </c:pt>
                <c:pt idx="404">
                  <c:v>0.245227649964045</c:v>
                </c:pt>
                <c:pt idx="405">
                  <c:v>0.248962081181773</c:v>
                </c:pt>
                <c:pt idx="406">
                  <c:v>0.252753381910428</c:v>
                </c:pt>
                <c:pt idx="407">
                  <c:v>0.256602418183176</c:v>
                </c:pt>
                <c:pt idx="408">
                  <c:v>0.260510069221499</c:v>
                </c:pt>
                <c:pt idx="409">
                  <c:v>0.264477227636039</c:v>
                </c:pt>
                <c:pt idx="410">
                  <c:v>0.268504799630497</c:v>
                </c:pt>
                <c:pt idx="411">
                  <c:v>0.272593705208626</c:v>
                </c:pt>
                <c:pt idx="412">
                  <c:v>0.276744878384392</c:v>
                </c:pt>
                <c:pt idx="413">
                  <c:v>0.280959267395322</c:v>
                </c:pt>
                <c:pt idx="414">
                  <c:v>0.285237834919108</c:v>
                </c:pt>
                <c:pt idx="415">
                  <c:v>0.289581558293511</c:v>
                </c:pt>
                <c:pt idx="416">
                  <c:v>0.293991429739606</c:v>
                </c:pt>
                <c:pt idx="417">
                  <c:v>0.298468456588431</c:v>
                </c:pt>
                <c:pt idx="418">
                  <c:v>0.303013661511098</c:v>
                </c:pt>
                <c:pt idx="419">
                  <c:v>0.307628082752384</c:v>
                </c:pt>
                <c:pt idx="420">
                  <c:v>0.312312774367905</c:v>
                </c:pt>
                <c:pt idx="421">
                  <c:v>0.317068806464877</c:v>
                </c:pt>
                <c:pt idx="422">
                  <c:v>0.321897265446574</c:v>
                </c:pt>
                <c:pt idx="423">
                  <c:v>0.326799254260481</c:v>
                </c:pt>
                <c:pt idx="424">
                  <c:v>0.331775892650235</c:v>
                </c:pt>
                <c:pt idx="425">
                  <c:v>0.336828317411408</c:v>
                </c:pt>
                <c:pt idx="426">
                  <c:v>0.341957682651173</c:v>
                </c:pt>
                <c:pt idx="427">
                  <c:v>0.347165160051952</c:v>
                </c:pt>
                <c:pt idx="428">
                  <c:v>0.352451939139038</c:v>
                </c:pt>
                <c:pt idx="429">
                  <c:v>0.357819227552323</c:v>
                </c:pt>
                <c:pt idx="430">
                  <c:v>0.363268251322156</c:v>
                </c:pt>
                <c:pt idx="431">
                  <c:v>0.368800255149397</c:v>
                </c:pt>
                <c:pt idx="432">
                  <c:v>0.374416502689744</c:v>
                </c:pt>
                <c:pt idx="433">
                  <c:v>0.380118276842379</c:v>
                </c:pt>
                <c:pt idx="434">
                  <c:v>0.385906880043025</c:v>
                </c:pt>
                <c:pt idx="435">
                  <c:v>0.391783634561445</c:v>
                </c:pt>
                <c:pt idx="436">
                  <c:v>0.397749882803498</c:v>
                </c:pt>
                <c:pt idx="437">
                  <c:v>0.403806987617766</c:v>
                </c:pt>
                <c:pt idx="438">
                  <c:v>0.409956332606867</c:v>
                </c:pt>
                <c:pt idx="439">
                  <c:v>0.416199322443519</c:v>
                </c:pt>
                <c:pt idx="440">
                  <c:v>0.422537383191391</c:v>
                </c:pt>
                <c:pt idx="441">
                  <c:v>0.428971962630855</c:v>
                </c:pt>
                <c:pt idx="442">
                  <c:v>0.4355045305897</c:v>
                </c:pt>
                <c:pt idx="443">
                  <c:v>0.442136579278883</c:v>
                </c:pt>
                <c:pt idx="444">
                  <c:v>0.448869623633383</c:v>
                </c:pt>
                <c:pt idx="445">
                  <c:v>0.455705201658257</c:v>
                </c:pt>
                <c:pt idx="446">
                  <c:v>0.462644874779957</c:v>
                </c:pt>
                <c:pt idx="447">
                  <c:v>0.469690228203001</c:v>
                </c:pt>
                <c:pt idx="448">
                  <c:v>0.476842871272084</c:v>
                </c:pt>
                <c:pt idx="449">
                  <c:v>0.484104437839679</c:v>
                </c:pt>
                <c:pt idx="450">
                  <c:v>0.491476586639269</c:v>
                </c:pt>
                <c:pt idx="451">
                  <c:v>0.498961001664231</c:v>
                </c:pt>
                <c:pt idx="452">
                  <c:v>0.506559392552518</c:v>
                </c:pt>
                <c:pt idx="453">
                  <c:v>0.514273494977175</c:v>
                </c:pt>
                <c:pt idx="454">
                  <c:v>0.522105071042818</c:v>
                </c:pt>
                <c:pt idx="455">
                  <c:v>0.53005590968814</c:v>
                </c:pt>
                <c:pt idx="456">
                  <c:v>0.538127827094559</c:v>
                </c:pt>
                <c:pt idx="457">
                  <c:v>0.546322667101074</c:v>
                </c:pt>
                <c:pt idx="458">
                  <c:v>0.554642301625456</c:v>
                </c:pt>
                <c:pt idx="459">
                  <c:v>0.563088631091834</c:v>
                </c:pt>
                <c:pt idx="460">
                  <c:v>0.571663584864806</c:v>
                </c:pt>
                <c:pt idx="461">
                  <c:v>0.580369121690156</c:v>
                </c:pt>
                <c:pt idx="462">
                  <c:v>0.589207230142292</c:v>
                </c:pt>
                <c:pt idx="463">
                  <c:v>0.598179929078469</c:v>
                </c:pt>
                <c:pt idx="464">
                  <c:v>0.607289268099969</c:v>
                </c:pt>
                <c:pt idx="465">
                  <c:v>0.616537328020273</c:v>
                </c:pt>
                <c:pt idx="466">
                  <c:v>0.625926221340381</c:v>
                </c:pt>
                <c:pt idx="467">
                  <c:v>0.635458092731349</c:v>
                </c:pt>
                <c:pt idx="468">
                  <c:v>0.645135119524213</c:v>
                </c:pt>
                <c:pt idx="469">
                  <c:v>0.654959512207325</c:v>
                </c:pt>
                <c:pt idx="470">
                  <c:v>0.664933514931292</c:v>
                </c:pt>
                <c:pt idx="471">
                  <c:v>0.675059406021619</c:v>
                </c:pt>
                <c:pt idx="472">
                  <c:v>0.685339498499105</c:v>
                </c:pt>
                <c:pt idx="473">
                  <c:v>0.695776140608226</c:v>
                </c:pt>
                <c:pt idx="474">
                  <c:v>0.706371716353533</c:v>
                </c:pt>
                <c:pt idx="475">
                  <c:v>0.717128646044196</c:v>
                </c:pt>
                <c:pt idx="476">
                  <c:v>0.728049386846897</c:v>
                </c:pt>
                <c:pt idx="477">
                  <c:v>0.739136433347103</c:v>
                </c:pt>
                <c:pt idx="478">
                  <c:v>0.750392318118888</c:v>
                </c:pt>
                <c:pt idx="479">
                  <c:v>0.761819612303442</c:v>
                </c:pt>
                <c:pt idx="480">
                  <c:v>0.773420926196384</c:v>
                </c:pt>
                <c:pt idx="481">
                  <c:v>0.785198909844042</c:v>
                </c:pt>
                <c:pt idx="482">
                  <c:v>0.797156253648777</c:v>
                </c:pt>
                <c:pt idx="483">
                  <c:v>0.809295688983529</c:v>
                </c:pt>
                <c:pt idx="484">
                  <c:v>0.821619988815764</c:v>
                </c:pt>
                <c:pt idx="485">
                  <c:v>0.834131968340879</c:v>
                </c:pt>
                <c:pt idx="486">
                  <c:v>0.846834485625256</c:v>
                </c:pt>
                <c:pt idx="487">
                  <c:v>0.859730442259146</c:v>
                </c:pt>
                <c:pt idx="488">
                  <c:v>0.872822784019435</c:v>
                </c:pt>
                <c:pt idx="489">
                  <c:v>0.886114501542573</c:v>
                </c:pt>
                <c:pt idx="490">
                  <c:v>0.899608631007689</c:v>
                </c:pt>
                <c:pt idx="491">
                  <c:v>0.913308254830141</c:v>
                </c:pt>
                <c:pt idx="492">
                  <c:v>0.927216502365625</c:v>
                </c:pt>
                <c:pt idx="493">
                  <c:v>0.941336550625</c:v>
                </c:pt>
                <c:pt idx="494">
                  <c:v>0.955671625000002</c:v>
                </c:pt>
                <c:pt idx="495">
                  <c:v>0.970225000000002</c:v>
                </c:pt>
                <c:pt idx="496">
                  <c:v>0.985</c:v>
                </c:pt>
                <c:pt idx="497">
                  <c:v>1.0</c:v>
                </c:pt>
                <c:pt idx="498">
                  <c:v>1.014999999999996</c:v>
                </c:pt>
                <c:pt idx="499">
                  <c:v>1.030224999999996</c:v>
                </c:pt>
                <c:pt idx="500">
                  <c:v>1.045678375</c:v>
                </c:pt>
                <c:pt idx="501">
                  <c:v>1.061363550624995</c:v>
                </c:pt>
                <c:pt idx="502">
                  <c:v>1.077284003884374</c:v>
                </c:pt>
                <c:pt idx="503">
                  <c:v>1.09344326394264</c:v>
                </c:pt>
                <c:pt idx="504">
                  <c:v>1.10984491290178</c:v>
                </c:pt>
                <c:pt idx="505">
                  <c:v>1.12649258659531</c:v>
                </c:pt>
                <c:pt idx="506">
                  <c:v>1.143389975394235</c:v>
                </c:pt>
                <c:pt idx="507">
                  <c:v>1.16054082502515</c:v>
                </c:pt>
                <c:pt idx="508">
                  <c:v>1.177948937400526</c:v>
                </c:pt>
                <c:pt idx="509">
                  <c:v>1.19561817146154</c:v>
                </c:pt>
                <c:pt idx="510">
                  <c:v>1.213552444033456</c:v>
                </c:pt>
                <c:pt idx="511">
                  <c:v>1.231755730693958</c:v>
                </c:pt>
                <c:pt idx="512">
                  <c:v>1.250232066654368</c:v>
                </c:pt>
                <c:pt idx="513">
                  <c:v>1.268985547654182</c:v>
                </c:pt>
                <c:pt idx="514">
                  <c:v>1.288020330868995</c:v>
                </c:pt>
                <c:pt idx="515">
                  <c:v>1.30734063583203</c:v>
                </c:pt>
                <c:pt idx="516">
                  <c:v>1.32695074536951</c:v>
                </c:pt>
                <c:pt idx="517">
                  <c:v>1.346855006550057</c:v>
                </c:pt>
                <c:pt idx="518">
                  <c:v>1.367057831648311</c:v>
                </c:pt>
                <c:pt idx="519">
                  <c:v>1.387563699123028</c:v>
                </c:pt>
                <c:pt idx="520">
                  <c:v>1.408377154609873</c:v>
                </c:pt>
                <c:pt idx="521">
                  <c:v>1.429502811929021</c:v>
                </c:pt>
                <c:pt idx="522">
                  <c:v>1.450945354107956</c:v>
                </c:pt>
                <c:pt idx="523">
                  <c:v>1.472709534419576</c:v>
                </c:pt>
                <c:pt idx="524">
                  <c:v>1.494800177435869</c:v>
                </c:pt>
                <c:pt idx="525">
                  <c:v>1.517222180097404</c:v>
                </c:pt>
                <c:pt idx="526">
                  <c:v>1.539980512798868</c:v>
                </c:pt>
                <c:pt idx="527">
                  <c:v>1.563080220490851</c:v>
                </c:pt>
                <c:pt idx="528">
                  <c:v>1.586526423798217</c:v>
                </c:pt>
                <c:pt idx="529">
                  <c:v>1.610324320155186</c:v>
                </c:pt>
                <c:pt idx="530">
                  <c:v>1.634479184957518</c:v>
                </c:pt>
                <c:pt idx="531">
                  <c:v>1.658996372731877</c:v>
                </c:pt>
                <c:pt idx="532">
                  <c:v>1.683881318322854</c:v>
                </c:pt>
                <c:pt idx="533">
                  <c:v>1.709139538097693</c:v>
                </c:pt>
                <c:pt idx="534">
                  <c:v>1.734776631169159</c:v>
                </c:pt>
                <c:pt idx="535">
                  <c:v>1.7607982806367</c:v>
                </c:pt>
                <c:pt idx="536">
                  <c:v>1.787210254846251</c:v>
                </c:pt>
                <c:pt idx="537">
                  <c:v>1.814018408668944</c:v>
                </c:pt>
                <c:pt idx="538">
                  <c:v>1.841228684798978</c:v>
                </c:pt>
                <c:pt idx="539">
                  <c:v>1.868847115070962</c:v>
                </c:pt>
                <c:pt idx="540">
                  <c:v>1.89687982179703</c:v>
                </c:pt>
                <c:pt idx="541">
                  <c:v>1.925333019123982</c:v>
                </c:pt>
                <c:pt idx="542">
                  <c:v>1.954213014410846</c:v>
                </c:pt>
                <c:pt idx="543">
                  <c:v>1.983526209627004</c:v>
                </c:pt>
                <c:pt idx="544">
                  <c:v>2.013279102771409</c:v>
                </c:pt>
                <c:pt idx="545">
                  <c:v>2.04347828931298</c:v>
                </c:pt>
                <c:pt idx="546">
                  <c:v>2.074130463652675</c:v>
                </c:pt>
                <c:pt idx="547">
                  <c:v>2.105242420607463</c:v>
                </c:pt>
                <c:pt idx="548">
                  <c:v>2.13682105691658</c:v>
                </c:pt>
                <c:pt idx="549">
                  <c:v>2.168873372770332</c:v>
                </c:pt>
                <c:pt idx="550">
                  <c:v>2.201406473361878</c:v>
                </c:pt>
                <c:pt idx="551">
                  <c:v>2.234427570462321</c:v>
                </c:pt>
                <c:pt idx="552">
                  <c:v>2.26794398401924</c:v>
                </c:pt>
                <c:pt idx="553">
                  <c:v>2.301963143779527</c:v>
                </c:pt>
                <c:pt idx="554">
                  <c:v>2.336492590936213</c:v>
                </c:pt>
                <c:pt idx="555">
                  <c:v>2.371539979800258</c:v>
                </c:pt>
                <c:pt idx="556">
                  <c:v>2.40711307949727</c:v>
                </c:pt>
                <c:pt idx="557">
                  <c:v>2.443219775689728</c:v>
                </c:pt>
                <c:pt idx="558">
                  <c:v>2.479868072325073</c:v>
                </c:pt>
                <c:pt idx="559">
                  <c:v>2.517066093409947</c:v>
                </c:pt>
                <c:pt idx="560">
                  <c:v>2.554822084811098</c:v>
                </c:pt>
                <c:pt idx="561">
                  <c:v>2.593144416083258</c:v>
                </c:pt>
                <c:pt idx="562">
                  <c:v>2.632041582324513</c:v>
                </c:pt>
                <c:pt idx="563">
                  <c:v>2.67152220605938</c:v>
                </c:pt>
                <c:pt idx="564">
                  <c:v>2.711595039150262</c:v>
                </c:pt>
                <c:pt idx="565">
                  <c:v>2.752268964737523</c:v>
                </c:pt>
                <c:pt idx="566">
                  <c:v>2.793552999208578</c:v>
                </c:pt>
                <c:pt idx="567">
                  <c:v>2.835456294196696</c:v>
                </c:pt>
                <c:pt idx="568">
                  <c:v>2.877988138609659</c:v>
                </c:pt>
                <c:pt idx="569">
                  <c:v>2.921157960688811</c:v>
                </c:pt>
                <c:pt idx="570">
                  <c:v>2.964975330099138</c:v>
                </c:pt>
                <c:pt idx="571">
                  <c:v>3.009449960050622</c:v>
                </c:pt>
                <c:pt idx="572">
                  <c:v>3.0545917094514</c:v>
                </c:pt>
                <c:pt idx="573">
                  <c:v>3.100410585093159</c:v>
                </c:pt>
                <c:pt idx="574">
                  <c:v>3.14691674386956</c:v>
                </c:pt>
                <c:pt idx="575">
                  <c:v>3.1941204950276</c:v>
                </c:pt>
                <c:pt idx="576">
                  <c:v>3.242032302453014</c:v>
                </c:pt>
                <c:pt idx="577">
                  <c:v>3.290662786989808</c:v>
                </c:pt>
                <c:pt idx="578">
                  <c:v>3.340022728794655</c:v>
                </c:pt>
                <c:pt idx="579">
                  <c:v>3.390123069726575</c:v>
                </c:pt>
                <c:pt idx="580">
                  <c:v>3.440974915772481</c:v>
                </c:pt>
                <c:pt idx="581">
                  <c:v>3.492589539509057</c:v>
                </c:pt>
                <c:pt idx="582">
                  <c:v>3.544978382601695</c:v>
                </c:pt>
                <c:pt idx="583">
                  <c:v>3.59815305834072</c:v>
                </c:pt>
                <c:pt idx="584">
                  <c:v>3.65212535421583</c:v>
                </c:pt>
                <c:pt idx="585">
                  <c:v>3.706907234529067</c:v>
                </c:pt>
                <c:pt idx="586">
                  <c:v>3.762510843047011</c:v>
                </c:pt>
                <c:pt idx="587">
                  <c:v>3.818948505692699</c:v>
                </c:pt>
                <c:pt idx="588">
                  <c:v>3.876232733278072</c:v>
                </c:pt>
                <c:pt idx="589">
                  <c:v>3.934376224277268</c:v>
                </c:pt>
                <c:pt idx="590">
                  <c:v>3.993391867641443</c:v>
                </c:pt>
                <c:pt idx="591">
                  <c:v>4.053292745656052</c:v>
                </c:pt>
                <c:pt idx="592">
                  <c:v>4.114092136840886</c:v>
                </c:pt>
                <c:pt idx="593">
                  <c:v>4.175803518893502</c:v>
                </c:pt>
                <c:pt idx="594">
                  <c:v>4.238440571676898</c:v>
                </c:pt>
                <c:pt idx="595">
                  <c:v>4.302017180252057</c:v>
                </c:pt>
                <c:pt idx="596">
                  <c:v>4.366547437955837</c:v>
                </c:pt>
                <c:pt idx="597">
                  <c:v>4.432045649525175</c:v>
                </c:pt>
                <c:pt idx="598">
                  <c:v>4.498526334268051</c:v>
                </c:pt>
                <c:pt idx="599">
                  <c:v>4.566004229282067</c:v>
                </c:pt>
                <c:pt idx="600">
                  <c:v>4.634494292721301</c:v>
                </c:pt>
                <c:pt idx="601">
                  <c:v>4.704011707112121</c:v>
                </c:pt>
                <c:pt idx="602">
                  <c:v>4.774571882718803</c:v>
                </c:pt>
                <c:pt idx="603">
                  <c:v>4.846190460959584</c:v>
                </c:pt>
                <c:pt idx="604">
                  <c:v>4.918883317873978</c:v>
                </c:pt>
                <c:pt idx="605">
                  <c:v>4.992666567642087</c:v>
                </c:pt>
                <c:pt idx="606">
                  <c:v>5.067556566156645</c:v>
                </c:pt>
                <c:pt idx="607">
                  <c:v>5.143569914649071</c:v>
                </c:pt>
                <c:pt idx="608">
                  <c:v>5.220723463368803</c:v>
                </c:pt>
                <c:pt idx="609">
                  <c:v>5.299034315319338</c:v>
                </c:pt>
                <c:pt idx="610">
                  <c:v>5.378519830049124</c:v>
                </c:pt>
                <c:pt idx="611">
                  <c:v>5.459197627499862</c:v>
                </c:pt>
                <c:pt idx="612">
                  <c:v>5.541085591912358</c:v>
                </c:pt>
                <c:pt idx="613">
                  <c:v>5.624201875791034</c:v>
                </c:pt>
                <c:pt idx="614">
                  <c:v>5.708564903927908</c:v>
                </c:pt>
                <c:pt idx="615">
                  <c:v>5.794193377486826</c:v>
                </c:pt>
                <c:pt idx="616">
                  <c:v>5.881106278149128</c:v>
                </c:pt>
                <c:pt idx="617">
                  <c:v>5.969322872321373</c:v>
                </c:pt>
                <c:pt idx="618">
                  <c:v>6.058862715406193</c:v>
                </c:pt>
                <c:pt idx="619">
                  <c:v>6.149745656137275</c:v>
                </c:pt>
                <c:pt idx="620">
                  <c:v>6.241991840979334</c:v>
                </c:pt>
                <c:pt idx="621">
                  <c:v>6.335621718594041</c:v>
                </c:pt>
                <c:pt idx="622">
                  <c:v>6.430656044372948</c:v>
                </c:pt>
                <c:pt idx="623">
                  <c:v>6.527115885038524</c:v>
                </c:pt>
                <c:pt idx="624">
                  <c:v>6.625022623314104</c:v>
                </c:pt>
                <c:pt idx="625">
                  <c:v>6.724397962663815</c:v>
                </c:pt>
                <c:pt idx="626">
                  <c:v>6.825263932103773</c:v>
                </c:pt>
                <c:pt idx="627">
                  <c:v>6.927642891085331</c:v>
                </c:pt>
                <c:pt idx="628">
                  <c:v>7.03155753445161</c:v>
                </c:pt>
                <c:pt idx="629">
                  <c:v>7.137030897468374</c:v>
                </c:pt>
                <c:pt idx="630">
                  <c:v>7.244086360930384</c:v>
                </c:pt>
                <c:pt idx="631">
                  <c:v>7.35274765634436</c:v>
                </c:pt>
                <c:pt idx="632">
                  <c:v>7.463038871189525</c:v>
                </c:pt>
                <c:pt idx="633">
                  <c:v>7.574984454257367</c:v>
                </c:pt>
                <c:pt idx="634">
                  <c:v>7.68860922107123</c:v>
                </c:pt>
                <c:pt idx="635">
                  <c:v>7.803938359387264</c:v>
                </c:pt>
                <c:pt idx="636">
                  <c:v>7.92099743477811</c:v>
                </c:pt>
                <c:pt idx="637">
                  <c:v>8.039812396299773</c:v>
                </c:pt>
                <c:pt idx="638">
                  <c:v>8.16040958224431</c:v>
                </c:pt>
                <c:pt idx="639">
                  <c:v>8.282815725977933</c:v>
                </c:pt>
                <c:pt idx="640">
                  <c:v>8.4070579618676</c:v>
                </c:pt>
                <c:pt idx="641">
                  <c:v>8.533163831295613</c:v>
                </c:pt>
                <c:pt idx="642">
                  <c:v>8.661161288765047</c:v>
                </c:pt>
                <c:pt idx="643">
                  <c:v>8.791078708096409</c:v>
                </c:pt>
                <c:pt idx="644">
                  <c:v>8.922944888717976</c:v>
                </c:pt>
                <c:pt idx="645">
                  <c:v>9.05678906204878</c:v>
                </c:pt>
                <c:pt idx="646">
                  <c:v>9.192640897979474</c:v>
                </c:pt>
                <c:pt idx="647">
                  <c:v>9.33053051144921</c:v>
                </c:pt>
                <c:pt idx="648">
                  <c:v>9.470488469120894</c:v>
                </c:pt>
                <c:pt idx="649">
                  <c:v>9.612545796157707</c:v>
                </c:pt>
                <c:pt idx="650">
                  <c:v>9.756733983100073</c:v>
                </c:pt>
                <c:pt idx="651">
                  <c:v>9.903084992846572</c:v>
                </c:pt>
                <c:pt idx="652">
                  <c:v>10.0516312677393</c:v>
                </c:pt>
                <c:pt idx="653">
                  <c:v>10.20240573675537</c:v>
                </c:pt>
                <c:pt idx="654">
                  <c:v>10.35544182280676</c:v>
                </c:pt>
                <c:pt idx="655">
                  <c:v>10.51077345014879</c:v>
                </c:pt>
                <c:pt idx="656">
                  <c:v>10.66843505190102</c:v>
                </c:pt>
                <c:pt idx="657">
                  <c:v>10.82846157767953</c:v>
                </c:pt>
                <c:pt idx="658">
                  <c:v>10.99088850134473</c:v>
                </c:pt>
                <c:pt idx="659">
                  <c:v>11.15575182886494</c:v>
                </c:pt>
                <c:pt idx="660">
                  <c:v>11.32308810629787</c:v>
                </c:pt>
                <c:pt idx="661">
                  <c:v>11.49293442789235</c:v>
                </c:pt>
                <c:pt idx="662">
                  <c:v>11.66532844431069</c:v>
                </c:pt>
                <c:pt idx="663">
                  <c:v>11.84030837097537</c:v>
                </c:pt>
                <c:pt idx="664">
                  <c:v>12.01791299654001</c:v>
                </c:pt>
                <c:pt idx="665">
                  <c:v>12.19818169148811</c:v>
                </c:pt>
                <c:pt idx="666">
                  <c:v>12.38115441686043</c:v>
                </c:pt>
                <c:pt idx="667">
                  <c:v>12.56687173311333</c:v>
                </c:pt>
                <c:pt idx="668">
                  <c:v>12.75537480911003</c:v>
                </c:pt>
                <c:pt idx="669">
                  <c:v>12.94670543124668</c:v>
                </c:pt>
                <c:pt idx="670">
                  <c:v>13.14090601271538</c:v>
                </c:pt>
                <c:pt idx="671">
                  <c:v>13.33801960290611</c:v>
                </c:pt>
                <c:pt idx="672">
                  <c:v>13.53808989694973</c:v>
                </c:pt>
                <c:pt idx="673">
                  <c:v>13.74116124540394</c:v>
                </c:pt>
                <c:pt idx="674">
                  <c:v>13.947278664085</c:v>
                </c:pt>
                <c:pt idx="675">
                  <c:v>14.15648784404634</c:v>
                </c:pt>
                <c:pt idx="676">
                  <c:v>14.36883516170697</c:v>
                </c:pt>
                <c:pt idx="677">
                  <c:v>14.58436768913253</c:v>
                </c:pt>
                <c:pt idx="678">
                  <c:v>14.80313320446957</c:v>
                </c:pt>
                <c:pt idx="679">
                  <c:v>15.02518020253663</c:v>
                </c:pt>
                <c:pt idx="680">
                  <c:v>15.25055790557465</c:v>
                </c:pt>
                <c:pt idx="681">
                  <c:v>15.47931627415831</c:v>
                </c:pt>
                <c:pt idx="682">
                  <c:v>15.71150601827065</c:v>
                </c:pt>
                <c:pt idx="683">
                  <c:v>15.94717860854469</c:v>
                </c:pt>
                <c:pt idx="684">
                  <c:v>16.1863862876728</c:v>
                </c:pt>
                <c:pt idx="685">
                  <c:v>16.42918208198778</c:v>
                </c:pt>
                <c:pt idx="686">
                  <c:v>16.67561981321777</c:v>
                </c:pt>
                <c:pt idx="687">
                  <c:v>16.92575411041604</c:v>
                </c:pt>
                <c:pt idx="688">
                  <c:v>17.17964042207228</c:v>
                </c:pt>
                <c:pt idx="689">
                  <c:v>17.43733502840336</c:v>
                </c:pt>
                <c:pt idx="690">
                  <c:v>17.69889505382944</c:v>
                </c:pt>
                <c:pt idx="691">
                  <c:v>17.96437847963685</c:v>
                </c:pt>
                <c:pt idx="692">
                  <c:v>18.2338441568314</c:v>
                </c:pt>
                <c:pt idx="693">
                  <c:v>18.50735181918387</c:v>
                </c:pt>
                <c:pt idx="694">
                  <c:v>18.78496209647162</c:v>
                </c:pt>
                <c:pt idx="695">
                  <c:v>19.06673652791869</c:v>
                </c:pt>
                <c:pt idx="696">
                  <c:v>19.35273757583726</c:v>
                </c:pt>
                <c:pt idx="697">
                  <c:v>19.64302863947503</c:v>
                </c:pt>
                <c:pt idx="698">
                  <c:v>19.93767406906716</c:v>
                </c:pt>
                <c:pt idx="699">
                  <c:v>20.23673918010302</c:v>
                </c:pt>
                <c:pt idx="700">
                  <c:v>20.54029026780471</c:v>
                </c:pt>
                <c:pt idx="701">
                  <c:v>20.84839462182177</c:v>
                </c:pt>
                <c:pt idx="702">
                  <c:v>21.16112054114909</c:v>
                </c:pt>
                <c:pt idx="703">
                  <c:v>21.47853734926622</c:v>
                </c:pt>
                <c:pt idx="704">
                  <c:v>21.80071540950533</c:v>
                </c:pt>
                <c:pt idx="705">
                  <c:v>22.12772614064789</c:v>
                </c:pt>
                <c:pt idx="706">
                  <c:v>22.45964203275748</c:v>
                </c:pt>
                <c:pt idx="707">
                  <c:v>22.79653666324898</c:v>
                </c:pt>
                <c:pt idx="708">
                  <c:v>23.13848471319773</c:v>
                </c:pt>
                <c:pt idx="709">
                  <c:v>23.48556198389563</c:v>
                </c:pt>
                <c:pt idx="710">
                  <c:v>23.83784541365424</c:v>
                </c:pt>
                <c:pt idx="711">
                  <c:v>24.19541309485892</c:v>
                </c:pt>
                <c:pt idx="712">
                  <c:v>24.55834429128172</c:v>
                </c:pt>
                <c:pt idx="713">
                  <c:v>24.92671945565099</c:v>
                </c:pt>
                <c:pt idx="714">
                  <c:v>25.30062024748579</c:v>
                </c:pt>
                <c:pt idx="715">
                  <c:v>25.68012955119802</c:v>
                </c:pt>
                <c:pt idx="716">
                  <c:v>26.06533149446603</c:v>
                </c:pt>
                <c:pt idx="717">
                  <c:v>26.45631146688304</c:v>
                </c:pt>
                <c:pt idx="718">
                  <c:v>26.8531561388863</c:v>
                </c:pt>
                <c:pt idx="719">
                  <c:v>27.25595348096957</c:v>
                </c:pt>
                <c:pt idx="720">
                  <c:v>27.66479278318411</c:v>
                </c:pt>
                <c:pt idx="721">
                  <c:v>28.07976467493178</c:v>
                </c:pt>
                <c:pt idx="722">
                  <c:v>28.50096114505592</c:v>
                </c:pt>
                <c:pt idx="723">
                  <c:v>28.92847556223168</c:v>
                </c:pt>
                <c:pt idx="724">
                  <c:v>29.36240269566498</c:v>
                </c:pt>
                <c:pt idx="725">
                  <c:v>29.80283873610013</c:v>
                </c:pt>
                <c:pt idx="726">
                  <c:v>30.24988131714163</c:v>
                </c:pt>
                <c:pt idx="727">
                  <c:v>30.70362953689867</c:v>
                </c:pt>
                <c:pt idx="728">
                  <c:v>31.16418397995222</c:v>
                </c:pt>
                <c:pt idx="729">
                  <c:v>31.6316467396515</c:v>
                </c:pt>
                <c:pt idx="730">
                  <c:v>32.10612144074614</c:v>
                </c:pt>
                <c:pt idx="731">
                  <c:v>32.58771326235745</c:v>
                </c:pt>
                <c:pt idx="732">
                  <c:v>33.07652896129279</c:v>
                </c:pt>
                <c:pt idx="733">
                  <c:v>33.57267689571209</c:v>
                </c:pt>
                <c:pt idx="734">
                  <c:v>34.07626704914789</c:v>
                </c:pt>
                <c:pt idx="735">
                  <c:v>34.5874110548851</c:v>
                </c:pt>
                <c:pt idx="736">
                  <c:v>35.10622222070838</c:v>
                </c:pt>
                <c:pt idx="737">
                  <c:v>35.63281555401901</c:v>
                </c:pt>
                <c:pt idx="738">
                  <c:v>36.1673077873293</c:v>
                </c:pt>
                <c:pt idx="739">
                  <c:v>36.70981740413922</c:v>
                </c:pt>
                <c:pt idx="740">
                  <c:v>37.26046466520101</c:v>
                </c:pt>
                <c:pt idx="741">
                  <c:v>37.81937163517932</c:v>
                </c:pt>
                <c:pt idx="742">
                  <c:v>38.38666220970673</c:v>
                </c:pt>
                <c:pt idx="743">
                  <c:v>38.96246214285262</c:v>
                </c:pt>
                <c:pt idx="744">
                  <c:v>39.54689907499539</c:v>
                </c:pt>
                <c:pt idx="745">
                  <c:v>40.14010256112033</c:v>
                </c:pt>
                <c:pt idx="746">
                  <c:v>40.74220409953713</c:v>
                </c:pt>
                <c:pt idx="747">
                  <c:v>41.35333716103</c:v>
                </c:pt>
                <c:pt idx="748">
                  <c:v>41.97363721844562</c:v>
                </c:pt>
                <c:pt idx="749">
                  <c:v>42.60324177672219</c:v>
                </c:pt>
                <c:pt idx="750">
                  <c:v>43.24229040337315</c:v>
                </c:pt>
                <c:pt idx="751">
                  <c:v>43.89092475942374</c:v>
                </c:pt>
                <c:pt idx="752">
                  <c:v>44.5492886308151</c:v>
                </c:pt>
                <c:pt idx="753">
                  <c:v>45.21752796027729</c:v>
                </c:pt>
                <c:pt idx="754">
                  <c:v>45.89579087968147</c:v>
                </c:pt>
                <c:pt idx="755">
                  <c:v>46.58422774287654</c:v>
                </c:pt>
                <c:pt idx="756">
                  <c:v>47.28299115901983</c:v>
                </c:pt>
                <c:pt idx="757">
                  <c:v>47.99223602640527</c:v>
                </c:pt>
                <c:pt idx="758">
                  <c:v>48.71211956680121</c:v>
                </c:pt>
                <c:pt idx="759">
                  <c:v>49.44280136030309</c:v>
                </c:pt>
                <c:pt idx="760">
                  <c:v>50.18444338070775</c:v>
                </c:pt>
                <c:pt idx="761">
                  <c:v>50.93721003141835</c:v>
                </c:pt>
                <c:pt idx="762">
                  <c:v>51.70126818188962</c:v>
                </c:pt>
                <c:pt idx="763">
                  <c:v>52.47678720461784</c:v>
                </c:pt>
                <c:pt idx="764">
                  <c:v>53.26393901268723</c:v>
                </c:pt>
                <c:pt idx="765">
                  <c:v>54.06289809787754</c:v>
                </c:pt>
                <c:pt idx="766">
                  <c:v>54.87384156934506</c:v>
                </c:pt>
                <c:pt idx="767">
                  <c:v>55.69694919288601</c:v>
                </c:pt>
                <c:pt idx="768">
                  <c:v>56.53240343077916</c:v>
                </c:pt>
                <c:pt idx="769">
                  <c:v>57.38038948224031</c:v>
                </c:pt>
                <c:pt idx="770">
                  <c:v>58.24109532447456</c:v>
                </c:pt>
                <c:pt idx="771">
                  <c:v>59.11471175434139</c:v>
                </c:pt>
                <c:pt idx="772">
                  <c:v>60.00143243065654</c:v>
                </c:pt>
                <c:pt idx="773">
                  <c:v>60.90145391711629</c:v>
                </c:pt>
                <c:pt idx="774">
                  <c:v>61.81497572587325</c:v>
                </c:pt>
                <c:pt idx="775">
                  <c:v>62.74220036176135</c:v>
                </c:pt>
                <c:pt idx="776">
                  <c:v>63.68333336718786</c:v>
                </c:pt>
                <c:pt idx="777">
                  <c:v>64.63858336769545</c:v>
                </c:pt>
                <c:pt idx="778">
                  <c:v>65.60816211821054</c:v>
                </c:pt>
                <c:pt idx="779">
                  <c:v>66.59228454998415</c:v>
                </c:pt>
                <c:pt idx="780">
                  <c:v>67.59116881823391</c:v>
                </c:pt>
                <c:pt idx="781">
                  <c:v>68.60503635050655</c:v>
                </c:pt>
                <c:pt idx="782">
                  <c:v>69.63411189576501</c:v>
                </c:pt>
                <c:pt idx="783">
                  <c:v>70.67862357420148</c:v>
                </c:pt>
                <c:pt idx="784">
                  <c:v>71.73880292781438</c:v>
                </c:pt>
                <c:pt idx="785">
                  <c:v>72.8148849717317</c:v>
                </c:pt>
                <c:pt idx="786">
                  <c:v>73.9071082463079</c:v>
                </c:pt>
                <c:pt idx="787">
                  <c:v>75.01571487000228</c:v>
                </c:pt>
                <c:pt idx="788">
                  <c:v>76.14095059305231</c:v>
                </c:pt>
                <c:pt idx="789">
                  <c:v>77.2830648519481</c:v>
                </c:pt>
                <c:pt idx="790">
                  <c:v>78.4423108247273</c:v>
                </c:pt>
                <c:pt idx="791">
                  <c:v>79.6189454870982</c:v>
                </c:pt>
                <c:pt idx="792">
                  <c:v>80.813229669405</c:v>
                </c:pt>
                <c:pt idx="793">
                  <c:v>82.02542811444495</c:v>
                </c:pt>
                <c:pt idx="794">
                  <c:v>83.25580953616235</c:v>
                </c:pt>
                <c:pt idx="795">
                  <c:v>84.50464667920482</c:v>
                </c:pt>
                <c:pt idx="796">
                  <c:v>85.77221637939288</c:v>
                </c:pt>
                <c:pt idx="797">
                  <c:v>87.05879962508378</c:v>
                </c:pt>
                <c:pt idx="798">
                  <c:v>88.36468161946003</c:v>
                </c:pt>
                <c:pt idx="799">
                  <c:v>89.69015184375122</c:v>
                </c:pt>
                <c:pt idx="800">
                  <c:v>91.03550412140818</c:v>
                </c:pt>
                <c:pt idx="801">
                  <c:v>92.4010366832293</c:v>
                </c:pt>
                <c:pt idx="802">
                  <c:v>93.78705223347774</c:v>
                </c:pt>
                <c:pt idx="803">
                  <c:v>95.19385801697914</c:v>
                </c:pt>
                <c:pt idx="804">
                  <c:v>96.62176588723445</c:v>
                </c:pt>
                <c:pt idx="805">
                  <c:v>98.07109237554305</c:v>
                </c:pt>
                <c:pt idx="806">
                  <c:v>99.54215876117622</c:v>
                </c:pt>
                <c:pt idx="807">
                  <c:v>101.0352911425934</c:v>
                </c:pt>
                <c:pt idx="808">
                  <c:v>102.5508205097328</c:v>
                </c:pt>
                <c:pt idx="809">
                  <c:v>104.0890828173785</c:v>
                </c:pt>
                <c:pt idx="810">
                  <c:v>105.6504190596394</c:v>
                </c:pt>
                <c:pt idx="811">
                  <c:v>107.2351753455339</c:v>
                </c:pt>
                <c:pt idx="812">
                  <c:v>108.843702975717</c:v>
                </c:pt>
                <c:pt idx="813">
                  <c:v>110.4763585203527</c:v>
                </c:pt>
                <c:pt idx="814">
                  <c:v>112.133503898158</c:v>
                </c:pt>
                <c:pt idx="815">
                  <c:v>113.8155064566303</c:v>
                </c:pt>
                <c:pt idx="816">
                  <c:v>115.5227390534793</c:v>
                </c:pt>
                <c:pt idx="817">
                  <c:v>117.2555801392816</c:v>
                </c:pt>
                <c:pt idx="818">
                  <c:v>119.0144138413716</c:v>
                </c:pt>
                <c:pt idx="819">
                  <c:v>120.7996300489918</c:v>
                </c:pt>
                <c:pt idx="820">
                  <c:v>122.611624499727</c:v>
                </c:pt>
                <c:pt idx="821">
                  <c:v>124.4507988672225</c:v>
                </c:pt>
                <c:pt idx="822">
                  <c:v>126.317560850231</c:v>
                </c:pt>
                <c:pt idx="823">
                  <c:v>128.2123242629843</c:v>
                </c:pt>
                <c:pt idx="824">
                  <c:v>130.1355091269285</c:v>
                </c:pt>
                <c:pt idx="825">
                  <c:v>132.087541763833</c:v>
                </c:pt>
                <c:pt idx="826">
                  <c:v>134.0688548902905</c:v>
                </c:pt>
                <c:pt idx="827">
                  <c:v>136.0798877136448</c:v>
                </c:pt>
                <c:pt idx="828">
                  <c:v>138.1210860293495</c:v>
                </c:pt>
                <c:pt idx="829">
                  <c:v>140.1929023197902</c:v>
                </c:pt>
                <c:pt idx="830">
                  <c:v>142.2957958545865</c:v>
                </c:pt>
                <c:pt idx="831">
                  <c:v>144.4302327924054</c:v>
                </c:pt>
                <c:pt idx="832">
                  <c:v>146.5966862842915</c:v>
                </c:pt>
                <c:pt idx="833">
                  <c:v>148.7956365785558</c:v>
                </c:pt>
                <c:pt idx="834">
                  <c:v>151.0275711272342</c:v>
                </c:pt>
                <c:pt idx="835">
                  <c:v>153.2929846941401</c:v>
                </c:pt>
                <c:pt idx="836">
                  <c:v>155.5923794645548</c:v>
                </c:pt>
                <c:pt idx="837">
                  <c:v>157.9262651565231</c:v>
                </c:pt>
                <c:pt idx="838">
                  <c:v>160.2951591338702</c:v>
                </c:pt>
                <c:pt idx="839">
                  <c:v>162.6995865208779</c:v>
                </c:pt>
                <c:pt idx="840">
                  <c:v>165.1400803186922</c:v>
                </c:pt>
                <c:pt idx="841">
                  <c:v>167.617181523472</c:v>
                </c:pt>
                <c:pt idx="842">
                  <c:v>170.1314392463247</c:v>
                </c:pt>
                <c:pt idx="843">
                  <c:v>172.68341083502</c:v>
                </c:pt>
                <c:pt idx="844">
                  <c:v>175.2736619975437</c:v>
                </c:pt>
                <c:pt idx="845">
                  <c:v>177.9027669275078</c:v>
                </c:pt>
                <c:pt idx="846">
                  <c:v>180.571308431421</c:v>
                </c:pt>
                <c:pt idx="847">
                  <c:v>183.2798780578916</c:v>
                </c:pt>
                <c:pt idx="848">
                  <c:v>186.02907622876</c:v>
                </c:pt>
                <c:pt idx="849">
                  <c:v>188.8195123721914</c:v>
                </c:pt>
                <c:pt idx="850">
                  <c:v>191.6518050577748</c:v>
                </c:pt>
                <c:pt idx="851">
                  <c:v>194.5265821336407</c:v>
                </c:pt>
                <c:pt idx="852">
                  <c:v>197.4444808656455</c:v>
                </c:pt>
                <c:pt idx="853">
                  <c:v>200.4061480786311</c:v>
                </c:pt>
                <c:pt idx="854">
                  <c:v>203.4122402998096</c:v>
                </c:pt>
                <c:pt idx="855">
                  <c:v>206.4634239043066</c:v>
                </c:pt>
                <c:pt idx="856">
                  <c:v>209.5603752628708</c:v>
                </c:pt>
                <c:pt idx="857">
                  <c:v>212.7037808918136</c:v>
                </c:pt>
                <c:pt idx="858">
                  <c:v>215.894337605192</c:v>
                </c:pt>
                <c:pt idx="859">
                  <c:v>219.1327526692687</c:v>
                </c:pt>
                <c:pt idx="860">
                  <c:v>222.4197439593079</c:v>
                </c:pt>
                <c:pt idx="861">
                  <c:v>225.7560401186985</c:v>
                </c:pt>
                <c:pt idx="862">
                  <c:v>229.1423807204781</c:v>
                </c:pt>
                <c:pt idx="863">
                  <c:v>232.5795164312856</c:v>
                </c:pt>
                <c:pt idx="864">
                  <c:v>236.0682091777554</c:v>
                </c:pt>
                <c:pt idx="865">
                  <c:v>239.6092323154217</c:v>
                </c:pt>
                <c:pt idx="866">
                  <c:v>243.2033708001518</c:v>
                </c:pt>
                <c:pt idx="867">
                  <c:v>246.8514213621554</c:v>
                </c:pt>
                <c:pt idx="868">
                  <c:v>250.554192682587</c:v>
                </c:pt>
                <c:pt idx="869">
                  <c:v>254.3125055728258</c:v>
                </c:pt>
                <c:pt idx="870">
                  <c:v>258.1271931564182</c:v>
                </c:pt>
                <c:pt idx="871">
                  <c:v>261.9991010537644</c:v>
                </c:pt>
                <c:pt idx="872">
                  <c:v>265.9290875695706</c:v>
                </c:pt>
                <c:pt idx="873">
                  <c:v>269.9180238831142</c:v>
                </c:pt>
                <c:pt idx="874">
                  <c:v>273.9667942413611</c:v>
                </c:pt>
                <c:pt idx="875">
                  <c:v>278.0762961549815</c:v>
                </c:pt>
                <c:pt idx="876">
                  <c:v>282.2474405973074</c:v>
                </c:pt>
                <c:pt idx="877">
                  <c:v>286.4811522062622</c:v>
                </c:pt>
                <c:pt idx="878">
                  <c:v>290.7783694893596</c:v>
                </c:pt>
                <c:pt idx="879">
                  <c:v>295.1400450317017</c:v>
                </c:pt>
                <c:pt idx="880">
                  <c:v>299.5671457071736</c:v>
                </c:pt>
                <c:pt idx="881">
                  <c:v>304.0606528927833</c:v>
                </c:pt>
                <c:pt idx="882">
                  <c:v>308.6215626861746</c:v>
                </c:pt>
                <c:pt idx="883">
                  <c:v>313.2508861264693</c:v>
                </c:pt>
                <c:pt idx="884">
                  <c:v>317.9496494183644</c:v>
                </c:pt>
                <c:pt idx="885">
                  <c:v>322.7188941596398</c:v>
                </c:pt>
                <c:pt idx="886">
                  <c:v>327.5596775720344</c:v>
                </c:pt>
                <c:pt idx="887">
                  <c:v>332.4730727356139</c:v>
                </c:pt>
                <c:pt idx="888">
                  <c:v>337.460168826649</c:v>
                </c:pt>
                <c:pt idx="889">
                  <c:v>342.5220713590488</c:v>
                </c:pt>
                <c:pt idx="890">
                  <c:v>347.6599024294355</c:v>
                </c:pt>
                <c:pt idx="891">
                  <c:v>352.874800965876</c:v>
                </c:pt>
                <c:pt idx="892">
                  <c:v>358.1679229803643</c:v>
                </c:pt>
                <c:pt idx="893">
                  <c:v>363.5404418250706</c:v>
                </c:pt>
                <c:pt idx="894">
                  <c:v>368.9935484524422</c:v>
                </c:pt>
                <c:pt idx="895">
                  <c:v>374.5284516792321</c:v>
                </c:pt>
                <c:pt idx="896">
                  <c:v>380.1463784544206</c:v>
                </c:pt>
                <c:pt idx="897">
                  <c:v>385.848574131237</c:v>
                </c:pt>
                <c:pt idx="898">
                  <c:v>391.6363027432023</c:v>
                </c:pt>
                <c:pt idx="899">
                  <c:v>397.5108472843544</c:v>
                </c:pt>
                <c:pt idx="900">
                  <c:v>403.4735099936169</c:v>
                </c:pt>
                <c:pt idx="901">
                  <c:v>409.5256126435229</c:v>
                </c:pt>
                <c:pt idx="902">
                  <c:v>415.6684968331757</c:v>
                </c:pt>
                <c:pt idx="903">
                  <c:v>421.9035242856716</c:v>
                </c:pt>
                <c:pt idx="904">
                  <c:v>428.2320771499584</c:v>
                </c:pt>
                <c:pt idx="905">
                  <c:v>434.6555583072076</c:v>
                </c:pt>
                <c:pt idx="906">
                  <c:v>441.1753916818158</c:v>
                </c:pt>
                <c:pt idx="907">
                  <c:v>447.7930225570419</c:v>
                </c:pt>
                <c:pt idx="908">
                  <c:v>454.5099178953987</c:v>
                </c:pt>
                <c:pt idx="909">
                  <c:v>461.3275666638297</c:v>
                </c:pt>
                <c:pt idx="910">
                  <c:v>468.2474801637887</c:v>
                </c:pt>
                <c:pt idx="911">
                  <c:v>475.2711923662416</c:v>
                </c:pt>
                <c:pt idx="912">
                  <c:v>482.4002602517373</c:v>
                </c:pt>
                <c:pt idx="913">
                  <c:v>489.6362641555133</c:v>
                </c:pt>
                <c:pt idx="914">
                  <c:v>496.980808117846</c:v>
                </c:pt>
                <c:pt idx="915">
                  <c:v>504.4355202396135</c:v>
                </c:pt>
                <c:pt idx="916">
                  <c:v>512.0020530432074</c:v>
                </c:pt>
                <c:pt idx="917">
                  <c:v>519.6820838388556</c:v>
                </c:pt>
                <c:pt idx="918">
                  <c:v>527.4773150964384</c:v>
                </c:pt>
                <c:pt idx="919">
                  <c:v>535.389474822885</c:v>
                </c:pt>
                <c:pt idx="920">
                  <c:v>543.420316945228</c:v>
                </c:pt>
                <c:pt idx="921">
                  <c:v>551.5716216994064</c:v>
                </c:pt>
                <c:pt idx="922">
                  <c:v>559.8451960248974</c:v>
                </c:pt>
                <c:pt idx="923">
                  <c:v>568.2428739652715</c:v>
                </c:pt>
                <c:pt idx="924">
                  <c:v>576.7665170747479</c:v>
                </c:pt>
                <c:pt idx="925">
                  <c:v>585.4180148308712</c:v>
                </c:pt>
                <c:pt idx="926">
                  <c:v>594.1992850533345</c:v>
                </c:pt>
                <c:pt idx="927">
                  <c:v>603.1122743291346</c:v>
                </c:pt>
                <c:pt idx="928">
                  <c:v>612.1589584440712</c:v>
                </c:pt>
                <c:pt idx="929">
                  <c:v>621.3413428207323</c:v>
                </c:pt>
                <c:pt idx="930">
                  <c:v>630.6614629630432</c:v>
                </c:pt>
                <c:pt idx="931">
                  <c:v>640.1213849074887</c:v>
                </c:pt>
                <c:pt idx="932">
                  <c:v>649.723205681101</c:v>
                </c:pt>
                <c:pt idx="933">
                  <c:v>659.4690537663175</c:v>
                </c:pt>
                <c:pt idx="934">
                  <c:v>669.3610895728126</c:v>
                </c:pt>
                <c:pt idx="935">
                  <c:v>679.4015059164044</c:v>
                </c:pt>
                <c:pt idx="936">
                  <c:v>689.5925285051504</c:v>
                </c:pt>
                <c:pt idx="937">
                  <c:v>699.9364164327274</c:v>
                </c:pt>
                <c:pt idx="938">
                  <c:v>710.4354626792184</c:v>
                </c:pt>
                <c:pt idx="939">
                  <c:v>721.0919946194066</c:v>
                </c:pt>
                <c:pt idx="940">
                  <c:v>731.908374538702</c:v>
                </c:pt>
                <c:pt idx="941">
                  <c:v>742.8870001567781</c:v>
                </c:pt>
                <c:pt idx="942">
                  <c:v>754.0303051591296</c:v>
                </c:pt>
                <c:pt idx="943">
                  <c:v>765.3407597365166</c:v>
                </c:pt>
                <c:pt idx="944">
                  <c:v>776.8208711325641</c:v>
                </c:pt>
                <c:pt idx="945">
                  <c:v>788.4731841995525</c:v>
                </c:pt>
                <c:pt idx="946">
                  <c:v>800.3002819625457</c:v>
                </c:pt>
                <c:pt idx="947">
                  <c:v>812.3047861919829</c:v>
                </c:pt>
                <c:pt idx="948">
                  <c:v>824.4893579848634</c:v>
                </c:pt>
                <c:pt idx="949">
                  <c:v>836.8566983546324</c:v>
                </c:pt>
                <c:pt idx="950">
                  <c:v>849.4095488299554</c:v>
                </c:pt>
                <c:pt idx="951">
                  <c:v>862.1506920624029</c:v>
                </c:pt>
                <c:pt idx="952">
                  <c:v>875.082952443341</c:v>
                </c:pt>
                <c:pt idx="953">
                  <c:v>888.209196729991</c:v>
                </c:pt>
                <c:pt idx="954">
                  <c:v>901.5323346809404</c:v>
                </c:pt>
                <c:pt idx="955">
                  <c:v>915.0553197011549</c:v>
                </c:pt>
                <c:pt idx="956">
                  <c:v>928.781149496673</c:v>
                </c:pt>
                <c:pt idx="957">
                  <c:v>942.7128667391225</c:v>
                </c:pt>
                <c:pt idx="958">
                  <c:v>956.8535597402079</c:v>
                </c:pt>
                <c:pt idx="959">
                  <c:v>971.206363136313</c:v>
                </c:pt>
                <c:pt idx="960">
                  <c:v>985.7744585833585</c:v>
                </c:pt>
                <c:pt idx="961">
                  <c:v>1000.561075462107</c:v>
                </c:pt>
                <c:pt idx="962">
                  <c:v>1015.569491594038</c:v>
                </c:pt>
                <c:pt idx="963">
                  <c:v>1030.803033967948</c:v>
                </c:pt>
                <c:pt idx="964">
                  <c:v>1046.265079477468</c:v>
                </c:pt>
                <c:pt idx="965">
                  <c:v>1061.959055669634</c:v>
                </c:pt>
                <c:pt idx="966">
                  <c:v>1077.888441504673</c:v>
                </c:pt>
                <c:pt idx="967">
                  <c:v>1094.05676812725</c:v>
                </c:pt>
                <c:pt idx="968">
                  <c:v>1110.467619649157</c:v>
                </c:pt>
                <c:pt idx="969">
                  <c:v>1127.12463394389</c:v>
                </c:pt>
                <c:pt idx="970">
                  <c:v>1144.031503453048</c:v>
                </c:pt>
                <c:pt idx="971">
                  <c:v>1161.191976004839</c:v>
                </c:pt>
                <c:pt idx="972">
                  <c:v>1178.609855644916</c:v>
                </c:pt>
                <c:pt idx="973">
                  <c:v>1196.28900347959</c:v>
                </c:pt>
                <c:pt idx="974">
                  <c:v>1214.233338531779</c:v>
                </c:pt>
                <c:pt idx="975">
                  <c:v>1232.44683860976</c:v>
                </c:pt>
                <c:pt idx="976">
                  <c:v>1250.933541188907</c:v>
                </c:pt>
                <c:pt idx="977">
                  <c:v>1269.69754430674</c:v>
                </c:pt>
                <c:pt idx="978">
                  <c:v>1288.743007471341</c:v>
                </c:pt>
                <c:pt idx="979">
                  <c:v>1308.074152583411</c:v>
                </c:pt>
                <c:pt idx="980">
                  <c:v>1327.695264872162</c:v>
                </c:pt>
                <c:pt idx="981">
                  <c:v>1347.610693845245</c:v>
                </c:pt>
                <c:pt idx="982">
                  <c:v>1367.824854252919</c:v>
                </c:pt>
                <c:pt idx="983">
                  <c:v>1388.342227066716</c:v>
                </c:pt>
                <c:pt idx="984">
                  <c:v>1409.167360472717</c:v>
                </c:pt>
                <c:pt idx="985">
                  <c:v>1430.304870879802</c:v>
                </c:pt>
                <c:pt idx="986">
                  <c:v>1451.759443943004</c:v>
                </c:pt>
                <c:pt idx="987">
                  <c:v>1473.535835602151</c:v>
                </c:pt>
                <c:pt idx="988">
                  <c:v>1495.638873136182</c:v>
                </c:pt>
                <c:pt idx="989">
                  <c:v>1518.07345623322</c:v>
                </c:pt>
                <c:pt idx="990">
                  <c:v>1540.844558076722</c:v>
                </c:pt>
                <c:pt idx="991">
                  <c:v>1563.957226447873</c:v>
                </c:pt>
                <c:pt idx="992">
                  <c:v>1587.416584844596</c:v>
                </c:pt>
                <c:pt idx="993">
                  <c:v>1611.22783361726</c:v>
                </c:pt>
                <c:pt idx="994">
                  <c:v>1635.396251121521</c:v>
                </c:pt>
                <c:pt idx="995">
                  <c:v>1659.927194888341</c:v>
                </c:pt>
                <c:pt idx="996">
                  <c:v>1684.826102811666</c:v>
                </c:pt>
                <c:pt idx="997">
                  <c:v>1710.098494353836</c:v>
                </c:pt>
                <c:pt idx="998">
                  <c:v>1735.749971769153</c:v>
                </c:pt>
              </c:numCache>
            </c:numRef>
          </c:xVal>
          <c:yVal>
            <c:numRef>
              <c:f>Sheet1!$U$2:$U$1000</c:f>
              <c:numCache>
                <c:formatCode>General</c:formatCode>
                <c:ptCount val="999"/>
                <c:pt idx="0">
                  <c:v>0.321258500311149</c:v>
                </c:pt>
                <c:pt idx="1">
                  <c:v>0.321258629753021</c:v>
                </c:pt>
                <c:pt idx="2">
                  <c:v>0.321258761165952</c:v>
                </c:pt>
                <c:pt idx="3">
                  <c:v>0.321258894579952</c:v>
                </c:pt>
                <c:pt idx="4">
                  <c:v>0.321259030025489</c:v>
                </c:pt>
                <c:pt idx="5">
                  <c:v>0.3212591675335</c:v>
                </c:pt>
                <c:pt idx="6">
                  <c:v>0.321259307135385</c:v>
                </c:pt>
                <c:pt idx="7">
                  <c:v>0.321259448863028</c:v>
                </c:pt>
                <c:pt idx="8">
                  <c:v>0.321259592748794</c:v>
                </c:pt>
                <c:pt idx="9">
                  <c:v>0.321259738825544</c:v>
                </c:pt>
                <c:pt idx="10">
                  <c:v>0.321259887126638</c:v>
                </c:pt>
                <c:pt idx="11">
                  <c:v>0.321260037685943</c:v>
                </c:pt>
                <c:pt idx="12">
                  <c:v>0.321260190537842</c:v>
                </c:pt>
                <c:pt idx="13">
                  <c:v>0.321260345717244</c:v>
                </c:pt>
                <c:pt idx="14">
                  <c:v>0.321260503259585</c:v>
                </c:pt>
                <c:pt idx="15">
                  <c:v>0.321260663200845</c:v>
                </c:pt>
                <c:pt idx="16">
                  <c:v>0.321260825577546</c:v>
                </c:pt>
                <c:pt idx="17">
                  <c:v>0.321260990426771</c:v>
                </c:pt>
                <c:pt idx="18">
                  <c:v>0.321261157786169</c:v>
                </c:pt>
                <c:pt idx="19">
                  <c:v>0.321261327693957</c:v>
                </c:pt>
                <c:pt idx="20">
                  <c:v>0.321261500188935</c:v>
                </c:pt>
                <c:pt idx="21">
                  <c:v>0.321261675310498</c:v>
                </c:pt>
                <c:pt idx="22">
                  <c:v>0.321261853098631</c:v>
                </c:pt>
                <c:pt idx="23">
                  <c:v>0.321262033593939</c:v>
                </c:pt>
                <c:pt idx="24">
                  <c:v>0.321262216837639</c:v>
                </c:pt>
                <c:pt idx="25">
                  <c:v>0.321262402871575</c:v>
                </c:pt>
                <c:pt idx="26">
                  <c:v>0.321262591738232</c:v>
                </c:pt>
                <c:pt idx="27">
                  <c:v>0.321262783480736</c:v>
                </c:pt>
                <c:pt idx="28">
                  <c:v>0.321262978142876</c:v>
                </c:pt>
                <c:pt idx="29">
                  <c:v>0.3212631757691</c:v>
                </c:pt>
                <c:pt idx="30">
                  <c:v>0.321263376404539</c:v>
                </c:pt>
                <c:pt idx="31">
                  <c:v>0.321263580095011</c:v>
                </c:pt>
                <c:pt idx="32">
                  <c:v>0.321263786887027</c:v>
                </c:pt>
                <c:pt idx="33">
                  <c:v>0.321263996827808</c:v>
                </c:pt>
                <c:pt idx="34">
                  <c:v>0.321264209965293</c:v>
                </c:pt>
                <c:pt idx="35">
                  <c:v>0.321264426348154</c:v>
                </c:pt>
                <c:pt idx="36">
                  <c:v>0.321264646025799</c:v>
                </c:pt>
                <c:pt idx="37">
                  <c:v>0.321264869048394</c:v>
                </c:pt>
                <c:pt idx="38">
                  <c:v>0.321265095466861</c:v>
                </c:pt>
                <c:pt idx="39">
                  <c:v>0.321265325332905</c:v>
                </c:pt>
                <c:pt idx="40">
                  <c:v>0.32126555869901</c:v>
                </c:pt>
                <c:pt idx="41">
                  <c:v>0.321265795618469</c:v>
                </c:pt>
                <c:pt idx="42">
                  <c:v>0.321266036145374</c:v>
                </c:pt>
                <c:pt idx="43">
                  <c:v>0.321266280334653</c:v>
                </c:pt>
                <c:pt idx="44">
                  <c:v>0.321266528242057</c:v>
                </c:pt>
                <c:pt idx="45">
                  <c:v>0.321266779924196</c:v>
                </c:pt>
                <c:pt idx="46">
                  <c:v>0.321267035438534</c:v>
                </c:pt>
                <c:pt idx="47">
                  <c:v>0.321267294843419</c:v>
                </c:pt>
                <c:pt idx="48">
                  <c:v>0.321267558198079</c:v>
                </c:pt>
                <c:pt idx="49">
                  <c:v>0.321267825562647</c:v>
                </c:pt>
                <c:pt idx="50">
                  <c:v>0.321268096998166</c:v>
                </c:pt>
                <c:pt idx="51">
                  <c:v>0.321268372566616</c:v>
                </c:pt>
                <c:pt idx="52">
                  <c:v>0.321268652330915</c:v>
                </c:pt>
                <c:pt idx="53">
                  <c:v>0.32126893635494</c:v>
                </c:pt>
                <c:pt idx="54">
                  <c:v>0.321269224703539</c:v>
                </c:pt>
                <c:pt idx="55">
                  <c:v>0.321269517442553</c:v>
                </c:pt>
                <c:pt idx="56">
                  <c:v>0.321269814638814</c:v>
                </c:pt>
                <c:pt idx="57">
                  <c:v>0.32127011636018</c:v>
                </c:pt>
                <c:pt idx="58">
                  <c:v>0.321270422675539</c:v>
                </c:pt>
                <c:pt idx="59">
                  <c:v>0.32127073365483</c:v>
                </c:pt>
                <c:pt idx="60">
                  <c:v>0.321271049369048</c:v>
                </c:pt>
                <c:pt idx="61">
                  <c:v>0.321271369890277</c:v>
                </c:pt>
                <c:pt idx="62">
                  <c:v>0.321271695291695</c:v>
                </c:pt>
                <c:pt idx="63">
                  <c:v>0.321272025647593</c:v>
                </c:pt>
                <c:pt idx="64">
                  <c:v>0.321272361033395</c:v>
                </c:pt>
                <c:pt idx="65">
                  <c:v>0.32127270152567</c:v>
                </c:pt>
                <c:pt idx="66">
                  <c:v>0.321273047202151</c:v>
                </c:pt>
                <c:pt idx="67">
                  <c:v>0.321273398141758</c:v>
                </c:pt>
                <c:pt idx="68">
                  <c:v>0.321273754424611</c:v>
                </c:pt>
                <c:pt idx="69">
                  <c:v>0.321274116132049</c:v>
                </c:pt>
                <c:pt idx="70">
                  <c:v>0.321274483346645</c:v>
                </c:pt>
                <c:pt idx="71">
                  <c:v>0.321274856152229</c:v>
                </c:pt>
                <c:pt idx="72">
                  <c:v>0.321275234633914</c:v>
                </c:pt>
                <c:pt idx="73">
                  <c:v>0.321275618878101</c:v>
                </c:pt>
                <c:pt idx="74">
                  <c:v>0.32127600897251</c:v>
                </c:pt>
                <c:pt idx="75">
                  <c:v>0.321276405006188</c:v>
                </c:pt>
                <c:pt idx="76">
                  <c:v>0.32127680706955</c:v>
                </c:pt>
                <c:pt idx="77">
                  <c:v>0.321277215254371</c:v>
                </c:pt>
                <c:pt idx="78">
                  <c:v>0.321277629653834</c:v>
                </c:pt>
                <c:pt idx="79">
                  <c:v>0.321278050362537</c:v>
                </c:pt>
                <c:pt idx="80">
                  <c:v>0.321278477476516</c:v>
                </c:pt>
                <c:pt idx="81">
                  <c:v>0.321278911093269</c:v>
                </c:pt>
                <c:pt idx="82">
                  <c:v>0.321279351311773</c:v>
                </c:pt>
                <c:pt idx="83">
                  <c:v>0.321279798232521</c:v>
                </c:pt>
                <c:pt idx="84">
                  <c:v>0.321280251957525</c:v>
                </c:pt>
                <c:pt idx="85">
                  <c:v>0.321280712590353</c:v>
                </c:pt>
                <c:pt idx="86">
                  <c:v>0.321281180236148</c:v>
                </c:pt>
                <c:pt idx="87">
                  <c:v>0.321281655001656</c:v>
                </c:pt>
                <c:pt idx="88">
                  <c:v>0.32128213699524</c:v>
                </c:pt>
                <c:pt idx="89">
                  <c:v>0.321282626326917</c:v>
                </c:pt>
                <c:pt idx="90">
                  <c:v>0.321283123108374</c:v>
                </c:pt>
                <c:pt idx="91">
                  <c:v>0.321283627453003</c:v>
                </c:pt>
                <c:pt idx="92">
                  <c:v>0.321284139475915</c:v>
                </c:pt>
                <c:pt idx="93">
                  <c:v>0.321284659293974</c:v>
                </c:pt>
                <c:pt idx="94">
                  <c:v>0.32128518702582</c:v>
                </c:pt>
                <c:pt idx="95">
                  <c:v>0.321285722791899</c:v>
                </c:pt>
                <c:pt idx="96">
                  <c:v>0.321286266714495</c:v>
                </c:pt>
                <c:pt idx="97">
                  <c:v>0.321286818917739</c:v>
                </c:pt>
                <c:pt idx="98">
                  <c:v>0.321287379527664</c:v>
                </c:pt>
                <c:pt idx="99">
                  <c:v>0.321287948672208</c:v>
                </c:pt>
                <c:pt idx="100">
                  <c:v>0.321288526481263</c:v>
                </c:pt>
                <c:pt idx="101">
                  <c:v>0.321289113086697</c:v>
                </c:pt>
                <c:pt idx="102">
                  <c:v>0.321289708622376</c:v>
                </c:pt>
                <c:pt idx="103">
                  <c:v>0.321290313224211</c:v>
                </c:pt>
                <c:pt idx="104">
                  <c:v>0.32129092703017</c:v>
                </c:pt>
                <c:pt idx="105">
                  <c:v>0.321291550180331</c:v>
                </c:pt>
                <c:pt idx="106">
                  <c:v>0.321292182816894</c:v>
                </c:pt>
                <c:pt idx="107">
                  <c:v>0.321292825084225</c:v>
                </c:pt>
                <c:pt idx="108">
                  <c:v>0.321293477128882</c:v>
                </c:pt>
                <c:pt idx="109">
                  <c:v>0.321294139099656</c:v>
                </c:pt>
                <c:pt idx="110">
                  <c:v>0.321294811147598</c:v>
                </c:pt>
                <c:pt idx="111">
                  <c:v>0.321295493426056</c:v>
                </c:pt>
                <c:pt idx="112">
                  <c:v>0.321296186090713</c:v>
                </c:pt>
                <c:pt idx="113">
                  <c:v>0.321296889299619</c:v>
                </c:pt>
                <c:pt idx="114">
                  <c:v>0.321297603213217</c:v>
                </c:pt>
                <c:pt idx="115">
                  <c:v>0.321298327994407</c:v>
                </c:pt>
                <c:pt idx="116">
                  <c:v>0.32129906380855</c:v>
                </c:pt>
                <c:pt idx="117">
                  <c:v>0.321299810823531</c:v>
                </c:pt>
                <c:pt idx="118">
                  <c:v>0.321300569209787</c:v>
                </c:pt>
                <c:pt idx="119">
                  <c:v>0.321301339140336</c:v>
                </c:pt>
                <c:pt idx="120">
                  <c:v>0.321302120790844</c:v>
                </c:pt>
                <c:pt idx="121">
                  <c:v>0.321302914339631</c:v>
                </c:pt>
                <c:pt idx="122">
                  <c:v>0.321303719967736</c:v>
                </c:pt>
                <c:pt idx="123">
                  <c:v>0.321304537858951</c:v>
                </c:pt>
                <c:pt idx="124">
                  <c:v>0.321305368199859</c:v>
                </c:pt>
                <c:pt idx="125">
                  <c:v>0.32130621117988</c:v>
                </c:pt>
                <c:pt idx="126">
                  <c:v>0.321307066991312</c:v>
                </c:pt>
                <c:pt idx="127">
                  <c:v>0.321307935829384</c:v>
                </c:pt>
                <c:pt idx="128">
                  <c:v>0.321308817892282</c:v>
                </c:pt>
                <c:pt idx="129">
                  <c:v>0.321309713381207</c:v>
                </c:pt>
                <c:pt idx="130">
                  <c:v>0.321310622500423</c:v>
                </c:pt>
                <c:pt idx="131">
                  <c:v>0.321311545457295</c:v>
                </c:pt>
                <c:pt idx="132">
                  <c:v>0.32131248246234</c:v>
                </c:pt>
                <c:pt idx="133">
                  <c:v>0.321313433729275</c:v>
                </c:pt>
                <c:pt idx="134">
                  <c:v>0.321314399475063</c:v>
                </c:pt>
                <c:pt idx="135">
                  <c:v>0.321315379919968</c:v>
                </c:pt>
                <c:pt idx="136">
                  <c:v>0.321316375287597</c:v>
                </c:pt>
                <c:pt idx="137">
                  <c:v>0.321317385804957</c:v>
                </c:pt>
                <c:pt idx="138">
                  <c:v>0.321318411702506</c:v>
                </c:pt>
                <c:pt idx="139">
                  <c:v>0.321319453214201</c:v>
                </c:pt>
                <c:pt idx="140">
                  <c:v>0.321320510577557</c:v>
                </c:pt>
                <c:pt idx="141">
                  <c:v>0.321321584033694</c:v>
                </c:pt>
                <c:pt idx="142">
                  <c:v>0.321322673827401</c:v>
                </c:pt>
                <c:pt idx="143">
                  <c:v>0.321323780207177</c:v>
                </c:pt>
                <c:pt idx="144">
                  <c:v>0.321324903425307</c:v>
                </c:pt>
                <c:pt idx="145">
                  <c:v>0.321326043737902</c:v>
                </c:pt>
                <c:pt idx="146">
                  <c:v>0.321327201404966</c:v>
                </c:pt>
                <c:pt idx="147">
                  <c:v>0.321328376690451</c:v>
                </c:pt>
                <c:pt idx="148">
                  <c:v>0.32132956986232</c:v>
                </c:pt>
                <c:pt idx="149">
                  <c:v>0.321330781192607</c:v>
                </c:pt>
                <c:pt idx="150">
                  <c:v>0.321332010957473</c:v>
                </c:pt>
                <c:pt idx="151">
                  <c:v>0.321333259437281</c:v>
                </c:pt>
                <c:pt idx="152">
                  <c:v>0.321334526916651</c:v>
                </c:pt>
                <c:pt idx="153">
                  <c:v>0.321335813684517</c:v>
                </c:pt>
                <c:pt idx="154">
                  <c:v>0.32133712003421</c:v>
                </c:pt>
                <c:pt idx="155">
                  <c:v>0.321338446263513</c:v>
                </c:pt>
                <c:pt idx="156">
                  <c:v>0.32133979267473</c:v>
                </c:pt>
                <c:pt idx="157">
                  <c:v>0.321341159574756</c:v>
                </c:pt>
                <c:pt idx="158">
                  <c:v>0.321342547275146</c:v>
                </c:pt>
                <c:pt idx="159">
                  <c:v>0.321343956092182</c:v>
                </c:pt>
                <c:pt idx="160">
                  <c:v>0.321345386346958</c:v>
                </c:pt>
                <c:pt idx="161">
                  <c:v>0.321346838365431</c:v>
                </c:pt>
                <c:pt idx="162">
                  <c:v>0.321348312478512</c:v>
                </c:pt>
                <c:pt idx="163">
                  <c:v>0.321349809022138</c:v>
                </c:pt>
                <c:pt idx="164">
                  <c:v>0.321351328337339</c:v>
                </c:pt>
                <c:pt idx="165">
                  <c:v>0.321352870770329</c:v>
                </c:pt>
                <c:pt idx="166">
                  <c:v>0.321354436672569</c:v>
                </c:pt>
                <c:pt idx="167">
                  <c:v>0.321356026400861</c:v>
                </c:pt>
                <c:pt idx="168">
                  <c:v>0.321357640317418</c:v>
                </c:pt>
                <c:pt idx="169">
                  <c:v>0.321359278789953</c:v>
                </c:pt>
                <c:pt idx="170">
                  <c:v>0.321360942191756</c:v>
                </c:pt>
                <c:pt idx="171">
                  <c:v>0.321362630901784</c:v>
                </c:pt>
                <c:pt idx="172">
                  <c:v>0.321364345304745</c:v>
                </c:pt>
                <c:pt idx="173">
                  <c:v>0.321366085791177</c:v>
                </c:pt>
                <c:pt idx="174">
                  <c:v>0.321367852757553</c:v>
                </c:pt>
                <c:pt idx="175">
                  <c:v>0.321369646606355</c:v>
                </c:pt>
                <c:pt idx="176">
                  <c:v>0.321371467746175</c:v>
                </c:pt>
                <c:pt idx="177">
                  <c:v>0.321373316591795</c:v>
                </c:pt>
                <c:pt idx="178">
                  <c:v>0.3213751935643</c:v>
                </c:pt>
                <c:pt idx="179">
                  <c:v>0.321377099091149</c:v>
                </c:pt>
                <c:pt idx="180">
                  <c:v>0.321379033606294</c:v>
                </c:pt>
                <c:pt idx="181">
                  <c:v>0.32138099755027</c:v>
                </c:pt>
                <c:pt idx="182">
                  <c:v>0.321382991370279</c:v>
                </c:pt>
                <c:pt idx="183">
                  <c:v>0.321385015520314</c:v>
                </c:pt>
                <c:pt idx="184">
                  <c:v>0.321387070461254</c:v>
                </c:pt>
                <c:pt idx="185">
                  <c:v>0.321389156660962</c:v>
                </c:pt>
                <c:pt idx="186">
                  <c:v>0.321391274594391</c:v>
                </c:pt>
                <c:pt idx="187">
                  <c:v>0.321393424743701</c:v>
                </c:pt>
                <c:pt idx="188">
                  <c:v>0.321395607598356</c:v>
                </c:pt>
                <c:pt idx="189">
                  <c:v>0.321397823655241</c:v>
                </c:pt>
                <c:pt idx="190">
                  <c:v>0.321400073418769</c:v>
                </c:pt>
                <c:pt idx="191">
                  <c:v>0.321402357401002</c:v>
                </c:pt>
                <c:pt idx="192">
                  <c:v>0.321404676121761</c:v>
                </c:pt>
                <c:pt idx="193">
                  <c:v>0.321407030108739</c:v>
                </c:pt>
                <c:pt idx="194">
                  <c:v>0.321409419897634</c:v>
                </c:pt>
                <c:pt idx="195">
                  <c:v>0.321411846032249</c:v>
                </c:pt>
                <c:pt idx="196">
                  <c:v>0.321414309064635</c:v>
                </c:pt>
                <c:pt idx="197">
                  <c:v>0.321416809555199</c:v>
                </c:pt>
                <c:pt idx="198">
                  <c:v>0.321419348072843</c:v>
                </c:pt>
                <c:pt idx="199">
                  <c:v>0.321421925195078</c:v>
                </c:pt>
                <c:pt idx="200">
                  <c:v>0.321424541508167</c:v>
                </c:pt>
                <c:pt idx="201">
                  <c:v>0.321427197607252</c:v>
                </c:pt>
                <c:pt idx="202">
                  <c:v>0.321429894096479</c:v>
                </c:pt>
                <c:pt idx="203">
                  <c:v>0.321432631589149</c:v>
                </c:pt>
                <c:pt idx="204">
                  <c:v>0.321435410707847</c:v>
                </c:pt>
                <c:pt idx="205">
                  <c:v>0.321438232084577</c:v>
                </c:pt>
                <c:pt idx="206">
                  <c:v>0.321441096360918</c:v>
                </c:pt>
                <c:pt idx="207">
                  <c:v>0.321444004188152</c:v>
                </c:pt>
                <c:pt idx="208">
                  <c:v>0.321446956227423</c:v>
                </c:pt>
                <c:pt idx="209">
                  <c:v>0.321449953149877</c:v>
                </c:pt>
                <c:pt idx="210">
                  <c:v>0.321452995636814</c:v>
                </c:pt>
                <c:pt idx="211">
                  <c:v>0.321456084379846</c:v>
                </c:pt>
                <c:pt idx="212">
                  <c:v>0.321459220081039</c:v>
                </c:pt>
                <c:pt idx="213">
                  <c:v>0.321462403453094</c:v>
                </c:pt>
                <c:pt idx="214">
                  <c:v>0.321465635219477</c:v>
                </c:pt>
                <c:pt idx="215">
                  <c:v>0.321468916114602</c:v>
                </c:pt>
                <c:pt idx="216">
                  <c:v>0.321472246883986</c:v>
                </c:pt>
                <c:pt idx="217">
                  <c:v>0.321475628284423</c:v>
                </c:pt>
                <c:pt idx="218">
                  <c:v>0.321479061084143</c:v>
                </c:pt>
                <c:pt idx="219">
                  <c:v>0.321482546062991</c:v>
                </c:pt>
                <c:pt idx="220">
                  <c:v>0.321486084012604</c:v>
                </c:pt>
                <c:pt idx="221">
                  <c:v>0.321489675736575</c:v>
                </c:pt>
                <c:pt idx="222">
                  <c:v>0.321493322050647</c:v>
                </c:pt>
                <c:pt idx="223">
                  <c:v>0.321497023782888</c:v>
                </c:pt>
                <c:pt idx="224">
                  <c:v>0.321500781773875</c:v>
                </c:pt>
                <c:pt idx="225">
                  <c:v>0.321504596876882</c:v>
                </c:pt>
                <c:pt idx="226">
                  <c:v>0.321508469958074</c:v>
                </c:pt>
                <c:pt idx="227">
                  <c:v>0.321512401896694</c:v>
                </c:pt>
                <c:pt idx="228">
                  <c:v>0.321516393585266</c:v>
                </c:pt>
                <c:pt idx="229">
                  <c:v>0.321520445929787</c:v>
                </c:pt>
                <c:pt idx="230">
                  <c:v>0.321524559849932</c:v>
                </c:pt>
                <c:pt idx="231">
                  <c:v>0.32152873627926</c:v>
                </c:pt>
                <c:pt idx="232">
                  <c:v>0.321532976165415</c:v>
                </c:pt>
                <c:pt idx="233">
                  <c:v>0.321537280470347</c:v>
                </c:pt>
                <c:pt idx="234">
                  <c:v>0.321541650170519</c:v>
                </c:pt>
                <c:pt idx="235">
                  <c:v>0.321546086257124</c:v>
                </c:pt>
                <c:pt idx="236">
                  <c:v>0.321550589736305</c:v>
                </c:pt>
                <c:pt idx="237">
                  <c:v>0.321555161629382</c:v>
                </c:pt>
                <c:pt idx="238">
                  <c:v>0.321559802973074</c:v>
                </c:pt>
                <c:pt idx="239">
                  <c:v>0.321564514819735</c:v>
                </c:pt>
                <c:pt idx="240">
                  <c:v>0.321569298237578</c:v>
                </c:pt>
                <c:pt idx="241">
                  <c:v>0.321574154310921</c:v>
                </c:pt>
                <c:pt idx="242">
                  <c:v>0.321579084140422</c:v>
                </c:pt>
                <c:pt idx="243">
                  <c:v>0.321584088843322</c:v>
                </c:pt>
                <c:pt idx="244">
                  <c:v>0.321589169553698</c:v>
                </c:pt>
                <c:pt idx="245">
                  <c:v>0.321594327422704</c:v>
                </c:pt>
                <c:pt idx="246">
                  <c:v>0.321599563618835</c:v>
                </c:pt>
                <c:pt idx="247">
                  <c:v>0.321604879328181</c:v>
                </c:pt>
                <c:pt idx="248">
                  <c:v>0.321610275754688</c:v>
                </c:pt>
                <c:pt idx="249">
                  <c:v>0.321615754120421</c:v>
                </c:pt>
                <c:pt idx="250">
                  <c:v>0.321621315665849</c:v>
                </c:pt>
                <c:pt idx="251">
                  <c:v>0.321626961650092</c:v>
                </c:pt>
                <c:pt idx="252">
                  <c:v>0.321632693351221</c:v>
                </c:pt>
                <c:pt idx="253">
                  <c:v>0.32163851206653</c:v>
                </c:pt>
                <c:pt idx="254">
                  <c:v>0.321644419112827</c:v>
                </c:pt>
                <c:pt idx="255">
                  <c:v>0.32165041582671</c:v>
                </c:pt>
                <c:pt idx="256">
                  <c:v>0.32165650356488</c:v>
                </c:pt>
                <c:pt idx="257">
                  <c:v>0.321662683704422</c:v>
                </c:pt>
                <c:pt idx="258">
                  <c:v>0.321668957643118</c:v>
                </c:pt>
                <c:pt idx="259">
                  <c:v>0.321675326799754</c:v>
                </c:pt>
                <c:pt idx="260">
                  <c:v>0.321681792614419</c:v>
                </c:pt>
                <c:pt idx="261">
                  <c:v>0.321688356548834</c:v>
                </c:pt>
                <c:pt idx="262">
                  <c:v>0.321695020086668</c:v>
                </c:pt>
                <c:pt idx="263">
                  <c:v>0.321701784733861</c:v>
                </c:pt>
                <c:pt idx="264">
                  <c:v>0.32170865201895</c:v>
                </c:pt>
                <c:pt idx="265">
                  <c:v>0.321715623493412</c:v>
                </c:pt>
                <c:pt idx="266">
                  <c:v>0.321722700731996</c:v>
                </c:pt>
                <c:pt idx="267">
                  <c:v>0.321729885333071</c:v>
                </c:pt>
                <c:pt idx="268">
                  <c:v>0.321737178918962</c:v>
                </c:pt>
                <c:pt idx="269">
                  <c:v>0.32174458313633</c:v>
                </c:pt>
                <c:pt idx="270">
                  <c:v>0.321752099656503</c:v>
                </c:pt>
                <c:pt idx="271">
                  <c:v>0.321759730175855</c:v>
                </c:pt>
                <c:pt idx="272">
                  <c:v>0.321767476416166</c:v>
                </c:pt>
                <c:pt idx="273">
                  <c:v>0.321775340125008</c:v>
                </c:pt>
                <c:pt idx="274">
                  <c:v>0.321783323076114</c:v>
                </c:pt>
                <c:pt idx="275">
                  <c:v>0.321791427069766</c:v>
                </c:pt>
                <c:pt idx="276">
                  <c:v>0.321799653933184</c:v>
                </c:pt>
                <c:pt idx="277">
                  <c:v>0.321808005520929</c:v>
                </c:pt>
                <c:pt idx="278">
                  <c:v>0.32181648371529</c:v>
                </c:pt>
                <c:pt idx="279">
                  <c:v>0.321825090426701</c:v>
                </c:pt>
                <c:pt idx="280">
                  <c:v>0.321833827594163</c:v>
                </c:pt>
                <c:pt idx="281">
                  <c:v>0.321842697185639</c:v>
                </c:pt>
                <c:pt idx="282">
                  <c:v>0.321851701198493</c:v>
                </c:pt>
                <c:pt idx="283">
                  <c:v>0.321860841659926</c:v>
                </c:pt>
                <c:pt idx="284">
                  <c:v>0.321870120627395</c:v>
                </c:pt>
                <c:pt idx="285">
                  <c:v>0.321879540189075</c:v>
                </c:pt>
                <c:pt idx="286">
                  <c:v>0.321889102464289</c:v>
                </c:pt>
                <c:pt idx="287">
                  <c:v>0.321898809603978</c:v>
                </c:pt>
                <c:pt idx="288">
                  <c:v>0.321908663791154</c:v>
                </c:pt>
                <c:pt idx="289">
                  <c:v>0.321918667241368</c:v>
                </c:pt>
                <c:pt idx="290">
                  <c:v>0.321928822203189</c:v>
                </c:pt>
                <c:pt idx="291">
                  <c:v>0.32193913095868</c:v>
                </c:pt>
                <c:pt idx="292">
                  <c:v>0.32194959582389</c:v>
                </c:pt>
                <c:pt idx="293">
                  <c:v>0.32196021914934</c:v>
                </c:pt>
                <c:pt idx="294">
                  <c:v>0.321971003320533</c:v>
                </c:pt>
                <c:pt idx="295">
                  <c:v>0.321981950758457</c:v>
                </c:pt>
                <c:pt idx="296">
                  <c:v>0.3219930639201</c:v>
                </c:pt>
                <c:pt idx="297">
                  <c:v>0.322004345298976</c:v>
                </c:pt>
                <c:pt idx="298">
                  <c:v>0.322015797425646</c:v>
                </c:pt>
                <c:pt idx="299">
                  <c:v>0.322027422868261</c:v>
                </c:pt>
                <c:pt idx="300">
                  <c:v>0.322039224233105</c:v>
                </c:pt>
                <c:pt idx="301">
                  <c:v>0.322051204165146</c:v>
                </c:pt>
                <c:pt idx="302">
                  <c:v>0.32206336534859</c:v>
                </c:pt>
                <c:pt idx="303">
                  <c:v>0.322075710507449</c:v>
                </c:pt>
                <c:pt idx="304">
                  <c:v>0.322088242406118</c:v>
                </c:pt>
                <c:pt idx="305">
                  <c:v>0.322100963849962</c:v>
                </c:pt>
                <c:pt idx="306">
                  <c:v>0.322113877685882</c:v>
                </c:pt>
                <c:pt idx="307">
                  <c:v>0.322126986802941</c:v>
                </c:pt>
                <c:pt idx="308">
                  <c:v>0.322140294132952</c:v>
                </c:pt>
                <c:pt idx="309">
                  <c:v>0.322153802651097</c:v>
                </c:pt>
                <c:pt idx="310">
                  <c:v>0.322167515376551</c:v>
                </c:pt>
                <c:pt idx="311">
                  <c:v>0.322181435373101</c:v>
                </c:pt>
                <c:pt idx="312">
                  <c:v>0.322195565749797</c:v>
                </c:pt>
                <c:pt idx="313">
                  <c:v>0.322209909661592</c:v>
                </c:pt>
                <c:pt idx="314">
                  <c:v>0.322224470310005</c:v>
                </c:pt>
                <c:pt idx="315">
                  <c:v>0.322239250943767</c:v>
                </c:pt>
                <c:pt idx="316">
                  <c:v>0.32225425485952</c:v>
                </c:pt>
                <c:pt idx="317">
                  <c:v>0.322269485402478</c:v>
                </c:pt>
                <c:pt idx="318">
                  <c:v>0.322284945967122</c:v>
                </c:pt>
                <c:pt idx="319">
                  <c:v>0.322300639997908</c:v>
                </c:pt>
                <c:pt idx="320">
                  <c:v>0.322316570989966</c:v>
                </c:pt>
                <c:pt idx="321">
                  <c:v>0.32233274248982</c:v>
                </c:pt>
                <c:pt idx="322">
                  <c:v>0.322349158096124</c:v>
                </c:pt>
                <c:pt idx="323">
                  <c:v>0.322365821460391</c:v>
                </c:pt>
                <c:pt idx="324">
                  <c:v>0.322382736287736</c:v>
                </c:pt>
                <c:pt idx="325">
                  <c:v>0.322399906337636</c:v>
                </c:pt>
                <c:pt idx="326">
                  <c:v>0.322417335424701</c:v>
                </c:pt>
                <c:pt idx="327">
                  <c:v>0.322435027419439</c:v>
                </c:pt>
                <c:pt idx="328">
                  <c:v>0.322452986249056</c:v>
                </c:pt>
                <c:pt idx="329">
                  <c:v>0.322471215898225</c:v>
                </c:pt>
                <c:pt idx="330">
                  <c:v>0.322489720409925</c:v>
                </c:pt>
                <c:pt idx="331">
                  <c:v>0.322508503886232</c:v>
                </c:pt>
                <c:pt idx="332">
                  <c:v>0.322527570489152</c:v>
                </c:pt>
                <c:pt idx="333">
                  <c:v>0.322546924441457</c:v>
                </c:pt>
                <c:pt idx="334">
                  <c:v>0.322566570027538</c:v>
                </c:pt>
                <c:pt idx="335">
                  <c:v>0.322586511594251</c:v>
                </c:pt>
                <c:pt idx="336">
                  <c:v>0.322606753551785</c:v>
                </c:pt>
                <c:pt idx="337">
                  <c:v>0.322627300374561</c:v>
                </c:pt>
                <c:pt idx="338">
                  <c:v>0.322648156602086</c:v>
                </c:pt>
                <c:pt idx="339">
                  <c:v>0.32266932683989</c:v>
                </c:pt>
                <c:pt idx="340">
                  <c:v>0.322690815760408</c:v>
                </c:pt>
                <c:pt idx="341">
                  <c:v>0.322712628103918</c:v>
                </c:pt>
                <c:pt idx="342">
                  <c:v>0.322734768679475</c:v>
                </c:pt>
                <c:pt idx="343">
                  <c:v>0.322757242365839</c:v>
                </c:pt>
                <c:pt idx="344">
                  <c:v>0.322780054112459</c:v>
                </c:pt>
                <c:pt idx="345">
                  <c:v>0.322803208940411</c:v>
                </c:pt>
                <c:pt idx="346">
                  <c:v>0.322826711943397</c:v>
                </c:pt>
                <c:pt idx="347">
                  <c:v>0.322850568288724</c:v>
                </c:pt>
                <c:pt idx="348">
                  <c:v>0.322874783218316</c:v>
                </c:pt>
                <c:pt idx="349">
                  <c:v>0.322899362049718</c:v>
                </c:pt>
                <c:pt idx="350">
                  <c:v>0.322924310177128</c:v>
                </c:pt>
                <c:pt idx="351">
                  <c:v>0.322949633072434</c:v>
                </c:pt>
                <c:pt idx="352">
                  <c:v>0.322975336286258</c:v>
                </c:pt>
                <c:pt idx="353">
                  <c:v>0.323001425449025</c:v>
                </c:pt>
                <c:pt idx="354">
                  <c:v>0.323027906272034</c:v>
                </c:pt>
                <c:pt idx="355">
                  <c:v>0.323054784548536</c:v>
                </c:pt>
                <c:pt idx="356">
                  <c:v>0.323082066154851</c:v>
                </c:pt>
                <c:pt idx="357">
                  <c:v>0.323109757051447</c:v>
                </c:pt>
                <c:pt idx="358">
                  <c:v>0.323137863284103</c:v>
                </c:pt>
                <c:pt idx="359">
                  <c:v>0.323166390985008</c:v>
                </c:pt>
                <c:pt idx="360">
                  <c:v>0.323195346373927</c:v>
                </c:pt>
                <c:pt idx="361">
                  <c:v>0.323224735759361</c:v>
                </c:pt>
                <c:pt idx="362">
                  <c:v>0.323254565539708</c:v>
                </c:pt>
                <c:pt idx="363">
                  <c:v>0.32328484220446</c:v>
                </c:pt>
                <c:pt idx="364">
                  <c:v>0.323315572335394</c:v>
                </c:pt>
                <c:pt idx="365">
                  <c:v>0.323346762607787</c:v>
                </c:pt>
                <c:pt idx="366">
                  <c:v>0.323378419791635</c:v>
                </c:pt>
                <c:pt idx="367">
                  <c:v>0.323410550752888</c:v>
                </c:pt>
                <c:pt idx="368">
                  <c:v>0.323443162454705</c:v>
                </c:pt>
                <c:pt idx="369">
                  <c:v>0.323476261958713</c:v>
                </c:pt>
                <c:pt idx="370">
                  <c:v>0.323509856426266</c:v>
                </c:pt>
                <c:pt idx="371">
                  <c:v>0.323543953119765</c:v>
                </c:pt>
                <c:pt idx="372">
                  <c:v>0.323578559403922</c:v>
                </c:pt>
                <c:pt idx="373">
                  <c:v>0.323613682747098</c:v>
                </c:pt>
                <c:pt idx="374">
                  <c:v>0.323649330722611</c:v>
                </c:pt>
                <c:pt idx="375">
                  <c:v>0.323685511010092</c:v>
                </c:pt>
                <c:pt idx="376">
                  <c:v>0.323722231396816</c:v>
                </c:pt>
                <c:pt idx="377">
                  <c:v>0.323759499779081</c:v>
                </c:pt>
                <c:pt idx="378">
                  <c:v>0.323797324163578</c:v>
                </c:pt>
                <c:pt idx="379">
                  <c:v>0.323835712668784</c:v>
                </c:pt>
                <c:pt idx="380">
                  <c:v>0.32387467352636</c:v>
                </c:pt>
                <c:pt idx="381">
                  <c:v>0.32391421508256</c:v>
                </c:pt>
                <c:pt idx="382">
                  <c:v>0.323954345799674</c:v>
                </c:pt>
                <c:pt idx="383">
                  <c:v>0.323995074257453</c:v>
                </c:pt>
                <c:pt idx="384">
                  <c:v>0.324036409154568</c:v>
                </c:pt>
                <c:pt idx="385">
                  <c:v>0.324078359310072</c:v>
                </c:pt>
                <c:pt idx="386">
                  <c:v>0.324120933664877</c:v>
                </c:pt>
                <c:pt idx="387">
                  <c:v>0.324164141283242</c:v>
                </c:pt>
                <c:pt idx="388">
                  <c:v>0.324207991354277</c:v>
                </c:pt>
                <c:pt idx="389">
                  <c:v>0.32425249319345</c:v>
                </c:pt>
                <c:pt idx="390">
                  <c:v>0.324297656244117</c:v>
                </c:pt>
                <c:pt idx="391">
                  <c:v>0.324343490079062</c:v>
                </c:pt>
                <c:pt idx="392">
                  <c:v>0.324390004402028</c:v>
                </c:pt>
                <c:pt idx="393">
                  <c:v>0.324437209049299</c:v>
                </c:pt>
                <c:pt idx="394">
                  <c:v>0.324485113991254</c:v>
                </c:pt>
                <c:pt idx="395">
                  <c:v>0.324533729333953</c:v>
                </c:pt>
                <c:pt idx="396">
                  <c:v>0.324583065320738</c:v>
                </c:pt>
                <c:pt idx="397">
                  <c:v>0.32463313233382</c:v>
                </c:pt>
                <c:pt idx="398">
                  <c:v>0.324683940895914</c:v>
                </c:pt>
                <c:pt idx="399">
                  <c:v>0.324735501671842</c:v>
                </c:pt>
                <c:pt idx="400">
                  <c:v>0.32478782547018</c:v>
                </c:pt>
                <c:pt idx="401">
                  <c:v>0.324840923244903</c:v>
                </c:pt>
                <c:pt idx="402">
                  <c:v>0.324894806097025</c:v>
                </c:pt>
                <c:pt idx="403">
                  <c:v>0.32494948527628</c:v>
                </c:pt>
                <c:pt idx="404">
                  <c:v>0.325004972182783</c:v>
                </c:pt>
                <c:pt idx="405">
                  <c:v>0.325061278368709</c:v>
                </c:pt>
                <c:pt idx="406">
                  <c:v>0.325118415539992</c:v>
                </c:pt>
                <c:pt idx="407">
                  <c:v>0.32517639555801</c:v>
                </c:pt>
                <c:pt idx="408">
                  <c:v>0.325235230441294</c:v>
                </c:pt>
                <c:pt idx="409">
                  <c:v>0.325294932367252</c:v>
                </c:pt>
                <c:pt idx="410">
                  <c:v>0.325355513673859</c:v>
                </c:pt>
                <c:pt idx="411">
                  <c:v>0.325416986861411</c:v>
                </c:pt>
                <c:pt idx="412">
                  <c:v>0.325479364594243</c:v>
                </c:pt>
                <c:pt idx="413">
                  <c:v>0.325542659702464</c:v>
                </c:pt>
                <c:pt idx="414">
                  <c:v>0.325606885183711</c:v>
                </c:pt>
                <c:pt idx="415">
                  <c:v>0.325672054204877</c:v>
                </c:pt>
                <c:pt idx="416">
                  <c:v>0.32573818010388</c:v>
                </c:pt>
                <c:pt idx="417">
                  <c:v>0.325805276391408</c:v>
                </c:pt>
                <c:pt idx="418">
                  <c:v>0.325873356752676</c:v>
                </c:pt>
                <c:pt idx="419">
                  <c:v>0.325942435049191</c:v>
                </c:pt>
                <c:pt idx="420">
                  <c:v>0.326012525320513</c:v>
                </c:pt>
                <c:pt idx="421">
                  <c:v>0.326083641786012</c:v>
                </c:pt>
                <c:pt idx="422">
                  <c:v>0.326155798846643</c:v>
                </c:pt>
                <c:pt idx="423">
                  <c:v>0.3262290110867</c:v>
                </c:pt>
                <c:pt idx="424">
                  <c:v>0.32630329327559</c:v>
                </c:pt>
                <c:pt idx="425">
                  <c:v>0.32637866036958</c:v>
                </c:pt>
                <c:pt idx="426">
                  <c:v>0.326455127513565</c:v>
                </c:pt>
                <c:pt idx="427">
                  <c:v>0.326532710042838</c:v>
                </c:pt>
                <c:pt idx="428">
                  <c:v>0.326611423484818</c:v>
                </c:pt>
                <c:pt idx="429">
                  <c:v>0.326691283560815</c:v>
                </c:pt>
                <c:pt idx="430">
                  <c:v>0.326772306187769</c:v>
                </c:pt>
                <c:pt idx="431">
                  <c:v>0.32685450747999</c:v>
                </c:pt>
                <c:pt idx="432">
                  <c:v>0.326937903750879</c:v>
                </c:pt>
                <c:pt idx="433">
                  <c:v>0.327022511514661</c:v>
                </c:pt>
                <c:pt idx="434">
                  <c:v>0.327108347488085</c:v>
                </c:pt>
                <c:pt idx="435">
                  <c:v>0.327195428592144</c:v>
                </c:pt>
                <c:pt idx="436">
                  <c:v>0.327283771953746</c:v>
                </c:pt>
                <c:pt idx="437">
                  <c:v>0.327373394907399</c:v>
                </c:pt>
                <c:pt idx="438">
                  <c:v>0.327464314996887</c:v>
                </c:pt>
                <c:pt idx="439">
                  <c:v>0.327556549976906</c:v>
                </c:pt>
                <c:pt idx="440">
                  <c:v>0.327650117814709</c:v>
                </c:pt>
                <c:pt idx="441">
                  <c:v>0.327745036691714</c:v>
                </c:pt>
                <c:pt idx="442">
                  <c:v>0.327841325005117</c:v>
                </c:pt>
                <c:pt idx="443">
                  <c:v>0.327939001369461</c:v>
                </c:pt>
                <c:pt idx="444">
                  <c:v>0.32803808461819</c:v>
                </c:pt>
                <c:pt idx="445">
                  <c:v>0.328138593805211</c:v>
                </c:pt>
                <c:pt idx="446">
                  <c:v>0.328240548206371</c:v>
                </c:pt>
                <c:pt idx="447">
                  <c:v>0.32834396732098</c:v>
                </c:pt>
                <c:pt idx="448">
                  <c:v>0.32844887087324</c:v>
                </c:pt>
                <c:pt idx="449">
                  <c:v>0.328555278813704</c:v>
                </c:pt>
                <c:pt idx="450">
                  <c:v>0.328663211320665</c:v>
                </c:pt>
                <c:pt idx="451">
                  <c:v>0.328772688801523</c:v>
                </c:pt>
                <c:pt idx="452">
                  <c:v>0.328883731894142</c:v>
                </c:pt>
                <c:pt idx="453">
                  <c:v>0.328996361468126</c:v>
                </c:pt>
                <c:pt idx="454">
                  <c:v>0.329110598626111</c:v>
                </c:pt>
                <c:pt idx="455">
                  <c:v>0.329226464704979</c:v>
                </c:pt>
                <c:pt idx="456">
                  <c:v>0.329343981277041</c:v>
                </c:pt>
                <c:pt idx="457">
                  <c:v>0.32946317015119</c:v>
                </c:pt>
                <c:pt idx="458">
                  <c:v>0.329584053374009</c:v>
                </c:pt>
                <c:pt idx="459">
                  <c:v>0.329706653230798</c:v>
                </c:pt>
                <c:pt idx="460">
                  <c:v>0.32983099224661</c:v>
                </c:pt>
                <c:pt idx="461">
                  <c:v>0.329957093187183</c:v>
                </c:pt>
                <c:pt idx="462">
                  <c:v>0.330084979059859</c:v>
                </c:pt>
                <c:pt idx="463">
                  <c:v>0.330214673114408</c:v>
                </c:pt>
                <c:pt idx="464">
                  <c:v>0.330346198843846</c:v>
                </c:pt>
                <c:pt idx="465">
                  <c:v>0.330479579985144</c:v>
                </c:pt>
                <c:pt idx="466">
                  <c:v>0.330614840519898</c:v>
                </c:pt>
                <c:pt idx="467">
                  <c:v>0.330752004674943</c:v>
                </c:pt>
                <c:pt idx="468">
                  <c:v>0.330891096922874</c:v>
                </c:pt>
                <c:pt idx="469">
                  <c:v>0.331032141982523</c:v>
                </c:pt>
                <c:pt idx="470">
                  <c:v>0.331175164819349</c:v>
                </c:pt>
                <c:pt idx="471">
                  <c:v>0.331320190645754</c:v>
                </c:pt>
                <c:pt idx="472">
                  <c:v>0.331467244921327</c:v>
                </c:pt>
                <c:pt idx="473">
                  <c:v>0.331616353353011</c:v>
                </c:pt>
                <c:pt idx="474">
                  <c:v>0.331767541895165</c:v>
                </c:pt>
                <c:pt idx="475">
                  <c:v>0.331920836749572</c:v>
                </c:pt>
                <c:pt idx="476">
                  <c:v>0.332076264365324</c:v>
                </c:pt>
                <c:pt idx="477">
                  <c:v>0.332233851438645</c:v>
                </c:pt>
                <c:pt idx="478">
                  <c:v>0.332393624912605</c:v>
                </c:pt>
                <c:pt idx="479">
                  <c:v>0.332555611976721</c:v>
                </c:pt>
                <c:pt idx="480">
                  <c:v>0.332719840066488</c:v>
                </c:pt>
                <c:pt idx="481">
                  <c:v>0.332886336862782</c:v>
                </c:pt>
                <c:pt idx="482">
                  <c:v>0.33305513029115</c:v>
                </c:pt>
                <c:pt idx="483">
                  <c:v>0.333226248521024</c:v>
                </c:pt>
                <c:pt idx="484">
                  <c:v>0.333399719964774</c:v>
                </c:pt>
                <c:pt idx="485">
                  <c:v>0.333575573276665</c:v>
                </c:pt>
                <c:pt idx="486">
                  <c:v>0.333753837351702</c:v>
                </c:pt>
                <c:pt idx="487">
                  <c:v>0.333934541324335</c:v>
                </c:pt>
                <c:pt idx="488">
                  <c:v>0.33411771456703</c:v>
                </c:pt>
                <c:pt idx="489">
                  <c:v>0.334303386688726</c:v>
                </c:pt>
                <c:pt idx="490">
                  <c:v>0.334491587533132</c:v>
                </c:pt>
                <c:pt idx="491">
                  <c:v>0.334682347176912</c:v>
                </c:pt>
                <c:pt idx="492">
                  <c:v>0.334875695927695</c:v>
                </c:pt>
                <c:pt idx="493">
                  <c:v>0.335071664321955</c:v>
                </c:pt>
                <c:pt idx="494">
                  <c:v>0.335270283122745</c:v>
                </c:pt>
                <c:pt idx="495">
                  <c:v>0.335471583317254</c:v>
                </c:pt>
                <c:pt idx="496">
                  <c:v>0.33567559611422</c:v>
                </c:pt>
                <c:pt idx="497">
                  <c:v>0.335882352941178</c:v>
                </c:pt>
                <c:pt idx="498">
                  <c:v>0.336088745224805</c:v>
                </c:pt>
                <c:pt idx="499">
                  <c:v>0.336297861596075</c:v>
                </c:pt>
                <c:pt idx="500">
                  <c:v>0.336509732705196</c:v>
                </c:pt>
                <c:pt idx="501">
                  <c:v>0.336724389396522</c:v>
                </c:pt>
                <c:pt idx="502">
                  <c:v>0.336941862705176</c:v>
                </c:pt>
                <c:pt idx="503">
                  <c:v>0.337162183853531</c:v>
                </c:pt>
                <c:pt idx="504">
                  <c:v>0.337385384247474</c:v>
                </c:pt>
                <c:pt idx="505">
                  <c:v>0.337611495472513</c:v>
                </c:pt>
                <c:pt idx="506">
                  <c:v>0.337840549289702</c:v>
                </c:pt>
                <c:pt idx="507">
                  <c:v>0.338072577631356</c:v>
                </c:pt>
                <c:pt idx="508">
                  <c:v>0.338307612596603</c:v>
                </c:pt>
                <c:pt idx="509">
                  <c:v>0.338545686446716</c:v>
                </c:pt>
                <c:pt idx="510">
                  <c:v>0.338786831600266</c:v>
                </c:pt>
                <c:pt idx="511">
                  <c:v>0.339031080628038</c:v>
                </c:pt>
                <c:pt idx="512">
                  <c:v>0.339278466247795</c:v>
                </c:pt>
                <c:pt idx="513">
                  <c:v>0.339529021318765</c:v>
                </c:pt>
                <c:pt idx="514">
                  <c:v>0.339782778835967</c:v>
                </c:pt>
                <c:pt idx="515">
                  <c:v>0.340039771924288</c:v>
                </c:pt>
                <c:pt idx="516">
                  <c:v>0.340300033832346</c:v>
                </c:pt>
                <c:pt idx="517">
                  <c:v>0.340563597926127</c:v>
                </c:pt>
                <c:pt idx="518">
                  <c:v>0.34083049768239</c:v>
                </c:pt>
                <c:pt idx="519">
                  <c:v>0.341100766681836</c:v>
                </c:pt>
                <c:pt idx="520">
                  <c:v>0.341374438602047</c:v>
                </c:pt>
                <c:pt idx="521">
                  <c:v>0.341651547210169</c:v>
                </c:pt>
                <c:pt idx="522">
                  <c:v>0.341932126355372</c:v>
                </c:pt>
                <c:pt idx="523">
                  <c:v>0.342216209961038</c:v>
                </c:pt>
                <c:pt idx="524">
                  <c:v>0.342503832016712</c:v>
                </c:pt>
                <c:pt idx="525">
                  <c:v>0.342795026569796</c:v>
                </c:pt>
                <c:pt idx="526">
                  <c:v>0.34308982771698</c:v>
                </c:pt>
                <c:pt idx="527">
                  <c:v>0.343388269595416</c:v>
                </c:pt>
                <c:pt idx="528">
                  <c:v>0.343690386373614</c:v>
                </c:pt>
                <c:pt idx="529">
                  <c:v>0.343996212242108</c:v>
                </c:pt>
                <c:pt idx="530">
                  <c:v>0.344305781403797</c:v>
                </c:pt>
                <c:pt idx="531">
                  <c:v>0.344619128064055</c:v>
                </c:pt>
                <c:pt idx="532">
                  <c:v>0.34493628642055</c:v>
                </c:pt>
                <c:pt idx="533">
                  <c:v>0.345257290652783</c:v>
                </c:pt>
                <c:pt idx="534">
                  <c:v>0.345582174911351</c:v>
                </c:pt>
                <c:pt idx="535">
                  <c:v>0.345910973306922</c:v>
                </c:pt>
                <c:pt idx="536">
                  <c:v>0.34624371989893</c:v>
                </c:pt>
                <c:pt idx="537">
                  <c:v>0.346580448683988</c:v>
                </c:pt>
                <c:pt idx="538">
                  <c:v>0.346921193583992</c:v>
                </c:pt>
                <c:pt idx="539">
                  <c:v>0.347265988433961</c:v>
                </c:pt>
                <c:pt idx="540">
                  <c:v>0.347614866969569</c:v>
                </c:pt>
                <c:pt idx="541">
                  <c:v>0.347967862814384</c:v>
                </c:pt>
                <c:pt idx="542">
                  <c:v>0.348325009466832</c:v>
                </c:pt>
                <c:pt idx="543">
                  <c:v>0.348686340286846</c:v>
                </c:pt>
                <c:pt idx="544">
                  <c:v>0.349051888482222</c:v>
                </c:pt>
                <c:pt idx="545">
                  <c:v>0.349421687094706</c:v>
                </c:pt>
                <c:pt idx="546">
                  <c:v>0.349795768985743</c:v>
                </c:pt>
                <c:pt idx="547">
                  <c:v>0.350174166821984</c:v>
                </c:pt>
                <c:pt idx="548">
                  <c:v>0.350556913060452</c:v>
                </c:pt>
                <c:pt idx="549">
                  <c:v>0.350944039933438</c:v>
                </c:pt>
                <c:pt idx="550">
                  <c:v>0.351335579433116</c:v>
                </c:pt>
                <c:pt idx="551">
                  <c:v>0.351731563295844</c:v>
                </c:pt>
                <c:pt idx="552">
                  <c:v>0.352132022986183</c:v>
                </c:pt>
                <c:pt idx="553">
                  <c:v>0.352536989680657</c:v>
                </c:pt>
                <c:pt idx="554">
                  <c:v>0.352946494251178</c:v>
                </c:pt>
                <c:pt idx="555">
                  <c:v>0.353360567248254</c:v>
                </c:pt>
                <c:pt idx="556">
                  <c:v>0.353779238883847</c:v>
                </c:pt>
                <c:pt idx="557">
                  <c:v>0.354202539014034</c:v>
                </c:pt>
                <c:pt idx="558">
                  <c:v>0.354630497121333</c:v>
                </c:pt>
                <c:pt idx="559">
                  <c:v>0.3550631422968</c:v>
                </c:pt>
                <c:pt idx="560">
                  <c:v>0.355500503221856</c:v>
                </c:pt>
                <c:pt idx="561">
                  <c:v>0.35594260814985</c:v>
                </c:pt>
                <c:pt idx="562">
                  <c:v>0.356389484887386</c:v>
                </c:pt>
                <c:pt idx="563">
                  <c:v>0.356841160775398</c:v>
                </c:pt>
                <c:pt idx="564">
                  <c:v>0.357297662669984</c:v>
                </c:pt>
                <c:pt idx="565">
                  <c:v>0.357759016923011</c:v>
                </c:pt>
                <c:pt idx="566">
                  <c:v>0.358225249362502</c:v>
                </c:pt>
                <c:pt idx="567">
                  <c:v>0.358696385272799</c:v>
                </c:pt>
                <c:pt idx="568">
                  <c:v>0.359172449374518</c:v>
                </c:pt>
                <c:pt idx="569">
                  <c:v>0.359653465804315</c:v>
                </c:pt>
                <c:pt idx="570">
                  <c:v>0.36013945809445</c:v>
                </c:pt>
                <c:pt idx="571">
                  <c:v>0.360630449152175</c:v>
                </c:pt>
                <c:pt idx="572">
                  <c:v>0.361126461238956</c:v>
                </c:pt>
                <c:pt idx="573">
                  <c:v>0.361627515949518</c:v>
                </c:pt>
                <c:pt idx="574">
                  <c:v>0.362133634190773</c:v>
                </c:pt>
                <c:pt idx="575">
                  <c:v>0.362644836160581</c:v>
                </c:pt>
                <c:pt idx="576">
                  <c:v>0.363161141326396</c:v>
                </c:pt>
                <c:pt idx="577">
                  <c:v>0.363682568403808</c:v>
                </c:pt>
                <c:pt idx="578">
                  <c:v>0.36420913533497</c:v>
                </c:pt>
                <c:pt idx="579">
                  <c:v>0.364740859266959</c:v>
                </c:pt>
                <c:pt idx="580">
                  <c:v>0.365277756530048</c:v>
                </c:pt>
                <c:pt idx="581">
                  <c:v>0.365819842615932</c:v>
                </c:pt>
                <c:pt idx="582">
                  <c:v>0.366367132155906</c:v>
                </c:pt>
                <c:pt idx="583">
                  <c:v>0.366919638899027</c:v>
                </c:pt>
                <c:pt idx="584">
                  <c:v>0.36747737569025</c:v>
                </c:pt>
                <c:pt idx="585">
                  <c:v>0.36804035444859</c:v>
                </c:pt>
                <c:pt idx="586">
                  <c:v>0.368608586145305</c:v>
                </c:pt>
                <c:pt idx="587">
                  <c:v>0.369182080782097</c:v>
                </c:pt>
                <c:pt idx="588">
                  <c:v>0.369760847369412</c:v>
                </c:pt>
                <c:pt idx="589">
                  <c:v>0.370344893904788</c:v>
                </c:pt>
                <c:pt idx="590">
                  <c:v>0.370934227351314</c:v>
                </c:pt>
                <c:pt idx="591">
                  <c:v>0.371528853616216</c:v>
                </c:pt>
                <c:pt idx="592">
                  <c:v>0.372128777529551</c:v>
                </c:pt>
                <c:pt idx="593">
                  <c:v>0.372734002823087</c:v>
                </c:pt>
                <c:pt idx="594">
                  <c:v>0.37351162403637</c:v>
                </c:pt>
                <c:pt idx="595">
                  <c:v>0.374565351337396</c:v>
                </c:pt>
                <c:pt idx="596">
                  <c:v>0.375628157116674</c:v>
                </c:pt>
                <c:pt idx="597">
                  <c:v>0.376700039887674</c:v>
                </c:pt>
                <c:pt idx="598">
                  <c:v>0.377780996109194</c:v>
                </c:pt>
                <c:pt idx="599">
                  <c:v>0.378871020151604</c:v>
                </c:pt>
                <c:pt idx="600">
                  <c:v>0.380053688315226</c:v>
                </c:pt>
                <c:pt idx="601">
                  <c:v>0.381329425866447</c:v>
                </c:pt>
                <c:pt idx="602">
                  <c:v>0.382615568481502</c:v>
                </c:pt>
                <c:pt idx="603">
                  <c:v>0.383912099686386</c:v>
                </c:pt>
                <c:pt idx="604">
                  <c:v>0.385219000418575</c:v>
                </c:pt>
                <c:pt idx="605">
                  <c:v>0.386536248992565</c:v>
                </c:pt>
                <c:pt idx="606">
                  <c:v>0.387863821066261</c:v>
                </c:pt>
                <c:pt idx="607">
                  <c:v>0.389201689608331</c:v>
                </c:pt>
                <c:pt idx="608">
                  <c:v>0.390549824866555</c:v>
                </c:pt>
                <c:pt idx="609">
                  <c:v>0.391908194337194</c:v>
                </c:pt>
                <c:pt idx="610">
                  <c:v>0.393276762735452</c:v>
                </c:pt>
                <c:pt idx="611">
                  <c:v>0.394655491967088</c:v>
                </c:pt>
                <c:pt idx="612">
                  <c:v>0.396044341101196</c:v>
                </c:pt>
                <c:pt idx="613">
                  <c:v>0.397443266344222</c:v>
                </c:pt>
                <c:pt idx="614">
                  <c:v>0.398852221015246</c:v>
                </c:pt>
                <c:pt idx="615">
                  <c:v>0.400271155522616</c:v>
                </c:pt>
                <c:pt idx="616">
                  <c:v>0.401700017341941</c:v>
                </c:pt>
                <c:pt idx="617">
                  <c:v>0.403138750995488</c:v>
                </c:pt>
                <c:pt idx="618">
                  <c:v>0.404587298033074</c:v>
                </c:pt>
                <c:pt idx="619">
                  <c:v>0.406045597014445</c:v>
                </c:pt>
                <c:pt idx="620">
                  <c:v>0.407513583493213</c:v>
                </c:pt>
                <c:pt idx="621">
                  <c:v>0.408991190002411</c:v>
                </c:pt>
                <c:pt idx="622">
                  <c:v>0.410478346041655</c:v>
                </c:pt>
                <c:pt idx="623">
                  <c:v>0.411974978066014</c:v>
                </c:pt>
                <c:pt idx="624">
                  <c:v>0.413481009476595</c:v>
                </c:pt>
                <c:pt idx="625">
                  <c:v>0.414996360612893</c:v>
                </c:pt>
                <c:pt idx="626">
                  <c:v>0.416576290784108</c:v>
                </c:pt>
                <c:pt idx="627">
                  <c:v>0.418333048335659</c:v>
                </c:pt>
                <c:pt idx="628">
                  <c:v>0.420100185948463</c:v>
                </c:pt>
                <c:pt idx="629">
                  <c:v>0.421877598305729</c:v>
                </c:pt>
                <c:pt idx="630">
                  <c:v>0.423665176571795</c:v>
                </c:pt>
                <c:pt idx="631">
                  <c:v>0.425462808396324</c:v>
                </c:pt>
                <c:pt idx="632">
                  <c:v>0.427270377920799</c:v>
                </c:pt>
                <c:pt idx="633">
                  <c:v>0.429087765787337</c:v>
                </c:pt>
                <c:pt idx="634">
                  <c:v>0.430914849149854</c:v>
                </c:pt>
                <c:pt idx="635">
                  <c:v>0.432751501687591</c:v>
                </c:pt>
                <c:pt idx="636">
                  <c:v>0.434597593621066</c:v>
                </c:pt>
                <c:pt idx="637">
                  <c:v>0.436452991730411</c:v>
                </c:pt>
                <c:pt idx="638">
                  <c:v>0.438317559376168</c:v>
                </c:pt>
                <c:pt idx="639">
                  <c:v>0.440191156522546</c:v>
                </c:pt>
                <c:pt idx="640">
                  <c:v>0.442073639763141</c:v>
                </c:pt>
                <c:pt idx="641">
                  <c:v>0.443964862349117</c:v>
                </c:pt>
                <c:pt idx="642">
                  <c:v>0.445864674219904</c:v>
                </c:pt>
                <c:pt idx="643">
                  <c:v>0.447772922036377</c:v>
                </c:pt>
                <c:pt idx="644">
                  <c:v>0.449689449216532</c:v>
                </c:pt>
                <c:pt idx="645">
                  <c:v>0.451614095973648</c:v>
                </c:pt>
                <c:pt idx="646">
                  <c:v>0.453546699356946</c:v>
                </c:pt>
                <c:pt idx="647">
                  <c:v>0.455487093294747</c:v>
                </c:pt>
                <c:pt idx="648">
                  <c:v>0.457435108640068</c:v>
                </c:pt>
                <c:pt idx="649">
                  <c:v>0.459390573218726</c:v>
                </c:pt>
                <c:pt idx="650">
                  <c:v>0.461353311879834</c:v>
                </c:pt>
                <c:pt idx="651">
                  <c:v>0.463323146548763</c:v>
                </c:pt>
                <c:pt idx="652">
                  <c:v>0.465299896282492</c:v>
                </c:pt>
                <c:pt idx="653">
                  <c:v>0.467283377327323</c:v>
                </c:pt>
                <c:pt idx="654">
                  <c:v>0.469273403178954</c:v>
                </c:pt>
                <c:pt idx="655">
                  <c:v>0.47126978464487</c:v>
                </c:pt>
                <c:pt idx="656">
                  <c:v>0.473272329908992</c:v>
                </c:pt>
                <c:pt idx="657">
                  <c:v>0.475280844598593</c:v>
                </c:pt>
                <c:pt idx="658">
                  <c:v>0.477295131853381</c:v>
                </c:pt>
                <c:pt idx="659">
                  <c:v>0.479314992396758</c:v>
                </c:pt>
                <c:pt idx="660">
                  <c:v>0.48134022460916</c:v>
                </c:pt>
                <c:pt idx="661">
                  <c:v>0.483370624603479</c:v>
                </c:pt>
                <c:pt idx="662">
                  <c:v>0.485405986302445</c:v>
                </c:pt>
                <c:pt idx="663">
                  <c:v>0.487446101517971</c:v>
                </c:pt>
                <c:pt idx="664">
                  <c:v>0.489490760032379</c:v>
                </c:pt>
                <c:pt idx="665">
                  <c:v>0.491539749681424</c:v>
                </c:pt>
                <c:pt idx="666">
                  <c:v>0.493592856439087</c:v>
                </c:pt>
                <c:pt idx="667">
                  <c:v>0.495743499864237</c:v>
                </c:pt>
                <c:pt idx="668">
                  <c:v>0.498065794058304</c:v>
                </c:pt>
                <c:pt idx="669">
                  <c:v>0.500391992828452</c:v>
                </c:pt>
                <c:pt idx="670">
                  <c:v>0.502721847577964</c:v>
                </c:pt>
                <c:pt idx="671">
                  <c:v>0.505055108116515</c:v>
                </c:pt>
                <c:pt idx="672">
                  <c:v>0.507391522765829</c:v>
                </c:pt>
                <c:pt idx="673">
                  <c:v>0.50973083846671</c:v>
                </c:pt>
                <c:pt idx="674">
                  <c:v>0.512072800887356</c:v>
                </c:pt>
                <c:pt idx="675">
                  <c:v>0.514417154532866</c:v>
                </c:pt>
                <c:pt idx="676">
                  <c:v>0.516763642855798</c:v>
                </c:pt>
                <c:pt idx="677">
                  <c:v>0.519112008367727</c:v>
                </c:pt>
                <c:pt idx="678">
                  <c:v>0.521461992751712</c:v>
                </c:pt>
                <c:pt idx="679">
                  <c:v>0.523813336975474</c:v>
                </c:pt>
                <c:pt idx="680">
                  <c:v>0.526165781405306</c:v>
                </c:pt>
                <c:pt idx="681">
                  <c:v>0.528519065920513</c:v>
                </c:pt>
                <c:pt idx="682">
                  <c:v>0.53087293002832</c:v>
                </c:pt>
                <c:pt idx="683">
                  <c:v>0.533227112979133</c:v>
                </c:pt>
                <c:pt idx="684">
                  <c:v>0.535581353882031</c:v>
                </c:pt>
                <c:pt idx="685">
                  <c:v>0.537935391820414</c:v>
                </c:pt>
                <c:pt idx="686">
                  <c:v>0.540288965967634</c:v>
                </c:pt>
                <c:pt idx="687">
                  <c:v>0.542641815702604</c:v>
                </c:pt>
                <c:pt idx="688">
                  <c:v>0.544993680725129</c:v>
                </c:pt>
                <c:pt idx="689">
                  <c:v>0.547344301171024</c:v>
                </c:pt>
                <c:pt idx="690">
                  <c:v>0.549693417726764</c:v>
                </c:pt>
                <c:pt idx="691">
                  <c:v>0.552040771743626</c:v>
                </c:pt>
                <c:pt idx="692">
                  <c:v>0.554386105351226</c:v>
                </c:pt>
                <c:pt idx="693">
                  <c:v>0.55672916157032</c:v>
                </c:pt>
                <c:pt idx="694">
                  <c:v>0.559069684424739</c:v>
                </c:pt>
                <c:pt idx="695">
                  <c:v>0.561407419052444</c:v>
                </c:pt>
                <c:pt idx="696">
                  <c:v>0.563742111815502</c:v>
                </c:pt>
                <c:pt idx="697">
                  <c:v>0.566073510408934</c:v>
                </c:pt>
                <c:pt idx="698">
                  <c:v>0.568401363968331</c:v>
                </c:pt>
                <c:pt idx="699">
                  <c:v>0.57072542317614</c:v>
                </c:pt>
                <c:pt idx="700">
                  <c:v>0.573045440366506</c:v>
                </c:pt>
                <c:pt idx="701">
                  <c:v>0.575361169628624</c:v>
                </c:pt>
                <c:pt idx="702">
                  <c:v>0.577672366908477</c:v>
                </c:pt>
                <c:pt idx="703">
                  <c:v>0.57997879010884</c:v>
                </c:pt>
                <c:pt idx="704">
                  <c:v>0.582280199187573</c:v>
                </c:pt>
                <c:pt idx="705">
                  <c:v>0.58457635625401</c:v>
                </c:pt>
                <c:pt idx="706">
                  <c:v>0.586867025663411</c:v>
                </c:pt>
                <c:pt idx="707">
                  <c:v>0.58915197410942</c:v>
                </c:pt>
                <c:pt idx="708">
                  <c:v>0.591430970714419</c:v>
                </c:pt>
                <c:pt idx="709">
                  <c:v>0.593703787117743</c:v>
                </c:pt>
                <c:pt idx="710">
                  <c:v>0.595970197561652</c:v>
                </c:pt>
                <c:pt idx="711">
                  <c:v>0.598375826284322</c:v>
                </c:pt>
                <c:pt idx="712">
                  <c:v>0.60089590446045</c:v>
                </c:pt>
                <c:pt idx="713">
                  <c:v>0.603408077887441</c:v>
                </c:pt>
                <c:pt idx="714">
                  <c:v>0.605912106593869</c:v>
                </c:pt>
                <c:pt idx="715">
                  <c:v>0.608407753961153</c:v>
                </c:pt>
                <c:pt idx="716">
                  <c:v>0.610894786803496</c:v>
                </c:pt>
                <c:pt idx="717">
                  <c:v>0.613372975444892</c:v>
                </c:pt>
                <c:pt idx="718">
                  <c:v>0.61584209379323</c:v>
                </c:pt>
                <c:pt idx="719">
                  <c:v>0.618301919411391</c:v>
                </c:pt>
                <c:pt idx="720">
                  <c:v>0.62075223358533</c:v>
                </c:pt>
                <c:pt idx="721">
                  <c:v>0.62319282138914</c:v>
                </c:pt>
                <c:pt idx="722">
                  <c:v>0.625623471747022</c:v>
                </c:pt>
                <c:pt idx="723">
                  <c:v>0.628043977492177</c:v>
                </c:pt>
                <c:pt idx="724">
                  <c:v>0.630454135422555</c:v>
                </c:pt>
                <c:pt idx="725">
                  <c:v>0.632853746353546</c:v>
                </c:pt>
                <c:pt idx="726">
                  <c:v>0.635242615167438</c:v>
                </c:pt>
                <c:pt idx="727">
                  <c:v>0.637620550859834</c:v>
                </c:pt>
                <c:pt idx="728">
                  <c:v>0.639987366582835</c:v>
                </c:pt>
                <c:pt idx="729">
                  <c:v>0.642342879685148</c:v>
                </c:pt>
                <c:pt idx="730">
                  <c:v>0.644686911748993</c:v>
                </c:pt>
                <c:pt idx="731">
                  <c:v>0.647019288623942</c:v>
                </c:pt>
                <c:pt idx="732">
                  <c:v>0.649339840457583</c:v>
                </c:pt>
                <c:pt idx="733">
                  <c:v>0.651648401723109</c:v>
                </c:pt>
                <c:pt idx="734">
                  <c:v>0.653944811243825</c:v>
                </c:pt>
                <c:pt idx="735">
                  <c:v>0.656228912214582</c:v>
                </c:pt>
                <c:pt idx="736">
                  <c:v>0.658500552220178</c:v>
                </c:pt>
                <c:pt idx="737">
                  <c:v>0.660759583250757</c:v>
                </c:pt>
                <c:pt idx="738">
                  <c:v>0.663005861714231</c:v>
                </c:pt>
                <c:pt idx="739">
                  <c:v>0.665239248445756</c:v>
                </c:pt>
                <c:pt idx="740">
                  <c:v>0.667459608714303</c:v>
                </c:pt>
                <c:pt idx="741">
                  <c:v>0.669666812226392</c:v>
                </c:pt>
                <c:pt idx="742">
                  <c:v>0.671860733126961</c:v>
                </c:pt>
                <c:pt idx="743">
                  <c:v>0.674041249997532</c:v>
                </c:pt>
                <c:pt idx="744">
                  <c:v>0.676208245851554</c:v>
                </c:pt>
                <c:pt idx="745">
                  <c:v>0.678361608127174</c:v>
                </c:pt>
                <c:pt idx="746">
                  <c:v>0.680501228677292</c:v>
                </c:pt>
                <c:pt idx="747">
                  <c:v>0.682627003757131</c:v>
                </c:pt>
                <c:pt idx="748">
                  <c:v>0.684738834009224</c:v>
                </c:pt>
                <c:pt idx="749">
                  <c:v>0.686836624445981</c:v>
                </c:pt>
                <c:pt idx="750">
                  <c:v>0.688920284429864</c:v>
                </c:pt>
                <c:pt idx="751">
                  <c:v>0.690989727651203</c:v>
                </c:pt>
                <c:pt idx="752">
                  <c:v>0.69304487210377</c:v>
                </c:pt>
                <c:pt idx="753">
                  <c:v>0.695085640058103</c:v>
                </c:pt>
                <c:pt idx="754">
                  <c:v>0.697111958032739</c:v>
                </c:pt>
                <c:pt idx="755">
                  <c:v>0.699123756763326</c:v>
                </c:pt>
                <c:pt idx="756">
                  <c:v>0.701120971169731</c:v>
                </c:pt>
                <c:pt idx="757">
                  <c:v>0.703103540321219</c:v>
                </c:pt>
                <c:pt idx="758">
                  <c:v>0.705071407399747</c:v>
                </c:pt>
                <c:pt idx="759">
                  <c:v>0.707024519661432</c:v>
                </c:pt>
                <c:pt idx="760">
                  <c:v>0.708962828396322</c:v>
                </c:pt>
                <c:pt idx="761">
                  <c:v>0.710886288886452</c:v>
                </c:pt>
                <c:pt idx="762">
                  <c:v>0.712794860362334</c:v>
                </c:pt>
                <c:pt idx="763">
                  <c:v>0.714688505957876</c:v>
                </c:pt>
                <c:pt idx="764">
                  <c:v>0.7165671926639</c:v>
                </c:pt>
                <c:pt idx="765">
                  <c:v>0.718430891280203</c:v>
                </c:pt>
                <c:pt idx="766">
                  <c:v>0.720279576366352</c:v>
                </c:pt>
                <c:pt idx="767">
                  <c:v>0.722113226191177</c:v>
                </c:pt>
                <c:pt idx="768">
                  <c:v>0.723931822681115</c:v>
                </c:pt>
                <c:pt idx="769">
                  <c:v>0.725735351367417</c:v>
                </c:pt>
                <c:pt idx="770">
                  <c:v>0.72752380133233</c:v>
                </c:pt>
                <c:pt idx="771">
                  <c:v>0.729297165154259</c:v>
                </c:pt>
                <c:pt idx="772">
                  <c:v>0.731055438852047</c:v>
                </c:pt>
                <c:pt idx="773">
                  <c:v>0.732798621828394</c:v>
                </c:pt>
                <c:pt idx="774">
                  <c:v>0.73452671681248</c:v>
                </c:pt>
                <c:pt idx="775">
                  <c:v>0.736239729801897</c:v>
                </c:pt>
                <c:pt idx="776">
                  <c:v>0.737937670003887</c:v>
                </c:pt>
                <c:pt idx="777">
                  <c:v>0.739620549775991</c:v>
                </c:pt>
                <c:pt idx="778">
                  <c:v>0.741288384566205</c:v>
                </c:pt>
                <c:pt idx="779">
                  <c:v>0.742941192852597</c:v>
                </c:pt>
                <c:pt idx="780">
                  <c:v>0.74457899608253</c:v>
                </c:pt>
                <c:pt idx="781">
                  <c:v>0.746201818611574</c:v>
                </c:pt>
                <c:pt idx="782">
                  <c:v>0.747809687642015</c:v>
                </c:pt>
                <c:pt idx="783">
                  <c:v>0.749402633161226</c:v>
                </c:pt>
                <c:pt idx="784">
                  <c:v>0.750980687879759</c:v>
                </c:pt>
                <c:pt idx="785">
                  <c:v>0.752543887169331</c:v>
                </c:pt>
                <c:pt idx="786">
                  <c:v>0.754092269000712</c:v>
                </c:pt>
                <c:pt idx="787">
                  <c:v>0.755625873881584</c:v>
                </c:pt>
                <c:pt idx="788">
                  <c:v>0.757144744794357</c:v>
                </c:pt>
                <c:pt idx="789">
                  <c:v>0.758648927134139</c:v>
                </c:pt>
                <c:pt idx="790">
                  <c:v>0.760138468646659</c:v>
                </c:pt>
                <c:pt idx="791">
                  <c:v>0.761613419366488</c:v>
                </c:pt>
                <c:pt idx="792">
                  <c:v>0.763073831555305</c:v>
                </c:pt>
                <c:pt idx="793">
                  <c:v>0.764519759640493</c:v>
                </c:pt>
                <c:pt idx="794">
                  <c:v>0.76595126015394</c:v>
                </c:pt>
                <c:pt idx="795">
                  <c:v>0.767368391671166</c:v>
                </c:pt>
                <c:pt idx="796">
                  <c:v>0.76877121475079</c:v>
                </c:pt>
                <c:pt idx="797">
                  <c:v>0.770159791874339</c:v>
                </c:pt>
                <c:pt idx="798">
                  <c:v>0.771534187386538</c:v>
                </c:pt>
                <c:pt idx="799">
                  <c:v>0.772894467435956</c:v>
                </c:pt>
                <c:pt idx="800">
                  <c:v>0.774240699916173</c:v>
                </c:pt>
                <c:pt idx="801">
                  <c:v>0.775572954407443</c:v>
                </c:pt>
                <c:pt idx="802">
                  <c:v>0.776891302118889</c:v>
                </c:pt>
                <c:pt idx="803">
                  <c:v>0.778195815831202</c:v>
                </c:pt>
                <c:pt idx="804">
                  <c:v>0.779486569840019</c:v>
                </c:pt>
                <c:pt idx="805">
                  <c:v>0.780763639899823</c:v>
                </c:pt>
                <c:pt idx="806">
                  <c:v>0.782027103168481</c:v>
                </c:pt>
                <c:pt idx="807">
                  <c:v>0.783277038152467</c:v>
                </c:pt>
                <c:pt idx="808">
                  <c:v>0.784513524652738</c:v>
                </c:pt>
                <c:pt idx="809">
                  <c:v>0.785736643711281</c:v>
                </c:pt>
                <c:pt idx="810">
                  <c:v>0.786946477558371</c:v>
                </c:pt>
                <c:pt idx="811">
                  <c:v>0.788143109560559</c:v>
                </c:pt>
                <c:pt idx="812">
                  <c:v>0.789326624169408</c:v>
                </c:pt>
                <c:pt idx="813">
                  <c:v>0.790497106870937</c:v>
                </c:pt>
                <c:pt idx="814">
                  <c:v>0.791654644135878</c:v>
                </c:pt>
                <c:pt idx="815">
                  <c:v>0.79279932337065</c:v>
                </c:pt>
                <c:pt idx="816">
                  <c:v>0.793931232869195</c:v>
                </c:pt>
                <c:pt idx="817">
                  <c:v>0.795050461765518</c:v>
                </c:pt>
                <c:pt idx="818">
                  <c:v>0.796157099987117</c:v>
                </c:pt>
                <c:pt idx="819">
                  <c:v>0.797251238209155</c:v>
                </c:pt>
                <c:pt idx="820">
                  <c:v>0.798332967809476</c:v>
                </c:pt>
                <c:pt idx="821">
                  <c:v>0.799402380824462</c:v>
                </c:pt>
                <c:pt idx="822">
                  <c:v>0.800459569905694</c:v>
                </c:pt>
                <c:pt idx="823">
                  <c:v>0.801504628277421</c:v>
                </c:pt>
                <c:pt idx="824">
                  <c:v>0.80253764969493</c:v>
                </c:pt>
                <c:pt idx="825">
                  <c:v>0.803558728403684</c:v>
                </c:pt>
                <c:pt idx="826">
                  <c:v>0.804567959099335</c:v>
                </c:pt>
                <c:pt idx="827">
                  <c:v>0.805565436888576</c:v>
                </c:pt>
                <c:pt idx="828">
                  <c:v>0.806551257250783</c:v>
                </c:pt>
                <c:pt idx="829">
                  <c:v>0.807525516000574</c:v>
                </c:pt>
                <c:pt idx="830">
                  <c:v>0.808488309251127</c:v>
                </c:pt>
                <c:pt idx="831">
                  <c:v>0.809439733378387</c:v>
                </c:pt>
                <c:pt idx="832">
                  <c:v>0.810379884986047</c:v>
                </c:pt>
                <c:pt idx="833">
                  <c:v>0.811308860871422</c:v>
                </c:pt>
                <c:pt idx="834">
                  <c:v>0.812226757992087</c:v>
                </c:pt>
                <c:pt idx="835">
                  <c:v>0.813133673433359</c:v>
                </c:pt>
                <c:pt idx="836">
                  <c:v>0.814029704376598</c:v>
                </c:pt>
                <c:pt idx="837">
                  <c:v>0.814914948068294</c:v>
                </c:pt>
                <c:pt idx="838">
                  <c:v>0.815789501789983</c:v>
                </c:pt>
                <c:pt idx="839">
                  <c:v>0.816653462828929</c:v>
                </c:pt>
                <c:pt idx="840">
                  <c:v>0.817506928449606</c:v>
                </c:pt>
                <c:pt idx="841">
                  <c:v>0.818349995865975</c:v>
                </c:pt>
                <c:pt idx="842">
                  <c:v>0.819182762214506</c:v>
                </c:pt>
                <c:pt idx="843">
                  <c:v>0.820005324527984</c:v>
                </c:pt>
                <c:pt idx="844">
                  <c:v>0.820817779710071</c:v>
                </c:pt>
                <c:pt idx="845">
                  <c:v>0.821620224510609</c:v>
                </c:pt>
                <c:pt idx="846">
                  <c:v>0.822412755501651</c:v>
                </c:pt>
                <c:pt idx="847">
                  <c:v>0.823195469054275</c:v>
                </c:pt>
                <c:pt idx="848">
                  <c:v>0.823968461316022</c:v>
                </c:pt>
                <c:pt idx="849">
                  <c:v>0.824731828189156</c:v>
                </c:pt>
                <c:pt idx="850">
                  <c:v>0.825485665309529</c:v>
                </c:pt>
                <c:pt idx="851">
                  <c:v>0.826230068026212</c:v>
                </c:pt>
                <c:pt idx="852">
                  <c:v>0.82696513138175</c:v>
                </c:pt>
                <c:pt idx="853">
                  <c:v>0.827690950093127</c:v>
                </c:pt>
                <c:pt idx="854">
                  <c:v>0.828407618533351</c:v>
                </c:pt>
                <c:pt idx="855">
                  <c:v>0.82911523071375</c:v>
                </c:pt>
                <c:pt idx="856">
                  <c:v>0.829813880266835</c:v>
                </c:pt>
                <c:pt idx="857">
                  <c:v>0.830503660429843</c:v>
                </c:pt>
                <c:pt idx="858">
                  <c:v>0.831184664028873</c:v>
                </c:pt>
                <c:pt idx="859">
                  <c:v>0.831856983463625</c:v>
                </c:pt>
                <c:pt idx="860">
                  <c:v>0.832520710692769</c:v>
                </c:pt>
                <c:pt idx="861">
                  <c:v>0.833175937219846</c:v>
                </c:pt>
                <c:pt idx="862">
                  <c:v>0.833822754079773</c:v>
                </c:pt>
                <c:pt idx="863">
                  <c:v>0.834461251825916</c:v>
                </c:pt>
                <c:pt idx="864">
                  <c:v>0.835091520517698</c:v>
                </c:pt>
                <c:pt idx="865">
                  <c:v>0.835713649708743</c:v>
                </c:pt>
                <c:pt idx="866">
                  <c:v>0.83632772843557</c:v>
                </c:pt>
                <c:pt idx="867">
                  <c:v>0.836933845206782</c:v>
                </c:pt>
                <c:pt idx="868">
                  <c:v>0.837532087992779</c:v>
                </c:pt>
                <c:pt idx="869">
                  <c:v>0.838122544215957</c:v>
                </c:pt>
                <c:pt idx="870">
                  <c:v>0.838705300741395</c:v>
                </c:pt>
                <c:pt idx="871">
                  <c:v>0.839280443868016</c:v>
                </c:pt>
                <c:pt idx="872">
                  <c:v>0.839848059320215</c:v>
                </c:pt>
                <c:pt idx="873">
                  <c:v>0.840408232239927</c:v>
                </c:pt>
                <c:pt idx="874">
                  <c:v>0.840961047179156</c:v>
                </c:pt>
                <c:pt idx="875">
                  <c:v>0.841506588092924</c:v>
                </c:pt>
                <c:pt idx="876">
                  <c:v>0.842044938332651</c:v>
                </c:pt>
                <c:pt idx="877">
                  <c:v>0.842576180639907</c:v>
                </c:pt>
                <c:pt idx="878">
                  <c:v>0.843100397140638</c:v>
                </c:pt>
                <c:pt idx="879">
                  <c:v>0.843617669339713</c:v>
                </c:pt>
                <c:pt idx="880">
                  <c:v>0.844128078115891</c:v>
                </c:pt>
                <c:pt idx="881">
                  <c:v>0.844631703717133</c:v>
                </c:pt>
                <c:pt idx="882">
                  <c:v>0.845128625756313</c:v>
                </c:pt>
                <c:pt idx="883">
                  <c:v>0.845618923207235</c:v>
                </c:pt>
                <c:pt idx="884">
                  <c:v>0.846102674401019</c:v>
                </c:pt>
                <c:pt idx="885">
                  <c:v>0.846579957022815</c:v>
                </c:pt>
                <c:pt idx="886">
                  <c:v>0.847050848108839</c:v>
                </c:pt>
                <c:pt idx="887">
                  <c:v>0.847515424043716</c:v>
                </c:pt>
                <c:pt idx="888">
                  <c:v>0.847973760558149</c:v>
                </c:pt>
                <c:pt idx="889">
                  <c:v>0.84842593272685</c:v>
                </c:pt>
                <c:pt idx="890">
                  <c:v>0.848872014966796</c:v>
                </c:pt>
                <c:pt idx="891">
                  <c:v>0.849312081035733</c:v>
                </c:pt>
                <c:pt idx="892">
                  <c:v>0.849746204030982</c:v>
                </c:pt>
                <c:pt idx="893">
                  <c:v>0.850174456388456</c:v>
                </c:pt>
                <c:pt idx="894">
                  <c:v>0.850596909881987</c:v>
                </c:pt>
                <c:pt idx="895">
                  <c:v>0.851013635622899</c:v>
                </c:pt>
                <c:pt idx="896">
                  <c:v>0.851424704059733</c:v>
                </c:pt>
                <c:pt idx="897">
                  <c:v>0.851830184978327</c:v>
                </c:pt>
                <c:pt idx="898">
                  <c:v>0.852230147502021</c:v>
                </c:pt>
                <c:pt idx="899">
                  <c:v>0.852624660092133</c:v>
                </c:pt>
                <c:pt idx="900">
                  <c:v>0.853013790548605</c:v>
                </c:pt>
                <c:pt idx="901">
                  <c:v>0.853397606010894</c:v>
                </c:pt>
                <c:pt idx="902">
                  <c:v>0.853776172959005</c:v>
                </c:pt>
                <c:pt idx="903">
                  <c:v>0.854149557214766</c:v>
                </c:pt>
                <c:pt idx="904">
                  <c:v>0.854517823943229</c:v>
                </c:pt>
                <c:pt idx="905">
                  <c:v>0.854881037654302</c:v>
                </c:pt>
                <c:pt idx="906">
                  <c:v>0.855239262204478</c:v>
                </c:pt>
                <c:pt idx="907">
                  <c:v>0.855592560798804</c:v>
                </c:pt>
                <c:pt idx="908">
                  <c:v>0.855940995992955</c:v>
                </c:pt>
                <c:pt idx="909">
                  <c:v>0.856284629695456</c:v>
                </c:pt>
                <c:pt idx="910">
                  <c:v>0.856623523170074</c:v>
                </c:pt>
                <c:pt idx="911">
                  <c:v>0.856957737038324</c:v>
                </c:pt>
                <c:pt idx="912">
                  <c:v>0.857287331282125</c:v>
                </c:pt>
                <c:pt idx="913">
                  <c:v>0.857612365246575</c:v>
                </c:pt>
                <c:pt idx="914">
                  <c:v>0.857932897642831</c:v>
                </c:pt>
                <c:pt idx="915">
                  <c:v>0.858248986551135</c:v>
                </c:pt>
                <c:pt idx="916">
                  <c:v>0.858560689423922</c:v>
                </c:pt>
                <c:pt idx="917">
                  <c:v>0.858868063089067</c:v>
                </c:pt>
                <c:pt idx="918">
                  <c:v>0.859171163753192</c:v>
                </c:pt>
                <c:pt idx="919">
                  <c:v>0.859470047005095</c:v>
                </c:pt>
                <c:pt idx="920">
                  <c:v>0.859764767819278</c:v>
                </c:pt>
                <c:pt idx="921">
                  <c:v>0.860055380559541</c:v>
                </c:pt>
                <c:pt idx="922">
                  <c:v>0.860341938982659</c:v>
                </c:pt>
                <c:pt idx="923">
                  <c:v>0.860624496242174</c:v>
                </c:pt>
                <c:pt idx="924">
                  <c:v>0.860903104892187</c:v>
                </c:pt>
                <c:pt idx="925">
                  <c:v>0.861177816891331</c:v>
                </c:pt>
                <c:pt idx="926">
                  <c:v>0.861448683606686</c:v>
                </c:pt>
                <c:pt idx="927">
                  <c:v>0.86171575581785</c:v>
                </c:pt>
                <c:pt idx="928">
                  <c:v>0.861979083721039</c:v>
                </c:pt>
                <c:pt idx="929">
                  <c:v>0.862238716933222</c:v>
                </c:pt>
                <c:pt idx="930">
                  <c:v>0.862494704496336</c:v>
                </c:pt>
                <c:pt idx="931">
                  <c:v>0.862747094881544</c:v>
                </c:pt>
                <c:pt idx="932">
                  <c:v>0.862995935993524</c:v>
                </c:pt>
                <c:pt idx="933">
                  <c:v>0.863241275174815</c:v>
                </c:pt>
                <c:pt idx="934">
                  <c:v>0.863483159210197</c:v>
                </c:pt>
                <c:pt idx="935">
                  <c:v>0.86372163433112</c:v>
                </c:pt>
                <c:pt idx="936">
                  <c:v>0.863956746220114</c:v>
                </c:pt>
                <c:pt idx="937">
                  <c:v>0.864188540015321</c:v>
                </c:pt>
                <c:pt idx="938">
                  <c:v>0.864417060314966</c:v>
                </c:pt>
                <c:pt idx="939">
                  <c:v>0.864642351181899</c:v>
                </c:pt>
                <c:pt idx="940">
                  <c:v>0.864864456148149</c:v>
                </c:pt>
                <c:pt idx="941">
                  <c:v>0.865083418219499</c:v>
                </c:pt>
                <c:pt idx="942">
                  <c:v>0.865299279880084</c:v>
                </c:pt>
                <c:pt idx="943">
                  <c:v>0.865512083096987</c:v>
                </c:pt>
                <c:pt idx="944">
                  <c:v>0.865721869324876</c:v>
                </c:pt>
                <c:pt idx="945">
                  <c:v>0.865928679510602</c:v>
                </c:pt>
                <c:pt idx="946">
                  <c:v>0.866132554097881</c:v>
                </c:pt>
                <c:pt idx="947">
                  <c:v>0.866333533031914</c:v>
                </c:pt>
                <c:pt idx="948">
                  <c:v>0.866531655764041</c:v>
                </c:pt>
                <c:pt idx="949">
                  <c:v>0.8667269612564</c:v>
                </c:pt>
                <c:pt idx="950">
                  <c:v>0.866919487986581</c:v>
                </c:pt>
                <c:pt idx="951">
                  <c:v>0.867109273952273</c:v>
                </c:pt>
                <c:pt idx="952">
                  <c:v>0.86729635667593</c:v>
                </c:pt>
                <c:pt idx="953">
                  <c:v>0.867480773209411</c:v>
                </c:pt>
                <c:pt idx="954">
                  <c:v>0.867662560138617</c:v>
                </c:pt>
                <c:pt idx="955">
                  <c:v>0.867841753588145</c:v>
                </c:pt>
                <c:pt idx="956">
                  <c:v>0.868018389225875</c:v>
                </c:pt>
                <c:pt idx="957">
                  <c:v>0.868192502267647</c:v>
                </c:pt>
                <c:pt idx="958">
                  <c:v>0.868364127481815</c:v>
                </c:pt>
                <c:pt idx="959">
                  <c:v>0.868533299193862</c:v>
                </c:pt>
                <c:pt idx="960">
                  <c:v>0.868700051290981</c:v>
                </c:pt>
                <c:pt idx="961">
                  <c:v>0.868864417226626</c:v>
                </c:pt>
                <c:pt idx="962">
                  <c:v>0.869026430025083</c:v>
                </c:pt>
                <c:pt idx="963">
                  <c:v>0.869186122285975</c:v>
                </c:pt>
                <c:pt idx="964">
                  <c:v>0.869343526188806</c:v>
                </c:pt>
                <c:pt idx="965">
                  <c:v>0.869498673497422</c:v>
                </c:pt>
                <c:pt idx="966">
                  <c:v>0.869651595564512</c:v>
                </c:pt>
                <c:pt idx="967">
                  <c:v>0.869802323336042</c:v>
                </c:pt>
                <c:pt idx="968">
                  <c:v>0.869950887355712</c:v>
                </c:pt>
                <c:pt idx="969">
                  <c:v>0.870097317769328</c:v>
                </c:pt>
                <c:pt idx="970">
                  <c:v>0.870241644329226</c:v>
                </c:pt>
                <c:pt idx="971">
                  <c:v>0.870383896398602</c:v>
                </c:pt>
                <c:pt idx="972">
                  <c:v>0.870524102955865</c:v>
                </c:pt>
                <c:pt idx="973">
                  <c:v>0.870662292598954</c:v>
                </c:pt>
                <c:pt idx="974">
                  <c:v>0.870798493549603</c:v>
                </c:pt>
                <c:pt idx="975">
                  <c:v>0.870932733657602</c:v>
                </c:pt>
                <c:pt idx="976">
                  <c:v>0.871065040405058</c:v>
                </c:pt>
                <c:pt idx="977">
                  <c:v>0.871195440910559</c:v>
                </c:pt>
                <c:pt idx="978">
                  <c:v>0.871323961933363</c:v>
                </c:pt>
                <c:pt idx="979">
                  <c:v>0.871450629877553</c:v>
                </c:pt>
                <c:pt idx="980">
                  <c:v>0.871575470796143</c:v>
                </c:pt>
                <c:pt idx="981">
                  <c:v>0.871698510395167</c:v>
                </c:pt>
                <c:pt idx="982">
                  <c:v>0.871819774037726</c:v>
                </c:pt>
                <c:pt idx="983">
                  <c:v>0.871939286748044</c:v>
                </c:pt>
                <c:pt idx="984">
                  <c:v>0.872057073215428</c:v>
                </c:pt>
                <c:pt idx="985">
                  <c:v>0.872173157798249</c:v>
                </c:pt>
                <c:pt idx="986">
                  <c:v>0.872287564527884</c:v>
                </c:pt>
                <c:pt idx="987">
                  <c:v>0.872400317112599</c:v>
                </c:pt>
                <c:pt idx="988">
                  <c:v>0.872511438941422</c:v>
                </c:pt>
                <c:pt idx="989">
                  <c:v>0.872620953088003</c:v>
                </c:pt>
                <c:pt idx="990">
                  <c:v>0.87272888231438</c:v>
                </c:pt>
                <c:pt idx="991">
                  <c:v>0.872835249074783</c:v>
                </c:pt>
                <c:pt idx="992">
                  <c:v>0.872940075519368</c:v>
                </c:pt>
                <c:pt idx="993">
                  <c:v>0.873043383497911</c:v>
                </c:pt>
                <c:pt idx="994">
                  <c:v>0.873145194563506</c:v>
                </c:pt>
                <c:pt idx="995">
                  <c:v>0.873245529976167</c:v>
                </c:pt>
                <c:pt idx="996">
                  <c:v>0.87334441070649</c:v>
                </c:pt>
                <c:pt idx="997">
                  <c:v>0.873441857439179</c:v>
                </c:pt>
                <c:pt idx="998">
                  <c:v>0.873537890576606</c:v>
                </c:pt>
              </c:numCache>
            </c:numRef>
          </c:yVal>
          <c:smooth val="0"/>
        </c:ser>
        <c:dLbls>
          <c:showLegendKey val="0"/>
          <c:showVal val="0"/>
          <c:showCatName val="0"/>
          <c:showSerName val="0"/>
          <c:showPercent val="0"/>
          <c:showBubbleSize val="0"/>
        </c:dLbls>
        <c:axId val="1579228920"/>
        <c:axId val="1837964200"/>
      </c:scatterChart>
      <c:valAx>
        <c:axId val="1579228920"/>
        <c:scaling>
          <c:logBase val="10.0"/>
          <c:orientation val="minMax"/>
          <c:max val="1000.0"/>
          <c:min val="0.001"/>
        </c:scaling>
        <c:delete val="0"/>
        <c:axPos val="b"/>
        <c:majorGridlines/>
        <c:minorGridlines>
          <c:spPr>
            <a:ln>
              <a:prstDash val="sysDot"/>
            </a:ln>
          </c:spPr>
        </c:minorGridlines>
        <c:title>
          <c:tx>
            <c:rich>
              <a:bodyPr/>
              <a:lstStyle/>
              <a:p>
                <a:pPr>
                  <a:defRPr sz="2400" b="1" i="0" u="none" strike="noStrike" baseline="0">
                    <a:solidFill>
                      <a:srgbClr val="3C3C3C"/>
                    </a:solidFill>
                    <a:latin typeface="+mn-lt"/>
                    <a:ea typeface="Arial"/>
                    <a:cs typeface="Arial"/>
                  </a:defRPr>
                </a:pPr>
                <a:r>
                  <a:rPr lang="en-US" sz="2400" b="1">
                    <a:latin typeface="+mn-lt"/>
                  </a:rPr>
                  <a:t>GPUweight</a:t>
                </a:r>
              </a:p>
            </c:rich>
          </c:tx>
          <c:layout>
            <c:manualLayout>
              <c:xMode val="edge"/>
              <c:yMode val="edge"/>
              <c:x val="0.449498479147964"/>
              <c:y val="0.898460270941466"/>
            </c:manualLayout>
          </c:layout>
          <c:overlay val="0"/>
          <c:spPr>
            <a:noFill/>
            <a:ln w="25400">
              <a:noFill/>
            </a:ln>
          </c:spPr>
        </c:title>
        <c:numFmt formatCode="General" sourceLinked="1"/>
        <c:majorTickMark val="out"/>
        <c:minorTickMark val="out"/>
        <c:tickLblPos val="nextTo"/>
        <c:spPr>
          <a:ln w="3175">
            <a:solidFill>
              <a:sysClr val="windowText" lastClr="000000"/>
            </a:solidFill>
            <a:prstDash val="solid"/>
          </a:ln>
        </c:spPr>
        <c:txPr>
          <a:bodyPr rot="0" vert="horz"/>
          <a:lstStyle/>
          <a:p>
            <a:pPr>
              <a:defRPr sz="2400" b="0" i="0" u="none" strike="noStrike" baseline="0">
                <a:solidFill>
                  <a:srgbClr val="3C3C3C"/>
                </a:solidFill>
                <a:latin typeface="+mn-lt"/>
                <a:ea typeface="Arial"/>
                <a:cs typeface="Arial"/>
              </a:defRPr>
            </a:pPr>
            <a:endParaRPr lang="en-US"/>
          </a:p>
        </c:txPr>
        <c:crossAx val="1837964200"/>
        <c:crossesAt val="0.0"/>
        <c:crossBetween val="midCat"/>
      </c:valAx>
      <c:valAx>
        <c:axId val="1837964200"/>
        <c:scaling>
          <c:orientation val="minMax"/>
          <c:max val="1.0"/>
        </c:scaling>
        <c:delete val="0"/>
        <c:axPos val="l"/>
        <c:majorGridlines>
          <c:spPr>
            <a:ln w="3175">
              <a:solidFill>
                <a:schemeClr val="tx1"/>
              </a:solidFill>
              <a:prstDash val="solid"/>
            </a:ln>
          </c:spPr>
        </c:majorGridlines>
        <c:title>
          <c:tx>
            <c:rich>
              <a:bodyPr/>
              <a:lstStyle/>
              <a:p>
                <a:pPr>
                  <a:defRPr sz="2400" b="1" i="0" u="none" strike="noStrike" baseline="0">
                    <a:solidFill>
                      <a:srgbClr val="3C3C3C"/>
                    </a:solidFill>
                    <a:latin typeface="+mn-lt"/>
                    <a:ea typeface="Arial"/>
                    <a:cs typeface="Arial"/>
                  </a:defRPr>
                </a:pPr>
                <a:r>
                  <a:rPr lang="en-US" sz="2400" b="1">
                    <a:latin typeface="+mn-lt"/>
                  </a:rPr>
                  <a:t>System Performance</a:t>
                </a:r>
              </a:p>
            </c:rich>
          </c:tx>
          <c:layout>
            <c:manualLayout>
              <c:xMode val="edge"/>
              <c:yMode val="edge"/>
              <c:x val="0.0"/>
              <c:y val="0.0724788437319774"/>
            </c:manualLayout>
          </c:layout>
          <c:overlay val="0"/>
          <c:spPr>
            <a:noFill/>
            <a:ln w="25400">
              <a:noFill/>
            </a:ln>
          </c:spPr>
        </c:title>
        <c:numFmt formatCode="General" sourceLinked="1"/>
        <c:majorTickMark val="out"/>
        <c:minorTickMark val="none"/>
        <c:tickLblPos val="nextTo"/>
        <c:spPr>
          <a:ln w="3175">
            <a:solidFill>
              <a:schemeClr val="tx1"/>
            </a:solidFill>
            <a:prstDash val="solid"/>
          </a:ln>
        </c:spPr>
        <c:txPr>
          <a:bodyPr rot="0" vert="horz"/>
          <a:lstStyle/>
          <a:p>
            <a:pPr>
              <a:defRPr sz="2400" b="0" i="0" u="none" strike="noStrike" baseline="0">
                <a:solidFill>
                  <a:srgbClr val="3C3C3C"/>
                </a:solidFill>
                <a:latin typeface="+mn-lt"/>
                <a:ea typeface="Arial"/>
                <a:cs typeface="Arial"/>
              </a:defRPr>
            </a:pPr>
            <a:endParaRPr lang="en-US"/>
          </a:p>
        </c:txPr>
        <c:crossAx val="1579228920"/>
        <c:crossesAt val="0.0"/>
        <c:crossBetween val="midCat"/>
      </c:valAx>
      <c:spPr>
        <a:noFill/>
        <a:ln w="3175">
          <a:solidFill>
            <a:schemeClr val="tx1"/>
          </a:solidFill>
          <a:prstDash val="solid"/>
        </a:ln>
      </c:spPr>
    </c:plotArea>
    <c:legend>
      <c:legendPos val="r"/>
      <c:layout>
        <c:manualLayout>
          <c:xMode val="edge"/>
          <c:yMode val="edge"/>
          <c:x val="0.187092575299441"/>
          <c:y val="0.104008097642503"/>
          <c:w val="0.376736168453755"/>
          <c:h val="0.33255652460483"/>
        </c:manualLayout>
      </c:layout>
      <c:overlay val="0"/>
      <c:spPr>
        <a:solidFill>
          <a:sysClr val="window" lastClr="FFFFFF"/>
        </a:solidFill>
        <a:ln w="25400">
          <a:solidFill>
            <a:sysClr val="windowText" lastClr="000000"/>
          </a:solidFill>
        </a:ln>
      </c:spPr>
      <c:txPr>
        <a:bodyPr/>
        <a:lstStyle/>
        <a:p>
          <a:pPr>
            <a:defRPr sz="2400" b="1" i="0" u="none" strike="noStrike" baseline="0">
              <a:solidFill>
                <a:srgbClr val="3C3C3C"/>
              </a:solidFill>
              <a:latin typeface="+mn-lt"/>
              <a:ea typeface="Arial"/>
              <a:cs typeface="Arial"/>
            </a:defRPr>
          </a:pPr>
          <a:endParaRPr lang="en-US"/>
        </a:p>
      </c:txPr>
    </c:legend>
    <c:plotVisOnly val="1"/>
    <c:dispBlanksAs val="span"/>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86477398182045"/>
          <c:y val="0.0122478675208927"/>
        </c:manualLayout>
      </c:layout>
      <c:overlay val="0"/>
      <c:txPr>
        <a:bodyPr/>
        <a:lstStyle/>
        <a:p>
          <a:pPr>
            <a:defRPr sz="2400"/>
          </a:pPr>
          <a:endParaRPr lang="en-US"/>
        </a:p>
      </c:txPr>
    </c:title>
    <c:autoTitleDeleted val="0"/>
    <c:plotArea>
      <c:layout/>
      <c:barChart>
        <c:barDir val="col"/>
        <c:grouping val="clustered"/>
        <c:varyColors val="0"/>
        <c:ser>
          <c:idx val="0"/>
          <c:order val="0"/>
          <c:tx>
            <c:strRef>
              <c:f>Sheet1!$A$19</c:f>
              <c:strCache>
                <c:ptCount val="1"/>
                <c:pt idx="0">
                  <c:v>GPU Frame Rate</c:v>
                </c:pt>
              </c:strCache>
            </c:strRef>
          </c:tx>
          <c:spPr>
            <a:solidFill>
              <a:schemeClr val="accent2">
                <a:lumMod val="60000"/>
                <a:lumOff val="40000"/>
              </a:schemeClr>
            </a:solidFill>
          </c:spPr>
          <c:invertIfNegative val="0"/>
          <c:cat>
            <c:numRef>
              <c:f>Sheet1!$B$24:$F$24</c:f>
              <c:numCache>
                <c:formatCode>General</c:formatCode>
                <c:ptCount val="5"/>
                <c:pt idx="0">
                  <c:v>1.0</c:v>
                </c:pt>
                <c:pt idx="1">
                  <c:v>0.5</c:v>
                </c:pt>
                <c:pt idx="2">
                  <c:v>0.1</c:v>
                </c:pt>
                <c:pt idx="3">
                  <c:v>0.05</c:v>
                </c:pt>
                <c:pt idx="4">
                  <c:v>0.0</c:v>
                </c:pt>
              </c:numCache>
            </c:numRef>
          </c:cat>
          <c:val>
            <c:numRef>
              <c:f>Sheet1!$B$25:$F$25</c:f>
              <c:numCache>
                <c:formatCode>General</c:formatCode>
                <c:ptCount val="5"/>
                <c:pt idx="0">
                  <c:v>51.267823</c:v>
                </c:pt>
                <c:pt idx="1">
                  <c:v>51.367907</c:v>
                </c:pt>
                <c:pt idx="2">
                  <c:v>52.66241000000026</c:v>
                </c:pt>
                <c:pt idx="3">
                  <c:v>59.53235000000025</c:v>
                </c:pt>
                <c:pt idx="4">
                  <c:v>79.223589</c:v>
                </c:pt>
              </c:numCache>
            </c:numRef>
          </c:val>
        </c:ser>
        <c:dLbls>
          <c:showLegendKey val="0"/>
          <c:showVal val="0"/>
          <c:showCatName val="0"/>
          <c:showSerName val="0"/>
          <c:showPercent val="0"/>
          <c:showBubbleSize val="0"/>
        </c:dLbls>
        <c:gapWidth val="150"/>
        <c:axId val="2108259624"/>
        <c:axId val="-2031628360"/>
      </c:barChart>
      <c:catAx>
        <c:axId val="2108259624"/>
        <c:scaling>
          <c:orientation val="minMax"/>
        </c:scaling>
        <c:delete val="0"/>
        <c:axPos val="b"/>
        <c:title>
          <c:tx>
            <c:rich>
              <a:bodyPr/>
              <a:lstStyle/>
              <a:p>
                <a:pPr>
                  <a:defRPr sz="2000"/>
                </a:pPr>
                <a:r>
                  <a:rPr lang="en-US" sz="2000"/>
                  <a:t>SJF Probability</a:t>
                </a:r>
              </a:p>
            </c:rich>
          </c:tx>
          <c:layout/>
          <c:overlay val="0"/>
        </c:title>
        <c:numFmt formatCode="General" sourceLinked="1"/>
        <c:majorTickMark val="out"/>
        <c:minorTickMark val="none"/>
        <c:tickLblPos val="nextTo"/>
        <c:txPr>
          <a:bodyPr/>
          <a:lstStyle/>
          <a:p>
            <a:pPr>
              <a:defRPr sz="2000"/>
            </a:pPr>
            <a:endParaRPr lang="en-US"/>
          </a:p>
        </c:txPr>
        <c:crossAx val="-2031628360"/>
        <c:crosses val="autoZero"/>
        <c:auto val="1"/>
        <c:lblAlgn val="ctr"/>
        <c:lblOffset val="100"/>
        <c:noMultiLvlLbl val="0"/>
      </c:catAx>
      <c:valAx>
        <c:axId val="-2031628360"/>
        <c:scaling>
          <c:orientation val="minMax"/>
        </c:scaling>
        <c:delete val="0"/>
        <c:axPos val="l"/>
        <c:majorGridlines/>
        <c:title>
          <c:tx>
            <c:rich>
              <a:bodyPr rot="-5400000" vert="horz"/>
              <a:lstStyle/>
              <a:p>
                <a:pPr>
                  <a:defRPr sz="2000"/>
                </a:pPr>
                <a:r>
                  <a:rPr lang="en-US" sz="2000"/>
                  <a:t>Frame Rate</a:t>
                </a:r>
              </a:p>
            </c:rich>
          </c:tx>
          <c:layout/>
          <c:overlay val="0"/>
        </c:title>
        <c:numFmt formatCode="General" sourceLinked="1"/>
        <c:majorTickMark val="out"/>
        <c:minorTickMark val="none"/>
        <c:tickLblPos val="nextTo"/>
        <c:txPr>
          <a:bodyPr/>
          <a:lstStyle/>
          <a:p>
            <a:pPr>
              <a:defRPr sz="2000"/>
            </a:pPr>
            <a:endParaRPr lang="en-US"/>
          </a:p>
        </c:txPr>
        <c:crossAx val="2108259624"/>
        <c:crosses val="autoZero"/>
        <c:crossBetween val="between"/>
      </c:valAx>
    </c:plotArea>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65416666666669"/>
          <c:y val="0.0146974410250713"/>
        </c:manualLayout>
      </c:layout>
      <c:overlay val="0"/>
      <c:txPr>
        <a:bodyPr/>
        <a:lstStyle/>
        <a:p>
          <a:pPr>
            <a:defRPr sz="2400"/>
          </a:pPr>
          <a:endParaRPr lang="en-US"/>
        </a:p>
      </c:txPr>
    </c:title>
    <c:autoTitleDeleted val="0"/>
    <c:plotArea>
      <c:layout/>
      <c:barChart>
        <c:barDir val="col"/>
        <c:grouping val="clustered"/>
        <c:varyColors val="0"/>
        <c:ser>
          <c:idx val="0"/>
          <c:order val="0"/>
          <c:tx>
            <c:strRef>
              <c:f>Sheet1!$A$17</c:f>
              <c:strCache>
                <c:ptCount val="1"/>
                <c:pt idx="0">
                  <c:v>CPU Performance</c:v>
                </c:pt>
              </c:strCache>
            </c:strRef>
          </c:tx>
          <c:spPr>
            <a:solidFill>
              <a:srgbClr val="2A55D6"/>
            </a:solidFill>
          </c:spPr>
          <c:invertIfNegative val="0"/>
          <c:cat>
            <c:numRef>
              <c:f>Sheet1!$B$22:$F$22</c:f>
              <c:numCache>
                <c:formatCode>General</c:formatCode>
                <c:ptCount val="5"/>
                <c:pt idx="0">
                  <c:v>1.0</c:v>
                </c:pt>
                <c:pt idx="1">
                  <c:v>0.5</c:v>
                </c:pt>
                <c:pt idx="2">
                  <c:v>0.1</c:v>
                </c:pt>
                <c:pt idx="3">
                  <c:v>0.05</c:v>
                </c:pt>
                <c:pt idx="4">
                  <c:v>0.0</c:v>
                </c:pt>
              </c:numCache>
            </c:numRef>
          </c:cat>
          <c:val>
            <c:numRef>
              <c:f>Sheet1!$B$23:$F$23</c:f>
              <c:numCache>
                <c:formatCode>General</c:formatCode>
                <c:ptCount val="5"/>
                <c:pt idx="0">
                  <c:v>5.137267</c:v>
                </c:pt>
                <c:pt idx="1">
                  <c:v>5.137267</c:v>
                </c:pt>
                <c:pt idx="2">
                  <c:v>5.02</c:v>
                </c:pt>
                <c:pt idx="3">
                  <c:v>4.701138</c:v>
                </c:pt>
                <c:pt idx="4">
                  <c:v>2.766249999999998</c:v>
                </c:pt>
              </c:numCache>
            </c:numRef>
          </c:val>
        </c:ser>
        <c:dLbls>
          <c:showLegendKey val="0"/>
          <c:showVal val="0"/>
          <c:showCatName val="0"/>
          <c:showSerName val="0"/>
          <c:showPercent val="0"/>
          <c:showBubbleSize val="0"/>
        </c:dLbls>
        <c:gapWidth val="150"/>
        <c:axId val="1579316344"/>
        <c:axId val="2108273960"/>
      </c:barChart>
      <c:catAx>
        <c:axId val="1579316344"/>
        <c:scaling>
          <c:orientation val="minMax"/>
        </c:scaling>
        <c:delete val="0"/>
        <c:axPos val="b"/>
        <c:title>
          <c:tx>
            <c:rich>
              <a:bodyPr/>
              <a:lstStyle/>
              <a:p>
                <a:pPr>
                  <a:defRPr sz="2000"/>
                </a:pPr>
                <a:r>
                  <a:rPr lang="en-US" sz="2000"/>
                  <a:t>SJF Probability</a:t>
                </a:r>
              </a:p>
            </c:rich>
          </c:tx>
          <c:layout/>
          <c:overlay val="0"/>
        </c:title>
        <c:numFmt formatCode="General" sourceLinked="1"/>
        <c:majorTickMark val="out"/>
        <c:minorTickMark val="none"/>
        <c:tickLblPos val="nextTo"/>
        <c:txPr>
          <a:bodyPr/>
          <a:lstStyle/>
          <a:p>
            <a:pPr>
              <a:defRPr sz="2000"/>
            </a:pPr>
            <a:endParaRPr lang="en-US"/>
          </a:p>
        </c:txPr>
        <c:crossAx val="2108273960"/>
        <c:crosses val="autoZero"/>
        <c:auto val="1"/>
        <c:lblAlgn val="ctr"/>
        <c:lblOffset val="100"/>
        <c:noMultiLvlLbl val="0"/>
      </c:catAx>
      <c:valAx>
        <c:axId val="2108273960"/>
        <c:scaling>
          <c:orientation val="minMax"/>
        </c:scaling>
        <c:delete val="0"/>
        <c:axPos val="l"/>
        <c:majorGridlines/>
        <c:title>
          <c:tx>
            <c:rich>
              <a:bodyPr rot="-5400000" vert="horz"/>
              <a:lstStyle/>
              <a:p>
                <a:pPr>
                  <a:defRPr sz="2000"/>
                </a:pPr>
                <a:r>
                  <a:rPr lang="en-US" sz="2000"/>
                  <a:t>Weighted Speedup</a:t>
                </a:r>
              </a:p>
            </c:rich>
          </c:tx>
          <c:layout>
            <c:manualLayout>
              <c:xMode val="edge"/>
              <c:yMode val="edge"/>
              <c:x val="0.0"/>
              <c:y val="0.208701347998372"/>
            </c:manualLayout>
          </c:layout>
          <c:overlay val="0"/>
        </c:title>
        <c:numFmt formatCode="General" sourceLinked="1"/>
        <c:majorTickMark val="out"/>
        <c:minorTickMark val="none"/>
        <c:tickLblPos val="nextTo"/>
        <c:txPr>
          <a:bodyPr/>
          <a:lstStyle/>
          <a:p>
            <a:pPr>
              <a:defRPr sz="2000"/>
            </a:pPr>
            <a:endParaRPr lang="en-US"/>
          </a:p>
        </c:txPr>
        <c:crossAx val="157931634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279527559055"/>
          <c:y val="0.0897224210610037"/>
          <c:w val="0.642587790750294"/>
          <c:h val="0.71270381430327"/>
        </c:manualLayout>
      </c:layout>
      <c:barChart>
        <c:barDir val="col"/>
        <c:grouping val="clustered"/>
        <c:varyColors val="0"/>
        <c:ser>
          <c:idx val="0"/>
          <c:order val="0"/>
          <c:tx>
            <c:strRef>
              <c:f>Sheet2!$G$18</c:f>
              <c:strCache>
                <c:ptCount val="1"/>
                <c:pt idx="0">
                  <c:v>Normalized Power Consumption</c:v>
                </c:pt>
              </c:strCache>
            </c:strRef>
          </c:tx>
          <c:spPr>
            <a:solidFill>
              <a:srgbClr val="FF0000"/>
            </a:solidFill>
            <a:ln>
              <a:solidFill>
                <a:srgbClr val="FF0000"/>
              </a:solidFill>
            </a:ln>
          </c:spPr>
          <c:invertIfNegative val="0"/>
          <c:cat>
            <c:strRef>
              <c:f>Sheet2!$H$17:$J$17</c:f>
              <c:strCache>
                <c:ptCount val="3"/>
                <c:pt idx="0">
                  <c:v>commodity DRAM</c:v>
                </c:pt>
                <c:pt idx="1">
                  <c:v>near segment</c:v>
                </c:pt>
                <c:pt idx="2">
                  <c:v>far  segment</c:v>
                </c:pt>
              </c:strCache>
            </c:strRef>
          </c:cat>
          <c:val>
            <c:numRef>
              <c:f>Sheet2!$H$18:$J$18</c:f>
              <c:numCache>
                <c:formatCode>General</c:formatCode>
                <c:ptCount val="3"/>
                <c:pt idx="0">
                  <c:v>1.0</c:v>
                </c:pt>
                <c:pt idx="1">
                  <c:v>0.49</c:v>
                </c:pt>
                <c:pt idx="2">
                  <c:v>1.49</c:v>
                </c:pt>
              </c:numCache>
            </c:numRef>
          </c:val>
        </c:ser>
        <c:dLbls>
          <c:showLegendKey val="0"/>
          <c:showVal val="0"/>
          <c:showCatName val="0"/>
          <c:showSerName val="0"/>
          <c:showPercent val="0"/>
          <c:showBubbleSize val="0"/>
        </c:dLbls>
        <c:gapWidth val="50"/>
        <c:axId val="1838995144"/>
        <c:axId val="-2041368872"/>
      </c:barChart>
      <c:catAx>
        <c:axId val="1838995144"/>
        <c:scaling>
          <c:orientation val="minMax"/>
        </c:scaling>
        <c:delete val="1"/>
        <c:axPos val="b"/>
        <c:majorTickMark val="out"/>
        <c:minorTickMark val="none"/>
        <c:tickLblPos val="nextTo"/>
        <c:crossAx val="-2041368872"/>
        <c:crosses val="autoZero"/>
        <c:auto val="1"/>
        <c:lblAlgn val="ctr"/>
        <c:lblOffset val="100"/>
        <c:noMultiLvlLbl val="0"/>
      </c:catAx>
      <c:valAx>
        <c:axId val="-2041368872"/>
        <c:scaling>
          <c:orientation val="minMax"/>
          <c:max val="1.5"/>
          <c:min val="0.0"/>
        </c:scaling>
        <c:delete val="0"/>
        <c:axPos val="l"/>
        <c:majorGridlines/>
        <c:numFmt formatCode="0%" sourceLinked="0"/>
        <c:majorTickMark val="out"/>
        <c:minorTickMark val="none"/>
        <c:tickLblPos val="nextTo"/>
        <c:txPr>
          <a:bodyPr/>
          <a:lstStyle/>
          <a:p>
            <a:pPr>
              <a:defRPr sz="1600"/>
            </a:pPr>
            <a:endParaRPr lang="en-US"/>
          </a:p>
        </c:txPr>
        <c:crossAx val="1838995144"/>
        <c:crosses val="autoZero"/>
        <c:crossBetween val="between"/>
        <c:majorUnit val="0.5"/>
        <c:minorUnit val="0.04"/>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026638474133"/>
          <c:y val="0.0365644301934415"/>
          <c:w val="0.628219872688108"/>
          <c:h val="0.756087645113449"/>
        </c:manualLayout>
      </c:layout>
      <c:barChart>
        <c:barDir val="col"/>
        <c:grouping val="clustered"/>
        <c:varyColors val="0"/>
        <c:ser>
          <c:idx val="0"/>
          <c:order val="0"/>
          <c:tx>
            <c:strRef>
              <c:f>Sheet2!$B$18</c:f>
              <c:strCache>
                <c:ptCount val="1"/>
                <c:pt idx="0">
                  <c:v>Latency</c:v>
                </c:pt>
              </c:strCache>
            </c:strRef>
          </c:tx>
          <c:invertIfNegative val="0"/>
          <c:cat>
            <c:strRef>
              <c:f>Sheet2!$C$17:$E$17</c:f>
              <c:strCache>
                <c:ptCount val="3"/>
                <c:pt idx="0">
                  <c:v>commodity DRAM</c:v>
                </c:pt>
                <c:pt idx="1">
                  <c:v>near segment</c:v>
                </c:pt>
                <c:pt idx="2">
                  <c:v>far  segment</c:v>
                </c:pt>
              </c:strCache>
            </c:strRef>
          </c:cat>
          <c:val>
            <c:numRef>
              <c:f>Sheet2!$C$18:$E$18</c:f>
              <c:numCache>
                <c:formatCode>General</c:formatCode>
                <c:ptCount val="3"/>
                <c:pt idx="0">
                  <c:v>1.0</c:v>
                </c:pt>
                <c:pt idx="1">
                  <c:v>0.56</c:v>
                </c:pt>
                <c:pt idx="2">
                  <c:v>1.23</c:v>
                </c:pt>
              </c:numCache>
            </c:numRef>
          </c:val>
        </c:ser>
        <c:dLbls>
          <c:showLegendKey val="0"/>
          <c:showVal val="0"/>
          <c:showCatName val="0"/>
          <c:showSerName val="0"/>
          <c:showPercent val="0"/>
          <c:showBubbleSize val="0"/>
        </c:dLbls>
        <c:gapWidth val="50"/>
        <c:axId val="1688722584"/>
        <c:axId val="1688359208"/>
      </c:barChart>
      <c:catAx>
        <c:axId val="1688722584"/>
        <c:scaling>
          <c:orientation val="minMax"/>
        </c:scaling>
        <c:delete val="1"/>
        <c:axPos val="b"/>
        <c:majorTickMark val="out"/>
        <c:minorTickMark val="none"/>
        <c:tickLblPos val="nextTo"/>
        <c:crossAx val="1688359208"/>
        <c:crosses val="autoZero"/>
        <c:auto val="1"/>
        <c:lblAlgn val="ctr"/>
        <c:lblOffset val="100"/>
        <c:noMultiLvlLbl val="0"/>
      </c:catAx>
      <c:valAx>
        <c:axId val="1688359208"/>
        <c:scaling>
          <c:orientation val="minMax"/>
          <c:max val="1.6"/>
          <c:min val="0.0"/>
        </c:scaling>
        <c:delete val="0"/>
        <c:axPos val="l"/>
        <c:majorGridlines/>
        <c:numFmt formatCode="0%" sourceLinked="0"/>
        <c:majorTickMark val="out"/>
        <c:minorTickMark val="none"/>
        <c:tickLblPos val="nextTo"/>
        <c:txPr>
          <a:bodyPr/>
          <a:lstStyle/>
          <a:p>
            <a:pPr>
              <a:defRPr sz="1800"/>
            </a:pPr>
            <a:endParaRPr lang="en-US"/>
          </a:p>
        </c:txPr>
        <c:crossAx val="1688722584"/>
        <c:crosses val="autoZero"/>
        <c:crossBetween val="between"/>
        <c:majorUnit val="0.5"/>
        <c:minorUnit val="0.04"/>
      </c:valAx>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w="63500">
              <a:solidFill>
                <a:schemeClr val="tx1"/>
              </a:solidFill>
            </a:ln>
          </c:spPr>
          <c:marker>
            <c:symbol val="diamond"/>
            <c:size val="20"/>
            <c:spPr>
              <a:solidFill>
                <a:schemeClr val="tx1"/>
              </a:solidFill>
              <a:ln>
                <a:solidFill>
                  <a:schemeClr val="tx1"/>
                </a:solidFill>
              </a:ln>
            </c:spPr>
          </c:marker>
          <c:dPt>
            <c:idx val="2"/>
            <c:bubble3D val="0"/>
          </c:dPt>
          <c:dPt>
            <c:idx val="4"/>
            <c:bubble3D val="0"/>
          </c:dPt>
          <c:xVal>
            <c:numRef>
              <c:f>'Trade-off'!$C$50:$C$54</c:f>
              <c:numCache>
                <c:formatCode>0.00</c:formatCode>
                <c:ptCount val="5"/>
                <c:pt idx="0">
                  <c:v>23.10725021132788</c:v>
                </c:pt>
                <c:pt idx="1">
                  <c:v>24.61776435004466</c:v>
                </c:pt>
                <c:pt idx="2">
                  <c:v>27.83117556055124</c:v>
                </c:pt>
                <c:pt idx="3">
                  <c:v>35.46159936378587</c:v>
                </c:pt>
                <c:pt idx="4" formatCode="General">
                  <c:v>52.5</c:v>
                </c:pt>
              </c:numCache>
            </c:numRef>
          </c:xVal>
          <c:yVal>
            <c:numRef>
              <c:f>'Trade-off'!$D$50:$D$54</c:f>
              <c:numCache>
                <c:formatCode>General</c:formatCode>
                <c:ptCount val="5"/>
                <c:pt idx="0">
                  <c:v>3.755102040816326</c:v>
                </c:pt>
                <c:pt idx="1">
                  <c:v>2.285714285714286</c:v>
                </c:pt>
                <c:pt idx="2">
                  <c:v>1.551020408163265</c:v>
                </c:pt>
                <c:pt idx="3">
                  <c:v>1.183673469387755</c:v>
                </c:pt>
                <c:pt idx="4">
                  <c:v>1.0</c:v>
                </c:pt>
              </c:numCache>
            </c:numRef>
          </c:yVal>
          <c:smooth val="1"/>
        </c:ser>
        <c:dLbls>
          <c:showLegendKey val="0"/>
          <c:showVal val="0"/>
          <c:showCatName val="0"/>
          <c:showSerName val="0"/>
          <c:showPercent val="0"/>
          <c:showBubbleSize val="0"/>
        </c:dLbls>
        <c:axId val="-2033802024"/>
        <c:axId val="-2104004888"/>
      </c:scatterChart>
      <c:valAx>
        <c:axId val="-2033802024"/>
        <c:scaling>
          <c:orientation val="minMax"/>
          <c:max val="70.0"/>
        </c:scaling>
        <c:delete val="0"/>
        <c:axPos val="b"/>
        <c:title>
          <c:tx>
            <c:rich>
              <a:bodyPr anchor="t" anchorCtr="0"/>
              <a:lstStyle/>
              <a:p>
                <a:pPr algn="r">
                  <a:defRPr sz="2800"/>
                </a:pPr>
                <a:r>
                  <a:rPr lang="en-US" sz="2800" smtClean="0"/>
                  <a:t>Latency (ns)</a:t>
                </a:r>
                <a:endParaRPr lang="en-US" sz="2800"/>
              </a:p>
            </c:rich>
          </c:tx>
          <c:layout/>
          <c:overlay val="0"/>
        </c:title>
        <c:numFmt formatCode="0" sourceLinked="0"/>
        <c:majorTickMark val="out"/>
        <c:minorTickMark val="none"/>
        <c:tickLblPos val="nextTo"/>
        <c:txPr>
          <a:bodyPr/>
          <a:lstStyle/>
          <a:p>
            <a:pPr>
              <a:defRPr sz="2400"/>
            </a:pPr>
            <a:endParaRPr lang="en-US"/>
          </a:p>
        </c:txPr>
        <c:crossAx val="-2104004888"/>
        <c:crosses val="autoZero"/>
        <c:crossBetween val="midCat"/>
        <c:majorUnit val="10.0"/>
      </c:valAx>
      <c:valAx>
        <c:axId val="-2104004888"/>
        <c:scaling>
          <c:orientation val="minMax"/>
        </c:scaling>
        <c:delete val="0"/>
        <c:axPos val="l"/>
        <c:majorGridlines/>
        <c:title>
          <c:tx>
            <c:rich>
              <a:bodyPr rot="-5400000" vert="horz"/>
              <a:lstStyle/>
              <a:p>
                <a:pPr>
                  <a:defRPr sz="2800"/>
                </a:pPr>
                <a:r>
                  <a:rPr lang="en-US" sz="2800" dirty="0" smtClean="0"/>
                  <a:t>Normalized</a:t>
                </a:r>
                <a:r>
                  <a:rPr lang="en-US" sz="2800" baseline="0" dirty="0" smtClean="0"/>
                  <a:t> DRAM Area</a:t>
                </a:r>
                <a:endParaRPr lang="en-US" sz="2800" dirty="0"/>
              </a:p>
            </c:rich>
          </c:tx>
          <c:layout/>
          <c:overlay val="0"/>
        </c:title>
        <c:numFmt formatCode="General" sourceLinked="1"/>
        <c:majorTickMark val="out"/>
        <c:minorTickMark val="none"/>
        <c:tickLblPos val="nextTo"/>
        <c:txPr>
          <a:bodyPr/>
          <a:lstStyle/>
          <a:p>
            <a:pPr>
              <a:defRPr sz="2400"/>
            </a:pPr>
            <a:endParaRPr lang="en-US"/>
          </a:p>
        </c:txPr>
        <c:crossAx val="-2033802024"/>
        <c:crosses val="autoZero"/>
        <c:crossBetween val="midCat"/>
        <c:majorUnit val="1.0"/>
      </c:valAx>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Sheet3!$C$2</c:f>
              <c:strCache>
                <c:ptCount val="1"/>
                <c:pt idx="0">
                  <c:v>Performance Improvement</c:v>
                </c:pt>
              </c:strCache>
            </c:strRef>
          </c:tx>
          <c:invertIfNegative val="0"/>
          <c:cat>
            <c:strRef>
              <c:f>Sheet3!$B$3:$B$5</c:f>
              <c:strCache>
                <c:ptCount val="3"/>
                <c:pt idx="0">
                  <c:v>1 (1-ch)</c:v>
                </c:pt>
                <c:pt idx="1">
                  <c:v>2 (2-ch)</c:v>
                </c:pt>
                <c:pt idx="2">
                  <c:v>4 (4-ch)</c:v>
                </c:pt>
              </c:strCache>
            </c:strRef>
          </c:cat>
          <c:val>
            <c:numRef>
              <c:f>Sheet3!$C$3:$C$5</c:f>
              <c:numCache>
                <c:formatCode>General</c:formatCode>
                <c:ptCount val="3"/>
                <c:pt idx="0">
                  <c:v>1.124</c:v>
                </c:pt>
                <c:pt idx="1">
                  <c:v>1.115</c:v>
                </c:pt>
                <c:pt idx="2">
                  <c:v>1.107</c:v>
                </c:pt>
              </c:numCache>
            </c:numRef>
          </c:val>
        </c:ser>
        <c:dLbls>
          <c:showLegendKey val="0"/>
          <c:showVal val="0"/>
          <c:showCatName val="0"/>
          <c:showSerName val="0"/>
          <c:showPercent val="0"/>
          <c:showBubbleSize val="0"/>
        </c:dLbls>
        <c:gapWidth val="150"/>
        <c:axId val="-2033820072"/>
        <c:axId val="-2019524504"/>
      </c:barChart>
      <c:catAx>
        <c:axId val="-2033820072"/>
        <c:scaling>
          <c:orientation val="minMax"/>
        </c:scaling>
        <c:delete val="0"/>
        <c:axPos val="b"/>
        <c:majorTickMark val="out"/>
        <c:minorTickMark val="none"/>
        <c:tickLblPos val="nextTo"/>
        <c:txPr>
          <a:bodyPr/>
          <a:lstStyle/>
          <a:p>
            <a:pPr>
              <a:defRPr sz="1800"/>
            </a:pPr>
            <a:endParaRPr lang="en-US"/>
          </a:p>
        </c:txPr>
        <c:crossAx val="-2019524504"/>
        <c:crosses val="autoZero"/>
        <c:auto val="1"/>
        <c:lblAlgn val="ctr"/>
        <c:lblOffset val="0"/>
        <c:noMultiLvlLbl val="0"/>
      </c:catAx>
      <c:valAx>
        <c:axId val="-2019524504"/>
        <c:scaling>
          <c:orientation val="minMax"/>
          <c:max val="1.2"/>
          <c:min val="0.0"/>
        </c:scaling>
        <c:delete val="0"/>
        <c:axPos val="l"/>
        <c:majorGridlines/>
        <c:numFmt formatCode="0%" sourceLinked="0"/>
        <c:majorTickMark val="out"/>
        <c:minorTickMark val="none"/>
        <c:tickLblPos val="nextTo"/>
        <c:txPr>
          <a:bodyPr/>
          <a:lstStyle/>
          <a:p>
            <a:pPr>
              <a:defRPr sz="1800"/>
            </a:pPr>
            <a:endParaRPr lang="en-US"/>
          </a:p>
        </c:txPr>
        <c:crossAx val="-2033820072"/>
        <c:crosses val="autoZero"/>
        <c:crossBetween val="between"/>
      </c:valAx>
    </c:plotArea>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Sheet3!$C$7</c:f>
              <c:strCache>
                <c:ptCount val="1"/>
                <c:pt idx="0">
                  <c:v>Power Reduction</c:v>
                </c:pt>
              </c:strCache>
            </c:strRef>
          </c:tx>
          <c:spPr>
            <a:solidFill>
              <a:srgbClr val="FF0000"/>
            </a:solidFill>
          </c:spPr>
          <c:invertIfNegative val="0"/>
          <c:cat>
            <c:strRef>
              <c:f>Sheet3!$B$8:$B$10</c:f>
              <c:strCache>
                <c:ptCount val="3"/>
                <c:pt idx="0">
                  <c:v>1 (1-ch)</c:v>
                </c:pt>
                <c:pt idx="1">
                  <c:v>2 (2-ch)</c:v>
                </c:pt>
                <c:pt idx="2">
                  <c:v>4 (4-ch)</c:v>
                </c:pt>
              </c:strCache>
            </c:strRef>
          </c:cat>
          <c:val>
            <c:numRef>
              <c:f>Sheet3!$C$8:$C$10</c:f>
              <c:numCache>
                <c:formatCode>General</c:formatCode>
                <c:ptCount val="3"/>
                <c:pt idx="0">
                  <c:v>0.769</c:v>
                </c:pt>
                <c:pt idx="1">
                  <c:v>0.755</c:v>
                </c:pt>
                <c:pt idx="2">
                  <c:v>0.737</c:v>
                </c:pt>
              </c:numCache>
            </c:numRef>
          </c:val>
        </c:ser>
        <c:dLbls>
          <c:showLegendKey val="0"/>
          <c:showVal val="0"/>
          <c:showCatName val="0"/>
          <c:showSerName val="0"/>
          <c:showPercent val="0"/>
          <c:showBubbleSize val="0"/>
        </c:dLbls>
        <c:gapWidth val="150"/>
        <c:axId val="-2103845960"/>
        <c:axId val="-2044799352"/>
      </c:barChart>
      <c:catAx>
        <c:axId val="-2103845960"/>
        <c:scaling>
          <c:orientation val="minMax"/>
        </c:scaling>
        <c:delete val="0"/>
        <c:axPos val="b"/>
        <c:majorTickMark val="out"/>
        <c:minorTickMark val="none"/>
        <c:tickLblPos val="nextTo"/>
        <c:txPr>
          <a:bodyPr/>
          <a:lstStyle/>
          <a:p>
            <a:pPr>
              <a:defRPr sz="1800"/>
            </a:pPr>
            <a:endParaRPr lang="en-US"/>
          </a:p>
        </c:txPr>
        <c:crossAx val="-2044799352"/>
        <c:crosses val="autoZero"/>
        <c:auto val="1"/>
        <c:lblAlgn val="ctr"/>
        <c:lblOffset val="0"/>
        <c:noMultiLvlLbl val="0"/>
      </c:catAx>
      <c:valAx>
        <c:axId val="-2044799352"/>
        <c:scaling>
          <c:orientation val="minMax"/>
          <c:max val="1.2"/>
          <c:min val="0.0"/>
        </c:scaling>
        <c:delete val="0"/>
        <c:axPos val="l"/>
        <c:majorGridlines/>
        <c:numFmt formatCode="0%" sourceLinked="0"/>
        <c:majorTickMark val="out"/>
        <c:minorTickMark val="none"/>
        <c:tickLblPos val="nextTo"/>
        <c:txPr>
          <a:bodyPr/>
          <a:lstStyle/>
          <a:p>
            <a:pPr>
              <a:defRPr sz="1800"/>
            </a:pPr>
            <a:endParaRPr lang="en-US"/>
          </a:p>
        </c:txPr>
        <c:crossAx val="-2103845960"/>
        <c:crosses val="autoZero"/>
        <c:crossBetween val="between"/>
      </c:valAx>
    </c:plotArea>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608280097063"/>
          <c:y val="0.0422949214681498"/>
          <c:w val="0.812485267171792"/>
          <c:h val="0.792204724409449"/>
        </c:manualLayout>
      </c:layout>
      <c:barChart>
        <c:barDir val="col"/>
        <c:grouping val="clustered"/>
        <c:varyColors val="0"/>
        <c:ser>
          <c:idx val="0"/>
          <c:order val="0"/>
          <c:tx>
            <c:strRef>
              <c:f>Summary!$M$15</c:f>
              <c:strCache>
                <c:ptCount val="1"/>
                <c:pt idx="0">
                  <c:v>Baseline</c:v>
                </c:pt>
              </c:strCache>
            </c:strRef>
          </c:tx>
          <c:spPr>
            <a:solidFill>
              <a:schemeClr val="accent1"/>
            </a:solidFill>
          </c:spPr>
          <c:invertIfNegative val="0"/>
          <c:cat>
            <c:strRef>
              <c:f>Summary!$L$16:$L$17</c:f>
              <c:strCache>
                <c:ptCount val="2"/>
                <c:pt idx="0">
                  <c:v>Latency</c:v>
                </c:pt>
                <c:pt idx="1">
                  <c:v>Energy</c:v>
                </c:pt>
              </c:strCache>
            </c:strRef>
          </c:cat>
          <c:val>
            <c:numRef>
              <c:f>Summary!$M$16:$M$17</c:f>
              <c:numCache>
                <c:formatCode>General</c:formatCode>
                <c:ptCount val="2"/>
                <c:pt idx="0">
                  <c:v>1.0</c:v>
                </c:pt>
                <c:pt idx="1">
                  <c:v>1.0</c:v>
                </c:pt>
              </c:numCache>
            </c:numRef>
          </c:val>
        </c:ser>
        <c:ser>
          <c:idx val="1"/>
          <c:order val="1"/>
          <c:tx>
            <c:strRef>
              <c:f>Summary!$N$15</c:f>
              <c:strCache>
                <c:ptCount val="1"/>
                <c:pt idx="0">
                  <c:v>Intra-Subarray</c:v>
                </c:pt>
              </c:strCache>
            </c:strRef>
          </c:tx>
          <c:invertIfNegative val="0"/>
          <c:cat>
            <c:strRef>
              <c:f>Summary!$L$16:$L$17</c:f>
              <c:strCache>
                <c:ptCount val="2"/>
                <c:pt idx="0">
                  <c:v>Latency</c:v>
                </c:pt>
                <c:pt idx="1">
                  <c:v>Energy</c:v>
                </c:pt>
              </c:strCache>
            </c:strRef>
          </c:cat>
          <c:val>
            <c:numRef>
              <c:f>Summary!$N$16:$N$17</c:f>
              <c:numCache>
                <c:formatCode>General</c:formatCode>
                <c:ptCount val="2"/>
                <c:pt idx="0">
                  <c:v>0.0885826771653543</c:v>
                </c:pt>
                <c:pt idx="1">
                  <c:v>0.0134486900255947</c:v>
                </c:pt>
              </c:numCache>
            </c:numRef>
          </c:val>
        </c:ser>
        <c:ser>
          <c:idx val="2"/>
          <c:order val="2"/>
          <c:tx>
            <c:strRef>
              <c:f>Summary!$O$15</c:f>
              <c:strCache>
                <c:ptCount val="1"/>
                <c:pt idx="0">
                  <c:v>Inter-Bank</c:v>
                </c:pt>
              </c:strCache>
            </c:strRef>
          </c:tx>
          <c:invertIfNegative val="0"/>
          <c:cat>
            <c:strRef>
              <c:f>Summary!$L$16:$L$17</c:f>
              <c:strCache>
                <c:ptCount val="2"/>
                <c:pt idx="0">
                  <c:v>Latency</c:v>
                </c:pt>
                <c:pt idx="1">
                  <c:v>Energy</c:v>
                </c:pt>
              </c:strCache>
            </c:strRef>
          </c:cat>
          <c:val>
            <c:numRef>
              <c:f>Summary!$O$16:$O$17</c:f>
              <c:numCache>
                <c:formatCode>General</c:formatCode>
                <c:ptCount val="2"/>
                <c:pt idx="0">
                  <c:v>0.516732283464567</c:v>
                </c:pt>
                <c:pt idx="1">
                  <c:v>0.311830651836331</c:v>
                </c:pt>
              </c:numCache>
            </c:numRef>
          </c:val>
        </c:ser>
        <c:ser>
          <c:idx val="3"/>
          <c:order val="3"/>
          <c:tx>
            <c:strRef>
              <c:f>Summary!$P$15</c:f>
              <c:strCache>
                <c:ptCount val="1"/>
                <c:pt idx="0">
                  <c:v>Inter-Subarray</c:v>
                </c:pt>
              </c:strCache>
            </c:strRef>
          </c:tx>
          <c:invertIfNegative val="0"/>
          <c:cat>
            <c:strRef>
              <c:f>Summary!$L$16:$L$17</c:f>
              <c:strCache>
                <c:ptCount val="2"/>
                <c:pt idx="0">
                  <c:v>Latency</c:v>
                </c:pt>
                <c:pt idx="1">
                  <c:v>Energy</c:v>
                </c:pt>
              </c:strCache>
            </c:strRef>
          </c:cat>
          <c:val>
            <c:numRef>
              <c:f>Summary!$P$16:$P$17</c:f>
              <c:numCache>
                <c:formatCode>General</c:formatCode>
                <c:ptCount val="2"/>
                <c:pt idx="0">
                  <c:v>1.01476377952756</c:v>
                </c:pt>
                <c:pt idx="1">
                  <c:v>0.678499123939099</c:v>
                </c:pt>
              </c:numCache>
            </c:numRef>
          </c:val>
        </c:ser>
        <c:dLbls>
          <c:showLegendKey val="0"/>
          <c:showVal val="0"/>
          <c:showCatName val="0"/>
          <c:showSerName val="0"/>
          <c:showPercent val="0"/>
          <c:showBubbleSize val="0"/>
        </c:dLbls>
        <c:gapWidth val="150"/>
        <c:axId val="1692851512"/>
        <c:axId val="1699386728"/>
      </c:barChart>
      <c:catAx>
        <c:axId val="1692851512"/>
        <c:scaling>
          <c:orientation val="minMax"/>
        </c:scaling>
        <c:delete val="0"/>
        <c:axPos val="b"/>
        <c:majorTickMark val="out"/>
        <c:minorTickMark val="none"/>
        <c:tickLblPos val="nextTo"/>
        <c:txPr>
          <a:bodyPr/>
          <a:lstStyle/>
          <a:p>
            <a:pPr>
              <a:defRPr sz="2400"/>
            </a:pPr>
            <a:endParaRPr lang="en-US"/>
          </a:p>
        </c:txPr>
        <c:crossAx val="1699386728"/>
        <c:crosses val="autoZero"/>
        <c:auto val="1"/>
        <c:lblAlgn val="ctr"/>
        <c:lblOffset val="100"/>
        <c:noMultiLvlLbl val="0"/>
      </c:catAx>
      <c:valAx>
        <c:axId val="1699386728"/>
        <c:scaling>
          <c:orientation val="minMax"/>
        </c:scaling>
        <c:delete val="0"/>
        <c:axPos val="l"/>
        <c:majorGridlines/>
        <c:title>
          <c:tx>
            <c:rich>
              <a:bodyPr rot="-5400000" vert="horz"/>
              <a:lstStyle/>
              <a:p>
                <a:pPr>
                  <a:defRPr/>
                </a:pPr>
                <a:r>
                  <a:rPr lang="en-US" sz="2400" dirty="0" smtClean="0"/>
                  <a:t>Normalized</a:t>
                </a:r>
                <a:r>
                  <a:rPr lang="en-US" sz="2400" baseline="0" dirty="0" smtClean="0"/>
                  <a:t> Savings</a:t>
                </a:r>
                <a:endParaRPr lang="en-US" sz="2400" dirty="0"/>
              </a:p>
            </c:rich>
          </c:tx>
          <c:layout/>
          <c:overlay val="0"/>
        </c:title>
        <c:numFmt formatCode="General" sourceLinked="1"/>
        <c:majorTickMark val="out"/>
        <c:minorTickMark val="none"/>
        <c:tickLblPos val="nextTo"/>
        <c:txPr>
          <a:bodyPr/>
          <a:lstStyle/>
          <a:p>
            <a:pPr>
              <a:defRPr sz="1800"/>
            </a:pPr>
            <a:endParaRPr lang="en-US"/>
          </a:p>
        </c:txPr>
        <c:crossAx val="1692851512"/>
        <c:crosses val="autoZero"/>
        <c:crossBetween val="between"/>
      </c:valAx>
    </c:plotArea>
    <c:legend>
      <c:legendPos val="r"/>
      <c:layout>
        <c:manualLayout>
          <c:xMode val="edge"/>
          <c:yMode val="edge"/>
          <c:x val="0.283318352894567"/>
          <c:y val="0.00220680748239803"/>
          <c:w val="0.667939508740653"/>
          <c:h val="0.141089030537849"/>
        </c:manualLayout>
      </c:layout>
      <c:overlay val="0"/>
      <c:spPr>
        <a:solidFill>
          <a:schemeClr val="bg1"/>
        </a:solidFill>
        <a:ln>
          <a:solidFill>
            <a:schemeClr val="tx1"/>
          </a:solidFill>
        </a:ln>
      </c:spPr>
      <c:txPr>
        <a:bodyPr/>
        <a:lstStyle/>
        <a:p>
          <a:pPr>
            <a:defRPr sz="2000"/>
          </a:pPr>
          <a:endParaRPr lang="en-US"/>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3284992962021"/>
          <c:y val="0.205687284312453"/>
          <c:w val="0.422272181288777"/>
          <c:h val="0.735757368807077"/>
        </c:manualLayout>
      </c:layout>
      <c:barChart>
        <c:barDir val="col"/>
        <c:grouping val="clustered"/>
        <c:varyColors val="0"/>
        <c:ser>
          <c:idx val="0"/>
          <c:order val="0"/>
          <c:tx>
            <c:strRef>
              <c:f>Sheet1!$D$131</c:f>
              <c:strCache>
                <c:ptCount val="1"/>
                <c:pt idx="0">
                  <c:v>Baseline</c:v>
                </c:pt>
              </c:strCache>
            </c:strRef>
          </c:tx>
          <c:spPr>
            <a:solidFill>
              <a:schemeClr val="tx1"/>
            </a:solidFill>
          </c:spPr>
          <c:invertIfNegative val="0"/>
          <c:cat>
            <c:strRef>
              <c:f>Sheet1!$C$132</c:f>
              <c:strCache>
                <c:ptCount val="1"/>
                <c:pt idx="0">
                  <c:v>gmean</c:v>
                </c:pt>
              </c:strCache>
            </c:strRef>
          </c:cat>
          <c:val>
            <c:numRef>
              <c:f>Sheet1!$D$132</c:f>
              <c:numCache>
                <c:formatCode>General</c:formatCode>
                <c:ptCount val="1"/>
                <c:pt idx="0">
                  <c:v>1.0</c:v>
                </c:pt>
              </c:numCache>
            </c:numRef>
          </c:val>
        </c:ser>
        <c:ser>
          <c:idx val="1"/>
          <c:order val="1"/>
          <c:tx>
            <c:strRef>
              <c:f>Sheet1!$G$131</c:f>
              <c:strCache>
                <c:ptCount val="1"/>
                <c:pt idx="0">
                  <c:v>MASA</c:v>
                </c:pt>
              </c:strCache>
            </c:strRef>
          </c:tx>
          <c:spPr>
            <a:solidFill>
              <a:srgbClr val="0070C0"/>
            </a:solidFill>
          </c:spPr>
          <c:invertIfNegative val="0"/>
          <c:cat>
            <c:strRef>
              <c:f>Sheet1!$C$132</c:f>
              <c:strCache>
                <c:ptCount val="1"/>
                <c:pt idx="0">
                  <c:v>gmean</c:v>
                </c:pt>
              </c:strCache>
            </c:strRef>
          </c:cat>
          <c:val>
            <c:numRef>
              <c:f>Sheet1!$G$132</c:f>
              <c:numCache>
                <c:formatCode>General</c:formatCode>
                <c:ptCount val="1"/>
                <c:pt idx="0">
                  <c:v>0.813236835266871</c:v>
                </c:pt>
              </c:numCache>
            </c:numRef>
          </c:val>
        </c:ser>
        <c:dLbls>
          <c:showLegendKey val="0"/>
          <c:showVal val="0"/>
          <c:showCatName val="0"/>
          <c:showSerName val="0"/>
          <c:showPercent val="0"/>
          <c:showBubbleSize val="0"/>
        </c:dLbls>
        <c:gapWidth val="100"/>
        <c:axId val="1676573480"/>
        <c:axId val="1589186568"/>
      </c:barChart>
      <c:catAx>
        <c:axId val="1676573480"/>
        <c:scaling>
          <c:orientation val="minMax"/>
        </c:scaling>
        <c:delete val="1"/>
        <c:axPos val="b"/>
        <c:numFmt formatCode="General" sourceLinked="1"/>
        <c:majorTickMark val="none"/>
        <c:minorTickMark val="none"/>
        <c:tickLblPos val="nextTo"/>
        <c:crossAx val="1589186568"/>
        <c:crosses val="autoZero"/>
        <c:auto val="1"/>
        <c:lblAlgn val="ctr"/>
        <c:lblOffset val="0"/>
        <c:noMultiLvlLbl val="0"/>
      </c:catAx>
      <c:valAx>
        <c:axId val="1589186568"/>
        <c:scaling>
          <c:orientation val="minMax"/>
          <c:max val="1.2"/>
          <c:min val="0.0"/>
        </c:scaling>
        <c:delete val="0"/>
        <c:axPos val="l"/>
        <c:majorGridlines/>
        <c:title>
          <c:tx>
            <c:rich>
              <a:bodyPr rot="-5400000" vert="horz"/>
              <a:lstStyle/>
              <a:p>
                <a:pPr>
                  <a:defRPr sz="1200"/>
                </a:pPr>
                <a:r>
                  <a:rPr lang="en-US" sz="1200"/>
                  <a:t>Normalized</a:t>
                </a:r>
                <a:r>
                  <a:rPr lang="en-US" sz="1200" baseline="0"/>
                  <a:t> </a:t>
                </a:r>
                <a:br>
                  <a:rPr lang="en-US" sz="1200" baseline="0"/>
                </a:br>
                <a:r>
                  <a:rPr lang="en-US" sz="1200" baseline="0"/>
                  <a:t>Dynamic Energy</a:t>
                </a:r>
                <a:endParaRPr lang="en-US" sz="1200"/>
              </a:p>
            </c:rich>
          </c:tx>
          <c:layout/>
          <c:overlay val="0"/>
        </c:title>
        <c:numFmt formatCode="#,##0.0" sourceLinked="0"/>
        <c:majorTickMark val="out"/>
        <c:minorTickMark val="none"/>
        <c:tickLblPos val="nextTo"/>
        <c:txPr>
          <a:bodyPr/>
          <a:lstStyle/>
          <a:p>
            <a:pPr>
              <a:defRPr sz="1000"/>
            </a:pPr>
            <a:endParaRPr lang="en-US"/>
          </a:p>
        </c:txPr>
        <c:crossAx val="1676573480"/>
        <c:crosses val="autoZero"/>
        <c:crossBetween val="between"/>
        <c:majorUnit val="0.2"/>
        <c:minorUnit val="0.05"/>
      </c:valAx>
    </c:plotArea>
    <c:legend>
      <c:legendPos val="t"/>
      <c:layout/>
      <c:overlay val="0"/>
      <c:txPr>
        <a:bodyPr/>
        <a:lstStyle/>
        <a:p>
          <a:pPr>
            <a:defRPr sz="1200" b="1"/>
          </a:pPr>
          <a:endParaRPr lang="en-US"/>
        </a:p>
      </c:txPr>
    </c:legend>
    <c:plotVisOnly val="1"/>
    <c:dispBlanksAs val="gap"/>
    <c:showDLblsOverMax val="0"/>
  </c:chart>
  <c:spPr>
    <a:ln w="0">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167E78-EA36-40A1-A9A0-B443C6CB1F60}" type="datetimeFigureOut">
              <a:rPr lang="en-US" smtClean="0"/>
              <a:pPr/>
              <a:t>8/7/13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104629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D89EF4-2B2A-4F54-A6DD-1EB35DCF17B3}" type="datetimeFigureOut">
              <a:rPr lang="en-US" smtClean="0"/>
              <a:pPr/>
              <a:t>8/7/13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355807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way, our proposed approach achieves small area and low latency.</a:t>
            </a:r>
          </a:p>
          <a:p>
            <a:r>
              <a:rPr lang="en-US" baseline="0" dirty="0" smtClean="0"/>
              <a:t>We call this new DRAM architecture as Tiered-Latency DRAM</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34</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the key idea is to divide</a:t>
            </a:r>
            <a:r>
              <a:rPr lang="en-US" baseline="0" dirty="0" smtClean="0"/>
              <a:t> </a:t>
            </a:r>
            <a:r>
              <a:rPr lang="en-US" dirty="0" smtClean="0"/>
              <a:t>a </a:t>
            </a:r>
            <a:r>
              <a:rPr lang="en-US" dirty="0" err="1" smtClean="0"/>
              <a:t>subarray</a:t>
            </a:r>
            <a:r>
              <a:rPr lang="en-US" dirty="0" smtClean="0"/>
              <a:t> into two segments with isolation transistors. </a:t>
            </a:r>
          </a:p>
          <a:p>
            <a:endParaRPr lang="en-US" dirty="0" smtClean="0"/>
          </a:p>
          <a:p>
            <a:r>
              <a:rPr lang="en-US" dirty="0" smtClean="0"/>
              <a:t>The segment, directly</a:t>
            </a:r>
            <a:r>
              <a:rPr lang="en-US" baseline="0" dirty="0" smtClean="0"/>
              <a:t> </a:t>
            </a:r>
            <a:r>
              <a:rPr lang="en-US" dirty="0" smtClean="0"/>
              <a:t>connected to the sense amplifier, is called the near segment. </a:t>
            </a:r>
          </a:p>
          <a:p>
            <a:r>
              <a:rPr lang="en-US" dirty="0" smtClean="0"/>
              <a:t>The other</a:t>
            </a:r>
            <a:r>
              <a:rPr lang="en-US" baseline="0" dirty="0" smtClean="0"/>
              <a:t> </a:t>
            </a:r>
            <a:r>
              <a:rPr lang="en-US" dirty="0" smtClean="0"/>
              <a:t>segment is</a:t>
            </a:r>
            <a:r>
              <a:rPr lang="en-US" baseline="0" dirty="0" smtClean="0"/>
              <a:t> </a:t>
            </a:r>
            <a:r>
              <a:rPr lang="en-US" dirty="0" smtClean="0"/>
              <a:t>called the far segment.</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35</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figure compares the latency.</a:t>
            </a:r>
          </a:p>
          <a:p>
            <a:r>
              <a:rPr lang="en-US" baseline="0" dirty="0" smtClean="0"/>
              <a:t>Y-axis is normalized latency. </a:t>
            </a:r>
          </a:p>
          <a:p>
            <a:r>
              <a:rPr lang="en-US" baseline="0" dirty="0" smtClean="0"/>
              <a:t>Compared to commodity DRAM, TL-DRAM’s near segment has 56% lower latency, while the far segment has 23% higher latency.</a:t>
            </a:r>
          </a:p>
          <a:p>
            <a:r>
              <a:rPr lang="en-US" baseline="0" dirty="0" smtClean="0"/>
              <a:t> </a:t>
            </a:r>
          </a:p>
          <a:p>
            <a:r>
              <a:rPr lang="en-US" baseline="0" dirty="0" smtClean="0"/>
              <a:t>The right figure compares the power.</a:t>
            </a:r>
          </a:p>
          <a:p>
            <a:r>
              <a:rPr lang="en-US" baseline="0" dirty="0" smtClean="0"/>
              <a:t>Y-axis is normalized power.</a:t>
            </a:r>
          </a:p>
          <a:p>
            <a:r>
              <a:rPr lang="en-US" baseline="0" dirty="0" smtClean="0"/>
              <a:t>Compared to commodity DRAM, TL-DRAM’s near segment has 51% lower power consumption and the far segment has 49% higher power consumption. </a:t>
            </a:r>
          </a:p>
          <a:p>
            <a:endParaRPr lang="en-US" baseline="0" dirty="0" smtClean="0"/>
          </a:p>
          <a:p>
            <a:r>
              <a:rPr lang="en-US" baseline="0" dirty="0" smtClean="0"/>
              <a:t>Lastly, mainly due to the isolation transistor, Tiered-latency DRAM increases the die-size by about 3%.</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36</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Again, the figure shows the trade-off between area and latency in existing DRAM. </a:t>
            </a:r>
          </a:p>
          <a:p>
            <a:endParaRPr lang="en-US" baseline="0" dirty="0" smtClean="0"/>
          </a:p>
          <a:p>
            <a:r>
              <a:rPr lang="en-US" baseline="0" dirty="0" smtClean="0"/>
              <a:t>Unlike existing DRAM, TL-DRAM achieves low latency using the near segment while increasing the area by only 3%. </a:t>
            </a:r>
          </a:p>
          <a:p>
            <a:endParaRPr lang="en-US" baseline="0" dirty="0" smtClean="0"/>
          </a:p>
          <a:p>
            <a:r>
              <a:rPr lang="en-US" baseline="0" dirty="0" smtClean="0"/>
              <a:t>Although the far segment has higher latency than commodity DRAM, we show that efficient use of the near segment enables TL-DRAM to achieve high system performance.</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37</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multiple ways to leverage the TL-DRAM</a:t>
            </a:r>
            <a:r>
              <a:rPr lang="en-US" baseline="0" dirty="0" smtClean="0"/>
              <a:t> substrate by hardware or software.</a:t>
            </a:r>
          </a:p>
          <a:p>
            <a:endParaRPr lang="en-US" baseline="0" dirty="0" smtClean="0"/>
          </a:p>
          <a:p>
            <a:r>
              <a:rPr lang="en-US" baseline="0" dirty="0" smtClean="0"/>
              <a:t>In this slide, I describe many such ways.</a:t>
            </a:r>
          </a:p>
          <a:p>
            <a:r>
              <a:rPr lang="en-US" baseline="0" dirty="0" smtClean="0"/>
              <a:t>First, the near segment can be used as a hardware-managed inclusive cache to the far segment.</a:t>
            </a:r>
          </a:p>
          <a:p>
            <a:r>
              <a:rPr lang="en-US" baseline="0" dirty="0" smtClean="0"/>
              <a:t>Second, the near segment can be used as a hardware-managed exclusive cache to the far segment.</a:t>
            </a:r>
          </a:p>
          <a:p>
            <a:r>
              <a:rPr lang="en-US" baseline="0" dirty="0" smtClean="0"/>
              <a:t>Third, the operating system can intelligently allocate frequently-accessed pages to the near segment.</a:t>
            </a:r>
          </a:p>
          <a:p>
            <a:r>
              <a:rPr lang="en-US" baseline="0" dirty="0" smtClean="0"/>
              <a:t>Forth mechanism is to simple replace DRAM with TL-DRAM without any near segment handling</a:t>
            </a:r>
          </a:p>
          <a:p>
            <a:endParaRPr lang="en-US" baseline="0" dirty="0" smtClean="0"/>
          </a:p>
          <a:p>
            <a:r>
              <a:rPr lang="en-US" baseline="0" dirty="0" smtClean="0"/>
              <a:t>While our paper provides detailed explanations and evaluations of first three mechanism, </a:t>
            </a:r>
          </a:p>
          <a:p>
            <a:r>
              <a:rPr lang="en-US" baseline="0" dirty="0" smtClean="0"/>
              <a:t>in this talk, we will focus on the first approach, which is to use the near segment as a hardware managed cache for the far segment.</a:t>
            </a:r>
            <a:endParaRPr lang="en-US" dirty="0" smtClean="0"/>
          </a:p>
          <a:p>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38</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a:t>
            </a:r>
            <a:r>
              <a:rPr lang="en-US" baseline="0" dirty="0" smtClean="0"/>
              <a:t> shows the IPC improvement of our three caching mechanisms over commodity DRAM. </a:t>
            </a:r>
          </a:p>
          <a:p>
            <a:r>
              <a:rPr lang="en-US" baseline="0" dirty="0" smtClean="0"/>
              <a:t>All of them improve performance and benefit-based caching shows maximum performance improvement by 12.7%.</a:t>
            </a:r>
          </a:p>
          <a:p>
            <a:endParaRPr lang="en-US" baseline="0" dirty="0" smtClean="0"/>
          </a:p>
          <a:p>
            <a:r>
              <a:rPr lang="en-US" baseline="0" dirty="0" smtClean="0"/>
              <a:t>The right figure shows the normalized power reduction of our three caching mechanisms over commodity DRAM.</a:t>
            </a:r>
          </a:p>
          <a:p>
            <a:r>
              <a:rPr lang="en-US" baseline="0" dirty="0" smtClean="0"/>
              <a:t> All of them reduce power consumption and benefit-based caching shows maximum power reduction by 23%.</a:t>
            </a:r>
            <a:endParaRPr lang="en-US" dirty="0" smtClean="0"/>
          </a:p>
          <a:p>
            <a:endParaRPr lang="en-US" dirty="0" smtClean="0"/>
          </a:p>
          <a:p>
            <a:pPr defTabSz="931717">
              <a:defRPr/>
            </a:pPr>
            <a:r>
              <a:rPr lang="en-US" baseline="0" dirty="0" smtClean="0"/>
              <a:t>Therefore, using near segment as a cache improves performance and reduces power consumption at the cost of 3% area overhead.</a:t>
            </a:r>
          </a:p>
          <a:p>
            <a:endParaRPr lang="en-US"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39</a:t>
            </a:fld>
            <a:endParaRPr lang="en-US">
              <a:solidFill>
                <a:prstClr val="black"/>
              </a:solidFill>
              <a:latin typeface="Calibri"/>
            </a:endParaRPr>
          </a:p>
        </p:txBody>
      </p:sp>
    </p:spTree>
    <p:extLst>
      <p:ext uri="{BB962C8B-B14F-4D97-AF65-F5344CB8AC3E}">
        <p14:creationId xmlns:p14="http://schemas.microsoft.com/office/powerpoint/2010/main" val="2532083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18434" name="Rectangle 2"/>
          <p:cNvSpPr>
            <a:spLocks noGrp="1" noChangeArrowheads="1"/>
          </p:cNvSpPr>
          <p:nvPr>
            <p:ph type="body" idx="1"/>
          </p:nvPr>
        </p:nvSpPr>
        <p:spPr bwMode="auto">
          <a:xfrm>
            <a:off x="701040" y="4415790"/>
            <a:ext cx="560832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3100">
                <a:latin typeface="Lucida Grande" charset="0"/>
                <a:cs typeface="Lucida Grande" charset="0"/>
                <a:sym typeface="Lucida Grande" charset="0"/>
              </a:rPr>
              <a:t>say you want a byte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20482" name="Rectangle 2"/>
          <p:cNvSpPr>
            <a:spLocks noGrp="1" noChangeArrowheads="1"/>
          </p:cNvSpPr>
          <p:nvPr>
            <p:ph type="body" idx="1"/>
          </p:nvPr>
        </p:nvSpPr>
        <p:spPr bwMode="auto">
          <a:xfrm>
            <a:off x="701040" y="4415790"/>
            <a:ext cx="560832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3100">
                <a:latin typeface="Lucida Grande" charset="0"/>
                <a:cs typeface="Lucida Grande" charset="0"/>
                <a:sym typeface="Lucida Grande" charset="0"/>
              </a:rPr>
              <a:t>copy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if DRAM continues to scale there could be benefits to examining and enabling</a:t>
            </a:r>
            <a:r>
              <a:rPr lang="en-US" baseline="0" dirty="0" smtClean="0"/>
              <a:t> these new technologies.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52</a:t>
            </a:fld>
            <a:endParaRPr lang="en-US" dirty="0">
              <a:solidFill>
                <a:prstClr val="black"/>
              </a:solidFill>
              <a:latin typeface="Calibri"/>
            </a:endParaRPr>
          </a:p>
        </p:txBody>
      </p:sp>
    </p:spTree>
    <p:extLst>
      <p:ext uri="{BB962C8B-B14F-4D97-AF65-F5344CB8AC3E}">
        <p14:creationId xmlns:p14="http://schemas.microsoft.com/office/powerpoint/2010/main" val="172968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compare our mechanism to a </a:t>
            </a:r>
            <a:r>
              <a:rPr lang="en-US" b="1" dirty="0" smtClean="0"/>
              <a:t>homogeneous</a:t>
            </a:r>
            <a:r>
              <a:rPr lang="en-US" baseline="0" dirty="0" smtClean="0"/>
              <a:t> memory system.</a:t>
            </a:r>
          </a:p>
          <a:p>
            <a:r>
              <a:rPr lang="en-US" baseline="0" dirty="0" smtClean="0"/>
              <a:t>Here the comparison points are a</a:t>
            </a:r>
            <a:r>
              <a:rPr lang="en-US" dirty="0" smtClean="0"/>
              <a:t> 16GB all-PCM and all-DRAM memory system.</a:t>
            </a:r>
          </a:p>
          <a:p>
            <a:r>
              <a:rPr lang="en-US" dirty="0" smtClean="0"/>
              <a:t>O</a:t>
            </a:r>
            <a:r>
              <a:rPr lang="en-US" baseline="0" dirty="0" smtClean="0"/>
              <a:t>ur mechanism achieves 31% better performance than the all-PCM memory system, and comes within 29% of the all-DRAM performance.</a:t>
            </a:r>
          </a:p>
          <a:p>
            <a:r>
              <a:rPr lang="en-US" baseline="0" dirty="0" smtClean="0"/>
              <a:t>Note that we </a:t>
            </a:r>
            <a:r>
              <a:rPr lang="en-US" b="1" baseline="0" dirty="0" smtClean="0"/>
              <a:t>do not assume any capacity benefits</a:t>
            </a:r>
            <a:r>
              <a:rPr lang="en-US" baseline="0" dirty="0" smtClean="0"/>
              <a:t> of PCM over DRAM.</a:t>
            </a:r>
          </a:p>
          <a:p>
            <a:r>
              <a:rPr lang="en-US" baseline="0" dirty="0" smtClean="0"/>
              <a:t>And yet, our mechanism bridges the performance gap between the two homogeneous memory systems.</a:t>
            </a:r>
          </a:p>
          <a:p>
            <a:r>
              <a:rPr lang="en-US" baseline="0" dirty="0" smtClean="0"/>
              <a:t>If the capacity benefit of PCM was included, the </a:t>
            </a:r>
            <a:r>
              <a:rPr lang="en-US" b="1" baseline="0" dirty="0" smtClean="0"/>
              <a:t>hybrid memory system</a:t>
            </a:r>
            <a:r>
              <a:rPr lang="en-US" baseline="0" dirty="0" smtClean="0"/>
              <a:t> will perform even better.</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latin typeface="Calibri"/>
              </a:rPr>
              <a:pPr>
                <a:defRPr/>
              </a:pPr>
              <a:t>65</a:t>
            </a:fld>
            <a:endParaRPr lang="en-US">
              <a:solidFill>
                <a:prstClr val="black"/>
              </a:solidFill>
              <a:latin typeface="Calibri"/>
            </a:endParaRPr>
          </a:p>
        </p:txBody>
      </p:sp>
    </p:spTree>
    <p:extLst>
      <p:ext uri="{BB962C8B-B14F-4D97-AF65-F5344CB8AC3E}">
        <p14:creationId xmlns:p14="http://schemas.microsoft.com/office/powerpoint/2010/main" val="1304768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if DRAM continues to scale there could be benefits to examining and enabling</a:t>
            </a:r>
            <a:r>
              <a:rPr lang="en-US" baseline="0" dirty="0" smtClean="0"/>
              <a:t> these new technologies.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172968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pPr/>
              <a:t>71</a:t>
            </a:fld>
            <a:endParaRPr lang="en-US"/>
          </a:p>
        </p:txBody>
      </p:sp>
    </p:spTree>
    <p:extLst>
      <p:ext uri="{BB962C8B-B14F-4D97-AF65-F5344CB8AC3E}">
        <p14:creationId xmlns:p14="http://schemas.microsoft.com/office/powerpoint/2010/main" val="2271869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pPr/>
              <a:t>72</a:t>
            </a:fld>
            <a:endParaRPr lang="en-US"/>
          </a:p>
        </p:txBody>
      </p:sp>
    </p:spTree>
    <p:extLst>
      <p:ext uri="{BB962C8B-B14F-4D97-AF65-F5344CB8AC3E}">
        <p14:creationId xmlns:p14="http://schemas.microsoft.com/office/powerpoint/2010/main" val="2271869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77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000" dirty="0">
                <a:latin typeface="Arial" charset="0"/>
              </a:rPr>
              <a:t>What kind of performance do we expect when we run two applications on a multi-core system? To answer this question, we performed an experiment. We took two applications we cared about, ran them together on different cores in a dual-core system, and measured their slowdown compared to when each is run alone on the same system. This graph shows the slowdown each app experienced. (DATA explanation…) </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Why do we get such a large disparity in the slowdowns?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the priorities? No. We went back and gave high priority to gcc and low priority to matlab. The slowdowns did not change at all. Neither the software or the hardware enforced the priorities.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the contention in the disk? We checked for this possibility, but found that these applications did not have any disk accesses in the steady state. They both fit in the physical memory and therefore did not interfere in the disk.</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What is it then? Why do we get such large disparity in slowdowns in a dual core system?</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 will call such an application a </a:t>
            </a:r>
            <a:r>
              <a:rPr lang="ja-JP" altLang="en-US" sz="1000" dirty="0">
                <a:latin typeface="Arial" charset="0"/>
              </a:rPr>
              <a:t>“</a:t>
            </a:r>
            <a:r>
              <a:rPr lang="en-US" altLang="ja-JP" sz="1000" dirty="0">
                <a:latin typeface="Arial" charset="0"/>
              </a:rPr>
              <a:t>memory performance hog</a:t>
            </a:r>
            <a:r>
              <a:rPr lang="ja-JP" altLang="en-US" sz="1000" dirty="0">
                <a:latin typeface="Arial" charset="0"/>
              </a:rPr>
              <a:t>”</a:t>
            </a:r>
            <a:endParaRPr lang="en-US" altLang="ja-JP" sz="1000" dirty="0">
              <a:latin typeface="Arial" charset="0"/>
            </a:endParaRPr>
          </a:p>
          <a:p>
            <a:pPr eaLnBrk="1" hangingPunct="1">
              <a:lnSpc>
                <a:spcPct val="90000"/>
              </a:lnSpc>
              <a:spcBef>
                <a:spcPct val="0"/>
              </a:spcBef>
            </a:pPr>
            <a:r>
              <a:rPr lang="en-US" sz="1000" dirty="0">
                <a:latin typeface="Arial" charset="0"/>
              </a:rPr>
              <a:t>Now, let me tell you why this disparity in slowdowns happens.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endParaRPr lang="en-US" sz="1000" dirty="0">
              <a:latin typeface="Arial" charset="0"/>
            </a:endParaRP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that there are other applications or the OS interfering with gcc, stealing its time quantums? No.</a:t>
            </a: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91E0A0-A893-BF4B-B949-99F940BF11F6}" type="slidenum">
              <a:rPr lang="en-US" sz="1200">
                <a:solidFill>
                  <a:srgbClr val="000000"/>
                </a:solidFill>
                <a:cs typeface="Arial" charset="0"/>
              </a:rPr>
              <a:pPr eaLnBrk="1" hangingPunct="1"/>
              <a:t>93</a:t>
            </a:fld>
            <a:endParaRPr lang="en-US" sz="1200" dirty="0">
              <a:solidFill>
                <a:srgbClr val="000000"/>
              </a:solidFill>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Arial" charset="0"/>
              </a:defRPr>
            </a:lvl1pPr>
            <a:lvl2pPr marL="37931725" indent="-37474525" defTabSz="93027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11BB5F9-6412-844E-8548-EE789C455BFA}" type="slidenum">
              <a:rPr lang="en-US" sz="1200">
                <a:solidFill>
                  <a:prstClr val="black"/>
                </a:solidFill>
              </a:rPr>
              <a:pPr eaLnBrk="1" hangingPunct="1"/>
              <a:t>94</a:t>
            </a:fld>
            <a:endParaRPr lang="en-US" sz="1200">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-In a multi-core chip, different cores share some hardware resources. In particular, they share the DRAM memory system. The shared memory system consists of this and that. </a:t>
            </a:r>
          </a:p>
          <a:p>
            <a:pPr>
              <a:buFontTx/>
              <a:buChar char="-"/>
            </a:pPr>
            <a:r>
              <a:rPr lang="en-US">
                <a:latin typeface="Arial" charset="0"/>
                <a:ea typeface="ＭＳ Ｐゴシック" charset="0"/>
                <a:cs typeface="ＭＳ Ｐゴシック" charset="0"/>
              </a:rPr>
              <a:t>When we run matlab on one core, and gcc on another core, both cores generate memory requests to access the DRAM banks. When these requests arrive at the DRAM controller, the controller favors matlab</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over gcc</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As a result, matlab can make progress and continues generating memory requests. These requests are again favored by the DRAM controller over gcc</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Therefore, gcc starves waiting for its requests to be serviced in DRAM whereas matlab makes very quick progress as if it were running alone. </a:t>
            </a:r>
          </a:p>
          <a:p>
            <a:pPr>
              <a:buFontTx/>
              <a:buChar char="-"/>
            </a:pPr>
            <a:endParaRPr lang="en-US">
              <a:latin typeface="Arial" charset="0"/>
              <a:ea typeface="ＭＳ Ｐゴシック" charset="0"/>
              <a:cs typeface="ＭＳ Ｐゴシック" charset="0"/>
            </a:endParaRPr>
          </a:p>
          <a:p>
            <a:pPr>
              <a:buFontTx/>
              <a:buChar char="-"/>
            </a:pPr>
            <a:r>
              <a:rPr lang="en-US">
                <a:latin typeface="Arial" charset="0"/>
                <a:ea typeface="ＭＳ Ｐゴシック" charset="0"/>
                <a:cs typeface="ＭＳ Ｐゴシック" charset="0"/>
              </a:rPr>
              <a:t>Why does this happen? This is because the algorithms employed by the DRAM controller are unfair. </a:t>
            </a:r>
          </a:p>
          <a:p>
            <a:pPr>
              <a:buFontTx/>
              <a:buChar char="-"/>
            </a:pPr>
            <a:r>
              <a:rPr lang="en-US">
                <a:latin typeface="Arial" charset="0"/>
                <a:ea typeface="ＭＳ Ｐゴシック" charset="0"/>
                <a:cs typeface="ＭＳ Ｐゴシック" charset="0"/>
              </a:rPr>
              <a:t>But, why are these algorithms unfair? Why do they unfairly prioritize matlab accesses?</a:t>
            </a:r>
          </a:p>
          <a:p>
            <a:pPr>
              <a:buFontTx/>
              <a:buChar char="-"/>
            </a:pPr>
            <a:r>
              <a:rPr lang="en-US">
                <a:latin typeface="Arial" charset="0"/>
                <a:ea typeface="ＭＳ Ｐゴシック" charset="0"/>
                <a:cs typeface="ＭＳ Ｐゴシック" charset="0"/>
              </a:rPr>
              <a:t>To understand this, we need to understand how a DRAM bank operates.</a:t>
            </a: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r>
              <a:rPr lang="en-US">
                <a:latin typeface="Arial" charset="0"/>
                <a:ea typeface="ＭＳ Ｐゴシック" charset="0"/>
                <a:cs typeface="ＭＳ Ｐゴシック" charset="0"/>
              </a:rPr>
              <a:t>Almost all systems today contain multi-core chips</a:t>
            </a:r>
          </a:p>
          <a:p>
            <a:pPr>
              <a:buFontTx/>
              <a:buChar char="-"/>
            </a:pPr>
            <a:r>
              <a:rPr lang="en-US">
                <a:latin typeface="Arial" charset="0"/>
                <a:ea typeface="ＭＳ Ｐゴシック" charset="0"/>
                <a:cs typeface="ＭＳ Ｐゴシック" charset="0"/>
              </a:rPr>
              <a:t>Multi-core systems consist of multiple on-chip cores and caches</a:t>
            </a:r>
          </a:p>
          <a:p>
            <a:pPr>
              <a:buFontTx/>
              <a:buChar char="-"/>
            </a:pPr>
            <a:r>
              <a:rPr lang="en-US">
                <a:latin typeface="Arial" charset="0"/>
                <a:ea typeface="ＭＳ Ｐゴシック" charset="0"/>
                <a:cs typeface="ＭＳ Ｐゴシック" charset="0"/>
              </a:rPr>
              <a:t>Cores share the DRAM memory system</a:t>
            </a:r>
          </a:p>
          <a:p>
            <a:pPr>
              <a:buFontTx/>
              <a:buChar char="-"/>
            </a:pPr>
            <a:r>
              <a:rPr lang="en-US">
                <a:latin typeface="Arial" charset="0"/>
                <a:ea typeface="ＭＳ Ｐゴシック" charset="0"/>
                <a:cs typeface="ＭＳ Ｐゴシック" charset="0"/>
              </a:rPr>
              <a:t>DRAM memory system consists of</a:t>
            </a:r>
          </a:p>
          <a:p>
            <a:pPr marL="742950" lvl="1" indent="-285750">
              <a:buFontTx/>
              <a:buChar char="-"/>
            </a:pPr>
            <a:r>
              <a:rPr lang="en-US">
                <a:latin typeface="Arial" charset="0"/>
                <a:ea typeface="ＭＳ Ｐゴシック" charset="0"/>
              </a:rPr>
              <a:t>DRAM banks that store data (multiple banks to allow parallel accesses)</a:t>
            </a:r>
          </a:p>
          <a:p>
            <a:pPr marL="742950" lvl="1" indent="-285750">
              <a:buFontTx/>
              <a:buChar char="-"/>
            </a:pPr>
            <a:r>
              <a:rPr lang="en-US">
                <a:latin typeface="Arial" charset="0"/>
                <a:ea typeface="ＭＳ Ｐゴシック" charset="0"/>
              </a:rPr>
              <a:t>DRAM memory controller that mediates between cores and DRAM memory</a:t>
            </a:r>
          </a:p>
          <a:p>
            <a:pPr lvl="2">
              <a:buFontTx/>
              <a:buChar char="-"/>
            </a:pPr>
            <a:r>
              <a:rPr lang="en-US">
                <a:latin typeface="Arial" charset="0"/>
                <a:ea typeface="ＭＳ Ｐゴシック" charset="0"/>
              </a:rPr>
              <a:t>It schedules memory operations generated by cores to DRAM</a:t>
            </a:r>
          </a:p>
          <a:p>
            <a:pPr>
              <a:buFontTx/>
              <a:buChar char="-"/>
            </a:pPr>
            <a:r>
              <a:rPr lang="en-US">
                <a:latin typeface="Arial" charset="0"/>
                <a:ea typeface="ＭＳ Ｐゴシック" charset="0"/>
                <a:cs typeface="ＭＳ Ｐゴシック" charset="0"/>
              </a:rPr>
              <a:t>This talk is about exploiting the unfair algorithms in the memory controllers to perform denial of service to running threads</a:t>
            </a:r>
          </a:p>
          <a:p>
            <a:pPr>
              <a:buFontTx/>
              <a:buChar char="-"/>
            </a:pPr>
            <a:r>
              <a:rPr lang="en-US">
                <a:latin typeface="Arial" charset="0"/>
                <a:ea typeface="ＭＳ Ｐゴシック" charset="0"/>
                <a:cs typeface="ＭＳ Ｐゴシック" charset="0"/>
              </a:rPr>
              <a:t>To understand how this happens, we need to know about how each DRAM bank operates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BF7020E7-1D64-4A9E-A700-1A7CFB55C96E}" type="slidenum">
              <a:rPr lang="en-US" smtClean="0">
                <a:solidFill>
                  <a:prstClr val="black"/>
                </a:solidFill>
                <a:latin typeface="Arial" charset="0"/>
              </a:rPr>
              <a:pPr/>
              <a:t>95</a:t>
            </a:fld>
            <a:endParaRPr lang="en-US" smtClean="0">
              <a:solidFill>
                <a:prstClr val="black"/>
              </a:solidFill>
              <a:latin typeface="Arial"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a:buFontTx/>
              <a:buChar char="-"/>
            </a:pPr>
            <a:r>
              <a:rPr lang="en-US" dirty="0" smtClean="0">
                <a:latin typeface="Arial" charset="0"/>
              </a:rPr>
              <a:t>Streaming through memory by performing operations on two 1D arrays.</a:t>
            </a:r>
          </a:p>
          <a:p>
            <a:pPr>
              <a:buFontTx/>
              <a:buChar char="-"/>
            </a:pPr>
            <a:r>
              <a:rPr lang="en-US" dirty="0" smtClean="0">
                <a:latin typeface="Arial" charset="0"/>
              </a:rPr>
              <a:t>Sequential memory access</a:t>
            </a:r>
          </a:p>
          <a:p>
            <a:pPr>
              <a:buFontTx/>
              <a:buChar char="-"/>
            </a:pPr>
            <a:r>
              <a:rPr lang="en-US" dirty="0" smtClean="0">
                <a:latin typeface="Arial" charset="0"/>
              </a:rPr>
              <a:t>Each access is a cache miss (elements of array larger than a cache line size) </a:t>
            </a:r>
            <a:r>
              <a:rPr lang="en-US" dirty="0" smtClean="0">
                <a:latin typeface="Arial" charset="0"/>
                <a:sym typeface="Wingdings" pitchFamily="2" charset="2"/>
              </a:rPr>
              <a:t> hence, very memory intensive</a:t>
            </a:r>
            <a:endParaRPr lang="en-US" dirty="0" smtClean="0">
              <a:latin typeface="Arial" charset="0"/>
            </a:endParaRPr>
          </a:p>
          <a:p>
            <a:endParaRPr lang="en-US" dirty="0" smtClean="0">
              <a:latin typeface="Arial" charset="0"/>
            </a:endParaRPr>
          </a:p>
          <a:p>
            <a:r>
              <a:rPr lang="en-US" dirty="0" smtClean="0">
                <a:latin typeface="Arial" charset="0"/>
              </a:rPr>
              <a:t>Link to the real code…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Arial" charset="0"/>
              </a:defRPr>
            </a:lvl1pPr>
            <a:lvl2pPr marL="37931725" indent="-37474525" defTabSz="93027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9417816-A607-CE43-B61B-17B8320D3897}" type="slidenum">
              <a:rPr lang="en-US" sz="1200">
                <a:solidFill>
                  <a:prstClr val="black"/>
                </a:solidFill>
              </a:rPr>
              <a:pPr eaLnBrk="1" hangingPunct="1"/>
              <a:t>96</a:t>
            </a:fld>
            <a:endParaRPr lang="en-US" sz="1200">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atin typeface="Arial" charset="0"/>
                <a:ea typeface="ＭＳ Ｐゴシック" charset="0"/>
                <a:cs typeface="ＭＳ Ｐゴシック" charset="0"/>
              </a:rPr>
              <a:t>Pictorially demonstrate how stream denies memory service to rdarray</a:t>
            </a:r>
          </a:p>
          <a:p>
            <a:pPr>
              <a:buFontTx/>
              <a:buChar char="-"/>
            </a:pPr>
            <a:r>
              <a:rPr lang="en-US">
                <a:latin typeface="Arial" charset="0"/>
                <a:ea typeface="ＭＳ Ｐゴシック" charset="0"/>
                <a:cs typeface="ＭＳ Ｐゴシック" charset="0"/>
              </a:rPr>
              <a:t>Stream continuously accesses columns in row 0 in a streaming manner (streams through a row after opening it)</a:t>
            </a:r>
          </a:p>
          <a:p>
            <a:pPr>
              <a:buFontTx/>
              <a:buChar char="-"/>
            </a:pPr>
            <a:r>
              <a:rPr lang="en-US">
                <a:latin typeface="Arial" charset="0"/>
                <a:ea typeface="ＭＳ Ｐゴシック" charset="0"/>
                <a:cs typeface="ＭＳ Ｐゴシック" charset="0"/>
              </a:rPr>
              <a:t>In other words almost all its requests are row-hits</a:t>
            </a:r>
          </a:p>
          <a:p>
            <a:pPr>
              <a:buFontTx/>
              <a:buChar char="-"/>
            </a:pPr>
            <a:r>
              <a:rPr lang="en-US">
                <a:latin typeface="Arial" charset="0"/>
                <a:ea typeface="ＭＳ Ｐゴシック" charset="0"/>
                <a:cs typeface="ＭＳ Ｐゴシック" charset="0"/>
              </a:rPr>
              <a:t>RDarray</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are row-conflicts (no locality)</a:t>
            </a:r>
          </a:p>
          <a:p>
            <a:pPr>
              <a:buFontTx/>
              <a:buChar char="-"/>
            </a:pPr>
            <a:r>
              <a:rPr lang="en-US">
                <a:latin typeface="Arial" charset="0"/>
                <a:ea typeface="ＭＳ Ｐゴシック" charset="0"/>
                <a:cs typeface="ＭＳ Ｐゴシック" charset="0"/>
              </a:rPr>
              <a:t>The DRAM controller reorders streams requests to the open row over other requests (even older ones) to maximize DRAM throughput</a:t>
            </a:r>
          </a:p>
          <a:p>
            <a:pPr>
              <a:buFontTx/>
              <a:buChar char="-"/>
            </a:pPr>
            <a:r>
              <a:rPr lang="en-US">
                <a:latin typeface="Arial" charset="0"/>
                <a:ea typeface="ＭＳ Ｐゴシック" charset="0"/>
                <a:cs typeface="ＭＳ Ｐゴシック" charset="0"/>
              </a:rPr>
              <a:t>Hence, rdarray</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do not get serviced as long as stream is issuing requests at a fast-enough rate</a:t>
            </a:r>
          </a:p>
          <a:p>
            <a:pPr>
              <a:buFontTx/>
              <a:buChar char="-"/>
            </a:pPr>
            <a:r>
              <a:rPr lang="en-US">
                <a:latin typeface="Arial" charset="0"/>
                <a:ea typeface="ＭＳ Ｐゴシック" charset="0"/>
                <a:cs typeface="ＭＳ Ｐゴシック" charset="0"/>
              </a:rPr>
              <a:t>In this example, the red thread</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 to another row will not get serviced until stream stops issuing a request to row 0</a:t>
            </a:r>
          </a:p>
          <a:p>
            <a:pPr>
              <a:buFontTx/>
              <a:buChar char="-"/>
            </a:pPr>
            <a:endParaRPr lang="en-US">
              <a:latin typeface="Arial" charset="0"/>
              <a:ea typeface="ＭＳ Ｐゴシック" charset="0"/>
              <a:cs typeface="ＭＳ Ｐゴシック" charset="0"/>
            </a:endParaRPr>
          </a:p>
          <a:p>
            <a:pPr>
              <a:buFontTx/>
              <a:buChar char="-"/>
            </a:pPr>
            <a:r>
              <a:rPr lang="en-US">
                <a:latin typeface="Arial" charset="0"/>
                <a:ea typeface="ＭＳ Ｐゴシック" charset="0"/>
                <a:cs typeface="ＭＳ Ｐゴシック" charset="0"/>
              </a:rPr>
              <a:t>With those parameters, 128 requests of stream would be serviced before 1 from rdarray</a:t>
            </a:r>
          </a:p>
          <a:p>
            <a:pPr>
              <a:buFontTx/>
              <a:buChar char="-"/>
            </a:pPr>
            <a:r>
              <a:rPr lang="en-US">
                <a:latin typeface="Arial" charset="0"/>
                <a:ea typeface="ＭＳ Ｐゴシック" charset="0"/>
                <a:cs typeface="ＭＳ Ｐゴシック" charset="0"/>
              </a:rPr>
              <a:t>As row-buffer size increases, which is the industry trend, this problem will become more severe</a:t>
            </a:r>
          </a:p>
          <a:p>
            <a:pPr>
              <a:buFontTx/>
              <a:buChar char="-"/>
            </a:pPr>
            <a:endParaRPr lang="en-US">
              <a:latin typeface="Arial" charset="0"/>
              <a:ea typeface="ＭＳ Ｐゴシック" charset="0"/>
              <a:cs typeface="ＭＳ Ｐゴシック" charset="0"/>
            </a:endParaRPr>
          </a:p>
          <a:p>
            <a:pPr>
              <a:buFontTx/>
              <a:buChar char="-"/>
            </a:pPr>
            <a:r>
              <a:rPr lang="en-US">
                <a:latin typeface="Arial" charset="0"/>
                <a:ea typeface="ＭＳ Ｐゴシック" charset="0"/>
                <a:cs typeface="ＭＳ Ｐゴシック" charset="0"/>
              </a:rPr>
              <a:t>This is not the worst case, but it is easy to construct and understand</a:t>
            </a:r>
          </a:p>
          <a:p>
            <a:pPr marL="742950" lvl="1" indent="-285750">
              <a:buFontTx/>
              <a:buChar char="-"/>
            </a:pPr>
            <a:r>
              <a:rPr lang="en-US">
                <a:latin typeface="Arial" charset="0"/>
                <a:ea typeface="ＭＳ Ｐゴシック" charset="0"/>
              </a:rPr>
              <a:t>Stream falls off the row buffer at some point</a:t>
            </a:r>
          </a:p>
          <a:p>
            <a:pPr>
              <a:buFontTx/>
              <a:buChar char="-"/>
            </a:pPr>
            <a:r>
              <a:rPr lang="en-US">
                <a:latin typeface="Arial" charset="0"/>
                <a:ea typeface="ＭＳ Ｐゴシック" charset="0"/>
                <a:cs typeface="ＭＳ Ｐゴシック" charset="0"/>
              </a:rPr>
              <a:t>I leave it to the listeners to construct a case worse than this (it is possible)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RANDOM</a:t>
            </a:r>
            <a:r>
              <a:rPr lang="en-US" baseline="0" dirty="0" smtClean="0"/>
              <a:t> was given higher OS priority in the experiments</a:t>
            </a:r>
            <a:endParaRPr lang="en-US" dirty="0"/>
          </a:p>
        </p:txBody>
      </p:sp>
      <p:sp>
        <p:nvSpPr>
          <p:cNvPr id="4" name="Slide Number Placeholder 3"/>
          <p:cNvSpPr>
            <a:spLocks noGrp="1"/>
          </p:cNvSpPr>
          <p:nvPr>
            <p:ph type="sldNum" sz="quarter" idx="10"/>
          </p:nvPr>
        </p:nvSpPr>
        <p:spPr/>
        <p:txBody>
          <a:bodyPr/>
          <a:lstStyle/>
          <a:p>
            <a:pPr>
              <a:defRPr/>
            </a:pPr>
            <a:fld id="{2D9AD881-9221-4112-925B-F85EA4998059}" type="slidenum">
              <a:rPr lang="en-US" smtClean="0">
                <a:solidFill>
                  <a:prstClr val="black"/>
                </a:solidFill>
                <a:latin typeface="Calibri"/>
              </a:rPr>
              <a:pPr>
                <a:defRPr/>
              </a:pPr>
              <a:t>97</a:t>
            </a:fld>
            <a:endParaRPr lang="en-US">
              <a:solidFill>
                <a:prstClr val="black"/>
              </a:solidFill>
              <a:latin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FF2B34-CCC2-9346-B61F-9DADAA7AAFDC}" type="slidenum">
              <a:rPr lang="en-US" sz="1200">
                <a:solidFill>
                  <a:prstClr val="black"/>
                </a:solidFill>
                <a:cs typeface="Arial" charset="0"/>
              </a:rPr>
              <a:pPr eaLnBrk="1" hangingPunct="1"/>
              <a:t>98</a:t>
            </a:fld>
            <a:endParaRPr lang="en-US" sz="1200" dirty="0">
              <a:solidFill>
                <a:prstClr val="black"/>
              </a:solidFill>
              <a:cs typeface="Arial" charset="0"/>
            </a:endParaRP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103</a:t>
            </a:fld>
            <a:endParaRPr lang="en-US">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 </a:t>
            </a:r>
            <a:r>
              <a:rPr lang="en-US" dirty="0" err="1" smtClean="0"/>
              <a:t>multicore</a:t>
            </a:r>
            <a:r>
              <a:rPr lang="en-US" baseline="0" dirty="0" smtClean="0"/>
              <a:t> system, multiple applications running on the different cores share the main memory.</a:t>
            </a:r>
          </a:p>
          <a:p>
            <a:r>
              <a:rPr lang="en-US" baseline="0" dirty="0" smtClean="0"/>
              <a:t>These applications interfere at the main memory. The result of this interference is unpredictable application slowdowns.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17</a:t>
            </a:fld>
            <a:endParaRPr lang="en-US">
              <a:solidFill>
                <a:prstClr val="black"/>
              </a:solidFill>
              <a:latin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why do previous algorithms fail?</a:t>
            </a:r>
          </a:p>
          <a:p>
            <a:endParaRPr lang="en-US" dirty="0" smtClean="0"/>
          </a:p>
          <a:p>
            <a:r>
              <a:rPr lang="en-US" dirty="0" smtClean="0"/>
              <a:t>On the one hand there is the throughput biased approach</a:t>
            </a:r>
            <a:r>
              <a:rPr lang="en-US" baseline="0" dirty="0" smtClean="0"/>
              <a:t> that prioritizes less memory-intensive threads.</a:t>
            </a:r>
          </a:p>
          <a:p>
            <a:r>
              <a:rPr lang="en-US" baseline="0" dirty="0" smtClean="0"/>
              <a:t>Servicing memory requests from such threads allow them to make progress in the processor, increasing throughput.</a:t>
            </a:r>
          </a:p>
          <a:p>
            <a:r>
              <a:rPr lang="en-US" baseline="0" dirty="0" smtClean="0"/>
              <a:t>However, the most memory-intensive thread, thread C, remains persistently </a:t>
            </a:r>
            <a:r>
              <a:rPr lang="en-US" baseline="0" dirty="0" err="1" smtClean="0"/>
              <a:t>deprioritized</a:t>
            </a:r>
            <a:r>
              <a:rPr lang="en-US" baseline="0" dirty="0" smtClean="0"/>
              <a:t> and </a:t>
            </a:r>
            <a:r>
              <a:rPr lang="en-US" baseline="0" dirty="0" err="1" smtClean="0"/>
              <a:t>and</a:t>
            </a:r>
            <a:r>
              <a:rPr lang="en-US" baseline="0" dirty="0" smtClean="0"/>
              <a:t> becomes prone to starvation causing large slowdowns and, ultimately, unfairness.</a:t>
            </a:r>
          </a:p>
          <a:p>
            <a:endParaRPr lang="en-US" baseline="0" dirty="0" smtClean="0"/>
          </a:p>
          <a:p>
            <a:r>
              <a:rPr lang="en-US" baseline="0" dirty="0" smtClean="0"/>
              <a:t>On the other hand there is the fairness biased approach where threads take turns accessing the memory.</a:t>
            </a:r>
          </a:p>
          <a:p>
            <a:r>
              <a:rPr lang="en-US" baseline="0" dirty="0" smtClean="0"/>
              <a:t>In this case, the most memory-intensive thread does not starve.</a:t>
            </a:r>
          </a:p>
          <a:p>
            <a:r>
              <a:rPr lang="en-US" baseline="0" dirty="0" smtClean="0"/>
              <a:t>However, the least memory-intensive thread, thread A, is not prioritized, leading to reduced throughput.</a:t>
            </a:r>
          </a:p>
          <a:p>
            <a:endParaRPr lang="en-US" baseline="0" dirty="0" smtClean="0"/>
          </a:p>
          <a:p>
            <a:r>
              <a:rPr lang="en-US" baseline="0" dirty="0" smtClean="0"/>
              <a:t>As you can see, a single policy applied to all threads is insufficient since different threads have different memory access needs.</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107</a:t>
            </a:fld>
            <a:endParaRPr lang="en-US" dirty="0">
              <a:solidFill>
                <a:prstClr val="black"/>
              </a:solidFill>
              <a:latin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a:t>
            </a:r>
            <a:r>
              <a:rPr lang="en-US" dirty="0" smtClean="0"/>
              <a:t>how do we achieve the best of both worlds? Our</a:t>
            </a:r>
            <a:r>
              <a:rPr lang="en-US" baseline="0" dirty="0" smtClean="0"/>
              <a:t> algorithm is based on the following insights:</a:t>
            </a:r>
            <a:endParaRPr lang="en-US" dirty="0" smtClean="0"/>
          </a:p>
          <a:p>
            <a:endParaRPr lang="en-US" dirty="0" smtClean="0"/>
          </a:p>
          <a:p>
            <a:r>
              <a:rPr lang="en-US" dirty="0" smtClean="0"/>
              <a:t>First, </a:t>
            </a:r>
            <a:r>
              <a:rPr lang="en-US" baseline="0" dirty="0" smtClean="0"/>
              <a:t>we would like to prioritize the memory-non-intensive threads to increase system throughput. </a:t>
            </a:r>
          </a:p>
          <a:p>
            <a:r>
              <a:rPr lang="en-US" baseline="0" dirty="0" smtClean="0"/>
              <a:t>Doing so does not degrade unfairness, since memory-non-intensive threads are inherently “light” and rarely cause interference for the memory-intensive threads.</a:t>
            </a:r>
          </a:p>
          <a:p>
            <a:endParaRPr lang="en-US" baseline="0" dirty="0" smtClean="0"/>
          </a:p>
          <a:p>
            <a:r>
              <a:rPr lang="en-US" baseline="0" dirty="0" smtClean="0"/>
              <a:t>For fairness, we discovered that unfairness is usually caused when one memory-intensive thread is prioritized over another. </a:t>
            </a:r>
          </a:p>
          <a:p>
            <a:r>
              <a:rPr lang="en-US" baseline="0" dirty="0" smtClean="0"/>
              <a:t>As we’ve seen, the most </a:t>
            </a:r>
            <a:r>
              <a:rPr lang="en-US" baseline="0" dirty="0" err="1" smtClean="0"/>
              <a:t>deprioritized</a:t>
            </a:r>
            <a:r>
              <a:rPr lang="en-US" baseline="0" dirty="0" smtClean="0"/>
              <a:t> thread can starve.</a:t>
            </a:r>
          </a:p>
          <a:p>
            <a:r>
              <a:rPr lang="en-US" baseline="0" dirty="0" smtClean="0"/>
              <a:t>To address this problem, we would like to shuffle their priority so that no single thread is persistently prioritized over another thread.</a:t>
            </a:r>
          </a:p>
          <a:p>
            <a:endParaRPr lang="en-US" baseline="0" dirty="0" smtClean="0"/>
          </a:p>
          <a:p>
            <a:r>
              <a:rPr lang="en-US" baseline="0" dirty="0" smtClean="0"/>
              <a:t>However, memory-intensive threads are not created equal.</a:t>
            </a:r>
          </a:p>
          <a:p>
            <a:r>
              <a:rPr lang="en-US" baseline="0" dirty="0" smtClean="0"/>
              <a:t>They have different vulnerability to memory interference.</a:t>
            </a:r>
          </a:p>
          <a:p>
            <a:r>
              <a:rPr lang="en-US" baseline="0" dirty="0" smtClean="0"/>
              <a:t>To address their differences, shuffling should be performed in an asymmetric manner.</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108</a:t>
            </a:fld>
            <a:endParaRPr lang="en-US" dirty="0">
              <a:solidFill>
                <a:prstClr val="black"/>
              </a:solidFill>
              <a:latin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a</a:t>
            </a:r>
            <a:r>
              <a:rPr lang="en-US" dirty="0" smtClean="0"/>
              <a:t>lgorithm,</a:t>
            </a:r>
            <a:r>
              <a:rPr lang="en-US" baseline="0" dirty="0" smtClean="0"/>
              <a:t> Thread Cluster Memory Scheduling, first groups threads into two clusters.</a:t>
            </a:r>
          </a:p>
          <a:p>
            <a:endParaRPr lang="en-US" baseline="0" dirty="0" smtClean="0"/>
          </a:p>
          <a:p>
            <a:pPr defTabSz="881390">
              <a:defRPr/>
            </a:pPr>
            <a:r>
              <a:rPr lang="en-US" baseline="0" dirty="0" smtClean="0"/>
              <a:t>Among the threads executing in the system, some are memory-non-intensive whereas some are memory-intensive.</a:t>
            </a:r>
          </a:p>
          <a:p>
            <a:r>
              <a:rPr lang="en-US" baseline="0" dirty="0" smtClean="0"/>
              <a:t>We isolate the memory-non-intensive threads into the non-intensive cluster and the memory-intensive threads into the intensive cluster.</a:t>
            </a:r>
          </a:p>
          <a:p>
            <a:r>
              <a:rPr lang="en-US" baseline="0" dirty="0" smtClean="0"/>
              <a:t>This is so that we can apply different policies for different threads.</a:t>
            </a:r>
          </a:p>
          <a:p>
            <a:endParaRPr lang="en-US" baseline="0" dirty="0" smtClean="0"/>
          </a:p>
          <a:p>
            <a:r>
              <a:rPr lang="en-US" baseline="0" dirty="0" smtClean="0"/>
              <a:t>Subsequently, we prioritize the non-intensive cluster over the intensive cluster since the non-intensive threads have greater potential for making progress IN THEIR CORES [ONUR].</a:t>
            </a:r>
          </a:p>
          <a:p>
            <a:endParaRPr lang="en-US" baseline="0" dirty="0" smtClean="0"/>
          </a:p>
          <a:p>
            <a:r>
              <a:rPr lang="en-US" baseline="0" dirty="0" smtClean="0"/>
              <a:t>Finally, we apply different policies within each cluster, one optimized for throughput and the other for fairness.</a:t>
            </a:r>
          </a:p>
          <a:p>
            <a:endParaRPr lang="en-US" baseline="0" dirty="0" smtClean="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109</a:t>
            </a:fld>
            <a:endParaRPr lang="en-US" dirty="0">
              <a:solidFill>
                <a:prstClr val="black"/>
              </a:solidFill>
              <a:latin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Clustering is performed at regular time intervals called quanta.</a:t>
            </a:r>
          </a:p>
          <a:p>
            <a:r>
              <a:rPr lang="en-US" baseline="0" dirty="0" smtClean="0"/>
              <a:t>THIS IS DONE [ONUR] to account for phase changes in threads’ memory access behavior.</a:t>
            </a:r>
          </a:p>
          <a:p>
            <a:endParaRPr lang="en-US" baseline="0" dirty="0" smtClean="0"/>
          </a:p>
          <a:p>
            <a:r>
              <a:rPr lang="en-US" baseline="0" dirty="0" smtClean="0"/>
              <a:t>During A [ONUR] quantum, TCM monitors each thread’s memory access behavior:</a:t>
            </a:r>
          </a:p>
          <a:p>
            <a:r>
              <a:rPr lang="en-US" baseline="0" dirty="0" smtClean="0"/>
              <a:t>memory intensity, bank-level parallelism, and row-buffer locality.</a:t>
            </a:r>
          </a:p>
          <a:p>
            <a:endParaRPr lang="en-US" baseline="0" dirty="0" smtClean="0"/>
          </a:p>
          <a:p>
            <a:r>
              <a:rPr lang="en-US" baseline="0" dirty="0" smtClean="0"/>
              <a:t>At the beginning of the next quantum, TCM is invoked to perform clustering and calculate niceness for the intensive threads.</a:t>
            </a:r>
          </a:p>
          <a:p>
            <a:endParaRPr lang="en-US" baseline="0" dirty="0" smtClean="0"/>
          </a:p>
          <a:p>
            <a:r>
              <a:rPr lang="en-US" baseline="0" dirty="0" smtClean="0"/>
              <a:t>Throughout the quantum, shuffling of the intensive threads is performed periodically.</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110</a:t>
            </a:fld>
            <a:endParaRPr lang="en-US" dirty="0">
              <a:solidFill>
                <a:prstClr val="black"/>
              </a:solidFill>
              <a:latin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figure shows the performance of the four previous scheduling algorithms in addition to TCM, averaged over 96 workloads.</a:t>
            </a:r>
          </a:p>
          <a:p>
            <a:endParaRPr lang="en-US" baseline="0" dirty="0" smtClean="0"/>
          </a:p>
          <a:p>
            <a:r>
              <a:rPr lang="en-US" baseline="0" dirty="0" smtClean="0"/>
              <a:t>FRFCFS has low system throughput and fairness.</a:t>
            </a:r>
          </a:p>
          <a:p>
            <a:r>
              <a:rPr lang="en-US" baseline="0" dirty="0" smtClean="0"/>
              <a:t>STFM and PAR-BS is biased towards fairness, while ATLAS is biased towards system throughput.</a:t>
            </a:r>
          </a:p>
          <a:p>
            <a:endParaRPr lang="en-US" baseline="0" dirty="0" smtClean="0"/>
          </a:p>
          <a:p>
            <a:r>
              <a:rPr lang="en-US" baseline="0" dirty="0" smtClean="0"/>
              <a:t>TCM lies towards the lower right part of the figure and provides the best fairness and system throughput.</a:t>
            </a:r>
          </a:p>
          <a:p>
            <a:r>
              <a:rPr lang="en-US" baseline="0" dirty="0" smtClean="0"/>
              <a:t>Compared to ATLAS, TCM provides approx 5% better throughput and 39% better fairness.</a:t>
            </a:r>
          </a:p>
          <a:p>
            <a:r>
              <a:rPr lang="en-US" baseline="0" dirty="0" smtClean="0"/>
              <a:t>Compared to PAR-BS, TCM provides approx 5% better fairness and 8% better throughput. </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111</a:t>
            </a:fld>
            <a:endParaRPr lang="en-US" dirty="0">
              <a:solidFill>
                <a:prstClr val="black"/>
              </a:solidFill>
              <a:latin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We observe</a:t>
            </a:r>
            <a:r>
              <a:rPr lang="en-US" b="1" baseline="0" dirty="0" smtClean="0"/>
              <a:t> that</a:t>
            </a:r>
            <a:r>
              <a:rPr lang="en-US" b="1" dirty="0" smtClean="0"/>
              <a:t> </a:t>
            </a:r>
            <a:r>
              <a:rPr lang="en-US" sz="2200" dirty="0" smtClean="0"/>
              <a:t>Heterogeneous CPU-GPU systems require memory schedulers with </a:t>
            </a:r>
            <a:r>
              <a:rPr lang="en-US" sz="2200" dirty="0" smtClean="0">
                <a:solidFill>
                  <a:srgbClr val="FF0000"/>
                </a:solidFill>
              </a:rPr>
              <a:t>large request buffers</a:t>
            </a:r>
            <a:r>
              <a:rPr lang="en-US" sz="2200" baseline="0" dirty="0" smtClean="0">
                <a:solidFill>
                  <a:srgbClr val="FF0000"/>
                </a:solidFill>
              </a:rPr>
              <a:t> and this becomes a problem for </a:t>
            </a:r>
            <a:r>
              <a:rPr lang="en-US" sz="2200" baseline="0" dirty="0" smtClean="0">
                <a:solidFill>
                  <a:schemeClr val="tx1"/>
                </a:solidFill>
              </a:rPr>
              <a:t>e</a:t>
            </a:r>
            <a:r>
              <a:rPr lang="en-US" sz="2200" dirty="0" smtClean="0"/>
              <a:t>xisting monolithic application-aware memory scheduler designs because they are </a:t>
            </a:r>
            <a:r>
              <a:rPr lang="en-US" sz="2200" dirty="0" smtClean="0">
                <a:solidFill>
                  <a:srgbClr val="FF0000"/>
                </a:solidFill>
              </a:rPr>
              <a:t>hard to scale</a:t>
            </a:r>
            <a:r>
              <a:rPr lang="en-US" sz="2200" dirty="0" smtClean="0"/>
              <a:t> to large request buffer size</a:t>
            </a:r>
            <a:endParaRPr lang="en-US" sz="1000" dirty="0" smtClean="0"/>
          </a:p>
          <a:p>
            <a:r>
              <a:rPr lang="en-US" b="1" dirty="0" smtClean="0"/>
              <a:t>Our Solution</a:t>
            </a:r>
            <a:r>
              <a:rPr lang="en-US" b="1" baseline="0" dirty="0" smtClean="0"/>
              <a:t>, staged memory scheduling, </a:t>
            </a:r>
            <a:r>
              <a:rPr lang="en-US" sz="2200" dirty="0" smtClean="0">
                <a:solidFill>
                  <a:srgbClr val="0000FF"/>
                </a:solidFill>
              </a:rPr>
              <a:t>decomposes MC into three simpler stages</a:t>
            </a:r>
            <a:r>
              <a:rPr lang="en-US" sz="2200" dirty="0" smtClean="0"/>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1) Batch formation:</a:t>
            </a:r>
            <a:r>
              <a:rPr lang="en-US" baseline="0" dirty="0" smtClean="0"/>
              <a:t> m</a:t>
            </a:r>
            <a:r>
              <a:rPr lang="en-US" dirty="0" smtClean="0"/>
              <a:t>aintains</a:t>
            </a:r>
            <a:r>
              <a:rPr lang="en-US" baseline="0" dirty="0" smtClean="0"/>
              <a:t> row buffer locality by forming batches of row-hitting requests.</a:t>
            </a:r>
            <a:endParaRPr lang="en-US" dirty="0" smtClean="0"/>
          </a:p>
          <a:p>
            <a:pPr lvl="1">
              <a:buNone/>
            </a:pPr>
            <a:r>
              <a:rPr lang="en-US" dirty="0" smtClean="0"/>
              <a:t>2) Batch scheduler: reduces interference between applications by picking the next batch to prioritize.</a:t>
            </a:r>
          </a:p>
          <a:p>
            <a:pPr lvl="1">
              <a:buNone/>
            </a:pPr>
            <a:r>
              <a:rPr lang="en-US" dirty="0" smtClean="0"/>
              <a:t>3) DRAM command scheduler: issues requests to DRAM</a:t>
            </a:r>
          </a:p>
          <a:p>
            <a:r>
              <a:rPr lang="en-US" dirty="0" smtClean="0"/>
              <a:t>Compared to state-of-the-art memory schedulers:</a:t>
            </a:r>
          </a:p>
          <a:p>
            <a:pPr lvl="1"/>
            <a:r>
              <a:rPr lang="en-US" dirty="0" smtClean="0">
                <a:solidFill>
                  <a:srgbClr val="0000FF"/>
                </a:solidFill>
              </a:rPr>
              <a:t>SMS is significantly simpler and more scalable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FF"/>
                </a:solidFill>
              </a:rPr>
              <a:t>SMS provides higher performance and fairness,</a:t>
            </a:r>
            <a:r>
              <a:rPr lang="en-US" baseline="0" dirty="0" smtClean="0">
                <a:solidFill>
                  <a:srgbClr val="0000FF"/>
                </a:solidFill>
              </a:rPr>
              <a:t> e</a:t>
            </a:r>
            <a:r>
              <a:rPr lang="en-US" dirty="0" smtClean="0">
                <a:solidFill>
                  <a:srgbClr val="0000FF"/>
                </a:solidFill>
              </a:rPr>
              <a:t>specially in</a:t>
            </a:r>
            <a:r>
              <a:rPr lang="en-US" baseline="0" dirty="0" smtClean="0">
                <a:solidFill>
                  <a:srgbClr val="0000FF"/>
                </a:solidFill>
              </a:rPr>
              <a:t> heterogeneous CPU-GPU systems.</a:t>
            </a:r>
            <a:endParaRPr lang="en-US" sz="100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114</a:t>
            </a:fld>
            <a:endParaRPr lang="en-US">
              <a:solidFill>
                <a:prstClr val="black"/>
              </a:solidFill>
              <a:latin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Our key idea is to decouple these functional tasks &lt;click&gt; into different stages.</a:t>
            </a:r>
          </a:p>
          <a:p>
            <a:r>
              <a:rPr lang="en-US" baseline="0" dirty="0" smtClean="0"/>
              <a:t>&lt;click&gt;</a:t>
            </a:r>
          </a:p>
          <a:p>
            <a:r>
              <a:rPr lang="en-US" baseline="0" dirty="0" smtClean="0"/>
              <a:t>We partition these three &lt;click&gt; tasks across several simpler hardware structures, which we call stages.</a:t>
            </a:r>
          </a:p>
          <a:p>
            <a:r>
              <a:rPr lang="en-US" baseline="0" dirty="0" smtClean="0"/>
              <a:t>&lt;click&gt;</a:t>
            </a:r>
          </a:p>
          <a:p>
            <a:r>
              <a:rPr lang="en-US" baseline="0" dirty="0" smtClean="0"/>
              <a:t>Stage 1 is the batch formation. This stage maximizes row buffer hits by grouping requests that access the same row within each application into batches</a:t>
            </a:r>
          </a:p>
          <a:p>
            <a:r>
              <a:rPr lang="en-US" baseline="0" dirty="0" smtClean="0"/>
              <a:t>&lt;click&gt;</a:t>
            </a:r>
          </a:p>
          <a:p>
            <a:r>
              <a:rPr lang="en-US" baseline="0" dirty="0" smtClean="0"/>
              <a:t>Stage 2 is the batch scheduler. This stage manages contention by scheduling batches from different applications</a:t>
            </a:r>
          </a:p>
          <a:p>
            <a:r>
              <a:rPr lang="en-US" baseline="0" dirty="0" smtClean="0"/>
              <a:t>&lt;click&gt;</a:t>
            </a:r>
          </a:p>
          <a:p>
            <a:r>
              <a:rPr lang="en-US" baseline="0" dirty="0" smtClean="0"/>
              <a:t>And stage 3 is the DRAM command scheduler. This stage issues requests from an already scheduled order and make sure that it satisfy DRAM timing constraints</a:t>
            </a:r>
          </a:p>
          <a:p>
            <a:r>
              <a:rPr lang="en-US" baseline="0" dirty="0" smtClean="0"/>
              <a:t>&lt;click … transition&gt;</a:t>
            </a:r>
          </a:p>
          <a:p>
            <a:r>
              <a:rPr lang="en-US" baseline="0" dirty="0" smtClean="0"/>
              <a:t>With these key observations, we will show how we can decouple a monolithic schedulers into a simpler design through …</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115</a:t>
            </a:fld>
            <a:endParaRPr lang="en-US">
              <a:solidFill>
                <a:prstClr val="black"/>
              </a:solidFill>
              <a:latin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With these key observations, we will show how we can decouple a monolithic schedulers into a simpler design through &lt;click&gt; stage 1, the batch formation, &lt;click&gt; stage 2, the batch scheduler, &lt;click&gt; stage 3, the DRAM command scheduler</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116</a:t>
            </a:fld>
            <a:endParaRPr lang="en-US">
              <a:solidFill>
                <a:prstClr val="black"/>
              </a:solidFill>
              <a:latin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Now, let me explain how the batch formation works …</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117</a:t>
            </a:fld>
            <a:endParaRPr lang="en-US">
              <a:solidFill>
                <a:prstClr val="black"/>
              </a:solidFill>
              <a:latin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example,</a:t>
            </a:r>
            <a:r>
              <a:rPr lang="en-US" baseline="0" dirty="0" smtClean="0"/>
              <a:t> the system consist of 4 CPU cores and a GPU, and the color represent a row the request wants to access. Similar color means these requests want to access the same row. </a:t>
            </a:r>
          </a:p>
          <a:p>
            <a:r>
              <a:rPr lang="en-US" baseline="0" dirty="0" smtClean="0"/>
              <a:t>In the batch formation stage, memory requests that access the same row will be batched.</a:t>
            </a:r>
            <a:endParaRPr lang="en-US" baseline="0" dirty="0"/>
          </a:p>
          <a:p>
            <a:r>
              <a:rPr lang="en-US" baseline="0" dirty="0" smtClean="0"/>
              <a:t>&lt;click&gt;</a:t>
            </a:r>
          </a:p>
          <a:p>
            <a:r>
              <a:rPr lang="en-US" baseline="0" dirty="0" smtClean="0"/>
              <a:t>One criteria that a batch becomes ready to be scheduled is when the next request is going to a different row, as illustrated in this example at core 2 and core 3. &lt;click </a:t>
            </a:r>
            <a:r>
              <a:rPr lang="en-US" baseline="0" dirty="0" err="1" smtClean="0"/>
              <a:t>click</a:t>
            </a:r>
            <a:r>
              <a:rPr lang="en-US" baseline="0" dirty="0" smtClean="0"/>
              <a:t>&gt;</a:t>
            </a:r>
          </a:p>
          <a:p>
            <a:r>
              <a:rPr lang="en-US" baseline="0" dirty="0" smtClean="0"/>
              <a:t>Another criteria is when the timeout for the batch formation expires.</a:t>
            </a:r>
          </a:p>
          <a:p>
            <a:r>
              <a:rPr lang="en-US" baseline="0" dirty="0" smtClean="0"/>
              <a:t>This batching process will happen across all cores including the GPU </a:t>
            </a:r>
          </a:p>
          <a:p>
            <a:r>
              <a:rPr lang="en-US" baseline="0" dirty="0" smtClean="0"/>
              <a:t>&lt;click&gt;</a:t>
            </a:r>
          </a:p>
          <a:p>
            <a:r>
              <a:rPr lang="en-US" baseline="0" dirty="0" smtClean="0"/>
              <a:t>&lt;click&gt; and how the batch scheduler will select one of these front batch to send to &lt;click&gt; the DRAM command scheduler. </a:t>
            </a:r>
          </a:p>
          <a:p>
            <a:r>
              <a:rPr lang="en-US" baseline="0" dirty="0" smtClean="0"/>
              <a:t>The scheduler can either use a shortest job </a:t>
            </a:r>
            <a:r>
              <a:rPr lang="en-US" baseline="0" dirty="0" err="1" smtClean="0"/>
              <a:t>poilcy</a:t>
            </a:r>
            <a:endParaRPr lang="en-US" baseline="0" dirty="0" smtClean="0"/>
          </a:p>
          <a:p>
            <a:r>
              <a:rPr lang="en-US" baseline="0" dirty="0" smtClean="0"/>
              <a:t>&lt;click&gt; which will pick this purple request because it is from an application with the fewest number of requests.</a:t>
            </a:r>
          </a:p>
          <a:p>
            <a:r>
              <a:rPr lang="en-US" baseline="0" dirty="0" smtClean="0"/>
              <a:t>Or a round-robin policy</a:t>
            </a:r>
          </a:p>
          <a:p>
            <a:r>
              <a:rPr lang="en-US" baseline="0" dirty="0" smtClean="0"/>
              <a:t>&lt;click&gt; </a:t>
            </a:r>
          </a:p>
          <a:p>
            <a:r>
              <a:rPr lang="en-US" baseline="0" dirty="0" smtClean="0"/>
              <a:t>Whenever the bank is ready to schedule a next request. DRAM command scheduler will schedule the requests in an in-order manner.</a:t>
            </a:r>
          </a:p>
          <a:p>
            <a:r>
              <a:rPr lang="en-US" baseline="0" dirty="0" smtClean="0"/>
              <a:t>&lt;click&gt;</a:t>
            </a:r>
          </a:p>
          <a:p>
            <a:r>
              <a:rPr lang="en-US" dirty="0" smtClean="0"/>
              <a:t>Now that I told you about how SMS works, let me tell you about the complexity of SMS</a:t>
            </a:r>
          </a:p>
          <a:p>
            <a:r>
              <a:rPr lang="en-US" baseline="0" dirty="0" smtClean="0"/>
              <a:t>&lt;click … transition&gt;</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118</a:t>
            </a:fld>
            <a:endParaRPr lang="en-US">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figure shows the historical trends of DRAM during the last 12-years, from 2000 to 2011.</a:t>
            </a:r>
          </a:p>
          <a:p>
            <a:r>
              <a:rPr lang="en-US" baseline="0" dirty="0" smtClean="0">
                <a:solidFill>
                  <a:srgbClr val="FFFFFF"/>
                </a:solidFill>
              </a:rPr>
              <a:t>We can see that, during this time, DRAM capacity has increased by 16 times.</a:t>
            </a:r>
          </a:p>
          <a:p>
            <a:r>
              <a:rPr lang="en-US" baseline="0" dirty="0" smtClean="0"/>
              <a:t>On the other hand, during the same period of time, DRAM latency has reduced by only 20%. </a:t>
            </a:r>
          </a:p>
          <a:p>
            <a:r>
              <a:rPr lang="en-US" baseline="0" dirty="0" smtClean="0">
                <a:solidFill>
                  <a:srgbClr val="FFFFFF"/>
                </a:solidFill>
              </a:rPr>
              <a:t>As a result, the high DRAM latency continues to be a critical bottleneck for system performance.</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28</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&lt;transition from the previous slide&gt;</a:t>
            </a:r>
          </a:p>
          <a:p>
            <a:r>
              <a:rPr lang="en-US" dirty="0" smtClean="0"/>
              <a:t>Now that I told you about how SMS works, let me tell you about the complexity of SMS.</a:t>
            </a:r>
          </a:p>
          <a:p>
            <a:r>
              <a:rPr lang="en-US" dirty="0" smtClean="0"/>
              <a:t>Compared to a row hit first scheduler, which is the one</a:t>
            </a:r>
            <a:r>
              <a:rPr lang="en-US" baseline="0" dirty="0" smtClean="0"/>
              <a:t> of the simplest memory scheduling algorithm that has been proposed,</a:t>
            </a:r>
            <a:r>
              <a:rPr lang="en-US" dirty="0" smtClean="0"/>
              <a:t> SMS consumes 66% </a:t>
            </a:r>
            <a:r>
              <a:rPr lang="en-US" dirty="0" smtClean="0">
                <a:solidFill>
                  <a:srgbClr val="0000FF"/>
                </a:solidFill>
              </a:rPr>
              <a:t>less area</a:t>
            </a:r>
            <a:r>
              <a:rPr lang="en-US" baseline="0" dirty="0" smtClean="0">
                <a:solidFill>
                  <a:srgbClr val="0000FF"/>
                </a:solidFill>
              </a:rPr>
              <a:t> and </a:t>
            </a:r>
            <a:r>
              <a:rPr lang="en-US" dirty="0" smtClean="0"/>
              <a:t>46% </a:t>
            </a:r>
            <a:r>
              <a:rPr lang="en-US" dirty="0" smtClean="0">
                <a:solidFill>
                  <a:srgbClr val="0000FF"/>
                </a:solidFill>
              </a:rPr>
              <a:t>less static power</a:t>
            </a:r>
            <a:endParaRPr lang="en-US" dirty="0" smtClean="0"/>
          </a:p>
          <a:p>
            <a:pPr lvl="1"/>
            <a:endParaRPr lang="en-US" dirty="0" smtClean="0"/>
          </a:p>
          <a:p>
            <a:r>
              <a:rPr lang="en-US" dirty="0" smtClean="0"/>
              <a:t>The reduction in area and static power comes from:</a:t>
            </a:r>
          </a:p>
          <a:p>
            <a:pPr lvl="1"/>
            <a:r>
              <a:rPr lang="en-US" dirty="0" smtClean="0">
                <a:solidFill>
                  <a:srgbClr val="FF0000"/>
                </a:solidFill>
              </a:rPr>
              <a:t>Decoupling</a:t>
            </a:r>
            <a:r>
              <a:rPr lang="en-US" baseline="0" dirty="0" smtClean="0">
                <a:solidFill>
                  <a:srgbClr val="FF0000"/>
                </a:solidFill>
              </a:rPr>
              <a:t> the m</a:t>
            </a:r>
            <a:r>
              <a:rPr lang="en-US" dirty="0" smtClean="0">
                <a:solidFill>
                  <a:srgbClr val="FF0000"/>
                </a:solidFill>
              </a:rPr>
              <a:t>onolithic scheduler </a:t>
            </a:r>
            <a:r>
              <a:rPr lang="en-US" dirty="0" smtClean="0">
                <a:solidFill>
                  <a:srgbClr val="FF0000"/>
                </a:solidFill>
                <a:sym typeface="Wingdings" pitchFamily="2" charset="2"/>
              </a:rPr>
              <a:t>into stages of simpler schedulers</a:t>
            </a:r>
          </a:p>
          <a:p>
            <a:pPr lvl="1"/>
            <a:r>
              <a:rPr lang="en-US" dirty="0" smtClean="0">
                <a:solidFill>
                  <a:srgbClr val="0000FF"/>
                </a:solidFill>
                <a:sym typeface="Wingdings" pitchFamily="2" charset="2"/>
              </a:rPr>
              <a:t>Each stage has simpler scheduler,</a:t>
            </a:r>
            <a:r>
              <a:rPr lang="en-US" baseline="0" dirty="0" smtClean="0">
                <a:solidFill>
                  <a:srgbClr val="0000FF"/>
                </a:solidFill>
                <a:sym typeface="Wingdings" pitchFamily="2" charset="2"/>
              </a:rPr>
              <a:t> which c</a:t>
            </a:r>
            <a:r>
              <a:rPr lang="en-US" dirty="0" smtClean="0">
                <a:sym typeface="Wingdings" pitchFamily="2" charset="2"/>
              </a:rPr>
              <a:t>onsiders fewer properties at a time to make the scheduling decision</a:t>
            </a:r>
          </a:p>
          <a:p>
            <a:pPr lvl="1"/>
            <a:r>
              <a:rPr lang="en-US" dirty="0" smtClean="0">
                <a:solidFill>
                  <a:srgbClr val="0000FF"/>
                </a:solidFill>
                <a:sym typeface="Wingdings" pitchFamily="2" charset="2"/>
              </a:rPr>
              <a:t>Each stage has simpler buffers</a:t>
            </a:r>
            <a:r>
              <a:rPr lang="en-US" baseline="0" dirty="0" smtClean="0">
                <a:solidFill>
                  <a:srgbClr val="0000FF"/>
                </a:solidFill>
                <a:sym typeface="Wingdings" pitchFamily="2" charset="2"/>
              </a:rPr>
              <a:t>, which is a </a:t>
            </a:r>
            <a:r>
              <a:rPr lang="en-US" dirty="0" smtClean="0">
                <a:sym typeface="Wingdings" pitchFamily="2" charset="2"/>
              </a:rPr>
              <a:t>FIFO instead of out-of-order</a:t>
            </a:r>
            <a:r>
              <a:rPr lang="en-US" baseline="0" dirty="0" smtClean="0">
                <a:sym typeface="Wingdings" pitchFamily="2" charset="2"/>
              </a:rPr>
              <a:t> buffers</a:t>
            </a:r>
            <a:endParaRPr lang="en-US" dirty="0" smtClean="0">
              <a:sym typeface="Wingdings" pitchFamily="2" charset="2"/>
            </a:endParaRPr>
          </a:p>
          <a:p>
            <a:pPr lvl="1"/>
            <a:r>
              <a:rPr lang="en-US" dirty="0" smtClean="0">
                <a:solidFill>
                  <a:srgbClr val="0000FF"/>
                </a:solidFill>
                <a:sym typeface="Wingdings" pitchFamily="2" charset="2"/>
              </a:rPr>
              <a:t>Each stage has a portion of the total buffer size </a:t>
            </a:r>
            <a:r>
              <a:rPr lang="en-US" dirty="0" smtClean="0">
                <a:solidFill>
                  <a:schemeClr val="tx1"/>
                </a:solidFill>
                <a:sym typeface="Wingdings" pitchFamily="2" charset="2"/>
              </a:rPr>
              <a:t>and</a:t>
            </a:r>
            <a:r>
              <a:rPr lang="en-US" baseline="0" dirty="0" smtClean="0">
                <a:solidFill>
                  <a:schemeClr val="tx1"/>
                </a:solidFill>
                <a:sym typeface="Wingdings" pitchFamily="2" charset="2"/>
              </a:rPr>
              <a:t> </a:t>
            </a:r>
            <a:r>
              <a:rPr lang="en-US" dirty="0" smtClean="0">
                <a:sym typeface="Wingdings" pitchFamily="2" charset="2"/>
              </a:rPr>
              <a:t>buffering is distributed across stages</a:t>
            </a:r>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119</a:t>
            </a:fld>
            <a:endParaRPr lang="en-US">
              <a:solidFill>
                <a:prstClr val="black"/>
              </a:solidFill>
              <a:latin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plot, we show the performance of SMS, compared to the best performing scheduler. Note that the best previous algorithm is different for different weights. We vary the GPU weight of 0.001 to 1000. The Y-Axis shows the system performance measured by dividing the CPU-GPU weighted speedup by the total weight to make sure it is bound between 0 and 1.</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120</a:t>
            </a:fld>
            <a:endParaRPr lang="en-US">
              <a:solidFill>
                <a:prstClr val="black"/>
              </a:solidFill>
              <a:latin typeface="Calibri"/>
            </a:endParaRPr>
          </a:p>
        </p:txBody>
      </p:sp>
    </p:spTree>
    <p:extLst>
      <p:ext uri="{BB962C8B-B14F-4D97-AF65-F5344CB8AC3E}">
        <p14:creationId xmlns:p14="http://schemas.microsoft.com/office/powerpoint/2010/main" val="21389802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found that a</a:t>
            </a:r>
            <a:r>
              <a:rPr lang="en-US" dirty="0" smtClean="0"/>
              <a:t>t every GPU weight, we can configure the </a:t>
            </a:r>
            <a:r>
              <a:rPr lang="en-US" dirty="0" err="1" smtClean="0"/>
              <a:t>probablity</a:t>
            </a:r>
            <a:r>
              <a:rPr lang="en-US" dirty="0" smtClean="0"/>
              <a:t> of using shortest job first batch scheduling policy such that SMS outperforms the best previous mechanism for that weight</a:t>
            </a:r>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121</a:t>
            </a:fld>
            <a:endParaRPr lang="en-US">
              <a:solidFill>
                <a:prstClr val="black"/>
              </a:solidFill>
              <a:latin typeface="Calibri"/>
            </a:endParaRPr>
          </a:p>
        </p:txBody>
      </p:sp>
    </p:spTree>
    <p:extLst>
      <p:ext uri="{BB962C8B-B14F-4D97-AF65-F5344CB8AC3E}">
        <p14:creationId xmlns:p14="http://schemas.microsoft.com/office/powerpoint/2010/main" val="21389802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CPU performs better with high SJF probability</a:t>
            </a:r>
          </a:p>
          <a:p>
            <a:r>
              <a:rPr lang="en-US" dirty="0" smtClean="0"/>
              <a:t>GPU performs better with low SJF probability</a:t>
            </a:r>
          </a:p>
          <a:p>
            <a:endParaRPr lang="en-US" dirty="0" smtClean="0"/>
          </a:p>
          <a:p>
            <a:r>
              <a:rPr lang="en-US" dirty="0" smtClean="0"/>
              <a:t>[Say: summarize the other key results</a:t>
            </a:r>
            <a:r>
              <a:rPr lang="en-US" baseline="0" dirty="0" smtClean="0"/>
              <a:t> in the paper]</a:t>
            </a:r>
            <a:endParaRPr lang="en-US" dirty="0" smtClean="0"/>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122</a:t>
            </a:fld>
            <a:endParaRPr lang="en-US">
              <a:solidFill>
                <a:prstClr val="black"/>
              </a:solidFill>
              <a:latin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139</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140</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141</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x</a:t>
            </a:r>
            <a:r>
              <a:rPr lang="en-US" baseline="0" dirty="0" smtClean="0"/>
              <a:t> axis are three system designs that we will look at throughout this talk.</a:t>
            </a:r>
          </a:p>
          <a:p>
            <a:endParaRPr lang="en-US" baseline="0" dirty="0" smtClean="0"/>
          </a:p>
          <a:p>
            <a:r>
              <a:rPr lang="en-US" baseline="0" dirty="0" smtClean="0"/>
              <a:t>The system on the left is a traditional HDD Baseline system that uses DRAM for volatile memory and an HDD for storage and all of the levels of operating system and file system code and buffering required to access persistent data.</a:t>
            </a:r>
          </a:p>
          <a:p>
            <a:endParaRPr lang="en-US" baseline="0" dirty="0" smtClean="0"/>
          </a:p>
          <a:p>
            <a:r>
              <a:rPr lang="en-US" baseline="0" dirty="0" smtClean="0"/>
              <a:t>The system in the middle is an NVM Baseline system that simply replaces the HDD for NVM – and doesn’t change anything else.</a:t>
            </a:r>
          </a:p>
          <a:p>
            <a:endParaRPr lang="en-US" baseline="0" dirty="0" smtClean="0"/>
          </a:p>
          <a:p>
            <a:r>
              <a:rPr lang="en-US" baseline="0" dirty="0" smtClean="0"/>
              <a:t>The system on the right is equipped with a Persistent Memory composed entirely of NVM.  It manages the placement and location of data using hardware and software and does not execute any OS or FS code to access persistent data.</a:t>
            </a:r>
          </a:p>
          <a:p>
            <a:endParaRPr lang="en-US" baseline="0" dirty="0" smtClean="0"/>
          </a:p>
          <a:p>
            <a:r>
              <a:rPr lang="en-US" baseline="0" dirty="0" smtClean="0"/>
              <a:t>On the y axis is the fraction of total energy consumed by these systems normalized to the HDD baseline and averaged across the workloads we will later evaluate.  As we can see, simply switching the HDD for NVM can greatly reduce total system energy consumption, as is expected from future systems employing such technology.  But what is less obvious is how much energy can be reduced by switching from the traditional two-level storage model of the NVM Baseline to the single-level storage model of the Persistent Memory.  As we can see, the energy savings can be quite drastic:  reducing energy by around 80% on average.</a:t>
            </a:r>
          </a:p>
          <a:p>
            <a:endParaRPr lang="en-US" baseline="0" dirty="0" smtClean="0"/>
          </a:p>
          <a:p>
            <a:r>
              <a:rPr lang="en-US" baseline="0" dirty="0" smtClean="0"/>
              <a:t>Let’s take a look at where these energy savings come from.</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142</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 shows the same systems as before, but breaks</a:t>
            </a:r>
            <a:r>
              <a:rPr lang="en-US" baseline="0" dirty="0" smtClean="0"/>
              <a:t> down how the they consume energy among several different categories:</a:t>
            </a:r>
          </a:p>
          <a:p>
            <a:endParaRPr lang="en-US" baseline="0" dirty="0" smtClean="0"/>
          </a:p>
          <a:p>
            <a:r>
              <a:rPr lang="en-US" baseline="0" dirty="0" smtClean="0"/>
              <a:t>User CPU – on the bottom – is the amount of energy consumed by the process executing code on the CPU.</a:t>
            </a:r>
          </a:p>
          <a:p>
            <a:endParaRPr lang="en-US" baseline="0" dirty="0" smtClean="0"/>
          </a:p>
          <a:p>
            <a:r>
              <a:rPr lang="en-US" baseline="0" dirty="0" err="1" smtClean="0"/>
              <a:t>Syscall</a:t>
            </a:r>
            <a:r>
              <a:rPr lang="en-US" baseline="0" dirty="0" smtClean="0"/>
              <a:t> CPU is the amount of energy consumed to execute the operating system and file system on the program’s behalf on the CPU.  Notice that the Persistent Memory system does not consume energy in this category because it does away with OS and FS code for persistent data.</a:t>
            </a:r>
          </a:p>
          <a:p>
            <a:endParaRPr lang="en-US" baseline="0" dirty="0" smtClean="0"/>
          </a:p>
          <a:p>
            <a:r>
              <a:rPr lang="en-US" baseline="0" dirty="0" smtClean="0"/>
              <a:t>DRAM, NVM, and HDD are the amounts of energy consumed to access and operate each of those devices.</a:t>
            </a:r>
          </a:p>
          <a:p>
            <a:endParaRPr lang="en-US" baseline="0" dirty="0" smtClean="0"/>
          </a:p>
          <a:p>
            <a:r>
              <a:rPr lang="en-US" baseline="0" dirty="0" smtClean="0"/>
              <a:t>What we can see from this graph is that while the energy spent handling persistent data in the traditional HDD Baseline system is dwarfed by the energy of accessing its devices, in the NVM Baseline system – by just switching the HDD with NVM – the energy consumed to manage persistent data in the traditional way begins to emerge as a significant bottleneck.  By eliminating this source of inefficiency in the Persistent Memory system, however, we can improve energy (and as we will later see, performance as well).</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143</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144</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understand what causes the long latency, let me take a look at the DRAM organization.</a:t>
            </a:r>
          </a:p>
          <a:p>
            <a:r>
              <a:rPr lang="en-US" baseline="0" dirty="0" smtClean="0">
                <a:solidFill>
                  <a:srgbClr val="FFFFFF"/>
                </a:solidFill>
              </a:rPr>
              <a:t>DRAM consists of two components, the cell array and the I/O circuitry. The cell array consists of multiple </a:t>
            </a:r>
            <a:r>
              <a:rPr lang="en-US" baseline="0" dirty="0" err="1" smtClean="0">
                <a:solidFill>
                  <a:srgbClr val="FFFFFF"/>
                </a:solidFill>
              </a:rPr>
              <a:t>subarrays</a:t>
            </a:r>
            <a:r>
              <a:rPr lang="en-US" baseline="0" dirty="0" smtClean="0">
                <a:solidFill>
                  <a:srgbClr val="FFFFFF"/>
                </a:solidFill>
              </a:rPr>
              <a:t>. </a:t>
            </a:r>
          </a:p>
          <a:p>
            <a:r>
              <a:rPr lang="en-US" baseline="0" dirty="0" smtClean="0"/>
              <a:t>To read from a DRAM chip, the data is first accessed from the </a:t>
            </a:r>
            <a:r>
              <a:rPr lang="en-US" baseline="0" dirty="0" err="1" smtClean="0"/>
              <a:t>subarray</a:t>
            </a:r>
            <a:r>
              <a:rPr lang="en-US" baseline="0" dirty="0" smtClean="0"/>
              <a:t> and then the data is transferred over the channel by the I/O circuitry. </a:t>
            </a:r>
          </a:p>
          <a:p>
            <a:r>
              <a:rPr lang="en-US" baseline="0" dirty="0" smtClean="0">
                <a:solidFill>
                  <a:srgbClr val="FFFFFF"/>
                </a:solidFill>
              </a:rPr>
              <a:t>So, the DRAM latency is the sum of the </a:t>
            </a:r>
            <a:r>
              <a:rPr lang="en-US" baseline="0" dirty="0" err="1" smtClean="0">
                <a:solidFill>
                  <a:srgbClr val="FFFFFF"/>
                </a:solidFill>
              </a:rPr>
              <a:t>subarray</a:t>
            </a:r>
            <a:r>
              <a:rPr lang="en-US" baseline="0" dirty="0" smtClean="0">
                <a:solidFill>
                  <a:srgbClr val="FFFFFF"/>
                </a:solidFill>
              </a:rPr>
              <a:t> latency and the I/O latency. </a:t>
            </a:r>
          </a:p>
          <a:p>
            <a:r>
              <a:rPr lang="en-US" baseline="0" dirty="0" smtClean="0"/>
              <a:t>We observed that the </a:t>
            </a:r>
            <a:r>
              <a:rPr lang="en-US" baseline="0" dirty="0" err="1" smtClean="0"/>
              <a:t>subarray</a:t>
            </a:r>
            <a:r>
              <a:rPr lang="en-US" baseline="0" dirty="0" smtClean="0"/>
              <a:t> latency is much higher than the I/O latency.</a:t>
            </a:r>
          </a:p>
          <a:p>
            <a:r>
              <a:rPr lang="en-US" baseline="0" dirty="0" smtClean="0">
                <a:solidFill>
                  <a:srgbClr val="FFFFFF"/>
                </a:solidFill>
              </a:rPr>
              <a:t>As a result, </a:t>
            </a:r>
            <a:r>
              <a:rPr lang="en-US" baseline="0" dirty="0" err="1" smtClean="0">
                <a:solidFill>
                  <a:srgbClr val="FFFFFF"/>
                </a:solidFill>
              </a:rPr>
              <a:t>subarray</a:t>
            </a:r>
            <a:r>
              <a:rPr lang="en-US" baseline="0" dirty="0" smtClean="0">
                <a:solidFill>
                  <a:srgbClr val="FFFFFF"/>
                </a:solidFill>
              </a:rPr>
              <a:t> is the dominant source of the DRAM latency as we explained in the paper.</a:t>
            </a:r>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29</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145</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146</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closer</a:t>
            </a:r>
            <a:r>
              <a:rPr lang="en-US" baseline="0" dirty="0" smtClean="0"/>
              <a:t> look at the high-level design goals for a Persistent Memory Manager, or PMM.</a:t>
            </a:r>
          </a:p>
          <a:p>
            <a:endParaRPr lang="en-US" baseline="0" dirty="0" smtClean="0"/>
          </a:p>
          <a:p>
            <a:r>
              <a:rPr lang="en-US" baseline="0" dirty="0" smtClean="0"/>
              <a:t>[click] The most noticeable feature of the PMM – from the system software perspective – is the fact that it exposes a load/store interface to access all persistent data in the system.  This means that applications can allocate portions of persistent memory, just as they would allocate portions of volatile DRAM memory in today’s systems.</a:t>
            </a:r>
          </a:p>
          <a:p>
            <a:endParaRPr lang="en-US" baseline="0" dirty="0" smtClean="0"/>
          </a:p>
          <a:p>
            <a:r>
              <a:rPr lang="en-US" baseline="0" dirty="0" smtClean="0"/>
              <a:t>[click] Of course, with a diverse array of devices managed by a persistent memory, it will be important for the PMM to leverage each of their strengths – and mitigate each of their weaknesses – as much as possible.  To this end, the PMM is responsible for managing how volatile and persistent are placed among devices, to ensure data can be efficiently located, persistence guarantees met, and any security rules enforced.</a:t>
            </a:r>
          </a:p>
          <a:p>
            <a:endParaRPr lang="en-US" baseline="0" dirty="0" smtClean="0"/>
          </a:p>
          <a:p>
            <a:r>
              <a:rPr lang="en-US" baseline="0" dirty="0" smtClean="0"/>
              <a:t>[click]  The PMM is also responsible for managing metadata storage and retrieval.  We will later evaluate how such overheads affect system performance.</a:t>
            </a:r>
          </a:p>
          <a:p>
            <a:endParaRPr lang="en-US" baseline="0" dirty="0" smtClean="0"/>
          </a:p>
          <a:p>
            <a:r>
              <a:rPr lang="en-US" baseline="0" dirty="0" smtClean="0"/>
              <a:t>[click]  In addition, to achieve the best performance and energy efficiency for the applications running on a system, it will be necessary for the system software to provide hints to the hardware to be used to make more efficient data placement decisions.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147</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what</a:t>
            </a:r>
            <a:r>
              <a:rPr lang="en-US" baseline="0" dirty="0" smtClean="0"/>
              <a:t> a</a:t>
            </a:r>
            <a:r>
              <a:rPr lang="en-US" dirty="0" smtClean="0"/>
              <a:t> program might look like if written for a</a:t>
            </a:r>
            <a:r>
              <a:rPr lang="en-US" baseline="0" dirty="0" smtClean="0"/>
              <a:t> system equipped with a persistent memory.</a:t>
            </a:r>
          </a:p>
          <a:p>
            <a:endParaRPr lang="en-US" baseline="0" dirty="0" smtClean="0"/>
          </a:p>
          <a:p>
            <a:r>
              <a:rPr lang="en-US" baseline="0" dirty="0" smtClean="0"/>
              <a:t>The main function creates a new persistent object called “</a:t>
            </a:r>
            <a:r>
              <a:rPr lang="en-US" baseline="0" dirty="0" err="1" smtClean="0"/>
              <a:t>myData</a:t>
            </a:r>
            <a:r>
              <a:rPr lang="en-US" baseline="0" dirty="0" smtClean="0"/>
              <a:t>” with the handle “</a:t>
            </a:r>
            <a:r>
              <a:rPr lang="en-US" baseline="0" dirty="0" err="1" smtClean="0"/>
              <a:t>file.dat</a:t>
            </a:r>
            <a:r>
              <a:rPr lang="en-US" baseline="0" dirty="0" smtClean="0"/>
              <a:t>”.  You can see that we use a similar notation to C’s FILE structure.  The contents of </a:t>
            </a:r>
            <a:r>
              <a:rPr lang="en-US" baseline="0" dirty="0" err="1" smtClean="0"/>
              <a:t>myData</a:t>
            </a:r>
            <a:r>
              <a:rPr lang="en-US" baseline="0" dirty="0" smtClean="0"/>
              <a:t> is then set to a newly-allocated *persistent* array of 64 integers.</a:t>
            </a:r>
          </a:p>
          <a:p>
            <a:endParaRPr lang="en-US" baseline="0" dirty="0" smtClean="0"/>
          </a:p>
          <a:p>
            <a:r>
              <a:rPr lang="en-US" baseline="0" dirty="0" smtClean="0"/>
              <a:t>Later (perhaps after reboots of the machine), the data for the handle “</a:t>
            </a:r>
            <a:r>
              <a:rPr lang="en-US" baseline="0" dirty="0" err="1" smtClean="0"/>
              <a:t>file.dat</a:t>
            </a:r>
            <a:r>
              <a:rPr lang="en-US" baseline="0" dirty="0" smtClean="0"/>
              <a:t>” is retrieved and the contents of </a:t>
            </a:r>
            <a:r>
              <a:rPr lang="en-US" baseline="0" dirty="0" err="1" smtClean="0"/>
              <a:t>myData</a:t>
            </a:r>
            <a:r>
              <a:rPr lang="en-US" baseline="0" dirty="0" smtClean="0"/>
              <a:t> is modified and will remain persistent.</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148</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to tie everything together, here is how a persistent memory would operate.  Code allocates persistent objects and accesses them using loads and stores – no different than persistent memory in today’s machines.  Optionally, the software can provide hints as to the types of access patterns or requirements of the software.</a:t>
            </a:r>
          </a:p>
          <a:p>
            <a:endParaRPr lang="en-US" baseline="0" dirty="0" smtClean="0"/>
          </a:p>
          <a:p>
            <a:r>
              <a:rPr lang="en-US" baseline="0" dirty="0" smtClean="0"/>
              <a:t>Then, a Persistent Memory Manager uses this access information and software hints to allocate, locate, migrate, and access data among the heterogeneous array of devices present on the system, attempting to strike a balance between application-level guarantees, like persistence and security, and performance and energy efficiency.</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149</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150</a:t>
            </a:fld>
            <a:endParaRPr lang="en-US"/>
          </a:p>
        </p:txBody>
      </p:sp>
    </p:spTree>
    <p:extLst>
      <p:ext uri="{BB962C8B-B14F-4D97-AF65-F5344CB8AC3E}">
        <p14:creationId xmlns:p14="http://schemas.microsoft.com/office/powerpoint/2010/main" val="22718694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Reduced code footprint lowers *both</a:t>
            </a:r>
            <a:r>
              <a:rPr lang="en-US" baseline="0" dirty="0" smtClean="0"/>
              <a:t>* static and dynamic energy consumption by reducing number of instructions required to perform the same amount of work</a:t>
            </a:r>
          </a:p>
          <a:p>
            <a:pPr marL="228600" indent="-228600">
              <a:buAutoNum type="arabicPeriod"/>
            </a:pPr>
            <a:r>
              <a:rPr lang="en-US" baseline="0" dirty="0" smtClean="0"/>
              <a:t>Reduced data movement lowers static energy consumption</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155</a:t>
            </a:fld>
            <a:endParaRPr lang="en-US">
              <a:solidFill>
                <a:prstClr val="black"/>
              </a:solidFill>
              <a:latin typeface="Calibri"/>
            </a:endParaRPr>
          </a:p>
        </p:txBody>
      </p:sp>
    </p:spTree>
    <p:extLst>
      <p:ext uri="{BB962C8B-B14F-4D97-AF65-F5344CB8AC3E}">
        <p14:creationId xmlns:p14="http://schemas.microsoft.com/office/powerpoint/2010/main" val="29537889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Up until this point, we have assumed that</a:t>
            </a:r>
            <a:r>
              <a:rPr lang="en-US" baseline="0" dirty="0" smtClean="0"/>
              <a:t> the PMM requires no additional overhead in order to explore the potential of systems with persistent memory.  </a:t>
            </a:r>
            <a:r>
              <a:rPr lang="en-US" dirty="0" smtClean="0"/>
              <a:t>This figure shows how</a:t>
            </a:r>
            <a:r>
              <a:rPr lang="en-US" baseline="0" dirty="0" smtClean="0"/>
              <a:t> execution time varies as the latency *per memory access* to the PMM is varied from 1 to 100 cycles.  Note that this estimate is conservative in the sense that it does not consider the potential for overlapping multiple access latencies in the PMM.</a:t>
            </a:r>
          </a:p>
          <a:p>
            <a:pPr marL="0" indent="0">
              <a:buNone/>
            </a:pPr>
            <a:endParaRPr lang="en-US" baseline="0" dirty="0" smtClean="0"/>
          </a:p>
          <a:p>
            <a:pPr marL="0" indent="0">
              <a:buNone/>
            </a:pPr>
            <a:r>
              <a:rPr lang="en-US" baseline="0" dirty="0" smtClean="0"/>
              <a:t>For each benchmark, the categories are normalized to the performance of the NVM Baseline system, shown on the left.</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156</a:t>
            </a:fld>
            <a:endParaRPr lang="en-US">
              <a:solidFill>
                <a:prstClr val="black"/>
              </a:solidFill>
              <a:latin typeface="Calibri"/>
            </a:endParaRPr>
          </a:p>
        </p:txBody>
      </p:sp>
    </p:spTree>
    <p:extLst>
      <p:ext uri="{BB962C8B-B14F-4D97-AF65-F5344CB8AC3E}">
        <p14:creationId xmlns:p14="http://schemas.microsoft.com/office/powerpoint/2010/main" val="29537889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*in words* some of the talking points from the paper):</a:t>
            </a:r>
          </a:p>
          <a:p>
            <a:endParaRPr lang="en-US" dirty="0" smtClean="0"/>
          </a:p>
          <a:p>
            <a:r>
              <a:rPr lang="en-US" dirty="0" smtClean="0"/>
              <a:t>Q1.  How</a:t>
            </a:r>
            <a:r>
              <a:rPr lang="en-US" baseline="0" dirty="0" smtClean="0"/>
              <a:t> should data be intelligently partitioned among devices?</a:t>
            </a:r>
          </a:p>
          <a:p>
            <a:r>
              <a:rPr lang="en-US" baseline="0" dirty="0" smtClean="0"/>
              <a:t>    How can data be efficiently transmitted between devices?</a:t>
            </a:r>
          </a:p>
          <a:p>
            <a:r>
              <a:rPr lang="en-US" baseline="0" dirty="0" smtClean="0"/>
              <a:t>    How can software be designed for improved fault tolerance?</a:t>
            </a:r>
          </a:p>
          <a:p>
            <a:r>
              <a:rPr lang="en-US" baseline="0" dirty="0" smtClean="0"/>
              <a:t>    How does persistent memory change models for availability?</a:t>
            </a:r>
          </a:p>
          <a:p>
            <a:endParaRPr lang="en-US" baseline="0" dirty="0" smtClean="0"/>
          </a:p>
          <a:p>
            <a:r>
              <a:rPr lang="en-US" baseline="0" dirty="0" smtClean="0"/>
              <a:t>Q2.  What is the right interface between persistent memory and software?</a:t>
            </a:r>
          </a:p>
          <a:p>
            <a:r>
              <a:rPr lang="en-US" baseline="0" dirty="0" smtClean="0"/>
              <a:t>    What types of hooks and access data should be exposed to the software?</a:t>
            </a:r>
          </a:p>
          <a:p>
            <a:r>
              <a:rPr lang="en-US" baseline="0" dirty="0" smtClean="0"/>
              <a:t>    How can software signal to hardware that applications have particular access patterns?</a:t>
            </a:r>
          </a:p>
          <a:p>
            <a:r>
              <a:rPr lang="en-US" baseline="0" dirty="0" smtClean="0"/>
              <a:t>    How can software help provide consistency, reliability, and protection among heterogeneous devices?</a:t>
            </a:r>
          </a:p>
          <a:p>
            <a:endParaRPr lang="en-US" baseline="0" dirty="0" smtClean="0"/>
          </a:p>
          <a:p>
            <a:r>
              <a:rPr lang="en-US" baseline="0" dirty="0" smtClean="0"/>
              <a:t>Q3.  How to efficiently support legacy system functionality (e.g., run HDD Baseline code on Persistent Memory and have it run nearly as fast as code designed for the Persistent Memory system)</a:t>
            </a:r>
          </a:p>
          <a:p>
            <a:r>
              <a:rPr lang="en-US" baseline="0" dirty="0" smtClean="0"/>
              <a:t>    How can devices in a persistent memory efficiently manage legacy interface (e.g., </a:t>
            </a:r>
            <a:r>
              <a:rPr lang="en-US" baseline="0" dirty="0" err="1" smtClean="0"/>
              <a:t>filesystem</a:t>
            </a:r>
            <a:r>
              <a:rPr lang="en-US" baseline="0" dirty="0" smtClean="0"/>
              <a:t>, page table) metadata?</a:t>
            </a:r>
          </a:p>
          <a:p>
            <a:endParaRPr lang="en-US" baseline="0" dirty="0" smtClean="0"/>
          </a:p>
          <a:p>
            <a:r>
              <a:rPr lang="en-US" baseline="0" dirty="0" smtClean="0"/>
              <a:t>Q4.  A key challenge will be to keep accesses to a persistent memory fast, how this can be done efficiently (e.g., in between 10 to 50 cycles per access) is an important open area for future research.</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157</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158</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cell’s capacitor is small and can store only a small amount of charge. </a:t>
            </a:r>
          </a:p>
          <a:p>
            <a:r>
              <a:rPr lang="en-US" baseline="0" dirty="0" smtClean="0"/>
              <a:t>That is why a </a:t>
            </a:r>
            <a:r>
              <a:rPr lang="en-US" baseline="0" dirty="0" err="1" smtClean="0"/>
              <a:t>subarray</a:t>
            </a:r>
            <a:r>
              <a:rPr lang="en-US" baseline="0" dirty="0" smtClean="0"/>
              <a:t> also has sense-amplifiers, which are specialized circuits that can detect the small amount of charge. </a:t>
            </a:r>
          </a:p>
          <a:p>
            <a:endParaRPr lang="en-US" baseline="0" dirty="0" smtClean="0"/>
          </a:p>
          <a:p>
            <a:r>
              <a:rPr lang="en-US" baseline="0" dirty="0" smtClean="0"/>
              <a:t>Unfortunately, a sense-amplifier size is about *100* times the cell size. </a:t>
            </a:r>
          </a:p>
          <a:p>
            <a:r>
              <a:rPr lang="en-US" baseline="0" dirty="0" smtClean="0"/>
              <a:t>So, to amortize the area of the sense-amplifiers, </a:t>
            </a:r>
          </a:p>
          <a:p>
            <a:r>
              <a:rPr lang="en-US" baseline="0" dirty="0" smtClean="0"/>
              <a:t>hundreds of cells share the same sense-amplifier through a long </a:t>
            </a:r>
            <a:r>
              <a:rPr lang="en-US" baseline="0" dirty="0" err="1" smtClean="0"/>
              <a:t>bitline</a:t>
            </a:r>
            <a:r>
              <a:rPr lang="en-US" baseline="0" dirty="0" smtClean="0"/>
              <a:t>. </a:t>
            </a:r>
          </a:p>
          <a:p>
            <a:endParaRPr lang="en-US" baseline="0" dirty="0" smtClean="0"/>
          </a:p>
          <a:p>
            <a:r>
              <a:rPr lang="en-US" baseline="0" dirty="0" smtClean="0"/>
              <a:t>However, a long </a:t>
            </a:r>
            <a:r>
              <a:rPr lang="en-US" baseline="0" dirty="0" err="1" smtClean="0"/>
              <a:t>bitline</a:t>
            </a:r>
            <a:r>
              <a:rPr lang="en-US" baseline="0" dirty="0" smtClean="0"/>
              <a:t> has a large capacitance that increases latency and power consumption. </a:t>
            </a:r>
          </a:p>
          <a:p>
            <a:r>
              <a:rPr lang="en-US" baseline="0" dirty="0" smtClean="0"/>
              <a:t>Therefore, the long </a:t>
            </a:r>
            <a:r>
              <a:rPr lang="en-US" baseline="0" dirty="0" err="1" smtClean="0"/>
              <a:t>bitline</a:t>
            </a:r>
            <a:r>
              <a:rPr lang="en-US" baseline="0" dirty="0" smtClean="0"/>
              <a:t> is one of the dominant sources of high latency and high power consumption.</a:t>
            </a:r>
          </a:p>
          <a:p>
            <a:endParaRPr lang="en-US" baseline="0" dirty="0" smtClean="0"/>
          </a:p>
          <a:p>
            <a:r>
              <a:rPr lang="en-US" baseline="0" dirty="0" smtClean="0"/>
              <a:t>To understand why the </a:t>
            </a:r>
            <a:r>
              <a:rPr lang="en-US" baseline="0" dirty="0" err="1" smtClean="0"/>
              <a:t>subarray</a:t>
            </a:r>
            <a:r>
              <a:rPr lang="en-US" baseline="0" dirty="0" smtClean="0"/>
              <a:t> is so slow, </a:t>
            </a:r>
          </a:p>
          <a:p>
            <a:r>
              <a:rPr lang="en-US" baseline="0" dirty="0" smtClean="0"/>
              <a:t>let me take a look at the </a:t>
            </a:r>
            <a:r>
              <a:rPr lang="en-US" baseline="0" dirty="0" err="1" smtClean="0"/>
              <a:t>subarray</a:t>
            </a:r>
            <a:r>
              <a:rPr lang="en-US" baseline="0" dirty="0" smtClean="0"/>
              <a:t> organization.</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30</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naïve way to reduce the DRAM latency is to have short </a:t>
            </a:r>
            <a:r>
              <a:rPr lang="en-US" baseline="0" dirty="0" err="1" smtClean="0"/>
              <a:t>bitlines</a:t>
            </a:r>
            <a:r>
              <a:rPr lang="en-US" baseline="0" dirty="0" smtClean="0"/>
              <a:t> that have lower latency.</a:t>
            </a:r>
          </a:p>
          <a:p>
            <a:r>
              <a:rPr lang="en-US" baseline="0" dirty="0" smtClean="0"/>
              <a:t>Unfortunately, short </a:t>
            </a:r>
            <a:r>
              <a:rPr lang="en-US" baseline="0" dirty="0" err="1" smtClean="0"/>
              <a:t>bitlines</a:t>
            </a:r>
            <a:r>
              <a:rPr lang="en-US" baseline="0" dirty="0" smtClean="0"/>
              <a:t> significantly increase the DRAM area.</a:t>
            </a:r>
          </a:p>
          <a:p>
            <a:r>
              <a:rPr lang="en-US" baseline="0" dirty="0" smtClean="0"/>
              <a:t>Therefore, the </a:t>
            </a:r>
            <a:r>
              <a:rPr lang="en-US" baseline="0" dirty="0" err="1" smtClean="0"/>
              <a:t>bitline</a:t>
            </a:r>
            <a:r>
              <a:rPr lang="en-US" baseline="0" dirty="0" smtClean="0"/>
              <a:t> length exposes an important trade-off between area and latency.</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31</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figure shows the trade-off between DRAM area and latency as we change the </a:t>
            </a:r>
            <a:r>
              <a:rPr lang="en-US" baseline="0" dirty="0" err="1" smtClean="0"/>
              <a:t>bitline</a:t>
            </a:r>
            <a:r>
              <a:rPr lang="en-US" baseline="0" dirty="0" smtClean="0"/>
              <a:t> length.</a:t>
            </a:r>
          </a:p>
          <a:p>
            <a:r>
              <a:rPr lang="en-US" baseline="0" dirty="0" smtClean="0"/>
              <a:t>Y-axis is the normalized DRAM area compared to a DRAM using 512 cells/</a:t>
            </a:r>
            <a:r>
              <a:rPr lang="en-US" baseline="0" dirty="0" err="1" smtClean="0"/>
              <a:t>bitline</a:t>
            </a:r>
            <a:r>
              <a:rPr lang="en-US" baseline="0" dirty="0" smtClean="0"/>
              <a:t>. A lower value is cheaper.</a:t>
            </a:r>
          </a:p>
          <a:p>
            <a:r>
              <a:rPr lang="en-US" baseline="0" dirty="0" smtClean="0"/>
              <a:t>X-axis shows the latency in terms of </a:t>
            </a:r>
            <a:r>
              <a:rPr lang="en-US" baseline="0" dirty="0" err="1" smtClean="0"/>
              <a:t>tRC</a:t>
            </a:r>
            <a:r>
              <a:rPr lang="en-US" baseline="0" dirty="0" smtClean="0"/>
              <a:t>, an important DRAM timing constraint. A lower value is faster.</a:t>
            </a:r>
          </a:p>
          <a:p>
            <a:endParaRPr lang="en-US" baseline="0" dirty="0" smtClean="0"/>
          </a:p>
          <a:p>
            <a:r>
              <a:rPr lang="en-US" baseline="0" dirty="0" smtClean="0"/>
              <a:t>Commodity DRAM chips use long </a:t>
            </a:r>
            <a:r>
              <a:rPr lang="en-US" baseline="0" dirty="0" err="1" smtClean="0"/>
              <a:t>bitlines</a:t>
            </a:r>
            <a:r>
              <a:rPr lang="en-US" baseline="0" dirty="0" smtClean="0"/>
              <a:t> to minimize area cost. On the other hand, shorter </a:t>
            </a:r>
            <a:r>
              <a:rPr lang="en-US" baseline="0" dirty="0" err="1" smtClean="0"/>
              <a:t>bitlines</a:t>
            </a:r>
            <a:r>
              <a:rPr lang="en-US" baseline="0" dirty="0" smtClean="0"/>
              <a:t> achieve lower latency at higher cost. </a:t>
            </a:r>
          </a:p>
          <a:p>
            <a:pPr defTabSz="931774">
              <a:defRPr/>
            </a:pPr>
            <a:r>
              <a:rPr lang="en-US" baseline="0" dirty="0" smtClean="0"/>
              <a:t>Our goal is to achieve the best of both worlds: low latency and low area cost.</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32</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sum up, both long and short </a:t>
            </a:r>
            <a:r>
              <a:rPr lang="en-US" baseline="0" dirty="0" err="1" smtClean="0"/>
              <a:t>bitline</a:t>
            </a:r>
            <a:r>
              <a:rPr lang="en-US" baseline="0" dirty="0" smtClean="0"/>
              <a:t> do not achieve small area and low latency. </a:t>
            </a:r>
          </a:p>
          <a:p>
            <a:r>
              <a:rPr lang="en-US" baseline="0" dirty="0" smtClean="0"/>
              <a:t>Long </a:t>
            </a:r>
            <a:r>
              <a:rPr lang="en-US" baseline="0" dirty="0" err="1" smtClean="0"/>
              <a:t>bitline</a:t>
            </a:r>
            <a:r>
              <a:rPr lang="en-US" baseline="0" dirty="0" smtClean="0"/>
              <a:t> has small area but has high latency while short </a:t>
            </a:r>
            <a:r>
              <a:rPr lang="en-US" baseline="0" dirty="0" err="1" smtClean="0"/>
              <a:t>bitline</a:t>
            </a:r>
            <a:r>
              <a:rPr lang="en-US" baseline="0" dirty="0" smtClean="0"/>
              <a:t> has low latency but has large area.</a:t>
            </a:r>
          </a:p>
          <a:p>
            <a:endParaRPr lang="en-US" baseline="0" dirty="0" smtClean="0"/>
          </a:p>
          <a:p>
            <a:r>
              <a:rPr lang="en-US" baseline="0" dirty="0" smtClean="0"/>
              <a:t>To achieve the best of both worlds, we first start from long </a:t>
            </a:r>
            <a:r>
              <a:rPr lang="en-US" baseline="0" dirty="0" err="1" smtClean="0"/>
              <a:t>bitline</a:t>
            </a:r>
            <a:r>
              <a:rPr lang="en-US" baseline="0" dirty="0" smtClean="0"/>
              <a:t>, which has small area. </a:t>
            </a:r>
          </a:p>
          <a:p>
            <a:r>
              <a:rPr lang="en-US" baseline="0" dirty="0" smtClean="0"/>
              <a:t>After that, to achieve the low latency of short </a:t>
            </a:r>
            <a:r>
              <a:rPr lang="en-US" baseline="0" dirty="0" err="1" smtClean="0"/>
              <a:t>bitline</a:t>
            </a:r>
            <a:r>
              <a:rPr lang="en-US" baseline="0" dirty="0" smtClean="0"/>
              <a:t>, we divide the long </a:t>
            </a:r>
            <a:r>
              <a:rPr lang="en-US" baseline="0" dirty="0" err="1" smtClean="0"/>
              <a:t>bitline</a:t>
            </a:r>
            <a:r>
              <a:rPr lang="en-US" baseline="0" dirty="0" smtClean="0"/>
              <a:t> into two smaller segments. </a:t>
            </a:r>
          </a:p>
          <a:p>
            <a:r>
              <a:rPr lang="en-US" baseline="0" dirty="0" smtClean="0"/>
              <a:t>The </a:t>
            </a:r>
            <a:r>
              <a:rPr lang="en-US" baseline="0" dirty="0" err="1" smtClean="0"/>
              <a:t>bitline</a:t>
            </a:r>
            <a:r>
              <a:rPr lang="en-US" baseline="0" dirty="0" smtClean="0"/>
              <a:t> length of the segment nearby the sense-amplifier is same as the length of short </a:t>
            </a:r>
            <a:r>
              <a:rPr lang="en-US" baseline="0" dirty="0" err="1" smtClean="0"/>
              <a:t>bitline</a:t>
            </a:r>
            <a:r>
              <a:rPr lang="en-US" baseline="0" dirty="0" smtClean="0"/>
              <a:t>. </a:t>
            </a:r>
          </a:p>
          <a:p>
            <a:r>
              <a:rPr lang="en-US" baseline="0" dirty="0" smtClean="0"/>
              <a:t>Therefore, the latency of the segment is as low as the latency of the short </a:t>
            </a:r>
            <a:r>
              <a:rPr lang="en-US" baseline="0" dirty="0" err="1" smtClean="0"/>
              <a:t>bitline</a:t>
            </a:r>
            <a:r>
              <a:rPr lang="en-US" baseline="0" dirty="0" smtClean="0"/>
              <a:t>. </a:t>
            </a:r>
          </a:p>
          <a:p>
            <a:r>
              <a:rPr lang="en-US" baseline="0" dirty="0" smtClean="0"/>
              <a:t>To isolate this fast segment from the other segment, we add isolation transistors that selectively connect the two segments. </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33</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Master" Target="../slideMasters/slideMaster10.xml"/><Relationship Id="rId2" Type="http://schemas.openxmlformats.org/officeDocument/2006/relationships/image" Target="../media/image6.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4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4334518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2357"/>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3308204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7" name="Picture Placeholder 2"/>
          <p:cNvSpPr>
            <a:spLocks noGrp="1"/>
          </p:cNvSpPr>
          <p:nvPr>
            <p:ph type="pic" idx="1"/>
          </p:nvPr>
        </p:nvSpPr>
        <p:spPr>
          <a:xfrm>
            <a:off x="3316288" y="107042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3316288" y="5185226"/>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3"/>
          <p:cNvSpPr>
            <a:spLocks noGrp="1"/>
          </p:cNvSpPr>
          <p:nvPr>
            <p:ph type="body" sz="half" idx="10"/>
          </p:nvPr>
        </p:nvSpPr>
        <p:spPr>
          <a:xfrm>
            <a:off x="457201" y="1070426"/>
            <a:ext cx="2859088" cy="4919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86408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3184071" y="145143"/>
            <a:ext cx="5959929" cy="771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35583542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05679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63543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707276"/>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8693663"/>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206433"/>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3444643"/>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1686507"/>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991134"/>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4480487"/>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734701"/>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1170275"/>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83307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6267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2073927"/>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813583"/>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685609"/>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2249638739"/>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52787"/>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690549"/>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0113194"/>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0437132"/>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2594476"/>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7013786"/>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22857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06199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8273601"/>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6703575"/>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2949376249"/>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8943002"/>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63216"/>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3251267"/>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1439865"/>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674615"/>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7296944"/>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8286941"/>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22391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13370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9372347"/>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1200452099"/>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9682470"/>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2607370"/>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974552"/>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2882175"/>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0683289"/>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1508187"/>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3971540"/>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6771473"/>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94627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83011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847535455"/>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2834769"/>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8479101"/>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5513993"/>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0949556"/>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7416598"/>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9983898"/>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0490541"/>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6869284"/>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9578381"/>
      </p:ext>
    </p:extLst>
  </p:cSld>
  <p:clrMapOvr>
    <a:masterClrMapping/>
  </p:clrMapOvr>
  <p:transition xmlns:p14="http://schemas.microsoft.com/office/powerpoint/2010/mai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80224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1397899074"/>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00967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1349600"/>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596406"/>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3621081"/>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2447729"/>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5317963"/>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8406183"/>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1659816"/>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6662183"/>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4951389"/>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1187434387"/>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EF0CAD05-5F98-C240-A41D-E171A6304933}" type="slidenum">
              <a:rPr lang="en-US"/>
              <a:pPr/>
              <a:t>‹#›</a:t>
            </a:fld>
            <a:endParaRPr lang="en-US"/>
          </a:p>
        </p:txBody>
      </p:sp>
    </p:spTree>
    <p:extLst>
      <p:ext uri="{BB962C8B-B14F-4D97-AF65-F5344CB8AC3E}">
        <p14:creationId xmlns:p14="http://schemas.microsoft.com/office/powerpoint/2010/main" val="1176202611"/>
      </p:ext>
    </p:extLst>
  </p:cSld>
  <p:clrMapOvr>
    <a:masterClrMapping/>
  </p:clrMapOvr>
  <p:transition xmlns:p14="http://schemas.microsoft.com/office/powerpoint/2010/main"/>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71752C56-4F8A-824F-A263-2404B5D536A2}" type="slidenum">
              <a:rPr lang="en-US"/>
              <a:pPr/>
              <a:t>‹#›</a:t>
            </a:fld>
            <a:endParaRPr lang="en-US"/>
          </a:p>
        </p:txBody>
      </p:sp>
    </p:spTree>
    <p:extLst>
      <p:ext uri="{BB962C8B-B14F-4D97-AF65-F5344CB8AC3E}">
        <p14:creationId xmlns:p14="http://schemas.microsoft.com/office/powerpoint/2010/main" val="2225563168"/>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E2A6F638-9311-044E-822F-DB90AF0533D9}" type="slidenum">
              <a:rPr lang="en-US"/>
              <a:pPr/>
              <a:t>‹#›</a:t>
            </a:fld>
            <a:endParaRPr lang="en-US"/>
          </a:p>
        </p:txBody>
      </p:sp>
    </p:spTree>
    <p:extLst>
      <p:ext uri="{BB962C8B-B14F-4D97-AF65-F5344CB8AC3E}">
        <p14:creationId xmlns:p14="http://schemas.microsoft.com/office/powerpoint/2010/main" val="3072845242"/>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098FC8E-6941-C74C-BC08-436BE2F5B5D2}" type="slidenum">
              <a:rPr lang="en-US"/>
              <a:pPr/>
              <a:t>‹#›</a:t>
            </a:fld>
            <a:endParaRPr lang="en-US"/>
          </a:p>
        </p:txBody>
      </p:sp>
    </p:spTree>
    <p:extLst>
      <p:ext uri="{BB962C8B-B14F-4D97-AF65-F5344CB8AC3E}">
        <p14:creationId xmlns:p14="http://schemas.microsoft.com/office/powerpoint/2010/main" val="644812070"/>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EC2913EA-86C8-7044-8F98-044F5E7301AC}" type="slidenum">
              <a:rPr lang="en-US"/>
              <a:pPr/>
              <a:t>‹#›</a:t>
            </a:fld>
            <a:endParaRPr lang="en-US"/>
          </a:p>
        </p:txBody>
      </p:sp>
    </p:spTree>
    <p:extLst>
      <p:ext uri="{BB962C8B-B14F-4D97-AF65-F5344CB8AC3E}">
        <p14:creationId xmlns:p14="http://schemas.microsoft.com/office/powerpoint/2010/main" val="1718689315"/>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E9EB2717-EF8A-4F48-9475-0E5579379CAF}" type="slidenum">
              <a:rPr lang="en-US"/>
              <a:pPr/>
              <a:t>‹#›</a:t>
            </a:fld>
            <a:endParaRPr lang="en-US"/>
          </a:p>
        </p:txBody>
      </p:sp>
    </p:spTree>
    <p:extLst>
      <p:ext uri="{BB962C8B-B14F-4D97-AF65-F5344CB8AC3E}">
        <p14:creationId xmlns:p14="http://schemas.microsoft.com/office/powerpoint/2010/main" val="2735493282"/>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09CEDDA7-F9BC-D143-BB10-4566D815D5F9}" type="slidenum">
              <a:rPr lang="en-US"/>
              <a:pPr/>
              <a:t>‹#›</a:t>
            </a:fld>
            <a:endParaRPr lang="en-US"/>
          </a:p>
        </p:txBody>
      </p:sp>
    </p:spTree>
    <p:extLst>
      <p:ext uri="{BB962C8B-B14F-4D97-AF65-F5344CB8AC3E}">
        <p14:creationId xmlns:p14="http://schemas.microsoft.com/office/powerpoint/2010/main" val="266402226"/>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24CCDBC6-CC01-564B-8353-1EF7BD2EDA4C}" type="slidenum">
              <a:rPr lang="en-US"/>
              <a:pPr/>
              <a:t>‹#›</a:t>
            </a:fld>
            <a:endParaRPr lang="en-US"/>
          </a:p>
        </p:txBody>
      </p:sp>
    </p:spTree>
    <p:extLst>
      <p:ext uri="{BB962C8B-B14F-4D97-AF65-F5344CB8AC3E}">
        <p14:creationId xmlns:p14="http://schemas.microsoft.com/office/powerpoint/2010/main" val="1337623389"/>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63E88A4F-2F9B-8940-A946-705E7B7AAFF5}" type="slidenum">
              <a:rPr lang="en-US"/>
              <a:pPr/>
              <a:t>‹#›</a:t>
            </a:fld>
            <a:endParaRPr lang="en-US"/>
          </a:p>
        </p:txBody>
      </p:sp>
    </p:spTree>
    <p:extLst>
      <p:ext uri="{BB962C8B-B14F-4D97-AF65-F5344CB8AC3E}">
        <p14:creationId xmlns:p14="http://schemas.microsoft.com/office/powerpoint/2010/main" val="3354859521"/>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1F0E8B17-B4D9-5340-8D3E-0FD2DBAED3D0}" type="slidenum">
              <a:rPr lang="en-US"/>
              <a:pPr/>
              <a:t>‹#›</a:t>
            </a:fld>
            <a:endParaRPr lang="en-US"/>
          </a:p>
        </p:txBody>
      </p:sp>
    </p:spTree>
    <p:extLst>
      <p:ext uri="{BB962C8B-B14F-4D97-AF65-F5344CB8AC3E}">
        <p14:creationId xmlns:p14="http://schemas.microsoft.com/office/powerpoint/2010/main" val="1286934465"/>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1233992250"/>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5F24509-A4B3-2C4F-9AD0-DD3550F7CEC3}" type="slidenum">
              <a:rPr lang="en-US"/>
              <a:pPr/>
              <a:t>‹#›</a:t>
            </a:fld>
            <a:endParaRPr lang="en-US"/>
          </a:p>
        </p:txBody>
      </p:sp>
    </p:spTree>
    <p:extLst>
      <p:ext uri="{BB962C8B-B14F-4D97-AF65-F5344CB8AC3E}">
        <p14:creationId xmlns:p14="http://schemas.microsoft.com/office/powerpoint/2010/main" val="1255893421"/>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135D994-FDC0-964B-B4AE-94C64D4C4962}" type="slidenum">
              <a:rPr lang="en-US"/>
              <a:pPr/>
              <a:t>‹#›</a:t>
            </a:fld>
            <a:endParaRPr lang="en-US"/>
          </a:p>
        </p:txBody>
      </p:sp>
    </p:spTree>
    <p:extLst>
      <p:ext uri="{BB962C8B-B14F-4D97-AF65-F5344CB8AC3E}">
        <p14:creationId xmlns:p14="http://schemas.microsoft.com/office/powerpoint/2010/main" val="1128237529"/>
      </p:ext>
    </p:extLst>
  </p:cSld>
  <p:clrMapOvr>
    <a:masterClrMapping/>
  </p:clrMapOvr>
  <p:transition xmlns:p14="http://schemas.microsoft.com/office/powerpoint/2010/main"/>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17006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6901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5754154"/>
      </p:ext>
    </p:extLst>
  </p:cSld>
  <p:clrMapOvr>
    <a:masterClrMapping/>
  </p:clrMapOvr>
  <p:transition xmlns:p14="http://schemas.microsoft.com/office/powerpoint/2010/main"/>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7945867"/>
      </p:ext>
    </p:extLst>
  </p:cSld>
  <p:clrMapOvr>
    <a:masterClrMapping/>
  </p:clrMapOvr>
  <p:transition xmlns:p14="http://schemas.microsoft.com/office/powerpoint/2010/main"/>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7637371"/>
      </p:ext>
    </p:extLst>
  </p:cSld>
  <p:clrMapOvr>
    <a:masterClrMapping/>
  </p:clrMapOvr>
  <p:transition xmlns:p14="http://schemas.microsoft.com/office/powerpoint/2010/main"/>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6877408"/>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9029212"/>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8838355"/>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3920988171"/>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5256693"/>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8130625"/>
      </p:ext>
    </p:extLst>
  </p:cSld>
  <p:clrMapOvr>
    <a:masterClrMapping/>
  </p:clrMapOvr>
  <p:transition xmlns:p14="http://schemas.microsoft.com/office/powerpoint/2010/main"/>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1494368"/>
      </p:ext>
    </p:extLst>
  </p:cSld>
  <p:clrMapOvr>
    <a:masterClrMapping/>
  </p:clrMapOvr>
  <p:transition xmlns:p14="http://schemas.microsoft.com/office/powerpoint/2010/main"/>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83968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6789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1486633"/>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42156"/>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9204901"/>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1634217"/>
      </p:ext>
    </p:extLst>
  </p:cSld>
  <p:clrMapOvr>
    <a:masterClrMapping/>
  </p:clrMapOvr>
  <p:transition xmlns:p14="http://schemas.microsoft.com/office/powerpoint/2010/main"/>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4237537"/>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2257856907"/>
      </p:ext>
    </p:extLst>
  </p:cSld>
  <p:clrMapOvr>
    <a:masterClrMapping/>
  </p:clrMapOvr>
  <p:transition xmlns:p14="http://schemas.microsoft.com/office/powerpoint/2010/main"/>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7247826"/>
      </p:ext>
    </p:extLst>
  </p:cSld>
  <p:clrMapOvr>
    <a:masterClrMapping/>
  </p:clrMapOvr>
  <p:transition xmlns:p14="http://schemas.microsoft.com/office/powerpoint/2010/main"/>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798383"/>
      </p:ext>
    </p:extLst>
  </p:cSld>
  <p:clrMapOvr>
    <a:masterClrMapping/>
  </p:clrMapOvr>
  <p:transition xmlns:p14="http://schemas.microsoft.com/office/powerpoint/2010/main"/>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6820733"/>
      </p:ext>
    </p:extLst>
  </p:cSld>
  <p:clrMapOvr>
    <a:masterClrMapping/>
  </p:clrMapOvr>
  <p:transition xmlns:p14="http://schemas.microsoft.com/office/powerpoint/2010/main"/>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2077888"/>
      </p:ext>
    </p:extLst>
  </p:cSld>
  <p:clrMapOvr>
    <a:masterClrMapping/>
  </p:clrMapOvr>
  <p:transition xmlns:p14="http://schemas.microsoft.com/office/powerpoint/2010/main"/>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07993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62641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7007866"/>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5720055"/>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623489"/>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4005390"/>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2108637058"/>
      </p:ext>
    </p:extLst>
  </p:cSld>
  <p:clrMapOvr>
    <a:masterClrMapping/>
  </p:clrMapOvr>
  <p:transition xmlns:p14="http://schemas.microsoft.com/office/powerpoint/2010/main"/>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9155047"/>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9413553"/>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5724105"/>
      </p:ext>
    </p:extLst>
  </p:cSld>
  <p:clrMapOvr>
    <a:masterClrMapping/>
  </p:clrMapOvr>
  <p:transition xmlns:p14="http://schemas.microsoft.com/office/powerpoint/2010/main"/>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3914322"/>
      </p:ext>
    </p:extLst>
  </p:cSld>
  <p:clrMapOvr>
    <a:masterClrMapping/>
  </p:clrMapOvr>
  <p:transition xmlns:p14="http://schemas.microsoft.com/office/powerpoint/2010/main"/>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9249492"/>
      </p:ext>
    </p:extLst>
  </p:cSld>
  <p:clrMapOvr>
    <a:masterClrMapping/>
  </p:clrMapOvr>
  <p:transition xmlns:p14="http://schemas.microsoft.com/office/powerpoint/2010/main"/>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62787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39406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0656725"/>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471075"/>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4987662"/>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1266926997"/>
      </p:ext>
    </p:extLst>
  </p:cSld>
  <p:clrMapOvr>
    <a:masterClrMapping/>
  </p:clrMapOvr>
  <p:transition xmlns:p14="http://schemas.microsoft.com/office/powerpoint/2010/main"/>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0766688"/>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4632561"/>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5151603"/>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5342684"/>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2655830"/>
      </p:ext>
    </p:extLst>
  </p:cSld>
  <p:clrMapOvr>
    <a:masterClrMapping/>
  </p:clrMapOvr>
  <p:transition xmlns:p14="http://schemas.microsoft.com/office/powerpoint/2010/main"/>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6345395"/>
      </p:ext>
    </p:extLst>
  </p:cSld>
  <p:clrMapOvr>
    <a:masterClrMapping/>
  </p:clrMapOvr>
  <p:transition xmlns:p14="http://schemas.microsoft.com/office/powerpoint/2010/main"/>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938625534"/>
      </p:ext>
    </p:extLst>
  </p:cSld>
  <p:clrMapOvr>
    <a:masterClrMapping/>
  </p:clrMapOvr>
  <p:transition xmlns:p14="http://schemas.microsoft.com/office/powerpoint/2010/main"/>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775467073"/>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1562692093"/>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2300572998"/>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589707212"/>
      </p:ext>
    </p:extLst>
  </p:cSld>
  <p:clrMapOvr>
    <a:masterClrMapping/>
  </p:clrMapOvr>
  <p:transition xmlns:p14="http://schemas.microsoft.com/office/powerpoint/2010/main"/>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1837211675"/>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805125284"/>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1306847940"/>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686283445"/>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2922352323"/>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3923923902"/>
      </p:ext>
    </p:extLst>
  </p:cSld>
  <p:clrMapOvr>
    <a:masterClrMapping/>
  </p:clrMapOvr>
  <p:transition xmlns:p14="http://schemas.microsoft.com/office/powerpoint/2010/main"/>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3263801953"/>
      </p:ext>
    </p:extLst>
  </p:cSld>
  <p:clrMapOvr>
    <a:masterClrMapping/>
  </p:clrMapOvr>
  <p:transition xmlns:p14="http://schemas.microsoft.com/office/powerpoint/2010/main"/>
</p:sldLayout>
</file>

<file path=ppt/slideLayouts/slideLayout23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2358011435"/>
      </p:ext>
    </p:extLst>
  </p:cSld>
  <p:clrMapOvr>
    <a:masterClrMapping/>
  </p:clrMapOvr>
  <p:transition xmlns:p14="http://schemas.microsoft.com/office/powerpoint/2010/main"/>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57939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65314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7375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3289580"/>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854520"/>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4893161"/>
      </p:ext>
    </p:extLst>
  </p:cSld>
  <p:clrMapOvr>
    <a:masterClrMapping/>
  </p:clrMapOvr>
  <p:transition xmlns:p14="http://schemas.microsoft.com/office/powerpoint/2010/mai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6157569"/>
      </p:ext>
    </p:extLst>
  </p:cSld>
  <p:clrMapOvr>
    <a:masterClrMapping/>
  </p:clrMapOvr>
  <p:transition xmlns:p14="http://schemas.microsoft.com/office/powerpoint/2010/main"/>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8972205"/>
      </p:ext>
    </p:extLst>
  </p:cSld>
  <p:clrMapOvr>
    <a:masterClrMapping/>
  </p:clrMapOvr>
  <p:transition xmlns:p14="http://schemas.microsoft.com/office/powerpoint/2010/main"/>
</p:sldLayout>
</file>

<file path=ppt/slideLayouts/slideLayout2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542191"/>
      </p:ext>
    </p:extLst>
  </p:cSld>
  <p:clrMapOvr>
    <a:masterClrMapping/>
  </p:clrMapOvr>
  <p:transition xmlns:p14="http://schemas.microsoft.com/office/powerpoint/2010/main"/>
</p:sldLayout>
</file>

<file path=ppt/slideLayouts/slideLayout2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7630174"/>
      </p:ext>
    </p:extLst>
  </p:cSld>
  <p:clrMapOvr>
    <a:masterClrMapping/>
  </p:clrMapOvr>
  <p:transition xmlns:p14="http://schemas.microsoft.com/office/powerpoint/2010/main"/>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9946013"/>
      </p:ext>
    </p:extLst>
  </p:cSld>
  <p:clrMapOvr>
    <a:masterClrMapping/>
  </p:clrMapOvr>
  <p:transition xmlns:p14="http://schemas.microsoft.com/office/powerpoint/2010/main"/>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9039703"/>
      </p:ext>
    </p:extLst>
  </p:cSld>
  <p:clrMapOvr>
    <a:masterClrMapping/>
  </p:clrMapOvr>
  <p:transition xmlns:p14="http://schemas.microsoft.com/office/powerpoint/2010/main"/>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26067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5949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96010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941158"/>
      </p:ext>
    </p:extLst>
  </p:cSld>
  <p:clrMapOvr>
    <a:masterClrMapping/>
  </p:clrMapOvr>
  <p:transition xmlns:p14="http://schemas.microsoft.com/office/powerpoint/2010/main"/>
</p:sldLayout>
</file>

<file path=ppt/slideLayouts/slideLayout2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2369188"/>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461306"/>
      </p:ext>
    </p:extLst>
  </p:cSld>
  <p:clrMapOvr>
    <a:masterClrMapping/>
  </p:clrMapOvr>
  <p:transition xmlns:p14="http://schemas.microsoft.com/office/powerpoint/2010/main"/>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3792512"/>
      </p:ext>
    </p:extLst>
  </p:cSld>
  <p:clrMapOvr>
    <a:masterClrMapping/>
  </p:clrMapOvr>
  <p:transition xmlns:p14="http://schemas.microsoft.com/office/powerpoint/2010/main"/>
</p:sldLayout>
</file>

<file path=ppt/slideLayouts/slideLayout2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0236361"/>
      </p:ext>
    </p:extLst>
  </p:cSld>
  <p:clrMapOvr>
    <a:masterClrMapping/>
  </p:clrMapOvr>
  <p:transition xmlns:p14="http://schemas.microsoft.com/office/powerpoint/2010/main"/>
</p:sldLayout>
</file>

<file path=ppt/slideLayouts/slideLayout2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6666256"/>
      </p:ext>
    </p:extLst>
  </p:cSld>
  <p:clrMapOvr>
    <a:masterClrMapping/>
  </p:clrMapOvr>
  <p:transition xmlns:p14="http://schemas.microsoft.com/office/powerpoint/2010/main"/>
</p:sldLayout>
</file>

<file path=ppt/slideLayouts/slideLayout2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785251"/>
      </p:ext>
    </p:extLst>
  </p:cSld>
  <p:clrMapOvr>
    <a:masterClrMapping/>
  </p:clrMapOvr>
  <p:transition xmlns:p14="http://schemas.microsoft.com/office/powerpoint/2010/main"/>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3190055"/>
      </p:ext>
    </p:extLst>
  </p:cSld>
  <p:clrMapOvr>
    <a:masterClrMapping/>
  </p:clrMapOvr>
  <p:transition xmlns:p14="http://schemas.microsoft.com/office/powerpoint/2010/main"/>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6774506"/>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3963788"/>
      </p:ext>
    </p:extLst>
  </p:cSld>
  <p:clrMapOvr>
    <a:masterClrMapping/>
  </p:clrMapOvr>
  <p:transition xmlns:p14="http://schemas.microsoft.com/office/powerpoint/2010/main"/>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15954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7396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7381863"/>
      </p:ext>
    </p:extLst>
  </p:cSld>
  <p:clrMapOvr>
    <a:masterClrMapping/>
  </p:clrMapOvr>
  <p:transition xmlns:p14="http://schemas.microsoft.com/office/powerpoint/2010/main"/>
</p:sldLayout>
</file>

<file path=ppt/slideLayouts/slideLayout2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0449378"/>
      </p:ext>
    </p:extLst>
  </p:cSld>
  <p:clrMapOvr>
    <a:masterClrMapping/>
  </p:clrMapOvr>
  <p:transition xmlns:p14="http://schemas.microsoft.com/office/powerpoint/2010/main"/>
</p:sldLayout>
</file>

<file path=ppt/slideLayouts/slideLayout2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5044656"/>
      </p:ext>
    </p:extLst>
  </p:cSld>
  <p:clrMapOvr>
    <a:masterClrMapping/>
  </p:clrMapOvr>
  <p:transition xmlns:p14="http://schemas.microsoft.com/office/powerpoint/2010/mai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204303"/>
      </p:ext>
    </p:extLst>
  </p:cSld>
  <p:clrMapOvr>
    <a:masterClrMapping/>
  </p:clrMapOvr>
  <p:transition xmlns:p14="http://schemas.microsoft.com/office/powerpoint/2010/main"/>
</p:sldLayout>
</file>

<file path=ppt/slideLayouts/slideLayout2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64242"/>
      </p:ext>
    </p:extLst>
  </p:cSld>
  <p:clrMapOvr>
    <a:masterClrMapping/>
  </p:clrMapOvr>
  <p:transition xmlns:p14="http://schemas.microsoft.com/office/powerpoint/2010/main"/>
</p:sldLayout>
</file>

<file path=ppt/slideLayouts/slideLayout2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5941473"/>
      </p:ext>
    </p:extLst>
  </p:cSld>
  <p:clrMapOvr>
    <a:masterClrMapping/>
  </p:clrMapOvr>
  <p:transition xmlns:p14="http://schemas.microsoft.com/office/powerpoint/2010/main"/>
</p:sldLayout>
</file>

<file path=ppt/slideLayouts/slideLayout2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4689527"/>
      </p:ext>
    </p:extLst>
  </p:cSld>
  <p:clrMapOvr>
    <a:masterClrMapping/>
  </p:clrMapOvr>
  <p:transition xmlns:p14="http://schemas.microsoft.com/office/powerpoint/2010/main"/>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2530779"/>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0197620"/>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59384"/>
      </p:ext>
    </p:extLst>
  </p:cSld>
  <p:clrMapOvr>
    <a:masterClrMapping/>
  </p:clrMapOvr>
  <p:transition xmlns:p14="http://schemas.microsoft.com/office/powerpoint/2010/main"/>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21363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71197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024890"/>
      </p:ext>
    </p:extLst>
  </p:cSld>
  <p:clrMapOvr>
    <a:masterClrMapping/>
  </p:clrMapOvr>
  <p:transition xmlns:p14="http://schemas.microsoft.com/office/powerpoint/2010/main"/>
</p:sldLayout>
</file>

<file path=ppt/slideLayouts/slideLayout2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6026373"/>
      </p:ext>
    </p:extLst>
  </p:cSld>
  <p:clrMapOvr>
    <a:masterClrMapping/>
  </p:clrMapOvr>
  <p:transition xmlns:p14="http://schemas.microsoft.com/office/powerpoint/2010/main"/>
</p:sldLayout>
</file>

<file path=ppt/slideLayouts/slideLayout2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5090810"/>
      </p:ext>
    </p:extLst>
  </p:cSld>
  <p:clrMapOvr>
    <a:masterClrMapping/>
  </p:clrMapOvr>
  <p:transition xmlns:p14="http://schemas.microsoft.com/office/powerpoint/2010/main"/>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0889380"/>
      </p:ext>
    </p:extLst>
  </p:cSld>
  <p:clrMapOvr>
    <a:masterClrMapping/>
  </p:clrMapOvr>
  <p:transition xmlns:p14="http://schemas.microsoft.com/office/powerpoint/2010/main"/>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0365414"/>
      </p:ext>
    </p:extLst>
  </p:cSld>
  <p:clrMapOvr>
    <a:masterClrMapping/>
  </p:clrMapOvr>
  <p:transition xmlns:p14="http://schemas.microsoft.com/office/powerpoint/2010/main"/>
</p:sldLayout>
</file>

<file path=ppt/slideLayouts/slideLayout2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4118010"/>
      </p:ext>
    </p:extLst>
  </p:cSld>
  <p:clrMapOvr>
    <a:masterClrMapping/>
  </p:clrMapOvr>
  <p:transition xmlns:p14="http://schemas.microsoft.com/office/powerpoint/2010/main"/>
</p:sldLayout>
</file>

<file path=ppt/slideLayouts/slideLayout2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3850849"/>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4914348"/>
      </p:ext>
    </p:extLst>
  </p:cSld>
  <p:clrMapOvr>
    <a:masterClrMapping/>
  </p:clrMapOvr>
  <p:transition xmlns:p14="http://schemas.microsoft.com/office/powerpoint/2010/main"/>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37837"/>
      </p:ext>
    </p:extLst>
  </p:cSld>
  <p:clrMapOvr>
    <a:masterClrMapping/>
  </p:clrMapOvr>
  <p:transition xmlns:p14="http://schemas.microsoft.com/office/powerpoint/2010/main"/>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2779224"/>
      </p:ext>
    </p:extLst>
  </p:cSld>
  <p:clrMapOvr>
    <a:masterClrMapping/>
  </p:clrMapOvr>
  <p:transition xmlns:p14="http://schemas.microsoft.com/office/powerpoint/2010/main"/>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11672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83523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9827745"/>
      </p:ext>
    </p:extLst>
  </p:cSld>
  <p:clrMapOvr>
    <a:masterClrMapping/>
  </p:clrMapOvr>
  <p:transition xmlns:p14="http://schemas.microsoft.com/office/powerpoint/2010/main"/>
</p:sldLayout>
</file>

<file path=ppt/slideLayouts/slideLayout2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7173958"/>
      </p:ext>
    </p:extLst>
  </p:cSld>
  <p:clrMapOvr>
    <a:masterClrMapping/>
  </p:clrMapOvr>
  <p:transition xmlns:p14="http://schemas.microsoft.com/office/powerpoint/2010/main"/>
</p:sldLayout>
</file>

<file path=ppt/slideLayouts/slideLayout2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3580448"/>
      </p:ext>
    </p:extLst>
  </p:cSld>
  <p:clrMapOvr>
    <a:masterClrMapping/>
  </p:clrMapOvr>
  <p:transition xmlns:p14="http://schemas.microsoft.com/office/powerpoint/2010/main"/>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4017199"/>
      </p:ext>
    </p:extLst>
  </p:cSld>
  <p:clrMapOvr>
    <a:masterClrMapping/>
  </p:clrMapOvr>
  <p:transition xmlns:p14="http://schemas.microsoft.com/office/powerpoint/2010/main"/>
</p:sldLayout>
</file>

<file path=ppt/slideLayouts/slideLayout2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4146712"/>
      </p:ext>
    </p:extLst>
  </p:cSld>
  <p:clrMapOvr>
    <a:masterClrMapping/>
  </p:clrMapOvr>
  <p:transition xmlns:p14="http://schemas.microsoft.com/office/powerpoint/2010/main"/>
</p:sldLayout>
</file>

<file path=ppt/slideLayouts/slideLayout2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6228247"/>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0563103"/>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3752461"/>
      </p:ext>
    </p:extLst>
  </p:cSld>
  <p:clrMapOvr>
    <a:masterClrMapping/>
  </p:clrMapOvr>
  <p:transition xmlns:p14="http://schemas.microsoft.com/office/powerpoint/2010/main"/>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8282844"/>
      </p:ext>
    </p:extLst>
  </p:cSld>
  <p:clrMapOvr>
    <a:masterClrMapping/>
  </p:clrMapOvr>
  <p:transition xmlns:p14="http://schemas.microsoft.com/office/powerpoint/2010/main"/>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6656820"/>
      </p:ext>
    </p:extLst>
  </p:cSld>
  <p:clrMapOvr>
    <a:masterClrMapping/>
  </p:clrMapOvr>
  <p:transition xmlns:p14="http://schemas.microsoft.com/office/powerpoint/2010/main"/>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71968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55258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0360520"/>
      </p:ext>
    </p:extLst>
  </p:cSld>
  <p:clrMapOvr>
    <a:masterClrMapping/>
  </p:clrMapOvr>
  <p:transition xmlns:p14="http://schemas.microsoft.com/office/powerpoint/2010/main"/>
</p:sldLayout>
</file>

<file path=ppt/slideLayouts/slideLayout2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9259301"/>
      </p:ext>
    </p:extLst>
  </p:cSld>
  <p:clrMapOvr>
    <a:masterClrMapping/>
  </p:clrMapOvr>
  <p:transition xmlns:p14="http://schemas.microsoft.com/office/powerpoint/2010/main"/>
</p:sldLayout>
</file>

<file path=ppt/slideLayouts/slideLayout2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8758866"/>
      </p:ext>
    </p:extLst>
  </p:cSld>
  <p:clrMapOvr>
    <a:masterClrMapping/>
  </p:clrMapOvr>
  <p:transition xmlns:p14="http://schemas.microsoft.com/office/powerpoint/2010/main"/>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9375224"/>
      </p:ext>
    </p:extLst>
  </p:cSld>
  <p:clrMapOvr>
    <a:masterClrMapping/>
  </p:clrMapOvr>
  <p:transition xmlns:p14="http://schemas.microsoft.com/office/powerpoint/2010/main"/>
</p:sldLayout>
</file>

<file path=ppt/slideLayouts/slideLayout2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3954124"/>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163028"/>
      </p:ext>
    </p:extLst>
  </p:cSld>
  <p:clrMapOvr>
    <a:masterClrMapping/>
  </p:clrMapOvr>
  <p:transition xmlns:p14="http://schemas.microsoft.com/office/powerpoint/2010/main"/>
</p:sldLayout>
</file>

<file path=ppt/slideLayouts/slideLayout3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0590667"/>
      </p:ext>
    </p:extLst>
  </p:cSld>
  <p:clrMapOvr>
    <a:masterClrMapping/>
  </p:clrMapOvr>
  <p:transition xmlns:p14="http://schemas.microsoft.com/office/powerpoint/2010/main"/>
</p:sldLayout>
</file>

<file path=ppt/slideLayouts/slideLayout3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2901596"/>
      </p:ext>
    </p:extLst>
  </p:cSld>
  <p:clrMapOvr>
    <a:masterClrMapping/>
  </p:clrMapOvr>
  <p:transition xmlns:p14="http://schemas.microsoft.com/office/powerpoint/2010/main"/>
</p:sldLayout>
</file>

<file path=ppt/slideLayouts/slideLayout3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6313692"/>
      </p:ext>
    </p:extLst>
  </p:cSld>
  <p:clrMapOvr>
    <a:masterClrMapping/>
  </p:clrMapOvr>
  <p:transition xmlns:p14="http://schemas.microsoft.com/office/powerpoint/2010/main"/>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4561422"/>
      </p:ext>
    </p:extLst>
  </p:cSld>
  <p:clrMapOvr>
    <a:masterClrMapping/>
  </p:clrMapOvr>
  <p:transition xmlns:p14="http://schemas.microsoft.com/office/powerpoint/2010/main"/>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130" indent="0" algn="ctr">
              <a:buNone/>
              <a:defRPr>
                <a:solidFill>
                  <a:schemeClr val="tx1">
                    <a:tint val="75000"/>
                  </a:schemeClr>
                </a:solidFill>
              </a:defRPr>
            </a:lvl2pPr>
            <a:lvl3pPr marL="914259" indent="0" algn="ctr">
              <a:buNone/>
              <a:defRPr>
                <a:solidFill>
                  <a:schemeClr val="tx1">
                    <a:tint val="75000"/>
                  </a:schemeClr>
                </a:solidFill>
              </a:defRPr>
            </a:lvl3pPr>
            <a:lvl4pPr marL="1371390" indent="0" algn="ctr">
              <a:buNone/>
              <a:defRPr>
                <a:solidFill>
                  <a:schemeClr val="tx1">
                    <a:tint val="75000"/>
                  </a:schemeClr>
                </a:solidFill>
              </a:defRPr>
            </a:lvl4pPr>
            <a:lvl5pPr marL="1828519" indent="0" algn="ctr">
              <a:buNone/>
              <a:defRPr>
                <a:solidFill>
                  <a:schemeClr val="tx1">
                    <a:tint val="75000"/>
                  </a:schemeClr>
                </a:solidFill>
              </a:defRPr>
            </a:lvl5pPr>
            <a:lvl6pPr marL="2285649" indent="0" algn="ctr">
              <a:buNone/>
              <a:defRPr>
                <a:solidFill>
                  <a:schemeClr val="tx1">
                    <a:tint val="75000"/>
                  </a:schemeClr>
                </a:solidFill>
              </a:defRPr>
            </a:lvl6pPr>
            <a:lvl7pPr marL="2742780" indent="0" algn="ctr">
              <a:buNone/>
              <a:defRPr>
                <a:solidFill>
                  <a:schemeClr val="tx1">
                    <a:tint val="75000"/>
                  </a:schemeClr>
                </a:solidFill>
              </a:defRPr>
            </a:lvl7pPr>
            <a:lvl8pPr marL="3199908" indent="0" algn="ctr">
              <a:buNone/>
              <a:defRPr>
                <a:solidFill>
                  <a:schemeClr val="tx1">
                    <a:tint val="75000"/>
                  </a:schemeClr>
                </a:solidFill>
              </a:defRPr>
            </a:lvl8pPr>
            <a:lvl9pPr marL="365703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A3A06C-693C-4ED2-95EF-255773BCAD58}" type="datetime1">
              <a:rPr lang="en-US" smtClean="0">
                <a:solidFill>
                  <a:prstClr val="black">
                    <a:tint val="75000"/>
                  </a:prstClr>
                </a:solidFill>
                <a:latin typeface="Calibri"/>
              </a:rPr>
              <a:pPr/>
              <a:t>8/7/13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Freeform 10"/>
          <p:cNvSpPr>
            <a:spLocks noChangeArrowheads="1"/>
          </p:cNvSpPr>
          <p:nvPr userDrawn="1"/>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lIns="91425" tIns="45713" rIns="91425" bIns="45713"/>
          <a:lstStyle/>
          <a:p>
            <a:pPr defTabSz="914259">
              <a:defRPr/>
            </a:pPr>
            <a:endParaRPr lang="en-US" kern="0">
              <a:solidFill>
                <a:sysClr val="windowText" lastClr="000000"/>
              </a:solidFill>
              <a:latin typeface="Calibri"/>
            </a:endParaRPr>
          </a:p>
        </p:txBody>
      </p:sp>
      <p:sp>
        <p:nvSpPr>
          <p:cNvPr id="12" name="Line 8"/>
          <p:cNvSpPr>
            <a:spLocks noChangeShapeType="1"/>
          </p:cNvSpPr>
          <p:nvPr userDrawn="1"/>
        </p:nvSpPr>
        <p:spPr bwMode="auto">
          <a:xfrm>
            <a:off x="457200" y="3371850"/>
            <a:ext cx="8229600" cy="0"/>
          </a:xfrm>
          <a:prstGeom prst="line">
            <a:avLst/>
          </a:prstGeom>
          <a:noFill/>
          <a:ln w="19050">
            <a:solidFill>
              <a:srgbClr val="CC9900"/>
            </a:solidFill>
            <a:round/>
            <a:headEnd/>
            <a:tailEnd/>
          </a:ln>
          <a:effectLst/>
        </p:spPr>
        <p:txBody>
          <a:bodyPr lIns="91425" tIns="45713" rIns="91425" bIns="45713"/>
          <a:lstStyle/>
          <a:p>
            <a:pPr defTabSz="914259">
              <a:defRPr/>
            </a:pPr>
            <a:endParaRPr lang="en-US" kern="0">
              <a:solidFill>
                <a:sysClr val="windowText" lastClr="000000"/>
              </a:solidFill>
              <a:latin typeface="Calibri"/>
            </a:endParaRPr>
          </a:p>
        </p:txBody>
      </p:sp>
    </p:spTree>
    <p:extLst>
      <p:ext uri="{BB962C8B-B14F-4D97-AF65-F5344CB8AC3E}">
        <p14:creationId xmlns:p14="http://schemas.microsoft.com/office/powerpoint/2010/main" val="3897816680"/>
      </p:ext>
    </p:extLst>
  </p:cSld>
  <p:clrMapOvr>
    <a:masterClrMapping/>
  </p:clrMapOvr>
  <p:timing>
    <p:tnLst>
      <p:par>
        <p:cTn xmlns:p14="http://schemas.microsoft.com/office/powerpoint/2010/mai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4FA49-31CB-44F0-BF7A-C8EA1D21A89D}" type="datetime1">
              <a:rPr lang="en-US" smtClean="0">
                <a:solidFill>
                  <a:prstClr val="black">
                    <a:tint val="75000"/>
                  </a:prstClr>
                </a:solidFill>
                <a:latin typeface="Calibri"/>
              </a:rPr>
              <a:pPr/>
              <a:t>8/7/13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6705601" y="6416678"/>
            <a:ext cx="2133600" cy="365125"/>
          </a:xfrm>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cxnSp>
        <p:nvCxnSpPr>
          <p:cNvPr id="7" name="Straight Connector 6"/>
          <p:cNvCxnSpPr/>
          <p:nvPr userDrawn="1"/>
        </p:nvCxnSpPr>
        <p:spPr>
          <a:xfrm>
            <a:off x="457200" y="1065212"/>
            <a:ext cx="8229600" cy="1588"/>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211842"/>
      </p:ext>
    </p:extLst>
  </p:cSld>
  <p:clrMapOvr>
    <a:masterClrMapping/>
  </p:clrMapOvr>
  <p:timing>
    <p:tnLst>
      <p:par>
        <p:cTn xmlns:p14="http://schemas.microsoft.com/office/powerpoint/2010/mai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59" indent="0">
              <a:buNone/>
              <a:defRPr sz="1600">
                <a:solidFill>
                  <a:schemeClr val="tx1">
                    <a:tint val="75000"/>
                  </a:schemeClr>
                </a:solidFill>
              </a:defRPr>
            </a:lvl3pPr>
            <a:lvl4pPr marL="1371390" indent="0">
              <a:buNone/>
              <a:defRPr sz="1400">
                <a:solidFill>
                  <a:schemeClr val="tx1">
                    <a:tint val="75000"/>
                  </a:schemeClr>
                </a:solidFill>
              </a:defRPr>
            </a:lvl4pPr>
            <a:lvl5pPr marL="1828519" indent="0">
              <a:buNone/>
              <a:defRPr sz="1400">
                <a:solidFill>
                  <a:schemeClr val="tx1">
                    <a:tint val="75000"/>
                  </a:schemeClr>
                </a:solidFill>
              </a:defRPr>
            </a:lvl5pPr>
            <a:lvl6pPr marL="2285649" indent="0">
              <a:buNone/>
              <a:defRPr sz="1400">
                <a:solidFill>
                  <a:schemeClr val="tx1">
                    <a:tint val="75000"/>
                  </a:schemeClr>
                </a:solidFill>
              </a:defRPr>
            </a:lvl6pPr>
            <a:lvl7pPr marL="2742780" indent="0">
              <a:buNone/>
              <a:defRPr sz="1400">
                <a:solidFill>
                  <a:schemeClr val="tx1">
                    <a:tint val="75000"/>
                  </a:schemeClr>
                </a:solidFill>
              </a:defRPr>
            </a:lvl7pPr>
            <a:lvl8pPr marL="3199908" indent="0">
              <a:buNone/>
              <a:defRPr sz="1400">
                <a:solidFill>
                  <a:schemeClr val="tx1">
                    <a:tint val="75000"/>
                  </a:schemeClr>
                </a:solidFill>
              </a:defRPr>
            </a:lvl8pPr>
            <a:lvl9pPr marL="365703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FD313-7920-4F06-A6D0-3C19690ECE7D}" type="datetime1">
              <a:rPr lang="en-US" smtClean="0">
                <a:solidFill>
                  <a:prstClr val="black">
                    <a:tint val="75000"/>
                  </a:prstClr>
                </a:solidFill>
                <a:latin typeface="Calibri"/>
              </a:rPr>
              <a:pPr/>
              <a:t>8/7/13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07027012"/>
      </p:ext>
    </p:extLst>
  </p:cSld>
  <p:clrMapOvr>
    <a:masterClrMapping/>
  </p:clrMapOvr>
  <p:timing>
    <p:tnLst>
      <p:par>
        <p:cTn xmlns:p14="http://schemas.microsoft.com/office/powerpoint/2010/mai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9EEF7B-93B0-4E62-B111-0252FD01AA4B}" type="datetime1">
              <a:rPr lang="en-US" smtClean="0">
                <a:solidFill>
                  <a:prstClr val="black">
                    <a:tint val="75000"/>
                  </a:prstClr>
                </a:solidFill>
                <a:latin typeface="Calibri"/>
              </a:rPr>
              <a:pPr/>
              <a:t>8/7/13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4793744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B5FDA-4F98-4389-8566-B14958C03211}" type="datetime1">
              <a:rPr lang="en-US" smtClean="0">
                <a:solidFill>
                  <a:prstClr val="black">
                    <a:tint val="75000"/>
                  </a:prstClr>
                </a:solidFill>
                <a:latin typeface="Calibri"/>
              </a:rPr>
              <a:pPr/>
              <a:t>8/7/13</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88371510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263DB2-0046-4542-AE22-CA66F1A4F7EE}" type="datetime1">
              <a:rPr lang="en-US" smtClean="0">
                <a:solidFill>
                  <a:prstClr val="black">
                    <a:tint val="75000"/>
                  </a:prstClr>
                </a:solidFill>
                <a:latin typeface="Calibri"/>
              </a:rPr>
              <a:pPr/>
              <a:t>8/7/13</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80725381"/>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337853"/>
      </p:ext>
    </p:extLst>
  </p:cSld>
  <p:clrMapOvr>
    <a:masterClrMapping/>
  </p:clrMapOvr>
  <p:transition xmlns:p14="http://schemas.microsoft.com/office/powerpoint/2010/main"/>
</p:sldLayout>
</file>

<file path=ppt/slideLayouts/slideLayout3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54C46-F80B-4604-9EE3-DF69E27D49AC}" type="datetime1">
              <a:rPr lang="en-US" smtClean="0">
                <a:solidFill>
                  <a:prstClr val="black">
                    <a:tint val="75000"/>
                  </a:prstClr>
                </a:solidFill>
                <a:latin typeface="Calibri"/>
              </a:rPr>
              <a:pPr/>
              <a:t>8/7/13</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0963911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7B10F-A704-4DD8-B083-7B66EF592834}" type="datetime1">
              <a:rPr lang="en-US" smtClean="0">
                <a:solidFill>
                  <a:prstClr val="black">
                    <a:tint val="75000"/>
                  </a:prstClr>
                </a:solidFill>
                <a:latin typeface="Calibri"/>
              </a:rPr>
              <a:pPr/>
              <a:t>8/7/13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50689975"/>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11CCE-E131-4E89-91CD-8BA1EB18E1F8}" type="datetime1">
              <a:rPr lang="en-US" smtClean="0">
                <a:solidFill>
                  <a:prstClr val="black">
                    <a:tint val="75000"/>
                  </a:prstClr>
                </a:solidFill>
                <a:latin typeface="Calibri"/>
              </a:rPr>
              <a:pPr/>
              <a:t>8/7/13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13830126"/>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50418-BFB1-424A-8AB3-4D3BB39EF886}" type="datetime1">
              <a:rPr lang="en-US" smtClean="0">
                <a:solidFill>
                  <a:prstClr val="black">
                    <a:tint val="75000"/>
                  </a:prstClr>
                </a:solidFill>
                <a:latin typeface="Calibri"/>
              </a:rPr>
              <a:pPr/>
              <a:t>8/7/13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1244098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3A514-2B3B-497F-86B0-9831E991DD5F}" type="datetime1">
              <a:rPr lang="en-US" smtClean="0">
                <a:solidFill>
                  <a:prstClr val="black">
                    <a:tint val="75000"/>
                  </a:prstClr>
                </a:solidFill>
                <a:latin typeface="Calibri"/>
              </a:rPr>
              <a:pPr/>
              <a:t>8/7/13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896584669"/>
      </p:ext>
    </p:extLst>
  </p:cSld>
  <p:clrMapOvr>
    <a:masterClrMapping/>
  </p:clrMapOvr>
  <p:timing>
    <p:tnLst>
      <p:par>
        <p:cTn xmlns:p14="http://schemas.microsoft.com/office/powerpoint/2010/mai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44849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88080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4862752"/>
      </p:ext>
    </p:extLst>
  </p:cSld>
  <p:clrMapOvr>
    <a:masterClrMapping/>
  </p:clrMapOvr>
  <p:transition xmlns:p14="http://schemas.microsoft.com/office/powerpoint/2010/main"/>
</p:sldLayout>
</file>

<file path=ppt/slideLayouts/slideLayout3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2935012"/>
      </p:ext>
    </p:extLst>
  </p:cSld>
  <p:clrMapOvr>
    <a:masterClrMapping/>
  </p:clrMapOvr>
  <p:transition xmlns:p14="http://schemas.microsoft.com/office/powerpoint/2010/main"/>
</p:sldLayout>
</file>

<file path=ppt/slideLayouts/slideLayout3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0439108"/>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1889560"/>
      </p:ext>
    </p:extLst>
  </p:cSld>
  <p:clrMapOvr>
    <a:masterClrMapping/>
  </p:clrMapOvr>
  <p:transition xmlns:p14="http://schemas.microsoft.com/office/powerpoint/2010/main"/>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6432550"/>
      </p:ext>
    </p:extLst>
  </p:cSld>
  <p:clrMapOvr>
    <a:masterClrMapping/>
  </p:clrMapOvr>
  <p:transition xmlns:p14="http://schemas.microsoft.com/office/powerpoint/2010/main"/>
</p:sldLayout>
</file>

<file path=ppt/slideLayouts/slideLayout3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7448326"/>
      </p:ext>
    </p:extLst>
  </p:cSld>
  <p:clrMapOvr>
    <a:masterClrMapping/>
  </p:clrMapOvr>
  <p:transition xmlns:p14="http://schemas.microsoft.com/office/powerpoint/2010/main"/>
</p:sldLayout>
</file>

<file path=ppt/slideLayouts/slideLayout3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1348521"/>
      </p:ext>
    </p:extLst>
  </p:cSld>
  <p:clrMapOvr>
    <a:masterClrMapping/>
  </p:clrMapOvr>
  <p:transition xmlns:p14="http://schemas.microsoft.com/office/powerpoint/2010/main"/>
</p:sldLayout>
</file>

<file path=ppt/slideLayouts/slideLayout3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755936"/>
      </p:ext>
    </p:extLst>
  </p:cSld>
  <p:clrMapOvr>
    <a:masterClrMapping/>
  </p:clrMapOvr>
  <p:transition xmlns:p14="http://schemas.microsoft.com/office/powerpoint/2010/main"/>
</p:sldLayout>
</file>

<file path=ppt/slideLayouts/slideLayout3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5304457"/>
      </p:ext>
    </p:extLst>
  </p:cSld>
  <p:clrMapOvr>
    <a:masterClrMapping/>
  </p:clrMapOvr>
  <p:transition xmlns:p14="http://schemas.microsoft.com/office/powerpoint/2010/main"/>
</p:sldLayout>
</file>

<file path=ppt/slideLayouts/slideLayout3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0556829"/>
      </p:ext>
    </p:extLst>
  </p:cSld>
  <p:clrMapOvr>
    <a:masterClrMapping/>
  </p:clrMapOvr>
  <p:transition xmlns:p14="http://schemas.microsoft.com/office/powerpoint/2010/main"/>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2900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76827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1409920"/>
      </p:ext>
    </p:extLst>
  </p:cSld>
  <p:clrMapOvr>
    <a:masterClrMapping/>
  </p:clrMapOvr>
  <p:transition xmlns:p14="http://schemas.microsoft.com/office/powerpoint/2010/main"/>
</p:sldLayout>
</file>

<file path=ppt/slideLayouts/slideLayout3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783200"/>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7858197"/>
      </p:ext>
    </p:extLst>
  </p:cSld>
  <p:clrMapOvr>
    <a:masterClrMapping/>
  </p:clrMapOvr>
  <p:transition xmlns:p14="http://schemas.microsoft.com/office/powerpoint/2010/main"/>
</p:sldLayout>
</file>

<file path=ppt/slideLayouts/slideLayout3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5750378"/>
      </p:ext>
    </p:extLst>
  </p:cSld>
  <p:clrMapOvr>
    <a:masterClrMapping/>
  </p:clrMapOvr>
  <p:transition xmlns:p14="http://schemas.microsoft.com/office/powerpoint/2010/main"/>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52326443"/>
      </p:ext>
    </p:extLst>
  </p:cSld>
  <p:clrMapOvr>
    <a:masterClrMapping/>
  </p:clrMapOvr>
  <p:transition xmlns:p14="http://schemas.microsoft.com/office/powerpoint/2010/main"/>
</p:sldLayout>
</file>

<file path=ppt/slideLayouts/slideLayout3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319595"/>
      </p:ext>
    </p:extLst>
  </p:cSld>
  <p:clrMapOvr>
    <a:masterClrMapping/>
  </p:clrMapOvr>
  <p:transition xmlns:p14="http://schemas.microsoft.com/office/powerpoint/2010/main"/>
</p:sldLayout>
</file>

<file path=ppt/slideLayouts/slideLayout3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6990141"/>
      </p:ext>
    </p:extLst>
  </p:cSld>
  <p:clrMapOvr>
    <a:masterClrMapping/>
  </p:clrMapOvr>
  <p:transition xmlns:p14="http://schemas.microsoft.com/office/powerpoint/2010/main"/>
</p:sldLayout>
</file>

<file path=ppt/slideLayouts/slideLayout3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6445112"/>
      </p:ext>
    </p:extLst>
  </p:cSld>
  <p:clrMapOvr>
    <a:masterClrMapping/>
  </p:clrMapOvr>
  <p:transition xmlns:p14="http://schemas.microsoft.com/office/powerpoint/2010/main"/>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1219678"/>
      </p:ext>
    </p:extLst>
  </p:cSld>
  <p:clrMapOvr>
    <a:masterClrMapping/>
  </p:clrMapOvr>
  <p:transition xmlns:p14="http://schemas.microsoft.com/office/powerpoint/2010/main"/>
</p:sldLayout>
</file>

<file path=ppt/slideLayouts/slideLayout3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7048859"/>
      </p:ext>
    </p:extLst>
  </p:cSld>
  <p:clrMapOvr>
    <a:masterClrMapping/>
  </p:clrMapOvr>
  <p:transition xmlns:p14="http://schemas.microsoft.com/office/powerpoint/2010/main"/>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0007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01679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3145691"/>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321076"/>
      </p:ext>
    </p:extLst>
  </p:cSld>
  <p:clrMapOvr>
    <a:masterClrMapping/>
  </p:clrMapOvr>
  <p:transition xmlns:p14="http://schemas.microsoft.com/office/powerpoint/2010/main"/>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1945520"/>
      </p:ext>
    </p:extLst>
  </p:cSld>
  <p:clrMapOvr>
    <a:masterClrMapping/>
  </p:clrMapOvr>
  <p:transition xmlns:p14="http://schemas.microsoft.com/office/powerpoint/2010/main"/>
</p:sldLayout>
</file>

<file path=ppt/slideLayouts/slideLayout3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0641360"/>
      </p:ext>
    </p:extLst>
  </p:cSld>
  <p:clrMapOvr>
    <a:masterClrMapping/>
  </p:clrMapOvr>
  <p:transition xmlns:p14="http://schemas.microsoft.com/office/powerpoint/2010/main"/>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0474432"/>
      </p:ext>
    </p:extLst>
  </p:cSld>
  <p:clrMapOvr>
    <a:masterClrMapping/>
  </p:clrMapOvr>
  <p:transition xmlns:p14="http://schemas.microsoft.com/office/powerpoint/2010/main"/>
</p:sldLayout>
</file>

<file path=ppt/slideLayouts/slideLayout3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8270539"/>
      </p:ext>
    </p:extLst>
  </p:cSld>
  <p:clrMapOvr>
    <a:masterClrMapping/>
  </p:clrMapOvr>
  <p:transition xmlns:p14="http://schemas.microsoft.com/office/powerpoint/2010/main"/>
</p:sldLayout>
</file>

<file path=ppt/slideLayouts/slideLayout3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3326227"/>
      </p:ext>
    </p:extLst>
  </p:cSld>
  <p:clrMapOvr>
    <a:masterClrMapping/>
  </p:clrMapOvr>
  <p:transition xmlns:p14="http://schemas.microsoft.com/office/powerpoint/2010/main"/>
</p:sldLayout>
</file>

<file path=ppt/slideLayouts/slideLayout3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5320534"/>
      </p:ext>
    </p:extLst>
  </p:cSld>
  <p:clrMapOvr>
    <a:masterClrMapping/>
  </p:clrMapOvr>
  <p:transition xmlns:p14="http://schemas.microsoft.com/office/powerpoint/2010/main"/>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3006107"/>
      </p:ext>
    </p:extLst>
  </p:cSld>
  <p:clrMapOvr>
    <a:masterClrMapping/>
  </p:clrMapOvr>
  <p:transition xmlns:p14="http://schemas.microsoft.com/office/powerpoint/2010/main"/>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9271674"/>
      </p:ext>
    </p:extLst>
  </p:cSld>
  <p:clrMapOvr>
    <a:masterClrMapping/>
  </p:clrMapOvr>
  <p:transition xmlns:p14="http://schemas.microsoft.com/office/powerpoint/2010/main"/>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37418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53653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53992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3005956"/>
      </p:ext>
    </p:extLst>
  </p:cSld>
  <p:clrMapOvr>
    <a:masterClrMapping/>
  </p:clrMapOvr>
  <p:transition xmlns:p14="http://schemas.microsoft.com/office/powerpoint/2010/main"/>
</p:sldLayout>
</file>

<file path=ppt/slideLayouts/slideLayout3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6521440"/>
      </p:ext>
    </p:extLst>
  </p:cSld>
  <p:clrMapOvr>
    <a:masterClrMapping/>
  </p:clrMapOvr>
  <p:transition xmlns:p14="http://schemas.microsoft.com/office/powerpoint/2010/main"/>
</p:sldLayout>
</file>

<file path=ppt/slideLayouts/slideLayout3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9031632"/>
      </p:ext>
    </p:extLst>
  </p:cSld>
  <p:clrMapOvr>
    <a:masterClrMapping/>
  </p:clrMapOvr>
  <p:transition xmlns:p14="http://schemas.microsoft.com/office/powerpoint/2010/main"/>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4469086"/>
      </p:ext>
    </p:extLst>
  </p:cSld>
  <p:clrMapOvr>
    <a:masterClrMapping/>
  </p:clrMapOvr>
  <p:transition xmlns:p14="http://schemas.microsoft.com/office/powerpoint/2010/main"/>
</p:sldLayout>
</file>

<file path=ppt/slideLayouts/slideLayout3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71184216"/>
      </p:ext>
    </p:extLst>
  </p:cSld>
  <p:clrMapOvr>
    <a:masterClrMapping/>
  </p:clrMapOvr>
  <p:transition xmlns:p14="http://schemas.microsoft.com/office/powerpoint/2010/main"/>
</p:sldLayout>
</file>

<file path=ppt/slideLayouts/slideLayout3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09215989"/>
      </p:ext>
    </p:extLst>
  </p:cSld>
  <p:clrMapOvr>
    <a:masterClrMapping/>
  </p:clrMapOvr>
  <p:transition xmlns:p14="http://schemas.microsoft.com/office/powerpoint/2010/main"/>
</p:sldLayout>
</file>

<file path=ppt/slideLayouts/slideLayout3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4064310"/>
      </p:ext>
    </p:extLst>
  </p:cSld>
  <p:clrMapOvr>
    <a:masterClrMapping/>
  </p:clrMapOvr>
  <p:transition xmlns:p14="http://schemas.microsoft.com/office/powerpoint/2010/main"/>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9834498"/>
      </p:ext>
    </p:extLst>
  </p:cSld>
  <p:clrMapOvr>
    <a:masterClrMapping/>
  </p:clrMapOvr>
  <p:transition xmlns:p14="http://schemas.microsoft.com/office/powerpoint/2010/main"/>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6118053"/>
      </p:ext>
    </p:extLst>
  </p:cSld>
  <p:clrMapOvr>
    <a:masterClrMapping/>
  </p:clrMapOvr>
  <p:transition xmlns:p14="http://schemas.microsoft.com/office/powerpoint/2010/main"/>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92883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49994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2288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662595"/>
      </p:ext>
    </p:extLst>
  </p:cSld>
  <p:clrMapOvr>
    <a:masterClrMapping/>
  </p:clrMapOvr>
  <p:transition xmlns:p14="http://schemas.microsoft.com/office/powerpoint/2010/main"/>
</p:sldLayout>
</file>

<file path=ppt/slideLayouts/slideLayout3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3473341"/>
      </p:ext>
    </p:extLst>
  </p:cSld>
  <p:clrMapOvr>
    <a:masterClrMapping/>
  </p:clrMapOvr>
  <p:transition xmlns:p14="http://schemas.microsoft.com/office/powerpoint/2010/main"/>
</p:sldLayout>
</file>

<file path=ppt/slideLayouts/slideLayout3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1366800"/>
      </p:ext>
    </p:extLst>
  </p:cSld>
  <p:clrMapOvr>
    <a:masterClrMapping/>
  </p:clrMapOvr>
  <p:transition xmlns:p14="http://schemas.microsoft.com/office/powerpoint/2010/main"/>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5138417"/>
      </p:ext>
    </p:extLst>
  </p:cSld>
  <p:clrMapOvr>
    <a:masterClrMapping/>
  </p:clrMapOvr>
  <p:transition xmlns:p14="http://schemas.microsoft.com/office/powerpoint/2010/main"/>
</p:sldLayout>
</file>

<file path=ppt/slideLayouts/slideLayout3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3384149"/>
      </p:ext>
    </p:extLst>
  </p:cSld>
  <p:clrMapOvr>
    <a:masterClrMapping/>
  </p:clrMapOvr>
  <p:transition xmlns:p14="http://schemas.microsoft.com/office/powerpoint/2010/main"/>
</p:sldLayout>
</file>

<file path=ppt/slideLayouts/slideLayout3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5254685"/>
      </p:ext>
    </p:extLst>
  </p:cSld>
  <p:clrMapOvr>
    <a:masterClrMapping/>
  </p:clrMapOvr>
  <p:transition xmlns:p14="http://schemas.microsoft.com/office/powerpoint/2010/main"/>
</p:sldLayout>
</file>

<file path=ppt/slideLayouts/slideLayout3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7964458"/>
      </p:ext>
    </p:extLst>
  </p:cSld>
  <p:clrMapOvr>
    <a:masterClrMapping/>
  </p:clrMapOvr>
  <p:transition xmlns:p14="http://schemas.microsoft.com/office/powerpoint/2010/main"/>
</p:sldLayout>
</file>

<file path=ppt/slideLayouts/slideLayout3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3176073"/>
      </p:ext>
    </p:extLst>
  </p:cSld>
  <p:clrMapOvr>
    <a:masterClrMapping/>
  </p:clrMapOvr>
  <p:transition xmlns:p14="http://schemas.microsoft.com/office/powerpoint/2010/main"/>
</p:sldLayout>
</file>

<file path=ppt/slideLayouts/slideLayout3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87990264"/>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493300"/>
      </p:ext>
    </p:extLst>
  </p:cSld>
  <p:clrMapOvr>
    <a:masterClrMapping/>
  </p:clrMapOvr>
  <p:transition xmlns:p14="http://schemas.microsoft.com/office/powerpoint/2010/main"/>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76670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21971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1404285"/>
      </p:ext>
    </p:extLst>
  </p:cSld>
  <p:clrMapOvr>
    <a:masterClrMapping/>
  </p:clrMapOvr>
  <p:transition xmlns:p14="http://schemas.microsoft.com/office/powerpoint/2010/main"/>
</p:sldLayout>
</file>

<file path=ppt/slideLayouts/slideLayout3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9882226"/>
      </p:ext>
    </p:extLst>
  </p:cSld>
  <p:clrMapOvr>
    <a:masterClrMapping/>
  </p:clrMapOvr>
  <p:transition xmlns:p14="http://schemas.microsoft.com/office/powerpoint/2010/main"/>
</p:sldLayout>
</file>

<file path=ppt/slideLayouts/slideLayout3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4977633"/>
      </p:ext>
    </p:extLst>
  </p:cSld>
  <p:clrMapOvr>
    <a:masterClrMapping/>
  </p:clrMapOvr>
  <p:transition xmlns:p14="http://schemas.microsoft.com/office/powerpoint/2010/main"/>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2770502"/>
      </p:ext>
    </p:extLst>
  </p:cSld>
  <p:clrMapOvr>
    <a:masterClrMapping/>
  </p:clrMapOvr>
  <p:transition xmlns:p14="http://schemas.microsoft.com/office/powerpoint/2010/main"/>
</p:sldLayout>
</file>

<file path=ppt/slideLayouts/slideLayout3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5009673"/>
      </p:ext>
    </p:extLst>
  </p:cSld>
  <p:clrMapOvr>
    <a:masterClrMapping/>
  </p:clrMapOvr>
  <p:transition xmlns:p14="http://schemas.microsoft.com/office/powerpoint/2010/main"/>
</p:sldLayout>
</file>

<file path=ppt/slideLayouts/slideLayout3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3783394"/>
      </p:ext>
    </p:extLst>
  </p:cSld>
  <p:clrMapOvr>
    <a:masterClrMapping/>
  </p:clrMapOvr>
  <p:transition xmlns:p14="http://schemas.microsoft.com/office/powerpoint/2010/main"/>
</p:sldLayout>
</file>

<file path=ppt/slideLayouts/slideLayout3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6977292"/>
      </p:ext>
    </p:extLst>
  </p:cSld>
  <p:clrMapOvr>
    <a:masterClrMapping/>
  </p:clrMapOvr>
  <p:transition xmlns:p14="http://schemas.microsoft.com/office/powerpoint/2010/main"/>
</p:sldLayout>
</file>

<file path=ppt/slideLayouts/slideLayout3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663532"/>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053959205"/>
      </p:ext>
    </p:extLst>
  </p:cSld>
  <p:clrMapOvr>
    <a:masterClrMapping/>
  </p:clrMapOvr>
  <p:transition xmlns:p14="http://schemas.microsoft.com/office/powerpoint/2010/main"/>
</p:sldLayout>
</file>

<file path=ppt/slideLayouts/slideLayout3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5091402"/>
      </p:ext>
    </p:extLst>
  </p:cSld>
  <p:clrMapOvr>
    <a:masterClrMapping/>
  </p:clrMapOvr>
  <p:transition xmlns:p14="http://schemas.microsoft.com/office/powerpoint/2010/main"/>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14601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73265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3570630"/>
      </p:ext>
    </p:extLst>
  </p:cSld>
  <p:clrMapOvr>
    <a:masterClrMapping/>
  </p:clrMapOvr>
  <p:transition xmlns:p14="http://schemas.microsoft.com/office/powerpoint/2010/main"/>
</p:sldLayout>
</file>

<file path=ppt/slideLayouts/slideLayout3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28800305"/>
      </p:ext>
    </p:extLst>
  </p:cSld>
  <p:clrMapOvr>
    <a:masterClrMapping/>
  </p:clrMapOvr>
  <p:transition xmlns:p14="http://schemas.microsoft.com/office/powerpoint/2010/main"/>
</p:sldLayout>
</file>

<file path=ppt/slideLayouts/slideLayout3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1721681"/>
      </p:ext>
    </p:extLst>
  </p:cSld>
  <p:clrMapOvr>
    <a:masterClrMapping/>
  </p:clrMapOvr>
  <p:transition xmlns:p14="http://schemas.microsoft.com/office/powerpoint/2010/main"/>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9220597"/>
      </p:ext>
    </p:extLst>
  </p:cSld>
  <p:clrMapOvr>
    <a:masterClrMapping/>
  </p:clrMapOvr>
  <p:transition xmlns:p14="http://schemas.microsoft.com/office/powerpoint/2010/main"/>
</p:sldLayout>
</file>

<file path=ppt/slideLayouts/slideLayout3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3913127"/>
      </p:ext>
    </p:extLst>
  </p:cSld>
  <p:clrMapOvr>
    <a:masterClrMapping/>
  </p:clrMapOvr>
  <p:transition xmlns:p14="http://schemas.microsoft.com/office/powerpoint/2010/main"/>
</p:sldLayout>
</file>

<file path=ppt/slideLayouts/slideLayout3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01001247"/>
      </p:ext>
    </p:extLst>
  </p:cSld>
  <p:clrMapOvr>
    <a:masterClrMapping/>
  </p:clrMapOvr>
  <p:transition xmlns:p14="http://schemas.microsoft.com/office/powerpoint/2010/main"/>
</p:sldLayout>
</file>

<file path=ppt/slideLayouts/slideLayout3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3425535"/>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pic>
        <p:nvPicPr>
          <p:cNvPr id="9" name="Picture 8"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31580221"/>
      </p:ext>
    </p:extLst>
  </p:cSld>
  <p:clrMapOvr>
    <a:masterClrMapping/>
  </p:clrMapOvr>
  <p:transition xmlns:p14="http://schemas.microsoft.com/office/powerpoint/2010/main"/>
</p:sldLayout>
</file>

<file path=ppt/slideLayouts/slideLayout3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3676543"/>
      </p:ext>
    </p:extLst>
  </p:cSld>
  <p:clrMapOvr>
    <a:masterClrMapping/>
  </p:clrMapOvr>
  <p:transition xmlns:p14="http://schemas.microsoft.com/office/powerpoint/2010/main"/>
</p:sldLayout>
</file>

<file path=ppt/slideLayouts/slideLayout3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1970742"/>
      </p:ext>
    </p:extLst>
  </p:cSld>
  <p:clrMapOvr>
    <a:masterClrMapping/>
  </p:clrMapOvr>
  <p:transition xmlns:p14="http://schemas.microsoft.com/office/powerpoint/2010/main"/>
</p:sldLayout>
</file>

<file path=ppt/slideLayouts/slideLayout3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35120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68118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2465408"/>
      </p:ext>
    </p:extLst>
  </p:cSld>
  <p:clrMapOvr>
    <a:masterClrMapping/>
  </p:clrMapOvr>
  <p:transition xmlns:p14="http://schemas.microsoft.com/office/powerpoint/2010/main"/>
</p:sldLayout>
</file>

<file path=ppt/slideLayouts/slideLayout3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0096661"/>
      </p:ext>
    </p:extLst>
  </p:cSld>
  <p:clrMapOvr>
    <a:masterClrMapping/>
  </p:clrMapOvr>
  <p:transition xmlns:p14="http://schemas.microsoft.com/office/powerpoint/2010/main"/>
</p:sldLayout>
</file>

<file path=ppt/slideLayouts/slideLayout3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3540534"/>
      </p:ext>
    </p:extLst>
  </p:cSld>
  <p:clrMapOvr>
    <a:masterClrMapping/>
  </p:clrMapOvr>
  <p:transition xmlns:p14="http://schemas.microsoft.com/office/powerpoint/2010/main"/>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7491957"/>
      </p:ext>
    </p:extLst>
  </p:cSld>
  <p:clrMapOvr>
    <a:masterClrMapping/>
  </p:clrMapOvr>
  <p:transition xmlns:p14="http://schemas.microsoft.com/office/powerpoint/2010/main"/>
</p:sldLayout>
</file>

<file path=ppt/slideLayouts/slideLayout3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4223989"/>
      </p:ext>
    </p:extLst>
  </p:cSld>
  <p:clrMapOvr>
    <a:masterClrMapping/>
  </p:clrMapOvr>
  <p:transition xmlns:p14="http://schemas.microsoft.com/office/powerpoint/2010/main"/>
</p:sldLayout>
</file>

<file path=ppt/slideLayouts/slideLayout3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5965795"/>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pic>
        <p:nvPicPr>
          <p:cNvPr id="5" name="Picture 4"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66332104"/>
      </p:ext>
    </p:extLst>
  </p:cSld>
  <p:clrMapOvr>
    <a:masterClrMapping/>
  </p:clrMapOvr>
  <p:transition xmlns:p14="http://schemas.microsoft.com/office/powerpoint/2010/main"/>
</p:sldLayout>
</file>

<file path=ppt/slideLayouts/slideLayout4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94428909"/>
      </p:ext>
    </p:extLst>
  </p:cSld>
  <p:clrMapOvr>
    <a:masterClrMapping/>
  </p:clrMapOvr>
  <p:transition xmlns:p14="http://schemas.microsoft.com/office/powerpoint/2010/main"/>
</p:sldLayout>
</file>

<file path=ppt/slideLayouts/slideLayout4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9237865"/>
      </p:ext>
    </p:extLst>
  </p:cSld>
  <p:clrMapOvr>
    <a:masterClrMapping/>
  </p:clrMapOvr>
  <p:transition xmlns:p14="http://schemas.microsoft.com/office/powerpoint/2010/main"/>
</p:sldLayout>
</file>

<file path=ppt/slideLayouts/slideLayout4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7619053"/>
      </p:ext>
    </p:extLst>
  </p:cSld>
  <p:clrMapOvr>
    <a:masterClrMapping/>
  </p:clrMapOvr>
  <p:transition xmlns:p14="http://schemas.microsoft.com/office/powerpoint/2010/main"/>
</p:sldLayout>
</file>

<file path=ppt/slideLayouts/slideLayout4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45461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21102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49195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19599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07896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2437517"/>
      </p:ext>
    </p:extLst>
  </p:cSld>
  <p:clrMapOvr>
    <a:masterClrMapping/>
  </p:clrMapOvr>
  <p:transition xmlns:p14="http://schemas.microsoft.com/office/powerpoint/2010/main"/>
</p:sldLayout>
</file>

<file path=ppt/slideLayouts/slideLayout4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9839402"/>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pic>
        <p:nvPicPr>
          <p:cNvPr id="4" name="Picture 3"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936326866"/>
      </p:ext>
    </p:extLst>
  </p:cSld>
  <p:clrMapOvr>
    <a:masterClrMapping/>
  </p:clrMapOvr>
  <p:transition xmlns:p14="http://schemas.microsoft.com/office/powerpoint/2010/main"/>
</p:sldLayout>
</file>

<file path=ppt/slideLayouts/slideLayout4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838992"/>
      </p:ext>
    </p:extLst>
  </p:cSld>
  <p:clrMapOvr>
    <a:masterClrMapping/>
  </p:clrMapOvr>
  <p:transition xmlns:p14="http://schemas.microsoft.com/office/powerpoint/2010/main"/>
</p:sldLayout>
</file>

<file path=ppt/slideLayouts/slideLayout4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9253517"/>
      </p:ext>
    </p:extLst>
  </p:cSld>
  <p:clrMapOvr>
    <a:masterClrMapping/>
  </p:clrMapOvr>
  <p:transition xmlns:p14="http://schemas.microsoft.com/office/powerpoint/2010/main"/>
</p:sldLayout>
</file>

<file path=ppt/slideLayouts/slideLayout4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2485112"/>
      </p:ext>
    </p:extLst>
  </p:cSld>
  <p:clrMapOvr>
    <a:masterClrMapping/>
  </p:clrMapOvr>
  <p:transition xmlns:p14="http://schemas.microsoft.com/office/powerpoint/2010/main"/>
</p:sldLayout>
</file>

<file path=ppt/slideLayouts/slideLayout4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5939329"/>
      </p:ext>
    </p:extLst>
  </p:cSld>
  <p:clrMapOvr>
    <a:masterClrMapping/>
  </p:clrMapOvr>
  <p:transition xmlns:p14="http://schemas.microsoft.com/office/powerpoint/2010/main"/>
</p:sldLayout>
</file>

<file path=ppt/slideLayouts/slideLayout4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6BE2F3F5-414B-CC44-8EA3-B6D04B3D04AB}" type="slidenum">
              <a:rPr lang="en-US"/>
              <a:pPr/>
              <a:t>‹#›</a:t>
            </a:fld>
            <a:endParaRPr lang="en-US"/>
          </a:p>
        </p:txBody>
      </p:sp>
    </p:spTree>
    <p:extLst>
      <p:ext uri="{BB962C8B-B14F-4D97-AF65-F5344CB8AC3E}">
        <p14:creationId xmlns:p14="http://schemas.microsoft.com/office/powerpoint/2010/main" val="3305853716"/>
      </p:ext>
    </p:extLst>
  </p:cSld>
  <p:clrMapOvr>
    <a:masterClrMapping/>
  </p:clrMapOvr>
  <p:transition xmlns:p14="http://schemas.microsoft.com/office/powerpoint/2010/main"/>
</p:sldLayout>
</file>

<file path=ppt/slideLayouts/slideLayout4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481389B1-16D0-EE4E-960B-3BEB333B27E2}" type="slidenum">
              <a:rPr lang="en-US"/>
              <a:pPr/>
              <a:t>‹#›</a:t>
            </a:fld>
            <a:endParaRPr lang="en-US"/>
          </a:p>
        </p:txBody>
      </p:sp>
    </p:spTree>
    <p:extLst>
      <p:ext uri="{BB962C8B-B14F-4D97-AF65-F5344CB8AC3E}">
        <p14:creationId xmlns:p14="http://schemas.microsoft.com/office/powerpoint/2010/main" val="959071660"/>
      </p:ext>
    </p:extLst>
  </p:cSld>
  <p:clrMapOvr>
    <a:masterClrMapping/>
  </p:clrMapOvr>
  <p:transition xmlns:p14="http://schemas.microsoft.com/office/powerpoint/2010/main"/>
</p:sldLayout>
</file>

<file path=ppt/slideLayouts/slideLayout4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3E9BDA06-07DC-5C48-A1E0-AA66FEC98657}" type="slidenum">
              <a:rPr lang="en-US"/>
              <a:pPr/>
              <a:t>‹#›</a:t>
            </a:fld>
            <a:endParaRPr lang="en-US"/>
          </a:p>
        </p:txBody>
      </p:sp>
    </p:spTree>
    <p:extLst>
      <p:ext uri="{BB962C8B-B14F-4D97-AF65-F5344CB8AC3E}">
        <p14:creationId xmlns:p14="http://schemas.microsoft.com/office/powerpoint/2010/main" val="2137641524"/>
      </p:ext>
    </p:extLst>
  </p:cSld>
  <p:clrMapOvr>
    <a:masterClrMapping/>
  </p:clrMapOvr>
  <p:transition xmlns:p14="http://schemas.microsoft.com/office/powerpoint/2010/main"/>
</p:sldLayout>
</file>

<file path=ppt/slideLayouts/slideLayout4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C977DB28-08B6-0549-88E7-35948C426338}" type="slidenum">
              <a:rPr lang="en-US"/>
              <a:pPr/>
              <a:t>‹#›</a:t>
            </a:fld>
            <a:endParaRPr lang="en-US"/>
          </a:p>
        </p:txBody>
      </p:sp>
    </p:spTree>
    <p:extLst>
      <p:ext uri="{BB962C8B-B14F-4D97-AF65-F5344CB8AC3E}">
        <p14:creationId xmlns:p14="http://schemas.microsoft.com/office/powerpoint/2010/main" val="4206394451"/>
      </p:ext>
    </p:extLst>
  </p:cSld>
  <p:clrMapOvr>
    <a:masterClrMapping/>
  </p:clrMapOvr>
  <p:transition xmlns:p14="http://schemas.microsoft.com/office/powerpoint/2010/main"/>
</p:sldLayout>
</file>

<file path=ppt/slideLayouts/slideLayout4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C0CAE939-8EA9-2243-ADF7-6094C42F4987}" type="slidenum">
              <a:rPr lang="en-US"/>
              <a:pPr/>
              <a:t>‹#›</a:t>
            </a:fld>
            <a:endParaRPr lang="en-US"/>
          </a:p>
        </p:txBody>
      </p:sp>
    </p:spTree>
    <p:extLst>
      <p:ext uri="{BB962C8B-B14F-4D97-AF65-F5344CB8AC3E}">
        <p14:creationId xmlns:p14="http://schemas.microsoft.com/office/powerpoint/2010/main" val="1462057304"/>
      </p:ext>
    </p:extLst>
  </p:cSld>
  <p:clrMapOvr>
    <a:masterClrMapping/>
  </p:clrMapOvr>
  <p:transition xmlns:p14="http://schemas.microsoft.com/office/powerpoint/2010/main"/>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3262138-1B09-F642-8222-426640992E37}" type="slidenum">
              <a:rPr lang="en-US"/>
              <a:pPr/>
              <a:t>‹#›</a:t>
            </a:fld>
            <a:endParaRPr lang="en-US"/>
          </a:p>
        </p:txBody>
      </p:sp>
    </p:spTree>
    <p:extLst>
      <p:ext uri="{BB962C8B-B14F-4D97-AF65-F5344CB8AC3E}">
        <p14:creationId xmlns:p14="http://schemas.microsoft.com/office/powerpoint/2010/main" val="2719283124"/>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19171892"/>
      </p:ext>
    </p:extLst>
  </p:cSld>
  <p:clrMapOvr>
    <a:masterClrMapping/>
  </p:clrMapOvr>
  <p:transition xmlns:p14="http://schemas.microsoft.com/office/powerpoint/2010/main"/>
</p:sldLayout>
</file>

<file path=ppt/slideLayouts/slideLayout4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D9C8C8D5-D445-2D41-A2FD-8E68842A0742}" type="slidenum">
              <a:rPr lang="en-US"/>
              <a:pPr/>
              <a:t>‹#›</a:t>
            </a:fld>
            <a:endParaRPr lang="en-US"/>
          </a:p>
        </p:txBody>
      </p:sp>
    </p:spTree>
    <p:extLst>
      <p:ext uri="{BB962C8B-B14F-4D97-AF65-F5344CB8AC3E}">
        <p14:creationId xmlns:p14="http://schemas.microsoft.com/office/powerpoint/2010/main" val="1370949351"/>
      </p:ext>
    </p:extLst>
  </p:cSld>
  <p:clrMapOvr>
    <a:masterClrMapping/>
  </p:clrMapOvr>
  <p:transition xmlns:p14="http://schemas.microsoft.com/office/powerpoint/2010/main"/>
</p:sldLayout>
</file>

<file path=ppt/slideLayouts/slideLayout4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9B1FAFC-66EF-4846-98A6-559425C3394A}" type="slidenum">
              <a:rPr lang="en-US"/>
              <a:pPr/>
              <a:t>‹#›</a:t>
            </a:fld>
            <a:endParaRPr lang="en-US"/>
          </a:p>
        </p:txBody>
      </p:sp>
    </p:spTree>
    <p:extLst>
      <p:ext uri="{BB962C8B-B14F-4D97-AF65-F5344CB8AC3E}">
        <p14:creationId xmlns:p14="http://schemas.microsoft.com/office/powerpoint/2010/main" val="3058962814"/>
      </p:ext>
    </p:extLst>
  </p:cSld>
  <p:clrMapOvr>
    <a:masterClrMapping/>
  </p:clrMapOvr>
  <p:transition xmlns:p14="http://schemas.microsoft.com/office/powerpoint/2010/main"/>
</p:sldLayout>
</file>

<file path=ppt/slideLayouts/slideLayout4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0C9A56C-4756-3143-8181-96B548DA8A29}" type="slidenum">
              <a:rPr lang="en-US"/>
              <a:pPr/>
              <a:t>‹#›</a:t>
            </a:fld>
            <a:endParaRPr lang="en-US"/>
          </a:p>
        </p:txBody>
      </p:sp>
    </p:spTree>
    <p:extLst>
      <p:ext uri="{BB962C8B-B14F-4D97-AF65-F5344CB8AC3E}">
        <p14:creationId xmlns:p14="http://schemas.microsoft.com/office/powerpoint/2010/main" val="3029851912"/>
      </p:ext>
    </p:extLst>
  </p:cSld>
  <p:clrMapOvr>
    <a:masterClrMapping/>
  </p:clrMapOvr>
  <p:transition xmlns:p14="http://schemas.microsoft.com/office/powerpoint/2010/main"/>
</p:sldLayout>
</file>

<file path=ppt/slideLayouts/slideLayout4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0D6185A4-7415-884D-A684-DD5FF96CBBBF}" type="slidenum">
              <a:rPr lang="en-US"/>
              <a:pPr/>
              <a:t>‹#›</a:t>
            </a:fld>
            <a:endParaRPr lang="en-US"/>
          </a:p>
        </p:txBody>
      </p:sp>
    </p:spTree>
    <p:extLst>
      <p:ext uri="{BB962C8B-B14F-4D97-AF65-F5344CB8AC3E}">
        <p14:creationId xmlns:p14="http://schemas.microsoft.com/office/powerpoint/2010/main" val="785243517"/>
      </p:ext>
    </p:extLst>
  </p:cSld>
  <p:clrMapOvr>
    <a:masterClrMapping/>
  </p:clrMapOvr>
  <p:transition xmlns:p14="http://schemas.microsoft.com/office/powerpoint/2010/main"/>
</p:sldLayout>
</file>

<file path=ppt/slideLayouts/slideLayout4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545861B0-9273-824B-872E-D66F32C7CA5F}" type="slidenum">
              <a:rPr lang="en-US"/>
              <a:pPr/>
              <a:t>‹#›</a:t>
            </a:fld>
            <a:endParaRPr lang="en-US"/>
          </a:p>
        </p:txBody>
      </p:sp>
    </p:spTree>
    <p:extLst>
      <p:ext uri="{BB962C8B-B14F-4D97-AF65-F5344CB8AC3E}">
        <p14:creationId xmlns:p14="http://schemas.microsoft.com/office/powerpoint/2010/main" val="3153545856"/>
      </p:ext>
    </p:extLst>
  </p:cSld>
  <p:clrMapOvr>
    <a:masterClrMapping/>
  </p:clrMapOvr>
  <p:transition xmlns:p14="http://schemas.microsoft.com/office/powerpoint/2010/main"/>
</p:sldLayout>
</file>

<file path=ppt/slideLayouts/slideLayout42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A0833E1B-F24B-9F49-8CF4-40DEEF8367B8}" type="slidenum">
              <a:rPr lang="en-US"/>
              <a:pPr/>
              <a:t>‹#›</a:t>
            </a:fld>
            <a:endParaRPr lang="en-US"/>
          </a:p>
        </p:txBody>
      </p:sp>
    </p:spTree>
    <p:extLst>
      <p:ext uri="{BB962C8B-B14F-4D97-AF65-F5344CB8AC3E}">
        <p14:creationId xmlns:p14="http://schemas.microsoft.com/office/powerpoint/2010/main" val="2296013879"/>
      </p:ext>
    </p:extLst>
  </p:cSld>
  <p:clrMapOvr>
    <a:masterClrMapping/>
  </p:clrMapOvr>
  <p:transition xmlns:p14="http://schemas.microsoft.com/office/powerpoint/2010/main"/>
</p:sldLayout>
</file>

<file path=ppt/slideLayouts/slideLayout4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58188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17794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9244841"/>
      </p:ext>
    </p:extLst>
  </p:cSld>
  <p:clrMapOvr>
    <a:masterClrMapping/>
  </p:clrMapOvr>
  <p:transition xmlns:p14="http://schemas.microsoft.com/office/powerpoint/2010/main"/>
</p:sldLayout>
</file>

<file path=ppt/slideLayouts/slideLayout4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0558190"/>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2755826"/>
      </p:ext>
    </p:extLst>
  </p:cSld>
  <p:clrMapOvr>
    <a:masterClrMapping/>
  </p:clrMapOvr>
  <p:transition xmlns:p14="http://schemas.microsoft.com/office/powerpoint/2010/main"/>
</p:sldLayout>
</file>

<file path=ppt/slideLayouts/slideLayout4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509637"/>
      </p:ext>
    </p:extLst>
  </p:cSld>
  <p:clrMapOvr>
    <a:masterClrMapping/>
  </p:clrMapOvr>
  <p:transition xmlns:p14="http://schemas.microsoft.com/office/powerpoint/2010/main"/>
</p:sldLayout>
</file>

<file path=ppt/slideLayouts/slideLayout4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716544"/>
      </p:ext>
    </p:extLst>
  </p:cSld>
  <p:clrMapOvr>
    <a:masterClrMapping/>
  </p:clrMapOvr>
  <p:transition xmlns:p14="http://schemas.microsoft.com/office/powerpoint/2010/main"/>
</p:sldLayout>
</file>

<file path=ppt/slideLayouts/slideLayout4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6619383"/>
      </p:ext>
    </p:extLst>
  </p:cSld>
  <p:clrMapOvr>
    <a:masterClrMapping/>
  </p:clrMapOvr>
  <p:transition xmlns:p14="http://schemas.microsoft.com/office/powerpoint/2010/main"/>
</p:sldLayout>
</file>

<file path=ppt/slideLayouts/slideLayout4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7939724"/>
      </p:ext>
    </p:extLst>
  </p:cSld>
  <p:clrMapOvr>
    <a:masterClrMapping/>
  </p:clrMapOvr>
  <p:transition xmlns:p14="http://schemas.microsoft.com/office/powerpoint/2010/main"/>
</p:sldLayout>
</file>

<file path=ppt/slideLayouts/slideLayout4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4406912"/>
      </p:ext>
    </p:extLst>
  </p:cSld>
  <p:clrMapOvr>
    <a:masterClrMapping/>
  </p:clrMapOvr>
  <p:transition xmlns:p14="http://schemas.microsoft.com/office/powerpoint/2010/main"/>
</p:sldLayout>
</file>

<file path=ppt/slideLayouts/slideLayout4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6636880"/>
      </p:ext>
    </p:extLst>
  </p:cSld>
  <p:clrMapOvr>
    <a:masterClrMapping/>
  </p:clrMapOvr>
  <p:transition xmlns:p14="http://schemas.microsoft.com/office/powerpoint/2010/main"/>
</p:sldLayout>
</file>

<file path=ppt/slideLayouts/slideLayout4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3367913"/>
      </p:ext>
    </p:extLst>
  </p:cSld>
  <p:clrMapOvr>
    <a:masterClrMapping/>
  </p:clrMapOvr>
  <p:transition xmlns:p14="http://schemas.microsoft.com/office/powerpoint/2010/main"/>
</p:sldLayout>
</file>

<file path=ppt/slideLayouts/slideLayout4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12594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81147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2167478"/>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65857697"/>
      </p:ext>
    </p:extLst>
  </p:cSld>
  <p:clrMapOvr>
    <a:masterClrMapping/>
  </p:clrMapOvr>
  <p:transition xmlns:p14="http://schemas.microsoft.com/office/powerpoint/2010/main"/>
</p:sldLayout>
</file>

<file path=ppt/slideLayouts/slideLayout4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5881831"/>
      </p:ext>
    </p:extLst>
  </p:cSld>
  <p:clrMapOvr>
    <a:masterClrMapping/>
  </p:clrMapOvr>
  <p:transition xmlns:p14="http://schemas.microsoft.com/office/powerpoint/2010/main"/>
</p:sldLayout>
</file>

<file path=ppt/slideLayouts/slideLayout4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4202507"/>
      </p:ext>
    </p:extLst>
  </p:cSld>
  <p:clrMapOvr>
    <a:masterClrMapping/>
  </p:clrMapOvr>
  <p:transition xmlns:p14="http://schemas.microsoft.com/office/powerpoint/2010/main"/>
</p:sldLayout>
</file>

<file path=ppt/slideLayouts/slideLayout4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1997070"/>
      </p:ext>
    </p:extLst>
  </p:cSld>
  <p:clrMapOvr>
    <a:masterClrMapping/>
  </p:clrMapOvr>
  <p:transition xmlns:p14="http://schemas.microsoft.com/office/powerpoint/2010/main"/>
</p:sldLayout>
</file>

<file path=ppt/slideLayouts/slideLayout4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7206901"/>
      </p:ext>
    </p:extLst>
  </p:cSld>
  <p:clrMapOvr>
    <a:masterClrMapping/>
  </p:clrMapOvr>
  <p:transition xmlns:p14="http://schemas.microsoft.com/office/powerpoint/2010/main"/>
</p:sldLayout>
</file>

<file path=ppt/slideLayouts/slideLayout4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7111551"/>
      </p:ext>
    </p:extLst>
  </p:cSld>
  <p:clrMapOvr>
    <a:masterClrMapping/>
  </p:clrMapOvr>
  <p:transition xmlns:p14="http://schemas.microsoft.com/office/powerpoint/2010/main"/>
</p:sldLayout>
</file>

<file path=ppt/slideLayouts/slideLayout4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76716413"/>
      </p:ext>
    </p:extLst>
  </p:cSld>
  <p:clrMapOvr>
    <a:masterClrMapping/>
  </p:clrMapOvr>
  <p:transition xmlns:p14="http://schemas.microsoft.com/office/powerpoint/2010/main"/>
</p:sldLayout>
</file>

<file path=ppt/slideLayouts/slideLayout4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1980742"/>
      </p:ext>
    </p:extLst>
  </p:cSld>
  <p:clrMapOvr>
    <a:masterClrMapping/>
  </p:clrMapOvr>
  <p:transition xmlns:p14="http://schemas.microsoft.com/office/powerpoint/2010/main"/>
</p:sldLayout>
</file>

<file path=ppt/slideLayouts/slideLayout4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6513729"/>
      </p:ext>
    </p:extLst>
  </p:cSld>
  <p:clrMapOvr>
    <a:masterClrMapping/>
  </p:clrMapOvr>
  <p:transition xmlns:p14="http://schemas.microsoft.com/office/powerpoint/2010/main"/>
</p:sldLayout>
</file>

<file path=ppt/slideLayouts/slideLayout4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79874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73347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73851008"/>
      </p:ext>
    </p:extLst>
  </p:cSld>
  <p:clrMapOvr>
    <a:masterClrMapping/>
  </p:clrMapOvr>
  <p:transition xmlns:p14="http://schemas.microsoft.com/office/powerpoint/2010/main"/>
</p:sldLayout>
</file>

<file path=ppt/slideLayouts/slideLayout4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8974618"/>
      </p:ext>
    </p:extLst>
  </p:cSld>
  <p:clrMapOvr>
    <a:masterClrMapping/>
  </p:clrMapOvr>
  <p:transition xmlns:p14="http://schemas.microsoft.com/office/powerpoint/2010/main"/>
</p:sldLayout>
</file>

<file path=ppt/slideLayouts/slideLayout4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2148924"/>
      </p:ext>
    </p:extLst>
  </p:cSld>
  <p:clrMapOvr>
    <a:masterClrMapping/>
  </p:clrMapOvr>
  <p:transition xmlns:p14="http://schemas.microsoft.com/office/powerpoint/2010/main"/>
</p:sldLayout>
</file>

<file path=ppt/slideLayouts/slideLayout4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6244487"/>
      </p:ext>
    </p:extLst>
  </p:cSld>
  <p:clrMapOvr>
    <a:masterClrMapping/>
  </p:clrMapOvr>
  <p:transition xmlns:p14="http://schemas.microsoft.com/office/powerpoint/2010/main"/>
</p:sldLayout>
</file>

<file path=ppt/slideLayouts/slideLayout4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7776866"/>
      </p:ext>
    </p:extLst>
  </p:cSld>
  <p:clrMapOvr>
    <a:masterClrMapping/>
  </p:clrMapOvr>
  <p:transition xmlns:p14="http://schemas.microsoft.com/office/powerpoint/2010/main"/>
</p:sldLayout>
</file>

<file path=ppt/slideLayouts/slideLayout4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9915277"/>
      </p:ext>
    </p:extLst>
  </p:cSld>
  <p:clrMapOvr>
    <a:masterClrMapping/>
  </p:clrMapOvr>
  <p:transition xmlns:p14="http://schemas.microsoft.com/office/powerpoint/2010/main"/>
</p:sldLayout>
</file>

<file path=ppt/slideLayouts/slideLayout4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83009747"/>
      </p:ext>
    </p:extLst>
  </p:cSld>
  <p:clrMapOvr>
    <a:masterClrMapping/>
  </p:clrMapOvr>
  <p:transition xmlns:p14="http://schemas.microsoft.com/office/powerpoint/2010/main"/>
</p:sldLayout>
</file>

<file path=ppt/slideLayouts/slideLayout4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938578"/>
      </p:ext>
    </p:extLst>
  </p:cSld>
  <p:clrMapOvr>
    <a:masterClrMapping/>
  </p:clrMapOvr>
  <p:transition xmlns:p14="http://schemas.microsoft.com/office/powerpoint/2010/main"/>
</p:sldLayout>
</file>

<file path=ppt/slideLayouts/slideLayout4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996562"/>
      </p:ext>
    </p:extLst>
  </p:cSld>
  <p:clrMapOvr>
    <a:masterClrMapping/>
  </p:clrMapOvr>
  <p:transition xmlns:p14="http://schemas.microsoft.com/office/powerpoint/2010/main"/>
</p:sldLayout>
</file>

<file path=ppt/slideLayouts/slideLayout4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9823875"/>
      </p:ext>
    </p:extLst>
  </p:cSld>
  <p:clrMapOvr>
    <a:masterClrMapping/>
  </p:clrMapOvr>
  <p:transition xmlns:p14="http://schemas.microsoft.com/office/powerpoint/2010/main"/>
</p:sldLayout>
</file>

<file path=ppt/slideLayouts/slideLayout4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smtClean="0"/>
            </a:lvl1pPr>
          </a:lstStyle>
          <a:p>
            <a:pPr>
              <a:defRPr/>
            </a:pPr>
            <a:fld id="{9FB45B89-AB63-004A-9B1A-E0C3D2F13ACC}" type="slidenum">
              <a:rPr lang="en-US"/>
              <a:pPr>
                <a:defRPr/>
              </a:pPr>
              <a:t>‹#›</a:t>
            </a:fld>
            <a:endParaRPr lang="en-US"/>
          </a:p>
        </p:txBody>
      </p:sp>
    </p:spTree>
    <p:extLst>
      <p:ext uri="{BB962C8B-B14F-4D97-AF65-F5344CB8AC3E}">
        <p14:creationId xmlns:p14="http://schemas.microsoft.com/office/powerpoint/2010/main" val="2531368260"/>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85667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0786FF2-CC60-CB43-AE88-3EA463621049}" type="slidenum">
              <a:rPr lang="en-US"/>
              <a:pPr>
                <a:defRPr/>
              </a:pPr>
              <a:t>‹#›</a:t>
            </a:fld>
            <a:endParaRPr lang="en-US"/>
          </a:p>
        </p:txBody>
      </p:sp>
    </p:spTree>
    <p:extLst>
      <p:ext uri="{BB962C8B-B14F-4D97-AF65-F5344CB8AC3E}">
        <p14:creationId xmlns:p14="http://schemas.microsoft.com/office/powerpoint/2010/main" val="1484667800"/>
      </p:ext>
    </p:extLst>
  </p:cSld>
  <p:clrMapOvr>
    <a:masterClrMapping/>
  </p:clrMapOvr>
  <p:transition xmlns:p14="http://schemas.microsoft.com/office/powerpoint/2010/main"/>
</p:sldLayout>
</file>

<file path=ppt/slideLayouts/slideLayout4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CFEB67D9-EDEC-A741-9DF5-EF32C3580949}" type="slidenum">
              <a:rPr lang="en-US"/>
              <a:pPr>
                <a:defRPr/>
              </a:pPr>
              <a:t>‹#›</a:t>
            </a:fld>
            <a:endParaRPr lang="en-US"/>
          </a:p>
        </p:txBody>
      </p:sp>
    </p:spTree>
    <p:extLst>
      <p:ext uri="{BB962C8B-B14F-4D97-AF65-F5344CB8AC3E}">
        <p14:creationId xmlns:p14="http://schemas.microsoft.com/office/powerpoint/2010/main" val="606738100"/>
      </p:ext>
    </p:extLst>
  </p:cSld>
  <p:clrMapOvr>
    <a:masterClrMapping/>
  </p:clrMapOvr>
  <p:transition xmlns:p14="http://schemas.microsoft.com/office/powerpoint/2010/main"/>
</p:sldLayout>
</file>

<file path=ppt/slideLayouts/slideLayout4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413BCFC6-A067-DE42-860E-A89FDCFE54D5}" type="slidenum">
              <a:rPr lang="en-US"/>
              <a:pPr>
                <a:defRPr/>
              </a:pPr>
              <a:t>‹#›</a:t>
            </a:fld>
            <a:endParaRPr lang="en-US"/>
          </a:p>
        </p:txBody>
      </p:sp>
    </p:spTree>
    <p:extLst>
      <p:ext uri="{BB962C8B-B14F-4D97-AF65-F5344CB8AC3E}">
        <p14:creationId xmlns:p14="http://schemas.microsoft.com/office/powerpoint/2010/main" val="12418897"/>
      </p:ext>
    </p:extLst>
  </p:cSld>
  <p:clrMapOvr>
    <a:masterClrMapping/>
  </p:clrMapOvr>
  <p:transition xmlns:p14="http://schemas.microsoft.com/office/powerpoint/2010/main"/>
</p:sldLayout>
</file>

<file path=ppt/slideLayouts/slideLayout4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A0223650-6670-2E4B-9173-7024E06776E6}" type="slidenum">
              <a:rPr lang="en-US"/>
              <a:pPr>
                <a:defRPr/>
              </a:pPr>
              <a:t>‹#›</a:t>
            </a:fld>
            <a:endParaRPr lang="en-US"/>
          </a:p>
        </p:txBody>
      </p:sp>
    </p:spTree>
    <p:extLst>
      <p:ext uri="{BB962C8B-B14F-4D97-AF65-F5344CB8AC3E}">
        <p14:creationId xmlns:p14="http://schemas.microsoft.com/office/powerpoint/2010/main" val="2373316969"/>
      </p:ext>
    </p:extLst>
  </p:cSld>
  <p:clrMapOvr>
    <a:masterClrMapping/>
  </p:clrMapOvr>
  <p:transition xmlns:p14="http://schemas.microsoft.com/office/powerpoint/2010/main"/>
</p:sldLayout>
</file>

<file path=ppt/slideLayouts/slideLayout4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D44B2A2B-D58C-424B-8C52-1450A618CAFB}" type="slidenum">
              <a:rPr lang="en-US"/>
              <a:pPr>
                <a:defRPr/>
              </a:pPr>
              <a:t>‹#›</a:t>
            </a:fld>
            <a:endParaRPr lang="en-US"/>
          </a:p>
        </p:txBody>
      </p:sp>
    </p:spTree>
    <p:extLst>
      <p:ext uri="{BB962C8B-B14F-4D97-AF65-F5344CB8AC3E}">
        <p14:creationId xmlns:p14="http://schemas.microsoft.com/office/powerpoint/2010/main" val="3213490643"/>
      </p:ext>
    </p:extLst>
  </p:cSld>
  <p:clrMapOvr>
    <a:masterClrMapping/>
  </p:clrMapOvr>
  <p:transition xmlns:p14="http://schemas.microsoft.com/office/powerpoint/2010/main"/>
</p:sldLayout>
</file>

<file path=ppt/slideLayouts/slideLayout4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3A3E46E6-5633-1B44-A976-C771A1908B49}" type="slidenum">
              <a:rPr lang="en-US"/>
              <a:pPr>
                <a:defRPr/>
              </a:pPr>
              <a:t>‹#›</a:t>
            </a:fld>
            <a:endParaRPr lang="en-US"/>
          </a:p>
        </p:txBody>
      </p:sp>
    </p:spTree>
    <p:extLst>
      <p:ext uri="{BB962C8B-B14F-4D97-AF65-F5344CB8AC3E}">
        <p14:creationId xmlns:p14="http://schemas.microsoft.com/office/powerpoint/2010/main" val="3062447024"/>
      </p:ext>
    </p:extLst>
  </p:cSld>
  <p:clrMapOvr>
    <a:masterClrMapping/>
  </p:clrMapOvr>
  <p:transition xmlns:p14="http://schemas.microsoft.com/office/powerpoint/2010/main"/>
</p:sldLayout>
</file>

<file path=ppt/slideLayouts/slideLayout4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90086F1B-3148-F148-9013-DC5732F6004C}" type="slidenum">
              <a:rPr lang="en-US"/>
              <a:pPr>
                <a:defRPr/>
              </a:pPr>
              <a:t>‹#›</a:t>
            </a:fld>
            <a:endParaRPr lang="en-US"/>
          </a:p>
        </p:txBody>
      </p:sp>
    </p:spTree>
    <p:extLst>
      <p:ext uri="{BB962C8B-B14F-4D97-AF65-F5344CB8AC3E}">
        <p14:creationId xmlns:p14="http://schemas.microsoft.com/office/powerpoint/2010/main" val="2291821334"/>
      </p:ext>
    </p:extLst>
  </p:cSld>
  <p:clrMapOvr>
    <a:masterClrMapping/>
  </p:clrMapOvr>
  <p:transition xmlns:p14="http://schemas.microsoft.com/office/powerpoint/2010/main"/>
</p:sldLayout>
</file>

<file path=ppt/slideLayouts/slideLayout4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79E40FF2-2A47-D34E-800A-BBFD5AFD8EF8}" type="slidenum">
              <a:rPr lang="en-US"/>
              <a:pPr>
                <a:defRPr/>
              </a:pPr>
              <a:t>‹#›</a:t>
            </a:fld>
            <a:endParaRPr lang="en-US"/>
          </a:p>
        </p:txBody>
      </p:sp>
    </p:spTree>
    <p:extLst>
      <p:ext uri="{BB962C8B-B14F-4D97-AF65-F5344CB8AC3E}">
        <p14:creationId xmlns:p14="http://schemas.microsoft.com/office/powerpoint/2010/main" val="3206401783"/>
      </p:ext>
    </p:extLst>
  </p:cSld>
  <p:clrMapOvr>
    <a:masterClrMapping/>
  </p:clrMapOvr>
  <p:transition xmlns:p14="http://schemas.microsoft.com/office/powerpoint/2010/main"/>
</p:sldLayout>
</file>

<file path=ppt/slideLayouts/slideLayout4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D610C54-8025-3243-9501-A3ADC0E8EC58}" type="slidenum">
              <a:rPr lang="en-US"/>
              <a:pPr>
                <a:defRPr/>
              </a:pPr>
              <a:t>‹#›</a:t>
            </a:fld>
            <a:endParaRPr lang="en-US"/>
          </a:p>
        </p:txBody>
      </p:sp>
    </p:spTree>
    <p:extLst>
      <p:ext uri="{BB962C8B-B14F-4D97-AF65-F5344CB8AC3E}">
        <p14:creationId xmlns:p14="http://schemas.microsoft.com/office/powerpoint/2010/main" val="1157121894"/>
      </p:ext>
    </p:extLst>
  </p:cSld>
  <p:clrMapOvr>
    <a:masterClrMapping/>
  </p:clrMapOvr>
  <p:transition xmlns:p14="http://schemas.microsoft.com/office/powerpoint/2010/main"/>
</p:sldLayout>
</file>

<file path=ppt/slideLayouts/slideLayout4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927B42F1-5ED6-294A-9030-184DABF84916}" type="slidenum">
              <a:rPr lang="en-US"/>
              <a:pPr>
                <a:defRPr/>
              </a:pPr>
              <a:t>‹#›</a:t>
            </a:fld>
            <a:endParaRPr lang="en-US"/>
          </a:p>
        </p:txBody>
      </p:sp>
    </p:spTree>
    <p:extLst>
      <p:ext uri="{BB962C8B-B14F-4D97-AF65-F5344CB8AC3E}">
        <p14:creationId xmlns:p14="http://schemas.microsoft.com/office/powerpoint/2010/main" val="286247079"/>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4061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7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846BCC2-B275-B743-80E7-C5A7F3F4E023}" type="slidenum">
              <a:rPr lang="en-US"/>
              <a:pPr>
                <a:defRPr/>
              </a:pPr>
              <a:t>‹#›</a:t>
            </a:fld>
            <a:endParaRPr lang="en-US"/>
          </a:p>
        </p:txBody>
      </p:sp>
    </p:spTree>
    <p:extLst>
      <p:ext uri="{BB962C8B-B14F-4D97-AF65-F5344CB8AC3E}">
        <p14:creationId xmlns:p14="http://schemas.microsoft.com/office/powerpoint/2010/main" val="1269281817"/>
      </p:ext>
    </p:extLst>
  </p:cSld>
  <p:clrMapOvr>
    <a:masterClrMapping/>
  </p:clrMapOvr>
  <p:transition xmlns:p14="http://schemas.microsoft.com/office/powerpoint/2010/main"/>
</p:sldLayout>
</file>

<file path=ppt/slideLayouts/slideLayout4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A5C63-8B36-4754-851D-12FD2888AB62}"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340484995"/>
      </p:ext>
    </p:extLst>
  </p:cSld>
  <p:clrMapOvr>
    <a:masterClrMapping/>
  </p:clrMapOvr>
  <p:timing>
    <p:tnLst>
      <p:par>
        <p:cTn xmlns:p14="http://schemas.microsoft.com/office/powerpoint/2010/mai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16F91-ED3E-4251-B1F7-EC5ADB84708A}"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971391741"/>
      </p:ext>
    </p:extLst>
  </p:cSld>
  <p:clrMapOvr>
    <a:masterClrMapping/>
  </p:clrMapOvr>
  <p:timing>
    <p:tnLst>
      <p:par>
        <p:cTn xmlns:p14="http://schemas.microsoft.com/office/powerpoint/2010/mai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E1BD6-2D5E-4D6A-B17F-9E7F4515CCE0}"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41773197"/>
      </p:ext>
    </p:extLst>
  </p:cSld>
  <p:clrMapOvr>
    <a:masterClrMapping/>
  </p:clrMapOvr>
  <p:timing>
    <p:tnLst>
      <p:par>
        <p:cTn xmlns:p14="http://schemas.microsoft.com/office/powerpoint/2010/mai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1E9B8-FBD4-438C-AF5F-667305AF5833}"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557697613"/>
      </p:ext>
    </p:extLst>
  </p:cSld>
  <p:clrMapOvr>
    <a:masterClrMapping/>
  </p:clrMapOvr>
  <p:timing>
    <p:tnLst>
      <p:par>
        <p:cTn xmlns:p14="http://schemas.microsoft.com/office/powerpoint/2010/mai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9F148-F549-4073-AB5C-5834CD879949}"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327929470"/>
      </p:ext>
    </p:extLst>
  </p:cSld>
  <p:clrMapOvr>
    <a:masterClrMapping/>
  </p:clrMapOvr>
  <p:timing>
    <p:tnLst>
      <p:par>
        <p:cTn xmlns:p14="http://schemas.microsoft.com/office/powerpoint/2010/mai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8099E7-9DD3-4299-90F8-9846FCA66204}"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069411926"/>
      </p:ext>
    </p:extLst>
  </p:cSld>
  <p:clrMapOvr>
    <a:masterClrMapping/>
  </p:clrMapOvr>
  <p:timing>
    <p:tnLst>
      <p:par>
        <p:cTn xmlns:p14="http://schemas.microsoft.com/office/powerpoint/2010/mai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959CB-3542-414D-8B44-2F5E0236A0FD}"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136643259"/>
      </p:ext>
    </p:extLst>
  </p:cSld>
  <p:clrMapOvr>
    <a:masterClrMapping/>
  </p:clrMapOvr>
  <p:timing>
    <p:tnLst>
      <p:par>
        <p:cTn xmlns:p14="http://schemas.microsoft.com/office/powerpoint/2010/mai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8C53C-14FF-4D5E-A68F-15DFC7D68265}"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804254442"/>
      </p:ext>
    </p:extLst>
  </p:cSld>
  <p:clrMapOvr>
    <a:masterClrMapping/>
  </p:clrMapOvr>
  <p:timing>
    <p:tnLst>
      <p:par>
        <p:cTn xmlns:p14="http://schemas.microsoft.com/office/powerpoint/2010/mai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DBC9E-D78A-433F-89BF-14D5DA7B7CE9}"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111878581"/>
      </p:ext>
    </p:extLst>
  </p:cSld>
  <p:clrMapOvr>
    <a:masterClrMapping/>
  </p:clrMapOvr>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3263551"/>
      </p:ext>
    </p:extLst>
  </p:cSld>
  <p:clrMapOvr>
    <a:masterClrMapping/>
  </p:clrMapOvr>
  <p:transition xmlns:p14="http://schemas.microsoft.com/office/powerpoint/2010/main"/>
</p:sldLayout>
</file>

<file path=ppt/slideLayouts/slideLayout4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28FE3-9AE0-49A2-976F-324A07A44035}"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531147665"/>
      </p:ext>
    </p:extLst>
  </p:cSld>
  <p:clrMapOvr>
    <a:masterClrMapping/>
  </p:clrMapOvr>
  <p:timing>
    <p:tnLst>
      <p:par>
        <p:cTn xmlns:p14="http://schemas.microsoft.com/office/powerpoint/2010/mai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1AD1F-69F0-4F09-9216-7848FA869439}"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523413587"/>
      </p:ext>
    </p:extLst>
  </p:cSld>
  <p:clrMapOvr>
    <a:masterClrMapping/>
  </p:clrMapOvr>
  <p:timing>
    <p:tnLst>
      <p:par>
        <p:cTn xmlns:p14="http://schemas.microsoft.com/office/powerpoint/2010/mai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A5C63-8B36-4754-851D-12FD2888AB62}"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329235180"/>
      </p:ext>
    </p:extLst>
  </p:cSld>
  <p:clrMapOvr>
    <a:masterClrMapping/>
  </p:clrMapOvr>
  <p:timing>
    <p:tnLst>
      <p:par>
        <p:cTn xmlns:p14="http://schemas.microsoft.com/office/powerpoint/2010/mai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16F91-ED3E-4251-B1F7-EC5ADB84708A}"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579914923"/>
      </p:ext>
    </p:extLst>
  </p:cSld>
  <p:clrMapOvr>
    <a:masterClrMapping/>
  </p:clrMapOvr>
  <p:timing>
    <p:tnLst>
      <p:par>
        <p:cTn xmlns:p14="http://schemas.microsoft.com/office/powerpoint/2010/mai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E1BD6-2D5E-4D6A-B17F-9E7F4515CCE0}"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572852912"/>
      </p:ext>
    </p:extLst>
  </p:cSld>
  <p:clrMapOvr>
    <a:masterClrMapping/>
  </p:clrMapOvr>
  <p:timing>
    <p:tnLst>
      <p:par>
        <p:cTn xmlns:p14="http://schemas.microsoft.com/office/powerpoint/2010/mai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1E9B8-FBD4-438C-AF5F-667305AF5833}"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266513241"/>
      </p:ext>
    </p:extLst>
  </p:cSld>
  <p:clrMapOvr>
    <a:masterClrMapping/>
  </p:clrMapOvr>
  <p:timing>
    <p:tnLst>
      <p:par>
        <p:cTn xmlns:p14="http://schemas.microsoft.com/office/powerpoint/2010/mai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9F148-F549-4073-AB5C-5834CD879949}"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204772457"/>
      </p:ext>
    </p:extLst>
  </p:cSld>
  <p:clrMapOvr>
    <a:masterClrMapping/>
  </p:clrMapOvr>
  <p:timing>
    <p:tnLst>
      <p:par>
        <p:cTn xmlns:p14="http://schemas.microsoft.com/office/powerpoint/2010/mai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8099E7-9DD3-4299-90F8-9846FCA66204}"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948436197"/>
      </p:ext>
    </p:extLst>
  </p:cSld>
  <p:clrMapOvr>
    <a:masterClrMapping/>
  </p:clrMapOvr>
  <p:timing>
    <p:tnLst>
      <p:par>
        <p:cTn xmlns:p14="http://schemas.microsoft.com/office/powerpoint/2010/main" id="1" dur="indefinite" restart="never" nodeType="tmRoot"/>
      </p:par>
    </p:tnLst>
  </p:timing>
</p:sldLayout>
</file>

<file path=ppt/slideLayouts/slideLayout4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959CB-3542-414D-8B44-2F5E0236A0FD}"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971682536"/>
      </p:ext>
    </p:extLst>
  </p:cSld>
  <p:clrMapOvr>
    <a:masterClrMapping/>
  </p:clrMapOvr>
  <p:timing>
    <p:tnLst>
      <p:par>
        <p:cTn xmlns:p14="http://schemas.microsoft.com/office/powerpoint/2010/main" id="1" dur="indefinite" restart="never" nodeType="tmRoot"/>
      </p:par>
    </p:tnLst>
  </p:timing>
</p:sldLayout>
</file>

<file path=ppt/slideLayouts/slideLayout4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8C53C-14FF-4D5E-A68F-15DFC7D68265}"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882665968"/>
      </p:ext>
    </p:extLst>
  </p:cSld>
  <p:clrMapOvr>
    <a:masterClrMapping/>
  </p:clrMapOvr>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5947107"/>
      </p:ext>
    </p:extLst>
  </p:cSld>
  <p:clrMapOvr>
    <a:masterClrMapping/>
  </p:clrMapOvr>
  <p:transition xmlns:p14="http://schemas.microsoft.com/office/powerpoint/2010/main"/>
</p:sldLayout>
</file>

<file path=ppt/slideLayouts/slideLayout4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DBC9E-D78A-433F-89BF-14D5DA7B7CE9}"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064051916"/>
      </p:ext>
    </p:extLst>
  </p:cSld>
  <p:clrMapOvr>
    <a:masterClrMapping/>
  </p:clrMapOvr>
  <p:timing>
    <p:tnLst>
      <p:par>
        <p:cTn xmlns:p14="http://schemas.microsoft.com/office/powerpoint/2010/main" id="1" dur="indefinite" restart="never" nodeType="tmRoot"/>
      </p:par>
    </p:tnLst>
  </p:timing>
</p:sldLayout>
</file>

<file path=ppt/slideLayouts/slideLayout4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28FE3-9AE0-49A2-976F-324A07A44035}"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625516774"/>
      </p:ext>
    </p:extLst>
  </p:cSld>
  <p:clrMapOvr>
    <a:masterClrMapping/>
  </p:clrMapOvr>
  <p:timing>
    <p:tnLst>
      <p:par>
        <p:cTn xmlns:p14="http://schemas.microsoft.com/office/powerpoint/2010/mai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1AD1F-69F0-4F09-9216-7848FA869439}"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769537137"/>
      </p:ext>
    </p:extLst>
  </p:cSld>
  <p:clrMapOvr>
    <a:masterClrMapping/>
  </p:clrMapOvr>
  <p:timing>
    <p:tnLst>
      <p:par>
        <p:cTn xmlns:p14="http://schemas.microsoft.com/office/powerpoint/2010/mai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323350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52517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1565105"/>
      </p:ext>
    </p:extLst>
  </p:cSld>
  <p:clrMapOvr>
    <a:masterClrMapping/>
  </p:clrMapOvr>
  <p:transition xmlns:p14="http://schemas.microsoft.com/office/powerpoint/2010/main"/>
</p:sldLayout>
</file>

<file path=ppt/slideLayouts/slideLayout4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2422477"/>
      </p:ext>
    </p:extLst>
  </p:cSld>
  <p:clrMapOvr>
    <a:masterClrMapping/>
  </p:clrMapOvr>
  <p:transition xmlns:p14="http://schemas.microsoft.com/office/powerpoint/2010/main"/>
</p:sldLayout>
</file>

<file path=ppt/slideLayouts/slideLayout4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21886661"/>
      </p:ext>
    </p:extLst>
  </p:cSld>
  <p:clrMapOvr>
    <a:masterClrMapping/>
  </p:clrMapOvr>
  <p:transition xmlns:p14="http://schemas.microsoft.com/office/powerpoint/2010/main"/>
</p:sldLayout>
</file>

<file path=ppt/slideLayouts/slideLayout4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1763250"/>
      </p:ext>
    </p:extLst>
  </p:cSld>
  <p:clrMapOvr>
    <a:masterClrMapping/>
  </p:clrMapOvr>
  <p:transition xmlns:p14="http://schemas.microsoft.com/office/powerpoint/2010/main"/>
</p:sldLayout>
</file>

<file path=ppt/slideLayouts/slideLayout4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4934542"/>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959159"/>
      </p:ext>
    </p:extLst>
  </p:cSld>
  <p:clrMapOvr>
    <a:masterClrMapping/>
  </p:clrMapOvr>
  <p:transition xmlns:p14="http://schemas.microsoft.com/office/powerpoint/2010/main"/>
</p:sldLayout>
</file>

<file path=ppt/slideLayouts/slideLayout5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2714153"/>
      </p:ext>
    </p:extLst>
  </p:cSld>
  <p:clrMapOvr>
    <a:masterClrMapping/>
  </p:clrMapOvr>
  <p:transition xmlns:p14="http://schemas.microsoft.com/office/powerpoint/2010/main"/>
</p:sldLayout>
</file>

<file path=ppt/slideLayouts/slideLayout5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043796"/>
      </p:ext>
    </p:extLst>
  </p:cSld>
  <p:clrMapOvr>
    <a:masterClrMapping/>
  </p:clrMapOvr>
  <p:transition xmlns:p14="http://schemas.microsoft.com/office/powerpoint/2010/main"/>
</p:sldLayout>
</file>

<file path=ppt/slideLayouts/slideLayout5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07876729"/>
      </p:ext>
    </p:extLst>
  </p:cSld>
  <p:clrMapOvr>
    <a:masterClrMapping/>
  </p:clrMapOvr>
  <p:transition xmlns:p14="http://schemas.microsoft.com/office/powerpoint/2010/main"/>
</p:sldLayout>
</file>

<file path=ppt/slideLayouts/slideLayout5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4220275"/>
      </p:ext>
    </p:extLst>
  </p:cSld>
  <p:clrMapOvr>
    <a:masterClrMapping/>
  </p:clrMapOvr>
  <p:transition xmlns:p14="http://schemas.microsoft.com/office/powerpoint/2010/main"/>
</p:sldLayout>
</file>

<file path=ppt/slideLayouts/slideLayout5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62C6DF-45F1-4B5C-AB56-7A1B175EDAF2}"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85471179"/>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2F9376-125E-4038-9239-01F6FB99A311}"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66096252"/>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69440-780F-4CA0-ADC0-2E0F480BE34C}"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93247600"/>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91E5A5-56F5-45DD-9EBC-3EBCBD7D9DB6}"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43497439"/>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BF0BC3-6E3B-45EA-BC57-19A66917F11D}"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70889044"/>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C4508D-41CE-4C5D-8C95-4F2685A18AA3}"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749949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7835762"/>
      </p:ext>
    </p:extLst>
  </p:cSld>
  <p:clrMapOvr>
    <a:masterClrMapping/>
  </p:clrMapOvr>
  <p:transition xmlns:p14="http://schemas.microsoft.com/office/powerpoint/2010/main"/>
</p:sldLayout>
</file>

<file path=ppt/slideLayouts/slideLayout5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8B1997-8A50-49F7-8E56-952DC0A8FF7E}"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70080093"/>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A5356-38C7-490A-B21B-42AA2783D31F}"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43740444"/>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49FDA4-1E33-4FA0-87FA-844395F4715B}"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46294152"/>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10498C-2F13-458E-B42A-99F5303B9184}"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4351189"/>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FA4EC7-3420-4389-8C46-A991F3944D59}"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3022489"/>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228600" indent="0" algn="ctr">
              <a:buNone/>
              <a:defRPr/>
            </a:lvl2pPr>
            <a:lvl3pPr marL="457200" indent="0" algn="ctr">
              <a:buNone/>
              <a:defRPr/>
            </a:lvl3pPr>
            <a:lvl4pPr marL="685800" indent="0" algn="ctr">
              <a:buNone/>
              <a:defRPr/>
            </a:lvl4pPr>
            <a:lvl5pPr marL="914400" indent="0" algn="ctr">
              <a:buNone/>
              <a:defRPr/>
            </a:lvl5pPr>
            <a:lvl6pPr marL="1143000" indent="0" algn="ctr">
              <a:buNone/>
              <a:defRPr/>
            </a:lvl6pPr>
            <a:lvl7pPr marL="1371600" indent="0" algn="ctr">
              <a:buNone/>
              <a:defRPr/>
            </a:lvl7pPr>
            <a:lvl8pPr marL="1600200" indent="0" algn="ctr">
              <a:buNone/>
              <a:defRPr/>
            </a:lvl8pPr>
            <a:lvl9pPr marL="18288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55920034"/>
      </p:ext>
    </p:extLst>
  </p:cSld>
  <p:clrMapOvr>
    <a:masterClrMapping/>
  </p:clrMapOvr>
  <p:transition xmlns:p14="http://schemas.microsoft.com/office/powerpoint/2010/main"/>
</p:sldLayout>
</file>

<file path=ppt/slideLayouts/slideLayout5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6056490"/>
      </p:ext>
    </p:extLst>
  </p:cSld>
  <p:clrMapOvr>
    <a:masterClrMapping/>
  </p:clrMapOvr>
  <p:transition xmlns:p14="http://schemas.microsoft.com/office/powerpoint/2010/main"/>
</p:sldLayout>
</file>

<file path=ppt/slideLayouts/slideLayout5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2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2"/>
            <a:ext cx="7772400" cy="1500188"/>
          </a:xfrm>
        </p:spPr>
        <p:txBody>
          <a:bodyPr anchor="b"/>
          <a:lstStyle>
            <a:lvl1pPr marL="0" indent="0">
              <a:buNone/>
              <a:defRPr sz="1000"/>
            </a:lvl1pPr>
            <a:lvl2pPr marL="228600" indent="0">
              <a:buNone/>
              <a:defRPr sz="900"/>
            </a:lvl2pPr>
            <a:lvl3pPr marL="457200" indent="0">
              <a:buNone/>
              <a:defRPr sz="800"/>
            </a:lvl3pPr>
            <a:lvl4pPr marL="685800" indent="0">
              <a:buNone/>
              <a:defRPr sz="700"/>
            </a:lvl4pPr>
            <a:lvl5pPr marL="914400" indent="0">
              <a:buNone/>
              <a:defRPr sz="700"/>
            </a:lvl5pPr>
            <a:lvl6pPr marL="1143000" indent="0">
              <a:buNone/>
              <a:defRPr sz="700"/>
            </a:lvl6pPr>
            <a:lvl7pPr marL="1371600" indent="0">
              <a:buNone/>
              <a:defRPr sz="700"/>
            </a:lvl7pPr>
            <a:lvl8pPr marL="1600200" indent="0">
              <a:buNone/>
              <a:defRPr sz="700"/>
            </a:lvl8pPr>
            <a:lvl9pPr marL="1828800" indent="0">
              <a:buNone/>
              <a:defRPr sz="700"/>
            </a:lvl9pPr>
          </a:lstStyle>
          <a:p>
            <a:pPr lvl="0"/>
            <a:r>
              <a:rPr lang="en-US" smtClean="0"/>
              <a:t>Click to edit Master text styles</a:t>
            </a:r>
          </a:p>
        </p:txBody>
      </p:sp>
    </p:spTree>
    <p:extLst>
      <p:ext uri="{BB962C8B-B14F-4D97-AF65-F5344CB8AC3E}">
        <p14:creationId xmlns:p14="http://schemas.microsoft.com/office/powerpoint/2010/main" val="2267263641"/>
      </p:ext>
    </p:extLst>
  </p:cSld>
  <p:clrMapOvr>
    <a:masterClrMapping/>
  </p:clrMapOvr>
  <p:transition xmlns:p14="http://schemas.microsoft.com/office/powerpoint/2010/main"/>
</p:sldLayout>
</file>

<file path=ppt/slideLayouts/slideLayout5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1047750"/>
            <a:ext cx="4000500" cy="5175250"/>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047750"/>
            <a:ext cx="4000500" cy="5175250"/>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6272119"/>
      </p:ext>
    </p:extLst>
  </p:cSld>
  <p:clrMapOvr>
    <a:masterClrMapping/>
  </p:clrMapOvr>
  <p:transition xmlns:p14="http://schemas.microsoft.com/office/powerpoint/2010/main"/>
</p:sldLayout>
</file>

<file path=ppt/slideLayouts/slideLayout5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2"/>
            <a:ext cx="4041775"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4278421"/>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4093410"/>
      </p:ext>
    </p:extLst>
  </p:cSld>
  <p:clrMapOvr>
    <a:masterClrMapping/>
  </p:clrMapOvr>
  <p:transition xmlns:p14="http://schemas.microsoft.com/office/powerpoint/2010/main"/>
</p:sldLayout>
</file>

<file path=ppt/slideLayouts/slideLayout5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48348029"/>
      </p:ext>
    </p:extLst>
  </p:cSld>
  <p:clrMapOvr>
    <a:masterClrMapping/>
  </p:clrMapOvr>
  <p:transition xmlns:p14="http://schemas.microsoft.com/office/powerpoint/2010/main"/>
</p:sldLayout>
</file>

<file path=ppt/slideLayouts/slideLayout5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057096"/>
      </p:ext>
    </p:extLst>
  </p:cSld>
  <p:clrMapOvr>
    <a:masterClrMapping/>
  </p:clrMapOvr>
  <p:transition xmlns:p14="http://schemas.microsoft.com/office/powerpoint/2010/main"/>
</p:sldLayout>
</file>

<file path=ppt/slideLayouts/slideLayout5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1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smtClean="0"/>
              <a:t>Click to edit Master text styles</a:t>
            </a:r>
          </a:p>
        </p:txBody>
      </p:sp>
    </p:spTree>
    <p:extLst>
      <p:ext uri="{BB962C8B-B14F-4D97-AF65-F5344CB8AC3E}">
        <p14:creationId xmlns:p14="http://schemas.microsoft.com/office/powerpoint/2010/main" val="1035137208"/>
      </p:ext>
    </p:extLst>
  </p:cSld>
  <p:clrMapOvr>
    <a:masterClrMapping/>
  </p:clrMapOvr>
  <p:transition xmlns:p14="http://schemas.microsoft.com/office/powerpoint/2010/main"/>
</p:sldLayout>
</file>

<file path=ppt/slideLayouts/slideLayout5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smtClean="0"/>
              <a:t>Click to edit Master text styles</a:t>
            </a:r>
          </a:p>
        </p:txBody>
      </p:sp>
    </p:spTree>
    <p:extLst>
      <p:ext uri="{BB962C8B-B14F-4D97-AF65-F5344CB8AC3E}">
        <p14:creationId xmlns:p14="http://schemas.microsoft.com/office/powerpoint/2010/main" val="289105689"/>
      </p:ext>
    </p:extLst>
  </p:cSld>
  <p:clrMapOvr>
    <a:masterClrMapping/>
  </p:clrMapOvr>
  <p:transition xmlns:p14="http://schemas.microsoft.com/office/powerpoint/2010/main"/>
</p:sldLayout>
</file>

<file path=ppt/slideLayouts/slideLayout5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1825358"/>
      </p:ext>
    </p:extLst>
  </p:cSld>
  <p:clrMapOvr>
    <a:masterClrMapping/>
  </p:clrMapOvr>
  <p:transition xmlns:p14="http://schemas.microsoft.com/office/powerpoint/2010/main"/>
</p:sldLayout>
</file>

<file path=ppt/slideLayouts/slideLayout5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196850"/>
            <a:ext cx="2019300" cy="6026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9100" y="196850"/>
            <a:ext cx="5981700" cy="6026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0199343"/>
      </p:ext>
    </p:extLst>
  </p:cSld>
  <p:clrMapOvr>
    <a:masterClrMapping/>
  </p:clrMapOvr>
  <p:transition xmlns:p14="http://schemas.microsoft.com/office/powerpoint/2010/main"/>
</p:sldLayout>
</file>

<file path=ppt/slideLayouts/slideLayout5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84381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02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8333948"/>
      </p:ext>
    </p:extLst>
  </p:cSld>
  <p:clrMapOvr>
    <a:masterClrMapping/>
  </p:clrMapOvr>
  <p:transition xmlns:p14="http://schemas.microsoft.com/office/powerpoint/2010/main"/>
</p:sldLayout>
</file>

<file path=ppt/slideLayouts/slideLayout5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2457159"/>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3628895"/>
      </p:ext>
    </p:extLst>
  </p:cSld>
  <p:clrMapOvr>
    <a:masterClrMapping/>
  </p:clrMapOvr>
  <p:transition xmlns:p14="http://schemas.microsoft.com/office/powerpoint/2010/main"/>
</p:sldLayout>
</file>

<file path=ppt/slideLayouts/slideLayout5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5167184"/>
      </p:ext>
    </p:extLst>
  </p:cSld>
  <p:clrMapOvr>
    <a:masterClrMapping/>
  </p:clrMapOvr>
  <p:transition xmlns:p14="http://schemas.microsoft.com/office/powerpoint/2010/main"/>
</p:sldLayout>
</file>

<file path=ppt/slideLayouts/slideLayout5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0581820"/>
      </p:ext>
    </p:extLst>
  </p:cSld>
  <p:clrMapOvr>
    <a:masterClrMapping/>
  </p:clrMapOvr>
  <p:transition xmlns:p14="http://schemas.microsoft.com/office/powerpoint/2010/main"/>
</p:sldLayout>
</file>

<file path=ppt/slideLayouts/slideLayout5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7274959"/>
      </p:ext>
    </p:extLst>
  </p:cSld>
  <p:clrMapOvr>
    <a:masterClrMapping/>
  </p:clrMapOvr>
  <p:transition xmlns:p14="http://schemas.microsoft.com/office/powerpoint/2010/main"/>
</p:sldLayout>
</file>

<file path=ppt/slideLayouts/slideLayout5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8534324"/>
      </p:ext>
    </p:extLst>
  </p:cSld>
  <p:clrMapOvr>
    <a:masterClrMapping/>
  </p:clrMapOvr>
  <p:transition xmlns:p14="http://schemas.microsoft.com/office/powerpoint/2010/main"/>
</p:sldLayout>
</file>

<file path=ppt/slideLayouts/slideLayout5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7220314"/>
      </p:ext>
    </p:extLst>
  </p:cSld>
  <p:clrMapOvr>
    <a:masterClrMapping/>
  </p:clrMapOvr>
  <p:transition xmlns:p14="http://schemas.microsoft.com/office/powerpoint/2010/main"/>
</p:sldLayout>
</file>

<file path=ppt/slideLayouts/slideLayout5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6160843"/>
      </p:ext>
    </p:extLst>
  </p:cSld>
  <p:clrMapOvr>
    <a:masterClrMapping/>
  </p:clrMapOvr>
  <p:transition xmlns:p14="http://schemas.microsoft.com/office/powerpoint/2010/main"/>
</p:sldLayout>
</file>

<file path=ppt/slideLayouts/slideLayout5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8007779"/>
      </p:ext>
    </p:extLst>
  </p:cSld>
  <p:clrMapOvr>
    <a:masterClrMapping/>
  </p:clrMapOvr>
  <p:transition xmlns:p14="http://schemas.microsoft.com/office/powerpoint/2010/main"/>
</p:sldLayout>
</file>

<file path=ppt/slideLayouts/slideLayout5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04468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33974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3559109"/>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5862991"/>
      </p:ext>
    </p:extLst>
  </p:cSld>
  <p:clrMapOvr>
    <a:masterClrMapping/>
  </p:clrMapOvr>
  <p:transition xmlns:p14="http://schemas.microsoft.com/office/powerpoint/2010/main"/>
</p:sldLayout>
</file>

<file path=ppt/slideLayouts/slideLayout5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469854"/>
      </p:ext>
    </p:extLst>
  </p:cSld>
  <p:clrMapOvr>
    <a:masterClrMapping/>
  </p:clrMapOvr>
  <p:transition xmlns:p14="http://schemas.microsoft.com/office/powerpoint/2010/main"/>
</p:sldLayout>
</file>

<file path=ppt/slideLayouts/slideLayout5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2019786"/>
      </p:ext>
    </p:extLst>
  </p:cSld>
  <p:clrMapOvr>
    <a:masterClrMapping/>
  </p:clrMapOvr>
  <p:transition xmlns:p14="http://schemas.microsoft.com/office/powerpoint/2010/main"/>
</p:sldLayout>
</file>

<file path=ppt/slideLayouts/slideLayout5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8289132"/>
      </p:ext>
    </p:extLst>
  </p:cSld>
  <p:clrMapOvr>
    <a:masterClrMapping/>
  </p:clrMapOvr>
  <p:transition xmlns:p14="http://schemas.microsoft.com/office/powerpoint/2010/main"/>
</p:sldLayout>
</file>

<file path=ppt/slideLayouts/slideLayout5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6728748"/>
      </p:ext>
    </p:extLst>
  </p:cSld>
  <p:clrMapOvr>
    <a:masterClrMapping/>
  </p:clrMapOvr>
  <p:transition xmlns:p14="http://schemas.microsoft.com/office/powerpoint/2010/main"/>
</p:sldLayout>
</file>

<file path=ppt/slideLayouts/slideLayout5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9391399"/>
      </p:ext>
    </p:extLst>
  </p:cSld>
  <p:clrMapOvr>
    <a:masterClrMapping/>
  </p:clrMapOvr>
  <p:transition xmlns:p14="http://schemas.microsoft.com/office/powerpoint/2010/main"/>
</p:sldLayout>
</file>

<file path=ppt/slideLayouts/slideLayout5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7201394"/>
      </p:ext>
    </p:extLst>
  </p:cSld>
  <p:clrMapOvr>
    <a:masterClrMapping/>
  </p:clrMapOvr>
  <p:transition xmlns:p14="http://schemas.microsoft.com/office/powerpoint/2010/main"/>
</p:sldLayout>
</file>

<file path=ppt/slideLayouts/slideLayout5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3078396"/>
      </p:ext>
    </p:extLst>
  </p:cSld>
  <p:clrMapOvr>
    <a:masterClrMapping/>
  </p:clrMapOvr>
  <p:transition xmlns:p14="http://schemas.microsoft.com/office/powerpoint/2010/main"/>
</p:sldLayout>
</file>

<file path=ppt/slideLayouts/slideLayout5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540708"/>
      </p:ext>
    </p:extLst>
  </p:cSld>
  <p:clrMapOvr>
    <a:masterClrMapping/>
  </p:clrMapOvr>
  <p:transition xmlns:p14="http://schemas.microsoft.com/office/powerpoint/2010/main"/>
</p:sldLayout>
</file>

<file path=ppt/slideLayouts/slideLayout5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65428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65710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6506283"/>
      </p:ext>
    </p:extLst>
  </p:cSld>
  <p:clrMapOvr>
    <a:masterClrMapping/>
  </p:clrMapOvr>
  <p:transition xmlns:p14="http://schemas.microsoft.com/office/powerpoint/2010/main"/>
</p:sldLayout>
</file>

<file path=ppt/slideLayouts/slideLayout5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425024"/>
      </p:ext>
    </p:extLst>
  </p:cSld>
  <p:clrMapOvr>
    <a:masterClrMapping/>
  </p:clrMapOvr>
  <p:transition xmlns:p14="http://schemas.microsoft.com/office/powerpoint/2010/main"/>
</p:sldLayout>
</file>

<file path=ppt/slideLayouts/slideLayout5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76373"/>
      </p:ext>
    </p:extLst>
  </p:cSld>
  <p:clrMapOvr>
    <a:masterClrMapping/>
  </p:clrMapOvr>
  <p:transition xmlns:p14="http://schemas.microsoft.com/office/powerpoint/2010/main"/>
</p:sldLayout>
</file>

<file path=ppt/slideLayouts/slideLayout5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4782568"/>
      </p:ext>
    </p:extLst>
  </p:cSld>
  <p:clrMapOvr>
    <a:masterClrMapping/>
  </p:clrMapOvr>
  <p:transition xmlns:p14="http://schemas.microsoft.com/office/powerpoint/2010/main"/>
</p:sldLayout>
</file>

<file path=ppt/slideLayouts/slideLayout5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8472060"/>
      </p:ext>
    </p:extLst>
  </p:cSld>
  <p:clrMapOvr>
    <a:masterClrMapping/>
  </p:clrMapOvr>
  <p:transition xmlns:p14="http://schemas.microsoft.com/office/powerpoint/2010/main"/>
</p:sldLayout>
</file>

<file path=ppt/slideLayouts/slideLayout5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0921180"/>
      </p:ext>
    </p:extLst>
  </p:cSld>
  <p:clrMapOvr>
    <a:masterClrMapping/>
  </p:clrMapOvr>
  <p:transition xmlns:p14="http://schemas.microsoft.com/office/powerpoint/2010/main"/>
</p:sldLayout>
</file>

<file path=ppt/slideLayouts/slideLayout5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99858"/>
      </p:ext>
    </p:extLst>
  </p:cSld>
  <p:clrMapOvr>
    <a:masterClrMapping/>
  </p:clrMapOvr>
  <p:transition xmlns:p14="http://schemas.microsoft.com/office/powerpoint/2010/main"/>
</p:sldLayout>
</file>

<file path=ppt/slideLayouts/slideLayout5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5008227"/>
      </p:ext>
    </p:extLst>
  </p:cSld>
  <p:clrMapOvr>
    <a:masterClrMapping/>
  </p:clrMapOvr>
  <p:transition xmlns:p14="http://schemas.microsoft.com/office/powerpoint/2010/main"/>
</p:sldLayout>
</file>

<file path=ppt/slideLayouts/slideLayout5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9226856"/>
      </p:ext>
    </p:extLst>
  </p:cSld>
  <p:clrMapOvr>
    <a:masterClrMapping/>
  </p:clrMapOvr>
  <p:transition xmlns:p14="http://schemas.microsoft.com/office/powerpoint/2010/main"/>
</p:sldLayout>
</file>

<file path=ppt/slideLayouts/slideLayout5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0514795"/>
      </p:ext>
    </p:extLst>
  </p:cSld>
  <p:clrMapOvr>
    <a:masterClrMapping/>
  </p:clrMapOvr>
  <p:transition xmlns:p14="http://schemas.microsoft.com/office/powerpoint/2010/main"/>
</p:sldLayout>
</file>

<file path=ppt/slideLayouts/slideLayout5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6"/>
          <p:cNvSpPr>
            <a:spLocks noChangeArrowheads="1"/>
          </p:cNvSpPr>
          <p:nvPr userDrawn="1"/>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457200" fontAlgn="base">
              <a:spcBef>
                <a:spcPct val="0"/>
              </a:spcBef>
              <a:spcAft>
                <a:spcPct val="0"/>
              </a:spcAft>
            </a:pPr>
            <a:endParaRPr lang="en-US">
              <a:solidFill>
                <a:prstClr val="black"/>
              </a:solidFill>
              <a:latin typeface="Calibri" charset="0"/>
              <a:ea typeface="ＭＳ Ｐゴシック" charset="0"/>
              <a:cs typeface="ＭＳ Ｐゴシック" charset="0"/>
            </a:endParaRPr>
          </a:p>
        </p:txBody>
      </p:sp>
      <p:sp>
        <p:nvSpPr>
          <p:cNvPr id="5" name="Freeform 7"/>
          <p:cNvSpPr>
            <a:spLocks noChangeArrowheads="1"/>
          </p:cNvSpPr>
          <p:nvPr userDrawn="1"/>
        </p:nvSpPr>
        <p:spPr bwMode="auto">
          <a:xfrm flipH="1" flipV="1">
            <a:off x="439738" y="2030413"/>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457200" fontAlgn="base">
              <a:spcBef>
                <a:spcPct val="0"/>
              </a:spcBef>
              <a:spcAft>
                <a:spcPct val="0"/>
              </a:spcAft>
            </a:pPr>
            <a:endParaRPr lang="en-US">
              <a:solidFill>
                <a:prstClr val="black"/>
              </a:solidFill>
              <a:latin typeface="Calibri" charset="0"/>
              <a:ea typeface="ＭＳ Ｐゴシック" charset="0"/>
              <a:cs typeface="ＭＳ Ｐゴシック" charset="0"/>
            </a:endParaRPr>
          </a:p>
        </p:txBody>
      </p:sp>
      <p:sp>
        <p:nvSpPr>
          <p:cNvPr id="2" name="Title 1"/>
          <p:cNvSpPr>
            <a:spLocks noGrp="1"/>
          </p:cNvSpPr>
          <p:nvPr>
            <p:ph type="ctrTitle"/>
          </p:nvPr>
        </p:nvSpPr>
        <p:spPr>
          <a:xfrm>
            <a:off x="685800" y="1303337"/>
            <a:ext cx="7772400" cy="1470025"/>
          </a:xfrm>
        </p:spPr>
        <p:txBody>
          <a:bodyPr/>
          <a:lstStyle>
            <a:lvl1pPr>
              <a:defRPr>
                <a:solidFill>
                  <a:srgbClr val="008000"/>
                </a:solidFill>
                <a:latin typeface="Times"/>
                <a:cs typeface="Time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410017"/>
            <a:ext cx="6400800" cy="2228783"/>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4325BA5A-0C7E-0E47-AAD1-834DC09CEE71}" type="datetime1">
              <a:rPr lang="en-US">
                <a:solidFill>
                  <a:prstClr val="black">
                    <a:tint val="75000"/>
                  </a:prstClr>
                </a:solidFill>
                <a:latin typeface="Calibri"/>
              </a:rPr>
              <a:pPr>
                <a:defRPr/>
              </a:pPr>
              <a:t>8/7/13</a:t>
            </a:fld>
            <a:endParaRPr lang="en-US">
              <a:solidFill>
                <a:prstClr val="black">
                  <a:tint val="75000"/>
                </a:prstClr>
              </a:solidFill>
              <a:latin typeface="Calibri"/>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8" name="Slide Number Placeholder 5"/>
          <p:cNvSpPr>
            <a:spLocks noGrp="1"/>
          </p:cNvSpPr>
          <p:nvPr>
            <p:ph type="sldNum" sz="quarter" idx="12"/>
          </p:nvPr>
        </p:nvSpPr>
        <p:spPr/>
        <p:txBody>
          <a:bodyPr/>
          <a:lstStyle>
            <a:lvl1pPr>
              <a:defRPr/>
            </a:lvl1pPr>
          </a:lstStyle>
          <a:p>
            <a:pPr>
              <a:defRPr/>
            </a:pPr>
            <a:fld id="{EED065CC-5CB7-1643-AA5A-DAE2BF11A349}"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208488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4327071"/>
      </p:ext>
    </p:extLst>
  </p:cSld>
  <p:clrMapOvr>
    <a:masterClrMapping/>
  </p:clrMapOvr>
  <p:transition xmlns:p14="http://schemas.microsoft.com/office/powerpoint/2010/main"/>
</p:sldLayout>
</file>

<file path=ppt/slideLayouts/slideLayout5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1300163"/>
            <a:ext cx="8229600" cy="1587"/>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l">
              <a:defRPr>
                <a:solidFill>
                  <a:srgbClr val="008000"/>
                </a:solidFill>
                <a:latin typeface="Times"/>
                <a:cs typeface="Time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17638"/>
            <a:ext cx="8229600" cy="4708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8F38B2D-C142-8E4D-BB16-E265621A6145}" type="datetime1">
              <a:rPr lang="en-US">
                <a:solidFill>
                  <a:prstClr val="black">
                    <a:tint val="75000"/>
                  </a:prstClr>
                </a:solidFill>
                <a:latin typeface="Calibri"/>
              </a:rPr>
              <a:pPr>
                <a:defRPr/>
              </a:pPr>
              <a:t>8/7/13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0C939C16-5B41-F042-929B-C66C497D1AE4}"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84309716"/>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8E3B05B-CB03-C648-BB9E-4C7442322920}" type="datetime1">
              <a:rPr lang="en-US">
                <a:solidFill>
                  <a:prstClr val="black">
                    <a:tint val="75000"/>
                  </a:prstClr>
                </a:solidFill>
                <a:latin typeface="Calibri"/>
              </a:rPr>
              <a:pPr>
                <a:defRPr/>
              </a:pPr>
              <a:t>8/7/13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09F060B9-6451-1E41-8E8F-56AD61D4849C}"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89422603"/>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2138DA8-CF27-304E-8482-1399D4A5CA7D}" type="datetime1">
              <a:rPr lang="en-US">
                <a:solidFill>
                  <a:prstClr val="black">
                    <a:tint val="75000"/>
                  </a:prstClr>
                </a:solidFill>
                <a:latin typeface="Calibri"/>
              </a:rPr>
              <a:pPr>
                <a:defRPr/>
              </a:pPr>
              <a:t>8/7/13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B53F6C15-E818-6441-A5C6-104874361467}"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029941708"/>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78C3CFA-1326-1A49-8F6E-B193261C6978}" type="datetime1">
              <a:rPr lang="en-US">
                <a:solidFill>
                  <a:prstClr val="black">
                    <a:tint val="75000"/>
                  </a:prstClr>
                </a:solidFill>
                <a:latin typeface="Calibri"/>
              </a:rPr>
              <a:pPr>
                <a:defRPr/>
              </a:pPr>
              <a:t>8/7/13</a:t>
            </a:fld>
            <a:endParaRPr lang="en-US">
              <a:solidFill>
                <a:prstClr val="black">
                  <a:tint val="75000"/>
                </a:prstClr>
              </a:solidFill>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451019FE-EFC2-8A4B-888F-BF3C8C82B2FB}"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54968291"/>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CF64C0E-82B9-ED47-BA46-8629A4D5FB01}" type="datetime1">
              <a:rPr lang="en-US">
                <a:solidFill>
                  <a:prstClr val="black">
                    <a:tint val="75000"/>
                  </a:prstClr>
                </a:solidFill>
                <a:latin typeface="Calibri"/>
              </a:rPr>
              <a:pPr>
                <a:defRPr/>
              </a:pPr>
              <a:t>8/7/13</a:t>
            </a:fld>
            <a:endParaRPr lang="en-US">
              <a:solidFill>
                <a:prstClr val="black">
                  <a:tint val="75000"/>
                </a:prstClr>
              </a:solidFill>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2B5EEBF2-AC42-FE4E-A86B-4688B4B613F9}"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74700140"/>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EF05CF-1B34-134E-AE7C-A15FAEDBB725}" type="datetime1">
              <a:rPr lang="en-US">
                <a:solidFill>
                  <a:prstClr val="black">
                    <a:tint val="75000"/>
                  </a:prstClr>
                </a:solidFill>
                <a:latin typeface="Calibri"/>
              </a:rPr>
              <a:pPr>
                <a:defRPr/>
              </a:pPr>
              <a:t>8/7/13</a:t>
            </a:fld>
            <a:endParaRPr lang="en-US">
              <a:solidFill>
                <a:prstClr val="black">
                  <a:tint val="75000"/>
                </a:prstClr>
              </a:solidFill>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CEEE6B6E-057C-AD41-8B5B-C9D2BFE96164}"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882332752"/>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B67CE8-EBA1-0F45-A85A-ECC21B891591}" type="datetime1">
              <a:rPr lang="en-US">
                <a:solidFill>
                  <a:prstClr val="black">
                    <a:tint val="75000"/>
                  </a:prstClr>
                </a:solidFill>
                <a:latin typeface="Calibri"/>
              </a:rPr>
              <a:pPr>
                <a:defRPr/>
              </a:pPr>
              <a:t>8/7/13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1942CE9-9032-A644-9D70-9ED653CFEA78}"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71689775"/>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65225F-0256-2E4A-A293-0ED9A2EED1FA}" type="datetime1">
              <a:rPr lang="en-US">
                <a:solidFill>
                  <a:prstClr val="black">
                    <a:tint val="75000"/>
                  </a:prstClr>
                </a:solidFill>
                <a:latin typeface="Calibri"/>
              </a:rPr>
              <a:pPr>
                <a:defRPr/>
              </a:pPr>
              <a:t>8/7/13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EF0A3978-025E-4D4E-AEA2-D46532F764DB}"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64747461"/>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B6ED78-0DC9-8942-B96C-695E7CB163A6}" type="datetime1">
              <a:rPr lang="en-US">
                <a:solidFill>
                  <a:prstClr val="black">
                    <a:tint val="75000"/>
                  </a:prstClr>
                </a:solidFill>
                <a:latin typeface="Calibri"/>
              </a:rPr>
              <a:pPr>
                <a:defRPr/>
              </a:pPr>
              <a:t>8/7/13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215FA89-537B-E34B-8F83-419EAC19CA41}"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92565244"/>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0F659A-3D86-754F-BBC3-811CD5A704DC}" type="datetime1">
              <a:rPr lang="en-US">
                <a:solidFill>
                  <a:prstClr val="black">
                    <a:tint val="75000"/>
                  </a:prstClr>
                </a:solidFill>
                <a:latin typeface="Calibri"/>
              </a:rPr>
              <a:pPr>
                <a:defRPr/>
              </a:pPr>
              <a:t>8/7/13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D669826-498D-0D4E-B6FD-7530EF0F8133}"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806769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47429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99114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9475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1128688"/>
      </p:ext>
    </p:extLst>
  </p:cSld>
  <p:clrMapOvr>
    <a:masterClrMapping/>
  </p:clrMapOvr>
  <p:transition xmlns:p14="http://schemas.microsoft.com/office/powerpoint/2010/main"/>
</p:sldLayout>
</file>

<file path=ppt/slideLayouts/slideLayout5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5215083"/>
      </p:ext>
    </p:extLst>
  </p:cSld>
  <p:clrMapOvr>
    <a:masterClrMapping/>
  </p:clrMapOvr>
  <p:transition xmlns:p14="http://schemas.microsoft.com/office/powerpoint/2010/main"/>
</p:sldLayout>
</file>

<file path=ppt/slideLayouts/slideLayout5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8587990"/>
      </p:ext>
    </p:extLst>
  </p:cSld>
  <p:clrMapOvr>
    <a:masterClrMapping/>
  </p:clrMapOvr>
  <p:transition xmlns:p14="http://schemas.microsoft.com/office/powerpoint/2010/main"/>
</p:sldLayout>
</file>

<file path=ppt/slideLayouts/slideLayout5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4200800"/>
      </p:ext>
    </p:extLst>
  </p:cSld>
  <p:clrMapOvr>
    <a:masterClrMapping/>
  </p:clrMapOvr>
  <p:transition xmlns:p14="http://schemas.microsoft.com/office/powerpoint/2010/main"/>
</p:sldLayout>
</file>

<file path=ppt/slideLayouts/slideLayout5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5943290"/>
      </p:ext>
    </p:extLst>
  </p:cSld>
  <p:clrMapOvr>
    <a:masterClrMapping/>
  </p:clrMapOvr>
  <p:transition xmlns:p14="http://schemas.microsoft.com/office/powerpoint/2010/main"/>
</p:sldLayout>
</file>

<file path=ppt/slideLayouts/slideLayout5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0157497"/>
      </p:ext>
    </p:extLst>
  </p:cSld>
  <p:clrMapOvr>
    <a:masterClrMapping/>
  </p:clrMapOvr>
  <p:transition xmlns:p14="http://schemas.microsoft.com/office/powerpoint/2010/main"/>
</p:sldLayout>
</file>

<file path=ppt/slideLayouts/slideLayout5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2858260"/>
      </p:ext>
    </p:extLst>
  </p:cSld>
  <p:clrMapOvr>
    <a:masterClrMapping/>
  </p:clrMapOvr>
  <p:transition xmlns:p14="http://schemas.microsoft.com/office/powerpoint/2010/main"/>
</p:sldLayout>
</file>

<file path=ppt/slideLayouts/slideLayout5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6087346"/>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65616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534543"/>
      </p:ext>
    </p:extLst>
  </p:cSld>
  <p:clrMapOvr>
    <a:masterClrMapping/>
  </p:clrMapOvr>
  <p:transition xmlns:p14="http://schemas.microsoft.com/office/powerpoint/2010/main"/>
</p:sldLayout>
</file>

<file path=ppt/slideLayouts/slideLayout5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A5C63-8B36-4754-851D-12FD2888AB62}"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750765617"/>
      </p:ext>
    </p:extLst>
  </p:cSld>
  <p:clrMapOvr>
    <a:masterClrMapping/>
  </p:clrMapOvr>
  <p:timing>
    <p:tnLst>
      <p:par>
        <p:cTn xmlns:p14="http://schemas.microsoft.com/office/powerpoint/2010/main" id="1" dur="indefinite" restart="never" nodeType="tmRoot"/>
      </p:par>
    </p:tnLst>
  </p:timing>
</p:sldLayout>
</file>

<file path=ppt/slideLayouts/slideLayout5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16F91-ED3E-4251-B1F7-EC5ADB84708A}"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527827741"/>
      </p:ext>
    </p:extLst>
  </p:cSld>
  <p:clrMapOvr>
    <a:masterClrMapping/>
  </p:clrMapOvr>
  <p:timing>
    <p:tnLst>
      <p:par>
        <p:cTn xmlns:p14="http://schemas.microsoft.com/office/powerpoint/2010/main" id="1" dur="indefinite" restart="never" nodeType="tmRoot"/>
      </p:par>
    </p:tnLst>
  </p:timing>
</p:sldLayout>
</file>

<file path=ppt/slideLayouts/slideLayout5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E1BD6-2D5E-4D6A-B17F-9E7F4515CCE0}"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744966388"/>
      </p:ext>
    </p:extLst>
  </p:cSld>
  <p:clrMapOvr>
    <a:masterClrMapping/>
  </p:clrMapOvr>
  <p:timing>
    <p:tnLst>
      <p:par>
        <p:cTn xmlns:p14="http://schemas.microsoft.com/office/powerpoint/2010/main" id="1" dur="indefinite" restart="never" nodeType="tmRoot"/>
      </p:par>
    </p:tnLst>
  </p:timing>
</p:sldLayout>
</file>

<file path=ppt/slideLayouts/slideLayout5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1E9B8-FBD4-438C-AF5F-667305AF5833}"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042615544"/>
      </p:ext>
    </p:extLst>
  </p:cSld>
  <p:clrMapOvr>
    <a:masterClrMapping/>
  </p:clrMapOvr>
  <p:timing>
    <p:tnLst>
      <p:par>
        <p:cTn xmlns:p14="http://schemas.microsoft.com/office/powerpoint/2010/main" id="1" dur="indefinite" restart="never" nodeType="tmRoot"/>
      </p:par>
    </p:tnLst>
  </p:timing>
</p:sldLayout>
</file>

<file path=ppt/slideLayouts/slideLayout5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9F148-F549-4073-AB5C-5834CD879949}"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911285634"/>
      </p:ext>
    </p:extLst>
  </p:cSld>
  <p:clrMapOvr>
    <a:masterClrMapping/>
  </p:clrMapOvr>
  <p:timing>
    <p:tnLst>
      <p:par>
        <p:cTn xmlns:p14="http://schemas.microsoft.com/office/powerpoint/2010/main" id="1" dur="indefinite" restart="never" nodeType="tmRoot"/>
      </p:par>
    </p:tnLst>
  </p:timing>
</p:sldLayout>
</file>

<file path=ppt/slideLayouts/slideLayout5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8099E7-9DD3-4299-90F8-9846FCA66204}"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257612956"/>
      </p:ext>
    </p:extLst>
  </p:cSld>
  <p:clrMapOvr>
    <a:masterClrMapping/>
  </p:clrMapOvr>
  <p:timing>
    <p:tnLst>
      <p:par>
        <p:cTn xmlns:p14="http://schemas.microsoft.com/office/powerpoint/2010/main" id="1" dur="indefinite" restart="never" nodeType="tmRoot"/>
      </p:par>
    </p:tnLst>
  </p:timing>
</p:sldLayout>
</file>

<file path=ppt/slideLayouts/slideLayout5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959CB-3542-414D-8B44-2F5E0236A0FD}"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771151707"/>
      </p:ext>
    </p:extLst>
  </p:cSld>
  <p:clrMapOvr>
    <a:masterClrMapping/>
  </p:clrMapOvr>
  <p:timing>
    <p:tnLst>
      <p:par>
        <p:cTn xmlns:p14="http://schemas.microsoft.com/office/powerpoint/2010/main" id="1" dur="indefinite" restart="never" nodeType="tmRoot"/>
      </p:par>
    </p:tnLst>
  </p:timing>
</p:sldLayout>
</file>

<file path=ppt/slideLayouts/slideLayout5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8C53C-14FF-4D5E-A68F-15DFC7D68265}"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747336212"/>
      </p:ext>
    </p:extLst>
  </p:cSld>
  <p:clrMapOvr>
    <a:masterClrMapping/>
  </p:clrMapOvr>
  <p:timing>
    <p:tnLst>
      <p:par>
        <p:cTn xmlns:p14="http://schemas.microsoft.com/office/powerpoint/2010/main" id="1" dur="indefinite" restart="never" nodeType="tmRoot"/>
      </p:par>
    </p:tnLst>
  </p:timing>
</p:sldLayout>
</file>

<file path=ppt/slideLayouts/slideLayout5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DBC9E-D78A-433F-89BF-14D5DA7B7CE9}"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399026134"/>
      </p:ext>
    </p:extLst>
  </p:cSld>
  <p:clrMapOvr>
    <a:masterClrMapping/>
  </p:clrMapOvr>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418393"/>
      </p:ext>
    </p:extLst>
  </p:cSld>
  <p:clrMapOvr>
    <a:masterClrMapping/>
  </p:clrMapOvr>
  <p:transition xmlns:p14="http://schemas.microsoft.com/office/powerpoint/2010/main"/>
</p:sldLayout>
</file>

<file path=ppt/slideLayouts/slideLayout5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28FE3-9AE0-49A2-976F-324A07A44035}"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536349692"/>
      </p:ext>
    </p:extLst>
  </p:cSld>
  <p:clrMapOvr>
    <a:masterClrMapping/>
  </p:clrMapOvr>
  <p:timing>
    <p:tnLst>
      <p:par>
        <p:cTn xmlns:p14="http://schemas.microsoft.com/office/powerpoint/2010/main" id="1" dur="indefinite" restart="never" nodeType="tmRoot"/>
      </p:par>
    </p:tnLst>
  </p:timing>
</p:sldLayout>
</file>

<file path=ppt/slideLayouts/slideLayout5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1AD1F-69F0-4F09-9216-7848FA869439}"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084749231"/>
      </p:ext>
    </p:extLst>
  </p:cSld>
  <p:clrMapOvr>
    <a:masterClrMapping/>
  </p:clrMapOvr>
  <p:timing>
    <p:tnLst>
      <p:par>
        <p:cTn xmlns:p14="http://schemas.microsoft.com/office/powerpoint/2010/main" id="1" dur="indefinite" restart="never" nodeType="tmRoot"/>
      </p:par>
    </p:tnLst>
  </p:timing>
</p:sldLayout>
</file>

<file path=ppt/slideLayouts/slideLayout5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62346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88308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8039854"/>
      </p:ext>
    </p:extLst>
  </p:cSld>
  <p:clrMapOvr>
    <a:masterClrMapping/>
  </p:clrMapOvr>
  <p:transition xmlns:p14="http://schemas.microsoft.com/office/powerpoint/2010/main"/>
</p:sldLayout>
</file>

<file path=ppt/slideLayouts/slideLayout5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42007432"/>
      </p:ext>
    </p:extLst>
  </p:cSld>
  <p:clrMapOvr>
    <a:masterClrMapping/>
  </p:clrMapOvr>
  <p:transition xmlns:p14="http://schemas.microsoft.com/office/powerpoint/2010/main"/>
</p:sldLayout>
</file>

<file path=ppt/slideLayouts/slideLayout5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4254174"/>
      </p:ext>
    </p:extLst>
  </p:cSld>
  <p:clrMapOvr>
    <a:masterClrMapping/>
  </p:clrMapOvr>
  <p:transition xmlns:p14="http://schemas.microsoft.com/office/powerpoint/2010/main"/>
</p:sldLayout>
</file>

<file path=ppt/slideLayouts/slideLayout5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7530106"/>
      </p:ext>
    </p:extLst>
  </p:cSld>
  <p:clrMapOvr>
    <a:masterClrMapping/>
  </p:clrMapOvr>
  <p:transition xmlns:p14="http://schemas.microsoft.com/office/powerpoint/2010/main"/>
</p:sldLayout>
</file>

<file path=ppt/slideLayouts/slideLayout5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4357761"/>
      </p:ext>
    </p:extLst>
  </p:cSld>
  <p:clrMapOvr>
    <a:masterClrMapping/>
  </p:clrMapOvr>
  <p:transition xmlns:p14="http://schemas.microsoft.com/office/powerpoint/2010/main"/>
</p:sldLayout>
</file>

<file path=ppt/slideLayouts/slideLayout5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5354088"/>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0556249"/>
      </p:ext>
    </p:extLst>
  </p:cSld>
  <p:clrMapOvr>
    <a:masterClrMapping/>
  </p:clrMapOvr>
  <p:transition xmlns:p14="http://schemas.microsoft.com/office/powerpoint/2010/main"/>
</p:sldLayout>
</file>

<file path=ppt/slideLayouts/slideLayout6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9682434"/>
      </p:ext>
    </p:extLst>
  </p:cSld>
  <p:clrMapOvr>
    <a:masterClrMapping/>
  </p:clrMapOvr>
  <p:transition xmlns:p14="http://schemas.microsoft.com/office/powerpoint/2010/main"/>
</p:sldLayout>
</file>

<file path=ppt/slideLayouts/slideLayout6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9006548"/>
      </p:ext>
    </p:extLst>
  </p:cSld>
  <p:clrMapOvr>
    <a:masterClrMapping/>
  </p:clrMapOvr>
  <p:transition xmlns:p14="http://schemas.microsoft.com/office/powerpoint/2010/main"/>
</p:sldLayout>
</file>

<file path=ppt/slideLayouts/slideLayout6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11400364"/>
      </p:ext>
    </p:extLst>
  </p:cSld>
  <p:clrMapOvr>
    <a:masterClrMapping/>
  </p:clrMapOvr>
  <p:transition xmlns:p14="http://schemas.microsoft.com/office/powerpoint/2010/main"/>
</p:sldLayout>
</file>

<file path=ppt/slideLayouts/slideLayout6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8F0FB4-93F8-7041-9B58-57B3DE8AF9EE}"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518450348"/>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6DCE4-4493-7D46-AA9E-037878F39054}"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672715354"/>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6FD4AA-D5CE-4A4B-8FDA-27D7DFD1B7FB}"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755302040"/>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F7C548-8441-A34B-8E12-1E546B54B192}"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853048025"/>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5DAC9F-AAF5-A048-9DDE-921038407E07}"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4287892806"/>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77A164-B94A-B144-9ED1-6AB5E03055DD}"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969881617"/>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1A42E8-FCD6-F146-8E5D-1A16FA946820}"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8061849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4934606"/>
      </p:ext>
    </p:extLst>
  </p:cSld>
  <p:clrMapOvr>
    <a:masterClrMapping/>
  </p:clrMapOvr>
  <p:transition xmlns:p14="http://schemas.microsoft.com/office/powerpoint/2010/main"/>
</p:sldLayout>
</file>

<file path=ppt/slideLayouts/slideLayout6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1BFF3-12AA-5C48-A667-51BADC8E0021}"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478929069"/>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8675CE-ADAA-664C-88EB-1F573D8828B5}"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887801751"/>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888EA5-3453-EC42-BBB6-30331D56BB4A}"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432994915"/>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A1619-BD34-FC4C-B5B7-66A68ED1C5C2}"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597680746"/>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24784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27739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8503669"/>
      </p:ext>
    </p:extLst>
  </p:cSld>
  <p:clrMapOvr>
    <a:masterClrMapping/>
  </p:clrMapOvr>
  <p:transition xmlns:p14="http://schemas.microsoft.com/office/powerpoint/2010/main"/>
</p:sldLayout>
</file>

<file path=ppt/slideLayouts/slideLayout6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27302775"/>
      </p:ext>
    </p:extLst>
  </p:cSld>
  <p:clrMapOvr>
    <a:masterClrMapping/>
  </p:clrMapOvr>
  <p:transition xmlns:p14="http://schemas.microsoft.com/office/powerpoint/2010/main"/>
</p:sldLayout>
</file>

<file path=ppt/slideLayouts/slideLayout6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52827722"/>
      </p:ext>
    </p:extLst>
  </p:cSld>
  <p:clrMapOvr>
    <a:masterClrMapping/>
  </p:clrMapOvr>
  <p:transition xmlns:p14="http://schemas.microsoft.com/office/powerpoint/2010/main"/>
</p:sldLayout>
</file>

<file path=ppt/slideLayouts/slideLayout6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6346332"/>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7983501"/>
      </p:ext>
    </p:extLst>
  </p:cSld>
  <p:clrMapOvr>
    <a:masterClrMapping/>
  </p:clrMapOvr>
  <p:transition xmlns:p14="http://schemas.microsoft.com/office/powerpoint/2010/main"/>
</p:sldLayout>
</file>

<file path=ppt/slideLayouts/slideLayout6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1266495"/>
      </p:ext>
    </p:extLst>
  </p:cSld>
  <p:clrMapOvr>
    <a:masterClrMapping/>
  </p:clrMapOvr>
  <p:transition xmlns:p14="http://schemas.microsoft.com/office/powerpoint/2010/main"/>
</p:sldLayout>
</file>

<file path=ppt/slideLayouts/slideLayout6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4973260"/>
      </p:ext>
    </p:extLst>
  </p:cSld>
  <p:clrMapOvr>
    <a:masterClrMapping/>
  </p:clrMapOvr>
  <p:transition xmlns:p14="http://schemas.microsoft.com/office/powerpoint/2010/main"/>
</p:sldLayout>
</file>

<file path=ppt/slideLayouts/slideLayout6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2706717"/>
      </p:ext>
    </p:extLst>
  </p:cSld>
  <p:clrMapOvr>
    <a:masterClrMapping/>
  </p:clrMapOvr>
  <p:transition xmlns:p14="http://schemas.microsoft.com/office/powerpoint/2010/main"/>
</p:sldLayout>
</file>

<file path=ppt/slideLayouts/slideLayout6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6734264"/>
      </p:ext>
    </p:extLst>
  </p:cSld>
  <p:clrMapOvr>
    <a:masterClrMapping/>
  </p:clrMapOvr>
  <p:transition xmlns:p14="http://schemas.microsoft.com/office/powerpoint/2010/main"/>
</p:sldLayout>
</file>

<file path=ppt/slideLayouts/slideLayout6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0577286"/>
      </p:ext>
    </p:extLst>
  </p:cSld>
  <p:clrMapOvr>
    <a:masterClrMapping/>
  </p:clrMapOvr>
  <p:transition xmlns:p14="http://schemas.microsoft.com/office/powerpoint/2010/main"/>
</p:sldLayout>
</file>

<file path=ppt/slideLayouts/slideLayout6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66277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49081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4252285"/>
      </p:ext>
    </p:extLst>
  </p:cSld>
  <p:clrMapOvr>
    <a:masterClrMapping/>
  </p:clrMapOvr>
  <p:transition xmlns:p14="http://schemas.microsoft.com/office/powerpoint/2010/main"/>
</p:sldLayout>
</file>

<file path=ppt/slideLayouts/slideLayout6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481355"/>
      </p:ext>
    </p:extLst>
  </p:cSld>
  <p:clrMapOvr>
    <a:masterClrMapping/>
  </p:clrMapOvr>
  <p:transition xmlns:p14="http://schemas.microsoft.com/office/powerpoint/2010/main"/>
</p:sldLayout>
</file>

<file path=ppt/slideLayouts/slideLayout6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2680472"/>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9333776"/>
      </p:ext>
    </p:extLst>
  </p:cSld>
  <p:clrMapOvr>
    <a:masterClrMapping/>
  </p:clrMapOvr>
  <p:transition xmlns:p14="http://schemas.microsoft.com/office/powerpoint/2010/main"/>
</p:sldLayout>
</file>

<file path=ppt/slideLayouts/slideLayout6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5242114"/>
      </p:ext>
    </p:extLst>
  </p:cSld>
  <p:clrMapOvr>
    <a:masterClrMapping/>
  </p:clrMapOvr>
  <p:transition xmlns:p14="http://schemas.microsoft.com/office/powerpoint/2010/main"/>
</p:sldLayout>
</file>

<file path=ppt/slideLayouts/slideLayout6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9464020"/>
      </p:ext>
    </p:extLst>
  </p:cSld>
  <p:clrMapOvr>
    <a:masterClrMapping/>
  </p:clrMapOvr>
  <p:transition xmlns:p14="http://schemas.microsoft.com/office/powerpoint/2010/main"/>
</p:sldLayout>
</file>

<file path=ppt/slideLayouts/slideLayout6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6771237"/>
      </p:ext>
    </p:extLst>
  </p:cSld>
  <p:clrMapOvr>
    <a:masterClrMapping/>
  </p:clrMapOvr>
  <p:transition xmlns:p14="http://schemas.microsoft.com/office/powerpoint/2010/main"/>
</p:sldLayout>
</file>

<file path=ppt/slideLayouts/slideLayout6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4381690"/>
      </p:ext>
    </p:extLst>
  </p:cSld>
  <p:clrMapOvr>
    <a:masterClrMapping/>
  </p:clrMapOvr>
  <p:transition xmlns:p14="http://schemas.microsoft.com/office/powerpoint/2010/main"/>
</p:sldLayout>
</file>

<file path=ppt/slideLayouts/slideLayout6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5737539"/>
      </p:ext>
    </p:extLst>
  </p:cSld>
  <p:clrMapOvr>
    <a:masterClrMapping/>
  </p:clrMapOvr>
  <p:transition xmlns:p14="http://schemas.microsoft.com/office/powerpoint/2010/main"/>
</p:sldLayout>
</file>

<file path=ppt/slideLayouts/slideLayout6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5964383"/>
      </p:ext>
    </p:extLst>
  </p:cSld>
  <p:clrMapOvr>
    <a:masterClrMapping/>
  </p:clrMapOvr>
  <p:transition xmlns:p14="http://schemas.microsoft.com/office/powerpoint/2010/main"/>
</p:sldLayout>
</file>

<file path=ppt/slideLayouts/slideLayout6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25089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70176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8382936"/>
      </p:ext>
    </p:extLst>
  </p:cSld>
  <p:clrMapOvr>
    <a:masterClrMapping/>
  </p:clrMapOvr>
  <p:transition xmlns:p14="http://schemas.microsoft.com/office/powerpoint/2010/main"/>
</p:sldLayout>
</file>

<file path=ppt/slideLayouts/slideLayout6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42631"/>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2799048"/>
      </p:ext>
    </p:extLst>
  </p:cSld>
  <p:clrMapOvr>
    <a:masterClrMapping/>
  </p:clrMapOvr>
  <p:transition xmlns:p14="http://schemas.microsoft.com/office/powerpoint/2010/main"/>
</p:sldLayout>
</file>

<file path=ppt/slideLayouts/slideLayout6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0669643"/>
      </p:ext>
    </p:extLst>
  </p:cSld>
  <p:clrMapOvr>
    <a:masterClrMapping/>
  </p:clrMapOvr>
  <p:transition xmlns:p14="http://schemas.microsoft.com/office/powerpoint/2010/main"/>
</p:sldLayout>
</file>

<file path=ppt/slideLayouts/slideLayout6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6921898"/>
      </p:ext>
    </p:extLst>
  </p:cSld>
  <p:clrMapOvr>
    <a:masterClrMapping/>
  </p:clrMapOvr>
  <p:transition xmlns:p14="http://schemas.microsoft.com/office/powerpoint/2010/main"/>
</p:sldLayout>
</file>

<file path=ppt/slideLayouts/slideLayout6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7652695"/>
      </p:ext>
    </p:extLst>
  </p:cSld>
  <p:clrMapOvr>
    <a:masterClrMapping/>
  </p:clrMapOvr>
  <p:transition xmlns:p14="http://schemas.microsoft.com/office/powerpoint/2010/main"/>
</p:sldLayout>
</file>

<file path=ppt/slideLayouts/slideLayout6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0659132"/>
      </p:ext>
    </p:extLst>
  </p:cSld>
  <p:clrMapOvr>
    <a:masterClrMapping/>
  </p:clrMapOvr>
  <p:transition xmlns:p14="http://schemas.microsoft.com/office/powerpoint/2010/main"/>
</p:sldLayout>
</file>

<file path=ppt/slideLayouts/slideLayout6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6928573"/>
      </p:ext>
    </p:extLst>
  </p:cSld>
  <p:clrMapOvr>
    <a:masterClrMapping/>
  </p:clrMapOvr>
  <p:transition xmlns:p14="http://schemas.microsoft.com/office/powerpoint/2010/main"/>
</p:sldLayout>
</file>

<file path=ppt/slideLayouts/slideLayout6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2660051"/>
      </p:ext>
    </p:extLst>
  </p:cSld>
  <p:clrMapOvr>
    <a:masterClrMapping/>
  </p:clrMapOvr>
  <p:transition xmlns:p14="http://schemas.microsoft.com/office/powerpoint/2010/main"/>
</p:sldLayout>
</file>

<file path=ppt/slideLayouts/slideLayout6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35730656"/>
      </p:ext>
    </p:extLst>
  </p:cSld>
  <p:clrMapOvr>
    <a:masterClrMapping/>
  </p:clrMapOvr>
  <p:transition xmlns:p14="http://schemas.microsoft.com/office/powerpoint/2010/main"/>
</p:sldLayout>
</file>

<file path=ppt/slideLayouts/slideLayout6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01667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9744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9393553"/>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9270323"/>
      </p:ext>
    </p:extLst>
  </p:cSld>
  <p:clrMapOvr>
    <a:masterClrMapping/>
  </p:clrMapOvr>
  <p:transition xmlns:p14="http://schemas.microsoft.com/office/powerpoint/2010/main"/>
</p:sldLayout>
</file>

<file path=ppt/slideLayouts/slideLayout6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276035"/>
      </p:ext>
    </p:extLst>
  </p:cSld>
  <p:clrMapOvr>
    <a:masterClrMapping/>
  </p:clrMapOvr>
  <p:transition xmlns:p14="http://schemas.microsoft.com/office/powerpoint/2010/main"/>
</p:sldLayout>
</file>

<file path=ppt/slideLayouts/slideLayout6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3588073"/>
      </p:ext>
    </p:extLst>
  </p:cSld>
  <p:clrMapOvr>
    <a:masterClrMapping/>
  </p:clrMapOvr>
  <p:transition xmlns:p14="http://schemas.microsoft.com/office/powerpoint/2010/main"/>
</p:sldLayout>
</file>

<file path=ppt/slideLayouts/slideLayout6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8557592"/>
      </p:ext>
    </p:extLst>
  </p:cSld>
  <p:clrMapOvr>
    <a:masterClrMapping/>
  </p:clrMapOvr>
  <p:transition xmlns:p14="http://schemas.microsoft.com/office/powerpoint/2010/main"/>
</p:sldLayout>
</file>

<file path=ppt/slideLayouts/slideLayout6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2334329"/>
      </p:ext>
    </p:extLst>
  </p:cSld>
  <p:clrMapOvr>
    <a:masterClrMapping/>
  </p:clrMapOvr>
  <p:transition xmlns:p14="http://schemas.microsoft.com/office/powerpoint/2010/main"/>
</p:sldLayout>
</file>

<file path=ppt/slideLayouts/slideLayout6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6861221"/>
      </p:ext>
    </p:extLst>
  </p:cSld>
  <p:clrMapOvr>
    <a:masterClrMapping/>
  </p:clrMapOvr>
  <p:transition xmlns:p14="http://schemas.microsoft.com/office/powerpoint/2010/main"/>
</p:sldLayout>
</file>

<file path=ppt/slideLayouts/slideLayout6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4553533"/>
      </p:ext>
    </p:extLst>
  </p:cSld>
  <p:clrMapOvr>
    <a:masterClrMapping/>
  </p:clrMapOvr>
  <p:transition xmlns:p14="http://schemas.microsoft.com/office/powerpoint/2010/main"/>
</p:sldLayout>
</file>

<file path=ppt/slideLayouts/slideLayout6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6840557"/>
      </p:ext>
    </p:extLst>
  </p:cSld>
  <p:clrMapOvr>
    <a:masterClrMapping/>
  </p:clrMapOvr>
  <p:transition xmlns:p14="http://schemas.microsoft.com/office/powerpoint/2010/main"/>
</p:sldLayout>
</file>

<file path=ppt/slideLayouts/slideLayout6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45502"/>
      </p:ext>
    </p:extLst>
  </p:cSld>
  <p:clrMapOvr>
    <a:masterClrMapping/>
  </p:clrMapOvr>
  <p:transition xmlns:p14="http://schemas.microsoft.com/office/powerpoint/2010/main"/>
</p:sldLayout>
</file>

<file path=ppt/slideLayouts/slideLayout6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80111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15053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8098509"/>
      </p:ext>
    </p:extLst>
  </p:cSld>
  <p:clrMapOvr>
    <a:masterClrMapping/>
  </p:clrMapOvr>
  <p:transition xmlns:p14="http://schemas.microsoft.com/office/powerpoint/2010/main"/>
</p:sldLayout>
</file>

<file path=ppt/slideLayouts/slideLayout6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7250420"/>
      </p:ext>
    </p:extLst>
  </p:cSld>
  <p:clrMapOvr>
    <a:masterClrMapping/>
  </p:clrMapOvr>
  <p:transition xmlns:p14="http://schemas.microsoft.com/office/powerpoint/2010/main"/>
</p:sldLayout>
</file>

<file path=ppt/slideLayouts/slideLayout6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3446693"/>
      </p:ext>
    </p:extLst>
  </p:cSld>
  <p:clrMapOvr>
    <a:masterClrMapping/>
  </p:clrMapOvr>
  <p:transition xmlns:p14="http://schemas.microsoft.com/office/powerpoint/2010/main"/>
</p:sldLayout>
</file>

<file path=ppt/slideLayouts/slideLayout6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3893774"/>
      </p:ext>
    </p:extLst>
  </p:cSld>
  <p:clrMapOvr>
    <a:masterClrMapping/>
  </p:clrMapOvr>
  <p:transition xmlns:p14="http://schemas.microsoft.com/office/powerpoint/2010/main"/>
</p:sldLayout>
</file>

<file path=ppt/slideLayouts/slideLayout6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7505740"/>
      </p:ext>
    </p:extLst>
  </p:cSld>
  <p:clrMapOvr>
    <a:masterClrMapping/>
  </p:clrMapOvr>
  <p:transition xmlns:p14="http://schemas.microsoft.com/office/powerpoint/2010/main"/>
</p:sldLayout>
</file>

<file path=ppt/slideLayouts/slideLayout6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167623"/>
      </p:ext>
    </p:extLst>
  </p:cSld>
  <p:clrMapOvr>
    <a:masterClrMapping/>
  </p:clrMapOvr>
  <p:transition xmlns:p14="http://schemas.microsoft.com/office/powerpoint/2010/main"/>
</p:sldLayout>
</file>

<file path=ppt/slideLayouts/slideLayout6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9077100"/>
      </p:ext>
    </p:extLst>
  </p:cSld>
  <p:clrMapOvr>
    <a:masterClrMapping/>
  </p:clrMapOvr>
  <p:transition xmlns:p14="http://schemas.microsoft.com/office/powerpoint/2010/main"/>
</p:sldLayout>
</file>

<file path=ppt/slideLayouts/slideLayout6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2330991"/>
      </p:ext>
    </p:extLst>
  </p:cSld>
  <p:clrMapOvr>
    <a:masterClrMapping/>
  </p:clrMapOvr>
  <p:transition xmlns:p14="http://schemas.microsoft.com/office/powerpoint/2010/main"/>
</p:sldLayout>
</file>

<file path=ppt/slideLayouts/slideLayout6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7080419"/>
      </p:ext>
    </p:extLst>
  </p:cSld>
  <p:clrMapOvr>
    <a:masterClrMapping/>
  </p:clrMapOvr>
  <p:transition xmlns:p14="http://schemas.microsoft.com/office/powerpoint/2010/main"/>
</p:sldLayout>
</file>

<file path=ppt/slideLayouts/slideLayout6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5493782"/>
      </p:ext>
    </p:extLst>
  </p:cSld>
  <p:clrMapOvr>
    <a:masterClrMapping/>
  </p:clrMapOvr>
  <p:transition xmlns:p14="http://schemas.microsoft.com/office/powerpoint/2010/main"/>
</p:sldLayout>
</file>

<file path=ppt/slideLayouts/slideLayout6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35724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1487723"/>
      </p:ext>
    </p:extLst>
  </p:cSld>
  <p:clrMapOvr>
    <a:masterClrMapping/>
  </p:clrMapOvr>
  <p:transition xmlns:p14="http://schemas.microsoft.com/office/powerpoint/2010/main"/>
</p:sldLayout>
</file>

<file path=ppt/slideLayouts/slideLayout6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29281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5258642"/>
      </p:ext>
    </p:extLst>
  </p:cSld>
  <p:clrMapOvr>
    <a:masterClrMapping/>
  </p:clrMapOvr>
  <p:transition xmlns:p14="http://schemas.microsoft.com/office/powerpoint/2010/main"/>
</p:sldLayout>
</file>

<file path=ppt/slideLayouts/slideLayout6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5600375"/>
      </p:ext>
    </p:extLst>
  </p:cSld>
  <p:clrMapOvr>
    <a:masterClrMapping/>
  </p:clrMapOvr>
  <p:transition xmlns:p14="http://schemas.microsoft.com/office/powerpoint/2010/main"/>
</p:sldLayout>
</file>

<file path=ppt/slideLayouts/slideLayout6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7107474"/>
      </p:ext>
    </p:extLst>
  </p:cSld>
  <p:clrMapOvr>
    <a:masterClrMapping/>
  </p:clrMapOvr>
  <p:transition xmlns:p14="http://schemas.microsoft.com/office/powerpoint/2010/main"/>
</p:sldLayout>
</file>

<file path=ppt/slideLayouts/slideLayout6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1255856"/>
      </p:ext>
    </p:extLst>
  </p:cSld>
  <p:clrMapOvr>
    <a:masterClrMapping/>
  </p:clrMapOvr>
  <p:transition xmlns:p14="http://schemas.microsoft.com/office/powerpoint/2010/main"/>
</p:sldLayout>
</file>

<file path=ppt/slideLayouts/slideLayout6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8437986"/>
      </p:ext>
    </p:extLst>
  </p:cSld>
  <p:clrMapOvr>
    <a:masterClrMapping/>
  </p:clrMapOvr>
  <p:transition xmlns:p14="http://schemas.microsoft.com/office/powerpoint/2010/main"/>
</p:sldLayout>
</file>

<file path=ppt/slideLayouts/slideLayout6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2828417"/>
      </p:ext>
    </p:extLst>
  </p:cSld>
  <p:clrMapOvr>
    <a:masterClrMapping/>
  </p:clrMapOvr>
  <p:transition xmlns:p14="http://schemas.microsoft.com/office/powerpoint/2010/main"/>
</p:sldLayout>
</file>

<file path=ppt/slideLayouts/slideLayout6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2128632"/>
      </p:ext>
    </p:extLst>
  </p:cSld>
  <p:clrMapOvr>
    <a:masterClrMapping/>
  </p:clrMapOvr>
  <p:transition xmlns:p14="http://schemas.microsoft.com/office/powerpoint/2010/main"/>
</p:sldLayout>
</file>

<file path=ppt/slideLayouts/slideLayout6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765297"/>
      </p:ext>
    </p:extLst>
  </p:cSld>
  <p:clrMapOvr>
    <a:masterClrMapping/>
  </p:clrMapOvr>
  <p:transition xmlns:p14="http://schemas.microsoft.com/office/powerpoint/2010/main"/>
</p:sldLayout>
</file>

<file path=ppt/slideLayouts/slideLayout6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450194"/>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98703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71020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11577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8104299"/>
      </p:ext>
    </p:extLst>
  </p:cSld>
  <p:clrMapOvr>
    <a:masterClrMapping/>
  </p:clrMapOvr>
  <p:transition xmlns:p14="http://schemas.microsoft.com/office/powerpoint/2010/main"/>
</p:sldLayout>
</file>

<file path=ppt/slideLayouts/slideLayout6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9900483"/>
      </p:ext>
    </p:extLst>
  </p:cSld>
  <p:clrMapOvr>
    <a:masterClrMapping/>
  </p:clrMapOvr>
  <p:transition xmlns:p14="http://schemas.microsoft.com/office/powerpoint/2010/main"/>
</p:sldLayout>
</file>

<file path=ppt/slideLayouts/slideLayout6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3385155"/>
      </p:ext>
    </p:extLst>
  </p:cSld>
  <p:clrMapOvr>
    <a:masterClrMapping/>
  </p:clrMapOvr>
  <p:transition xmlns:p14="http://schemas.microsoft.com/office/powerpoint/2010/main"/>
</p:sldLayout>
</file>

<file path=ppt/slideLayouts/slideLayout6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2013795"/>
      </p:ext>
    </p:extLst>
  </p:cSld>
  <p:clrMapOvr>
    <a:masterClrMapping/>
  </p:clrMapOvr>
  <p:transition xmlns:p14="http://schemas.microsoft.com/office/powerpoint/2010/main"/>
</p:sldLayout>
</file>

<file path=ppt/slideLayouts/slideLayout6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2506705"/>
      </p:ext>
    </p:extLst>
  </p:cSld>
  <p:clrMapOvr>
    <a:masterClrMapping/>
  </p:clrMapOvr>
  <p:transition xmlns:p14="http://schemas.microsoft.com/office/powerpoint/2010/main"/>
</p:sldLayout>
</file>

<file path=ppt/slideLayouts/slideLayout6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6184746"/>
      </p:ext>
    </p:extLst>
  </p:cSld>
  <p:clrMapOvr>
    <a:masterClrMapping/>
  </p:clrMapOvr>
  <p:transition xmlns:p14="http://schemas.microsoft.com/office/powerpoint/2010/main"/>
</p:sldLayout>
</file>

<file path=ppt/slideLayouts/slideLayout6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9774164"/>
      </p:ext>
    </p:extLst>
  </p:cSld>
  <p:clrMapOvr>
    <a:masterClrMapping/>
  </p:clrMapOvr>
  <p:transition xmlns:p14="http://schemas.microsoft.com/office/powerpoint/2010/main"/>
</p:sldLayout>
</file>

<file path=ppt/slideLayouts/slideLayout6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9804165"/>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67112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5264924"/>
      </p:ext>
    </p:extLst>
  </p:cSld>
  <p:clrMapOvr>
    <a:masterClrMapping/>
  </p:clrMapOvr>
  <p:transition xmlns:p14="http://schemas.microsoft.com/office/powerpoint/2010/main"/>
</p:sldLayout>
</file>

<file path=ppt/slideLayouts/slideLayout6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45885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75958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4865600"/>
      </p:ext>
    </p:extLst>
  </p:cSld>
  <p:clrMapOvr>
    <a:masterClrMapping/>
  </p:clrMapOvr>
  <p:transition xmlns:p14="http://schemas.microsoft.com/office/powerpoint/2010/main"/>
</p:sldLayout>
</file>

<file path=ppt/slideLayouts/slideLayout6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9087117"/>
      </p:ext>
    </p:extLst>
  </p:cSld>
  <p:clrMapOvr>
    <a:masterClrMapping/>
  </p:clrMapOvr>
  <p:transition xmlns:p14="http://schemas.microsoft.com/office/powerpoint/2010/main"/>
</p:sldLayout>
</file>

<file path=ppt/slideLayouts/slideLayout6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6221515"/>
      </p:ext>
    </p:extLst>
  </p:cSld>
  <p:clrMapOvr>
    <a:masterClrMapping/>
  </p:clrMapOvr>
  <p:transition xmlns:p14="http://schemas.microsoft.com/office/powerpoint/2010/main"/>
</p:sldLayout>
</file>

<file path=ppt/slideLayouts/slideLayout6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03218779"/>
      </p:ext>
    </p:extLst>
  </p:cSld>
  <p:clrMapOvr>
    <a:masterClrMapping/>
  </p:clrMapOvr>
  <p:transition xmlns:p14="http://schemas.microsoft.com/office/powerpoint/2010/main"/>
</p:sldLayout>
</file>

<file path=ppt/slideLayouts/slideLayout6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9316749"/>
      </p:ext>
    </p:extLst>
  </p:cSld>
  <p:clrMapOvr>
    <a:masterClrMapping/>
  </p:clrMapOvr>
  <p:transition xmlns:p14="http://schemas.microsoft.com/office/powerpoint/2010/main"/>
</p:sldLayout>
</file>

<file path=ppt/slideLayouts/slideLayout6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9382393"/>
      </p:ext>
    </p:extLst>
  </p:cSld>
  <p:clrMapOvr>
    <a:masterClrMapping/>
  </p:clrMapOvr>
  <p:transition xmlns:p14="http://schemas.microsoft.com/office/powerpoint/2010/main"/>
</p:sldLayout>
</file>

<file path=ppt/slideLayouts/slideLayout6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1510711"/>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064597"/>
      </p:ext>
    </p:extLst>
  </p:cSld>
  <p:clrMapOvr>
    <a:masterClrMapping/>
  </p:clrMapOvr>
  <p:transition xmlns:p14="http://schemas.microsoft.com/office/powerpoint/2010/main"/>
</p:sldLayout>
</file>

<file path=ppt/slideLayouts/slideLayout7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736569"/>
      </p:ext>
    </p:extLst>
  </p:cSld>
  <p:clrMapOvr>
    <a:masterClrMapping/>
  </p:clrMapOvr>
  <p:transition xmlns:p14="http://schemas.microsoft.com/office/powerpoint/2010/main"/>
</p:sldLayout>
</file>

<file path=ppt/slideLayouts/slideLayout7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4059779"/>
      </p:ext>
    </p:extLst>
  </p:cSld>
  <p:clrMapOvr>
    <a:masterClrMapping/>
  </p:clrMapOvr>
  <p:transition xmlns:p14="http://schemas.microsoft.com/office/powerpoint/2010/main"/>
</p:sldLayout>
</file>

<file path=ppt/slideLayouts/slideLayout7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pPr defTabSz="914024"/>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pPr defTabSz="914024"/>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9746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83079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0766992"/>
      </p:ext>
    </p:extLst>
  </p:cSld>
  <p:clrMapOvr>
    <a:masterClrMapping/>
  </p:clrMapOvr>
  <p:transition xmlns:p14="http://schemas.microsoft.com/office/powerpoint/2010/main"/>
</p:sldLayout>
</file>

<file path=ppt/slideLayouts/slideLayout7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769532"/>
      </p:ext>
    </p:extLst>
  </p:cSld>
  <p:clrMapOvr>
    <a:masterClrMapping/>
  </p:clrMapOvr>
  <p:transition xmlns:p14="http://schemas.microsoft.com/office/powerpoint/2010/main"/>
</p:sldLayout>
</file>

<file path=ppt/slideLayouts/slideLayout7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8072713"/>
      </p:ext>
    </p:extLst>
  </p:cSld>
  <p:clrMapOvr>
    <a:masterClrMapping/>
  </p:clrMapOvr>
  <p:transition xmlns:p14="http://schemas.microsoft.com/office/powerpoint/2010/main"/>
</p:sldLayout>
</file>

<file path=ppt/slideLayouts/slideLayout7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840216"/>
      </p:ext>
    </p:extLst>
  </p:cSld>
  <p:clrMapOvr>
    <a:masterClrMapping/>
  </p:clrMapOvr>
  <p:transition xmlns:p14="http://schemas.microsoft.com/office/powerpoint/2010/main"/>
</p:sldLayout>
</file>

<file path=ppt/slideLayouts/slideLayout7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3551887"/>
      </p:ext>
    </p:extLst>
  </p:cSld>
  <p:clrMapOvr>
    <a:masterClrMapping/>
  </p:clrMapOvr>
  <p:transition xmlns:p14="http://schemas.microsoft.com/office/powerpoint/2010/main"/>
</p:sldLayout>
</file>

<file path=ppt/slideLayouts/slideLayout7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2893416"/>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9994818"/>
      </p:ext>
    </p:extLst>
  </p:cSld>
  <p:clrMapOvr>
    <a:masterClrMapping/>
  </p:clrMapOvr>
  <p:transition xmlns:p14="http://schemas.microsoft.com/office/powerpoint/2010/main"/>
</p:sldLayout>
</file>

<file path=ppt/slideLayouts/slideLayout7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5623611"/>
      </p:ext>
    </p:extLst>
  </p:cSld>
  <p:clrMapOvr>
    <a:masterClrMapping/>
  </p:clrMapOvr>
  <p:transition xmlns:p14="http://schemas.microsoft.com/office/powerpoint/2010/main"/>
</p:sldLayout>
</file>

<file path=ppt/slideLayouts/slideLayout7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1074657"/>
      </p:ext>
    </p:extLst>
  </p:cSld>
  <p:clrMapOvr>
    <a:masterClrMapping/>
  </p:clrMapOvr>
  <p:transition xmlns:p14="http://schemas.microsoft.com/office/powerpoint/2010/main"/>
</p:sldLayout>
</file>

<file path=ppt/slideLayouts/slideLayout7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4777081"/>
      </p:ext>
    </p:extLst>
  </p:cSld>
  <p:clrMapOvr>
    <a:masterClrMapping/>
  </p:clrMapOvr>
  <p:transition xmlns:p14="http://schemas.microsoft.com/office/powerpoint/2010/main"/>
</p:sldLayout>
</file>

<file path=ppt/slideLayouts/slideLayout7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28789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04896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5560"/>
      </p:ext>
    </p:extLst>
  </p:cSld>
  <p:clrMapOvr>
    <a:masterClrMapping/>
  </p:clrMapOvr>
  <p:transition xmlns:p14="http://schemas.microsoft.com/office/powerpoint/2010/main"/>
</p:sldLayout>
</file>

<file path=ppt/slideLayouts/slideLayout7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5459952"/>
      </p:ext>
    </p:extLst>
  </p:cSld>
  <p:clrMapOvr>
    <a:masterClrMapping/>
  </p:clrMapOvr>
  <p:transition xmlns:p14="http://schemas.microsoft.com/office/powerpoint/2010/main"/>
</p:sldLayout>
</file>

<file path=ppt/slideLayouts/slideLayout7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123489"/>
      </p:ext>
    </p:extLst>
  </p:cSld>
  <p:clrMapOvr>
    <a:masterClrMapping/>
  </p:clrMapOvr>
  <p:transition xmlns:p14="http://schemas.microsoft.com/office/powerpoint/2010/main"/>
</p:sldLayout>
</file>

<file path=ppt/slideLayouts/slideLayout7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8066245"/>
      </p:ext>
    </p:extLst>
  </p:cSld>
  <p:clrMapOvr>
    <a:masterClrMapping/>
  </p:clrMapOvr>
  <p:transition xmlns:p14="http://schemas.microsoft.com/office/powerpoint/2010/main"/>
</p:sldLayout>
</file>

<file path=ppt/slideLayouts/slideLayout7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9883743"/>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571721"/>
      </p:ext>
    </p:extLst>
  </p:cSld>
  <p:clrMapOvr>
    <a:masterClrMapping/>
  </p:clrMapOvr>
  <p:transition xmlns:p14="http://schemas.microsoft.com/office/powerpoint/2010/main"/>
</p:sldLayout>
</file>

<file path=ppt/slideLayouts/slideLayout7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224853"/>
      </p:ext>
    </p:extLst>
  </p:cSld>
  <p:clrMapOvr>
    <a:masterClrMapping/>
  </p:clrMapOvr>
  <p:transition xmlns:p14="http://schemas.microsoft.com/office/powerpoint/2010/main"/>
</p:sldLayout>
</file>

<file path=ppt/slideLayouts/slideLayout7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2647908"/>
      </p:ext>
    </p:extLst>
  </p:cSld>
  <p:clrMapOvr>
    <a:masterClrMapping/>
  </p:clrMapOvr>
  <p:transition xmlns:p14="http://schemas.microsoft.com/office/powerpoint/2010/main"/>
</p:sldLayout>
</file>

<file path=ppt/slideLayouts/slideLayout7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0390558"/>
      </p:ext>
    </p:extLst>
  </p:cSld>
  <p:clrMapOvr>
    <a:masterClrMapping/>
  </p:clrMapOvr>
  <p:transition xmlns:p14="http://schemas.microsoft.com/office/powerpoint/2010/main"/>
</p:sldLayout>
</file>

<file path=ppt/slideLayouts/slideLayout7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4037458"/>
      </p:ext>
    </p:extLst>
  </p:cSld>
  <p:clrMapOvr>
    <a:masterClrMapping/>
  </p:clrMapOvr>
  <p:transition xmlns:p14="http://schemas.microsoft.com/office/powerpoint/2010/main"/>
</p:sldLayout>
</file>

<file path=ppt/slideLayouts/slideLayout7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68949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0916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8410111"/>
      </p:ext>
    </p:extLst>
  </p:cSld>
  <p:clrMapOvr>
    <a:masterClrMapping/>
  </p:clrMapOvr>
  <p:transition xmlns:p14="http://schemas.microsoft.com/office/powerpoint/2010/main"/>
</p:sldLayout>
</file>

<file path=ppt/slideLayouts/slideLayout7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2834464"/>
      </p:ext>
    </p:extLst>
  </p:cSld>
  <p:clrMapOvr>
    <a:masterClrMapping/>
  </p:clrMapOvr>
  <p:transition xmlns:p14="http://schemas.microsoft.com/office/powerpoint/2010/main"/>
</p:sldLayout>
</file>

<file path=ppt/slideLayouts/slideLayout7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1708114"/>
      </p:ext>
    </p:extLst>
  </p:cSld>
  <p:clrMapOvr>
    <a:masterClrMapping/>
  </p:clrMapOvr>
  <p:transition xmlns:p14="http://schemas.microsoft.com/office/powerpoint/2010/main"/>
</p:sldLayout>
</file>

<file path=ppt/slideLayouts/slideLayout7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0249189"/>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1558049"/>
      </p:ext>
    </p:extLst>
  </p:cSld>
  <p:clrMapOvr>
    <a:masterClrMapping/>
  </p:clrMapOvr>
  <p:transition xmlns:p14="http://schemas.microsoft.com/office/powerpoint/2010/main"/>
</p:sldLayout>
</file>

<file path=ppt/slideLayouts/slideLayout7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0546668"/>
      </p:ext>
    </p:extLst>
  </p:cSld>
  <p:clrMapOvr>
    <a:masterClrMapping/>
  </p:clrMapOvr>
  <p:transition xmlns:p14="http://schemas.microsoft.com/office/powerpoint/2010/main"/>
</p:sldLayout>
</file>

<file path=ppt/slideLayouts/slideLayout7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1033814"/>
      </p:ext>
    </p:extLst>
  </p:cSld>
  <p:clrMapOvr>
    <a:masterClrMapping/>
  </p:clrMapOvr>
  <p:transition xmlns:p14="http://schemas.microsoft.com/office/powerpoint/2010/main"/>
</p:sldLayout>
</file>

<file path=ppt/slideLayouts/slideLayout7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14430809"/>
      </p:ext>
    </p:extLst>
  </p:cSld>
  <p:clrMapOvr>
    <a:masterClrMapping/>
  </p:clrMapOvr>
  <p:transition xmlns:p14="http://schemas.microsoft.com/office/powerpoint/2010/main"/>
</p:sldLayout>
</file>

<file path=ppt/slideLayouts/slideLayout7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6493290"/>
      </p:ext>
    </p:extLst>
  </p:cSld>
  <p:clrMapOvr>
    <a:masterClrMapping/>
  </p:clrMapOvr>
  <p:transition xmlns:p14="http://schemas.microsoft.com/office/powerpoint/2010/main"/>
</p:sldLayout>
</file>

<file path=ppt/slideLayouts/slideLayout7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0168260"/>
      </p:ext>
    </p:extLst>
  </p:cSld>
  <p:clrMapOvr>
    <a:masterClrMapping/>
  </p:clrMapOvr>
  <p:transition xmlns:p14="http://schemas.microsoft.com/office/powerpoint/2010/main"/>
</p:sldLayout>
</file>

<file path=ppt/slideLayouts/slideLayout7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3207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97819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5628065"/>
      </p:ext>
    </p:extLst>
  </p:cSld>
  <p:clrMapOvr>
    <a:masterClrMapping/>
  </p:clrMapOvr>
  <p:transition xmlns:p14="http://schemas.microsoft.com/office/powerpoint/2010/main"/>
</p:sldLayout>
</file>

<file path=ppt/slideLayouts/slideLayout7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5865501"/>
      </p:ext>
    </p:extLst>
  </p:cSld>
  <p:clrMapOvr>
    <a:masterClrMapping/>
  </p:clrMapOvr>
  <p:transition xmlns:p14="http://schemas.microsoft.com/office/powerpoint/2010/main"/>
</p:sldLayout>
</file>

<file path=ppt/slideLayouts/slideLayout7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7286822"/>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567181"/>
      </p:ext>
    </p:extLst>
  </p:cSld>
  <p:clrMapOvr>
    <a:masterClrMapping/>
  </p:clrMapOvr>
  <p:transition xmlns:p14="http://schemas.microsoft.com/office/powerpoint/2010/main"/>
</p:sldLayout>
</file>

<file path=ppt/slideLayouts/slideLayout7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4500457"/>
      </p:ext>
    </p:extLst>
  </p:cSld>
  <p:clrMapOvr>
    <a:masterClrMapping/>
  </p:clrMapOvr>
  <p:transition xmlns:p14="http://schemas.microsoft.com/office/powerpoint/2010/main"/>
</p:sldLayout>
</file>

<file path=ppt/slideLayouts/slideLayout7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7011960"/>
      </p:ext>
    </p:extLst>
  </p:cSld>
  <p:clrMapOvr>
    <a:masterClrMapping/>
  </p:clrMapOvr>
  <p:transition xmlns:p14="http://schemas.microsoft.com/office/powerpoint/2010/main"/>
</p:sldLayout>
</file>

<file path=ppt/slideLayouts/slideLayout7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6442572"/>
      </p:ext>
    </p:extLst>
  </p:cSld>
  <p:clrMapOvr>
    <a:masterClrMapping/>
  </p:clrMapOvr>
  <p:transition xmlns:p14="http://schemas.microsoft.com/office/powerpoint/2010/main"/>
</p:sldLayout>
</file>

<file path=ppt/slideLayouts/slideLayout7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9830030"/>
      </p:ext>
    </p:extLst>
  </p:cSld>
  <p:clrMapOvr>
    <a:masterClrMapping/>
  </p:clrMapOvr>
  <p:transition xmlns:p14="http://schemas.microsoft.com/office/powerpoint/2010/main"/>
</p:sldLayout>
</file>

<file path=ppt/slideLayouts/slideLayout7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4512379"/>
      </p:ext>
    </p:extLst>
  </p:cSld>
  <p:clrMapOvr>
    <a:masterClrMapping/>
  </p:clrMapOvr>
  <p:transition xmlns:p14="http://schemas.microsoft.com/office/powerpoint/2010/main"/>
</p:sldLayout>
</file>

<file path=ppt/slideLayouts/slideLayout7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0652218"/>
      </p:ext>
    </p:extLst>
  </p:cSld>
  <p:clrMapOvr>
    <a:masterClrMapping/>
  </p:clrMapOvr>
  <p:transition xmlns:p14="http://schemas.microsoft.com/office/powerpoint/2010/main"/>
</p:sldLayout>
</file>

<file path=ppt/slideLayouts/slideLayout7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74945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196192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9246084"/>
      </p:ext>
    </p:extLst>
  </p:cSld>
  <p:clrMapOvr>
    <a:masterClrMapping/>
  </p:clrMapOvr>
  <p:transition xmlns:p14="http://schemas.microsoft.com/office/powerpoint/2010/main"/>
</p:sldLayout>
</file>

<file path=ppt/slideLayouts/slideLayout7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1330384"/>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492595"/>
      </p:ext>
    </p:extLst>
  </p:cSld>
  <p:clrMapOvr>
    <a:masterClrMapping/>
  </p:clrMapOvr>
  <p:transition xmlns:p14="http://schemas.microsoft.com/office/powerpoint/2010/main"/>
</p:sldLayout>
</file>

<file path=ppt/slideLayouts/slideLayout7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6235330"/>
      </p:ext>
    </p:extLst>
  </p:cSld>
  <p:clrMapOvr>
    <a:masterClrMapping/>
  </p:clrMapOvr>
  <p:transition xmlns:p14="http://schemas.microsoft.com/office/powerpoint/2010/main"/>
</p:sldLayout>
</file>

<file path=ppt/slideLayouts/slideLayout7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6223103"/>
      </p:ext>
    </p:extLst>
  </p:cSld>
  <p:clrMapOvr>
    <a:masterClrMapping/>
  </p:clrMapOvr>
  <p:transition xmlns:p14="http://schemas.microsoft.com/office/powerpoint/2010/main"/>
</p:sldLayout>
</file>

<file path=ppt/slideLayouts/slideLayout7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146734"/>
      </p:ext>
    </p:extLst>
  </p:cSld>
  <p:clrMapOvr>
    <a:masterClrMapping/>
  </p:clrMapOvr>
  <p:transition xmlns:p14="http://schemas.microsoft.com/office/powerpoint/2010/main"/>
</p:sldLayout>
</file>

<file path=ppt/slideLayouts/slideLayout7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2660989"/>
      </p:ext>
    </p:extLst>
  </p:cSld>
  <p:clrMapOvr>
    <a:masterClrMapping/>
  </p:clrMapOvr>
  <p:transition xmlns:p14="http://schemas.microsoft.com/office/powerpoint/2010/main"/>
</p:sldLayout>
</file>

<file path=ppt/slideLayouts/slideLayout7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7280169"/>
      </p:ext>
    </p:extLst>
  </p:cSld>
  <p:clrMapOvr>
    <a:masterClrMapping/>
  </p:clrMapOvr>
  <p:transition xmlns:p14="http://schemas.microsoft.com/office/powerpoint/2010/main"/>
</p:sldLayout>
</file>

<file path=ppt/slideLayouts/slideLayout7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9703604"/>
      </p:ext>
    </p:extLst>
  </p:cSld>
  <p:clrMapOvr>
    <a:masterClrMapping/>
  </p:clrMapOvr>
  <p:transition xmlns:p14="http://schemas.microsoft.com/office/powerpoint/2010/main"/>
</p:sldLayout>
</file>

<file path=ppt/slideLayouts/slideLayout7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8606148"/>
      </p:ext>
    </p:extLst>
  </p:cSld>
  <p:clrMapOvr>
    <a:masterClrMapping/>
  </p:clrMapOvr>
  <p:transition xmlns:p14="http://schemas.microsoft.com/office/powerpoint/2010/main"/>
</p:sldLayout>
</file>

<file path=ppt/slideLayouts/slideLayout7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4328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91504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3903574"/>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9163671"/>
      </p:ext>
    </p:extLst>
  </p:cSld>
  <p:clrMapOvr>
    <a:masterClrMapping/>
  </p:clrMapOvr>
  <p:transition xmlns:p14="http://schemas.microsoft.com/office/powerpoint/2010/main"/>
</p:sldLayout>
</file>

<file path=ppt/slideLayouts/slideLayout7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1563886"/>
      </p:ext>
    </p:extLst>
  </p:cSld>
  <p:clrMapOvr>
    <a:masterClrMapping/>
  </p:clrMapOvr>
  <p:transition xmlns:p14="http://schemas.microsoft.com/office/powerpoint/2010/main"/>
</p:sldLayout>
</file>

<file path=ppt/slideLayouts/slideLayout7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1889393"/>
      </p:ext>
    </p:extLst>
  </p:cSld>
  <p:clrMapOvr>
    <a:masterClrMapping/>
  </p:clrMapOvr>
  <p:transition xmlns:p14="http://schemas.microsoft.com/office/powerpoint/2010/main"/>
</p:sldLayout>
</file>

<file path=ppt/slideLayouts/slideLayout7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9495704"/>
      </p:ext>
    </p:extLst>
  </p:cSld>
  <p:clrMapOvr>
    <a:masterClrMapping/>
  </p:clrMapOvr>
  <p:transition xmlns:p14="http://schemas.microsoft.com/office/powerpoint/2010/main"/>
</p:sldLayout>
</file>

<file path=ppt/slideLayouts/slideLayout7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6190793"/>
      </p:ext>
    </p:extLst>
  </p:cSld>
  <p:clrMapOvr>
    <a:masterClrMapping/>
  </p:clrMapOvr>
  <p:transition xmlns:p14="http://schemas.microsoft.com/office/powerpoint/2010/main"/>
</p:sldLayout>
</file>

<file path=ppt/slideLayouts/slideLayout7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6179047"/>
      </p:ext>
    </p:extLst>
  </p:cSld>
  <p:clrMapOvr>
    <a:masterClrMapping/>
  </p:clrMapOvr>
  <p:transition xmlns:p14="http://schemas.microsoft.com/office/powerpoint/2010/main"/>
</p:sldLayout>
</file>

<file path=ppt/slideLayouts/slideLayout7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5094007"/>
      </p:ext>
    </p:extLst>
  </p:cSld>
  <p:clrMapOvr>
    <a:masterClrMapping/>
  </p:clrMapOvr>
  <p:transition xmlns:p14="http://schemas.microsoft.com/office/powerpoint/2010/main"/>
</p:sldLayout>
</file>

<file path=ppt/slideLayouts/slideLayout7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711934"/>
      </p:ext>
    </p:extLst>
  </p:cSld>
  <p:clrMapOvr>
    <a:masterClrMapping/>
  </p:clrMapOvr>
  <p:transition xmlns:p14="http://schemas.microsoft.com/office/powerpoint/2010/main"/>
</p:sldLayout>
</file>

<file path=ppt/slideLayouts/slideLayout7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8341461"/>
      </p:ext>
    </p:extLst>
  </p:cSld>
  <p:clrMapOvr>
    <a:masterClrMapping/>
  </p:clrMapOvr>
  <p:transition xmlns:p14="http://schemas.microsoft.com/office/powerpoint/2010/main"/>
</p:sldLayout>
</file>

<file path=ppt/slideLayouts/slideLayout7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97954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848672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661300"/>
      </p:ext>
    </p:extLst>
  </p:cSld>
  <p:clrMapOvr>
    <a:masterClrMapping/>
  </p:clrMapOvr>
  <p:transition xmlns:p14="http://schemas.microsoft.com/office/powerpoint/2010/main"/>
</p:sldLayout>
</file>

<file path=ppt/slideLayouts/slideLayout7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1008780"/>
      </p:ext>
    </p:extLst>
  </p:cSld>
  <p:clrMapOvr>
    <a:masterClrMapping/>
  </p:clrMapOvr>
  <p:transition xmlns:p14="http://schemas.microsoft.com/office/powerpoint/2010/main"/>
</p:sldLayout>
</file>

<file path=ppt/slideLayouts/slideLayout7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3742485"/>
      </p:ext>
    </p:extLst>
  </p:cSld>
  <p:clrMapOvr>
    <a:masterClrMapping/>
  </p:clrMapOvr>
  <p:transition xmlns:p14="http://schemas.microsoft.com/office/powerpoint/2010/main"/>
</p:sldLayout>
</file>

<file path=ppt/slideLayouts/slideLayout7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2305932"/>
      </p:ext>
    </p:extLst>
  </p:cSld>
  <p:clrMapOvr>
    <a:masterClrMapping/>
  </p:clrMapOvr>
  <p:transition xmlns:p14="http://schemas.microsoft.com/office/powerpoint/2010/main"/>
</p:sldLayout>
</file>

<file path=ppt/slideLayouts/slideLayout7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2504489"/>
      </p:ext>
    </p:extLst>
  </p:cSld>
  <p:clrMapOvr>
    <a:masterClrMapping/>
  </p:clrMapOvr>
  <p:transition xmlns:p14="http://schemas.microsoft.com/office/powerpoint/2010/main"/>
</p:sldLayout>
</file>

<file path=ppt/slideLayouts/slideLayout7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1106535"/>
      </p:ext>
    </p:extLst>
  </p:cSld>
  <p:clrMapOvr>
    <a:masterClrMapping/>
  </p:clrMapOvr>
  <p:transition xmlns:p14="http://schemas.microsoft.com/office/powerpoint/2010/main"/>
</p:sldLayout>
</file>

<file path=ppt/slideLayouts/slideLayout7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5889977"/>
      </p:ext>
    </p:extLst>
  </p:cSld>
  <p:clrMapOvr>
    <a:masterClrMapping/>
  </p:clrMapOvr>
  <p:transition xmlns:p14="http://schemas.microsoft.com/office/powerpoint/2010/main"/>
</p:sldLayout>
</file>

<file path=ppt/slideLayouts/slideLayout7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23155394"/>
      </p:ext>
    </p:extLst>
  </p:cSld>
  <p:clrMapOvr>
    <a:masterClrMapping/>
  </p:clrMapOvr>
  <p:transition xmlns:p14="http://schemas.microsoft.com/office/powerpoint/2010/main"/>
</p:sldLayout>
</file>

<file path=ppt/slideLayouts/slideLayout7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45894233"/>
      </p:ext>
    </p:extLst>
  </p:cSld>
  <p:clrMapOvr>
    <a:masterClrMapping/>
  </p:clrMapOvr>
  <p:transition xmlns:p14="http://schemas.microsoft.com/office/powerpoint/2010/main"/>
</p:sldLayout>
</file>

<file path=ppt/slideLayouts/slideLayout7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66589795"/>
      </p:ext>
    </p:extLst>
  </p:cSld>
  <p:clrMapOvr>
    <a:masterClrMapping/>
  </p:clrMapOvr>
  <p:transition xmlns:p14="http://schemas.microsoft.com/office/powerpoint/2010/main"/>
</p:sldLayout>
</file>

<file path=ppt/slideLayouts/slideLayout7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08694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4901423"/>
      </p:ext>
    </p:extLst>
  </p:cSld>
  <p:clrMapOvr>
    <a:masterClrMapping/>
  </p:clrMapOvr>
  <p:transition xmlns:p14="http://schemas.microsoft.com/office/powerpoint/2010/main"/>
</p:sldLayout>
</file>

<file path=ppt/slideLayouts/slideLayout7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14119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2419307"/>
      </p:ext>
    </p:extLst>
  </p:cSld>
  <p:clrMapOvr>
    <a:masterClrMapping/>
  </p:clrMapOvr>
  <p:transition xmlns:p14="http://schemas.microsoft.com/office/powerpoint/2010/main"/>
</p:sldLayout>
</file>

<file path=ppt/slideLayouts/slideLayout7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4020250"/>
      </p:ext>
    </p:extLst>
  </p:cSld>
  <p:clrMapOvr>
    <a:masterClrMapping/>
  </p:clrMapOvr>
  <p:transition xmlns:p14="http://schemas.microsoft.com/office/powerpoint/2010/main"/>
</p:sldLayout>
</file>

<file path=ppt/slideLayouts/slideLayout7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4382828"/>
      </p:ext>
    </p:extLst>
  </p:cSld>
  <p:clrMapOvr>
    <a:masterClrMapping/>
  </p:clrMapOvr>
  <p:transition xmlns:p14="http://schemas.microsoft.com/office/powerpoint/2010/main"/>
</p:sldLayout>
</file>

<file path=ppt/slideLayouts/slideLayout7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1955737"/>
      </p:ext>
    </p:extLst>
  </p:cSld>
  <p:clrMapOvr>
    <a:masterClrMapping/>
  </p:clrMapOvr>
  <p:transition xmlns:p14="http://schemas.microsoft.com/office/powerpoint/2010/main"/>
</p:sldLayout>
</file>

<file path=ppt/slideLayouts/slideLayout7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4137128"/>
      </p:ext>
    </p:extLst>
  </p:cSld>
  <p:clrMapOvr>
    <a:masterClrMapping/>
  </p:clrMapOvr>
  <p:transition xmlns:p14="http://schemas.microsoft.com/office/powerpoint/2010/main"/>
</p:sldLayout>
</file>

<file path=ppt/slideLayouts/slideLayout7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21012238"/>
      </p:ext>
    </p:extLst>
  </p:cSld>
  <p:clrMapOvr>
    <a:masterClrMapping/>
  </p:clrMapOvr>
  <p:transition xmlns:p14="http://schemas.microsoft.com/office/powerpoint/2010/main"/>
</p:sldLayout>
</file>

<file path=ppt/slideLayouts/slideLayout7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480750"/>
      </p:ext>
    </p:extLst>
  </p:cSld>
  <p:clrMapOvr>
    <a:masterClrMapping/>
  </p:clrMapOvr>
  <p:transition xmlns:p14="http://schemas.microsoft.com/office/powerpoint/2010/main"/>
</p:sldLayout>
</file>

<file path=ppt/slideLayouts/slideLayout7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6583916"/>
      </p:ext>
    </p:extLst>
  </p:cSld>
  <p:clrMapOvr>
    <a:masterClrMapping/>
  </p:clrMapOvr>
  <p:transition xmlns:p14="http://schemas.microsoft.com/office/powerpoint/2010/main"/>
</p:sldLayout>
</file>

<file path=ppt/slideLayouts/slideLayout7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0963376"/>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1524000"/>
            <a:ext cx="7924800" cy="1752600"/>
          </a:xfrm>
        </p:spPr>
        <p:txBody>
          <a:bodyPr/>
          <a:lstStyle>
            <a:lvl1pPr algn="ctr">
              <a:defRPr sz="4800"/>
            </a:lvl1pPr>
          </a:lstStyle>
          <a:p>
            <a:r>
              <a:rPr lang="en-US" altLang="en-US" dirty="0"/>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851599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73755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10614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3555921"/>
      </p:ext>
    </p:extLst>
  </p:cSld>
  <p:clrMapOvr>
    <a:masterClrMapping/>
  </p:clrMapOvr>
  <p:transition xmlns:p14="http://schemas.microsoft.com/office/powerpoint/2010/main"/>
</p:sldLayout>
</file>

<file path=ppt/slideLayouts/slideLayout7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20854419"/>
      </p:ext>
    </p:extLst>
  </p:cSld>
  <p:clrMapOvr>
    <a:masterClrMapping/>
  </p:clrMapOvr>
  <p:transition xmlns:p14="http://schemas.microsoft.com/office/powerpoint/2010/main"/>
</p:sldLayout>
</file>

<file path=ppt/slideLayouts/slideLayout7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1280698"/>
      </p:ext>
    </p:extLst>
  </p:cSld>
  <p:clrMapOvr>
    <a:masterClrMapping/>
  </p:clrMapOvr>
  <p:transition xmlns:p14="http://schemas.microsoft.com/office/powerpoint/2010/main"/>
</p:sldLayout>
</file>

<file path=ppt/slideLayouts/slideLayout7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2231720"/>
      </p:ext>
    </p:extLst>
  </p:cSld>
  <p:clrMapOvr>
    <a:masterClrMapping/>
  </p:clrMapOvr>
  <p:transition xmlns:p14="http://schemas.microsoft.com/office/powerpoint/2010/main"/>
</p:sldLayout>
</file>

<file path=ppt/slideLayouts/slideLayout7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4775128"/>
      </p:ext>
    </p:extLst>
  </p:cSld>
  <p:clrMapOvr>
    <a:masterClrMapping/>
  </p:clrMapOvr>
  <p:transition xmlns:p14="http://schemas.microsoft.com/office/powerpoint/2010/main"/>
</p:sldLayout>
</file>

<file path=ppt/slideLayouts/slideLayout7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2518483"/>
      </p:ext>
    </p:extLst>
  </p:cSld>
  <p:clrMapOvr>
    <a:masterClrMapping/>
  </p:clrMapOvr>
  <p:transition xmlns:p14="http://schemas.microsoft.com/office/powerpoint/2010/main"/>
</p:sldLayout>
</file>

<file path=ppt/slideLayouts/slideLayout7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4060742"/>
      </p:ext>
    </p:extLst>
  </p:cSld>
  <p:clrMapOvr>
    <a:masterClrMapping/>
  </p:clrMapOvr>
  <p:transition xmlns:p14="http://schemas.microsoft.com/office/powerpoint/2010/main"/>
</p:sldLayout>
</file>

<file path=ppt/slideLayouts/slideLayout7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0966064"/>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669925" indent="-325438">
              <a:buFont typeface="Wingdings" charset="2"/>
              <a:buChar char="q"/>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cxnSp>
        <p:nvCxnSpPr>
          <p:cNvPr id="6" name="Straight Connector 5"/>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8842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3571540"/>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4902753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cxnSp>
        <p:nvCxnSpPr>
          <p:cNvPr id="7" name="Straight Connector 6"/>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9415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13969514"/>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292052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70808844"/>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124753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38178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788343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064039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ack&amp;w.png"/>
          <p:cNvPicPr>
            <a:picLocks noChangeAspect="1"/>
          </p:cNvPicPr>
          <p:nvPr userDrawn="1"/>
        </p:nvPicPr>
        <p:blipFill>
          <a:blip r:embed="rId2"/>
          <a:srcRect t="-30672"/>
          <a:stretch>
            <a:fillRect/>
          </a:stretch>
        </p:blipFill>
        <p:spPr>
          <a:xfrm>
            <a:off x="-1" y="0"/>
            <a:ext cx="9144001" cy="6858000"/>
          </a:xfrm>
          <a:prstGeom prst="rect">
            <a:avLst/>
          </a:prstGeom>
          <a:solidFill>
            <a:schemeClr val="bg1"/>
          </a:solidFill>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6494" y="1941516"/>
            <a:ext cx="5009103" cy="1752600"/>
          </a:xfrm>
          <a:prstGeom prst="rect">
            <a:avLst/>
          </a:prstGeom>
        </p:spPr>
        <p:txBody>
          <a:bodyPr/>
          <a:lstStyle>
            <a:lvl1pPr marL="0" indent="0" algn="l">
              <a:buNone/>
              <a:defRPr sz="2800">
                <a:solidFill>
                  <a:schemeClr val="accent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1" y="5967630"/>
            <a:ext cx="9144001" cy="890370"/>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pic>
        <p:nvPicPr>
          <p:cNvPr id="9" name="Picture 8" descr="ecelogorb.psd"/>
          <p:cNvPicPr>
            <a:picLocks noChangeAspect="1"/>
          </p:cNvPicPr>
          <p:nvPr userDrawn="1"/>
        </p:nvPicPr>
        <p:blipFill>
          <a:blip r:embed="rId3">
            <a:lum bright="-8000"/>
          </a:blip>
          <a:stretch>
            <a:fillRect/>
          </a:stretch>
        </p:blipFill>
        <p:spPr>
          <a:xfrm>
            <a:off x="252528" y="6080245"/>
            <a:ext cx="3275179" cy="655036"/>
          </a:xfrm>
          <a:prstGeom prst="rect">
            <a:avLst/>
          </a:prstGeom>
          <a:effectLst/>
        </p:spPr>
      </p:pic>
      <p:pic>
        <p:nvPicPr>
          <p:cNvPr id="10" name="Picture 9" descr="CMU_logo_horiz_black.eps"/>
          <p:cNvPicPr>
            <a:picLocks noChangeAspect="1"/>
          </p:cNvPicPr>
          <p:nvPr userDrawn="1"/>
        </p:nvPicPr>
        <p:blipFill>
          <a:blip r:embed="rId4"/>
          <a:stretch>
            <a:fillRect/>
          </a:stretch>
        </p:blipFill>
        <p:spPr>
          <a:xfrm>
            <a:off x="5108519" y="6259200"/>
            <a:ext cx="3895838" cy="354413"/>
          </a:xfrm>
          <a:prstGeom prst="rect">
            <a:avLst/>
          </a:prstGeom>
          <a:effectLst/>
        </p:spPr>
      </p:pic>
    </p:spTree>
    <p:extLst>
      <p:ext uri="{BB962C8B-B14F-4D97-AF65-F5344CB8AC3E}">
        <p14:creationId xmlns:p14="http://schemas.microsoft.com/office/powerpoint/2010/main" val="14128590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4327"/>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79500"/>
            <a:ext cx="8229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49994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800">
                <a:solidFill>
                  <a:schemeClr val="accent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474858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274638"/>
            <a:ext cx="8229600" cy="532719"/>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10" name="Content Placeholder 2"/>
          <p:cNvSpPr>
            <a:spLocks noGrp="1"/>
          </p:cNvSpPr>
          <p:nvPr>
            <p:ph idx="14"/>
          </p:nvPr>
        </p:nvSpPr>
        <p:spPr>
          <a:xfrm>
            <a:off x="4648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05421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70214"/>
            <a:ext cx="4040188"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1170214"/>
            <a:ext cx="4041775"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
        <p:nvSpPr>
          <p:cNvPr id="12" name="Picture Placeholder 10"/>
          <p:cNvSpPr>
            <a:spLocks noGrp="1"/>
          </p:cNvSpPr>
          <p:nvPr>
            <p:ph type="pic" sz="quarter" idx="14"/>
          </p:nvPr>
        </p:nvSpPr>
        <p:spPr>
          <a:xfrm>
            <a:off x="4649788"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Tree>
    <p:extLst>
      <p:ext uri="{BB962C8B-B14F-4D97-AF65-F5344CB8AC3E}">
        <p14:creationId xmlns:p14="http://schemas.microsoft.com/office/powerpoint/2010/main" val="12843829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568135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2565879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7007290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6348755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13497331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00.xml"/><Relationship Id="rId12" Type="http://schemas.openxmlformats.org/officeDocument/2006/relationships/slideLayout" Target="../slideLayouts/slideLayout101.xml"/><Relationship Id="rId13" Type="http://schemas.openxmlformats.org/officeDocument/2006/relationships/slideLayout" Target="../slideLayouts/slideLayout102.xml"/><Relationship Id="rId14" Type="http://schemas.openxmlformats.org/officeDocument/2006/relationships/slideLayout" Target="../slideLayouts/slideLayout103.xml"/><Relationship Id="rId15" Type="http://schemas.openxmlformats.org/officeDocument/2006/relationships/theme" Target="../theme/theme10.xml"/><Relationship Id="rId16" Type="http://schemas.openxmlformats.org/officeDocument/2006/relationships/image" Target="../media/image2.png"/><Relationship Id="rId17" Type="http://schemas.openxmlformats.org/officeDocument/2006/relationships/image" Target="../media/image3.png"/><Relationship Id="rId18" Type="http://schemas.openxmlformats.org/officeDocument/2006/relationships/image" Target="../media/image4.png"/><Relationship Id="rId19" Type="http://schemas.openxmlformats.org/officeDocument/2006/relationships/image" Target="../media/image5.emf"/><Relationship Id="rId1" Type="http://schemas.openxmlformats.org/officeDocument/2006/relationships/slideLayout" Target="../slideLayouts/slideLayout90.xml"/><Relationship Id="rId2" Type="http://schemas.openxmlformats.org/officeDocument/2006/relationships/slideLayout" Target="../slideLayouts/slideLayout91.xml"/><Relationship Id="rId3" Type="http://schemas.openxmlformats.org/officeDocument/2006/relationships/slideLayout" Target="../slideLayouts/slideLayout92.xml"/><Relationship Id="rId4" Type="http://schemas.openxmlformats.org/officeDocument/2006/relationships/slideLayout" Target="../slideLayouts/slideLayout93.xml"/><Relationship Id="rId5" Type="http://schemas.openxmlformats.org/officeDocument/2006/relationships/slideLayout" Target="../slideLayouts/slideLayout94.xml"/><Relationship Id="rId6" Type="http://schemas.openxmlformats.org/officeDocument/2006/relationships/slideLayout" Target="../slideLayouts/slideLayout95.xml"/><Relationship Id="rId7" Type="http://schemas.openxmlformats.org/officeDocument/2006/relationships/slideLayout" Target="../slideLayouts/slideLayout96.xml"/><Relationship Id="rId8" Type="http://schemas.openxmlformats.org/officeDocument/2006/relationships/slideLayout" Target="../slideLayouts/slideLayout97.xml"/><Relationship Id="rId9" Type="http://schemas.openxmlformats.org/officeDocument/2006/relationships/slideLayout" Target="../slideLayouts/slideLayout98.xml"/><Relationship Id="rId10"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14.xml"/><Relationship Id="rId12" Type="http://schemas.openxmlformats.org/officeDocument/2006/relationships/theme" Target="../theme/theme11.xml"/><Relationship Id="rId13" Type="http://schemas.openxmlformats.org/officeDocument/2006/relationships/image" Target="../media/image1.png"/><Relationship Id="rId1" Type="http://schemas.openxmlformats.org/officeDocument/2006/relationships/slideLayout" Target="../slideLayouts/slideLayout104.xml"/><Relationship Id="rId2" Type="http://schemas.openxmlformats.org/officeDocument/2006/relationships/slideLayout" Target="../slideLayouts/slideLayout105.xml"/><Relationship Id="rId3" Type="http://schemas.openxmlformats.org/officeDocument/2006/relationships/slideLayout" Target="../slideLayouts/slideLayout106.xml"/><Relationship Id="rId4" Type="http://schemas.openxmlformats.org/officeDocument/2006/relationships/slideLayout" Target="../slideLayouts/slideLayout107.xml"/><Relationship Id="rId5" Type="http://schemas.openxmlformats.org/officeDocument/2006/relationships/slideLayout" Target="../slideLayouts/slideLayout108.xml"/><Relationship Id="rId6" Type="http://schemas.openxmlformats.org/officeDocument/2006/relationships/slideLayout" Target="../slideLayouts/slideLayout109.xml"/><Relationship Id="rId7" Type="http://schemas.openxmlformats.org/officeDocument/2006/relationships/slideLayout" Target="../slideLayouts/slideLayout110.xml"/><Relationship Id="rId8" Type="http://schemas.openxmlformats.org/officeDocument/2006/relationships/slideLayout" Target="../slideLayouts/slideLayout111.xml"/><Relationship Id="rId9" Type="http://schemas.openxmlformats.org/officeDocument/2006/relationships/slideLayout" Target="../slideLayouts/slideLayout112.xml"/><Relationship Id="rId10" Type="http://schemas.openxmlformats.org/officeDocument/2006/relationships/slideLayout" Target="../slideLayouts/slideLayout113.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25.xml"/><Relationship Id="rId12" Type="http://schemas.openxmlformats.org/officeDocument/2006/relationships/theme" Target="../theme/theme12.xml"/><Relationship Id="rId13" Type="http://schemas.openxmlformats.org/officeDocument/2006/relationships/image" Target="../media/image1.png"/><Relationship Id="rId1" Type="http://schemas.openxmlformats.org/officeDocument/2006/relationships/slideLayout" Target="../slideLayouts/slideLayout115.xml"/><Relationship Id="rId2" Type="http://schemas.openxmlformats.org/officeDocument/2006/relationships/slideLayout" Target="../slideLayouts/slideLayout116.xml"/><Relationship Id="rId3" Type="http://schemas.openxmlformats.org/officeDocument/2006/relationships/slideLayout" Target="../slideLayouts/slideLayout117.xml"/><Relationship Id="rId4" Type="http://schemas.openxmlformats.org/officeDocument/2006/relationships/slideLayout" Target="../slideLayouts/slideLayout118.xml"/><Relationship Id="rId5" Type="http://schemas.openxmlformats.org/officeDocument/2006/relationships/slideLayout" Target="../slideLayouts/slideLayout119.xml"/><Relationship Id="rId6" Type="http://schemas.openxmlformats.org/officeDocument/2006/relationships/slideLayout" Target="../slideLayouts/slideLayout120.xml"/><Relationship Id="rId7" Type="http://schemas.openxmlformats.org/officeDocument/2006/relationships/slideLayout" Target="../slideLayouts/slideLayout121.xml"/><Relationship Id="rId8" Type="http://schemas.openxmlformats.org/officeDocument/2006/relationships/slideLayout" Target="../slideLayouts/slideLayout122.xml"/><Relationship Id="rId9" Type="http://schemas.openxmlformats.org/officeDocument/2006/relationships/slideLayout" Target="../slideLayouts/slideLayout123.xml"/><Relationship Id="rId10" Type="http://schemas.openxmlformats.org/officeDocument/2006/relationships/slideLayout" Target="../slideLayouts/slideLayout124.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36.xml"/><Relationship Id="rId12" Type="http://schemas.openxmlformats.org/officeDocument/2006/relationships/theme" Target="../theme/theme13.xml"/><Relationship Id="rId13" Type="http://schemas.openxmlformats.org/officeDocument/2006/relationships/image" Target="../media/image1.png"/><Relationship Id="rId1" Type="http://schemas.openxmlformats.org/officeDocument/2006/relationships/slideLayout" Target="../slideLayouts/slideLayout126.xml"/><Relationship Id="rId2" Type="http://schemas.openxmlformats.org/officeDocument/2006/relationships/slideLayout" Target="../slideLayouts/slideLayout127.xml"/><Relationship Id="rId3" Type="http://schemas.openxmlformats.org/officeDocument/2006/relationships/slideLayout" Target="../slideLayouts/slideLayout128.xml"/><Relationship Id="rId4" Type="http://schemas.openxmlformats.org/officeDocument/2006/relationships/slideLayout" Target="../slideLayouts/slideLayout129.xml"/><Relationship Id="rId5" Type="http://schemas.openxmlformats.org/officeDocument/2006/relationships/slideLayout" Target="../slideLayouts/slideLayout130.xml"/><Relationship Id="rId6" Type="http://schemas.openxmlformats.org/officeDocument/2006/relationships/slideLayout" Target="../slideLayouts/slideLayout131.xml"/><Relationship Id="rId7" Type="http://schemas.openxmlformats.org/officeDocument/2006/relationships/slideLayout" Target="../slideLayouts/slideLayout132.xml"/><Relationship Id="rId8" Type="http://schemas.openxmlformats.org/officeDocument/2006/relationships/slideLayout" Target="../slideLayouts/slideLayout133.xml"/><Relationship Id="rId9" Type="http://schemas.openxmlformats.org/officeDocument/2006/relationships/slideLayout" Target="../slideLayouts/slideLayout134.xml"/><Relationship Id="rId10" Type="http://schemas.openxmlformats.org/officeDocument/2006/relationships/slideLayout" Target="../slideLayouts/slideLayout135.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47.xml"/><Relationship Id="rId12" Type="http://schemas.openxmlformats.org/officeDocument/2006/relationships/theme" Target="../theme/theme14.xml"/><Relationship Id="rId13" Type="http://schemas.openxmlformats.org/officeDocument/2006/relationships/image" Target="../media/image1.png"/><Relationship Id="rId1" Type="http://schemas.openxmlformats.org/officeDocument/2006/relationships/slideLayout" Target="../slideLayouts/slideLayout137.xml"/><Relationship Id="rId2" Type="http://schemas.openxmlformats.org/officeDocument/2006/relationships/slideLayout" Target="../slideLayouts/slideLayout138.xml"/><Relationship Id="rId3" Type="http://schemas.openxmlformats.org/officeDocument/2006/relationships/slideLayout" Target="../slideLayouts/slideLayout139.xml"/><Relationship Id="rId4" Type="http://schemas.openxmlformats.org/officeDocument/2006/relationships/slideLayout" Target="../slideLayouts/slideLayout140.xml"/><Relationship Id="rId5" Type="http://schemas.openxmlformats.org/officeDocument/2006/relationships/slideLayout" Target="../slideLayouts/slideLayout141.xml"/><Relationship Id="rId6" Type="http://schemas.openxmlformats.org/officeDocument/2006/relationships/slideLayout" Target="../slideLayouts/slideLayout142.xml"/><Relationship Id="rId7" Type="http://schemas.openxmlformats.org/officeDocument/2006/relationships/slideLayout" Target="../slideLayouts/slideLayout143.xml"/><Relationship Id="rId8" Type="http://schemas.openxmlformats.org/officeDocument/2006/relationships/slideLayout" Target="../slideLayouts/slideLayout144.xml"/><Relationship Id="rId9" Type="http://schemas.openxmlformats.org/officeDocument/2006/relationships/slideLayout" Target="../slideLayouts/slideLayout145.xml"/><Relationship Id="rId10" Type="http://schemas.openxmlformats.org/officeDocument/2006/relationships/slideLayout" Target="../slideLayouts/slideLayout146.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58.xml"/><Relationship Id="rId12" Type="http://schemas.openxmlformats.org/officeDocument/2006/relationships/theme" Target="../theme/theme15.xml"/><Relationship Id="rId13" Type="http://schemas.openxmlformats.org/officeDocument/2006/relationships/image" Target="../media/image1.png"/><Relationship Id="rId1" Type="http://schemas.openxmlformats.org/officeDocument/2006/relationships/slideLayout" Target="../slideLayouts/slideLayout148.xml"/><Relationship Id="rId2" Type="http://schemas.openxmlformats.org/officeDocument/2006/relationships/slideLayout" Target="../slideLayouts/slideLayout149.xml"/><Relationship Id="rId3" Type="http://schemas.openxmlformats.org/officeDocument/2006/relationships/slideLayout" Target="../slideLayouts/slideLayout150.xml"/><Relationship Id="rId4" Type="http://schemas.openxmlformats.org/officeDocument/2006/relationships/slideLayout" Target="../slideLayouts/slideLayout151.xml"/><Relationship Id="rId5" Type="http://schemas.openxmlformats.org/officeDocument/2006/relationships/slideLayout" Target="../slideLayouts/slideLayout152.xml"/><Relationship Id="rId6" Type="http://schemas.openxmlformats.org/officeDocument/2006/relationships/slideLayout" Target="../slideLayouts/slideLayout153.xml"/><Relationship Id="rId7" Type="http://schemas.openxmlformats.org/officeDocument/2006/relationships/slideLayout" Target="../slideLayouts/slideLayout154.xml"/><Relationship Id="rId8" Type="http://schemas.openxmlformats.org/officeDocument/2006/relationships/slideLayout" Target="../slideLayouts/slideLayout155.xml"/><Relationship Id="rId9" Type="http://schemas.openxmlformats.org/officeDocument/2006/relationships/slideLayout" Target="../slideLayouts/slideLayout156.xml"/><Relationship Id="rId10" Type="http://schemas.openxmlformats.org/officeDocument/2006/relationships/slideLayout" Target="../slideLayouts/slideLayout157.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69.xml"/><Relationship Id="rId12" Type="http://schemas.openxmlformats.org/officeDocument/2006/relationships/theme" Target="../theme/theme16.xml"/><Relationship Id="rId13" Type="http://schemas.openxmlformats.org/officeDocument/2006/relationships/image" Target="../media/image1.png"/><Relationship Id="rId1" Type="http://schemas.openxmlformats.org/officeDocument/2006/relationships/slideLayout" Target="../slideLayouts/slideLayout159.xml"/><Relationship Id="rId2" Type="http://schemas.openxmlformats.org/officeDocument/2006/relationships/slideLayout" Target="../slideLayouts/slideLayout160.xml"/><Relationship Id="rId3" Type="http://schemas.openxmlformats.org/officeDocument/2006/relationships/slideLayout" Target="../slideLayouts/slideLayout161.xml"/><Relationship Id="rId4" Type="http://schemas.openxmlformats.org/officeDocument/2006/relationships/slideLayout" Target="../slideLayouts/slideLayout162.xml"/><Relationship Id="rId5" Type="http://schemas.openxmlformats.org/officeDocument/2006/relationships/slideLayout" Target="../slideLayouts/slideLayout163.xml"/><Relationship Id="rId6" Type="http://schemas.openxmlformats.org/officeDocument/2006/relationships/slideLayout" Target="../slideLayouts/slideLayout164.xml"/><Relationship Id="rId7" Type="http://schemas.openxmlformats.org/officeDocument/2006/relationships/slideLayout" Target="../slideLayouts/slideLayout165.xml"/><Relationship Id="rId8" Type="http://schemas.openxmlformats.org/officeDocument/2006/relationships/slideLayout" Target="../slideLayouts/slideLayout166.xml"/><Relationship Id="rId9" Type="http://schemas.openxmlformats.org/officeDocument/2006/relationships/slideLayout" Target="../slideLayouts/slideLayout167.xml"/><Relationship Id="rId10" Type="http://schemas.openxmlformats.org/officeDocument/2006/relationships/slideLayout" Target="../slideLayouts/slideLayout168.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0.xml"/><Relationship Id="rId12" Type="http://schemas.openxmlformats.org/officeDocument/2006/relationships/slideLayout" Target="../slideLayouts/slideLayout181.xml"/><Relationship Id="rId13" Type="http://schemas.openxmlformats.org/officeDocument/2006/relationships/theme" Target="../theme/theme17.xml"/><Relationship Id="rId14" Type="http://schemas.openxmlformats.org/officeDocument/2006/relationships/image" Target="../media/image1.png"/><Relationship Id="rId1" Type="http://schemas.openxmlformats.org/officeDocument/2006/relationships/slideLayout" Target="../slideLayouts/slideLayout170.xml"/><Relationship Id="rId2" Type="http://schemas.openxmlformats.org/officeDocument/2006/relationships/slideLayout" Target="../slideLayouts/slideLayout171.xml"/><Relationship Id="rId3" Type="http://schemas.openxmlformats.org/officeDocument/2006/relationships/slideLayout" Target="../slideLayouts/slideLayout172.xml"/><Relationship Id="rId4" Type="http://schemas.openxmlformats.org/officeDocument/2006/relationships/slideLayout" Target="../slideLayouts/slideLayout173.xml"/><Relationship Id="rId5" Type="http://schemas.openxmlformats.org/officeDocument/2006/relationships/slideLayout" Target="../slideLayouts/slideLayout174.xml"/><Relationship Id="rId6" Type="http://schemas.openxmlformats.org/officeDocument/2006/relationships/slideLayout" Target="../slideLayouts/slideLayout175.xml"/><Relationship Id="rId7" Type="http://schemas.openxmlformats.org/officeDocument/2006/relationships/slideLayout" Target="../slideLayouts/slideLayout176.xml"/><Relationship Id="rId8" Type="http://schemas.openxmlformats.org/officeDocument/2006/relationships/slideLayout" Target="../slideLayouts/slideLayout177.xml"/><Relationship Id="rId9" Type="http://schemas.openxmlformats.org/officeDocument/2006/relationships/slideLayout" Target="../slideLayouts/slideLayout178.xml"/><Relationship Id="rId10" Type="http://schemas.openxmlformats.org/officeDocument/2006/relationships/slideLayout" Target="../slideLayouts/slideLayout179.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2.xml"/><Relationship Id="rId12" Type="http://schemas.openxmlformats.org/officeDocument/2006/relationships/theme" Target="../theme/theme18.xml"/><Relationship Id="rId13" Type="http://schemas.openxmlformats.org/officeDocument/2006/relationships/image" Target="../media/image1.png"/><Relationship Id="rId1" Type="http://schemas.openxmlformats.org/officeDocument/2006/relationships/slideLayout" Target="../slideLayouts/slideLayout182.xml"/><Relationship Id="rId2" Type="http://schemas.openxmlformats.org/officeDocument/2006/relationships/slideLayout" Target="../slideLayouts/slideLayout183.xml"/><Relationship Id="rId3" Type="http://schemas.openxmlformats.org/officeDocument/2006/relationships/slideLayout" Target="../slideLayouts/slideLayout184.xml"/><Relationship Id="rId4" Type="http://schemas.openxmlformats.org/officeDocument/2006/relationships/slideLayout" Target="../slideLayouts/slideLayout185.xml"/><Relationship Id="rId5" Type="http://schemas.openxmlformats.org/officeDocument/2006/relationships/slideLayout" Target="../slideLayouts/slideLayout186.xml"/><Relationship Id="rId6" Type="http://schemas.openxmlformats.org/officeDocument/2006/relationships/slideLayout" Target="../slideLayouts/slideLayout187.xml"/><Relationship Id="rId7" Type="http://schemas.openxmlformats.org/officeDocument/2006/relationships/slideLayout" Target="../slideLayouts/slideLayout188.xml"/><Relationship Id="rId8" Type="http://schemas.openxmlformats.org/officeDocument/2006/relationships/slideLayout" Target="../slideLayouts/slideLayout189.xml"/><Relationship Id="rId9" Type="http://schemas.openxmlformats.org/officeDocument/2006/relationships/slideLayout" Target="../slideLayouts/slideLayout190.xml"/><Relationship Id="rId10" Type="http://schemas.openxmlformats.org/officeDocument/2006/relationships/slideLayout" Target="../slideLayouts/slideLayout191.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3.xml"/><Relationship Id="rId12" Type="http://schemas.openxmlformats.org/officeDocument/2006/relationships/theme" Target="../theme/theme19.xml"/><Relationship Id="rId13" Type="http://schemas.openxmlformats.org/officeDocument/2006/relationships/image" Target="../media/image1.png"/><Relationship Id="rId1" Type="http://schemas.openxmlformats.org/officeDocument/2006/relationships/slideLayout" Target="../slideLayouts/slideLayout193.xml"/><Relationship Id="rId2" Type="http://schemas.openxmlformats.org/officeDocument/2006/relationships/slideLayout" Target="../slideLayouts/slideLayout194.xml"/><Relationship Id="rId3" Type="http://schemas.openxmlformats.org/officeDocument/2006/relationships/slideLayout" Target="../slideLayouts/slideLayout195.xml"/><Relationship Id="rId4" Type="http://schemas.openxmlformats.org/officeDocument/2006/relationships/slideLayout" Target="../slideLayouts/slideLayout196.xml"/><Relationship Id="rId5" Type="http://schemas.openxmlformats.org/officeDocument/2006/relationships/slideLayout" Target="../slideLayouts/slideLayout197.xml"/><Relationship Id="rId6" Type="http://schemas.openxmlformats.org/officeDocument/2006/relationships/slideLayout" Target="../slideLayouts/slideLayout198.xml"/><Relationship Id="rId7" Type="http://schemas.openxmlformats.org/officeDocument/2006/relationships/slideLayout" Target="../slideLayouts/slideLayout199.xml"/><Relationship Id="rId8" Type="http://schemas.openxmlformats.org/officeDocument/2006/relationships/slideLayout" Target="../slideLayouts/slideLayout200.xml"/><Relationship Id="rId9" Type="http://schemas.openxmlformats.org/officeDocument/2006/relationships/slideLayout" Target="../slideLayouts/slideLayout201.xml"/><Relationship Id="rId10" Type="http://schemas.openxmlformats.org/officeDocument/2006/relationships/slideLayout" Target="../slideLayouts/slideLayout202.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14.xml"/><Relationship Id="rId12" Type="http://schemas.openxmlformats.org/officeDocument/2006/relationships/theme" Target="../theme/theme20.xml"/><Relationship Id="rId13" Type="http://schemas.openxmlformats.org/officeDocument/2006/relationships/image" Target="../media/image1.png"/><Relationship Id="rId1" Type="http://schemas.openxmlformats.org/officeDocument/2006/relationships/slideLayout" Target="../slideLayouts/slideLayout204.xml"/><Relationship Id="rId2" Type="http://schemas.openxmlformats.org/officeDocument/2006/relationships/slideLayout" Target="../slideLayouts/slideLayout205.xml"/><Relationship Id="rId3" Type="http://schemas.openxmlformats.org/officeDocument/2006/relationships/slideLayout" Target="../slideLayouts/slideLayout206.xml"/><Relationship Id="rId4" Type="http://schemas.openxmlformats.org/officeDocument/2006/relationships/slideLayout" Target="../slideLayouts/slideLayout207.xml"/><Relationship Id="rId5" Type="http://schemas.openxmlformats.org/officeDocument/2006/relationships/slideLayout" Target="../slideLayouts/slideLayout208.xml"/><Relationship Id="rId6" Type="http://schemas.openxmlformats.org/officeDocument/2006/relationships/slideLayout" Target="../slideLayouts/slideLayout209.xml"/><Relationship Id="rId7" Type="http://schemas.openxmlformats.org/officeDocument/2006/relationships/slideLayout" Target="../slideLayouts/slideLayout210.xml"/><Relationship Id="rId8" Type="http://schemas.openxmlformats.org/officeDocument/2006/relationships/slideLayout" Target="../slideLayouts/slideLayout211.xml"/><Relationship Id="rId9" Type="http://schemas.openxmlformats.org/officeDocument/2006/relationships/slideLayout" Target="../slideLayouts/slideLayout212.xml"/><Relationship Id="rId10" Type="http://schemas.openxmlformats.org/officeDocument/2006/relationships/slideLayout" Target="../slideLayouts/slideLayout213.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25.xml"/><Relationship Id="rId12" Type="http://schemas.openxmlformats.org/officeDocument/2006/relationships/theme" Target="../theme/theme21.xml"/><Relationship Id="rId13" Type="http://schemas.openxmlformats.org/officeDocument/2006/relationships/image" Target="../media/image1.png"/><Relationship Id="rId1" Type="http://schemas.openxmlformats.org/officeDocument/2006/relationships/slideLayout" Target="../slideLayouts/slideLayout215.xml"/><Relationship Id="rId2" Type="http://schemas.openxmlformats.org/officeDocument/2006/relationships/slideLayout" Target="../slideLayouts/slideLayout216.xml"/><Relationship Id="rId3" Type="http://schemas.openxmlformats.org/officeDocument/2006/relationships/slideLayout" Target="../slideLayouts/slideLayout217.xml"/><Relationship Id="rId4" Type="http://schemas.openxmlformats.org/officeDocument/2006/relationships/slideLayout" Target="../slideLayouts/slideLayout218.xml"/><Relationship Id="rId5" Type="http://schemas.openxmlformats.org/officeDocument/2006/relationships/slideLayout" Target="../slideLayouts/slideLayout219.xml"/><Relationship Id="rId6" Type="http://schemas.openxmlformats.org/officeDocument/2006/relationships/slideLayout" Target="../slideLayouts/slideLayout220.xml"/><Relationship Id="rId7" Type="http://schemas.openxmlformats.org/officeDocument/2006/relationships/slideLayout" Target="../slideLayouts/slideLayout221.xml"/><Relationship Id="rId8" Type="http://schemas.openxmlformats.org/officeDocument/2006/relationships/slideLayout" Target="../slideLayouts/slideLayout222.xml"/><Relationship Id="rId9" Type="http://schemas.openxmlformats.org/officeDocument/2006/relationships/slideLayout" Target="../slideLayouts/slideLayout223.xml"/><Relationship Id="rId10" Type="http://schemas.openxmlformats.org/officeDocument/2006/relationships/slideLayout" Target="../slideLayouts/slideLayout224.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36.xml"/><Relationship Id="rId12" Type="http://schemas.openxmlformats.org/officeDocument/2006/relationships/slideLayout" Target="../slideLayouts/slideLayout237.xml"/><Relationship Id="rId13" Type="http://schemas.openxmlformats.org/officeDocument/2006/relationships/theme" Target="../theme/theme22.xml"/><Relationship Id="rId14" Type="http://schemas.openxmlformats.org/officeDocument/2006/relationships/image" Target="../media/image1.png"/><Relationship Id="rId1" Type="http://schemas.openxmlformats.org/officeDocument/2006/relationships/slideLayout" Target="../slideLayouts/slideLayout226.xml"/><Relationship Id="rId2" Type="http://schemas.openxmlformats.org/officeDocument/2006/relationships/slideLayout" Target="../slideLayouts/slideLayout227.xml"/><Relationship Id="rId3" Type="http://schemas.openxmlformats.org/officeDocument/2006/relationships/slideLayout" Target="../slideLayouts/slideLayout228.xml"/><Relationship Id="rId4" Type="http://schemas.openxmlformats.org/officeDocument/2006/relationships/slideLayout" Target="../slideLayouts/slideLayout229.xml"/><Relationship Id="rId5" Type="http://schemas.openxmlformats.org/officeDocument/2006/relationships/slideLayout" Target="../slideLayouts/slideLayout230.xml"/><Relationship Id="rId6" Type="http://schemas.openxmlformats.org/officeDocument/2006/relationships/slideLayout" Target="../slideLayouts/slideLayout231.xml"/><Relationship Id="rId7" Type="http://schemas.openxmlformats.org/officeDocument/2006/relationships/slideLayout" Target="../slideLayouts/slideLayout232.xml"/><Relationship Id="rId8" Type="http://schemas.openxmlformats.org/officeDocument/2006/relationships/slideLayout" Target="../slideLayouts/slideLayout233.xml"/><Relationship Id="rId9" Type="http://schemas.openxmlformats.org/officeDocument/2006/relationships/slideLayout" Target="../slideLayouts/slideLayout234.xml"/><Relationship Id="rId10" Type="http://schemas.openxmlformats.org/officeDocument/2006/relationships/slideLayout" Target="../slideLayouts/slideLayout235.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48.xml"/><Relationship Id="rId12" Type="http://schemas.openxmlformats.org/officeDocument/2006/relationships/theme" Target="../theme/theme23.xml"/><Relationship Id="rId13" Type="http://schemas.openxmlformats.org/officeDocument/2006/relationships/image" Target="../media/image1.png"/><Relationship Id="rId1" Type="http://schemas.openxmlformats.org/officeDocument/2006/relationships/slideLayout" Target="../slideLayouts/slideLayout238.xml"/><Relationship Id="rId2" Type="http://schemas.openxmlformats.org/officeDocument/2006/relationships/slideLayout" Target="../slideLayouts/slideLayout239.xml"/><Relationship Id="rId3" Type="http://schemas.openxmlformats.org/officeDocument/2006/relationships/slideLayout" Target="../slideLayouts/slideLayout240.xml"/><Relationship Id="rId4" Type="http://schemas.openxmlformats.org/officeDocument/2006/relationships/slideLayout" Target="../slideLayouts/slideLayout241.xml"/><Relationship Id="rId5" Type="http://schemas.openxmlformats.org/officeDocument/2006/relationships/slideLayout" Target="../slideLayouts/slideLayout242.xml"/><Relationship Id="rId6" Type="http://schemas.openxmlformats.org/officeDocument/2006/relationships/slideLayout" Target="../slideLayouts/slideLayout243.xml"/><Relationship Id="rId7" Type="http://schemas.openxmlformats.org/officeDocument/2006/relationships/slideLayout" Target="../slideLayouts/slideLayout244.xml"/><Relationship Id="rId8" Type="http://schemas.openxmlformats.org/officeDocument/2006/relationships/slideLayout" Target="../slideLayouts/slideLayout245.xml"/><Relationship Id="rId9" Type="http://schemas.openxmlformats.org/officeDocument/2006/relationships/slideLayout" Target="../slideLayouts/slideLayout246.xml"/><Relationship Id="rId10" Type="http://schemas.openxmlformats.org/officeDocument/2006/relationships/slideLayout" Target="../slideLayouts/slideLayout247.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59.xml"/><Relationship Id="rId12" Type="http://schemas.openxmlformats.org/officeDocument/2006/relationships/theme" Target="../theme/theme24.xml"/><Relationship Id="rId13" Type="http://schemas.openxmlformats.org/officeDocument/2006/relationships/image" Target="../media/image1.png"/><Relationship Id="rId1" Type="http://schemas.openxmlformats.org/officeDocument/2006/relationships/slideLayout" Target="../slideLayouts/slideLayout249.xml"/><Relationship Id="rId2" Type="http://schemas.openxmlformats.org/officeDocument/2006/relationships/slideLayout" Target="../slideLayouts/slideLayout250.xml"/><Relationship Id="rId3" Type="http://schemas.openxmlformats.org/officeDocument/2006/relationships/slideLayout" Target="../slideLayouts/slideLayout251.xml"/><Relationship Id="rId4" Type="http://schemas.openxmlformats.org/officeDocument/2006/relationships/slideLayout" Target="../slideLayouts/slideLayout252.xml"/><Relationship Id="rId5" Type="http://schemas.openxmlformats.org/officeDocument/2006/relationships/slideLayout" Target="../slideLayouts/slideLayout253.xml"/><Relationship Id="rId6" Type="http://schemas.openxmlformats.org/officeDocument/2006/relationships/slideLayout" Target="../slideLayouts/slideLayout254.xml"/><Relationship Id="rId7" Type="http://schemas.openxmlformats.org/officeDocument/2006/relationships/slideLayout" Target="../slideLayouts/slideLayout255.xml"/><Relationship Id="rId8" Type="http://schemas.openxmlformats.org/officeDocument/2006/relationships/slideLayout" Target="../slideLayouts/slideLayout256.xml"/><Relationship Id="rId9" Type="http://schemas.openxmlformats.org/officeDocument/2006/relationships/slideLayout" Target="../slideLayouts/slideLayout257.xml"/><Relationship Id="rId10" Type="http://schemas.openxmlformats.org/officeDocument/2006/relationships/slideLayout" Target="../slideLayouts/slideLayout258.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0.xml"/><Relationship Id="rId12" Type="http://schemas.openxmlformats.org/officeDocument/2006/relationships/theme" Target="../theme/theme25.xml"/><Relationship Id="rId13" Type="http://schemas.openxmlformats.org/officeDocument/2006/relationships/image" Target="../media/image1.png"/><Relationship Id="rId1" Type="http://schemas.openxmlformats.org/officeDocument/2006/relationships/slideLayout" Target="../slideLayouts/slideLayout260.xml"/><Relationship Id="rId2" Type="http://schemas.openxmlformats.org/officeDocument/2006/relationships/slideLayout" Target="../slideLayouts/slideLayout261.xml"/><Relationship Id="rId3" Type="http://schemas.openxmlformats.org/officeDocument/2006/relationships/slideLayout" Target="../slideLayouts/slideLayout262.xml"/><Relationship Id="rId4" Type="http://schemas.openxmlformats.org/officeDocument/2006/relationships/slideLayout" Target="../slideLayouts/slideLayout263.xml"/><Relationship Id="rId5" Type="http://schemas.openxmlformats.org/officeDocument/2006/relationships/slideLayout" Target="../slideLayouts/slideLayout264.xml"/><Relationship Id="rId6" Type="http://schemas.openxmlformats.org/officeDocument/2006/relationships/slideLayout" Target="../slideLayouts/slideLayout265.xml"/><Relationship Id="rId7" Type="http://schemas.openxmlformats.org/officeDocument/2006/relationships/slideLayout" Target="../slideLayouts/slideLayout266.xml"/><Relationship Id="rId8" Type="http://schemas.openxmlformats.org/officeDocument/2006/relationships/slideLayout" Target="../slideLayouts/slideLayout267.xml"/><Relationship Id="rId9" Type="http://schemas.openxmlformats.org/officeDocument/2006/relationships/slideLayout" Target="../slideLayouts/slideLayout268.xml"/><Relationship Id="rId10" Type="http://schemas.openxmlformats.org/officeDocument/2006/relationships/slideLayout" Target="../slideLayouts/slideLayout269.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1.xml"/><Relationship Id="rId12" Type="http://schemas.openxmlformats.org/officeDocument/2006/relationships/theme" Target="../theme/theme26.xml"/><Relationship Id="rId13" Type="http://schemas.openxmlformats.org/officeDocument/2006/relationships/image" Target="../media/image1.png"/><Relationship Id="rId1" Type="http://schemas.openxmlformats.org/officeDocument/2006/relationships/slideLayout" Target="../slideLayouts/slideLayout271.xml"/><Relationship Id="rId2" Type="http://schemas.openxmlformats.org/officeDocument/2006/relationships/slideLayout" Target="../slideLayouts/slideLayout272.xml"/><Relationship Id="rId3" Type="http://schemas.openxmlformats.org/officeDocument/2006/relationships/slideLayout" Target="../slideLayouts/slideLayout273.xml"/><Relationship Id="rId4" Type="http://schemas.openxmlformats.org/officeDocument/2006/relationships/slideLayout" Target="../slideLayouts/slideLayout274.xml"/><Relationship Id="rId5" Type="http://schemas.openxmlformats.org/officeDocument/2006/relationships/slideLayout" Target="../slideLayouts/slideLayout275.xml"/><Relationship Id="rId6" Type="http://schemas.openxmlformats.org/officeDocument/2006/relationships/slideLayout" Target="../slideLayouts/slideLayout276.xml"/><Relationship Id="rId7" Type="http://schemas.openxmlformats.org/officeDocument/2006/relationships/slideLayout" Target="../slideLayouts/slideLayout277.xml"/><Relationship Id="rId8" Type="http://schemas.openxmlformats.org/officeDocument/2006/relationships/slideLayout" Target="../slideLayouts/slideLayout278.xml"/><Relationship Id="rId9" Type="http://schemas.openxmlformats.org/officeDocument/2006/relationships/slideLayout" Target="../slideLayouts/slideLayout279.xml"/><Relationship Id="rId10" Type="http://schemas.openxmlformats.org/officeDocument/2006/relationships/slideLayout" Target="../slideLayouts/slideLayout280.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2.xml"/><Relationship Id="rId12" Type="http://schemas.openxmlformats.org/officeDocument/2006/relationships/theme" Target="../theme/theme27.xml"/><Relationship Id="rId13" Type="http://schemas.openxmlformats.org/officeDocument/2006/relationships/image" Target="../media/image1.png"/><Relationship Id="rId1" Type="http://schemas.openxmlformats.org/officeDocument/2006/relationships/slideLayout" Target="../slideLayouts/slideLayout282.xml"/><Relationship Id="rId2" Type="http://schemas.openxmlformats.org/officeDocument/2006/relationships/slideLayout" Target="../slideLayouts/slideLayout283.xml"/><Relationship Id="rId3" Type="http://schemas.openxmlformats.org/officeDocument/2006/relationships/slideLayout" Target="../slideLayouts/slideLayout284.xml"/><Relationship Id="rId4" Type="http://schemas.openxmlformats.org/officeDocument/2006/relationships/slideLayout" Target="../slideLayouts/slideLayout285.xml"/><Relationship Id="rId5" Type="http://schemas.openxmlformats.org/officeDocument/2006/relationships/slideLayout" Target="../slideLayouts/slideLayout286.xml"/><Relationship Id="rId6" Type="http://schemas.openxmlformats.org/officeDocument/2006/relationships/slideLayout" Target="../slideLayouts/slideLayout287.xml"/><Relationship Id="rId7" Type="http://schemas.openxmlformats.org/officeDocument/2006/relationships/slideLayout" Target="../slideLayouts/slideLayout288.xml"/><Relationship Id="rId8" Type="http://schemas.openxmlformats.org/officeDocument/2006/relationships/slideLayout" Target="../slideLayouts/slideLayout289.xml"/><Relationship Id="rId9" Type="http://schemas.openxmlformats.org/officeDocument/2006/relationships/slideLayout" Target="../slideLayouts/slideLayout290.xml"/><Relationship Id="rId10" Type="http://schemas.openxmlformats.org/officeDocument/2006/relationships/slideLayout" Target="../slideLayouts/slideLayout291.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3.xml"/><Relationship Id="rId12" Type="http://schemas.openxmlformats.org/officeDocument/2006/relationships/theme" Target="../theme/theme28.xml"/><Relationship Id="rId13" Type="http://schemas.openxmlformats.org/officeDocument/2006/relationships/image" Target="../media/image1.png"/><Relationship Id="rId1" Type="http://schemas.openxmlformats.org/officeDocument/2006/relationships/slideLayout" Target="../slideLayouts/slideLayout293.xml"/><Relationship Id="rId2" Type="http://schemas.openxmlformats.org/officeDocument/2006/relationships/slideLayout" Target="../slideLayouts/slideLayout294.xml"/><Relationship Id="rId3" Type="http://schemas.openxmlformats.org/officeDocument/2006/relationships/slideLayout" Target="../slideLayouts/slideLayout295.xml"/><Relationship Id="rId4" Type="http://schemas.openxmlformats.org/officeDocument/2006/relationships/slideLayout" Target="../slideLayouts/slideLayout296.xml"/><Relationship Id="rId5" Type="http://schemas.openxmlformats.org/officeDocument/2006/relationships/slideLayout" Target="../slideLayouts/slideLayout297.xml"/><Relationship Id="rId6" Type="http://schemas.openxmlformats.org/officeDocument/2006/relationships/slideLayout" Target="../slideLayouts/slideLayout298.xml"/><Relationship Id="rId7" Type="http://schemas.openxmlformats.org/officeDocument/2006/relationships/slideLayout" Target="../slideLayouts/slideLayout299.xml"/><Relationship Id="rId8" Type="http://schemas.openxmlformats.org/officeDocument/2006/relationships/slideLayout" Target="../slideLayouts/slideLayout300.xml"/><Relationship Id="rId9" Type="http://schemas.openxmlformats.org/officeDocument/2006/relationships/slideLayout" Target="../slideLayouts/slideLayout301.xml"/><Relationship Id="rId10" Type="http://schemas.openxmlformats.org/officeDocument/2006/relationships/slideLayout" Target="../slideLayouts/slideLayout302.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14.xml"/><Relationship Id="rId12" Type="http://schemas.openxmlformats.org/officeDocument/2006/relationships/theme" Target="../theme/theme29.xml"/><Relationship Id="rId13" Type="http://schemas.openxmlformats.org/officeDocument/2006/relationships/image" Target="../media/image1.png"/><Relationship Id="rId1" Type="http://schemas.openxmlformats.org/officeDocument/2006/relationships/slideLayout" Target="../slideLayouts/slideLayout304.xml"/><Relationship Id="rId2" Type="http://schemas.openxmlformats.org/officeDocument/2006/relationships/slideLayout" Target="../slideLayouts/slideLayout305.xml"/><Relationship Id="rId3" Type="http://schemas.openxmlformats.org/officeDocument/2006/relationships/slideLayout" Target="../slideLayouts/slideLayout306.xml"/><Relationship Id="rId4" Type="http://schemas.openxmlformats.org/officeDocument/2006/relationships/slideLayout" Target="../slideLayouts/slideLayout307.xml"/><Relationship Id="rId5" Type="http://schemas.openxmlformats.org/officeDocument/2006/relationships/slideLayout" Target="../slideLayouts/slideLayout308.xml"/><Relationship Id="rId6" Type="http://schemas.openxmlformats.org/officeDocument/2006/relationships/slideLayout" Target="../slideLayouts/slideLayout309.xml"/><Relationship Id="rId7" Type="http://schemas.openxmlformats.org/officeDocument/2006/relationships/slideLayout" Target="../slideLayouts/slideLayout310.xml"/><Relationship Id="rId8" Type="http://schemas.openxmlformats.org/officeDocument/2006/relationships/slideLayout" Target="../slideLayouts/slideLayout311.xml"/><Relationship Id="rId9" Type="http://schemas.openxmlformats.org/officeDocument/2006/relationships/slideLayout" Target="../slideLayouts/slideLayout312.xml"/><Relationship Id="rId10" Type="http://schemas.openxmlformats.org/officeDocument/2006/relationships/slideLayout" Target="../slideLayouts/slideLayout31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3.xml"/><Relationship Id="rId14"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25.xml"/><Relationship Id="rId12" Type="http://schemas.openxmlformats.org/officeDocument/2006/relationships/theme" Target="../theme/theme30.xml"/><Relationship Id="rId13" Type="http://schemas.openxmlformats.org/officeDocument/2006/relationships/image" Target="../media/image1.png"/><Relationship Id="rId1" Type="http://schemas.openxmlformats.org/officeDocument/2006/relationships/slideLayout" Target="../slideLayouts/slideLayout315.xml"/><Relationship Id="rId2" Type="http://schemas.openxmlformats.org/officeDocument/2006/relationships/slideLayout" Target="../slideLayouts/slideLayout316.xml"/><Relationship Id="rId3" Type="http://schemas.openxmlformats.org/officeDocument/2006/relationships/slideLayout" Target="../slideLayouts/slideLayout317.xml"/><Relationship Id="rId4" Type="http://schemas.openxmlformats.org/officeDocument/2006/relationships/slideLayout" Target="../slideLayouts/slideLayout318.xml"/><Relationship Id="rId5" Type="http://schemas.openxmlformats.org/officeDocument/2006/relationships/slideLayout" Target="../slideLayouts/slideLayout319.xml"/><Relationship Id="rId6" Type="http://schemas.openxmlformats.org/officeDocument/2006/relationships/slideLayout" Target="../slideLayouts/slideLayout320.xml"/><Relationship Id="rId7" Type="http://schemas.openxmlformats.org/officeDocument/2006/relationships/slideLayout" Target="../slideLayouts/slideLayout321.xml"/><Relationship Id="rId8" Type="http://schemas.openxmlformats.org/officeDocument/2006/relationships/slideLayout" Target="../slideLayouts/slideLayout322.xml"/><Relationship Id="rId9" Type="http://schemas.openxmlformats.org/officeDocument/2006/relationships/slideLayout" Target="../slideLayouts/slideLayout323.xml"/><Relationship Id="rId10" Type="http://schemas.openxmlformats.org/officeDocument/2006/relationships/slideLayout" Target="../slideLayouts/slideLayout324.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36.xml"/><Relationship Id="rId12" Type="http://schemas.openxmlformats.org/officeDocument/2006/relationships/theme" Target="../theme/theme31.xml"/><Relationship Id="rId13" Type="http://schemas.openxmlformats.org/officeDocument/2006/relationships/image" Target="../media/image1.png"/><Relationship Id="rId1" Type="http://schemas.openxmlformats.org/officeDocument/2006/relationships/slideLayout" Target="../slideLayouts/slideLayout326.xml"/><Relationship Id="rId2" Type="http://schemas.openxmlformats.org/officeDocument/2006/relationships/slideLayout" Target="../slideLayouts/slideLayout327.xml"/><Relationship Id="rId3" Type="http://schemas.openxmlformats.org/officeDocument/2006/relationships/slideLayout" Target="../slideLayouts/slideLayout328.xml"/><Relationship Id="rId4" Type="http://schemas.openxmlformats.org/officeDocument/2006/relationships/slideLayout" Target="../slideLayouts/slideLayout329.xml"/><Relationship Id="rId5" Type="http://schemas.openxmlformats.org/officeDocument/2006/relationships/slideLayout" Target="../slideLayouts/slideLayout330.xml"/><Relationship Id="rId6" Type="http://schemas.openxmlformats.org/officeDocument/2006/relationships/slideLayout" Target="../slideLayouts/slideLayout331.xml"/><Relationship Id="rId7" Type="http://schemas.openxmlformats.org/officeDocument/2006/relationships/slideLayout" Target="../slideLayouts/slideLayout332.xml"/><Relationship Id="rId8" Type="http://schemas.openxmlformats.org/officeDocument/2006/relationships/slideLayout" Target="../slideLayouts/slideLayout333.xml"/><Relationship Id="rId9" Type="http://schemas.openxmlformats.org/officeDocument/2006/relationships/slideLayout" Target="../slideLayouts/slideLayout334.xml"/><Relationship Id="rId10" Type="http://schemas.openxmlformats.org/officeDocument/2006/relationships/slideLayout" Target="../slideLayouts/slideLayout335.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47.xml"/><Relationship Id="rId12" Type="http://schemas.openxmlformats.org/officeDocument/2006/relationships/theme" Target="../theme/theme32.xml"/><Relationship Id="rId13" Type="http://schemas.openxmlformats.org/officeDocument/2006/relationships/image" Target="../media/image1.png"/><Relationship Id="rId1" Type="http://schemas.openxmlformats.org/officeDocument/2006/relationships/slideLayout" Target="../slideLayouts/slideLayout337.xml"/><Relationship Id="rId2" Type="http://schemas.openxmlformats.org/officeDocument/2006/relationships/slideLayout" Target="../slideLayouts/slideLayout338.xml"/><Relationship Id="rId3" Type="http://schemas.openxmlformats.org/officeDocument/2006/relationships/slideLayout" Target="../slideLayouts/slideLayout339.xml"/><Relationship Id="rId4" Type="http://schemas.openxmlformats.org/officeDocument/2006/relationships/slideLayout" Target="../slideLayouts/slideLayout340.xml"/><Relationship Id="rId5" Type="http://schemas.openxmlformats.org/officeDocument/2006/relationships/slideLayout" Target="../slideLayouts/slideLayout341.xml"/><Relationship Id="rId6" Type="http://schemas.openxmlformats.org/officeDocument/2006/relationships/slideLayout" Target="../slideLayouts/slideLayout342.xml"/><Relationship Id="rId7" Type="http://schemas.openxmlformats.org/officeDocument/2006/relationships/slideLayout" Target="../slideLayouts/slideLayout343.xml"/><Relationship Id="rId8" Type="http://schemas.openxmlformats.org/officeDocument/2006/relationships/slideLayout" Target="../slideLayouts/slideLayout344.xml"/><Relationship Id="rId9" Type="http://schemas.openxmlformats.org/officeDocument/2006/relationships/slideLayout" Target="../slideLayouts/slideLayout345.xml"/><Relationship Id="rId10" Type="http://schemas.openxmlformats.org/officeDocument/2006/relationships/slideLayout" Target="../slideLayouts/slideLayout346.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58.xml"/><Relationship Id="rId12" Type="http://schemas.openxmlformats.org/officeDocument/2006/relationships/theme" Target="../theme/theme33.xml"/><Relationship Id="rId13" Type="http://schemas.openxmlformats.org/officeDocument/2006/relationships/image" Target="../media/image1.png"/><Relationship Id="rId1" Type="http://schemas.openxmlformats.org/officeDocument/2006/relationships/slideLayout" Target="../slideLayouts/slideLayout348.xml"/><Relationship Id="rId2" Type="http://schemas.openxmlformats.org/officeDocument/2006/relationships/slideLayout" Target="../slideLayouts/slideLayout349.xml"/><Relationship Id="rId3" Type="http://schemas.openxmlformats.org/officeDocument/2006/relationships/slideLayout" Target="../slideLayouts/slideLayout350.xml"/><Relationship Id="rId4" Type="http://schemas.openxmlformats.org/officeDocument/2006/relationships/slideLayout" Target="../slideLayouts/slideLayout351.xml"/><Relationship Id="rId5" Type="http://schemas.openxmlformats.org/officeDocument/2006/relationships/slideLayout" Target="../slideLayouts/slideLayout352.xml"/><Relationship Id="rId6" Type="http://schemas.openxmlformats.org/officeDocument/2006/relationships/slideLayout" Target="../slideLayouts/slideLayout353.xml"/><Relationship Id="rId7" Type="http://schemas.openxmlformats.org/officeDocument/2006/relationships/slideLayout" Target="../slideLayouts/slideLayout354.xml"/><Relationship Id="rId8" Type="http://schemas.openxmlformats.org/officeDocument/2006/relationships/slideLayout" Target="../slideLayouts/slideLayout355.xml"/><Relationship Id="rId9" Type="http://schemas.openxmlformats.org/officeDocument/2006/relationships/slideLayout" Target="../slideLayouts/slideLayout356.xml"/><Relationship Id="rId10" Type="http://schemas.openxmlformats.org/officeDocument/2006/relationships/slideLayout" Target="../slideLayouts/slideLayout357.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69.xml"/><Relationship Id="rId12" Type="http://schemas.openxmlformats.org/officeDocument/2006/relationships/theme" Target="../theme/theme34.xml"/><Relationship Id="rId13" Type="http://schemas.openxmlformats.org/officeDocument/2006/relationships/image" Target="../media/image1.png"/><Relationship Id="rId1" Type="http://schemas.openxmlformats.org/officeDocument/2006/relationships/slideLayout" Target="../slideLayouts/slideLayout359.xml"/><Relationship Id="rId2" Type="http://schemas.openxmlformats.org/officeDocument/2006/relationships/slideLayout" Target="../slideLayouts/slideLayout360.xml"/><Relationship Id="rId3" Type="http://schemas.openxmlformats.org/officeDocument/2006/relationships/slideLayout" Target="../slideLayouts/slideLayout361.xml"/><Relationship Id="rId4" Type="http://schemas.openxmlformats.org/officeDocument/2006/relationships/slideLayout" Target="../slideLayouts/slideLayout362.xml"/><Relationship Id="rId5" Type="http://schemas.openxmlformats.org/officeDocument/2006/relationships/slideLayout" Target="../slideLayouts/slideLayout363.xml"/><Relationship Id="rId6" Type="http://schemas.openxmlformats.org/officeDocument/2006/relationships/slideLayout" Target="../slideLayouts/slideLayout364.xml"/><Relationship Id="rId7" Type="http://schemas.openxmlformats.org/officeDocument/2006/relationships/slideLayout" Target="../slideLayouts/slideLayout365.xml"/><Relationship Id="rId8" Type="http://schemas.openxmlformats.org/officeDocument/2006/relationships/slideLayout" Target="../slideLayouts/slideLayout366.xml"/><Relationship Id="rId9" Type="http://schemas.openxmlformats.org/officeDocument/2006/relationships/slideLayout" Target="../slideLayouts/slideLayout367.xml"/><Relationship Id="rId10" Type="http://schemas.openxmlformats.org/officeDocument/2006/relationships/slideLayout" Target="../slideLayouts/slideLayout368.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80.xml"/><Relationship Id="rId12" Type="http://schemas.openxmlformats.org/officeDocument/2006/relationships/theme" Target="../theme/theme35.xml"/><Relationship Id="rId13" Type="http://schemas.openxmlformats.org/officeDocument/2006/relationships/image" Target="../media/image1.png"/><Relationship Id="rId1" Type="http://schemas.openxmlformats.org/officeDocument/2006/relationships/slideLayout" Target="../slideLayouts/slideLayout370.xml"/><Relationship Id="rId2" Type="http://schemas.openxmlformats.org/officeDocument/2006/relationships/slideLayout" Target="../slideLayouts/slideLayout371.xml"/><Relationship Id="rId3" Type="http://schemas.openxmlformats.org/officeDocument/2006/relationships/slideLayout" Target="../slideLayouts/slideLayout372.xml"/><Relationship Id="rId4" Type="http://schemas.openxmlformats.org/officeDocument/2006/relationships/slideLayout" Target="../slideLayouts/slideLayout373.xml"/><Relationship Id="rId5" Type="http://schemas.openxmlformats.org/officeDocument/2006/relationships/slideLayout" Target="../slideLayouts/slideLayout374.xml"/><Relationship Id="rId6" Type="http://schemas.openxmlformats.org/officeDocument/2006/relationships/slideLayout" Target="../slideLayouts/slideLayout375.xml"/><Relationship Id="rId7" Type="http://schemas.openxmlformats.org/officeDocument/2006/relationships/slideLayout" Target="../slideLayouts/slideLayout376.xml"/><Relationship Id="rId8" Type="http://schemas.openxmlformats.org/officeDocument/2006/relationships/slideLayout" Target="../slideLayouts/slideLayout377.xml"/><Relationship Id="rId9" Type="http://schemas.openxmlformats.org/officeDocument/2006/relationships/slideLayout" Target="../slideLayouts/slideLayout378.xml"/><Relationship Id="rId10" Type="http://schemas.openxmlformats.org/officeDocument/2006/relationships/slideLayout" Target="../slideLayouts/slideLayout379.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391.xml"/><Relationship Id="rId12" Type="http://schemas.openxmlformats.org/officeDocument/2006/relationships/theme" Target="../theme/theme36.xml"/><Relationship Id="rId13" Type="http://schemas.openxmlformats.org/officeDocument/2006/relationships/image" Target="../media/image1.png"/><Relationship Id="rId1" Type="http://schemas.openxmlformats.org/officeDocument/2006/relationships/slideLayout" Target="../slideLayouts/slideLayout381.xml"/><Relationship Id="rId2" Type="http://schemas.openxmlformats.org/officeDocument/2006/relationships/slideLayout" Target="../slideLayouts/slideLayout382.xml"/><Relationship Id="rId3" Type="http://schemas.openxmlformats.org/officeDocument/2006/relationships/slideLayout" Target="../slideLayouts/slideLayout383.xml"/><Relationship Id="rId4" Type="http://schemas.openxmlformats.org/officeDocument/2006/relationships/slideLayout" Target="../slideLayouts/slideLayout384.xml"/><Relationship Id="rId5" Type="http://schemas.openxmlformats.org/officeDocument/2006/relationships/slideLayout" Target="../slideLayouts/slideLayout385.xml"/><Relationship Id="rId6" Type="http://schemas.openxmlformats.org/officeDocument/2006/relationships/slideLayout" Target="../slideLayouts/slideLayout386.xml"/><Relationship Id="rId7" Type="http://schemas.openxmlformats.org/officeDocument/2006/relationships/slideLayout" Target="../slideLayouts/slideLayout387.xml"/><Relationship Id="rId8" Type="http://schemas.openxmlformats.org/officeDocument/2006/relationships/slideLayout" Target="../slideLayouts/slideLayout388.xml"/><Relationship Id="rId9" Type="http://schemas.openxmlformats.org/officeDocument/2006/relationships/slideLayout" Target="../slideLayouts/slideLayout389.xml"/><Relationship Id="rId10" Type="http://schemas.openxmlformats.org/officeDocument/2006/relationships/slideLayout" Target="../slideLayouts/slideLayout390.xml"/></Relationships>
</file>

<file path=ppt/slideMasters/_rels/slideMaster37.xml.rels><?xml version="1.0" encoding="UTF-8" standalone="yes"?>
<Relationships xmlns="http://schemas.openxmlformats.org/package/2006/relationships"><Relationship Id="rId11" Type="http://schemas.openxmlformats.org/officeDocument/2006/relationships/slideLayout" Target="../slideLayouts/slideLayout402.xml"/><Relationship Id="rId12" Type="http://schemas.openxmlformats.org/officeDocument/2006/relationships/theme" Target="../theme/theme37.xml"/><Relationship Id="rId13" Type="http://schemas.openxmlformats.org/officeDocument/2006/relationships/image" Target="../media/image1.png"/><Relationship Id="rId1" Type="http://schemas.openxmlformats.org/officeDocument/2006/relationships/slideLayout" Target="../slideLayouts/slideLayout392.xml"/><Relationship Id="rId2" Type="http://schemas.openxmlformats.org/officeDocument/2006/relationships/slideLayout" Target="../slideLayouts/slideLayout393.xml"/><Relationship Id="rId3" Type="http://schemas.openxmlformats.org/officeDocument/2006/relationships/slideLayout" Target="../slideLayouts/slideLayout394.xml"/><Relationship Id="rId4" Type="http://schemas.openxmlformats.org/officeDocument/2006/relationships/slideLayout" Target="../slideLayouts/slideLayout395.xml"/><Relationship Id="rId5" Type="http://schemas.openxmlformats.org/officeDocument/2006/relationships/slideLayout" Target="../slideLayouts/slideLayout396.xml"/><Relationship Id="rId6" Type="http://schemas.openxmlformats.org/officeDocument/2006/relationships/slideLayout" Target="../slideLayouts/slideLayout397.xml"/><Relationship Id="rId7" Type="http://schemas.openxmlformats.org/officeDocument/2006/relationships/slideLayout" Target="../slideLayouts/slideLayout398.xml"/><Relationship Id="rId8" Type="http://schemas.openxmlformats.org/officeDocument/2006/relationships/slideLayout" Target="../slideLayouts/slideLayout399.xml"/><Relationship Id="rId9" Type="http://schemas.openxmlformats.org/officeDocument/2006/relationships/slideLayout" Target="../slideLayouts/slideLayout400.xml"/><Relationship Id="rId10" Type="http://schemas.openxmlformats.org/officeDocument/2006/relationships/slideLayout" Target="../slideLayouts/slideLayout401.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13.xml"/><Relationship Id="rId12" Type="http://schemas.openxmlformats.org/officeDocument/2006/relationships/theme" Target="../theme/theme38.xml"/><Relationship Id="rId13" Type="http://schemas.openxmlformats.org/officeDocument/2006/relationships/image" Target="../media/image1.png"/><Relationship Id="rId1" Type="http://schemas.openxmlformats.org/officeDocument/2006/relationships/slideLayout" Target="../slideLayouts/slideLayout403.xml"/><Relationship Id="rId2" Type="http://schemas.openxmlformats.org/officeDocument/2006/relationships/slideLayout" Target="../slideLayouts/slideLayout404.xml"/><Relationship Id="rId3" Type="http://schemas.openxmlformats.org/officeDocument/2006/relationships/slideLayout" Target="../slideLayouts/slideLayout405.xml"/><Relationship Id="rId4" Type="http://schemas.openxmlformats.org/officeDocument/2006/relationships/slideLayout" Target="../slideLayouts/slideLayout406.xml"/><Relationship Id="rId5" Type="http://schemas.openxmlformats.org/officeDocument/2006/relationships/slideLayout" Target="../slideLayouts/slideLayout407.xml"/><Relationship Id="rId6" Type="http://schemas.openxmlformats.org/officeDocument/2006/relationships/slideLayout" Target="../slideLayouts/slideLayout408.xml"/><Relationship Id="rId7" Type="http://schemas.openxmlformats.org/officeDocument/2006/relationships/slideLayout" Target="../slideLayouts/slideLayout409.xml"/><Relationship Id="rId8" Type="http://schemas.openxmlformats.org/officeDocument/2006/relationships/slideLayout" Target="../slideLayouts/slideLayout410.xml"/><Relationship Id="rId9" Type="http://schemas.openxmlformats.org/officeDocument/2006/relationships/slideLayout" Target="../slideLayouts/slideLayout411.xml"/><Relationship Id="rId10" Type="http://schemas.openxmlformats.org/officeDocument/2006/relationships/slideLayout" Target="../slideLayouts/slideLayout412.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424.xml"/><Relationship Id="rId12" Type="http://schemas.openxmlformats.org/officeDocument/2006/relationships/slideLayout" Target="../slideLayouts/slideLayout425.xml"/><Relationship Id="rId13" Type="http://schemas.openxmlformats.org/officeDocument/2006/relationships/theme" Target="../theme/theme39.xml"/><Relationship Id="rId1" Type="http://schemas.openxmlformats.org/officeDocument/2006/relationships/slideLayout" Target="../slideLayouts/slideLayout414.xml"/><Relationship Id="rId2" Type="http://schemas.openxmlformats.org/officeDocument/2006/relationships/slideLayout" Target="../slideLayouts/slideLayout415.xml"/><Relationship Id="rId3" Type="http://schemas.openxmlformats.org/officeDocument/2006/relationships/slideLayout" Target="../slideLayouts/slideLayout416.xml"/><Relationship Id="rId4" Type="http://schemas.openxmlformats.org/officeDocument/2006/relationships/slideLayout" Target="../slideLayouts/slideLayout417.xml"/><Relationship Id="rId5" Type="http://schemas.openxmlformats.org/officeDocument/2006/relationships/slideLayout" Target="../slideLayouts/slideLayout418.xml"/><Relationship Id="rId6" Type="http://schemas.openxmlformats.org/officeDocument/2006/relationships/slideLayout" Target="../slideLayouts/slideLayout419.xml"/><Relationship Id="rId7" Type="http://schemas.openxmlformats.org/officeDocument/2006/relationships/slideLayout" Target="../slideLayouts/slideLayout420.xml"/><Relationship Id="rId8" Type="http://schemas.openxmlformats.org/officeDocument/2006/relationships/slideLayout" Target="../slideLayouts/slideLayout421.xml"/><Relationship Id="rId9" Type="http://schemas.openxmlformats.org/officeDocument/2006/relationships/slideLayout" Target="../slideLayouts/slideLayout422.xml"/><Relationship Id="rId10" Type="http://schemas.openxmlformats.org/officeDocument/2006/relationships/slideLayout" Target="../slideLayouts/slideLayout42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4.xml"/><Relationship Id="rId13" Type="http://schemas.openxmlformats.org/officeDocument/2006/relationships/image" Target="../media/image1.pn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436.xml"/><Relationship Id="rId12" Type="http://schemas.openxmlformats.org/officeDocument/2006/relationships/theme" Target="../theme/theme40.xml"/><Relationship Id="rId13" Type="http://schemas.openxmlformats.org/officeDocument/2006/relationships/image" Target="../media/image1.png"/><Relationship Id="rId1" Type="http://schemas.openxmlformats.org/officeDocument/2006/relationships/slideLayout" Target="../slideLayouts/slideLayout426.xml"/><Relationship Id="rId2" Type="http://schemas.openxmlformats.org/officeDocument/2006/relationships/slideLayout" Target="../slideLayouts/slideLayout427.xml"/><Relationship Id="rId3" Type="http://schemas.openxmlformats.org/officeDocument/2006/relationships/slideLayout" Target="../slideLayouts/slideLayout428.xml"/><Relationship Id="rId4" Type="http://schemas.openxmlformats.org/officeDocument/2006/relationships/slideLayout" Target="../slideLayouts/slideLayout429.xml"/><Relationship Id="rId5" Type="http://schemas.openxmlformats.org/officeDocument/2006/relationships/slideLayout" Target="../slideLayouts/slideLayout430.xml"/><Relationship Id="rId6" Type="http://schemas.openxmlformats.org/officeDocument/2006/relationships/slideLayout" Target="../slideLayouts/slideLayout431.xml"/><Relationship Id="rId7" Type="http://schemas.openxmlformats.org/officeDocument/2006/relationships/slideLayout" Target="../slideLayouts/slideLayout432.xml"/><Relationship Id="rId8" Type="http://schemas.openxmlformats.org/officeDocument/2006/relationships/slideLayout" Target="../slideLayouts/slideLayout433.xml"/><Relationship Id="rId9" Type="http://schemas.openxmlformats.org/officeDocument/2006/relationships/slideLayout" Target="../slideLayouts/slideLayout434.xml"/><Relationship Id="rId10" Type="http://schemas.openxmlformats.org/officeDocument/2006/relationships/slideLayout" Target="../slideLayouts/slideLayout435.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47.xml"/><Relationship Id="rId12" Type="http://schemas.openxmlformats.org/officeDocument/2006/relationships/theme" Target="../theme/theme41.xml"/><Relationship Id="rId13" Type="http://schemas.openxmlformats.org/officeDocument/2006/relationships/image" Target="../media/image1.png"/><Relationship Id="rId1" Type="http://schemas.openxmlformats.org/officeDocument/2006/relationships/slideLayout" Target="../slideLayouts/slideLayout437.xml"/><Relationship Id="rId2" Type="http://schemas.openxmlformats.org/officeDocument/2006/relationships/slideLayout" Target="../slideLayouts/slideLayout438.xml"/><Relationship Id="rId3" Type="http://schemas.openxmlformats.org/officeDocument/2006/relationships/slideLayout" Target="../slideLayouts/slideLayout439.xml"/><Relationship Id="rId4" Type="http://schemas.openxmlformats.org/officeDocument/2006/relationships/slideLayout" Target="../slideLayouts/slideLayout440.xml"/><Relationship Id="rId5" Type="http://schemas.openxmlformats.org/officeDocument/2006/relationships/slideLayout" Target="../slideLayouts/slideLayout441.xml"/><Relationship Id="rId6" Type="http://schemas.openxmlformats.org/officeDocument/2006/relationships/slideLayout" Target="../slideLayouts/slideLayout442.xml"/><Relationship Id="rId7" Type="http://schemas.openxmlformats.org/officeDocument/2006/relationships/slideLayout" Target="../slideLayouts/slideLayout443.xml"/><Relationship Id="rId8" Type="http://schemas.openxmlformats.org/officeDocument/2006/relationships/slideLayout" Target="../slideLayouts/slideLayout444.xml"/><Relationship Id="rId9" Type="http://schemas.openxmlformats.org/officeDocument/2006/relationships/slideLayout" Target="../slideLayouts/slideLayout445.xml"/><Relationship Id="rId10" Type="http://schemas.openxmlformats.org/officeDocument/2006/relationships/slideLayout" Target="../slideLayouts/slideLayout446.xml"/></Relationships>
</file>

<file path=ppt/slideMasters/_rels/slideMaster42.xml.rels><?xml version="1.0" encoding="UTF-8" standalone="yes"?>
<Relationships xmlns="http://schemas.openxmlformats.org/package/2006/relationships"><Relationship Id="rId11" Type="http://schemas.openxmlformats.org/officeDocument/2006/relationships/slideLayout" Target="../slideLayouts/slideLayout458.xml"/><Relationship Id="rId12" Type="http://schemas.openxmlformats.org/officeDocument/2006/relationships/theme" Target="../theme/theme42.xml"/><Relationship Id="rId13" Type="http://schemas.openxmlformats.org/officeDocument/2006/relationships/image" Target="../media/image1.png"/><Relationship Id="rId1" Type="http://schemas.openxmlformats.org/officeDocument/2006/relationships/slideLayout" Target="../slideLayouts/slideLayout448.xml"/><Relationship Id="rId2" Type="http://schemas.openxmlformats.org/officeDocument/2006/relationships/slideLayout" Target="../slideLayouts/slideLayout449.xml"/><Relationship Id="rId3" Type="http://schemas.openxmlformats.org/officeDocument/2006/relationships/slideLayout" Target="../slideLayouts/slideLayout450.xml"/><Relationship Id="rId4" Type="http://schemas.openxmlformats.org/officeDocument/2006/relationships/slideLayout" Target="../slideLayouts/slideLayout451.xml"/><Relationship Id="rId5" Type="http://schemas.openxmlformats.org/officeDocument/2006/relationships/slideLayout" Target="../slideLayouts/slideLayout452.xml"/><Relationship Id="rId6" Type="http://schemas.openxmlformats.org/officeDocument/2006/relationships/slideLayout" Target="../slideLayouts/slideLayout453.xml"/><Relationship Id="rId7" Type="http://schemas.openxmlformats.org/officeDocument/2006/relationships/slideLayout" Target="../slideLayouts/slideLayout454.xml"/><Relationship Id="rId8" Type="http://schemas.openxmlformats.org/officeDocument/2006/relationships/slideLayout" Target="../slideLayouts/slideLayout455.xml"/><Relationship Id="rId9" Type="http://schemas.openxmlformats.org/officeDocument/2006/relationships/slideLayout" Target="../slideLayouts/slideLayout456.xml"/><Relationship Id="rId10" Type="http://schemas.openxmlformats.org/officeDocument/2006/relationships/slideLayout" Target="../slideLayouts/slideLayout457.xml"/></Relationships>
</file>

<file path=ppt/slideMasters/_rels/slideMaster43.xml.rels><?xml version="1.0" encoding="UTF-8" standalone="yes"?>
<Relationships xmlns="http://schemas.openxmlformats.org/package/2006/relationships"><Relationship Id="rId11" Type="http://schemas.openxmlformats.org/officeDocument/2006/relationships/slideLayout" Target="../slideLayouts/slideLayout469.xml"/><Relationship Id="rId12" Type="http://schemas.openxmlformats.org/officeDocument/2006/relationships/slideLayout" Target="../slideLayouts/slideLayout470.xml"/><Relationship Id="rId13" Type="http://schemas.openxmlformats.org/officeDocument/2006/relationships/theme" Target="../theme/theme43.xml"/><Relationship Id="rId1" Type="http://schemas.openxmlformats.org/officeDocument/2006/relationships/slideLayout" Target="../slideLayouts/slideLayout459.xml"/><Relationship Id="rId2" Type="http://schemas.openxmlformats.org/officeDocument/2006/relationships/slideLayout" Target="../slideLayouts/slideLayout460.xml"/><Relationship Id="rId3" Type="http://schemas.openxmlformats.org/officeDocument/2006/relationships/slideLayout" Target="../slideLayouts/slideLayout461.xml"/><Relationship Id="rId4" Type="http://schemas.openxmlformats.org/officeDocument/2006/relationships/slideLayout" Target="../slideLayouts/slideLayout462.xml"/><Relationship Id="rId5" Type="http://schemas.openxmlformats.org/officeDocument/2006/relationships/slideLayout" Target="../slideLayouts/slideLayout463.xml"/><Relationship Id="rId6" Type="http://schemas.openxmlformats.org/officeDocument/2006/relationships/slideLayout" Target="../slideLayouts/slideLayout464.xml"/><Relationship Id="rId7" Type="http://schemas.openxmlformats.org/officeDocument/2006/relationships/slideLayout" Target="../slideLayouts/slideLayout465.xml"/><Relationship Id="rId8" Type="http://schemas.openxmlformats.org/officeDocument/2006/relationships/slideLayout" Target="../slideLayouts/slideLayout466.xml"/><Relationship Id="rId9" Type="http://schemas.openxmlformats.org/officeDocument/2006/relationships/slideLayout" Target="../slideLayouts/slideLayout467.xml"/><Relationship Id="rId10" Type="http://schemas.openxmlformats.org/officeDocument/2006/relationships/slideLayout" Target="../slideLayouts/slideLayout468.xml"/></Relationships>
</file>

<file path=ppt/slideMasters/_rels/slideMaster44.xml.rels><?xml version="1.0" encoding="UTF-8" standalone="yes"?>
<Relationships xmlns="http://schemas.openxmlformats.org/package/2006/relationships"><Relationship Id="rId11" Type="http://schemas.openxmlformats.org/officeDocument/2006/relationships/slideLayout" Target="../slideLayouts/slideLayout481.xml"/><Relationship Id="rId12" Type="http://schemas.openxmlformats.org/officeDocument/2006/relationships/theme" Target="../theme/theme44.xml"/><Relationship Id="rId1" Type="http://schemas.openxmlformats.org/officeDocument/2006/relationships/slideLayout" Target="../slideLayouts/slideLayout471.xml"/><Relationship Id="rId2" Type="http://schemas.openxmlformats.org/officeDocument/2006/relationships/slideLayout" Target="../slideLayouts/slideLayout472.xml"/><Relationship Id="rId3" Type="http://schemas.openxmlformats.org/officeDocument/2006/relationships/slideLayout" Target="../slideLayouts/slideLayout473.xml"/><Relationship Id="rId4" Type="http://schemas.openxmlformats.org/officeDocument/2006/relationships/slideLayout" Target="../slideLayouts/slideLayout474.xml"/><Relationship Id="rId5" Type="http://schemas.openxmlformats.org/officeDocument/2006/relationships/slideLayout" Target="../slideLayouts/slideLayout475.xml"/><Relationship Id="rId6" Type="http://schemas.openxmlformats.org/officeDocument/2006/relationships/slideLayout" Target="../slideLayouts/slideLayout476.xml"/><Relationship Id="rId7" Type="http://schemas.openxmlformats.org/officeDocument/2006/relationships/slideLayout" Target="../slideLayouts/slideLayout477.xml"/><Relationship Id="rId8" Type="http://schemas.openxmlformats.org/officeDocument/2006/relationships/slideLayout" Target="../slideLayouts/slideLayout478.xml"/><Relationship Id="rId9" Type="http://schemas.openxmlformats.org/officeDocument/2006/relationships/slideLayout" Target="../slideLayouts/slideLayout479.xml"/><Relationship Id="rId10" Type="http://schemas.openxmlformats.org/officeDocument/2006/relationships/slideLayout" Target="../slideLayouts/slideLayout480.xml"/></Relationships>
</file>

<file path=ppt/slideMasters/_rels/slideMaster45.xml.rels><?xml version="1.0" encoding="UTF-8" standalone="yes"?>
<Relationships xmlns="http://schemas.openxmlformats.org/package/2006/relationships"><Relationship Id="rId11" Type="http://schemas.openxmlformats.org/officeDocument/2006/relationships/slideLayout" Target="../slideLayouts/slideLayout492.xml"/><Relationship Id="rId12" Type="http://schemas.openxmlformats.org/officeDocument/2006/relationships/theme" Target="../theme/theme45.xml"/><Relationship Id="rId1" Type="http://schemas.openxmlformats.org/officeDocument/2006/relationships/slideLayout" Target="../slideLayouts/slideLayout482.xml"/><Relationship Id="rId2" Type="http://schemas.openxmlformats.org/officeDocument/2006/relationships/slideLayout" Target="../slideLayouts/slideLayout483.xml"/><Relationship Id="rId3" Type="http://schemas.openxmlformats.org/officeDocument/2006/relationships/slideLayout" Target="../slideLayouts/slideLayout484.xml"/><Relationship Id="rId4" Type="http://schemas.openxmlformats.org/officeDocument/2006/relationships/slideLayout" Target="../slideLayouts/slideLayout485.xml"/><Relationship Id="rId5" Type="http://schemas.openxmlformats.org/officeDocument/2006/relationships/slideLayout" Target="../slideLayouts/slideLayout486.xml"/><Relationship Id="rId6" Type="http://schemas.openxmlformats.org/officeDocument/2006/relationships/slideLayout" Target="../slideLayouts/slideLayout487.xml"/><Relationship Id="rId7" Type="http://schemas.openxmlformats.org/officeDocument/2006/relationships/slideLayout" Target="../slideLayouts/slideLayout488.xml"/><Relationship Id="rId8" Type="http://schemas.openxmlformats.org/officeDocument/2006/relationships/slideLayout" Target="../slideLayouts/slideLayout489.xml"/><Relationship Id="rId9" Type="http://schemas.openxmlformats.org/officeDocument/2006/relationships/slideLayout" Target="../slideLayouts/slideLayout490.xml"/><Relationship Id="rId10" Type="http://schemas.openxmlformats.org/officeDocument/2006/relationships/slideLayout" Target="../slideLayouts/slideLayout491.xml"/></Relationships>
</file>

<file path=ppt/slideMasters/_rels/slideMaster46.xml.rels><?xml version="1.0" encoding="UTF-8" standalone="yes"?>
<Relationships xmlns="http://schemas.openxmlformats.org/package/2006/relationships"><Relationship Id="rId11" Type="http://schemas.openxmlformats.org/officeDocument/2006/relationships/slideLayout" Target="../slideLayouts/slideLayout503.xml"/><Relationship Id="rId12" Type="http://schemas.openxmlformats.org/officeDocument/2006/relationships/theme" Target="../theme/theme46.xml"/><Relationship Id="rId13" Type="http://schemas.openxmlformats.org/officeDocument/2006/relationships/image" Target="../media/image1.png"/><Relationship Id="rId1" Type="http://schemas.openxmlformats.org/officeDocument/2006/relationships/slideLayout" Target="../slideLayouts/slideLayout493.xml"/><Relationship Id="rId2" Type="http://schemas.openxmlformats.org/officeDocument/2006/relationships/slideLayout" Target="../slideLayouts/slideLayout494.xml"/><Relationship Id="rId3" Type="http://schemas.openxmlformats.org/officeDocument/2006/relationships/slideLayout" Target="../slideLayouts/slideLayout495.xml"/><Relationship Id="rId4" Type="http://schemas.openxmlformats.org/officeDocument/2006/relationships/slideLayout" Target="../slideLayouts/slideLayout496.xml"/><Relationship Id="rId5" Type="http://schemas.openxmlformats.org/officeDocument/2006/relationships/slideLayout" Target="../slideLayouts/slideLayout497.xml"/><Relationship Id="rId6" Type="http://schemas.openxmlformats.org/officeDocument/2006/relationships/slideLayout" Target="../slideLayouts/slideLayout498.xml"/><Relationship Id="rId7" Type="http://schemas.openxmlformats.org/officeDocument/2006/relationships/slideLayout" Target="../slideLayouts/slideLayout499.xml"/><Relationship Id="rId8" Type="http://schemas.openxmlformats.org/officeDocument/2006/relationships/slideLayout" Target="../slideLayouts/slideLayout500.xml"/><Relationship Id="rId9" Type="http://schemas.openxmlformats.org/officeDocument/2006/relationships/slideLayout" Target="../slideLayouts/slideLayout501.xml"/><Relationship Id="rId10" Type="http://schemas.openxmlformats.org/officeDocument/2006/relationships/slideLayout" Target="../slideLayouts/slideLayout502.xml"/></Relationships>
</file>

<file path=ppt/slideMasters/_rels/slideMaster47.xml.rels><?xml version="1.0" encoding="UTF-8" standalone="yes"?>
<Relationships xmlns="http://schemas.openxmlformats.org/package/2006/relationships"><Relationship Id="rId11" Type="http://schemas.openxmlformats.org/officeDocument/2006/relationships/slideLayout" Target="../slideLayouts/slideLayout514.xml"/><Relationship Id="rId12" Type="http://schemas.openxmlformats.org/officeDocument/2006/relationships/theme" Target="../theme/theme47.xml"/><Relationship Id="rId1" Type="http://schemas.openxmlformats.org/officeDocument/2006/relationships/slideLayout" Target="../slideLayouts/slideLayout504.xml"/><Relationship Id="rId2" Type="http://schemas.openxmlformats.org/officeDocument/2006/relationships/slideLayout" Target="../slideLayouts/slideLayout505.xml"/><Relationship Id="rId3" Type="http://schemas.openxmlformats.org/officeDocument/2006/relationships/slideLayout" Target="../slideLayouts/slideLayout506.xml"/><Relationship Id="rId4" Type="http://schemas.openxmlformats.org/officeDocument/2006/relationships/slideLayout" Target="../slideLayouts/slideLayout507.xml"/><Relationship Id="rId5" Type="http://schemas.openxmlformats.org/officeDocument/2006/relationships/slideLayout" Target="../slideLayouts/slideLayout508.xml"/><Relationship Id="rId6" Type="http://schemas.openxmlformats.org/officeDocument/2006/relationships/slideLayout" Target="../slideLayouts/slideLayout509.xml"/><Relationship Id="rId7" Type="http://schemas.openxmlformats.org/officeDocument/2006/relationships/slideLayout" Target="../slideLayouts/slideLayout510.xml"/><Relationship Id="rId8" Type="http://schemas.openxmlformats.org/officeDocument/2006/relationships/slideLayout" Target="../slideLayouts/slideLayout511.xml"/><Relationship Id="rId9" Type="http://schemas.openxmlformats.org/officeDocument/2006/relationships/slideLayout" Target="../slideLayouts/slideLayout512.xml"/><Relationship Id="rId10" Type="http://schemas.openxmlformats.org/officeDocument/2006/relationships/slideLayout" Target="../slideLayouts/slideLayout513.xml"/></Relationships>
</file>

<file path=ppt/slideMasters/_rels/slideMaster48.xml.rels><?xml version="1.0" encoding="UTF-8" standalone="yes"?>
<Relationships xmlns="http://schemas.openxmlformats.org/package/2006/relationships"><Relationship Id="rId11" Type="http://schemas.openxmlformats.org/officeDocument/2006/relationships/slideLayout" Target="../slideLayouts/slideLayout525.xml"/><Relationship Id="rId12" Type="http://schemas.openxmlformats.org/officeDocument/2006/relationships/theme" Target="../theme/theme48.xml"/><Relationship Id="rId1" Type="http://schemas.openxmlformats.org/officeDocument/2006/relationships/slideLayout" Target="../slideLayouts/slideLayout515.xml"/><Relationship Id="rId2" Type="http://schemas.openxmlformats.org/officeDocument/2006/relationships/slideLayout" Target="../slideLayouts/slideLayout516.xml"/><Relationship Id="rId3" Type="http://schemas.openxmlformats.org/officeDocument/2006/relationships/slideLayout" Target="../slideLayouts/slideLayout517.xml"/><Relationship Id="rId4" Type="http://schemas.openxmlformats.org/officeDocument/2006/relationships/slideLayout" Target="../slideLayouts/slideLayout518.xml"/><Relationship Id="rId5" Type="http://schemas.openxmlformats.org/officeDocument/2006/relationships/slideLayout" Target="../slideLayouts/slideLayout519.xml"/><Relationship Id="rId6" Type="http://schemas.openxmlformats.org/officeDocument/2006/relationships/slideLayout" Target="../slideLayouts/slideLayout520.xml"/><Relationship Id="rId7" Type="http://schemas.openxmlformats.org/officeDocument/2006/relationships/slideLayout" Target="../slideLayouts/slideLayout521.xml"/><Relationship Id="rId8" Type="http://schemas.openxmlformats.org/officeDocument/2006/relationships/slideLayout" Target="../slideLayouts/slideLayout522.xml"/><Relationship Id="rId9" Type="http://schemas.openxmlformats.org/officeDocument/2006/relationships/slideLayout" Target="../slideLayouts/slideLayout523.xml"/><Relationship Id="rId10" Type="http://schemas.openxmlformats.org/officeDocument/2006/relationships/slideLayout" Target="../slideLayouts/slideLayout524.xml"/></Relationships>
</file>

<file path=ppt/slideMasters/_rels/slideMaster49.xml.rels><?xml version="1.0" encoding="UTF-8" standalone="yes"?>
<Relationships xmlns="http://schemas.openxmlformats.org/package/2006/relationships"><Relationship Id="rId11" Type="http://schemas.openxmlformats.org/officeDocument/2006/relationships/slideLayout" Target="../slideLayouts/slideLayout536.xml"/><Relationship Id="rId12" Type="http://schemas.openxmlformats.org/officeDocument/2006/relationships/theme" Target="../theme/theme49.xml"/><Relationship Id="rId13" Type="http://schemas.openxmlformats.org/officeDocument/2006/relationships/image" Target="../media/image1.png"/><Relationship Id="rId1" Type="http://schemas.openxmlformats.org/officeDocument/2006/relationships/slideLayout" Target="../slideLayouts/slideLayout526.xml"/><Relationship Id="rId2" Type="http://schemas.openxmlformats.org/officeDocument/2006/relationships/slideLayout" Target="../slideLayouts/slideLayout527.xml"/><Relationship Id="rId3" Type="http://schemas.openxmlformats.org/officeDocument/2006/relationships/slideLayout" Target="../slideLayouts/slideLayout528.xml"/><Relationship Id="rId4" Type="http://schemas.openxmlformats.org/officeDocument/2006/relationships/slideLayout" Target="../slideLayouts/slideLayout529.xml"/><Relationship Id="rId5" Type="http://schemas.openxmlformats.org/officeDocument/2006/relationships/slideLayout" Target="../slideLayouts/slideLayout530.xml"/><Relationship Id="rId6" Type="http://schemas.openxmlformats.org/officeDocument/2006/relationships/slideLayout" Target="../slideLayouts/slideLayout531.xml"/><Relationship Id="rId7" Type="http://schemas.openxmlformats.org/officeDocument/2006/relationships/slideLayout" Target="../slideLayouts/slideLayout532.xml"/><Relationship Id="rId8" Type="http://schemas.openxmlformats.org/officeDocument/2006/relationships/slideLayout" Target="../slideLayouts/slideLayout533.xml"/><Relationship Id="rId9" Type="http://schemas.openxmlformats.org/officeDocument/2006/relationships/slideLayout" Target="../slideLayouts/slideLayout534.xml"/><Relationship Id="rId10" Type="http://schemas.openxmlformats.org/officeDocument/2006/relationships/slideLayout" Target="../slideLayouts/slideLayout53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5.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0.xml.rels><?xml version="1.0" encoding="UTF-8" standalone="yes"?>
<Relationships xmlns="http://schemas.openxmlformats.org/package/2006/relationships"><Relationship Id="rId11" Type="http://schemas.openxmlformats.org/officeDocument/2006/relationships/slideLayout" Target="../slideLayouts/slideLayout547.xml"/><Relationship Id="rId12" Type="http://schemas.openxmlformats.org/officeDocument/2006/relationships/theme" Target="../theme/theme50.xml"/><Relationship Id="rId13" Type="http://schemas.openxmlformats.org/officeDocument/2006/relationships/image" Target="../media/image1.png"/><Relationship Id="rId1" Type="http://schemas.openxmlformats.org/officeDocument/2006/relationships/slideLayout" Target="../slideLayouts/slideLayout537.xml"/><Relationship Id="rId2" Type="http://schemas.openxmlformats.org/officeDocument/2006/relationships/slideLayout" Target="../slideLayouts/slideLayout538.xml"/><Relationship Id="rId3" Type="http://schemas.openxmlformats.org/officeDocument/2006/relationships/slideLayout" Target="../slideLayouts/slideLayout539.xml"/><Relationship Id="rId4" Type="http://schemas.openxmlformats.org/officeDocument/2006/relationships/slideLayout" Target="../slideLayouts/slideLayout540.xml"/><Relationship Id="rId5" Type="http://schemas.openxmlformats.org/officeDocument/2006/relationships/slideLayout" Target="../slideLayouts/slideLayout541.xml"/><Relationship Id="rId6" Type="http://schemas.openxmlformats.org/officeDocument/2006/relationships/slideLayout" Target="../slideLayouts/slideLayout542.xml"/><Relationship Id="rId7" Type="http://schemas.openxmlformats.org/officeDocument/2006/relationships/slideLayout" Target="../slideLayouts/slideLayout543.xml"/><Relationship Id="rId8" Type="http://schemas.openxmlformats.org/officeDocument/2006/relationships/slideLayout" Target="../slideLayouts/slideLayout544.xml"/><Relationship Id="rId9" Type="http://schemas.openxmlformats.org/officeDocument/2006/relationships/slideLayout" Target="../slideLayouts/slideLayout545.xml"/><Relationship Id="rId10" Type="http://schemas.openxmlformats.org/officeDocument/2006/relationships/slideLayout" Target="../slideLayouts/slideLayout546.xml"/></Relationships>
</file>

<file path=ppt/slideMasters/_rels/slideMaster51.xml.rels><?xml version="1.0" encoding="UTF-8" standalone="yes"?>
<Relationships xmlns="http://schemas.openxmlformats.org/package/2006/relationships"><Relationship Id="rId11" Type="http://schemas.openxmlformats.org/officeDocument/2006/relationships/slideLayout" Target="../slideLayouts/slideLayout558.xml"/><Relationship Id="rId12" Type="http://schemas.openxmlformats.org/officeDocument/2006/relationships/theme" Target="../theme/theme51.xml"/><Relationship Id="rId13" Type="http://schemas.openxmlformats.org/officeDocument/2006/relationships/image" Target="../media/image1.png"/><Relationship Id="rId1" Type="http://schemas.openxmlformats.org/officeDocument/2006/relationships/slideLayout" Target="../slideLayouts/slideLayout548.xml"/><Relationship Id="rId2" Type="http://schemas.openxmlformats.org/officeDocument/2006/relationships/slideLayout" Target="../slideLayouts/slideLayout549.xml"/><Relationship Id="rId3" Type="http://schemas.openxmlformats.org/officeDocument/2006/relationships/slideLayout" Target="../slideLayouts/slideLayout550.xml"/><Relationship Id="rId4" Type="http://schemas.openxmlformats.org/officeDocument/2006/relationships/slideLayout" Target="../slideLayouts/slideLayout551.xml"/><Relationship Id="rId5" Type="http://schemas.openxmlformats.org/officeDocument/2006/relationships/slideLayout" Target="../slideLayouts/slideLayout552.xml"/><Relationship Id="rId6" Type="http://schemas.openxmlformats.org/officeDocument/2006/relationships/slideLayout" Target="../slideLayouts/slideLayout553.xml"/><Relationship Id="rId7" Type="http://schemas.openxmlformats.org/officeDocument/2006/relationships/slideLayout" Target="../slideLayouts/slideLayout554.xml"/><Relationship Id="rId8" Type="http://schemas.openxmlformats.org/officeDocument/2006/relationships/slideLayout" Target="../slideLayouts/slideLayout555.xml"/><Relationship Id="rId9" Type="http://schemas.openxmlformats.org/officeDocument/2006/relationships/slideLayout" Target="../slideLayouts/slideLayout556.xml"/><Relationship Id="rId10" Type="http://schemas.openxmlformats.org/officeDocument/2006/relationships/slideLayout" Target="../slideLayouts/slideLayout557.xml"/></Relationships>
</file>

<file path=ppt/slideMasters/_rels/slideMaster52.xml.rels><?xml version="1.0" encoding="UTF-8" standalone="yes"?>
<Relationships xmlns="http://schemas.openxmlformats.org/package/2006/relationships"><Relationship Id="rId11" Type="http://schemas.openxmlformats.org/officeDocument/2006/relationships/slideLayout" Target="../slideLayouts/slideLayout569.xml"/><Relationship Id="rId12" Type="http://schemas.openxmlformats.org/officeDocument/2006/relationships/theme" Target="../theme/theme52.xml"/><Relationship Id="rId1" Type="http://schemas.openxmlformats.org/officeDocument/2006/relationships/slideLayout" Target="../slideLayouts/slideLayout559.xml"/><Relationship Id="rId2" Type="http://schemas.openxmlformats.org/officeDocument/2006/relationships/slideLayout" Target="../slideLayouts/slideLayout560.xml"/><Relationship Id="rId3" Type="http://schemas.openxmlformats.org/officeDocument/2006/relationships/slideLayout" Target="../slideLayouts/slideLayout561.xml"/><Relationship Id="rId4" Type="http://schemas.openxmlformats.org/officeDocument/2006/relationships/slideLayout" Target="../slideLayouts/slideLayout562.xml"/><Relationship Id="rId5" Type="http://schemas.openxmlformats.org/officeDocument/2006/relationships/slideLayout" Target="../slideLayouts/slideLayout563.xml"/><Relationship Id="rId6" Type="http://schemas.openxmlformats.org/officeDocument/2006/relationships/slideLayout" Target="../slideLayouts/slideLayout564.xml"/><Relationship Id="rId7" Type="http://schemas.openxmlformats.org/officeDocument/2006/relationships/slideLayout" Target="../slideLayouts/slideLayout565.xml"/><Relationship Id="rId8" Type="http://schemas.openxmlformats.org/officeDocument/2006/relationships/slideLayout" Target="../slideLayouts/slideLayout566.xml"/><Relationship Id="rId9" Type="http://schemas.openxmlformats.org/officeDocument/2006/relationships/slideLayout" Target="../slideLayouts/slideLayout567.xml"/><Relationship Id="rId10" Type="http://schemas.openxmlformats.org/officeDocument/2006/relationships/slideLayout" Target="../slideLayouts/slideLayout568.xml"/></Relationships>
</file>

<file path=ppt/slideMasters/_rels/slideMaster53.xml.rels><?xml version="1.0" encoding="UTF-8" standalone="yes"?>
<Relationships xmlns="http://schemas.openxmlformats.org/package/2006/relationships"><Relationship Id="rId11" Type="http://schemas.openxmlformats.org/officeDocument/2006/relationships/slideLayout" Target="../slideLayouts/slideLayout580.xml"/><Relationship Id="rId12" Type="http://schemas.openxmlformats.org/officeDocument/2006/relationships/theme" Target="../theme/theme53.xml"/><Relationship Id="rId13" Type="http://schemas.openxmlformats.org/officeDocument/2006/relationships/image" Target="../media/image1.png"/><Relationship Id="rId1" Type="http://schemas.openxmlformats.org/officeDocument/2006/relationships/slideLayout" Target="../slideLayouts/slideLayout570.xml"/><Relationship Id="rId2" Type="http://schemas.openxmlformats.org/officeDocument/2006/relationships/slideLayout" Target="../slideLayouts/slideLayout571.xml"/><Relationship Id="rId3" Type="http://schemas.openxmlformats.org/officeDocument/2006/relationships/slideLayout" Target="../slideLayouts/slideLayout572.xml"/><Relationship Id="rId4" Type="http://schemas.openxmlformats.org/officeDocument/2006/relationships/slideLayout" Target="../slideLayouts/slideLayout573.xml"/><Relationship Id="rId5" Type="http://schemas.openxmlformats.org/officeDocument/2006/relationships/slideLayout" Target="../slideLayouts/slideLayout574.xml"/><Relationship Id="rId6" Type="http://schemas.openxmlformats.org/officeDocument/2006/relationships/slideLayout" Target="../slideLayouts/slideLayout575.xml"/><Relationship Id="rId7" Type="http://schemas.openxmlformats.org/officeDocument/2006/relationships/slideLayout" Target="../slideLayouts/slideLayout576.xml"/><Relationship Id="rId8" Type="http://schemas.openxmlformats.org/officeDocument/2006/relationships/slideLayout" Target="../slideLayouts/slideLayout577.xml"/><Relationship Id="rId9" Type="http://schemas.openxmlformats.org/officeDocument/2006/relationships/slideLayout" Target="../slideLayouts/slideLayout578.xml"/><Relationship Id="rId10" Type="http://schemas.openxmlformats.org/officeDocument/2006/relationships/slideLayout" Target="../slideLayouts/slideLayout579.xml"/></Relationships>
</file>

<file path=ppt/slideMasters/_rels/slideMaster54.xml.rels><?xml version="1.0" encoding="UTF-8" standalone="yes"?>
<Relationships xmlns="http://schemas.openxmlformats.org/package/2006/relationships"><Relationship Id="rId11" Type="http://schemas.openxmlformats.org/officeDocument/2006/relationships/slideLayout" Target="../slideLayouts/slideLayout591.xml"/><Relationship Id="rId12" Type="http://schemas.openxmlformats.org/officeDocument/2006/relationships/theme" Target="../theme/theme54.xml"/><Relationship Id="rId1" Type="http://schemas.openxmlformats.org/officeDocument/2006/relationships/slideLayout" Target="../slideLayouts/slideLayout581.xml"/><Relationship Id="rId2" Type="http://schemas.openxmlformats.org/officeDocument/2006/relationships/slideLayout" Target="../slideLayouts/slideLayout582.xml"/><Relationship Id="rId3" Type="http://schemas.openxmlformats.org/officeDocument/2006/relationships/slideLayout" Target="../slideLayouts/slideLayout583.xml"/><Relationship Id="rId4" Type="http://schemas.openxmlformats.org/officeDocument/2006/relationships/slideLayout" Target="../slideLayouts/slideLayout584.xml"/><Relationship Id="rId5" Type="http://schemas.openxmlformats.org/officeDocument/2006/relationships/slideLayout" Target="../slideLayouts/slideLayout585.xml"/><Relationship Id="rId6" Type="http://schemas.openxmlformats.org/officeDocument/2006/relationships/slideLayout" Target="../slideLayouts/slideLayout586.xml"/><Relationship Id="rId7" Type="http://schemas.openxmlformats.org/officeDocument/2006/relationships/slideLayout" Target="../slideLayouts/slideLayout587.xml"/><Relationship Id="rId8" Type="http://schemas.openxmlformats.org/officeDocument/2006/relationships/slideLayout" Target="../slideLayouts/slideLayout588.xml"/><Relationship Id="rId9" Type="http://schemas.openxmlformats.org/officeDocument/2006/relationships/slideLayout" Target="../slideLayouts/slideLayout589.xml"/><Relationship Id="rId10" Type="http://schemas.openxmlformats.org/officeDocument/2006/relationships/slideLayout" Target="../slideLayouts/slideLayout590.xml"/></Relationships>
</file>

<file path=ppt/slideMasters/_rels/slideMaster55.xml.rels><?xml version="1.0" encoding="UTF-8" standalone="yes"?>
<Relationships xmlns="http://schemas.openxmlformats.org/package/2006/relationships"><Relationship Id="rId11" Type="http://schemas.openxmlformats.org/officeDocument/2006/relationships/slideLayout" Target="../slideLayouts/slideLayout602.xml"/><Relationship Id="rId12" Type="http://schemas.openxmlformats.org/officeDocument/2006/relationships/theme" Target="../theme/theme55.xml"/><Relationship Id="rId13" Type="http://schemas.openxmlformats.org/officeDocument/2006/relationships/image" Target="../media/image1.png"/><Relationship Id="rId1" Type="http://schemas.openxmlformats.org/officeDocument/2006/relationships/slideLayout" Target="../slideLayouts/slideLayout592.xml"/><Relationship Id="rId2" Type="http://schemas.openxmlformats.org/officeDocument/2006/relationships/slideLayout" Target="../slideLayouts/slideLayout593.xml"/><Relationship Id="rId3" Type="http://schemas.openxmlformats.org/officeDocument/2006/relationships/slideLayout" Target="../slideLayouts/slideLayout594.xml"/><Relationship Id="rId4" Type="http://schemas.openxmlformats.org/officeDocument/2006/relationships/slideLayout" Target="../slideLayouts/slideLayout595.xml"/><Relationship Id="rId5" Type="http://schemas.openxmlformats.org/officeDocument/2006/relationships/slideLayout" Target="../slideLayouts/slideLayout596.xml"/><Relationship Id="rId6" Type="http://schemas.openxmlformats.org/officeDocument/2006/relationships/slideLayout" Target="../slideLayouts/slideLayout597.xml"/><Relationship Id="rId7" Type="http://schemas.openxmlformats.org/officeDocument/2006/relationships/slideLayout" Target="../slideLayouts/slideLayout598.xml"/><Relationship Id="rId8" Type="http://schemas.openxmlformats.org/officeDocument/2006/relationships/slideLayout" Target="../slideLayouts/slideLayout599.xml"/><Relationship Id="rId9" Type="http://schemas.openxmlformats.org/officeDocument/2006/relationships/slideLayout" Target="../slideLayouts/slideLayout600.xml"/><Relationship Id="rId10" Type="http://schemas.openxmlformats.org/officeDocument/2006/relationships/slideLayout" Target="../slideLayouts/slideLayout601.xml"/></Relationships>
</file>

<file path=ppt/slideMasters/_rels/slideMaster56.xml.rels><?xml version="1.0" encoding="UTF-8" standalone="yes"?>
<Relationships xmlns="http://schemas.openxmlformats.org/package/2006/relationships"><Relationship Id="rId11" Type="http://schemas.openxmlformats.org/officeDocument/2006/relationships/slideLayout" Target="../slideLayouts/slideLayout613.xml"/><Relationship Id="rId12" Type="http://schemas.openxmlformats.org/officeDocument/2006/relationships/theme" Target="../theme/theme56.xml"/><Relationship Id="rId13" Type="http://schemas.openxmlformats.org/officeDocument/2006/relationships/image" Target="../media/image1.png"/><Relationship Id="rId1" Type="http://schemas.openxmlformats.org/officeDocument/2006/relationships/slideLayout" Target="../slideLayouts/slideLayout603.xml"/><Relationship Id="rId2" Type="http://schemas.openxmlformats.org/officeDocument/2006/relationships/slideLayout" Target="../slideLayouts/slideLayout604.xml"/><Relationship Id="rId3" Type="http://schemas.openxmlformats.org/officeDocument/2006/relationships/slideLayout" Target="../slideLayouts/slideLayout605.xml"/><Relationship Id="rId4" Type="http://schemas.openxmlformats.org/officeDocument/2006/relationships/slideLayout" Target="../slideLayouts/slideLayout606.xml"/><Relationship Id="rId5" Type="http://schemas.openxmlformats.org/officeDocument/2006/relationships/slideLayout" Target="../slideLayouts/slideLayout607.xml"/><Relationship Id="rId6" Type="http://schemas.openxmlformats.org/officeDocument/2006/relationships/slideLayout" Target="../slideLayouts/slideLayout608.xml"/><Relationship Id="rId7" Type="http://schemas.openxmlformats.org/officeDocument/2006/relationships/slideLayout" Target="../slideLayouts/slideLayout609.xml"/><Relationship Id="rId8" Type="http://schemas.openxmlformats.org/officeDocument/2006/relationships/slideLayout" Target="../slideLayouts/slideLayout610.xml"/><Relationship Id="rId9" Type="http://schemas.openxmlformats.org/officeDocument/2006/relationships/slideLayout" Target="../slideLayouts/slideLayout611.xml"/><Relationship Id="rId10" Type="http://schemas.openxmlformats.org/officeDocument/2006/relationships/slideLayout" Target="../slideLayouts/slideLayout612.xml"/></Relationships>
</file>

<file path=ppt/slideMasters/_rels/slideMaster57.xml.rels><?xml version="1.0" encoding="UTF-8" standalone="yes"?>
<Relationships xmlns="http://schemas.openxmlformats.org/package/2006/relationships"><Relationship Id="rId11" Type="http://schemas.openxmlformats.org/officeDocument/2006/relationships/slideLayout" Target="../slideLayouts/slideLayout624.xml"/><Relationship Id="rId12" Type="http://schemas.openxmlformats.org/officeDocument/2006/relationships/theme" Target="../theme/theme57.xml"/><Relationship Id="rId13" Type="http://schemas.openxmlformats.org/officeDocument/2006/relationships/image" Target="../media/image1.png"/><Relationship Id="rId1" Type="http://schemas.openxmlformats.org/officeDocument/2006/relationships/slideLayout" Target="../slideLayouts/slideLayout614.xml"/><Relationship Id="rId2" Type="http://schemas.openxmlformats.org/officeDocument/2006/relationships/slideLayout" Target="../slideLayouts/slideLayout615.xml"/><Relationship Id="rId3" Type="http://schemas.openxmlformats.org/officeDocument/2006/relationships/slideLayout" Target="../slideLayouts/slideLayout616.xml"/><Relationship Id="rId4" Type="http://schemas.openxmlformats.org/officeDocument/2006/relationships/slideLayout" Target="../slideLayouts/slideLayout617.xml"/><Relationship Id="rId5" Type="http://schemas.openxmlformats.org/officeDocument/2006/relationships/slideLayout" Target="../slideLayouts/slideLayout618.xml"/><Relationship Id="rId6" Type="http://schemas.openxmlformats.org/officeDocument/2006/relationships/slideLayout" Target="../slideLayouts/slideLayout619.xml"/><Relationship Id="rId7" Type="http://schemas.openxmlformats.org/officeDocument/2006/relationships/slideLayout" Target="../slideLayouts/slideLayout620.xml"/><Relationship Id="rId8" Type="http://schemas.openxmlformats.org/officeDocument/2006/relationships/slideLayout" Target="../slideLayouts/slideLayout621.xml"/><Relationship Id="rId9" Type="http://schemas.openxmlformats.org/officeDocument/2006/relationships/slideLayout" Target="../slideLayouts/slideLayout622.xml"/><Relationship Id="rId10" Type="http://schemas.openxmlformats.org/officeDocument/2006/relationships/slideLayout" Target="../slideLayouts/slideLayout623.xml"/></Relationships>
</file>

<file path=ppt/slideMasters/_rels/slideMaster58.xml.rels><?xml version="1.0" encoding="UTF-8" standalone="yes"?>
<Relationships xmlns="http://schemas.openxmlformats.org/package/2006/relationships"><Relationship Id="rId11" Type="http://schemas.openxmlformats.org/officeDocument/2006/relationships/slideLayout" Target="../slideLayouts/slideLayout635.xml"/><Relationship Id="rId12" Type="http://schemas.openxmlformats.org/officeDocument/2006/relationships/theme" Target="../theme/theme58.xml"/><Relationship Id="rId1" Type="http://schemas.openxmlformats.org/officeDocument/2006/relationships/slideLayout" Target="../slideLayouts/slideLayout625.xml"/><Relationship Id="rId2" Type="http://schemas.openxmlformats.org/officeDocument/2006/relationships/slideLayout" Target="../slideLayouts/slideLayout626.xml"/><Relationship Id="rId3" Type="http://schemas.openxmlformats.org/officeDocument/2006/relationships/slideLayout" Target="../slideLayouts/slideLayout627.xml"/><Relationship Id="rId4" Type="http://schemas.openxmlformats.org/officeDocument/2006/relationships/slideLayout" Target="../slideLayouts/slideLayout628.xml"/><Relationship Id="rId5" Type="http://schemas.openxmlformats.org/officeDocument/2006/relationships/slideLayout" Target="../slideLayouts/slideLayout629.xml"/><Relationship Id="rId6" Type="http://schemas.openxmlformats.org/officeDocument/2006/relationships/slideLayout" Target="../slideLayouts/slideLayout630.xml"/><Relationship Id="rId7" Type="http://schemas.openxmlformats.org/officeDocument/2006/relationships/slideLayout" Target="../slideLayouts/slideLayout631.xml"/><Relationship Id="rId8" Type="http://schemas.openxmlformats.org/officeDocument/2006/relationships/slideLayout" Target="../slideLayouts/slideLayout632.xml"/><Relationship Id="rId9" Type="http://schemas.openxmlformats.org/officeDocument/2006/relationships/slideLayout" Target="../slideLayouts/slideLayout633.xml"/><Relationship Id="rId10" Type="http://schemas.openxmlformats.org/officeDocument/2006/relationships/slideLayout" Target="../slideLayouts/slideLayout634.xml"/></Relationships>
</file>

<file path=ppt/slideMasters/_rels/slideMaster59.xml.rels><?xml version="1.0" encoding="UTF-8" standalone="yes"?>
<Relationships xmlns="http://schemas.openxmlformats.org/package/2006/relationships"><Relationship Id="rId11" Type="http://schemas.openxmlformats.org/officeDocument/2006/relationships/slideLayout" Target="../slideLayouts/slideLayout646.xml"/><Relationship Id="rId12" Type="http://schemas.openxmlformats.org/officeDocument/2006/relationships/theme" Target="../theme/theme59.xml"/><Relationship Id="rId13" Type="http://schemas.openxmlformats.org/officeDocument/2006/relationships/image" Target="../media/image1.png"/><Relationship Id="rId1" Type="http://schemas.openxmlformats.org/officeDocument/2006/relationships/slideLayout" Target="../slideLayouts/slideLayout636.xml"/><Relationship Id="rId2" Type="http://schemas.openxmlformats.org/officeDocument/2006/relationships/slideLayout" Target="../slideLayouts/slideLayout637.xml"/><Relationship Id="rId3" Type="http://schemas.openxmlformats.org/officeDocument/2006/relationships/slideLayout" Target="../slideLayouts/slideLayout638.xml"/><Relationship Id="rId4" Type="http://schemas.openxmlformats.org/officeDocument/2006/relationships/slideLayout" Target="../slideLayouts/slideLayout639.xml"/><Relationship Id="rId5" Type="http://schemas.openxmlformats.org/officeDocument/2006/relationships/slideLayout" Target="../slideLayouts/slideLayout640.xml"/><Relationship Id="rId6" Type="http://schemas.openxmlformats.org/officeDocument/2006/relationships/slideLayout" Target="../slideLayouts/slideLayout641.xml"/><Relationship Id="rId7" Type="http://schemas.openxmlformats.org/officeDocument/2006/relationships/slideLayout" Target="../slideLayouts/slideLayout642.xml"/><Relationship Id="rId8" Type="http://schemas.openxmlformats.org/officeDocument/2006/relationships/slideLayout" Target="../slideLayouts/slideLayout643.xml"/><Relationship Id="rId9" Type="http://schemas.openxmlformats.org/officeDocument/2006/relationships/slideLayout" Target="../slideLayouts/slideLayout644.xml"/><Relationship Id="rId10" Type="http://schemas.openxmlformats.org/officeDocument/2006/relationships/slideLayout" Target="../slideLayouts/slideLayout64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6.xml"/><Relationship Id="rId13" Type="http://schemas.openxmlformats.org/officeDocument/2006/relationships/image" Target="../media/image1.png"/><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0.xml.rels><?xml version="1.0" encoding="UTF-8" standalone="yes"?>
<Relationships xmlns="http://schemas.openxmlformats.org/package/2006/relationships"><Relationship Id="rId11" Type="http://schemas.openxmlformats.org/officeDocument/2006/relationships/slideLayout" Target="../slideLayouts/slideLayout657.xml"/><Relationship Id="rId12" Type="http://schemas.openxmlformats.org/officeDocument/2006/relationships/theme" Target="../theme/theme60.xml"/><Relationship Id="rId13" Type="http://schemas.openxmlformats.org/officeDocument/2006/relationships/image" Target="../media/image1.png"/><Relationship Id="rId1" Type="http://schemas.openxmlformats.org/officeDocument/2006/relationships/slideLayout" Target="../slideLayouts/slideLayout647.xml"/><Relationship Id="rId2" Type="http://schemas.openxmlformats.org/officeDocument/2006/relationships/slideLayout" Target="../slideLayouts/slideLayout648.xml"/><Relationship Id="rId3" Type="http://schemas.openxmlformats.org/officeDocument/2006/relationships/slideLayout" Target="../slideLayouts/slideLayout649.xml"/><Relationship Id="rId4" Type="http://schemas.openxmlformats.org/officeDocument/2006/relationships/slideLayout" Target="../slideLayouts/slideLayout650.xml"/><Relationship Id="rId5" Type="http://schemas.openxmlformats.org/officeDocument/2006/relationships/slideLayout" Target="../slideLayouts/slideLayout651.xml"/><Relationship Id="rId6" Type="http://schemas.openxmlformats.org/officeDocument/2006/relationships/slideLayout" Target="../slideLayouts/slideLayout652.xml"/><Relationship Id="rId7" Type="http://schemas.openxmlformats.org/officeDocument/2006/relationships/slideLayout" Target="../slideLayouts/slideLayout653.xml"/><Relationship Id="rId8" Type="http://schemas.openxmlformats.org/officeDocument/2006/relationships/slideLayout" Target="../slideLayouts/slideLayout654.xml"/><Relationship Id="rId9" Type="http://schemas.openxmlformats.org/officeDocument/2006/relationships/slideLayout" Target="../slideLayouts/slideLayout655.xml"/><Relationship Id="rId10" Type="http://schemas.openxmlformats.org/officeDocument/2006/relationships/slideLayout" Target="../slideLayouts/slideLayout656.xml"/></Relationships>
</file>

<file path=ppt/slideMasters/_rels/slideMaster61.xml.rels><?xml version="1.0" encoding="UTF-8" standalone="yes"?>
<Relationships xmlns="http://schemas.openxmlformats.org/package/2006/relationships"><Relationship Id="rId11" Type="http://schemas.openxmlformats.org/officeDocument/2006/relationships/slideLayout" Target="../slideLayouts/slideLayout668.xml"/><Relationship Id="rId12" Type="http://schemas.openxmlformats.org/officeDocument/2006/relationships/theme" Target="../theme/theme61.xml"/><Relationship Id="rId1" Type="http://schemas.openxmlformats.org/officeDocument/2006/relationships/slideLayout" Target="../slideLayouts/slideLayout658.xml"/><Relationship Id="rId2" Type="http://schemas.openxmlformats.org/officeDocument/2006/relationships/slideLayout" Target="../slideLayouts/slideLayout659.xml"/><Relationship Id="rId3" Type="http://schemas.openxmlformats.org/officeDocument/2006/relationships/slideLayout" Target="../slideLayouts/slideLayout660.xml"/><Relationship Id="rId4" Type="http://schemas.openxmlformats.org/officeDocument/2006/relationships/slideLayout" Target="../slideLayouts/slideLayout661.xml"/><Relationship Id="rId5" Type="http://schemas.openxmlformats.org/officeDocument/2006/relationships/slideLayout" Target="../slideLayouts/slideLayout662.xml"/><Relationship Id="rId6" Type="http://schemas.openxmlformats.org/officeDocument/2006/relationships/slideLayout" Target="../slideLayouts/slideLayout663.xml"/><Relationship Id="rId7" Type="http://schemas.openxmlformats.org/officeDocument/2006/relationships/slideLayout" Target="../slideLayouts/slideLayout664.xml"/><Relationship Id="rId8" Type="http://schemas.openxmlformats.org/officeDocument/2006/relationships/slideLayout" Target="../slideLayouts/slideLayout665.xml"/><Relationship Id="rId9" Type="http://schemas.openxmlformats.org/officeDocument/2006/relationships/slideLayout" Target="../slideLayouts/slideLayout666.xml"/><Relationship Id="rId10" Type="http://schemas.openxmlformats.org/officeDocument/2006/relationships/slideLayout" Target="../slideLayouts/slideLayout667.xml"/></Relationships>
</file>

<file path=ppt/slideMasters/_rels/slideMaster62.xml.rels><?xml version="1.0" encoding="UTF-8" standalone="yes"?>
<Relationships xmlns="http://schemas.openxmlformats.org/package/2006/relationships"><Relationship Id="rId11" Type="http://schemas.openxmlformats.org/officeDocument/2006/relationships/slideLayout" Target="../slideLayouts/slideLayout679.xml"/><Relationship Id="rId12" Type="http://schemas.openxmlformats.org/officeDocument/2006/relationships/theme" Target="../theme/theme62.xml"/><Relationship Id="rId13" Type="http://schemas.openxmlformats.org/officeDocument/2006/relationships/image" Target="../media/image1.png"/><Relationship Id="rId1" Type="http://schemas.openxmlformats.org/officeDocument/2006/relationships/slideLayout" Target="../slideLayouts/slideLayout669.xml"/><Relationship Id="rId2" Type="http://schemas.openxmlformats.org/officeDocument/2006/relationships/slideLayout" Target="../slideLayouts/slideLayout670.xml"/><Relationship Id="rId3" Type="http://schemas.openxmlformats.org/officeDocument/2006/relationships/slideLayout" Target="../slideLayouts/slideLayout671.xml"/><Relationship Id="rId4" Type="http://schemas.openxmlformats.org/officeDocument/2006/relationships/slideLayout" Target="../slideLayouts/slideLayout672.xml"/><Relationship Id="rId5" Type="http://schemas.openxmlformats.org/officeDocument/2006/relationships/slideLayout" Target="../slideLayouts/slideLayout673.xml"/><Relationship Id="rId6" Type="http://schemas.openxmlformats.org/officeDocument/2006/relationships/slideLayout" Target="../slideLayouts/slideLayout674.xml"/><Relationship Id="rId7" Type="http://schemas.openxmlformats.org/officeDocument/2006/relationships/slideLayout" Target="../slideLayouts/slideLayout675.xml"/><Relationship Id="rId8" Type="http://schemas.openxmlformats.org/officeDocument/2006/relationships/slideLayout" Target="../slideLayouts/slideLayout676.xml"/><Relationship Id="rId9" Type="http://schemas.openxmlformats.org/officeDocument/2006/relationships/slideLayout" Target="../slideLayouts/slideLayout677.xml"/><Relationship Id="rId10" Type="http://schemas.openxmlformats.org/officeDocument/2006/relationships/slideLayout" Target="../slideLayouts/slideLayout678.xml"/></Relationships>
</file>

<file path=ppt/slideMasters/_rels/slideMaster63.xml.rels><?xml version="1.0" encoding="UTF-8" standalone="yes"?>
<Relationships xmlns="http://schemas.openxmlformats.org/package/2006/relationships"><Relationship Id="rId11" Type="http://schemas.openxmlformats.org/officeDocument/2006/relationships/slideLayout" Target="../slideLayouts/slideLayout690.xml"/><Relationship Id="rId12" Type="http://schemas.openxmlformats.org/officeDocument/2006/relationships/theme" Target="../theme/theme63.xml"/><Relationship Id="rId13" Type="http://schemas.openxmlformats.org/officeDocument/2006/relationships/image" Target="../media/image1.png"/><Relationship Id="rId1" Type="http://schemas.openxmlformats.org/officeDocument/2006/relationships/slideLayout" Target="../slideLayouts/slideLayout680.xml"/><Relationship Id="rId2" Type="http://schemas.openxmlformats.org/officeDocument/2006/relationships/slideLayout" Target="../slideLayouts/slideLayout681.xml"/><Relationship Id="rId3" Type="http://schemas.openxmlformats.org/officeDocument/2006/relationships/slideLayout" Target="../slideLayouts/slideLayout682.xml"/><Relationship Id="rId4" Type="http://schemas.openxmlformats.org/officeDocument/2006/relationships/slideLayout" Target="../slideLayouts/slideLayout683.xml"/><Relationship Id="rId5" Type="http://schemas.openxmlformats.org/officeDocument/2006/relationships/slideLayout" Target="../slideLayouts/slideLayout684.xml"/><Relationship Id="rId6" Type="http://schemas.openxmlformats.org/officeDocument/2006/relationships/slideLayout" Target="../slideLayouts/slideLayout685.xml"/><Relationship Id="rId7" Type="http://schemas.openxmlformats.org/officeDocument/2006/relationships/slideLayout" Target="../slideLayouts/slideLayout686.xml"/><Relationship Id="rId8" Type="http://schemas.openxmlformats.org/officeDocument/2006/relationships/slideLayout" Target="../slideLayouts/slideLayout687.xml"/><Relationship Id="rId9" Type="http://schemas.openxmlformats.org/officeDocument/2006/relationships/slideLayout" Target="../slideLayouts/slideLayout688.xml"/><Relationship Id="rId10" Type="http://schemas.openxmlformats.org/officeDocument/2006/relationships/slideLayout" Target="../slideLayouts/slideLayout689.xml"/></Relationships>
</file>

<file path=ppt/slideMasters/_rels/slideMaster64.xml.rels><?xml version="1.0" encoding="UTF-8" standalone="yes"?>
<Relationships xmlns="http://schemas.openxmlformats.org/package/2006/relationships"><Relationship Id="rId11" Type="http://schemas.openxmlformats.org/officeDocument/2006/relationships/slideLayout" Target="../slideLayouts/slideLayout701.xml"/><Relationship Id="rId12" Type="http://schemas.openxmlformats.org/officeDocument/2006/relationships/theme" Target="../theme/theme64.xml"/><Relationship Id="rId1" Type="http://schemas.openxmlformats.org/officeDocument/2006/relationships/slideLayout" Target="../slideLayouts/slideLayout691.xml"/><Relationship Id="rId2" Type="http://schemas.openxmlformats.org/officeDocument/2006/relationships/slideLayout" Target="../slideLayouts/slideLayout692.xml"/><Relationship Id="rId3" Type="http://schemas.openxmlformats.org/officeDocument/2006/relationships/slideLayout" Target="../slideLayouts/slideLayout693.xml"/><Relationship Id="rId4" Type="http://schemas.openxmlformats.org/officeDocument/2006/relationships/slideLayout" Target="../slideLayouts/slideLayout694.xml"/><Relationship Id="rId5" Type="http://schemas.openxmlformats.org/officeDocument/2006/relationships/slideLayout" Target="../slideLayouts/slideLayout695.xml"/><Relationship Id="rId6" Type="http://schemas.openxmlformats.org/officeDocument/2006/relationships/slideLayout" Target="../slideLayouts/slideLayout696.xml"/><Relationship Id="rId7" Type="http://schemas.openxmlformats.org/officeDocument/2006/relationships/slideLayout" Target="../slideLayouts/slideLayout697.xml"/><Relationship Id="rId8" Type="http://schemas.openxmlformats.org/officeDocument/2006/relationships/slideLayout" Target="../slideLayouts/slideLayout698.xml"/><Relationship Id="rId9" Type="http://schemas.openxmlformats.org/officeDocument/2006/relationships/slideLayout" Target="../slideLayouts/slideLayout699.xml"/><Relationship Id="rId10" Type="http://schemas.openxmlformats.org/officeDocument/2006/relationships/slideLayout" Target="../slideLayouts/slideLayout700.xml"/></Relationships>
</file>

<file path=ppt/slideMasters/_rels/slideMaster65.xml.rels><?xml version="1.0" encoding="UTF-8" standalone="yes"?>
<Relationships xmlns="http://schemas.openxmlformats.org/package/2006/relationships"><Relationship Id="rId11" Type="http://schemas.openxmlformats.org/officeDocument/2006/relationships/slideLayout" Target="../slideLayouts/slideLayout712.xml"/><Relationship Id="rId12" Type="http://schemas.openxmlformats.org/officeDocument/2006/relationships/theme" Target="../theme/theme65.xml"/><Relationship Id="rId13" Type="http://schemas.openxmlformats.org/officeDocument/2006/relationships/image" Target="../media/image1.png"/><Relationship Id="rId1" Type="http://schemas.openxmlformats.org/officeDocument/2006/relationships/slideLayout" Target="../slideLayouts/slideLayout702.xml"/><Relationship Id="rId2" Type="http://schemas.openxmlformats.org/officeDocument/2006/relationships/slideLayout" Target="../slideLayouts/slideLayout703.xml"/><Relationship Id="rId3" Type="http://schemas.openxmlformats.org/officeDocument/2006/relationships/slideLayout" Target="../slideLayouts/slideLayout704.xml"/><Relationship Id="rId4" Type="http://schemas.openxmlformats.org/officeDocument/2006/relationships/slideLayout" Target="../slideLayouts/slideLayout705.xml"/><Relationship Id="rId5" Type="http://schemas.openxmlformats.org/officeDocument/2006/relationships/slideLayout" Target="../slideLayouts/slideLayout706.xml"/><Relationship Id="rId6" Type="http://schemas.openxmlformats.org/officeDocument/2006/relationships/slideLayout" Target="../slideLayouts/slideLayout707.xml"/><Relationship Id="rId7" Type="http://schemas.openxmlformats.org/officeDocument/2006/relationships/slideLayout" Target="../slideLayouts/slideLayout708.xml"/><Relationship Id="rId8" Type="http://schemas.openxmlformats.org/officeDocument/2006/relationships/slideLayout" Target="../slideLayouts/slideLayout709.xml"/><Relationship Id="rId9" Type="http://schemas.openxmlformats.org/officeDocument/2006/relationships/slideLayout" Target="../slideLayouts/slideLayout710.xml"/><Relationship Id="rId10" Type="http://schemas.openxmlformats.org/officeDocument/2006/relationships/slideLayout" Target="../slideLayouts/slideLayout711.xml"/></Relationships>
</file>

<file path=ppt/slideMasters/_rels/slideMaster66.xml.rels><?xml version="1.0" encoding="UTF-8" standalone="yes"?>
<Relationships xmlns="http://schemas.openxmlformats.org/package/2006/relationships"><Relationship Id="rId11" Type="http://schemas.openxmlformats.org/officeDocument/2006/relationships/slideLayout" Target="../slideLayouts/slideLayout723.xml"/><Relationship Id="rId12" Type="http://schemas.openxmlformats.org/officeDocument/2006/relationships/theme" Target="../theme/theme66.xml"/><Relationship Id="rId1" Type="http://schemas.openxmlformats.org/officeDocument/2006/relationships/slideLayout" Target="../slideLayouts/slideLayout713.xml"/><Relationship Id="rId2" Type="http://schemas.openxmlformats.org/officeDocument/2006/relationships/slideLayout" Target="../slideLayouts/slideLayout714.xml"/><Relationship Id="rId3" Type="http://schemas.openxmlformats.org/officeDocument/2006/relationships/slideLayout" Target="../slideLayouts/slideLayout715.xml"/><Relationship Id="rId4" Type="http://schemas.openxmlformats.org/officeDocument/2006/relationships/slideLayout" Target="../slideLayouts/slideLayout716.xml"/><Relationship Id="rId5" Type="http://schemas.openxmlformats.org/officeDocument/2006/relationships/slideLayout" Target="../slideLayouts/slideLayout717.xml"/><Relationship Id="rId6" Type="http://schemas.openxmlformats.org/officeDocument/2006/relationships/slideLayout" Target="../slideLayouts/slideLayout718.xml"/><Relationship Id="rId7" Type="http://schemas.openxmlformats.org/officeDocument/2006/relationships/slideLayout" Target="../slideLayouts/slideLayout719.xml"/><Relationship Id="rId8" Type="http://schemas.openxmlformats.org/officeDocument/2006/relationships/slideLayout" Target="../slideLayouts/slideLayout720.xml"/><Relationship Id="rId9" Type="http://schemas.openxmlformats.org/officeDocument/2006/relationships/slideLayout" Target="../slideLayouts/slideLayout721.xml"/><Relationship Id="rId10" Type="http://schemas.openxmlformats.org/officeDocument/2006/relationships/slideLayout" Target="../slideLayouts/slideLayout722.xml"/></Relationships>
</file>

<file path=ppt/slideMasters/_rels/slideMaster67.xml.rels><?xml version="1.0" encoding="UTF-8" standalone="yes"?>
<Relationships xmlns="http://schemas.openxmlformats.org/package/2006/relationships"><Relationship Id="rId11" Type="http://schemas.openxmlformats.org/officeDocument/2006/relationships/slideLayout" Target="../slideLayouts/slideLayout734.xml"/><Relationship Id="rId12" Type="http://schemas.openxmlformats.org/officeDocument/2006/relationships/theme" Target="../theme/theme67.xml"/><Relationship Id="rId13" Type="http://schemas.openxmlformats.org/officeDocument/2006/relationships/image" Target="../media/image1.png"/><Relationship Id="rId1" Type="http://schemas.openxmlformats.org/officeDocument/2006/relationships/slideLayout" Target="../slideLayouts/slideLayout724.xml"/><Relationship Id="rId2" Type="http://schemas.openxmlformats.org/officeDocument/2006/relationships/slideLayout" Target="../slideLayouts/slideLayout725.xml"/><Relationship Id="rId3" Type="http://schemas.openxmlformats.org/officeDocument/2006/relationships/slideLayout" Target="../slideLayouts/slideLayout726.xml"/><Relationship Id="rId4" Type="http://schemas.openxmlformats.org/officeDocument/2006/relationships/slideLayout" Target="../slideLayouts/slideLayout727.xml"/><Relationship Id="rId5" Type="http://schemas.openxmlformats.org/officeDocument/2006/relationships/slideLayout" Target="../slideLayouts/slideLayout728.xml"/><Relationship Id="rId6" Type="http://schemas.openxmlformats.org/officeDocument/2006/relationships/slideLayout" Target="../slideLayouts/slideLayout729.xml"/><Relationship Id="rId7" Type="http://schemas.openxmlformats.org/officeDocument/2006/relationships/slideLayout" Target="../slideLayouts/slideLayout730.xml"/><Relationship Id="rId8" Type="http://schemas.openxmlformats.org/officeDocument/2006/relationships/slideLayout" Target="../slideLayouts/slideLayout731.xml"/><Relationship Id="rId9" Type="http://schemas.openxmlformats.org/officeDocument/2006/relationships/slideLayout" Target="../slideLayouts/slideLayout732.xml"/><Relationship Id="rId10" Type="http://schemas.openxmlformats.org/officeDocument/2006/relationships/slideLayout" Target="../slideLayouts/slideLayout733.xml"/></Relationships>
</file>

<file path=ppt/slideMasters/_rels/slideMaster68.xml.rels><?xml version="1.0" encoding="UTF-8" standalone="yes"?>
<Relationships xmlns="http://schemas.openxmlformats.org/package/2006/relationships"><Relationship Id="rId11" Type="http://schemas.openxmlformats.org/officeDocument/2006/relationships/slideLayout" Target="../slideLayouts/slideLayout745.xml"/><Relationship Id="rId12" Type="http://schemas.openxmlformats.org/officeDocument/2006/relationships/theme" Target="../theme/theme68.xml"/><Relationship Id="rId1" Type="http://schemas.openxmlformats.org/officeDocument/2006/relationships/slideLayout" Target="../slideLayouts/slideLayout735.xml"/><Relationship Id="rId2" Type="http://schemas.openxmlformats.org/officeDocument/2006/relationships/slideLayout" Target="../slideLayouts/slideLayout736.xml"/><Relationship Id="rId3" Type="http://schemas.openxmlformats.org/officeDocument/2006/relationships/slideLayout" Target="../slideLayouts/slideLayout737.xml"/><Relationship Id="rId4" Type="http://schemas.openxmlformats.org/officeDocument/2006/relationships/slideLayout" Target="../slideLayouts/slideLayout738.xml"/><Relationship Id="rId5" Type="http://schemas.openxmlformats.org/officeDocument/2006/relationships/slideLayout" Target="../slideLayouts/slideLayout739.xml"/><Relationship Id="rId6" Type="http://schemas.openxmlformats.org/officeDocument/2006/relationships/slideLayout" Target="../slideLayouts/slideLayout740.xml"/><Relationship Id="rId7" Type="http://schemas.openxmlformats.org/officeDocument/2006/relationships/slideLayout" Target="../slideLayouts/slideLayout741.xml"/><Relationship Id="rId8" Type="http://schemas.openxmlformats.org/officeDocument/2006/relationships/slideLayout" Target="../slideLayouts/slideLayout742.xml"/><Relationship Id="rId9" Type="http://schemas.openxmlformats.org/officeDocument/2006/relationships/slideLayout" Target="../slideLayouts/slideLayout743.xml"/><Relationship Id="rId10" Type="http://schemas.openxmlformats.org/officeDocument/2006/relationships/slideLayout" Target="../slideLayouts/slideLayout744.xml"/></Relationships>
</file>

<file path=ppt/slideMasters/_rels/slideMaster69.xml.rels><?xml version="1.0" encoding="UTF-8" standalone="yes"?>
<Relationships xmlns="http://schemas.openxmlformats.org/package/2006/relationships"><Relationship Id="rId11" Type="http://schemas.openxmlformats.org/officeDocument/2006/relationships/slideLayout" Target="../slideLayouts/slideLayout756.xml"/><Relationship Id="rId12" Type="http://schemas.openxmlformats.org/officeDocument/2006/relationships/theme" Target="../theme/theme69.xml"/><Relationship Id="rId1" Type="http://schemas.openxmlformats.org/officeDocument/2006/relationships/slideLayout" Target="../slideLayouts/slideLayout746.xml"/><Relationship Id="rId2" Type="http://schemas.openxmlformats.org/officeDocument/2006/relationships/slideLayout" Target="../slideLayouts/slideLayout747.xml"/><Relationship Id="rId3" Type="http://schemas.openxmlformats.org/officeDocument/2006/relationships/slideLayout" Target="../slideLayouts/slideLayout748.xml"/><Relationship Id="rId4" Type="http://schemas.openxmlformats.org/officeDocument/2006/relationships/slideLayout" Target="../slideLayouts/slideLayout749.xml"/><Relationship Id="rId5" Type="http://schemas.openxmlformats.org/officeDocument/2006/relationships/slideLayout" Target="../slideLayouts/slideLayout750.xml"/><Relationship Id="rId6" Type="http://schemas.openxmlformats.org/officeDocument/2006/relationships/slideLayout" Target="../slideLayouts/slideLayout751.xml"/><Relationship Id="rId7" Type="http://schemas.openxmlformats.org/officeDocument/2006/relationships/slideLayout" Target="../slideLayouts/slideLayout752.xml"/><Relationship Id="rId8" Type="http://schemas.openxmlformats.org/officeDocument/2006/relationships/slideLayout" Target="../slideLayouts/slideLayout753.xml"/><Relationship Id="rId9" Type="http://schemas.openxmlformats.org/officeDocument/2006/relationships/slideLayout" Target="../slideLayouts/slideLayout754.xml"/><Relationship Id="rId10" Type="http://schemas.openxmlformats.org/officeDocument/2006/relationships/slideLayout" Target="../slideLayouts/slideLayout75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7.xml"/><Relationship Id="rId13" Type="http://schemas.openxmlformats.org/officeDocument/2006/relationships/image" Target="../media/image1.png"/><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70.xml.rels><?xml version="1.0" encoding="UTF-8" standalone="yes"?>
<Relationships xmlns="http://schemas.openxmlformats.org/package/2006/relationships"><Relationship Id="rId11" Type="http://schemas.openxmlformats.org/officeDocument/2006/relationships/slideLayout" Target="../slideLayouts/slideLayout767.xml"/><Relationship Id="rId12" Type="http://schemas.openxmlformats.org/officeDocument/2006/relationships/theme" Target="../theme/theme70.xml"/><Relationship Id="rId1" Type="http://schemas.openxmlformats.org/officeDocument/2006/relationships/slideLayout" Target="../slideLayouts/slideLayout757.xml"/><Relationship Id="rId2" Type="http://schemas.openxmlformats.org/officeDocument/2006/relationships/slideLayout" Target="../slideLayouts/slideLayout758.xml"/><Relationship Id="rId3" Type="http://schemas.openxmlformats.org/officeDocument/2006/relationships/slideLayout" Target="../slideLayouts/slideLayout759.xml"/><Relationship Id="rId4" Type="http://schemas.openxmlformats.org/officeDocument/2006/relationships/slideLayout" Target="../slideLayouts/slideLayout760.xml"/><Relationship Id="rId5" Type="http://schemas.openxmlformats.org/officeDocument/2006/relationships/slideLayout" Target="../slideLayouts/slideLayout761.xml"/><Relationship Id="rId6" Type="http://schemas.openxmlformats.org/officeDocument/2006/relationships/slideLayout" Target="../slideLayouts/slideLayout762.xml"/><Relationship Id="rId7" Type="http://schemas.openxmlformats.org/officeDocument/2006/relationships/slideLayout" Target="../slideLayouts/slideLayout763.xml"/><Relationship Id="rId8" Type="http://schemas.openxmlformats.org/officeDocument/2006/relationships/slideLayout" Target="../slideLayouts/slideLayout764.xml"/><Relationship Id="rId9" Type="http://schemas.openxmlformats.org/officeDocument/2006/relationships/slideLayout" Target="../slideLayouts/slideLayout765.xml"/><Relationship Id="rId10" Type="http://schemas.openxmlformats.org/officeDocument/2006/relationships/slideLayout" Target="../slideLayouts/slideLayout766.xml"/></Relationships>
</file>

<file path=ppt/slideMasters/_rels/slideMaster71.xml.rels><?xml version="1.0" encoding="UTF-8" standalone="yes"?>
<Relationships xmlns="http://schemas.openxmlformats.org/package/2006/relationships"><Relationship Id="rId11" Type="http://schemas.openxmlformats.org/officeDocument/2006/relationships/slideLayout" Target="../slideLayouts/slideLayout778.xml"/><Relationship Id="rId12" Type="http://schemas.openxmlformats.org/officeDocument/2006/relationships/theme" Target="../theme/theme71.xml"/><Relationship Id="rId1" Type="http://schemas.openxmlformats.org/officeDocument/2006/relationships/slideLayout" Target="../slideLayouts/slideLayout768.xml"/><Relationship Id="rId2" Type="http://schemas.openxmlformats.org/officeDocument/2006/relationships/slideLayout" Target="../slideLayouts/slideLayout769.xml"/><Relationship Id="rId3" Type="http://schemas.openxmlformats.org/officeDocument/2006/relationships/slideLayout" Target="../slideLayouts/slideLayout770.xml"/><Relationship Id="rId4" Type="http://schemas.openxmlformats.org/officeDocument/2006/relationships/slideLayout" Target="../slideLayouts/slideLayout771.xml"/><Relationship Id="rId5" Type="http://schemas.openxmlformats.org/officeDocument/2006/relationships/slideLayout" Target="../slideLayouts/slideLayout772.xml"/><Relationship Id="rId6" Type="http://schemas.openxmlformats.org/officeDocument/2006/relationships/slideLayout" Target="../slideLayouts/slideLayout773.xml"/><Relationship Id="rId7" Type="http://schemas.openxmlformats.org/officeDocument/2006/relationships/slideLayout" Target="../slideLayouts/slideLayout774.xml"/><Relationship Id="rId8" Type="http://schemas.openxmlformats.org/officeDocument/2006/relationships/slideLayout" Target="../slideLayouts/slideLayout775.xml"/><Relationship Id="rId9" Type="http://schemas.openxmlformats.org/officeDocument/2006/relationships/slideLayout" Target="../slideLayouts/slideLayout776.xml"/><Relationship Id="rId10" Type="http://schemas.openxmlformats.org/officeDocument/2006/relationships/slideLayout" Target="../slideLayouts/slideLayout777.xml"/></Relationships>
</file>

<file path=ppt/slideMasters/_rels/slideMaster72.xml.rels><?xml version="1.0" encoding="UTF-8" standalone="yes"?>
<Relationships xmlns="http://schemas.openxmlformats.org/package/2006/relationships"><Relationship Id="rId11" Type="http://schemas.openxmlformats.org/officeDocument/2006/relationships/slideLayout" Target="../slideLayouts/slideLayout789.xml"/><Relationship Id="rId12" Type="http://schemas.openxmlformats.org/officeDocument/2006/relationships/theme" Target="../theme/theme72.xml"/><Relationship Id="rId1" Type="http://schemas.openxmlformats.org/officeDocument/2006/relationships/slideLayout" Target="../slideLayouts/slideLayout779.xml"/><Relationship Id="rId2" Type="http://schemas.openxmlformats.org/officeDocument/2006/relationships/slideLayout" Target="../slideLayouts/slideLayout780.xml"/><Relationship Id="rId3" Type="http://schemas.openxmlformats.org/officeDocument/2006/relationships/slideLayout" Target="../slideLayouts/slideLayout781.xml"/><Relationship Id="rId4" Type="http://schemas.openxmlformats.org/officeDocument/2006/relationships/slideLayout" Target="../slideLayouts/slideLayout782.xml"/><Relationship Id="rId5" Type="http://schemas.openxmlformats.org/officeDocument/2006/relationships/slideLayout" Target="../slideLayouts/slideLayout783.xml"/><Relationship Id="rId6" Type="http://schemas.openxmlformats.org/officeDocument/2006/relationships/slideLayout" Target="../slideLayouts/slideLayout784.xml"/><Relationship Id="rId7" Type="http://schemas.openxmlformats.org/officeDocument/2006/relationships/slideLayout" Target="../slideLayouts/slideLayout785.xml"/><Relationship Id="rId8" Type="http://schemas.openxmlformats.org/officeDocument/2006/relationships/slideLayout" Target="../slideLayouts/slideLayout786.xml"/><Relationship Id="rId9" Type="http://schemas.openxmlformats.org/officeDocument/2006/relationships/slideLayout" Target="../slideLayouts/slideLayout787.xml"/><Relationship Id="rId10" Type="http://schemas.openxmlformats.org/officeDocument/2006/relationships/slideLayout" Target="../slideLayouts/slideLayout788.xml"/></Relationships>
</file>

<file path=ppt/slideMasters/_rels/slideMaster73.xml.rels><?xml version="1.0" encoding="UTF-8" standalone="yes"?>
<Relationships xmlns="http://schemas.openxmlformats.org/package/2006/relationships"><Relationship Id="rId11" Type="http://schemas.openxmlformats.org/officeDocument/2006/relationships/slideLayout" Target="../slideLayouts/slideLayout800.xml"/><Relationship Id="rId12" Type="http://schemas.openxmlformats.org/officeDocument/2006/relationships/theme" Target="../theme/theme73.xml"/><Relationship Id="rId13" Type="http://schemas.openxmlformats.org/officeDocument/2006/relationships/image" Target="../media/image1.png"/><Relationship Id="rId1" Type="http://schemas.openxmlformats.org/officeDocument/2006/relationships/slideLayout" Target="../slideLayouts/slideLayout790.xml"/><Relationship Id="rId2" Type="http://schemas.openxmlformats.org/officeDocument/2006/relationships/slideLayout" Target="../slideLayouts/slideLayout791.xml"/><Relationship Id="rId3" Type="http://schemas.openxmlformats.org/officeDocument/2006/relationships/slideLayout" Target="../slideLayouts/slideLayout792.xml"/><Relationship Id="rId4" Type="http://schemas.openxmlformats.org/officeDocument/2006/relationships/slideLayout" Target="../slideLayouts/slideLayout793.xml"/><Relationship Id="rId5" Type="http://schemas.openxmlformats.org/officeDocument/2006/relationships/slideLayout" Target="../slideLayouts/slideLayout794.xml"/><Relationship Id="rId6" Type="http://schemas.openxmlformats.org/officeDocument/2006/relationships/slideLayout" Target="../slideLayouts/slideLayout795.xml"/><Relationship Id="rId7" Type="http://schemas.openxmlformats.org/officeDocument/2006/relationships/slideLayout" Target="../slideLayouts/slideLayout796.xml"/><Relationship Id="rId8" Type="http://schemas.openxmlformats.org/officeDocument/2006/relationships/slideLayout" Target="../slideLayouts/slideLayout797.xml"/><Relationship Id="rId9" Type="http://schemas.openxmlformats.org/officeDocument/2006/relationships/slideLayout" Target="../slideLayouts/slideLayout798.xml"/><Relationship Id="rId10" Type="http://schemas.openxmlformats.org/officeDocument/2006/relationships/slideLayout" Target="../slideLayouts/slideLayout799.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theme" Target="../theme/theme8.xml"/><Relationship Id="rId13" Type="http://schemas.openxmlformats.org/officeDocument/2006/relationships/image" Target="../media/image1.png"/><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89.xml"/><Relationship Id="rId12" Type="http://schemas.openxmlformats.org/officeDocument/2006/relationships/theme" Target="../theme/theme9.xml"/><Relationship Id="rId13" Type="http://schemas.openxmlformats.org/officeDocument/2006/relationships/image" Target="../media/image1.png"/><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9" Type="http://schemas.openxmlformats.org/officeDocument/2006/relationships/slideLayout" Target="../slideLayouts/slideLayout87.xml"/><Relationship Id="rId10"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userDrawn="1"/>
        </p:nvPicPr>
        <p:blipFill>
          <a:blip r:embed="rId16"/>
          <a:stretch>
            <a:fillRect/>
          </a:stretch>
        </p:blipFill>
        <p:spPr>
          <a:xfrm>
            <a:off x="4053359" y="264849"/>
            <a:ext cx="5102012" cy="542508"/>
          </a:xfrm>
          <a:prstGeom prst="rect">
            <a:avLst/>
          </a:prstGeom>
        </p:spPr>
      </p:pic>
      <p:sp>
        <p:nvSpPr>
          <p:cNvPr id="8" name="Title Placeholder 1"/>
          <p:cNvSpPr>
            <a:spLocks noGrp="1"/>
          </p:cNvSpPr>
          <p:nvPr>
            <p:ph type="title"/>
          </p:nvPr>
        </p:nvSpPr>
        <p:spPr>
          <a:xfrm>
            <a:off x="299306" y="274638"/>
            <a:ext cx="8387494" cy="532719"/>
          </a:xfrm>
          <a:prstGeom prst="rect">
            <a:avLst/>
          </a:prstGeom>
        </p:spPr>
        <p:txBody>
          <a:bodyPr vert="horz" lIns="91440" tIns="45720" rIns="91440" bIns="45720" rtlCol="0" anchor="ctr">
            <a:noAutofit/>
          </a:bodyPr>
          <a:lstStyle/>
          <a:p>
            <a:r>
              <a:rPr lang="en-US" dirty="0" smtClean="0"/>
              <a:t>Click edit Master title style</a:t>
            </a:r>
            <a:endParaRPr lang="en-US" dirty="0"/>
          </a:p>
        </p:txBody>
      </p:sp>
      <p:pic>
        <p:nvPicPr>
          <p:cNvPr id="9" name="Picture 8" descr="footer.png"/>
          <p:cNvPicPr>
            <a:picLocks noChangeAspect="1"/>
          </p:cNvPicPr>
          <p:nvPr userDrawn="1"/>
        </p:nvPicPr>
        <p:blipFill>
          <a:blip r:embed="rId17"/>
          <a:stretch>
            <a:fillRect/>
          </a:stretch>
        </p:blipFill>
        <p:spPr>
          <a:xfrm>
            <a:off x="-27215" y="6267135"/>
            <a:ext cx="9189720" cy="611833"/>
          </a:xfrm>
          <a:prstGeom prst="rect">
            <a:avLst/>
          </a:prstGeom>
          <a:ln>
            <a:noFill/>
          </a:ln>
        </p:spPr>
      </p:pic>
      <p:pic>
        <p:nvPicPr>
          <p:cNvPr id="10" name="Picture 9" descr="ecelogorb.psd"/>
          <p:cNvPicPr>
            <a:picLocks noChangeAspect="1"/>
          </p:cNvPicPr>
          <p:nvPr userDrawn="1"/>
        </p:nvPicPr>
        <p:blipFill>
          <a:blip r:embed="rId18">
            <a:lum bright="-8000"/>
          </a:blip>
          <a:stretch>
            <a:fillRect/>
          </a:stretch>
        </p:blipFill>
        <p:spPr>
          <a:xfrm>
            <a:off x="193350" y="6294367"/>
            <a:ext cx="2563296" cy="512659"/>
          </a:xfrm>
          <a:prstGeom prst="rect">
            <a:avLst/>
          </a:prstGeom>
          <a:effectLst/>
        </p:spPr>
      </p:pic>
      <p:pic>
        <p:nvPicPr>
          <p:cNvPr id="11" name="Picture 10" descr="CMU_logo_horiz_black.eps"/>
          <p:cNvPicPr>
            <a:picLocks noChangeAspect="1"/>
          </p:cNvPicPr>
          <p:nvPr userDrawn="1"/>
        </p:nvPicPr>
        <p:blipFill>
          <a:blip r:embed="rId19"/>
          <a:stretch>
            <a:fillRect/>
          </a:stretch>
        </p:blipFill>
        <p:spPr>
          <a:xfrm>
            <a:off x="5263668" y="6393688"/>
            <a:ext cx="3714414" cy="337908"/>
          </a:xfrm>
          <a:prstGeom prst="rect">
            <a:avLst/>
          </a:prstGeom>
          <a:effectLst/>
        </p:spPr>
      </p:pic>
    </p:spTree>
    <p:extLst>
      <p:ext uri="{BB962C8B-B14F-4D97-AF65-F5344CB8AC3E}">
        <p14:creationId xmlns:p14="http://schemas.microsoft.com/office/powerpoint/2010/main" val="1092185447"/>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Lst>
  <p:txStyles>
    <p:titleStyle>
      <a:lvl1pPr algn="l" defTabSz="457200" rtl="0" eaLnBrk="1" latinLnBrk="0" hangingPunct="1">
        <a:spcBef>
          <a:spcPct val="0"/>
        </a:spcBef>
        <a:buNone/>
        <a:defRPr sz="36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16960624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4484814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41020579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8903695"/>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23517911"/>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395245154"/>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55D46416-474E-184B-A5AD-7D0BC91A8C60}"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525344"/>
            <a:ext cx="1080120" cy="312522"/>
          </a:xfrm>
          <a:prstGeom prst="rect">
            <a:avLst/>
          </a:prstGeom>
        </p:spPr>
      </p:pic>
    </p:spTree>
    <p:extLst>
      <p:ext uri="{BB962C8B-B14F-4D97-AF65-F5344CB8AC3E}">
        <p14:creationId xmlns:p14="http://schemas.microsoft.com/office/powerpoint/2010/main" val="1194972499"/>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4278721475"/>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941076515"/>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646761712"/>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451334023"/>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421908338"/>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 id="2147484219"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532045670"/>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4174514676"/>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56234506"/>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97489780"/>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 id="2147484364" r:id="rId10"/>
    <p:sldLayoutId id="214748436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36955337"/>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25046945"/>
      </p:ext>
    </p:extLst>
  </p:cSld>
  <p:clrMap bg1="lt1" tx1="dk1" bg2="lt2" tx2="dk2" accent1="accent1" accent2="accent2" accent3="accent3" accent4="accent4" accent5="accent5" accent6="accent6" hlink="hlink" folHlink="folHlink"/>
  <p:sldLayoutIdLst>
    <p:sldLayoutId id="2147484379" r:id="rId1"/>
    <p:sldLayoutId id="2147484380" r:id="rId2"/>
    <p:sldLayoutId id="2147484381" r:id="rId3"/>
    <p:sldLayoutId id="2147484382" r:id="rId4"/>
    <p:sldLayoutId id="2147484383" r:id="rId5"/>
    <p:sldLayoutId id="2147484384" r:id="rId6"/>
    <p:sldLayoutId id="2147484385" r:id="rId7"/>
    <p:sldLayoutId id="2147484386" r:id="rId8"/>
    <p:sldLayoutId id="2147484387" r:id="rId9"/>
    <p:sldLayoutId id="2147484388" r:id="rId10"/>
    <p:sldLayoutId id="214748438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13" rIns="0" bIns="4571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95401"/>
            <a:ext cx="8229600" cy="4830763"/>
          </a:xfrm>
          <a:prstGeom prst="rect">
            <a:avLst/>
          </a:prstGeom>
        </p:spPr>
        <p:txBody>
          <a:bodyPr vert="horz" lIns="91425" tIns="45713" rIns="91425"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25" tIns="45713" rIns="91425" bIns="45713" rtlCol="0" anchor="ctr"/>
          <a:lstStyle>
            <a:lvl1pPr algn="l">
              <a:defRPr sz="1200">
                <a:solidFill>
                  <a:schemeClr val="tx1">
                    <a:tint val="75000"/>
                  </a:schemeClr>
                </a:solidFill>
              </a:defRPr>
            </a:lvl1pPr>
          </a:lstStyle>
          <a:p>
            <a:pPr defTabSz="914259"/>
            <a:fld id="{EFCD136B-938C-4ABE-A595-3497154215A9}" type="datetime1">
              <a:rPr lang="en-US" smtClean="0">
                <a:solidFill>
                  <a:prstClr val="black">
                    <a:tint val="75000"/>
                  </a:prstClr>
                </a:solidFill>
                <a:latin typeface="Calibri"/>
              </a:rPr>
              <a:pPr defTabSz="914259"/>
              <a:t>8/7/13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1" y="6356353"/>
            <a:ext cx="2895600" cy="365125"/>
          </a:xfrm>
          <a:prstGeom prst="rect">
            <a:avLst/>
          </a:prstGeom>
        </p:spPr>
        <p:txBody>
          <a:bodyPr vert="horz" lIns="91425" tIns="45713" rIns="91425" bIns="45713" rtlCol="0" anchor="ctr"/>
          <a:lstStyle>
            <a:lvl1pPr algn="ctr">
              <a:defRPr sz="1200">
                <a:solidFill>
                  <a:schemeClr val="tx1">
                    <a:tint val="75000"/>
                  </a:schemeClr>
                </a:solidFill>
              </a:defRPr>
            </a:lvl1pPr>
          </a:lstStyle>
          <a:p>
            <a:pPr defTabSz="914259"/>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25" tIns="45713" rIns="91425" bIns="45713" rtlCol="0" anchor="ctr"/>
          <a:lstStyle>
            <a:lvl1pPr algn="r">
              <a:defRPr sz="1200">
                <a:solidFill>
                  <a:schemeClr val="tx1">
                    <a:tint val="75000"/>
                  </a:schemeClr>
                </a:solidFill>
              </a:defRPr>
            </a:lvl1pPr>
          </a:lstStyle>
          <a:p>
            <a:pPr defTabSz="914259"/>
            <a:fld id="{58161B50-6D0B-48B4-A1D4-BAD8C599CC84}" type="slidenum">
              <a:rPr lang="en-US" smtClean="0">
                <a:solidFill>
                  <a:prstClr val="black">
                    <a:tint val="75000"/>
                  </a:prstClr>
                </a:solidFill>
                <a:latin typeface="Calibri"/>
              </a:rPr>
              <a:pPr defTabSz="914259"/>
              <a:t>‹#›</a:t>
            </a:fld>
            <a:endParaRPr lang="en-US" dirty="0">
              <a:solidFill>
                <a:prstClr val="black">
                  <a:tint val="75000"/>
                </a:prstClr>
              </a:solidFill>
              <a:latin typeface="Calibri"/>
            </a:endParaRPr>
          </a:p>
        </p:txBody>
      </p:sp>
      <p:pic>
        <p:nvPicPr>
          <p:cNvPr id="7" name="Picture 6"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753687544"/>
      </p:ext>
    </p:extLst>
  </p:cSld>
  <p:clrMap bg1="lt1" tx1="dk1" bg2="lt2" tx2="dk2" accent1="accent1" accent2="accent2" accent3="accent3" accent4="accent4" accent5="accent5" accent6="accent6" hlink="hlink" folHlink="folHlink"/>
  <p:sldLayoutIdLst>
    <p:sldLayoutId id="2147484391" r:id="rId1"/>
    <p:sldLayoutId id="2147484392" r:id="rId2"/>
    <p:sldLayoutId id="2147484393" r:id="rId3"/>
    <p:sldLayoutId id="2147484394" r:id="rId4"/>
    <p:sldLayoutId id="2147484395" r:id="rId5"/>
    <p:sldLayoutId id="2147484396" r:id="rId6"/>
    <p:sldLayoutId id="2147484397" r:id="rId7"/>
    <p:sldLayoutId id="2147484398" r:id="rId8"/>
    <p:sldLayoutId id="2147484399" r:id="rId9"/>
    <p:sldLayoutId id="2147484400" r:id="rId10"/>
    <p:sldLayoutId id="2147484401" r:id="rId11"/>
  </p:sldLayoutIdLst>
  <p:timing>
    <p:tnLst>
      <p:par>
        <p:cTn xmlns:p14="http://schemas.microsoft.com/office/powerpoint/2010/main" id="1" dur="indefinite" restart="never" nodeType="tmRoot"/>
      </p:par>
    </p:tnLst>
  </p:timing>
  <p:hf hdr="0" ftr="0" dt="0"/>
  <p:txStyles>
    <p:titleStyle>
      <a:lvl1pPr algn="ctr" defTabSz="914259"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848" indent="-342848" algn="l" defTabSz="91425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36" indent="-285707" algn="l" defTabSz="91425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24" indent="-228564" algn="l" defTabSz="91425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54"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8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1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44"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7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03"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962588909"/>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097112098"/>
      </p:ext>
    </p:extLst>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349183452"/>
      </p:ext>
    </p:extLst>
  </p:cSld>
  <p:clrMap bg1="lt1" tx1="dk1" bg2="lt2" tx2="dk2" accent1="accent1" accent2="accent2" accent3="accent3" accent4="accent4" accent5="accent5" accent6="accent6" hlink="hlink" folHlink="folHlink"/>
  <p:sldLayoutIdLst>
    <p:sldLayoutId id="2147484415" r:id="rId1"/>
    <p:sldLayoutId id="2147484416" r:id="rId2"/>
    <p:sldLayoutId id="2147484417" r:id="rId3"/>
    <p:sldLayoutId id="2147484418" r:id="rId4"/>
    <p:sldLayoutId id="2147484419" r:id="rId5"/>
    <p:sldLayoutId id="2147484420" r:id="rId6"/>
    <p:sldLayoutId id="2147484421" r:id="rId7"/>
    <p:sldLayoutId id="2147484422" r:id="rId8"/>
    <p:sldLayoutId id="2147484423" r:id="rId9"/>
    <p:sldLayoutId id="2147484424" r:id="rId10"/>
    <p:sldLayoutId id="214748442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117073943"/>
      </p:ext>
    </p:extLst>
  </p:cSld>
  <p:clrMap bg1="lt1" tx1="dk1" bg2="lt2" tx2="dk2" accent1="accent1" accent2="accent2" accent3="accent3" accent4="accent4" accent5="accent5" accent6="accent6" hlink="hlink" folHlink="folHlink"/>
  <p:sldLayoutIdLst>
    <p:sldLayoutId id="2147484427" r:id="rId1"/>
    <p:sldLayoutId id="2147484428" r:id="rId2"/>
    <p:sldLayoutId id="2147484429" r:id="rId3"/>
    <p:sldLayoutId id="2147484430" r:id="rId4"/>
    <p:sldLayoutId id="2147484431" r:id="rId5"/>
    <p:sldLayoutId id="2147484432" r:id="rId6"/>
    <p:sldLayoutId id="2147484433" r:id="rId7"/>
    <p:sldLayoutId id="2147484434" r:id="rId8"/>
    <p:sldLayoutId id="2147484435" r:id="rId9"/>
    <p:sldLayoutId id="2147484436" r:id="rId10"/>
    <p:sldLayoutId id="214748443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305412545"/>
      </p:ext>
    </p:extLst>
  </p:cSld>
  <p:clrMap bg1="lt1" tx1="dk1" bg2="lt2" tx2="dk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 id="2147484446" r:id="rId8"/>
    <p:sldLayoutId id="2147484447" r:id="rId9"/>
    <p:sldLayoutId id="2147484448" r:id="rId10"/>
    <p:sldLayoutId id="214748444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051615603"/>
      </p:ext>
    </p:extLst>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027065144"/>
      </p:ext>
    </p:extLst>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94128692"/>
      </p:ext>
    </p:extLst>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88987752"/>
      </p:ext>
    </p:extLst>
  </p:cSld>
  <p:clrMap bg1="lt1" tx1="dk1" bg2="lt2" tx2="dk2" accent1="accent1" accent2="accent2" accent3="accent3" accent4="accent4" accent5="accent5" accent6="accent6" hlink="hlink" folHlink="folHlink"/>
  <p:sldLayoutIdLst>
    <p:sldLayoutId id="2147484511" r:id="rId1"/>
    <p:sldLayoutId id="2147484512" r:id="rId2"/>
    <p:sldLayoutId id="2147484513" r:id="rId3"/>
    <p:sldLayoutId id="2147484514" r:id="rId4"/>
    <p:sldLayoutId id="2147484515" r:id="rId5"/>
    <p:sldLayoutId id="2147484516" r:id="rId6"/>
    <p:sldLayoutId id="2147484517" r:id="rId7"/>
    <p:sldLayoutId id="2147484518" r:id="rId8"/>
    <p:sldLayoutId id="2147484519" r:id="rId9"/>
    <p:sldLayoutId id="2147484520" r:id="rId10"/>
    <p:sldLayoutId id="214748452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val="2503778565"/>
      </p:ext>
    </p:extLst>
  </p:cSld>
  <p:clrMap bg1="lt1" tx1="dk1" bg2="lt2" tx2="dk2" accent1="accent1" accent2="accent2" accent3="accent3" accent4="accent4" accent5="accent5" accent6="accent6" hlink="hlink" folHlink="folHlink"/>
  <p:sldLayoutIdLst>
    <p:sldLayoutId id="2147484523" r:id="rId1"/>
    <p:sldLayoutId id="2147484524" r:id="rId2"/>
    <p:sldLayoutId id="2147484525" r:id="rId3"/>
    <p:sldLayoutId id="2147484526" r:id="rId4"/>
    <p:sldLayoutId id="2147484527" r:id="rId5"/>
    <p:sldLayoutId id="2147484528" r:id="rId6"/>
    <p:sldLayoutId id="2147484529" r:id="rId7"/>
    <p:sldLayoutId id="2147484530" r:id="rId8"/>
    <p:sldLayoutId id="2147484531" r:id="rId9"/>
    <p:sldLayoutId id="2147484532" r:id="rId10"/>
    <p:sldLayoutId id="214748453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964860F9-DD7C-AE47-98ED-AEBA17B0375F}"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Tree>
    <p:extLst>
      <p:ext uri="{BB962C8B-B14F-4D97-AF65-F5344CB8AC3E}">
        <p14:creationId xmlns:p14="http://schemas.microsoft.com/office/powerpoint/2010/main" val="3606677314"/>
      </p:ext>
    </p:extLst>
  </p:cSld>
  <p:clrMap bg1="lt1" tx1="dk1" bg2="lt2" tx2="dk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4" r:id="rId10"/>
    <p:sldLayoutId id="2147484545" r:id="rId11"/>
    <p:sldLayoutId id="2147484546"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4831965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21740566"/>
      </p:ext>
    </p:extLst>
  </p:cSld>
  <p:clrMap bg1="lt1" tx1="dk1" bg2="lt2" tx2="dk2" accent1="accent1" accent2="accent2" accent3="accent3" accent4="accent4" accent5="accent5" accent6="accent6" hlink="hlink" folHlink="folHlink"/>
  <p:sldLayoutIdLst>
    <p:sldLayoutId id="2147484548" r:id="rId1"/>
    <p:sldLayoutId id="2147484549" r:id="rId2"/>
    <p:sldLayoutId id="2147484550" r:id="rId3"/>
    <p:sldLayoutId id="2147484551" r:id="rId4"/>
    <p:sldLayoutId id="2147484552" r:id="rId5"/>
    <p:sldLayoutId id="2147484553" r:id="rId6"/>
    <p:sldLayoutId id="2147484554" r:id="rId7"/>
    <p:sldLayoutId id="2147484555" r:id="rId8"/>
    <p:sldLayoutId id="2147484556" r:id="rId9"/>
    <p:sldLayoutId id="2147484557" r:id="rId10"/>
    <p:sldLayoutId id="214748455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300132044"/>
      </p:ext>
    </p:extLst>
  </p:cSld>
  <p:clrMap bg1="lt1" tx1="dk1" bg2="lt2" tx2="dk2" accent1="accent1" accent2="accent2" accent3="accent3" accent4="accent4" accent5="accent5" accent6="accent6" hlink="hlink" folHlink="folHlink"/>
  <p:sldLayoutIdLst>
    <p:sldLayoutId id="2147484560" r:id="rId1"/>
    <p:sldLayoutId id="2147484561" r:id="rId2"/>
    <p:sldLayoutId id="2147484562" r:id="rId3"/>
    <p:sldLayoutId id="2147484563" r:id="rId4"/>
    <p:sldLayoutId id="2147484564" r:id="rId5"/>
    <p:sldLayoutId id="2147484565" r:id="rId6"/>
    <p:sldLayoutId id="2147484566" r:id="rId7"/>
    <p:sldLayoutId id="2147484567" r:id="rId8"/>
    <p:sldLayoutId id="2147484568" r:id="rId9"/>
    <p:sldLayoutId id="2147484569" r:id="rId10"/>
    <p:sldLayoutId id="214748457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367926"/>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363164"/>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500854"/>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72862"/>
            <a:ext cx="1080120" cy="312522"/>
          </a:xfrm>
          <a:prstGeom prst="rect">
            <a:avLst/>
          </a:prstGeom>
        </p:spPr>
      </p:pic>
    </p:spTree>
    <p:extLst>
      <p:ext uri="{BB962C8B-B14F-4D97-AF65-F5344CB8AC3E}">
        <p14:creationId xmlns:p14="http://schemas.microsoft.com/office/powerpoint/2010/main" val="2586202913"/>
      </p:ext>
    </p:extLst>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smtClean="0">
                <a:solidFill>
                  <a:srgbClr val="000000"/>
                </a:solidFill>
                <a:latin typeface="Garamond" charset="0"/>
                <a:cs typeface="Arial" charset="0"/>
              </a:defRPr>
            </a:lvl1pPr>
          </a:lstStyle>
          <a:p>
            <a:pPr fontAlgn="base">
              <a:spcBef>
                <a:spcPct val="0"/>
              </a:spcBef>
              <a:spcAft>
                <a:spcPct val="0"/>
              </a:spcAft>
              <a:defRPr/>
            </a:pPr>
            <a:fld id="{3FF84C08-C189-5C4C-822D-BCB9DCC3AF18}"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232272195"/>
      </p:ext>
    </p:extLst>
  </p:cSld>
  <p:clrMap bg1="lt1" tx1="dk1" bg2="lt2" tx2="dk2" accent1="accent1" accent2="accent2" accent3="accent3" accent4="accent4" accent5="accent5" accent6="accent6" hlink="hlink" folHlink="folHlink"/>
  <p:sldLayoutIdLst>
    <p:sldLayoutId id="2147484584" r:id="rId1"/>
    <p:sldLayoutId id="2147484585" r:id="rId2"/>
    <p:sldLayoutId id="2147484586" r:id="rId3"/>
    <p:sldLayoutId id="2147484587" r:id="rId4"/>
    <p:sldLayoutId id="2147484588" r:id="rId5"/>
    <p:sldLayoutId id="2147484589" r:id="rId6"/>
    <p:sldLayoutId id="2147484590" r:id="rId7"/>
    <p:sldLayoutId id="2147484591" r:id="rId8"/>
    <p:sldLayoutId id="2147484592" r:id="rId9"/>
    <p:sldLayoutId id="2147484593" r:id="rId10"/>
    <p:sldLayoutId id="2147484594" r:id="rId11"/>
    <p:sldLayoutId id="2147484595"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85344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990600"/>
            <a:ext cx="8534400" cy="536575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00800"/>
            <a:ext cx="2133600" cy="32067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5629-F741-454D-8A3F-49FD9C45B2E3}"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400800"/>
            <a:ext cx="2895600" cy="3206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7" name="Slide Number Placeholder 3"/>
          <p:cNvSpPr txBox="1">
            <a:spLocks/>
          </p:cNvSpPr>
          <p:nvPr userDrawn="1"/>
        </p:nvSpPr>
        <p:spPr>
          <a:xfrm>
            <a:off x="8077200" y="6248400"/>
            <a:ext cx="1066800" cy="609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B363EBC-A636-4E4F-B313-DA526F248DF6}" type="slidenum">
              <a:rPr lang="en-US" sz="2000" smtClean="0">
                <a:solidFill>
                  <a:prstClr val="black"/>
                </a:solidFill>
                <a:latin typeface="Calibri"/>
              </a:rPr>
              <a:pPr algn="ctr"/>
              <a:t>‹#›</a:t>
            </a:fld>
            <a:endParaRPr lang="en-US" sz="2000">
              <a:solidFill>
                <a:prstClr val="black"/>
              </a:solidFill>
              <a:latin typeface="Calibri"/>
            </a:endParaRPr>
          </a:p>
        </p:txBody>
      </p:sp>
    </p:spTree>
    <p:extLst>
      <p:ext uri="{BB962C8B-B14F-4D97-AF65-F5344CB8AC3E}">
        <p14:creationId xmlns:p14="http://schemas.microsoft.com/office/powerpoint/2010/main" val="2991966588"/>
      </p:ext>
    </p:extLst>
  </p:cSld>
  <p:clrMap bg1="lt1" tx1="dk1" bg2="lt2" tx2="dk2" accent1="accent1" accent2="accent2" accent3="accent3" accent4="accent4" accent5="accent5" accent6="accent6" hlink="hlink" folHlink="folHlink"/>
  <p:sldLayoutIdLst>
    <p:sldLayoutId id="2147484597" r:id="rId1"/>
    <p:sldLayoutId id="2147484598" r:id="rId2"/>
    <p:sldLayoutId id="2147484599" r:id="rId3"/>
    <p:sldLayoutId id="2147484600" r:id="rId4"/>
    <p:sldLayoutId id="2147484601" r:id="rId5"/>
    <p:sldLayoutId id="2147484602" r:id="rId6"/>
    <p:sldLayoutId id="2147484603" r:id="rId7"/>
    <p:sldLayoutId id="2147484604" r:id="rId8"/>
    <p:sldLayoutId id="2147484605" r:id="rId9"/>
    <p:sldLayoutId id="2147484606" r:id="rId10"/>
    <p:sldLayoutId id="2147484607"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85344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990600"/>
            <a:ext cx="8534400" cy="536575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00800"/>
            <a:ext cx="2133600" cy="32067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5629-F741-454D-8A3F-49FD9C45B2E3}"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400800"/>
            <a:ext cx="2895600" cy="3206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7" name="Slide Number Placeholder 3"/>
          <p:cNvSpPr txBox="1">
            <a:spLocks/>
          </p:cNvSpPr>
          <p:nvPr userDrawn="1"/>
        </p:nvSpPr>
        <p:spPr>
          <a:xfrm>
            <a:off x="8077200" y="6248400"/>
            <a:ext cx="1066800" cy="609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B363EBC-A636-4E4F-B313-DA526F248DF6}" type="slidenum">
              <a:rPr lang="en-US" sz="2000" smtClean="0">
                <a:solidFill>
                  <a:prstClr val="black"/>
                </a:solidFill>
                <a:latin typeface="Calibri"/>
              </a:rPr>
              <a:pPr algn="ctr"/>
              <a:t>‹#›</a:t>
            </a:fld>
            <a:endParaRPr lang="en-US" sz="2000">
              <a:solidFill>
                <a:prstClr val="black"/>
              </a:solidFill>
              <a:latin typeface="Calibri"/>
            </a:endParaRPr>
          </a:p>
        </p:txBody>
      </p:sp>
    </p:spTree>
    <p:extLst>
      <p:ext uri="{BB962C8B-B14F-4D97-AF65-F5344CB8AC3E}">
        <p14:creationId xmlns:p14="http://schemas.microsoft.com/office/powerpoint/2010/main" val="2679621176"/>
      </p:ext>
    </p:extLst>
  </p:cSld>
  <p:clrMap bg1="lt1" tx1="dk1" bg2="lt2" tx2="dk2" accent1="accent1" accent2="accent2" accent3="accent3" accent4="accent4" accent5="accent5" accent6="accent6" hlink="hlink" folHlink="folHlink"/>
  <p:sldLayoutIdLst>
    <p:sldLayoutId id="2147484609" r:id="rId1"/>
    <p:sldLayoutId id="2147484610" r:id="rId2"/>
    <p:sldLayoutId id="2147484611" r:id="rId3"/>
    <p:sldLayoutId id="2147484612" r:id="rId4"/>
    <p:sldLayoutId id="2147484613" r:id="rId5"/>
    <p:sldLayoutId id="2147484614" r:id="rId6"/>
    <p:sldLayoutId id="2147484615" r:id="rId7"/>
    <p:sldLayoutId id="2147484616" r:id="rId8"/>
    <p:sldLayoutId id="2147484617" r:id="rId9"/>
    <p:sldLayoutId id="2147484618" r:id="rId10"/>
    <p:sldLayoutId id="2147484619"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524926907"/>
      </p:ext>
    </p:extLst>
  </p:cSld>
  <p:clrMap bg1="lt1" tx1="dk1" bg2="lt2" tx2="dk2" accent1="accent1" accent2="accent2" accent3="accent3" accent4="accent4" accent5="accent5" accent6="accent6" hlink="hlink" folHlink="folHlink"/>
  <p:sldLayoutIdLst>
    <p:sldLayoutId id="2147484621" r:id="rId1"/>
    <p:sldLayoutId id="2147484622" r:id="rId2"/>
    <p:sldLayoutId id="2147484623" r:id="rId3"/>
    <p:sldLayoutId id="2147484624" r:id="rId4"/>
    <p:sldLayoutId id="2147484625" r:id="rId5"/>
    <p:sldLayoutId id="2147484626" r:id="rId6"/>
    <p:sldLayoutId id="2147484627" r:id="rId7"/>
    <p:sldLayoutId id="2147484628" r:id="rId8"/>
    <p:sldLayoutId id="2147484629" r:id="rId9"/>
    <p:sldLayoutId id="2147484630" r:id="rId10"/>
    <p:sldLayoutId id="214748463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1E2B0-9580-443F-A6BA-B15F0931263F}"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46514187"/>
      </p:ext>
    </p:extLst>
  </p:cSld>
  <p:clrMap bg1="lt1" tx1="dk1" bg2="lt2" tx2="dk2" accent1="accent1" accent2="accent2" accent3="accent3" accent4="accent4" accent5="accent5" accent6="accent6" hlink="hlink" folHlink="folHlink"/>
  <p:sldLayoutIdLst>
    <p:sldLayoutId id="2147484633" r:id="rId1"/>
    <p:sldLayoutId id="2147484634" r:id="rId2"/>
    <p:sldLayoutId id="2147484635" r:id="rId3"/>
    <p:sldLayoutId id="2147484636" r:id="rId4"/>
    <p:sldLayoutId id="2147484637" r:id="rId5"/>
    <p:sldLayoutId id="2147484638" r:id="rId6"/>
    <p:sldLayoutId id="2147484639" r:id="rId7"/>
    <p:sldLayoutId id="2147484640" r:id="rId8"/>
    <p:sldLayoutId id="2147484641" r:id="rId9"/>
    <p:sldLayoutId id="2147484642" r:id="rId10"/>
    <p:sldLayoutId id="214748464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19100" y="196850"/>
            <a:ext cx="8077200"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25400" tIns="25400" rIns="25400" bIns="25400" numCol="1" anchor="t" anchorCtr="0" compatLnSpc="1">
            <a:prstTxWarp prst="textNoShape">
              <a:avLst/>
            </a:prstTxWarp>
          </a:bodyPr>
          <a:lstStyle/>
          <a:p>
            <a:pPr lvl="0"/>
            <a:r>
              <a:rPr lang="en-US">
                <a:sym typeface="Myriad Pro Bold Cond" charset="0"/>
              </a:rPr>
              <a:t>Click to edit Master title style</a:t>
            </a:r>
          </a:p>
        </p:txBody>
      </p:sp>
      <p:sp>
        <p:nvSpPr>
          <p:cNvPr id="2050" name="Rectangle 2"/>
          <p:cNvSpPr>
            <a:spLocks noGrp="1" noChangeArrowheads="1"/>
          </p:cNvSpPr>
          <p:nvPr>
            <p:ph type="body" idx="1"/>
          </p:nvPr>
        </p:nvSpPr>
        <p:spPr bwMode="auto">
          <a:xfrm>
            <a:off x="419100" y="1047750"/>
            <a:ext cx="8077200" cy="5175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25400" tIns="25400" rIns="25400" bIns="25400" numCol="1" anchor="t" anchorCtr="0" compatLnSpc="1">
            <a:prstTxWarp prst="textNoShape">
              <a:avLst/>
            </a:prstTxWarp>
          </a:bodyPr>
          <a:lstStyle/>
          <a:p>
            <a:pPr lvl="0"/>
            <a:r>
              <a:rPr lang="en-US">
                <a:sym typeface="Myriad Pro Bold Cond" charset="0"/>
              </a:rPr>
              <a:t>Click to edit Master text styles</a:t>
            </a:r>
          </a:p>
          <a:p>
            <a:pPr lvl="1"/>
            <a:r>
              <a:rPr lang="en-US">
                <a:sym typeface="Myriad Pro Bold Cond" charset="0"/>
              </a:rPr>
              <a:t>Second level</a:t>
            </a:r>
          </a:p>
          <a:p>
            <a:pPr lvl="2"/>
            <a:r>
              <a:rPr lang="en-US">
                <a:sym typeface="Myriad Pro Bold Cond" charset="0"/>
              </a:rPr>
              <a:t>Third level</a:t>
            </a:r>
          </a:p>
          <a:p>
            <a:pPr lvl="3"/>
            <a:r>
              <a:rPr lang="en-US">
                <a:sym typeface="Myriad Pro Bold Cond" charset="0"/>
              </a:rPr>
              <a:t>Fourth level</a:t>
            </a:r>
          </a:p>
          <a:p>
            <a:pPr lvl="4"/>
            <a:r>
              <a:rPr lang="en-US">
                <a:sym typeface="Myriad Pro Bold Cond" charset="0"/>
              </a:rPr>
              <a:t>Fifth level</a:t>
            </a:r>
          </a:p>
        </p:txBody>
      </p:sp>
    </p:spTree>
    <p:extLst>
      <p:ext uri="{BB962C8B-B14F-4D97-AF65-F5344CB8AC3E}">
        <p14:creationId xmlns:p14="http://schemas.microsoft.com/office/powerpoint/2010/main" val="19186755"/>
      </p:ext>
    </p:extLst>
  </p:cSld>
  <p:clrMap bg1="lt1" tx1="dk1" bg2="lt2" tx2="dk2" accent1="accent1" accent2="accent2" accent3="accent3" accent4="accent4" accent5="accent5" accent6="accent6" hlink="hlink" folHlink="folHlink"/>
  <p:sldLayoutIdLst>
    <p:sldLayoutId id="2147484645" r:id="rId1"/>
    <p:sldLayoutId id="2147484646" r:id="rId2"/>
    <p:sldLayoutId id="2147484647" r:id="rId3"/>
    <p:sldLayoutId id="2147484648" r:id="rId4"/>
    <p:sldLayoutId id="2147484649" r:id="rId5"/>
    <p:sldLayoutId id="2147484650" r:id="rId6"/>
    <p:sldLayoutId id="2147484651" r:id="rId7"/>
    <p:sldLayoutId id="2147484652" r:id="rId8"/>
    <p:sldLayoutId id="2147484653" r:id="rId9"/>
    <p:sldLayoutId id="2147484654" r:id="rId10"/>
    <p:sldLayoutId id="2147484655" r:id="rId11"/>
  </p:sldLayoutIdLst>
  <p:transition xmlns:p14="http://schemas.microsoft.com/office/powerpoint/2010/main"/>
  <p:txStyles>
    <p:titleStyle>
      <a:lvl1pPr algn="l" rtl="0" fontAlgn="base">
        <a:spcBef>
          <a:spcPct val="0"/>
        </a:spcBef>
        <a:spcAft>
          <a:spcPct val="0"/>
        </a:spcAft>
        <a:defRPr sz="4200">
          <a:solidFill>
            <a:schemeClr val="tx1"/>
          </a:solidFill>
          <a:latin typeface="+mj-lt"/>
          <a:ea typeface="+mj-ea"/>
          <a:cs typeface="+mj-cs"/>
          <a:sym typeface="Myriad Pro Bold Cond" charset="0"/>
        </a:defRPr>
      </a:lvl1pPr>
      <a:lvl2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2pPr>
      <a:lvl3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3pPr>
      <a:lvl4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4pPr>
      <a:lvl5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5pPr>
      <a:lvl6pPr marL="2286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6pPr>
      <a:lvl7pPr marL="4572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7pPr>
      <a:lvl8pPr marL="6858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8pPr>
      <a:lvl9pPr marL="9144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9pPr>
    </p:titleStyle>
    <p:bodyStyle>
      <a:lvl1pPr marL="400050" indent="-400050" algn="l" rtl="0" fontAlgn="base">
        <a:spcBef>
          <a:spcPts val="700"/>
        </a:spcBef>
        <a:spcAft>
          <a:spcPct val="0"/>
        </a:spcAft>
        <a:buSzPct val="120000"/>
        <a:buFont typeface="Lucida Grande" charset="0"/>
        <a:buChar char="▪"/>
        <a:defRPr sz="2800">
          <a:solidFill>
            <a:schemeClr val="tx1"/>
          </a:solidFill>
          <a:latin typeface="+mn-lt"/>
          <a:ea typeface="+mn-ea"/>
          <a:cs typeface="+mn-cs"/>
          <a:sym typeface="Myriad Pro Bold Cond" charset="0"/>
        </a:defRPr>
      </a:lvl1pPr>
      <a:lvl2pPr marL="6921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2pPr>
      <a:lvl3pPr marL="102870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3pPr>
      <a:lvl4pPr marL="135890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4pPr>
      <a:lvl5pPr marL="16954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5pPr>
      <a:lvl6pPr marL="19240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6pPr>
      <a:lvl7pPr marL="21526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7pPr>
      <a:lvl8pPr marL="23812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8pPr>
      <a:lvl9pPr marL="26098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86447595"/>
      </p:ext>
    </p:extLst>
  </p:cSld>
  <p:clrMap bg1="lt1" tx1="dk1" bg2="lt2" tx2="dk2" accent1="accent1" accent2="accent2" accent3="accent3" accent4="accent4" accent5="accent5" accent6="accent6" hlink="hlink" folHlink="folHlink"/>
  <p:sldLayoutIdLst>
    <p:sldLayoutId id="2147484657" r:id="rId1"/>
    <p:sldLayoutId id="2147484658" r:id="rId2"/>
    <p:sldLayoutId id="2147484659" r:id="rId3"/>
    <p:sldLayoutId id="2147484660" r:id="rId4"/>
    <p:sldLayoutId id="2147484661" r:id="rId5"/>
    <p:sldLayoutId id="2147484662" r:id="rId6"/>
    <p:sldLayoutId id="2147484663" r:id="rId7"/>
    <p:sldLayoutId id="2147484664" r:id="rId8"/>
    <p:sldLayoutId id="2147484665" r:id="rId9"/>
    <p:sldLayoutId id="2147484666" r:id="rId10"/>
    <p:sldLayoutId id="214748466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95177809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65715227"/>
      </p:ext>
    </p:extLst>
  </p:cSld>
  <p:clrMap bg1="lt1" tx1="dk1" bg2="lt2" tx2="dk2" accent1="accent1" accent2="accent2" accent3="accent3" accent4="accent4" accent5="accent5" accent6="accent6" hlink="hlink" folHlink="folHlink"/>
  <p:sldLayoutIdLst>
    <p:sldLayoutId id="2147484669" r:id="rId1"/>
    <p:sldLayoutId id="2147484670" r:id="rId2"/>
    <p:sldLayoutId id="2147484671" r:id="rId3"/>
    <p:sldLayoutId id="2147484672" r:id="rId4"/>
    <p:sldLayoutId id="2147484673" r:id="rId5"/>
    <p:sldLayoutId id="2147484674" r:id="rId6"/>
    <p:sldLayoutId id="2147484675" r:id="rId7"/>
    <p:sldLayoutId id="2147484676" r:id="rId8"/>
    <p:sldLayoutId id="2147484677" r:id="rId9"/>
    <p:sldLayoutId id="2147484678" r:id="rId10"/>
    <p:sldLayoutId id="214748467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440334607"/>
      </p:ext>
    </p:extLst>
  </p:cSld>
  <p:clrMap bg1="lt1" tx1="dk1" bg2="lt2" tx2="dk2" accent1="accent1" accent2="accent2" accent3="accent3" accent4="accent4" accent5="accent5" accent6="accent6" hlink="hlink" folHlink="folHlink"/>
  <p:sldLayoutIdLst>
    <p:sldLayoutId id="2147484681"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2CE593E5-F38D-FD40-A93F-456A3E799E50}" type="datetime1">
              <a:rPr lang="en-US">
                <a:solidFill>
                  <a:prstClr val="black">
                    <a:tint val="75000"/>
                  </a:prstClr>
                </a:solidFill>
                <a:latin typeface="Calibri"/>
              </a:rPr>
              <a:pPr defTabSz="457200">
                <a:defRPr/>
              </a:pPr>
              <a:t>8/7/13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2000" smtClean="0">
                <a:solidFill>
                  <a:schemeClr val="tx1">
                    <a:tint val="75000"/>
                  </a:schemeClr>
                </a:solidFill>
                <a:latin typeface="+mn-lt"/>
                <a:ea typeface="+mn-ea"/>
                <a:cs typeface="+mn-cs"/>
              </a:defRPr>
            </a:lvl1pPr>
          </a:lstStyle>
          <a:p>
            <a:pPr defTabSz="457200">
              <a:defRPr/>
            </a:pPr>
            <a:fld id="{8A7AAB5F-675F-1E47-950A-8D7D15C05443}" type="slidenum">
              <a:rPr lang="en-US">
                <a:solidFill>
                  <a:prstClr val="black">
                    <a:tint val="75000"/>
                  </a:prstClr>
                </a:solidFill>
                <a:latin typeface="Calibri"/>
              </a:rPr>
              <a:pPr defTabSz="457200">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761285354"/>
      </p:ext>
    </p:extLst>
  </p:cSld>
  <p:clrMap bg1="lt1" tx1="dk1" bg2="lt2" tx2="dk2" accent1="accent1" accent2="accent2" accent3="accent3" accent4="accent4" accent5="accent5" accent6="accent6" hlink="hlink" folHlink="folHlink"/>
  <p:sldLayoutIdLst>
    <p:sldLayoutId id="2147484693" r:id="rId1"/>
    <p:sldLayoutId id="2147484694" r:id="rId2"/>
    <p:sldLayoutId id="2147484695" r:id="rId3"/>
    <p:sldLayoutId id="2147484696" r:id="rId4"/>
    <p:sldLayoutId id="2147484697" r:id="rId5"/>
    <p:sldLayoutId id="2147484698" r:id="rId6"/>
    <p:sldLayoutId id="2147484699" r:id="rId7"/>
    <p:sldLayoutId id="2147484700" r:id="rId8"/>
    <p:sldLayoutId id="2147484701" r:id="rId9"/>
    <p:sldLayoutId id="2147484702" r:id="rId10"/>
    <p:sldLayoutId id="2147484703" r:id="rId11"/>
  </p:sldLayoutIdLst>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49752885"/>
      </p:ext>
    </p:extLst>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85344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990600"/>
            <a:ext cx="8534400" cy="536575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00800"/>
            <a:ext cx="2133600" cy="32067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5629-F741-454D-8A3F-49FD9C45B2E3}" type="datetime1">
              <a:rPr lang="en-US" smtClean="0">
                <a:solidFill>
                  <a:prstClr val="black">
                    <a:tint val="75000"/>
                  </a:prstClr>
                </a:solidFill>
                <a:latin typeface="Calibri"/>
              </a:rPr>
              <a:pPr/>
              <a:t>8/7/13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400800"/>
            <a:ext cx="2895600" cy="3206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7" name="Slide Number Placeholder 3"/>
          <p:cNvSpPr txBox="1">
            <a:spLocks/>
          </p:cNvSpPr>
          <p:nvPr userDrawn="1"/>
        </p:nvSpPr>
        <p:spPr>
          <a:xfrm>
            <a:off x="8077200" y="6248400"/>
            <a:ext cx="1066800" cy="609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B363EBC-A636-4E4F-B313-DA526F248DF6}" type="slidenum">
              <a:rPr lang="en-US" sz="2000" smtClean="0">
                <a:solidFill>
                  <a:prstClr val="black"/>
                </a:solidFill>
                <a:latin typeface="Calibri"/>
              </a:rPr>
              <a:pPr algn="ctr"/>
              <a:t>‹#›</a:t>
            </a:fld>
            <a:endParaRPr lang="en-US" sz="2000">
              <a:solidFill>
                <a:prstClr val="black"/>
              </a:solidFill>
              <a:latin typeface="Calibri"/>
            </a:endParaRPr>
          </a:p>
        </p:txBody>
      </p:sp>
    </p:spTree>
    <p:extLst>
      <p:ext uri="{BB962C8B-B14F-4D97-AF65-F5344CB8AC3E}">
        <p14:creationId xmlns:p14="http://schemas.microsoft.com/office/powerpoint/2010/main" val="1969112995"/>
      </p:ext>
    </p:extLst>
  </p:cSld>
  <p:clrMap bg1="lt1" tx1="dk1" bg2="lt2" tx2="dk2" accent1="accent1" accent2="accent2" accent3="accent3" accent4="accent4" accent5="accent5" accent6="accent6" hlink="hlink" folHlink="folHlink"/>
  <p:sldLayoutIdLst>
    <p:sldLayoutId id="2147484730" r:id="rId1"/>
    <p:sldLayoutId id="2147484731" r:id="rId2"/>
    <p:sldLayoutId id="2147484732" r:id="rId3"/>
    <p:sldLayoutId id="2147484733" r:id="rId4"/>
    <p:sldLayoutId id="2147484734" r:id="rId5"/>
    <p:sldLayoutId id="2147484735" r:id="rId6"/>
    <p:sldLayoutId id="2147484736" r:id="rId7"/>
    <p:sldLayoutId id="2147484737" r:id="rId8"/>
    <p:sldLayoutId id="2147484738" r:id="rId9"/>
    <p:sldLayoutId id="2147484739" r:id="rId10"/>
    <p:sldLayoutId id="2147484740"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635331482"/>
      </p:ext>
    </p:extLst>
  </p:cSld>
  <p:clrMap bg1="lt1" tx1="dk1" bg2="lt2" tx2="dk2" accent1="accent1" accent2="accent2" accent3="accent3" accent4="accent4" accent5="accent5" accent6="accent6" hlink="hlink" folHlink="folHlink"/>
  <p:sldLayoutIdLst>
    <p:sldLayoutId id="2147484742" r:id="rId1"/>
    <p:sldLayoutId id="2147484743" r:id="rId2"/>
    <p:sldLayoutId id="2147484744" r:id="rId3"/>
    <p:sldLayoutId id="2147484745" r:id="rId4"/>
    <p:sldLayoutId id="2147484746" r:id="rId5"/>
    <p:sldLayoutId id="2147484747" r:id="rId6"/>
    <p:sldLayoutId id="2147484748" r:id="rId7"/>
    <p:sldLayoutId id="2147484749" r:id="rId8"/>
    <p:sldLayoutId id="2147484750" r:id="rId9"/>
    <p:sldLayoutId id="2147484751" r:id="rId10"/>
    <p:sldLayoutId id="214748475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BC7E841-AE8A-4D48-907F-BD90423245B6}" type="datetime1">
              <a:rPr lang="en-US" smtClean="0">
                <a:solidFill>
                  <a:prstClr val="black">
                    <a:tint val="75000"/>
                  </a:prstClr>
                </a:solidFill>
                <a:latin typeface="Calibri"/>
              </a:rPr>
              <a:pPr defTabSz="457200"/>
              <a:t>8/7/13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00"/>
                </a:solidFill>
              </a:defRPr>
            </a:lvl1pPr>
          </a:lstStyle>
          <a:p>
            <a:pPr defTabSz="457200"/>
            <a:fld id="{938804F6-1EC8-4F45-958E-1A743EB96386}" type="slidenum">
              <a:rPr lang="en-US" smtClean="0">
                <a:latin typeface="Calibri"/>
              </a:rPr>
              <a:pPr defTabSz="457200"/>
              <a:t>‹#›</a:t>
            </a:fld>
            <a:endParaRPr lang="en-US">
              <a:latin typeface="Calibri"/>
            </a:endParaRPr>
          </a:p>
        </p:txBody>
      </p:sp>
      <p:pic>
        <p:nvPicPr>
          <p:cNvPr id="7" name="Picture 6"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56814894"/>
      </p:ext>
    </p:extLst>
  </p:cSld>
  <p:clrMap bg1="lt1" tx1="dk1" bg2="lt2" tx2="dk2" accent1="accent1" accent2="accent2" accent3="accent3" accent4="accent4" accent5="accent5" accent6="accent6" hlink="hlink" folHlink="folHlink"/>
  <p:sldLayoutIdLst>
    <p:sldLayoutId id="2147484754" r:id="rId1"/>
    <p:sldLayoutId id="2147484755" r:id="rId2"/>
    <p:sldLayoutId id="2147484756" r:id="rId3"/>
    <p:sldLayoutId id="2147484757" r:id="rId4"/>
    <p:sldLayoutId id="2147484758" r:id="rId5"/>
    <p:sldLayoutId id="2147484759" r:id="rId6"/>
    <p:sldLayoutId id="2147484760" r:id="rId7"/>
    <p:sldLayoutId id="2147484761" r:id="rId8"/>
    <p:sldLayoutId id="2147484762" r:id="rId9"/>
    <p:sldLayoutId id="2147484763" r:id="rId10"/>
    <p:sldLayoutId id="2147484764"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012391744"/>
      </p:ext>
    </p:extLst>
  </p:cSld>
  <p:clrMap bg1="lt1" tx1="dk1" bg2="lt2" tx2="dk2" accent1="accent1" accent2="accent2" accent3="accent3" accent4="accent4" accent5="accent5" accent6="accent6" hlink="hlink" folHlink="folHlink"/>
  <p:sldLayoutIdLst>
    <p:sldLayoutId id="2147484766" r:id="rId1"/>
    <p:sldLayoutId id="2147484767" r:id="rId2"/>
    <p:sldLayoutId id="2147484768" r:id="rId3"/>
    <p:sldLayoutId id="2147484769" r:id="rId4"/>
    <p:sldLayoutId id="2147484770" r:id="rId5"/>
    <p:sldLayoutId id="2147484771" r:id="rId6"/>
    <p:sldLayoutId id="2147484772" r:id="rId7"/>
    <p:sldLayoutId id="2147484773" r:id="rId8"/>
    <p:sldLayoutId id="2147484774" r:id="rId9"/>
    <p:sldLayoutId id="2147484775" r:id="rId10"/>
    <p:sldLayoutId id="214748477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4272753442"/>
      </p:ext>
    </p:extLst>
  </p:cSld>
  <p:clrMap bg1="lt1" tx1="dk1" bg2="lt2" tx2="dk2" accent1="accent1" accent2="accent2" accent3="accent3" accent4="accent4" accent5="accent5" accent6="accent6" hlink="hlink" folHlink="folHlink"/>
  <p:sldLayoutIdLst>
    <p:sldLayoutId id="2147484778" r:id="rId1"/>
    <p:sldLayoutId id="2147484779" r:id="rId2"/>
    <p:sldLayoutId id="2147484780" r:id="rId3"/>
    <p:sldLayoutId id="2147484781" r:id="rId4"/>
    <p:sldLayoutId id="2147484782" r:id="rId5"/>
    <p:sldLayoutId id="2147484783" r:id="rId6"/>
    <p:sldLayoutId id="2147484784" r:id="rId7"/>
    <p:sldLayoutId id="2147484785" r:id="rId8"/>
    <p:sldLayoutId id="2147484786" r:id="rId9"/>
    <p:sldLayoutId id="2147484787" r:id="rId10"/>
    <p:sldLayoutId id="214748478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233745960"/>
      </p:ext>
    </p:extLst>
  </p:cSld>
  <p:clrMap bg1="lt1" tx1="dk1" bg2="lt2" tx2="dk2" accent1="accent1" accent2="accent2" accent3="accent3" accent4="accent4" accent5="accent5" accent6="accent6" hlink="hlink" folHlink="folHlink"/>
  <p:sldLayoutIdLst>
    <p:sldLayoutId id="2147484790" r:id="rId1"/>
    <p:sldLayoutId id="2147484791" r:id="rId2"/>
    <p:sldLayoutId id="2147484792" r:id="rId3"/>
    <p:sldLayoutId id="2147484793" r:id="rId4"/>
    <p:sldLayoutId id="2147484794" r:id="rId5"/>
    <p:sldLayoutId id="2147484795" r:id="rId6"/>
    <p:sldLayoutId id="2147484796" r:id="rId7"/>
    <p:sldLayoutId id="2147484797" r:id="rId8"/>
    <p:sldLayoutId id="2147484798" r:id="rId9"/>
    <p:sldLayoutId id="2147484799" r:id="rId10"/>
    <p:sldLayoutId id="214748480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952091940"/>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000855212"/>
      </p:ext>
    </p:extLst>
  </p:cSld>
  <p:clrMap bg1="lt1" tx1="dk1" bg2="lt2" tx2="dk2" accent1="accent1" accent2="accent2" accent3="accent3" accent4="accent4" accent5="accent5" accent6="accent6" hlink="hlink" folHlink="folHlink"/>
  <p:sldLayoutIdLst>
    <p:sldLayoutId id="2147484802" r:id="rId1"/>
    <p:sldLayoutId id="2147484803" r:id="rId2"/>
    <p:sldLayoutId id="2147484804" r:id="rId3"/>
    <p:sldLayoutId id="2147484805" r:id="rId4"/>
    <p:sldLayoutId id="2147484806" r:id="rId5"/>
    <p:sldLayoutId id="2147484807" r:id="rId6"/>
    <p:sldLayoutId id="2147484808" r:id="rId7"/>
    <p:sldLayoutId id="2147484809" r:id="rId8"/>
    <p:sldLayoutId id="2147484810" r:id="rId9"/>
    <p:sldLayoutId id="2147484811" r:id="rId10"/>
    <p:sldLayoutId id="214748481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493323852"/>
      </p:ext>
    </p:extLst>
  </p:cSld>
  <p:clrMap bg1="lt1" tx1="dk1" bg2="lt2" tx2="dk2" accent1="accent1" accent2="accent2" accent3="accent3" accent4="accent4" accent5="accent5" accent6="accent6" hlink="hlink" folHlink="folHlink"/>
  <p:sldLayoutIdLst>
    <p:sldLayoutId id="2147484814" r:id="rId1"/>
    <p:sldLayoutId id="2147484815" r:id="rId2"/>
    <p:sldLayoutId id="2147484816" r:id="rId3"/>
    <p:sldLayoutId id="2147484817" r:id="rId4"/>
    <p:sldLayoutId id="2147484818" r:id="rId5"/>
    <p:sldLayoutId id="2147484819" r:id="rId6"/>
    <p:sldLayoutId id="2147484820" r:id="rId7"/>
    <p:sldLayoutId id="2147484821" r:id="rId8"/>
    <p:sldLayoutId id="2147484822" r:id="rId9"/>
    <p:sldLayoutId id="2147484823" r:id="rId10"/>
    <p:sldLayoutId id="214748482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59746191"/>
      </p:ext>
    </p:extLst>
  </p:cSld>
  <p:clrMap bg1="lt1" tx1="dk1" bg2="lt2" tx2="dk2" accent1="accent1" accent2="accent2" accent3="accent3" accent4="accent4" accent5="accent5" accent6="accent6" hlink="hlink" folHlink="folHlink"/>
  <p:sldLayoutIdLst>
    <p:sldLayoutId id="2147484826" r:id="rId1"/>
    <p:sldLayoutId id="2147484827" r:id="rId2"/>
    <p:sldLayoutId id="2147484828" r:id="rId3"/>
    <p:sldLayoutId id="2147484829" r:id="rId4"/>
    <p:sldLayoutId id="2147484830" r:id="rId5"/>
    <p:sldLayoutId id="2147484831" r:id="rId6"/>
    <p:sldLayoutId id="2147484832" r:id="rId7"/>
    <p:sldLayoutId id="2147484833" r:id="rId8"/>
    <p:sldLayoutId id="2147484834" r:id="rId9"/>
    <p:sldLayoutId id="2147484835" r:id="rId10"/>
    <p:sldLayoutId id="214748483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27860052"/>
      </p:ext>
    </p:extLst>
  </p:cSld>
  <p:clrMap bg1="lt1" tx1="dk1" bg2="lt2" tx2="dk2" accent1="accent1" accent2="accent2" accent3="accent3" accent4="accent4" accent5="accent5" accent6="accent6" hlink="hlink" folHlink="folHlink"/>
  <p:sldLayoutIdLst>
    <p:sldLayoutId id="2147484838" r:id="rId1"/>
    <p:sldLayoutId id="2147484839" r:id="rId2"/>
    <p:sldLayoutId id="2147484840" r:id="rId3"/>
    <p:sldLayoutId id="2147484841" r:id="rId4"/>
    <p:sldLayoutId id="2147484842" r:id="rId5"/>
    <p:sldLayoutId id="2147484843" r:id="rId6"/>
    <p:sldLayoutId id="2147484844" r:id="rId7"/>
    <p:sldLayoutId id="2147484845" r:id="rId8"/>
    <p:sldLayoutId id="2147484846" r:id="rId9"/>
    <p:sldLayoutId id="2147484847" r:id="rId10"/>
    <p:sldLayoutId id="214748484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2151711694"/>
      </p:ext>
    </p:extLst>
  </p:cSld>
  <p:clrMap bg1="lt1" tx1="dk1" bg2="lt2" tx2="dk2" accent1="accent1" accent2="accent2" accent3="accent3" accent4="accent4" accent5="accent5" accent6="accent6" hlink="hlink" folHlink="folHlink"/>
  <p:sldLayoutIdLst>
    <p:sldLayoutId id="2147484850" r:id="rId1"/>
    <p:sldLayoutId id="2147484851" r:id="rId2"/>
    <p:sldLayoutId id="2147484852" r:id="rId3"/>
    <p:sldLayoutId id="2147484853" r:id="rId4"/>
    <p:sldLayoutId id="2147484854" r:id="rId5"/>
    <p:sldLayoutId id="2147484855" r:id="rId6"/>
    <p:sldLayoutId id="2147484856" r:id="rId7"/>
    <p:sldLayoutId id="2147484857" r:id="rId8"/>
    <p:sldLayoutId id="2147484858" r:id="rId9"/>
    <p:sldLayoutId id="2147484859" r:id="rId10"/>
    <p:sldLayoutId id="214748486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pPr defTabSz="914024"/>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pPr defTabSz="914024"/>
            <a:fld id="{6F400BD0-49BF-48FC-8114-37C1D4F5AB3D}" type="slidenum">
              <a:rPr lang="en-US" altLang="en-US">
                <a:solidFill>
                  <a:srgbClr val="000000"/>
                </a:solidFill>
              </a:rPr>
              <a:pPr defTabSz="914024"/>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691673417"/>
      </p:ext>
    </p:extLst>
  </p:cSld>
  <p:clrMap bg1="lt1" tx1="dk1" bg2="lt2" tx2="dk2" accent1="accent1" accent2="accent2" accent3="accent3" accent4="accent4" accent5="accent5" accent6="accent6" hlink="hlink" folHlink="folHlink"/>
  <p:sldLayoutIdLst>
    <p:sldLayoutId id="2147484862" r:id="rId1"/>
    <p:sldLayoutId id="2147484863" r:id="rId2"/>
    <p:sldLayoutId id="2147484864" r:id="rId3"/>
    <p:sldLayoutId id="2147484865" r:id="rId4"/>
    <p:sldLayoutId id="2147484866" r:id="rId5"/>
    <p:sldLayoutId id="2147484867" r:id="rId6"/>
    <p:sldLayoutId id="2147484868" r:id="rId7"/>
    <p:sldLayoutId id="2147484869" r:id="rId8"/>
    <p:sldLayoutId id="2147484870" r:id="rId9"/>
    <p:sldLayoutId id="2147484871" r:id="rId10"/>
    <p:sldLayoutId id="214748487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079760595"/>
      </p:ext>
    </p:extLst>
  </p:cSld>
  <p:clrMap bg1="lt1" tx1="dk1" bg2="lt2" tx2="dk2" accent1="accent1" accent2="accent2" accent3="accent3" accent4="accent4" accent5="accent5" accent6="accent6" hlink="hlink" folHlink="folHlink"/>
  <p:sldLayoutIdLst>
    <p:sldLayoutId id="2147484874" r:id="rId1"/>
    <p:sldLayoutId id="2147484875" r:id="rId2"/>
    <p:sldLayoutId id="2147484876" r:id="rId3"/>
    <p:sldLayoutId id="2147484877" r:id="rId4"/>
    <p:sldLayoutId id="2147484878" r:id="rId5"/>
    <p:sldLayoutId id="2147484879" r:id="rId6"/>
    <p:sldLayoutId id="2147484880" r:id="rId7"/>
    <p:sldLayoutId id="2147484881" r:id="rId8"/>
    <p:sldLayoutId id="2147484882" r:id="rId9"/>
    <p:sldLayoutId id="2147484883" r:id="rId10"/>
    <p:sldLayoutId id="214748488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40346725"/>
      </p:ext>
    </p:extLst>
  </p:cSld>
  <p:clrMap bg1="lt1" tx1="dk1" bg2="lt2" tx2="dk2" accent1="accent1" accent2="accent2" accent3="accent3" accent4="accent4" accent5="accent5" accent6="accent6" hlink="hlink" folHlink="folHlink"/>
  <p:sldLayoutIdLst>
    <p:sldLayoutId id="2147484886" r:id="rId1"/>
    <p:sldLayoutId id="2147484887" r:id="rId2"/>
    <p:sldLayoutId id="2147484888" r:id="rId3"/>
    <p:sldLayoutId id="2147484889" r:id="rId4"/>
    <p:sldLayoutId id="2147484890" r:id="rId5"/>
    <p:sldLayoutId id="2147484891" r:id="rId6"/>
    <p:sldLayoutId id="2147484892" r:id="rId7"/>
    <p:sldLayoutId id="2147484893" r:id="rId8"/>
    <p:sldLayoutId id="2147484894" r:id="rId9"/>
    <p:sldLayoutId id="2147484895" r:id="rId10"/>
    <p:sldLayoutId id="214748489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95212134"/>
      </p:ext>
    </p:extLst>
  </p:cSld>
  <p:clrMap bg1="lt1" tx1="dk1" bg2="lt2" tx2="dk2" accent1="accent1" accent2="accent2" accent3="accent3" accent4="accent4" accent5="accent5" accent6="accent6" hlink="hlink" folHlink="folHlink"/>
  <p:sldLayoutIdLst>
    <p:sldLayoutId id="2147484898" r:id="rId1"/>
    <p:sldLayoutId id="2147484899" r:id="rId2"/>
    <p:sldLayoutId id="2147484900" r:id="rId3"/>
    <p:sldLayoutId id="2147484901" r:id="rId4"/>
    <p:sldLayoutId id="2147484902" r:id="rId5"/>
    <p:sldLayoutId id="2147484903" r:id="rId6"/>
    <p:sldLayoutId id="2147484904" r:id="rId7"/>
    <p:sldLayoutId id="2147484905" r:id="rId8"/>
    <p:sldLayoutId id="2147484906" r:id="rId9"/>
    <p:sldLayoutId id="2147484907" r:id="rId10"/>
    <p:sldLayoutId id="214748490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930054992"/>
      </p:ext>
    </p:extLst>
  </p:cSld>
  <p:clrMap bg1="lt1" tx1="dk1" bg2="lt2" tx2="dk2" accent1="accent1" accent2="accent2" accent3="accent3" accent4="accent4" accent5="accent5" accent6="accent6" hlink="hlink" folHlink="folHlink"/>
  <p:sldLayoutIdLst>
    <p:sldLayoutId id="2147484910" r:id="rId1"/>
    <p:sldLayoutId id="2147484911" r:id="rId2"/>
    <p:sldLayoutId id="2147484912" r:id="rId3"/>
    <p:sldLayoutId id="2147484913" r:id="rId4"/>
    <p:sldLayoutId id="2147484914" r:id="rId5"/>
    <p:sldLayoutId id="2147484915" r:id="rId6"/>
    <p:sldLayoutId id="2147484916" r:id="rId7"/>
    <p:sldLayoutId id="2147484917" r:id="rId8"/>
    <p:sldLayoutId id="2147484918" r:id="rId9"/>
    <p:sldLayoutId id="2147484919" r:id="rId10"/>
    <p:sldLayoutId id="214748492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188812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980527977"/>
      </p:ext>
    </p:extLst>
  </p:cSld>
  <p:clrMap bg1="lt1" tx1="dk1" bg2="lt2" tx2="dk2" accent1="accent1" accent2="accent2" accent3="accent3" accent4="accent4" accent5="accent5" accent6="accent6" hlink="hlink" folHlink="folHlink"/>
  <p:sldLayoutIdLst>
    <p:sldLayoutId id="2147484922" r:id="rId1"/>
    <p:sldLayoutId id="2147484923" r:id="rId2"/>
    <p:sldLayoutId id="2147484924" r:id="rId3"/>
    <p:sldLayoutId id="2147484925" r:id="rId4"/>
    <p:sldLayoutId id="2147484926" r:id="rId5"/>
    <p:sldLayoutId id="2147484927" r:id="rId6"/>
    <p:sldLayoutId id="2147484928" r:id="rId7"/>
    <p:sldLayoutId id="2147484929" r:id="rId8"/>
    <p:sldLayoutId id="2147484930" r:id="rId9"/>
    <p:sldLayoutId id="2147484931" r:id="rId10"/>
    <p:sldLayoutId id="214748493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435885576"/>
      </p:ext>
    </p:extLst>
  </p:cSld>
  <p:clrMap bg1="lt1" tx1="dk1" bg2="lt2" tx2="dk2" accent1="accent1" accent2="accent2" accent3="accent3" accent4="accent4" accent5="accent5" accent6="accent6" hlink="hlink" folHlink="folHlink"/>
  <p:sldLayoutIdLst>
    <p:sldLayoutId id="2147484934" r:id="rId1"/>
    <p:sldLayoutId id="2147484935" r:id="rId2"/>
    <p:sldLayoutId id="2147484936" r:id="rId3"/>
    <p:sldLayoutId id="2147484937" r:id="rId4"/>
    <p:sldLayoutId id="2147484938" r:id="rId5"/>
    <p:sldLayoutId id="2147484939" r:id="rId6"/>
    <p:sldLayoutId id="2147484940" r:id="rId7"/>
    <p:sldLayoutId id="2147484941" r:id="rId8"/>
    <p:sldLayoutId id="2147484942" r:id="rId9"/>
    <p:sldLayoutId id="2147484943" r:id="rId10"/>
    <p:sldLayoutId id="214748494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434500816"/>
      </p:ext>
    </p:extLst>
  </p:cSld>
  <p:clrMap bg1="lt1" tx1="dk1" bg2="lt2" tx2="dk2" accent1="accent1" accent2="accent2" accent3="accent3" accent4="accent4" accent5="accent5" accent6="accent6" hlink="hlink" folHlink="folHlink"/>
  <p:sldLayoutIdLst>
    <p:sldLayoutId id="2147484946" r:id="rId1"/>
    <p:sldLayoutId id="2147484947" r:id="rId2"/>
    <p:sldLayoutId id="2147484948" r:id="rId3"/>
    <p:sldLayoutId id="2147484949" r:id="rId4"/>
    <p:sldLayoutId id="2147484950" r:id="rId5"/>
    <p:sldLayoutId id="2147484951" r:id="rId6"/>
    <p:sldLayoutId id="2147484952" r:id="rId7"/>
    <p:sldLayoutId id="2147484953" r:id="rId8"/>
    <p:sldLayoutId id="2147484954" r:id="rId9"/>
    <p:sldLayoutId id="2147484955" r:id="rId10"/>
    <p:sldLayoutId id="214748495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324032010"/>
      </p:ext>
    </p:extLst>
  </p:cSld>
  <p:clrMap bg1="lt1" tx1="dk1" bg2="lt2" tx2="dk2" accent1="accent1" accent2="accent2" accent3="accent3" accent4="accent4" accent5="accent5" accent6="accent6" hlink="hlink" folHlink="folHlink"/>
  <p:sldLayoutIdLst>
    <p:sldLayoutId id="2147484958" r:id="rId1"/>
    <p:sldLayoutId id="2147484959" r:id="rId2"/>
    <p:sldLayoutId id="2147484960" r:id="rId3"/>
    <p:sldLayoutId id="2147484961" r:id="rId4"/>
    <p:sldLayoutId id="2147484962" r:id="rId5"/>
    <p:sldLayoutId id="2147484963" r:id="rId6"/>
    <p:sldLayoutId id="2147484964" r:id="rId7"/>
    <p:sldLayoutId id="2147484965" r:id="rId8"/>
    <p:sldLayoutId id="2147484966" r:id="rId9"/>
    <p:sldLayoutId id="2147484967" r:id="rId10"/>
    <p:sldLayoutId id="214748496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1013062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pic>
        <p:nvPicPr>
          <p:cNvPr id="6" name="Picture 5"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7728707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1"/>
          </a:solidFill>
          <a:latin typeface="Times New Roman"/>
          <a:ea typeface="+mj-ea"/>
          <a:cs typeface="Times New Roman"/>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nur@cmu.edu" TargetMode="External"/><Relationship Id="rId4" Type="http://schemas.openxmlformats.org/officeDocument/2006/relationships/image" Target="../media/image8.jpeg"/><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4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0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0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27.xml"/><Relationship Id="rId2" Type="http://schemas.openxmlformats.org/officeDocument/2006/relationships/notesSlide" Target="../notesSlides/notesSlide2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0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0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05.xml"/><Relationship Id="rId2" Type="http://schemas.openxmlformats.org/officeDocument/2006/relationships/notesSlide" Target="../notesSlides/notesSlide3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05.xml"/><Relationship Id="rId2" Type="http://schemas.openxmlformats.org/officeDocument/2006/relationships/notesSlide" Target="../notesSlides/notesSlide31.xml"/><Relationship Id="rId3" Type="http://schemas.openxmlformats.org/officeDocument/2006/relationships/image" Target="../media/image44.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05.xml"/><Relationship Id="rId2" Type="http://schemas.openxmlformats.org/officeDocument/2006/relationships/notesSlide" Target="../notesSlides/notesSlide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05.xml"/><Relationship Id="rId2" Type="http://schemas.openxmlformats.org/officeDocument/2006/relationships/notesSlide" Target="../notesSlides/notesSlide3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05.xml"/><Relationship Id="rId2" Type="http://schemas.openxmlformats.org/officeDocument/2006/relationships/notesSlide" Target="../notesSlides/notesSlide34.xml"/><Relationship Id="rId3" Type="http://schemas.openxmlformats.org/officeDocument/2006/relationships/chart" Target="../charts/chart2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05.xml"/><Relationship Id="rId2" Type="http://schemas.openxmlformats.org/officeDocument/2006/relationships/chart" Target="../charts/chart21.xml"/></Relationships>
</file>

<file path=ppt/slides/_rels/slide113.xml.rels><?xml version="1.0" encoding="UTF-8" standalone="yes"?>
<Relationships xmlns="http://schemas.openxmlformats.org/package/2006/relationships"><Relationship Id="rId3" Type="http://schemas.openxmlformats.org/officeDocument/2006/relationships/hyperlink" Target="http://www.microarch.org/micro43/" TargetMode="External"/><Relationship Id="rId4" Type="http://schemas.openxmlformats.org/officeDocument/2006/relationships/hyperlink" Target="http://users.ece.cmu.edu/~omutlu/pub/kim_micro10_talk.pptx" TargetMode="External"/><Relationship Id="rId5" Type="http://schemas.openxmlformats.org/officeDocument/2006/relationships/hyperlink" Target="http://users.ece.cmu.edu/~omutlu/pub/kim_micro10_talk.pdf" TargetMode="External"/><Relationship Id="rId1" Type="http://schemas.openxmlformats.org/officeDocument/2006/relationships/slideLayout" Target="../slideLayouts/slideLayout2.xml"/><Relationship Id="rId2" Type="http://schemas.openxmlformats.org/officeDocument/2006/relationships/hyperlink" Target="http://users.ece.cmu.edu/~omutlu/pub/tcm_micro10.pdf" TargetMode="Externa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14.xml"/><Relationship Id="rId2" Type="http://schemas.openxmlformats.org/officeDocument/2006/relationships/notesSlide" Target="../notesSlides/notesSlide3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14.xml"/><Relationship Id="rId2" Type="http://schemas.openxmlformats.org/officeDocument/2006/relationships/notesSlide" Target="../notesSlides/notesSlide3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14.xml"/><Relationship Id="rId2" Type="http://schemas.openxmlformats.org/officeDocument/2006/relationships/notesSlide" Target="../notesSlides/notesSlide3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14.xml"/><Relationship Id="rId2" Type="http://schemas.openxmlformats.org/officeDocument/2006/relationships/notesSlide" Target="../notesSlides/notesSlide38.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14.xml"/><Relationship Id="rId2" Type="http://schemas.openxmlformats.org/officeDocument/2006/relationships/notesSlide" Target="../notesSlides/notesSlide3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14.xml"/><Relationship Id="rId2" Type="http://schemas.openxmlformats.org/officeDocument/2006/relationships/notesSlide" Target="../notesSlides/notesSlide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14.xml"/><Relationship Id="rId2" Type="http://schemas.openxmlformats.org/officeDocument/2006/relationships/notesSlide" Target="../notesSlides/notesSlide41.xml"/><Relationship Id="rId3" Type="http://schemas.openxmlformats.org/officeDocument/2006/relationships/chart" Target="../charts/chart2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14.xml"/><Relationship Id="rId2" Type="http://schemas.openxmlformats.org/officeDocument/2006/relationships/notesSlide" Target="../notesSlides/notesSlide42.xml"/><Relationship Id="rId3" Type="http://schemas.openxmlformats.org/officeDocument/2006/relationships/chart" Target="../charts/chart23.xml"/></Relationships>
</file>

<file path=ppt/slides/_rels/slide122.xml.rels><?xml version="1.0" encoding="UTF-8" standalone="yes"?>
<Relationships xmlns="http://schemas.openxmlformats.org/package/2006/relationships"><Relationship Id="rId3" Type="http://schemas.openxmlformats.org/officeDocument/2006/relationships/chart" Target="../charts/chart24.xml"/><Relationship Id="rId4" Type="http://schemas.openxmlformats.org/officeDocument/2006/relationships/chart" Target="../charts/chart25.xml"/><Relationship Id="rId1" Type="http://schemas.openxmlformats.org/officeDocument/2006/relationships/slideLayout" Target="../slideLayouts/slideLayout714.xml"/><Relationship Id="rId2" Type="http://schemas.openxmlformats.org/officeDocument/2006/relationships/notesSlide" Target="../notesSlides/notesSlide43.xml"/></Relationships>
</file>

<file path=ppt/slides/_rels/slide123.xml.rels><?xml version="1.0" encoding="UTF-8" standalone="yes"?>
<Relationships xmlns="http://schemas.openxmlformats.org/package/2006/relationships"><Relationship Id="rId3" Type="http://schemas.openxmlformats.org/officeDocument/2006/relationships/hyperlink" Target="http://isca2012.ittc.ku.edu/" TargetMode="External"/><Relationship Id="rId4" Type="http://schemas.openxmlformats.org/officeDocument/2006/relationships/hyperlink" Target="http://users.ece.cmu.edu/~omutlu/pub/rachata_isca12_talk.pptx" TargetMode="External"/><Relationship Id="rId1" Type="http://schemas.openxmlformats.org/officeDocument/2006/relationships/slideLayout" Target="../slideLayouts/slideLayout725.xml"/><Relationship Id="rId2" Type="http://schemas.openxmlformats.org/officeDocument/2006/relationships/hyperlink" Target="http://users.ece.cmu.edu/~omutlu/pub/staged-memory-scheduling_isca12.pdf" TargetMode="External"/></Relationships>
</file>

<file path=ppt/slides/_rels/slide124.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725.xml"/></Relationships>
</file>

<file path=ppt/slides/_rels/slide125.xml.rels><?xml version="1.0" encoding="UTF-8" standalone="yes"?>
<Relationships xmlns="http://schemas.openxmlformats.org/package/2006/relationships"><Relationship Id="rId3" Type="http://schemas.openxmlformats.org/officeDocument/2006/relationships/hyperlink" Target="http://www.cs.utah.edu/~lizhang/HPCA19/" TargetMode="External"/><Relationship Id="rId4" Type="http://schemas.openxmlformats.org/officeDocument/2006/relationships/hyperlink" Target="http://users.ece.cmu.edu/~omutlu/pub/subramanian_hpca13_talk.pptx" TargetMode="External"/><Relationship Id="rId1" Type="http://schemas.openxmlformats.org/officeDocument/2006/relationships/slideLayout" Target="../slideLayouts/slideLayout725.xml"/><Relationship Id="rId2" Type="http://schemas.openxmlformats.org/officeDocument/2006/relationships/hyperlink" Target="http://users.ece.cmu.edu/~omutlu/pub/mise-predictable_memory_performance-hpca13.pdf" TargetMode="Externa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25.xml"/></Relationships>
</file>

<file path=ppt/slides/_rels/slide127.xml.rels><?xml version="1.0" encoding="UTF-8" standalone="yes"?>
<Relationships xmlns="http://schemas.openxmlformats.org/package/2006/relationships"><Relationship Id="rId3" Type="http://schemas.openxmlformats.org/officeDocument/2006/relationships/hyperlink" Target="http://www.microarch.org/micro44/" TargetMode="External"/><Relationship Id="rId4" Type="http://schemas.openxmlformats.org/officeDocument/2006/relationships/hyperlink" Target="http://users.ece.cmu.edu/~omutlu/pub/ebrahimi_micro11_talk.pptx" TargetMode="External"/><Relationship Id="rId1" Type="http://schemas.openxmlformats.org/officeDocument/2006/relationships/slideLayout" Target="../slideLayouts/slideLayout725.xml"/><Relationship Id="rId2" Type="http://schemas.openxmlformats.org/officeDocument/2006/relationships/hyperlink" Target="http://users.ece.cmu.edu/~omutlu/pub/parallel-memory-scheduling_micro11.pdf" TargetMode="Externa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50.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users.ece.cmu.edu/~omutlu/pub/salp-dram_isca12.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hyperlink" Target="file://localhost/Users/omutlu/Documents/presentations/CMU/students/Yoongu%20Kim/SALP/ISCA12_SALP_w_backup_w_script-final.pptx" TargetMode="Externa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137.xml.rels><?xml version="1.0" encoding="UTF-8" standalone="yes"?>
<Relationships xmlns="http://schemas.openxmlformats.org/package/2006/relationships"><Relationship Id="rId3" Type="http://schemas.openxmlformats.org/officeDocument/2006/relationships/hyperlink" Target="http://isca2012.ittc.ku.edu/" TargetMode="External"/><Relationship Id="rId4" Type="http://schemas.openxmlformats.org/officeDocument/2006/relationships/hyperlink" Target="http://users.ece.cmu.edu/~omutlu/pub/kim_isca12_talk.pptx" TargetMode="External"/><Relationship Id="rId1" Type="http://schemas.openxmlformats.org/officeDocument/2006/relationships/slideLayout" Target="../slideLayouts/slideLayout2.xml"/><Relationship Id="rId2" Type="http://schemas.openxmlformats.org/officeDocument/2006/relationships/hyperlink" Target="http://users.ece.cmu.edu/~omutlu/pub/salp-dram_isca12.pdf" TargetMode="Externa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users.ece.cmu.edu/~omutlu/pub/persistent-memory-management_weed13.pdf" TargetMode="Externa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36.xml"/><Relationship Id="rId2" Type="http://schemas.openxmlformats.org/officeDocument/2006/relationships/notesSlide" Target="../notesSlides/notesSlide4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36.xml"/><Relationship Id="rId2" Type="http://schemas.openxmlformats.org/officeDocument/2006/relationships/notesSlide" Target="../notesSlides/notesSlide4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36.xml"/><Relationship Id="rId2" Type="http://schemas.openxmlformats.org/officeDocument/2006/relationships/notesSlide" Target="../notesSlides/notesSlide4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36.xml"/><Relationship Id="rId2" Type="http://schemas.openxmlformats.org/officeDocument/2006/relationships/notesSlide" Target="../notesSlides/notesSlide47.xml"/><Relationship Id="rId3" Type="http://schemas.openxmlformats.org/officeDocument/2006/relationships/image" Target="../media/image48.emf"/></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36.xml"/><Relationship Id="rId2" Type="http://schemas.openxmlformats.org/officeDocument/2006/relationships/notesSlide" Target="../notesSlides/notesSlide48.xml"/><Relationship Id="rId3" Type="http://schemas.openxmlformats.org/officeDocument/2006/relationships/image" Target="../media/image49.emf"/></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47.xml"/><Relationship Id="rId2" Type="http://schemas.openxmlformats.org/officeDocument/2006/relationships/notesSlide" Target="../notesSlides/notesSlide49.xml"/></Relationships>
</file>

<file path=ppt/slides/_rels/slide14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png"/><Relationship Id="rId1" Type="http://schemas.openxmlformats.org/officeDocument/2006/relationships/slideLayout" Target="../slideLayouts/slideLayout747.xml"/><Relationship Id="rId2" Type="http://schemas.openxmlformats.org/officeDocument/2006/relationships/notesSlide" Target="../notesSlides/notesSlide50.xml"/></Relationships>
</file>

<file path=ppt/slides/_rels/slide14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31.png"/><Relationship Id="rId1" Type="http://schemas.openxmlformats.org/officeDocument/2006/relationships/slideLayout" Target="../slideLayouts/slideLayout747.xml"/><Relationship Id="rId2" Type="http://schemas.openxmlformats.org/officeDocument/2006/relationships/notesSlide" Target="../notesSlides/notesSlide5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47.xml"/><Relationship Id="rId2" Type="http://schemas.openxmlformats.org/officeDocument/2006/relationships/notesSlide" Target="../notesSlides/notesSlide5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47.xml"/><Relationship Id="rId2" Type="http://schemas.openxmlformats.org/officeDocument/2006/relationships/notesSlide" Target="../notesSlides/notesSlide53.xml"/><Relationship Id="rId3" Type="http://schemas.openxmlformats.org/officeDocument/2006/relationships/image" Target="../media/image50.emf"/></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47.xml"/><Relationship Id="rId2" Type="http://schemas.openxmlformats.org/officeDocument/2006/relationships/notesSlide" Target="../notesSlides/notesSlide54.xml"/><Relationship Id="rId3" Type="http://schemas.openxmlformats.org/officeDocument/2006/relationships/image" Target="../media/image5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47.xml"/><Relationship Id="rId2" Type="http://schemas.openxmlformats.org/officeDocument/2006/relationships/notesSlide" Target="../notesSlides/notesSlide55.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58.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58.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58.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59.xml"/><Relationship Id="rId2" Type="http://schemas.openxmlformats.org/officeDocument/2006/relationships/image" Target="../media/image52.emf"/></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59.xml"/><Relationship Id="rId2" Type="http://schemas.openxmlformats.org/officeDocument/2006/relationships/notesSlide" Target="../notesSlides/notesSlide56.xml"/><Relationship Id="rId3" Type="http://schemas.openxmlformats.org/officeDocument/2006/relationships/image" Target="../media/image53.emf"/></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80.xml"/><Relationship Id="rId2" Type="http://schemas.openxmlformats.org/officeDocument/2006/relationships/notesSlide" Target="../notesSlides/notesSlide57.xml"/><Relationship Id="rId3" Type="http://schemas.openxmlformats.org/officeDocument/2006/relationships/image" Target="../media/image54.emf"/></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69.xml"/><Relationship Id="rId2" Type="http://schemas.openxmlformats.org/officeDocument/2006/relationships/notesSlide" Target="../notesSlides/notesSlide58.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69.xml"/><Relationship Id="rId2" Type="http://schemas.openxmlformats.org/officeDocument/2006/relationships/notesSlide" Target="../notesSlides/notesSlide59.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6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171.xml"/><Relationship Id="rId2"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0.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0.xml"/><Relationship Id="rId2"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0.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0.xml"/><Relationship Id="rId2"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70.xml"/><Relationship Id="rId2" Type="http://schemas.openxmlformats.org/officeDocument/2006/relationships/image" Target="../media/image19.png"/><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2.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83.xml"/><Relationship Id="rId2"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1.xml"/><Relationship Id="rId2" Type="http://schemas.openxmlformats.org/officeDocument/2006/relationships/image" Target="../media/image12.png"/><Relationship Id="rId3"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83.xml"/><Relationship Id="rId2" Type="http://schemas.openxmlformats.org/officeDocument/2006/relationships/notesSlide" Target="../notesSlides/notesSlid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83.xml"/><Relationship Id="rId2" Type="http://schemas.openxmlformats.org/officeDocument/2006/relationships/notesSlide" Target="../notesSlides/notesSlide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83.xml"/><Relationship Id="rId2" Type="http://schemas.openxmlformats.org/officeDocument/2006/relationships/notesSlide" Target="../notesSlides/notesSlide8.xml"/><Relationship Id="rId3" Type="http://schemas.openxmlformats.org/officeDocument/2006/relationships/chart" Target="../charts/char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83.xml"/><Relationship Id="rId2" Type="http://schemas.openxmlformats.org/officeDocument/2006/relationships/notesSlide" Target="../notesSlides/notesSlide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83.xml"/><Relationship Id="rId2" Type="http://schemas.openxmlformats.org/officeDocument/2006/relationships/notesSlide" Target="../notesSlides/notesSlide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83.xml"/><Relationship Id="rId2" Type="http://schemas.openxmlformats.org/officeDocument/2006/relationships/notesSlide" Target="../notesSlides/notesSlide11.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1" Type="http://schemas.openxmlformats.org/officeDocument/2006/relationships/slideLayout" Target="../slideLayouts/slideLayout483.xml"/><Relationship Id="rId2" Type="http://schemas.openxmlformats.org/officeDocument/2006/relationships/notesSlide" Target="../notesSlides/notesSlide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82.xml"/><Relationship Id="rId2" Type="http://schemas.openxmlformats.org/officeDocument/2006/relationships/notesSlide" Target="../notesSlides/notesSlide13.xml"/><Relationship Id="rId3" Type="http://schemas.openxmlformats.org/officeDocument/2006/relationships/chart" Target="../charts/char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83.xml"/><Relationship Id="rId2" Type="http://schemas.openxmlformats.org/officeDocument/2006/relationships/notesSlide" Target="../notesSlides/notesSlide14.xml"/></Relationships>
</file>

<file path=ppt/slides/_rels/slide39.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chart" Target="../charts/chart7.xml"/><Relationship Id="rId1" Type="http://schemas.openxmlformats.org/officeDocument/2006/relationships/slideLayout" Target="../slideLayouts/slideLayout483.xml"/><Relationship Id="rId2" Type="http://schemas.openxmlformats.org/officeDocument/2006/relationships/notesSlide" Target="../notesSlides/notesSlid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0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0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16.xml"/><Relationship Id="rId2" Type="http://schemas.openxmlformats.org/officeDocument/2006/relationships/notesSlide" Target="../notesSlides/notesSlide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16.xml"/><Relationship Id="rId2" Type="http://schemas.openxmlformats.org/officeDocument/2006/relationships/notesSlide" Target="../notesSlides/notesSlide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05.xml"/><Relationship Id="rId2" Type="http://schemas.openxmlformats.org/officeDocument/2006/relationships/chart" Target="../charts/char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05.xml"/><Relationship Id="rId2" Type="http://schemas.openxmlformats.org/officeDocument/2006/relationships/image" Target="../media/image21.png"/><Relationship Id="rId3" Type="http://schemas.openxmlformats.org/officeDocument/2006/relationships/image" Target="../media/image2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8.xml"/></Relationships>
</file>

<file path=ppt/slides/_rels/slide50.xml.rels><?xml version="1.0" encoding="UTF-8" standalone="yes"?>
<Relationships xmlns="http://schemas.openxmlformats.org/package/2006/relationships"><Relationship Id="rId3" Type="http://schemas.openxmlformats.org/officeDocument/2006/relationships/hyperlink" Target="file://localhost/Users/omutlu/Documents/presentations/CMU/students/Yoongu%20Kim/SALP/ISCA12_SALP_w_backup_w_script-final.pptx" TargetMode="External"/><Relationship Id="rId4" Type="http://schemas.openxmlformats.org/officeDocument/2006/relationships/chart" Target="../charts/chart9.xml"/><Relationship Id="rId5" Type="http://schemas.openxmlformats.org/officeDocument/2006/relationships/chart" Target="../charts/chart10.xml"/><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2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38.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png"/><Relationship Id="rId3" Type="http://schemas.openxmlformats.org/officeDocument/2006/relationships/image" Target="../media/image2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png"/><Relationship Id="rId3" Type="http://schemas.openxmlformats.org/officeDocument/2006/relationships/image" Target="../media/image2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4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4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1.xml"/></Relationships>
</file>

<file path=ppt/slides/_rels/slide65.xml.rels><?xml version="1.0" encoding="UTF-8" standalone="yes"?>
<Relationships xmlns="http://schemas.openxmlformats.org/package/2006/relationships"><Relationship Id="rId3" Type="http://schemas.openxmlformats.org/officeDocument/2006/relationships/chart" Target="../charts/chart12.xml"/><Relationship Id="rId4" Type="http://schemas.openxmlformats.org/officeDocument/2006/relationships/chart" Target="../charts/chart13.xml"/><Relationship Id="rId5" Type="http://schemas.openxmlformats.org/officeDocument/2006/relationships/chart" Target="../charts/chart14.xml"/><Relationship Id="rId1" Type="http://schemas.openxmlformats.org/officeDocument/2006/relationships/slideLayout" Target="../slideLayouts/slideLayout560.xml"/><Relationship Id="rId2" Type="http://schemas.openxmlformats.org/officeDocument/2006/relationships/notesSlide" Target="../notesSlides/notesSlide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4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3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2.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3.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hyperlink" Target="http://users.ece.cmu.edu/~omutlu/projects.htm" TargetMode="External"/><Relationship Id="rId4" Type="http://schemas.openxmlformats.org/officeDocument/2006/relationships/hyperlink" Target="http://users.ece.cmu.edu/~omutlu/pub/memory-scaling_imw13.pdf" TargetMode="External"/><Relationship Id="rId5" Type="http://schemas.openxmlformats.org/officeDocument/2006/relationships/hyperlink" Target="http://www.ewh.ieee.org/soc/eds/imw/" TargetMode="External"/><Relationship Id="rId6" Type="http://schemas.openxmlformats.org/officeDocument/2006/relationships/hyperlink" Target="http://users.ece.cmu.edu/~omutlu/pub/mutlu_memory-scaling_imw13_invited-talk.pptx" TargetMode="External"/><Relationship Id="rId7" Type="http://schemas.openxmlformats.org/officeDocument/2006/relationships/hyperlink" Target="http://users.ece.cmu.edu/~omutlu/pub/mutlu_memory-scaling_imw13_invited-talk.pdf" TargetMode="External"/><Relationship Id="rId1" Type="http://schemas.openxmlformats.org/officeDocument/2006/relationships/slideLayout" Target="../slideLayouts/slideLayout615.xml"/><Relationship Id="rId2" Type="http://schemas.openxmlformats.org/officeDocument/2006/relationships/hyperlink" Target="http://users.ece.cmu.edu/~omutlu/acaces2013-memory.html"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14.xml"/><Relationship Id="rId2" Type="http://schemas.openxmlformats.org/officeDocument/2006/relationships/hyperlink" Target="mailto:onur@cmu.edu"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mailto:onur@cmu.edu" TargetMode="External"/><Relationship Id="rId4" Type="http://schemas.openxmlformats.org/officeDocument/2006/relationships/image" Target="../media/image8.jpeg"/><Relationship Id="rId5" Type="http://schemas.openxmlformats.org/officeDocument/2006/relationships/image" Target="../media/image1.png"/><Relationship Id="rId1" Type="http://schemas.openxmlformats.org/officeDocument/2006/relationships/slideLayout" Target="../slideLayouts/slideLayout614.xml"/><Relationship Id="rId2" Type="http://schemas.openxmlformats.org/officeDocument/2006/relationships/notesSlide" Target="../notesSlides/notesSlide2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7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7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5.xml"/><Relationship Id="rId2" Type="http://schemas.openxmlformats.org/officeDocument/2006/relationships/image" Target="../media/image13.png"/><Relationship Id="rId3" Type="http://schemas.openxmlformats.org/officeDocument/2006/relationships/image" Target="../media/image14.w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7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04.xml"/><Relationship Id="rId2" Type="http://schemas.openxmlformats.org/officeDocument/2006/relationships/chart" Target="../charts/chart1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04.xml"/><Relationship Id="rId2" Type="http://schemas.openxmlformats.org/officeDocument/2006/relationships/chart" Target="../charts/chart1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4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jpeg"/><Relationship Id="rId5" Type="http://schemas.openxmlformats.org/officeDocument/2006/relationships/image" Target="../media/image37.jpeg"/><Relationship Id="rId6" Type="http://schemas.openxmlformats.org/officeDocument/2006/relationships/image" Target="../media/image38.jpeg"/><Relationship Id="rId7" Type="http://schemas.openxmlformats.org/officeDocument/2006/relationships/image" Target="../media/image39.png"/><Relationship Id="rId8" Type="http://schemas.openxmlformats.org/officeDocument/2006/relationships/image" Target="../media/image10.jpeg"/><Relationship Id="rId9" Type="http://schemas.openxmlformats.org/officeDocument/2006/relationships/image" Target="../media/image40.png"/><Relationship Id="rId1" Type="http://schemas.openxmlformats.org/officeDocument/2006/relationships/slideLayout" Target="../slideLayouts/slideLayout681.xml"/><Relationship Id="rId2" Type="http://schemas.openxmlformats.org/officeDocument/2006/relationships/image" Target="../media/image34.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81.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1.bin"/><Relationship Id="rId5" Type="http://schemas.openxmlformats.org/officeDocument/2006/relationships/oleObject" Target="../embeddings/Microsoft_Excel_97_-_2004_Worksheet1.xls"/><Relationship Id="rId6" Type="http://schemas.openxmlformats.org/officeDocument/2006/relationships/image" Target="../media/image41.png"/><Relationship Id="rId1" Type="http://schemas.openxmlformats.org/officeDocument/2006/relationships/vmlDrawing" Target="../drawings/vmlDrawing1.vml"/><Relationship Id="rId2" Type="http://schemas.openxmlformats.org/officeDocument/2006/relationships/slideLayout" Target="../slideLayouts/slideLayout69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03.xml"/><Relationship Id="rId2" Type="http://schemas.openxmlformats.org/officeDocument/2006/relationships/notesSlide" Target="../notesSlides/notesSlide2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03.xml"/><Relationship Id="rId2" Type="http://schemas.openxmlformats.org/officeDocument/2006/relationships/notesSlide" Target="../notesSlides/notesSlide25.xml"/></Relationships>
</file>

<file path=ppt/slides/_rels/slide96.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703.xml"/><Relationship Id="rId3" Type="http://schemas.openxmlformats.org/officeDocument/2006/relationships/notesSlide" Target="../notesSlides/notesSlide26.xml"/></Relationships>
</file>

<file path=ppt/slides/_rels/slide97.xml.rels><?xml version="1.0" encoding="UTF-8" standalone="yes"?>
<Relationships xmlns="http://schemas.openxmlformats.org/package/2006/relationships"><Relationship Id="rId3" Type="http://schemas.openxmlformats.org/officeDocument/2006/relationships/chart" Target="../charts/chart17.xml"/><Relationship Id="rId4" Type="http://schemas.openxmlformats.org/officeDocument/2006/relationships/chart" Target="../charts/chart18.xml"/><Relationship Id="rId5" Type="http://schemas.openxmlformats.org/officeDocument/2006/relationships/chart" Target="../charts/chart19.xml"/><Relationship Id="rId1" Type="http://schemas.openxmlformats.org/officeDocument/2006/relationships/slideLayout" Target="../slideLayouts/slideLayout703.xml"/><Relationship Id="rId2" Type="http://schemas.openxmlformats.org/officeDocument/2006/relationships/notesSlide" Target="../notesSlides/notesSlide27.xml"/></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703.xml"/><Relationship Id="rId4" Type="http://schemas.openxmlformats.org/officeDocument/2006/relationships/notesSlide" Target="../notesSlides/notesSlide28.xml"/><Relationship Id="rId5" Type="http://schemas.openxmlformats.org/officeDocument/2006/relationships/oleObject" Target="../embeddings/oleObject2.bin"/><Relationship Id="rId6" Type="http://schemas.openxmlformats.org/officeDocument/2006/relationships/oleObject" Target="../embeddings/Microsoft_Excel_97_-_2004_Worksheet2.xls"/><Relationship Id="rId7" Type="http://schemas.openxmlformats.org/officeDocument/2006/relationships/image" Target="../media/image42.png"/><Relationship Id="rId1" Type="http://schemas.openxmlformats.org/officeDocument/2006/relationships/vmlDrawing" Target="../drawings/vmlDrawing2.vml"/><Relationship Id="rId2" Type="http://schemas.openxmlformats.org/officeDocument/2006/relationships/tags" Target="../tags/tag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03.xml"/><Relationship Id="rId2"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56792"/>
            <a:ext cx="8382000" cy="2057400"/>
          </a:xfrm>
        </p:spPr>
        <p:txBody>
          <a:bodyPr>
            <a:normAutofit/>
          </a:bodyPr>
          <a:lstStyle/>
          <a:p>
            <a:pPr algn="ctr"/>
            <a:r>
              <a:rPr lang="en-US" sz="4000" dirty="0" smtClean="0"/>
              <a:t>Memory Scaling:</a:t>
            </a:r>
            <a:br>
              <a:rPr lang="en-US" sz="4000" dirty="0" smtClean="0"/>
            </a:br>
            <a:r>
              <a:rPr lang="en-US" sz="4000" dirty="0" smtClean="0"/>
              <a:t>A Systems Architecture Perspective</a:t>
            </a:r>
            <a:endParaRPr lang="en-US" sz="4000" dirty="0"/>
          </a:p>
        </p:txBody>
      </p:sp>
      <p:sp>
        <p:nvSpPr>
          <p:cNvPr id="3" name="Subtitle 2"/>
          <p:cNvSpPr>
            <a:spLocks noGrp="1"/>
          </p:cNvSpPr>
          <p:nvPr>
            <p:ph type="subTitle" idx="1"/>
          </p:nvPr>
        </p:nvSpPr>
        <p:spPr>
          <a:xfrm>
            <a:off x="2195736" y="3805238"/>
            <a:ext cx="4590256" cy="614362"/>
          </a:xfrm>
        </p:spPr>
        <p:txBody>
          <a:bodyPr>
            <a:noAutofit/>
          </a:bodyPr>
          <a:lstStyle/>
          <a:p>
            <a:r>
              <a:rPr lang="en-US" sz="2200" dirty="0" smtClean="0"/>
              <a:t>Onur Mutlu</a:t>
            </a:r>
          </a:p>
          <a:p>
            <a:r>
              <a:rPr lang="en-US" sz="2200" dirty="0" smtClean="0">
                <a:hlinkClick r:id="rId3"/>
              </a:rPr>
              <a:t>onur@cmu.edu</a:t>
            </a:r>
            <a:endParaRPr lang="en-US" sz="2200" dirty="0" smtClean="0"/>
          </a:p>
          <a:p>
            <a:r>
              <a:rPr lang="en-US" sz="2200" dirty="0" smtClean="0"/>
              <a:t>August 6, 2013</a:t>
            </a:r>
          </a:p>
          <a:p>
            <a:r>
              <a:rPr lang="en-US" sz="2200" dirty="0" err="1" smtClean="0"/>
              <a:t>MemCon</a:t>
            </a:r>
            <a:r>
              <a:rPr lang="en-US" sz="2200" dirty="0" smtClean="0"/>
              <a:t> 2013</a:t>
            </a:r>
          </a:p>
          <a:p>
            <a:pPr algn="l"/>
            <a:endParaRPr lang="en-US" sz="2200" dirty="0" smtClean="0"/>
          </a:p>
          <a:p>
            <a:pPr algn="l"/>
            <a:endParaRPr lang="en-US" sz="2200" dirty="0"/>
          </a:p>
        </p:txBody>
      </p:sp>
      <p:pic>
        <p:nvPicPr>
          <p:cNvPr id="6" name="Picture 5" descr="Burgundy_CMU_JPG_Logo.jpg"/>
          <p:cNvPicPr>
            <a:picLocks noChangeAspect="1"/>
          </p:cNvPicPr>
          <p:nvPr/>
        </p:nvPicPr>
        <p:blipFill>
          <a:blip r:embed="rId4" cstate="print"/>
          <a:stretch>
            <a:fillRect/>
          </a:stretch>
        </p:blipFill>
        <p:spPr>
          <a:xfrm>
            <a:off x="2571736" y="5445224"/>
            <a:ext cx="3786214" cy="1367244"/>
          </a:xfrm>
          <a:prstGeom prst="rect">
            <a:avLst/>
          </a:prstGeom>
        </p:spPr>
      </p:pic>
      <p:pic>
        <p:nvPicPr>
          <p:cNvPr id="7" name="Picture 6" descr="safari.png"/>
          <p:cNvPicPr>
            <a:picLocks noChangeAspect="1"/>
          </p:cNvPicPr>
          <p:nvPr/>
        </p:nvPicPr>
        <p:blipFill>
          <a:blip r:embed="rId5"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3784250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0"/>
            <a:ext cx="8915400" cy="1066800"/>
          </a:xfrm>
        </p:spPr>
        <p:txBody>
          <a:bodyPr/>
          <a:lstStyle/>
          <a:p>
            <a:r>
              <a:rPr lang="en-US" dirty="0">
                <a:latin typeface="Garamond" charset="0"/>
                <a:ea typeface="ＭＳ Ｐゴシック" charset="0"/>
                <a:cs typeface="ＭＳ Ｐゴシック" charset="0"/>
              </a:rPr>
              <a:t>Major Trends Affecting Main Memory (IV)</a:t>
            </a:r>
          </a:p>
        </p:txBody>
      </p:sp>
      <p:sp>
        <p:nvSpPr>
          <p:cNvPr id="28675" name="Content Placeholder 2"/>
          <p:cNvSpPr>
            <a:spLocks noGrp="1"/>
          </p:cNvSpPr>
          <p:nvPr>
            <p:ph idx="1"/>
          </p:nvPr>
        </p:nvSpPr>
        <p:spPr>
          <a:xfrm>
            <a:off x="228600" y="996950"/>
            <a:ext cx="8915400" cy="5194300"/>
          </a:xfrm>
        </p:spPr>
        <p:txBody>
          <a:bodyPr/>
          <a:lstStyle/>
          <a:p>
            <a:r>
              <a:rPr lang="en-US" dirty="0">
                <a:solidFill>
                  <a:srgbClr val="7F7F7F"/>
                </a:solidFill>
                <a:latin typeface="Tahoma" charset="0"/>
                <a:ea typeface="ＭＳ Ｐゴシック" charset="0"/>
                <a:cs typeface="ＭＳ Ｐゴシック" charset="0"/>
              </a:rPr>
              <a:t>Need for main memory </a:t>
            </a:r>
            <a:r>
              <a:rPr lang="en-US" dirty="0" smtClean="0">
                <a:solidFill>
                  <a:srgbClr val="7F7F7F"/>
                </a:solidFill>
                <a:latin typeface="Tahoma" charset="0"/>
                <a:ea typeface="ＭＳ Ｐゴシック" charset="0"/>
                <a:cs typeface="ＭＳ Ｐゴシック" charset="0"/>
              </a:rPr>
              <a:t>capacity, bandwidth, QoS </a:t>
            </a:r>
            <a:r>
              <a:rPr lang="en-US" dirty="0">
                <a:solidFill>
                  <a:srgbClr val="7F7F7F"/>
                </a:solidFill>
                <a:latin typeface="Tahoma" charset="0"/>
                <a:ea typeface="ＭＳ Ｐゴシック" charset="0"/>
                <a:cs typeface="ＭＳ Ｐゴシック" charset="0"/>
              </a:rPr>
              <a:t>increasing </a:t>
            </a:r>
          </a:p>
          <a:p>
            <a:endParaRPr lang="en-US" dirty="0">
              <a:solidFill>
                <a:srgbClr val="7F7F7F"/>
              </a:solidFill>
              <a:latin typeface="Tahoma" charset="0"/>
              <a:ea typeface="ＭＳ Ｐゴシック" charset="0"/>
              <a:cs typeface="ＭＳ Ｐゴシック" charset="0"/>
            </a:endParaRPr>
          </a:p>
          <a:p>
            <a:endParaRPr lang="en-US" dirty="0">
              <a:solidFill>
                <a:srgbClr val="7F7F7F"/>
              </a:solidFill>
              <a:latin typeface="Tahoma" charset="0"/>
              <a:ea typeface="ＭＳ Ｐゴシック" charset="0"/>
              <a:cs typeface="ＭＳ Ｐゴシック" charset="0"/>
            </a:endParaRPr>
          </a:p>
          <a:p>
            <a:pPr>
              <a:buFont typeface="Wingdings" charset="0"/>
              <a:buNone/>
            </a:pPr>
            <a:endParaRPr lang="en-US" dirty="0">
              <a:solidFill>
                <a:srgbClr val="7F7F7F"/>
              </a:solidFill>
              <a:latin typeface="Tahoma" charset="0"/>
              <a:ea typeface="ＭＳ Ｐゴシック" charset="0"/>
              <a:cs typeface="ＭＳ Ｐゴシック" charset="0"/>
            </a:endParaRPr>
          </a:p>
          <a:p>
            <a:pPr>
              <a:buFont typeface="Wingdings" charset="0"/>
              <a:buNone/>
            </a:pPr>
            <a:endParaRPr lang="en-US" dirty="0">
              <a:solidFill>
                <a:srgbClr val="7F7F7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Main memory energy/power is a key system design concern</a:t>
            </a:r>
          </a:p>
          <a:p>
            <a:endParaRPr lang="en-US" dirty="0">
              <a:solidFill>
                <a:srgbClr val="0000FF"/>
              </a:solidFill>
              <a:latin typeface="Tahoma" charset="0"/>
              <a:ea typeface="ＭＳ Ｐゴシック" charset="0"/>
              <a:cs typeface="ＭＳ Ｐゴシック" charset="0"/>
            </a:endParaRPr>
          </a:p>
          <a:p>
            <a:pPr>
              <a:buFont typeface="Wingdings" charset="0"/>
              <a:buNone/>
            </a:pPr>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DRAM technology scaling is ending </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rPr>
              <a:t>ITRS projects </a:t>
            </a:r>
            <a:r>
              <a:rPr lang="en-US" dirty="0">
                <a:solidFill>
                  <a:srgbClr val="FF0000"/>
                </a:solidFill>
                <a:latin typeface="Tahoma" charset="0"/>
                <a:ea typeface="ＭＳ Ｐゴシック" charset="0"/>
              </a:rPr>
              <a:t>DRAM will not scale easily below </a:t>
            </a:r>
            <a:r>
              <a:rPr lang="en-US" dirty="0" smtClean="0">
                <a:solidFill>
                  <a:srgbClr val="FF0000"/>
                </a:solidFill>
                <a:latin typeface="Tahoma" charset="0"/>
                <a:ea typeface="ＭＳ Ｐゴシック" charset="0"/>
              </a:rPr>
              <a:t>X nm </a:t>
            </a:r>
            <a:endParaRPr lang="en-US" dirty="0">
              <a:solidFill>
                <a:srgbClr val="FF0000"/>
              </a:solidFill>
              <a:latin typeface="Tahoma" charset="0"/>
              <a:ea typeface="ＭＳ Ｐゴシック" charset="0"/>
            </a:endParaRPr>
          </a:p>
          <a:p>
            <a:pPr lvl="1"/>
            <a:r>
              <a:rPr lang="en-US" dirty="0">
                <a:latin typeface="Tahoma" charset="0"/>
                <a:ea typeface="ＭＳ Ｐゴシック" charset="0"/>
              </a:rPr>
              <a:t>Scaling has provided many benefits: </a:t>
            </a:r>
          </a:p>
          <a:p>
            <a:pPr lvl="2"/>
            <a:r>
              <a:rPr lang="en-US" dirty="0">
                <a:solidFill>
                  <a:srgbClr val="FF0000"/>
                </a:solidFill>
                <a:latin typeface="Tahoma" charset="0"/>
                <a:ea typeface="ＭＳ Ｐゴシック" charset="0"/>
              </a:rPr>
              <a:t>higher </a:t>
            </a:r>
            <a:r>
              <a:rPr lang="en-US" dirty="0" smtClean="0">
                <a:solidFill>
                  <a:srgbClr val="FF0000"/>
                </a:solidFill>
                <a:latin typeface="Tahoma" charset="0"/>
                <a:ea typeface="ＭＳ Ｐゴシック" charset="0"/>
              </a:rPr>
              <a:t>capacity</a:t>
            </a:r>
            <a:r>
              <a:rPr lang="en-US" dirty="0">
                <a:solidFill>
                  <a:srgbClr val="FF0000"/>
                </a:solidFill>
                <a:latin typeface="Tahoma" charset="0"/>
                <a:ea typeface="ＭＳ Ｐゴシック" charset="0"/>
              </a:rPr>
              <a:t> </a:t>
            </a:r>
            <a:r>
              <a:rPr lang="en-US" dirty="0" smtClean="0">
                <a:solidFill>
                  <a:srgbClr val="FF0000"/>
                </a:solidFill>
                <a:latin typeface="Tahoma" charset="0"/>
                <a:ea typeface="ＭＳ Ｐゴシック" charset="0"/>
              </a:rPr>
              <a:t>(density), </a:t>
            </a:r>
            <a:r>
              <a:rPr lang="en-US" dirty="0">
                <a:solidFill>
                  <a:srgbClr val="FF0000"/>
                </a:solidFill>
                <a:latin typeface="Tahoma" charset="0"/>
                <a:ea typeface="ＭＳ Ｐゴシック" charset="0"/>
              </a:rPr>
              <a:t>lower cost, lower energy</a:t>
            </a: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867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ABE99A2B-29DD-5A4F-B100-24CE86C78EE3}" type="slidenum">
              <a:rPr lang="en-US" sz="1600">
                <a:solidFill>
                  <a:srgbClr val="000000"/>
                </a:solidFill>
                <a:latin typeface="Garamond" charset="0"/>
              </a:rPr>
              <a:pPr eaLnBrk="1" hangingPunct="1"/>
              <a:t>10</a:t>
            </a:fld>
            <a:endParaRPr lang="en-US" sz="1600" dirty="0">
              <a:solidFill>
                <a:srgbClr val="000000"/>
              </a:solidFill>
              <a:latin typeface="Garamond" charset="0"/>
            </a:endParaRPr>
          </a:p>
        </p:txBody>
      </p:sp>
    </p:spTree>
    <p:extLst>
      <p:ext uri="{BB962C8B-B14F-4D97-AF65-F5344CB8AC3E}">
        <p14:creationId xmlns:p14="http://schemas.microsoft.com/office/powerpoint/2010/main" val="24884677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Solve The Problem?</a:t>
            </a:r>
            <a:endParaRPr lang="en-US" dirty="0"/>
          </a:p>
        </p:txBody>
      </p:sp>
      <p:sp>
        <p:nvSpPr>
          <p:cNvPr id="3" name="Content Placeholder 2"/>
          <p:cNvSpPr>
            <a:spLocks noGrp="1"/>
          </p:cNvSpPr>
          <p:nvPr>
            <p:ph idx="1"/>
          </p:nvPr>
        </p:nvSpPr>
        <p:spPr>
          <a:xfrm>
            <a:off x="228600" y="1196752"/>
            <a:ext cx="8915400" cy="5051648"/>
          </a:xfrm>
        </p:spPr>
        <p:txBody>
          <a:bodyPr/>
          <a:lstStyle/>
          <a:p>
            <a:r>
              <a:rPr lang="en-US" dirty="0" smtClean="0"/>
              <a:t>Inter-thread interference is uncontrolled in all memory resources</a:t>
            </a:r>
          </a:p>
          <a:p>
            <a:pPr lvl="1"/>
            <a:r>
              <a:rPr lang="en-US" dirty="0" smtClean="0"/>
              <a:t>Memory controller</a:t>
            </a:r>
          </a:p>
          <a:p>
            <a:pPr lvl="1"/>
            <a:r>
              <a:rPr lang="en-US" dirty="0" smtClean="0"/>
              <a:t>Interconnect</a:t>
            </a:r>
          </a:p>
          <a:p>
            <a:pPr lvl="1"/>
            <a:r>
              <a:rPr lang="en-US" dirty="0" smtClean="0"/>
              <a:t>Caches</a:t>
            </a:r>
          </a:p>
          <a:p>
            <a:pPr lvl="1"/>
            <a:endParaRPr lang="en-US" dirty="0" smtClean="0"/>
          </a:p>
          <a:p>
            <a:r>
              <a:rPr lang="en-US" dirty="0" smtClean="0"/>
              <a:t>We need to control it</a:t>
            </a:r>
          </a:p>
          <a:p>
            <a:pPr lvl="1"/>
            <a:r>
              <a:rPr lang="en-US" dirty="0" smtClean="0"/>
              <a:t>i.e., design an interference-aware (</a:t>
            </a:r>
            <a:r>
              <a:rPr lang="en-US" dirty="0" err="1" smtClean="0"/>
              <a:t>QoS</a:t>
            </a:r>
            <a:r>
              <a:rPr lang="en-US" dirty="0" smtClean="0"/>
              <a:t>-aware) memory system</a:t>
            </a:r>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100</a:t>
            </a:fld>
            <a:endParaRPr lang="en-US" altLang="en-US">
              <a:solidFill>
                <a:srgbClr val="000000"/>
              </a:solidFill>
            </a:endParaRPr>
          </a:p>
        </p:txBody>
      </p:sp>
    </p:spTree>
    <p:extLst>
      <p:ext uri="{BB962C8B-B14F-4D97-AF65-F5344CB8AC3E}">
        <p14:creationId xmlns:p14="http://schemas.microsoft.com/office/powerpoint/2010/main" val="12664665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ea typeface="ＭＳ Ｐゴシック" pitchFamily="30" charset="-128"/>
                <a:cs typeface="ＭＳ Ｐゴシック" pitchFamily="30" charset="-128"/>
              </a:rPr>
              <a:t>QoS-Aware Memory Systems: Challenges</a:t>
            </a:r>
          </a:p>
        </p:txBody>
      </p:sp>
      <p:sp>
        <p:nvSpPr>
          <p:cNvPr id="3" name="Content Placeholder 2"/>
          <p:cNvSpPr>
            <a:spLocks noGrp="1"/>
          </p:cNvSpPr>
          <p:nvPr>
            <p:ph idx="1"/>
          </p:nvPr>
        </p:nvSpPr>
        <p:spPr>
          <a:xfrm>
            <a:off x="228600" y="1136104"/>
            <a:ext cx="8610600" cy="5029200"/>
          </a:xfrm>
        </p:spPr>
        <p:txBody>
          <a:bodyPr/>
          <a:lstStyle/>
          <a:p>
            <a:r>
              <a:rPr lang="en-US" dirty="0" smtClean="0">
                <a:ea typeface="ＭＳ Ｐゴシック" pitchFamily="30" charset="-128"/>
                <a:cs typeface="ＭＳ Ｐゴシック" pitchFamily="30" charset="-128"/>
              </a:rPr>
              <a:t>How do we </a:t>
            </a:r>
            <a:r>
              <a:rPr lang="en-US" dirty="0" smtClean="0">
                <a:solidFill>
                  <a:srgbClr val="FF0000"/>
                </a:solidFill>
                <a:ea typeface="ＭＳ Ｐゴシック" pitchFamily="30" charset="-128"/>
                <a:cs typeface="ＭＳ Ｐゴシック" pitchFamily="30" charset="-128"/>
              </a:rPr>
              <a:t>reduce inter-thread interference</a:t>
            </a:r>
            <a:r>
              <a:rPr lang="en-US" dirty="0" smtClean="0">
                <a:ea typeface="ＭＳ Ｐゴシック" pitchFamily="30" charset="-128"/>
                <a:cs typeface="ＭＳ Ｐゴシック" pitchFamily="30" charset="-128"/>
              </a:rPr>
              <a:t>?</a:t>
            </a:r>
          </a:p>
          <a:p>
            <a:pPr lvl="1"/>
            <a:r>
              <a:rPr lang="en-US" dirty="0" smtClean="0">
                <a:solidFill>
                  <a:srgbClr val="0000FF"/>
                </a:solidFill>
              </a:rPr>
              <a:t>Improve system performance and core utilization</a:t>
            </a:r>
          </a:p>
          <a:p>
            <a:pPr lvl="1"/>
            <a:r>
              <a:rPr lang="en-US" dirty="0" smtClean="0"/>
              <a:t>Reduce request serialization and core starvation</a:t>
            </a:r>
          </a:p>
          <a:p>
            <a:pPr lvl="1">
              <a:buFont typeface="Wingdings" pitchFamily="30" charset="2"/>
              <a:buNone/>
            </a:pPr>
            <a:endParaRPr lang="en-US" dirty="0" smtClean="0"/>
          </a:p>
          <a:p>
            <a:r>
              <a:rPr lang="en-US" dirty="0" smtClean="0">
                <a:ea typeface="ＭＳ Ｐゴシック" pitchFamily="30" charset="-128"/>
                <a:cs typeface="ＭＳ Ｐゴシック" pitchFamily="30" charset="-128"/>
              </a:rPr>
              <a:t>How do we </a:t>
            </a:r>
            <a:r>
              <a:rPr lang="en-US" dirty="0" smtClean="0">
                <a:solidFill>
                  <a:srgbClr val="FF0000"/>
                </a:solidFill>
                <a:ea typeface="ＭＳ Ｐゴシック" pitchFamily="30" charset="-128"/>
                <a:cs typeface="ＭＳ Ｐゴシック" pitchFamily="30" charset="-128"/>
              </a:rPr>
              <a:t>control inter-thread interference</a:t>
            </a:r>
            <a:r>
              <a:rPr lang="en-US" dirty="0" smtClean="0">
                <a:ea typeface="ＭＳ Ｐゴシック" pitchFamily="30" charset="-128"/>
                <a:cs typeface="ＭＳ Ｐゴシック" pitchFamily="30" charset="-128"/>
              </a:rPr>
              <a:t>?</a:t>
            </a:r>
          </a:p>
          <a:p>
            <a:pPr lvl="1"/>
            <a:r>
              <a:rPr lang="en-US" dirty="0" smtClean="0">
                <a:solidFill>
                  <a:srgbClr val="0000FF"/>
                </a:solidFill>
              </a:rPr>
              <a:t>Provide mechanisms to enable </a:t>
            </a:r>
            <a:r>
              <a:rPr lang="en-US" dirty="0" smtClean="0">
                <a:solidFill>
                  <a:srgbClr val="000000"/>
                </a:solidFill>
              </a:rPr>
              <a:t>system software </a:t>
            </a:r>
            <a:r>
              <a:rPr lang="en-US" dirty="0" smtClean="0"/>
              <a:t>to enforce </a:t>
            </a:r>
            <a:r>
              <a:rPr lang="en-US" dirty="0" err="1" smtClean="0">
                <a:solidFill>
                  <a:srgbClr val="0000FF"/>
                </a:solidFill>
              </a:rPr>
              <a:t>QoS</a:t>
            </a:r>
            <a:r>
              <a:rPr lang="en-US" dirty="0" smtClean="0">
                <a:solidFill>
                  <a:srgbClr val="0000FF"/>
                </a:solidFill>
              </a:rPr>
              <a:t> policies </a:t>
            </a:r>
          </a:p>
          <a:p>
            <a:pPr lvl="1"/>
            <a:r>
              <a:rPr lang="en-US" dirty="0" smtClean="0">
                <a:solidFill>
                  <a:srgbClr val="0000FF"/>
                </a:solidFill>
              </a:rPr>
              <a:t>While providing high system performance</a:t>
            </a:r>
          </a:p>
          <a:p>
            <a:pPr lvl="1"/>
            <a:endParaRPr lang="en-US" dirty="0" smtClean="0">
              <a:solidFill>
                <a:srgbClr val="0000FF"/>
              </a:solidFill>
            </a:endParaRPr>
          </a:p>
          <a:p>
            <a:r>
              <a:rPr lang="en-US" dirty="0" smtClean="0">
                <a:ea typeface="ＭＳ Ｐゴシック" pitchFamily="30" charset="-128"/>
                <a:cs typeface="ＭＳ Ｐゴシック" pitchFamily="30" charset="-128"/>
              </a:rPr>
              <a:t>How do we </a:t>
            </a:r>
            <a:r>
              <a:rPr lang="en-US" dirty="0" smtClean="0">
                <a:solidFill>
                  <a:srgbClr val="FF0000"/>
                </a:solidFill>
                <a:ea typeface="ＭＳ Ｐゴシック" pitchFamily="30" charset="-128"/>
                <a:cs typeface="ＭＳ Ｐゴシック" pitchFamily="30" charset="-128"/>
              </a:rPr>
              <a:t>make the memory system configurable/flexible</a:t>
            </a:r>
            <a:r>
              <a:rPr lang="en-US" dirty="0" smtClean="0">
                <a:ea typeface="ＭＳ Ｐゴシック" pitchFamily="30" charset="-128"/>
                <a:cs typeface="ＭＳ Ｐゴシック" pitchFamily="30" charset="-128"/>
              </a:rPr>
              <a:t>? </a:t>
            </a:r>
          </a:p>
          <a:p>
            <a:pPr lvl="1"/>
            <a:r>
              <a:rPr lang="en-US" dirty="0" smtClean="0"/>
              <a:t>Enable flexible mechanisms that can achieve many goals</a:t>
            </a:r>
          </a:p>
          <a:p>
            <a:pPr lvl="2"/>
            <a:r>
              <a:rPr lang="en-US" dirty="0" smtClean="0"/>
              <a:t>Provide fairness or throughput when needed</a:t>
            </a:r>
          </a:p>
          <a:p>
            <a:pPr lvl="2"/>
            <a:r>
              <a:rPr lang="en-US" dirty="0" smtClean="0"/>
              <a:t>Satisfy performance guarantees when needed</a:t>
            </a:r>
          </a:p>
          <a:p>
            <a:pPr lvl="1"/>
            <a:endParaRPr lang="en-US" dirty="0" smtClean="0"/>
          </a:p>
        </p:txBody>
      </p:sp>
      <p:sp>
        <p:nvSpPr>
          <p:cNvPr id="4" name="Slide Number Placeholder 3"/>
          <p:cNvSpPr>
            <a:spLocks noGrp="1"/>
          </p:cNvSpPr>
          <p:nvPr>
            <p:ph type="sldNum" sz="quarter" idx="11"/>
          </p:nvPr>
        </p:nvSpPr>
        <p:spPr/>
        <p:txBody>
          <a:bodyPr/>
          <a:lstStyle/>
          <a:p>
            <a:pPr>
              <a:defRPr/>
            </a:pPr>
            <a:fld id="{7A541A9A-AFF6-FB4F-BAA6-4B5658B19D03}" type="slidenum">
              <a:rPr lang="en-US" smtClean="0">
                <a:solidFill>
                  <a:srgbClr val="000000"/>
                </a:solidFill>
              </a:rPr>
              <a:pPr>
                <a:defRPr/>
              </a:pPr>
              <a:t>101</a:t>
            </a:fld>
            <a:endParaRPr lang="en-US">
              <a:solidFill>
                <a:srgbClr val="000000"/>
              </a:solidFill>
            </a:endParaRPr>
          </a:p>
        </p:txBody>
      </p:sp>
    </p:spTree>
    <p:extLst>
      <p:ext uri="{BB962C8B-B14F-4D97-AF65-F5344CB8AC3E}">
        <p14:creationId xmlns:p14="http://schemas.microsoft.com/office/powerpoint/2010/main" val="25821147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152400"/>
            <a:ext cx="8915400" cy="1066800"/>
          </a:xfrm>
        </p:spPr>
        <p:txBody>
          <a:bodyPr/>
          <a:lstStyle/>
          <a:p>
            <a:r>
              <a:rPr lang="en-US" sz="3200" smtClean="0">
                <a:ea typeface="ＭＳ Ｐゴシック" pitchFamily="30" charset="-128"/>
                <a:cs typeface="ＭＳ Ｐゴシック" pitchFamily="30" charset="-128"/>
              </a:rPr>
              <a:t>Designing QoS-Aware Memory Systems: Approaches</a:t>
            </a:r>
          </a:p>
        </p:txBody>
      </p:sp>
      <p:sp>
        <p:nvSpPr>
          <p:cNvPr id="3" name="Content Placeholder 2"/>
          <p:cNvSpPr>
            <a:spLocks noGrp="1"/>
          </p:cNvSpPr>
          <p:nvPr>
            <p:ph idx="1"/>
          </p:nvPr>
        </p:nvSpPr>
        <p:spPr>
          <a:xfrm>
            <a:off x="228600" y="1052736"/>
            <a:ext cx="8915400" cy="5043264"/>
          </a:xfrm>
        </p:spPr>
        <p:txBody>
          <a:bodyPr/>
          <a:lstStyle/>
          <a:p>
            <a:r>
              <a:rPr lang="en-US" dirty="0" smtClean="0">
                <a:solidFill>
                  <a:srgbClr val="FF0000"/>
                </a:solidFill>
                <a:ea typeface="ＭＳ Ｐゴシック" pitchFamily="30" charset="-128"/>
                <a:cs typeface="ＭＳ Ｐゴシック" pitchFamily="30" charset="-128"/>
              </a:rPr>
              <a:t>Smart resources: </a:t>
            </a:r>
            <a:r>
              <a:rPr lang="en-US" dirty="0" smtClean="0">
                <a:solidFill>
                  <a:srgbClr val="0000FF"/>
                </a:solidFill>
                <a:ea typeface="ＭＳ Ｐゴシック" pitchFamily="30" charset="-128"/>
                <a:cs typeface="ＭＳ Ｐゴシック" pitchFamily="30" charset="-128"/>
              </a:rPr>
              <a:t>Design each shared resource to have a configurable interference control/reduction mechanism</a:t>
            </a:r>
          </a:p>
          <a:p>
            <a:pPr lvl="1"/>
            <a:r>
              <a:rPr lang="en-US" sz="2000" dirty="0" smtClean="0">
                <a:solidFill>
                  <a:srgbClr val="000000"/>
                </a:solidFill>
              </a:rPr>
              <a:t>QoS-aware memory controllers</a:t>
            </a:r>
            <a:r>
              <a:rPr lang="en-US" sz="2000" dirty="0">
                <a:solidFill>
                  <a:srgbClr val="000000"/>
                </a:solidFill>
              </a:rPr>
              <a:t> </a:t>
            </a:r>
            <a:r>
              <a:rPr lang="en-US" sz="1400" dirty="0">
                <a:solidFill>
                  <a:srgbClr val="006633"/>
                </a:solidFill>
              </a:rPr>
              <a:t>[</a:t>
            </a:r>
            <a:r>
              <a:rPr lang="en-US" sz="1400" dirty="0" smtClean="0">
                <a:solidFill>
                  <a:srgbClr val="006633"/>
                </a:solidFill>
              </a:rPr>
              <a:t>Mutlu+ MICRO’07]</a:t>
            </a:r>
            <a:r>
              <a:rPr lang="en-US" sz="1400" dirty="0">
                <a:solidFill>
                  <a:srgbClr val="000000"/>
                </a:solidFill>
              </a:rPr>
              <a:t> </a:t>
            </a:r>
            <a:r>
              <a:rPr lang="en-US" sz="1400" dirty="0" smtClean="0">
                <a:solidFill>
                  <a:srgbClr val="006633"/>
                </a:solidFill>
              </a:rPr>
              <a:t>[Moscibroda+, </a:t>
            </a:r>
            <a:r>
              <a:rPr lang="en-US" sz="1400" dirty="0" err="1" smtClean="0">
                <a:solidFill>
                  <a:srgbClr val="006633"/>
                </a:solidFill>
              </a:rPr>
              <a:t>Usenix</a:t>
            </a:r>
            <a:r>
              <a:rPr lang="en-US" sz="1400" dirty="0" smtClean="0">
                <a:solidFill>
                  <a:srgbClr val="006633"/>
                </a:solidFill>
              </a:rPr>
              <a:t> Security’07] [Mutlu+ ISCA’08, Top Picks’09]</a:t>
            </a:r>
            <a:r>
              <a:rPr lang="en-US" sz="1400" dirty="0" smtClean="0">
                <a:solidFill>
                  <a:srgbClr val="000000"/>
                </a:solidFill>
              </a:rPr>
              <a:t> </a:t>
            </a:r>
            <a:r>
              <a:rPr lang="en-US" sz="1400" dirty="0" smtClean="0">
                <a:solidFill>
                  <a:srgbClr val="006633"/>
                </a:solidFill>
                <a:ea typeface="+mn-ea"/>
                <a:cs typeface="+mn-cs"/>
              </a:rPr>
              <a:t>[Kim+ HPCA’10] </a:t>
            </a:r>
            <a:r>
              <a:rPr lang="en-US" sz="1400" dirty="0" smtClean="0">
                <a:solidFill>
                  <a:srgbClr val="006633"/>
                </a:solidFill>
              </a:rPr>
              <a:t>[</a:t>
            </a:r>
            <a:r>
              <a:rPr lang="en-US" sz="1400" dirty="0">
                <a:solidFill>
                  <a:srgbClr val="006633"/>
                </a:solidFill>
              </a:rPr>
              <a:t>Kim+ </a:t>
            </a:r>
            <a:r>
              <a:rPr lang="en-US" sz="1400" dirty="0" smtClean="0">
                <a:solidFill>
                  <a:srgbClr val="006633"/>
                </a:solidFill>
              </a:rPr>
              <a:t>MICRO’10, Top Picks’11</a:t>
            </a:r>
            <a:r>
              <a:rPr lang="en-US" sz="1400" dirty="0">
                <a:solidFill>
                  <a:srgbClr val="006633"/>
                </a:solidFill>
              </a:rPr>
              <a:t>] [Ebrahimi+ ISCA’11, MICRO’11</a:t>
            </a:r>
            <a:r>
              <a:rPr lang="en-US" sz="1400" dirty="0" smtClean="0">
                <a:solidFill>
                  <a:srgbClr val="006633"/>
                </a:solidFill>
              </a:rPr>
              <a:t>] [</a:t>
            </a:r>
            <a:r>
              <a:rPr lang="en-US" sz="1400" dirty="0" err="1" smtClean="0">
                <a:solidFill>
                  <a:srgbClr val="006633"/>
                </a:solidFill>
              </a:rPr>
              <a:t>Ausavarungnirun</a:t>
            </a:r>
            <a:r>
              <a:rPr lang="en-US" sz="1400" dirty="0" smtClean="0">
                <a:solidFill>
                  <a:srgbClr val="006633"/>
                </a:solidFill>
              </a:rPr>
              <a:t>+, ISCA’12]</a:t>
            </a:r>
            <a:endParaRPr lang="en-US" sz="1400" dirty="0" smtClean="0">
              <a:solidFill>
                <a:srgbClr val="000000"/>
              </a:solidFill>
            </a:endParaRPr>
          </a:p>
          <a:p>
            <a:pPr lvl="1"/>
            <a:r>
              <a:rPr lang="en-US" sz="2000" dirty="0" err="1" smtClean="0">
                <a:solidFill>
                  <a:srgbClr val="000000"/>
                </a:solidFill>
              </a:rPr>
              <a:t>QoS</a:t>
            </a:r>
            <a:r>
              <a:rPr lang="en-US" sz="2000" dirty="0" smtClean="0">
                <a:solidFill>
                  <a:srgbClr val="000000"/>
                </a:solidFill>
              </a:rPr>
              <a:t>-aware interconnects </a:t>
            </a:r>
            <a:r>
              <a:rPr lang="en-US" sz="1400" dirty="0" smtClean="0">
                <a:solidFill>
                  <a:srgbClr val="006633"/>
                </a:solidFill>
              </a:rPr>
              <a:t>[Das+ MICRO’09, ISCA’10, Top Picks </a:t>
            </a:r>
            <a:r>
              <a:rPr lang="fr-FR" sz="1400" dirty="0" smtClean="0">
                <a:solidFill>
                  <a:srgbClr val="006633"/>
                </a:solidFill>
              </a:rPr>
              <a:t>’</a:t>
            </a:r>
            <a:r>
              <a:rPr lang="en-US" sz="1400" dirty="0" smtClean="0">
                <a:solidFill>
                  <a:srgbClr val="006633"/>
                </a:solidFill>
              </a:rPr>
              <a:t>11</a:t>
            </a:r>
            <a:r>
              <a:rPr lang="en-US" sz="1400" dirty="0">
                <a:solidFill>
                  <a:srgbClr val="006633"/>
                </a:solidFill>
              </a:rPr>
              <a:t>]</a:t>
            </a:r>
            <a:r>
              <a:rPr lang="en-US" sz="1400" dirty="0" smtClean="0">
                <a:solidFill>
                  <a:srgbClr val="006633"/>
                </a:solidFill>
              </a:rPr>
              <a:t> [Grot+ MICRO’09, ISCA’</a:t>
            </a:r>
            <a:r>
              <a:rPr lang="en-US" sz="1400" dirty="0">
                <a:solidFill>
                  <a:srgbClr val="006633"/>
                </a:solidFill>
              </a:rPr>
              <a:t>11, Top Picks </a:t>
            </a:r>
            <a:r>
              <a:rPr lang="fr-FR" sz="1400" dirty="0">
                <a:solidFill>
                  <a:srgbClr val="006633"/>
                </a:solidFill>
              </a:rPr>
              <a:t>’</a:t>
            </a:r>
            <a:r>
              <a:rPr lang="en-US" sz="1400" dirty="0" smtClean="0">
                <a:solidFill>
                  <a:srgbClr val="006633"/>
                </a:solidFill>
              </a:rPr>
              <a:t>12]</a:t>
            </a:r>
          </a:p>
          <a:p>
            <a:pPr lvl="1"/>
            <a:r>
              <a:rPr lang="en-US" sz="2000" dirty="0" err="1">
                <a:solidFill>
                  <a:srgbClr val="000000"/>
                </a:solidFill>
                <a:ea typeface="+mn-ea"/>
                <a:cs typeface="+mn-cs"/>
              </a:rPr>
              <a:t>QoS</a:t>
            </a:r>
            <a:r>
              <a:rPr lang="en-US" sz="2000" dirty="0">
                <a:solidFill>
                  <a:srgbClr val="000000"/>
                </a:solidFill>
                <a:ea typeface="+mn-ea"/>
                <a:cs typeface="+mn-cs"/>
              </a:rPr>
              <a:t>-aware </a:t>
            </a:r>
            <a:r>
              <a:rPr lang="en-US" sz="2000" dirty="0" smtClean="0">
                <a:solidFill>
                  <a:srgbClr val="000000"/>
                </a:solidFill>
                <a:ea typeface="+mn-ea"/>
                <a:cs typeface="+mn-cs"/>
              </a:rPr>
              <a:t>caches</a:t>
            </a:r>
            <a:endParaRPr lang="en-US" sz="1600" dirty="0" smtClean="0">
              <a:solidFill>
                <a:srgbClr val="006633"/>
              </a:solidFill>
            </a:endParaRPr>
          </a:p>
          <a:p>
            <a:endParaRPr lang="en-US" sz="1200" dirty="0" smtClean="0">
              <a:ea typeface="ＭＳ Ｐゴシック" pitchFamily="30" charset="-128"/>
              <a:cs typeface="ＭＳ Ｐゴシック" pitchFamily="30" charset="-128"/>
            </a:endParaRPr>
          </a:p>
          <a:p>
            <a:r>
              <a:rPr lang="en-US" dirty="0" smtClean="0">
                <a:solidFill>
                  <a:srgbClr val="FF0000"/>
                </a:solidFill>
                <a:ea typeface="ＭＳ Ｐゴシック" pitchFamily="30" charset="-128"/>
                <a:cs typeface="ＭＳ Ｐゴシック" pitchFamily="30" charset="-128"/>
              </a:rPr>
              <a:t>Dumb resources: </a:t>
            </a:r>
            <a:r>
              <a:rPr lang="en-US" dirty="0" smtClean="0">
                <a:solidFill>
                  <a:srgbClr val="0000FF"/>
                </a:solidFill>
                <a:ea typeface="ＭＳ Ｐゴシック" pitchFamily="30" charset="-128"/>
                <a:cs typeface="ＭＳ Ｐゴシック" pitchFamily="30" charset="-128"/>
              </a:rPr>
              <a:t>Keep each resource free-for-all, but reduce/control interference by injection control or data mapping</a:t>
            </a:r>
          </a:p>
          <a:p>
            <a:pPr lvl="1"/>
            <a:r>
              <a:rPr lang="en-US" sz="2000" dirty="0" smtClean="0">
                <a:ea typeface="ＭＳ Ｐゴシック" pitchFamily="30" charset="-128"/>
              </a:rPr>
              <a:t>Source throttling to control access to memory system </a:t>
            </a:r>
            <a:r>
              <a:rPr lang="en-US" sz="1400" dirty="0" smtClean="0">
                <a:solidFill>
                  <a:srgbClr val="006633"/>
                </a:solidFill>
              </a:rPr>
              <a:t>[Ebrahimi+ ASPLOS’10, ISCA’11, TOCS’12] [Ebrahimi+ MICRO’09] [</a:t>
            </a:r>
            <a:r>
              <a:rPr lang="en-US" sz="1400" dirty="0" err="1" smtClean="0">
                <a:solidFill>
                  <a:srgbClr val="006633"/>
                </a:solidFill>
              </a:rPr>
              <a:t>Nychis</a:t>
            </a:r>
            <a:r>
              <a:rPr lang="en-US" sz="1400" dirty="0" smtClean="0">
                <a:solidFill>
                  <a:srgbClr val="006633"/>
                </a:solidFill>
              </a:rPr>
              <a:t>+ HotNets’10]</a:t>
            </a:r>
          </a:p>
          <a:p>
            <a:pPr lvl="1"/>
            <a:r>
              <a:rPr lang="en-US" sz="2000" dirty="0" err="1" smtClean="0">
                <a:solidFill>
                  <a:srgbClr val="000000"/>
                </a:solidFill>
                <a:ea typeface="ＭＳ Ｐゴシック" pitchFamily="30" charset="-128"/>
                <a:cs typeface="+mn-cs"/>
              </a:rPr>
              <a:t>QoS</a:t>
            </a:r>
            <a:r>
              <a:rPr lang="en-US" sz="2000" dirty="0" smtClean="0">
                <a:solidFill>
                  <a:srgbClr val="000000"/>
                </a:solidFill>
                <a:ea typeface="ＭＳ Ｐゴシック" pitchFamily="30" charset="-128"/>
                <a:cs typeface="+mn-cs"/>
              </a:rPr>
              <a:t>-aware data mapping to memory controllers </a:t>
            </a:r>
            <a:r>
              <a:rPr lang="en-US" sz="1400" dirty="0" smtClean="0">
                <a:solidFill>
                  <a:srgbClr val="006633"/>
                </a:solidFill>
                <a:ea typeface="+mn-ea"/>
                <a:cs typeface="+mn-cs"/>
              </a:rPr>
              <a:t>[</a:t>
            </a:r>
            <a:r>
              <a:rPr lang="en-US" sz="1400" dirty="0" err="1" smtClean="0">
                <a:solidFill>
                  <a:srgbClr val="006633"/>
                </a:solidFill>
                <a:ea typeface="+mn-ea"/>
                <a:cs typeface="+mn-cs"/>
              </a:rPr>
              <a:t>Muralidhara</a:t>
            </a:r>
            <a:r>
              <a:rPr lang="en-US" sz="1400" dirty="0" smtClean="0">
                <a:solidFill>
                  <a:srgbClr val="006633"/>
                </a:solidFill>
                <a:ea typeface="+mn-ea"/>
                <a:cs typeface="+mn-cs"/>
              </a:rPr>
              <a:t>+ MICRO’11]</a:t>
            </a:r>
            <a:endParaRPr lang="en-US" sz="1400" dirty="0">
              <a:solidFill>
                <a:srgbClr val="006633"/>
              </a:solidFill>
              <a:ea typeface="+mn-ea"/>
              <a:cs typeface="+mn-cs"/>
            </a:endParaRPr>
          </a:p>
          <a:p>
            <a:pPr lvl="1"/>
            <a:r>
              <a:rPr lang="en-US" sz="2000" dirty="0" err="1">
                <a:solidFill>
                  <a:srgbClr val="000000"/>
                </a:solidFill>
                <a:ea typeface="ＭＳ Ｐゴシック" pitchFamily="30" charset="-128"/>
              </a:rPr>
              <a:t>QoS</a:t>
            </a:r>
            <a:r>
              <a:rPr lang="en-US" sz="2000" dirty="0">
                <a:solidFill>
                  <a:srgbClr val="000000"/>
                </a:solidFill>
                <a:ea typeface="ＭＳ Ｐゴシック" pitchFamily="30" charset="-128"/>
              </a:rPr>
              <a:t>-aware </a:t>
            </a:r>
            <a:r>
              <a:rPr lang="en-US" sz="2000" dirty="0" smtClean="0">
                <a:solidFill>
                  <a:srgbClr val="000000"/>
                </a:solidFill>
                <a:ea typeface="ＭＳ Ｐゴシック" pitchFamily="30" charset="-128"/>
              </a:rPr>
              <a:t>thread scheduling to cores</a:t>
            </a:r>
            <a:endParaRPr lang="en-US" dirty="0" smtClean="0"/>
          </a:p>
          <a:p>
            <a:endParaRPr lang="en-US" dirty="0" smtClean="0">
              <a:ea typeface="ＭＳ Ｐゴシック" pitchFamily="30" charset="-128"/>
              <a:cs typeface="ＭＳ Ｐゴシック" pitchFamily="30" charset="-128"/>
            </a:endParaRPr>
          </a:p>
        </p:txBody>
      </p:sp>
      <p:sp>
        <p:nvSpPr>
          <p:cNvPr id="4" name="Slide Number Placeholder 3"/>
          <p:cNvSpPr>
            <a:spLocks noGrp="1"/>
          </p:cNvSpPr>
          <p:nvPr>
            <p:ph type="sldNum" sz="quarter" idx="11"/>
          </p:nvPr>
        </p:nvSpPr>
        <p:spPr/>
        <p:txBody>
          <a:bodyPr/>
          <a:lstStyle/>
          <a:p>
            <a:pPr>
              <a:defRPr/>
            </a:pPr>
            <a:fld id="{B5B996E0-F30A-4D4D-9230-93494278B895}" type="slidenum">
              <a:rPr lang="en-US" smtClean="0"/>
              <a:pPr>
                <a:defRPr/>
              </a:pPr>
              <a:t>102</a:t>
            </a:fld>
            <a:endParaRPr lang="en-US"/>
          </a:p>
        </p:txBody>
      </p:sp>
      <p:sp>
        <p:nvSpPr>
          <p:cNvPr id="5" name="Rectangle 4"/>
          <p:cNvSpPr/>
          <p:nvPr/>
        </p:nvSpPr>
        <p:spPr>
          <a:xfrm>
            <a:off x="899592" y="5180494"/>
            <a:ext cx="5544616" cy="428628"/>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34814677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ontent Placeholder 2"/>
          <p:cNvSpPr>
            <a:spLocks noGrp="1"/>
          </p:cNvSpPr>
          <p:nvPr>
            <p:ph idx="1"/>
          </p:nvPr>
        </p:nvSpPr>
        <p:spPr>
          <a:xfrm>
            <a:off x="228600" y="793422"/>
            <a:ext cx="8915400" cy="5195664"/>
          </a:xfrm>
        </p:spPr>
        <p:txBody>
          <a:bodyPr/>
          <a:lstStyle/>
          <a:p>
            <a:r>
              <a:rPr lang="en-US" dirty="0" smtClean="0">
                <a:solidFill>
                  <a:srgbClr val="0000FF"/>
                </a:solidFill>
              </a:rPr>
              <a:t>Memory Channel Partitioning</a:t>
            </a:r>
          </a:p>
          <a:p>
            <a:pPr lvl="1"/>
            <a:r>
              <a:rPr lang="en-US" dirty="0" smtClean="0"/>
              <a:t>Idea: System software maps badly-interfering applications’ pages to different channels </a:t>
            </a:r>
            <a:r>
              <a:rPr lang="en-US" sz="1800" dirty="0" smtClean="0">
                <a:solidFill>
                  <a:srgbClr val="008000"/>
                </a:solidFill>
              </a:rPr>
              <a:t>[</a:t>
            </a:r>
            <a:r>
              <a:rPr lang="en-US" sz="1800" dirty="0" err="1" smtClean="0">
                <a:solidFill>
                  <a:srgbClr val="008000"/>
                </a:solidFill>
              </a:rPr>
              <a:t>Muralidhara</a:t>
            </a:r>
            <a:r>
              <a:rPr lang="en-US" sz="1800" dirty="0" smtClean="0">
                <a:solidFill>
                  <a:srgbClr val="008000"/>
                </a:solidFill>
              </a:rPr>
              <a:t>+, MICRO’11]</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marL="0" indent="0">
              <a:buNone/>
            </a:pPr>
            <a:endParaRPr lang="en-US" sz="2000" dirty="0" smtClean="0"/>
          </a:p>
          <a:p>
            <a:r>
              <a:rPr lang="en-US" sz="2000" dirty="0" smtClean="0"/>
              <a:t>Separate data of low/high intensity and low/high row-locality applications</a:t>
            </a:r>
          </a:p>
          <a:p>
            <a:r>
              <a:rPr lang="en-US" sz="2000" dirty="0" smtClean="0"/>
              <a:t>Especially effective in reducing interference of threads with “medium” and “heavy” memory intensity </a:t>
            </a:r>
          </a:p>
          <a:p>
            <a:pPr lvl="1"/>
            <a:r>
              <a:rPr lang="en-US" sz="1800" dirty="0" smtClean="0"/>
              <a:t>11% higher performance over existing systems (200 workloads)</a:t>
            </a:r>
            <a:endParaRPr lang="en-US" sz="1800" dirty="0"/>
          </a:p>
        </p:txBody>
      </p:sp>
      <p:sp>
        <p:nvSpPr>
          <p:cNvPr id="2" name="Title 1"/>
          <p:cNvSpPr>
            <a:spLocks noGrp="1"/>
          </p:cNvSpPr>
          <p:nvPr>
            <p:ph type="title"/>
          </p:nvPr>
        </p:nvSpPr>
        <p:spPr/>
        <p:txBody>
          <a:bodyPr/>
          <a:lstStyle/>
          <a:p>
            <a:r>
              <a:rPr lang="en-US" sz="3600" dirty="0" smtClean="0"/>
              <a:t>A Mechanism to Reduce Memory Interference</a:t>
            </a:r>
            <a:endParaRPr lang="en-US" sz="36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103</a:t>
            </a:fld>
            <a:endParaRPr lang="en-US" altLang="en-US"/>
          </a:p>
        </p:txBody>
      </p:sp>
      <p:grpSp>
        <p:nvGrpSpPr>
          <p:cNvPr id="12" name="Group 11"/>
          <p:cNvGrpSpPr/>
          <p:nvPr/>
        </p:nvGrpSpPr>
        <p:grpSpPr>
          <a:xfrm>
            <a:off x="160512" y="1988840"/>
            <a:ext cx="4125504" cy="3105636"/>
            <a:chOff x="160512" y="1988840"/>
            <a:chExt cx="4125504" cy="3105636"/>
          </a:xfrm>
        </p:grpSpPr>
        <p:sp>
          <p:nvSpPr>
            <p:cNvPr id="8" name="Rectangle 7"/>
            <p:cNvSpPr/>
            <p:nvPr/>
          </p:nvSpPr>
          <p:spPr>
            <a:xfrm>
              <a:off x="160512" y="2696843"/>
              <a:ext cx="1013651" cy="53175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Tahoma"/>
                </a:rPr>
                <a:t>Core 0</a:t>
              </a:r>
            </a:p>
            <a:p>
              <a:pPr algn="ctr"/>
              <a:r>
                <a:rPr lang="en-US" dirty="0" smtClean="0">
                  <a:solidFill>
                    <a:srgbClr val="FFFFFF"/>
                  </a:solidFill>
                  <a:latin typeface="Tahoma"/>
                </a:rPr>
                <a:t>App A</a:t>
              </a:r>
              <a:endParaRPr lang="en-US" dirty="0">
                <a:solidFill>
                  <a:srgbClr val="FFFFFF"/>
                </a:solidFill>
                <a:latin typeface="Tahoma"/>
              </a:endParaRPr>
            </a:p>
          </p:txBody>
        </p:sp>
        <p:sp>
          <p:nvSpPr>
            <p:cNvPr id="9" name="Rectangle 8"/>
            <p:cNvSpPr/>
            <p:nvPr/>
          </p:nvSpPr>
          <p:spPr>
            <a:xfrm>
              <a:off x="160512" y="3826815"/>
              <a:ext cx="1013651" cy="53175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Tahoma"/>
                </a:rPr>
                <a:t>Core 1</a:t>
              </a:r>
            </a:p>
            <a:p>
              <a:pPr algn="ctr"/>
              <a:r>
                <a:rPr lang="en-US" dirty="0" smtClean="0">
                  <a:solidFill>
                    <a:srgbClr val="FFFFFF"/>
                  </a:solidFill>
                  <a:latin typeface="Tahoma"/>
                </a:rPr>
                <a:t>App B</a:t>
              </a:r>
              <a:endParaRPr lang="en-US" dirty="0">
                <a:solidFill>
                  <a:srgbClr val="FFFFFF"/>
                </a:solidFill>
                <a:latin typeface="Tahoma"/>
              </a:endParaRPr>
            </a:p>
          </p:txBody>
        </p:sp>
        <p:sp>
          <p:nvSpPr>
            <p:cNvPr id="10" name="Rectangle 9"/>
            <p:cNvSpPr/>
            <p:nvPr/>
          </p:nvSpPr>
          <p:spPr>
            <a:xfrm>
              <a:off x="3002058" y="2430968"/>
              <a:ext cx="1283958" cy="99703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1" name="TextBox 10"/>
            <p:cNvSpPr txBox="1"/>
            <p:nvPr/>
          </p:nvSpPr>
          <p:spPr>
            <a:xfrm>
              <a:off x="3067587" y="2093084"/>
              <a:ext cx="1216381" cy="369332"/>
            </a:xfrm>
            <a:prstGeom prst="rect">
              <a:avLst/>
            </a:prstGeom>
            <a:noFill/>
          </p:spPr>
          <p:txBody>
            <a:bodyPr wrap="square" rtlCol="0">
              <a:spAutoFit/>
            </a:bodyPr>
            <a:lstStyle/>
            <a:p>
              <a:r>
                <a:rPr lang="en-US" dirty="0" smtClean="0">
                  <a:solidFill>
                    <a:srgbClr val="000000"/>
                  </a:solidFill>
                  <a:latin typeface="Tahoma"/>
                </a:rPr>
                <a:t>Channel 0</a:t>
              </a:r>
              <a:endParaRPr lang="en-US" dirty="0">
                <a:solidFill>
                  <a:srgbClr val="000000"/>
                </a:solidFill>
                <a:latin typeface="Tahoma"/>
              </a:endParaRPr>
            </a:p>
          </p:txBody>
        </p:sp>
        <p:sp>
          <p:nvSpPr>
            <p:cNvPr id="14" name="Rectangle 13"/>
            <p:cNvSpPr/>
            <p:nvPr/>
          </p:nvSpPr>
          <p:spPr>
            <a:xfrm>
              <a:off x="3069635" y="2962719"/>
              <a:ext cx="1148805" cy="3988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1</a:t>
              </a:r>
              <a:endParaRPr lang="en-US" dirty="0">
                <a:solidFill>
                  <a:srgbClr val="000000"/>
                </a:solidFill>
                <a:latin typeface="Tahoma"/>
              </a:endParaRPr>
            </a:p>
          </p:txBody>
        </p:sp>
        <p:sp>
          <p:nvSpPr>
            <p:cNvPr id="15" name="Rectangle 14"/>
            <p:cNvSpPr/>
            <p:nvPr/>
          </p:nvSpPr>
          <p:spPr>
            <a:xfrm>
              <a:off x="3002058" y="3627408"/>
              <a:ext cx="1283958" cy="8640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6" name="TextBox 15"/>
            <p:cNvSpPr txBox="1"/>
            <p:nvPr/>
          </p:nvSpPr>
          <p:spPr>
            <a:xfrm>
              <a:off x="3067587" y="4416458"/>
              <a:ext cx="1216381" cy="369332"/>
            </a:xfrm>
            <a:prstGeom prst="rect">
              <a:avLst/>
            </a:prstGeom>
            <a:noFill/>
          </p:spPr>
          <p:txBody>
            <a:bodyPr wrap="square" rtlCol="0">
              <a:spAutoFit/>
            </a:bodyPr>
            <a:lstStyle/>
            <a:p>
              <a:r>
                <a:rPr lang="en-US" dirty="0" smtClean="0">
                  <a:solidFill>
                    <a:srgbClr val="000000"/>
                  </a:solidFill>
                  <a:latin typeface="Tahoma"/>
                </a:rPr>
                <a:t>Channel 1</a:t>
              </a:r>
              <a:endParaRPr lang="en-US" dirty="0">
                <a:solidFill>
                  <a:srgbClr val="000000"/>
                </a:solidFill>
                <a:latin typeface="Tahoma"/>
              </a:endParaRPr>
            </a:p>
          </p:txBody>
        </p:sp>
        <p:sp>
          <p:nvSpPr>
            <p:cNvPr id="17" name="Rectangle 16"/>
            <p:cNvSpPr/>
            <p:nvPr/>
          </p:nvSpPr>
          <p:spPr>
            <a:xfrm>
              <a:off x="3069635" y="3693877"/>
              <a:ext cx="1148805" cy="33234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0</a:t>
              </a:r>
              <a:endParaRPr lang="en-US" dirty="0">
                <a:solidFill>
                  <a:srgbClr val="000000"/>
                </a:solidFill>
                <a:latin typeface="Tahoma"/>
              </a:endParaRPr>
            </a:p>
          </p:txBody>
        </p:sp>
        <p:sp>
          <p:nvSpPr>
            <p:cNvPr id="18" name="Rectangle 17"/>
            <p:cNvSpPr/>
            <p:nvPr/>
          </p:nvSpPr>
          <p:spPr>
            <a:xfrm>
              <a:off x="3069635" y="4092691"/>
              <a:ext cx="1148805" cy="33234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1</a:t>
              </a:r>
              <a:endParaRPr lang="en-US" dirty="0">
                <a:solidFill>
                  <a:srgbClr val="000000"/>
                </a:solidFill>
                <a:latin typeface="Tahoma"/>
              </a:endParaRPr>
            </a:p>
          </p:txBody>
        </p:sp>
        <p:cxnSp>
          <p:nvCxnSpPr>
            <p:cNvPr id="20" name="Straight Connector 19"/>
            <p:cNvCxnSpPr/>
            <p:nvPr/>
          </p:nvCxnSpPr>
          <p:spPr>
            <a:xfrm>
              <a:off x="2664174" y="2364499"/>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326291" y="2364499"/>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988407" y="2364499"/>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50523" y="2364499"/>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12640" y="2364499"/>
              <a:ext cx="0" cy="2326412"/>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069635" y="2497437"/>
              <a:ext cx="1148805" cy="3988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0</a:t>
              </a:r>
              <a:endParaRPr lang="en-US" dirty="0">
                <a:solidFill>
                  <a:srgbClr val="000000"/>
                </a:solidFill>
                <a:latin typeface="Tahoma"/>
              </a:endParaRPr>
            </a:p>
          </p:txBody>
        </p:sp>
        <p:sp>
          <p:nvSpPr>
            <p:cNvPr id="28" name="Rectangle 27"/>
            <p:cNvSpPr/>
            <p:nvPr/>
          </p:nvSpPr>
          <p:spPr>
            <a:xfrm>
              <a:off x="2723342" y="2696843"/>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9" name="Rectangle 28"/>
            <p:cNvSpPr/>
            <p:nvPr/>
          </p:nvSpPr>
          <p:spPr>
            <a:xfrm>
              <a:off x="2376187" y="2696843"/>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0" name="Rectangle 29"/>
            <p:cNvSpPr/>
            <p:nvPr/>
          </p:nvSpPr>
          <p:spPr>
            <a:xfrm>
              <a:off x="1367408" y="2696843"/>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1" name="Rectangle 30"/>
            <p:cNvSpPr/>
            <p:nvPr/>
          </p:nvSpPr>
          <p:spPr>
            <a:xfrm>
              <a:off x="2702599" y="4204880"/>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2" name="Rectangle 31"/>
            <p:cNvSpPr/>
            <p:nvPr/>
          </p:nvSpPr>
          <p:spPr>
            <a:xfrm>
              <a:off x="2381059" y="4204880"/>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3" name="Rectangle 32"/>
            <p:cNvSpPr/>
            <p:nvPr/>
          </p:nvSpPr>
          <p:spPr>
            <a:xfrm>
              <a:off x="2052448" y="4204880"/>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4" name="Rectangle 33"/>
            <p:cNvSpPr/>
            <p:nvPr/>
          </p:nvSpPr>
          <p:spPr>
            <a:xfrm>
              <a:off x="2034767" y="2696843"/>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5" name="Rectangle 34"/>
            <p:cNvSpPr/>
            <p:nvPr/>
          </p:nvSpPr>
          <p:spPr>
            <a:xfrm>
              <a:off x="2729469" y="3120628"/>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44" name="Rectangle 43"/>
            <p:cNvSpPr/>
            <p:nvPr/>
          </p:nvSpPr>
          <p:spPr>
            <a:xfrm>
              <a:off x="1705292" y="2696843"/>
              <a:ext cx="231883" cy="19940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21" name="TextBox 120"/>
            <p:cNvSpPr txBox="1"/>
            <p:nvPr/>
          </p:nvSpPr>
          <p:spPr>
            <a:xfrm>
              <a:off x="611560" y="4725144"/>
              <a:ext cx="3456384" cy="369332"/>
            </a:xfrm>
            <a:prstGeom prst="rect">
              <a:avLst/>
            </a:prstGeom>
            <a:noFill/>
          </p:spPr>
          <p:txBody>
            <a:bodyPr wrap="square" rtlCol="0">
              <a:spAutoFit/>
            </a:bodyPr>
            <a:lstStyle/>
            <a:p>
              <a:r>
                <a:rPr lang="en-US" b="1" dirty="0" smtClean="0">
                  <a:solidFill>
                    <a:srgbClr val="000000"/>
                  </a:solidFill>
                  <a:latin typeface="Tahoma"/>
                </a:rPr>
                <a:t>Conventional Page Mapping</a:t>
              </a:r>
              <a:endParaRPr lang="en-US" b="1" dirty="0">
                <a:solidFill>
                  <a:srgbClr val="000000"/>
                </a:solidFill>
                <a:latin typeface="Tahoma"/>
              </a:endParaRPr>
            </a:p>
          </p:txBody>
        </p:sp>
        <p:grpSp>
          <p:nvGrpSpPr>
            <p:cNvPr id="6" name="Group 131"/>
            <p:cNvGrpSpPr/>
            <p:nvPr/>
          </p:nvGrpSpPr>
          <p:grpSpPr>
            <a:xfrm>
              <a:off x="1187624" y="1988840"/>
              <a:ext cx="1872208" cy="642490"/>
              <a:chOff x="1187624" y="1731288"/>
              <a:chExt cx="1872208" cy="642490"/>
            </a:xfrm>
          </p:grpSpPr>
          <p:cxnSp>
            <p:nvCxnSpPr>
              <p:cNvPr id="125" name="Straight Arrow Connector 124"/>
              <p:cNvCxnSpPr/>
              <p:nvPr/>
            </p:nvCxnSpPr>
            <p:spPr>
              <a:xfrm flipH="1">
                <a:off x="1187624" y="1988840"/>
                <a:ext cx="18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1691680" y="1731288"/>
                <a:ext cx="1368152" cy="276999"/>
              </a:xfrm>
              <a:prstGeom prst="rect">
                <a:avLst/>
              </a:prstGeom>
              <a:noFill/>
            </p:spPr>
            <p:txBody>
              <a:bodyPr wrap="square" rtlCol="0">
                <a:spAutoFit/>
              </a:bodyPr>
              <a:lstStyle/>
              <a:p>
                <a:r>
                  <a:rPr lang="en-US" sz="1200" dirty="0" smtClean="0">
                    <a:solidFill>
                      <a:srgbClr val="000000"/>
                    </a:solidFill>
                    <a:latin typeface="Tahoma"/>
                  </a:rPr>
                  <a:t>Time Units</a:t>
                </a:r>
                <a:endParaRPr lang="en-US" sz="1200" dirty="0">
                  <a:solidFill>
                    <a:srgbClr val="000000"/>
                  </a:solidFill>
                  <a:latin typeface="Tahoma"/>
                </a:endParaRPr>
              </a:p>
            </p:txBody>
          </p:sp>
          <p:sp>
            <p:nvSpPr>
              <p:cNvPr id="127" name="TextBox 126"/>
              <p:cNvSpPr txBox="1"/>
              <p:nvPr/>
            </p:nvSpPr>
            <p:spPr>
              <a:xfrm>
                <a:off x="2673288" y="2015344"/>
                <a:ext cx="288032" cy="338554"/>
              </a:xfrm>
              <a:prstGeom prst="rect">
                <a:avLst/>
              </a:prstGeom>
              <a:noFill/>
            </p:spPr>
            <p:txBody>
              <a:bodyPr wrap="square" rtlCol="0">
                <a:spAutoFit/>
              </a:bodyPr>
              <a:lstStyle/>
              <a:p>
                <a:r>
                  <a:rPr lang="en-US" sz="1600" dirty="0" smtClean="0">
                    <a:solidFill>
                      <a:srgbClr val="000000"/>
                    </a:solidFill>
                    <a:latin typeface="Tahoma"/>
                  </a:rPr>
                  <a:t>1</a:t>
                </a:r>
                <a:endParaRPr lang="en-US" sz="1600" dirty="0">
                  <a:solidFill>
                    <a:srgbClr val="000000"/>
                  </a:solidFill>
                  <a:latin typeface="Tahoma"/>
                </a:endParaRPr>
              </a:p>
            </p:txBody>
          </p:sp>
          <p:sp>
            <p:nvSpPr>
              <p:cNvPr id="128" name="TextBox 127"/>
              <p:cNvSpPr txBox="1"/>
              <p:nvPr/>
            </p:nvSpPr>
            <p:spPr>
              <a:xfrm>
                <a:off x="2339752" y="2023578"/>
                <a:ext cx="288032" cy="338554"/>
              </a:xfrm>
              <a:prstGeom prst="rect">
                <a:avLst/>
              </a:prstGeom>
              <a:noFill/>
            </p:spPr>
            <p:txBody>
              <a:bodyPr wrap="square" rtlCol="0">
                <a:spAutoFit/>
              </a:bodyPr>
              <a:lstStyle/>
              <a:p>
                <a:r>
                  <a:rPr lang="en-US" sz="1600" dirty="0" smtClean="0">
                    <a:solidFill>
                      <a:srgbClr val="000000"/>
                    </a:solidFill>
                    <a:latin typeface="Tahoma"/>
                  </a:rPr>
                  <a:t>2</a:t>
                </a:r>
                <a:endParaRPr lang="en-US" sz="1600" dirty="0">
                  <a:solidFill>
                    <a:srgbClr val="000000"/>
                  </a:solidFill>
                  <a:latin typeface="Tahoma"/>
                </a:endParaRPr>
              </a:p>
            </p:txBody>
          </p:sp>
          <p:sp>
            <p:nvSpPr>
              <p:cNvPr id="129" name="TextBox 128"/>
              <p:cNvSpPr txBox="1"/>
              <p:nvPr/>
            </p:nvSpPr>
            <p:spPr>
              <a:xfrm>
                <a:off x="1992964" y="2015344"/>
                <a:ext cx="288032" cy="338554"/>
              </a:xfrm>
              <a:prstGeom prst="rect">
                <a:avLst/>
              </a:prstGeom>
              <a:noFill/>
            </p:spPr>
            <p:txBody>
              <a:bodyPr wrap="square" rtlCol="0">
                <a:spAutoFit/>
              </a:bodyPr>
              <a:lstStyle/>
              <a:p>
                <a:r>
                  <a:rPr lang="en-US" sz="1600" dirty="0" smtClean="0">
                    <a:solidFill>
                      <a:srgbClr val="000000"/>
                    </a:solidFill>
                    <a:latin typeface="Tahoma"/>
                  </a:rPr>
                  <a:t>3</a:t>
                </a:r>
                <a:endParaRPr lang="en-US" sz="1600" dirty="0">
                  <a:solidFill>
                    <a:srgbClr val="000000"/>
                  </a:solidFill>
                  <a:latin typeface="Tahoma"/>
                </a:endParaRPr>
              </a:p>
            </p:txBody>
          </p:sp>
          <p:sp>
            <p:nvSpPr>
              <p:cNvPr id="130" name="TextBox 129"/>
              <p:cNvSpPr txBox="1"/>
              <p:nvPr/>
            </p:nvSpPr>
            <p:spPr>
              <a:xfrm>
                <a:off x="1651924" y="2021092"/>
                <a:ext cx="288032" cy="338554"/>
              </a:xfrm>
              <a:prstGeom prst="rect">
                <a:avLst/>
              </a:prstGeom>
              <a:noFill/>
            </p:spPr>
            <p:txBody>
              <a:bodyPr wrap="square" rtlCol="0">
                <a:spAutoFit/>
              </a:bodyPr>
              <a:lstStyle/>
              <a:p>
                <a:r>
                  <a:rPr lang="en-US" sz="1600" dirty="0" smtClean="0">
                    <a:solidFill>
                      <a:srgbClr val="000000"/>
                    </a:solidFill>
                    <a:latin typeface="Tahoma"/>
                  </a:rPr>
                  <a:t>4</a:t>
                </a:r>
                <a:endParaRPr lang="en-US" sz="1600" dirty="0">
                  <a:solidFill>
                    <a:srgbClr val="000000"/>
                  </a:solidFill>
                  <a:latin typeface="Tahoma"/>
                </a:endParaRPr>
              </a:p>
            </p:txBody>
          </p:sp>
          <p:sp>
            <p:nvSpPr>
              <p:cNvPr id="131" name="TextBox 130"/>
              <p:cNvSpPr txBox="1"/>
              <p:nvPr/>
            </p:nvSpPr>
            <p:spPr>
              <a:xfrm>
                <a:off x="1331640" y="2035224"/>
                <a:ext cx="288032" cy="338554"/>
              </a:xfrm>
              <a:prstGeom prst="rect">
                <a:avLst/>
              </a:prstGeom>
              <a:noFill/>
            </p:spPr>
            <p:txBody>
              <a:bodyPr wrap="square" rtlCol="0">
                <a:spAutoFit/>
              </a:bodyPr>
              <a:lstStyle/>
              <a:p>
                <a:r>
                  <a:rPr lang="en-US" sz="1600" dirty="0" smtClean="0">
                    <a:solidFill>
                      <a:srgbClr val="000000"/>
                    </a:solidFill>
                    <a:latin typeface="Tahoma"/>
                  </a:rPr>
                  <a:t>5</a:t>
                </a:r>
                <a:endParaRPr lang="en-US" sz="1600" dirty="0">
                  <a:solidFill>
                    <a:srgbClr val="000000"/>
                  </a:solidFill>
                  <a:latin typeface="Tahoma"/>
                </a:endParaRPr>
              </a:p>
            </p:txBody>
          </p:sp>
        </p:grpSp>
      </p:grpSp>
      <p:grpSp>
        <p:nvGrpSpPr>
          <p:cNvPr id="13" name="Group 12"/>
          <p:cNvGrpSpPr/>
          <p:nvPr/>
        </p:nvGrpSpPr>
        <p:grpSpPr>
          <a:xfrm>
            <a:off x="4804312" y="1939922"/>
            <a:ext cx="4160176" cy="3154554"/>
            <a:chOff x="4804312" y="1939922"/>
            <a:chExt cx="4160176" cy="3154554"/>
          </a:xfrm>
        </p:grpSpPr>
        <p:sp>
          <p:nvSpPr>
            <p:cNvPr id="122" name="TextBox 121"/>
            <p:cNvSpPr txBox="1"/>
            <p:nvPr/>
          </p:nvSpPr>
          <p:spPr>
            <a:xfrm>
              <a:off x="4932040" y="4725144"/>
              <a:ext cx="3024336" cy="369332"/>
            </a:xfrm>
            <a:prstGeom prst="rect">
              <a:avLst/>
            </a:prstGeom>
            <a:noFill/>
          </p:spPr>
          <p:txBody>
            <a:bodyPr wrap="square" rtlCol="0">
              <a:spAutoFit/>
            </a:bodyPr>
            <a:lstStyle/>
            <a:p>
              <a:pPr algn="ctr"/>
              <a:r>
                <a:rPr lang="en-US" b="1" dirty="0" smtClean="0">
                  <a:solidFill>
                    <a:srgbClr val="000000"/>
                  </a:solidFill>
                  <a:latin typeface="Tahoma"/>
                </a:rPr>
                <a:t>Channel Partitioning</a:t>
              </a:r>
              <a:endParaRPr lang="en-US" b="1" dirty="0">
                <a:solidFill>
                  <a:srgbClr val="000000"/>
                </a:solidFill>
                <a:latin typeface="Tahoma"/>
              </a:endParaRPr>
            </a:p>
          </p:txBody>
        </p:sp>
        <p:sp>
          <p:nvSpPr>
            <p:cNvPr id="73" name="Rectangle 72"/>
            <p:cNvSpPr/>
            <p:nvPr/>
          </p:nvSpPr>
          <p:spPr>
            <a:xfrm>
              <a:off x="4804312" y="2661279"/>
              <a:ext cx="1013651" cy="53175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Tahoma"/>
                </a:rPr>
                <a:t>Core 0</a:t>
              </a:r>
            </a:p>
            <a:p>
              <a:pPr algn="ctr"/>
              <a:r>
                <a:rPr lang="en-US" dirty="0" smtClean="0">
                  <a:solidFill>
                    <a:srgbClr val="FFFFFF"/>
                  </a:solidFill>
                  <a:latin typeface="Tahoma"/>
                </a:rPr>
                <a:t>App A</a:t>
              </a:r>
              <a:endParaRPr lang="en-US" dirty="0">
                <a:solidFill>
                  <a:srgbClr val="FFFFFF"/>
                </a:solidFill>
                <a:latin typeface="Tahoma"/>
              </a:endParaRPr>
            </a:p>
          </p:txBody>
        </p:sp>
        <p:sp>
          <p:nvSpPr>
            <p:cNvPr id="74" name="Rectangle 73"/>
            <p:cNvSpPr/>
            <p:nvPr/>
          </p:nvSpPr>
          <p:spPr>
            <a:xfrm>
              <a:off x="4804312" y="3791251"/>
              <a:ext cx="1013651" cy="53175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Tahoma"/>
                </a:rPr>
                <a:t>Core 1</a:t>
              </a:r>
            </a:p>
            <a:p>
              <a:pPr algn="ctr"/>
              <a:r>
                <a:rPr lang="en-US" dirty="0" smtClean="0">
                  <a:solidFill>
                    <a:srgbClr val="FFFFFF"/>
                  </a:solidFill>
                  <a:latin typeface="Tahoma"/>
                </a:rPr>
                <a:t>App B</a:t>
              </a:r>
              <a:endParaRPr lang="en-US" dirty="0">
                <a:solidFill>
                  <a:srgbClr val="FFFFFF"/>
                </a:solidFill>
                <a:latin typeface="Tahoma"/>
              </a:endParaRPr>
            </a:p>
          </p:txBody>
        </p:sp>
        <p:sp>
          <p:nvSpPr>
            <p:cNvPr id="75" name="Rectangle 74"/>
            <p:cNvSpPr/>
            <p:nvPr/>
          </p:nvSpPr>
          <p:spPr>
            <a:xfrm>
              <a:off x="7645858" y="2395404"/>
              <a:ext cx="1283958" cy="99703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76" name="TextBox 75"/>
            <p:cNvSpPr txBox="1"/>
            <p:nvPr/>
          </p:nvSpPr>
          <p:spPr>
            <a:xfrm>
              <a:off x="7711387" y="2057520"/>
              <a:ext cx="1216381" cy="369332"/>
            </a:xfrm>
            <a:prstGeom prst="rect">
              <a:avLst/>
            </a:prstGeom>
            <a:noFill/>
          </p:spPr>
          <p:txBody>
            <a:bodyPr wrap="square" rtlCol="0">
              <a:spAutoFit/>
            </a:bodyPr>
            <a:lstStyle/>
            <a:p>
              <a:r>
                <a:rPr lang="en-US" dirty="0" smtClean="0">
                  <a:solidFill>
                    <a:srgbClr val="000000"/>
                  </a:solidFill>
                  <a:latin typeface="Tahoma"/>
                </a:rPr>
                <a:t>Channel 0</a:t>
              </a:r>
              <a:endParaRPr lang="en-US" dirty="0">
                <a:solidFill>
                  <a:srgbClr val="000000"/>
                </a:solidFill>
                <a:latin typeface="Tahoma"/>
              </a:endParaRPr>
            </a:p>
          </p:txBody>
        </p:sp>
        <p:sp>
          <p:nvSpPr>
            <p:cNvPr id="77" name="Rectangle 76"/>
            <p:cNvSpPr/>
            <p:nvPr/>
          </p:nvSpPr>
          <p:spPr>
            <a:xfrm>
              <a:off x="7713435" y="2927155"/>
              <a:ext cx="1148805" cy="3988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1</a:t>
              </a:r>
              <a:endParaRPr lang="en-US" dirty="0">
                <a:solidFill>
                  <a:srgbClr val="000000"/>
                </a:solidFill>
                <a:latin typeface="Tahoma"/>
              </a:endParaRPr>
            </a:p>
          </p:txBody>
        </p:sp>
        <p:sp>
          <p:nvSpPr>
            <p:cNvPr id="78" name="Rectangle 77"/>
            <p:cNvSpPr/>
            <p:nvPr/>
          </p:nvSpPr>
          <p:spPr>
            <a:xfrm>
              <a:off x="7645858" y="3591844"/>
              <a:ext cx="1283958" cy="8640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79" name="Rectangle 78"/>
            <p:cNvSpPr/>
            <p:nvPr/>
          </p:nvSpPr>
          <p:spPr>
            <a:xfrm>
              <a:off x="7713435" y="3658313"/>
              <a:ext cx="1148805" cy="33234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0</a:t>
              </a:r>
              <a:endParaRPr lang="en-US" dirty="0">
                <a:solidFill>
                  <a:srgbClr val="000000"/>
                </a:solidFill>
                <a:latin typeface="Tahoma"/>
              </a:endParaRPr>
            </a:p>
          </p:txBody>
        </p:sp>
        <p:sp>
          <p:nvSpPr>
            <p:cNvPr id="80" name="Rectangle 79"/>
            <p:cNvSpPr/>
            <p:nvPr/>
          </p:nvSpPr>
          <p:spPr>
            <a:xfrm>
              <a:off x="7713435" y="4057127"/>
              <a:ext cx="1148805" cy="33234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1</a:t>
              </a:r>
              <a:endParaRPr lang="en-US" dirty="0">
                <a:solidFill>
                  <a:srgbClr val="000000"/>
                </a:solidFill>
                <a:latin typeface="Tahoma"/>
              </a:endParaRPr>
            </a:p>
          </p:txBody>
        </p:sp>
        <p:cxnSp>
          <p:nvCxnSpPr>
            <p:cNvPr id="81" name="Straight Connector 80"/>
            <p:cNvCxnSpPr/>
            <p:nvPr/>
          </p:nvCxnSpPr>
          <p:spPr>
            <a:xfrm>
              <a:off x="7307974" y="2328935"/>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970091" y="2328935"/>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632207" y="2328935"/>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294323" y="2328935"/>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956440" y="2328935"/>
              <a:ext cx="0" cy="2326412"/>
            </a:xfrm>
            <a:prstGeom prst="line">
              <a:avLst/>
            </a:prstGeom>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7713435" y="2461873"/>
              <a:ext cx="1148805" cy="3988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0</a:t>
              </a:r>
              <a:endParaRPr lang="en-US" dirty="0">
                <a:solidFill>
                  <a:srgbClr val="000000"/>
                </a:solidFill>
                <a:latin typeface="Tahoma"/>
              </a:endParaRPr>
            </a:p>
          </p:txBody>
        </p:sp>
        <p:sp>
          <p:nvSpPr>
            <p:cNvPr id="87" name="Rectangle 86"/>
            <p:cNvSpPr/>
            <p:nvPr/>
          </p:nvSpPr>
          <p:spPr>
            <a:xfrm>
              <a:off x="7367142" y="2661279"/>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88" name="Rectangle 87"/>
            <p:cNvSpPr/>
            <p:nvPr/>
          </p:nvSpPr>
          <p:spPr>
            <a:xfrm>
              <a:off x="7019987" y="2661279"/>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89" name="Rectangle 88"/>
            <p:cNvSpPr/>
            <p:nvPr/>
          </p:nvSpPr>
          <p:spPr>
            <a:xfrm>
              <a:off x="6346488" y="2661279"/>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93" name="Rectangle 92"/>
            <p:cNvSpPr/>
            <p:nvPr/>
          </p:nvSpPr>
          <p:spPr>
            <a:xfrm>
              <a:off x="6678567" y="2661279"/>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95" name="Rectangle 94"/>
            <p:cNvSpPr/>
            <p:nvPr/>
          </p:nvSpPr>
          <p:spPr>
            <a:xfrm>
              <a:off x="7354932" y="3762752"/>
              <a:ext cx="231883" cy="19940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grpSp>
          <p:nvGrpSpPr>
            <p:cNvPr id="96" name="Group 131"/>
            <p:cNvGrpSpPr/>
            <p:nvPr/>
          </p:nvGrpSpPr>
          <p:grpSpPr>
            <a:xfrm>
              <a:off x="5831424" y="1939922"/>
              <a:ext cx="1894645" cy="655844"/>
              <a:chOff x="1187624" y="1717934"/>
              <a:chExt cx="1894645" cy="655844"/>
            </a:xfrm>
          </p:grpSpPr>
          <p:cxnSp>
            <p:nvCxnSpPr>
              <p:cNvPr id="123" name="Straight Arrow Connector 122"/>
              <p:cNvCxnSpPr/>
              <p:nvPr/>
            </p:nvCxnSpPr>
            <p:spPr>
              <a:xfrm flipH="1">
                <a:off x="1187624" y="1988840"/>
                <a:ext cx="18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1714117" y="1717934"/>
                <a:ext cx="1368152" cy="276999"/>
              </a:xfrm>
              <a:prstGeom prst="rect">
                <a:avLst/>
              </a:prstGeom>
              <a:noFill/>
            </p:spPr>
            <p:txBody>
              <a:bodyPr wrap="square" rtlCol="0">
                <a:spAutoFit/>
              </a:bodyPr>
              <a:lstStyle/>
              <a:p>
                <a:r>
                  <a:rPr lang="en-US" sz="1200" dirty="0" smtClean="0">
                    <a:solidFill>
                      <a:srgbClr val="000000"/>
                    </a:solidFill>
                    <a:latin typeface="Tahoma"/>
                  </a:rPr>
                  <a:t>Time Units</a:t>
                </a:r>
                <a:endParaRPr lang="en-US" sz="1200" dirty="0">
                  <a:solidFill>
                    <a:srgbClr val="000000"/>
                  </a:solidFill>
                  <a:latin typeface="Tahoma"/>
                </a:endParaRPr>
              </a:p>
            </p:txBody>
          </p:sp>
          <p:sp>
            <p:nvSpPr>
              <p:cNvPr id="132" name="TextBox 131"/>
              <p:cNvSpPr txBox="1"/>
              <p:nvPr/>
            </p:nvSpPr>
            <p:spPr>
              <a:xfrm>
                <a:off x="2673288" y="2015344"/>
                <a:ext cx="288032" cy="338554"/>
              </a:xfrm>
              <a:prstGeom prst="rect">
                <a:avLst/>
              </a:prstGeom>
              <a:noFill/>
            </p:spPr>
            <p:txBody>
              <a:bodyPr wrap="square" rtlCol="0">
                <a:spAutoFit/>
              </a:bodyPr>
              <a:lstStyle/>
              <a:p>
                <a:r>
                  <a:rPr lang="en-US" sz="1600" dirty="0" smtClean="0">
                    <a:solidFill>
                      <a:srgbClr val="000000"/>
                    </a:solidFill>
                    <a:latin typeface="Tahoma"/>
                  </a:rPr>
                  <a:t>1</a:t>
                </a:r>
                <a:endParaRPr lang="en-US" sz="1600" dirty="0">
                  <a:solidFill>
                    <a:srgbClr val="000000"/>
                  </a:solidFill>
                  <a:latin typeface="Tahoma"/>
                </a:endParaRPr>
              </a:p>
            </p:txBody>
          </p:sp>
          <p:sp>
            <p:nvSpPr>
              <p:cNvPr id="133" name="TextBox 132"/>
              <p:cNvSpPr txBox="1"/>
              <p:nvPr/>
            </p:nvSpPr>
            <p:spPr>
              <a:xfrm>
                <a:off x="2339752" y="2023578"/>
                <a:ext cx="288032" cy="338554"/>
              </a:xfrm>
              <a:prstGeom prst="rect">
                <a:avLst/>
              </a:prstGeom>
              <a:noFill/>
            </p:spPr>
            <p:txBody>
              <a:bodyPr wrap="square" rtlCol="0">
                <a:spAutoFit/>
              </a:bodyPr>
              <a:lstStyle/>
              <a:p>
                <a:r>
                  <a:rPr lang="en-US" sz="1600" dirty="0" smtClean="0">
                    <a:solidFill>
                      <a:srgbClr val="000000"/>
                    </a:solidFill>
                    <a:latin typeface="Tahoma"/>
                  </a:rPr>
                  <a:t>2</a:t>
                </a:r>
                <a:endParaRPr lang="en-US" sz="1600" dirty="0">
                  <a:solidFill>
                    <a:srgbClr val="000000"/>
                  </a:solidFill>
                  <a:latin typeface="Tahoma"/>
                </a:endParaRPr>
              </a:p>
            </p:txBody>
          </p:sp>
          <p:sp>
            <p:nvSpPr>
              <p:cNvPr id="141" name="TextBox 140"/>
              <p:cNvSpPr txBox="1"/>
              <p:nvPr/>
            </p:nvSpPr>
            <p:spPr>
              <a:xfrm>
                <a:off x="1992964" y="2015344"/>
                <a:ext cx="288032" cy="338554"/>
              </a:xfrm>
              <a:prstGeom prst="rect">
                <a:avLst/>
              </a:prstGeom>
              <a:noFill/>
            </p:spPr>
            <p:txBody>
              <a:bodyPr wrap="square" rtlCol="0">
                <a:spAutoFit/>
              </a:bodyPr>
              <a:lstStyle/>
              <a:p>
                <a:r>
                  <a:rPr lang="en-US" sz="1600" dirty="0" smtClean="0">
                    <a:solidFill>
                      <a:srgbClr val="000000"/>
                    </a:solidFill>
                    <a:latin typeface="Tahoma"/>
                  </a:rPr>
                  <a:t>3</a:t>
                </a:r>
                <a:endParaRPr lang="en-US" sz="1600" dirty="0">
                  <a:solidFill>
                    <a:srgbClr val="000000"/>
                  </a:solidFill>
                  <a:latin typeface="Tahoma"/>
                </a:endParaRPr>
              </a:p>
            </p:txBody>
          </p:sp>
          <p:sp>
            <p:nvSpPr>
              <p:cNvPr id="142" name="TextBox 141"/>
              <p:cNvSpPr txBox="1"/>
              <p:nvPr/>
            </p:nvSpPr>
            <p:spPr>
              <a:xfrm>
                <a:off x="1651924" y="2021092"/>
                <a:ext cx="288032" cy="338554"/>
              </a:xfrm>
              <a:prstGeom prst="rect">
                <a:avLst/>
              </a:prstGeom>
              <a:noFill/>
            </p:spPr>
            <p:txBody>
              <a:bodyPr wrap="square" rtlCol="0">
                <a:spAutoFit/>
              </a:bodyPr>
              <a:lstStyle/>
              <a:p>
                <a:r>
                  <a:rPr lang="en-US" sz="1600" dirty="0" smtClean="0">
                    <a:solidFill>
                      <a:srgbClr val="000000"/>
                    </a:solidFill>
                    <a:latin typeface="Tahoma"/>
                  </a:rPr>
                  <a:t>4</a:t>
                </a:r>
                <a:endParaRPr lang="en-US" sz="1600" dirty="0">
                  <a:solidFill>
                    <a:srgbClr val="000000"/>
                  </a:solidFill>
                  <a:latin typeface="Tahoma"/>
                </a:endParaRPr>
              </a:p>
            </p:txBody>
          </p:sp>
          <p:sp>
            <p:nvSpPr>
              <p:cNvPr id="143" name="TextBox 142"/>
              <p:cNvSpPr txBox="1"/>
              <p:nvPr/>
            </p:nvSpPr>
            <p:spPr>
              <a:xfrm>
                <a:off x="1331640" y="2035224"/>
                <a:ext cx="288032" cy="338554"/>
              </a:xfrm>
              <a:prstGeom prst="rect">
                <a:avLst/>
              </a:prstGeom>
              <a:noFill/>
            </p:spPr>
            <p:txBody>
              <a:bodyPr wrap="square" rtlCol="0">
                <a:spAutoFit/>
              </a:bodyPr>
              <a:lstStyle/>
              <a:p>
                <a:r>
                  <a:rPr lang="en-US" sz="1600" dirty="0" smtClean="0">
                    <a:solidFill>
                      <a:srgbClr val="000000"/>
                    </a:solidFill>
                    <a:latin typeface="Tahoma"/>
                  </a:rPr>
                  <a:t>5</a:t>
                </a:r>
                <a:endParaRPr lang="en-US" sz="1600" dirty="0">
                  <a:solidFill>
                    <a:srgbClr val="000000"/>
                  </a:solidFill>
                  <a:latin typeface="Tahoma"/>
                </a:endParaRPr>
              </a:p>
            </p:txBody>
          </p:sp>
        </p:grpSp>
        <p:sp>
          <p:nvSpPr>
            <p:cNvPr id="145" name="Rectangle 144"/>
            <p:cNvSpPr/>
            <p:nvPr/>
          </p:nvSpPr>
          <p:spPr>
            <a:xfrm>
              <a:off x="7366902" y="3085576"/>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6" name="Rectangle 145"/>
            <p:cNvSpPr/>
            <p:nvPr/>
          </p:nvSpPr>
          <p:spPr>
            <a:xfrm>
              <a:off x="7019747" y="3085576"/>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7" name="Rectangle 146"/>
            <p:cNvSpPr/>
            <p:nvPr/>
          </p:nvSpPr>
          <p:spPr>
            <a:xfrm>
              <a:off x="6346248" y="3085576"/>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8" name="Rectangle 147"/>
            <p:cNvSpPr/>
            <p:nvPr/>
          </p:nvSpPr>
          <p:spPr>
            <a:xfrm>
              <a:off x="6678327" y="3085576"/>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51" name="TextBox 150"/>
            <p:cNvSpPr txBox="1"/>
            <p:nvPr/>
          </p:nvSpPr>
          <p:spPr>
            <a:xfrm>
              <a:off x="7748107" y="4397340"/>
              <a:ext cx="1216381" cy="369332"/>
            </a:xfrm>
            <a:prstGeom prst="rect">
              <a:avLst/>
            </a:prstGeom>
            <a:noFill/>
          </p:spPr>
          <p:txBody>
            <a:bodyPr wrap="square" rtlCol="0">
              <a:spAutoFit/>
            </a:bodyPr>
            <a:lstStyle/>
            <a:p>
              <a:r>
                <a:rPr lang="en-US" dirty="0" smtClean="0">
                  <a:solidFill>
                    <a:srgbClr val="000000"/>
                  </a:solidFill>
                  <a:latin typeface="Tahoma"/>
                </a:rPr>
                <a:t>Channel 1</a:t>
              </a:r>
              <a:endParaRPr lang="en-US" dirty="0">
                <a:solidFill>
                  <a:srgbClr val="000000"/>
                </a:solidFill>
                <a:latin typeface="Tahoma"/>
              </a:endParaRPr>
            </a:p>
          </p:txBody>
        </p:sp>
      </p:grpSp>
    </p:spTree>
    <p:extLst>
      <p:ext uri="{BB962C8B-B14F-4D97-AF65-F5344CB8AC3E}">
        <p14:creationId xmlns:p14="http://schemas.microsoft.com/office/powerpoint/2010/main" val="37418308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152401"/>
            <a:ext cx="8915400" cy="1066800"/>
          </a:xfrm>
        </p:spPr>
        <p:txBody>
          <a:bodyPr/>
          <a:lstStyle/>
          <a:p>
            <a:r>
              <a:rPr lang="en-US" sz="3200">
                <a:ea typeface="ＭＳ Ｐゴシック" pitchFamily="30" charset="-128"/>
                <a:cs typeface="ＭＳ Ｐゴシック" pitchFamily="30" charset="-128"/>
              </a:rPr>
              <a:t>Designing QoS-Aware Memory Systems: Approaches</a:t>
            </a:r>
          </a:p>
        </p:txBody>
      </p:sp>
      <p:sp>
        <p:nvSpPr>
          <p:cNvPr id="3" name="Content Placeholder 2"/>
          <p:cNvSpPr>
            <a:spLocks noGrp="1"/>
          </p:cNvSpPr>
          <p:nvPr>
            <p:ph idx="1"/>
          </p:nvPr>
        </p:nvSpPr>
        <p:spPr>
          <a:xfrm>
            <a:off x="228600" y="1052736"/>
            <a:ext cx="8915400" cy="5043264"/>
          </a:xfrm>
        </p:spPr>
        <p:txBody>
          <a:bodyPr/>
          <a:lstStyle/>
          <a:p>
            <a:r>
              <a:rPr lang="en-US" dirty="0" smtClean="0">
                <a:solidFill>
                  <a:srgbClr val="FF0000"/>
                </a:solidFill>
                <a:ea typeface="ＭＳ Ｐゴシック" pitchFamily="30" charset="-128"/>
                <a:cs typeface="ＭＳ Ｐゴシック" pitchFamily="30" charset="-128"/>
              </a:rPr>
              <a:t>Smart resources: </a:t>
            </a:r>
            <a:r>
              <a:rPr lang="en-US" dirty="0" smtClean="0">
                <a:solidFill>
                  <a:srgbClr val="0000FF"/>
                </a:solidFill>
                <a:ea typeface="ＭＳ Ｐゴシック" pitchFamily="30" charset="-128"/>
                <a:cs typeface="ＭＳ Ｐゴシック" pitchFamily="30" charset="-128"/>
              </a:rPr>
              <a:t>Design each shared resource to have a configurable interference control/reduction mechanism</a:t>
            </a:r>
          </a:p>
          <a:p>
            <a:pPr lvl="1"/>
            <a:r>
              <a:rPr lang="en-US" sz="2000" dirty="0">
                <a:solidFill>
                  <a:srgbClr val="000000"/>
                </a:solidFill>
              </a:rPr>
              <a:t>QoS-aware memory controllers </a:t>
            </a:r>
            <a:r>
              <a:rPr lang="en-US" sz="1400" dirty="0">
                <a:solidFill>
                  <a:srgbClr val="006633"/>
                </a:solidFill>
              </a:rPr>
              <a:t>[Mutlu+ MICRO’07]</a:t>
            </a:r>
            <a:r>
              <a:rPr lang="en-US" sz="1400" dirty="0">
                <a:solidFill>
                  <a:srgbClr val="000000"/>
                </a:solidFill>
              </a:rPr>
              <a:t> </a:t>
            </a:r>
            <a:r>
              <a:rPr lang="en-US" sz="1400" dirty="0">
                <a:solidFill>
                  <a:srgbClr val="006633"/>
                </a:solidFill>
              </a:rPr>
              <a:t>[Moscibroda+, </a:t>
            </a:r>
            <a:r>
              <a:rPr lang="en-US" sz="1400" dirty="0" err="1">
                <a:solidFill>
                  <a:srgbClr val="006633"/>
                </a:solidFill>
              </a:rPr>
              <a:t>Usenix</a:t>
            </a:r>
            <a:r>
              <a:rPr lang="en-US" sz="1400" dirty="0">
                <a:solidFill>
                  <a:srgbClr val="006633"/>
                </a:solidFill>
              </a:rPr>
              <a:t> Security’07] [Mutlu+ ISCA’08, Top Picks’09]</a:t>
            </a:r>
            <a:r>
              <a:rPr lang="en-US" sz="1400" dirty="0">
                <a:solidFill>
                  <a:srgbClr val="000000"/>
                </a:solidFill>
              </a:rPr>
              <a:t> </a:t>
            </a:r>
            <a:r>
              <a:rPr lang="en-US" sz="1400" dirty="0">
                <a:solidFill>
                  <a:srgbClr val="006633"/>
                </a:solidFill>
                <a:ea typeface="+mn-ea"/>
                <a:cs typeface="+mn-cs"/>
              </a:rPr>
              <a:t>[Kim+ HPCA’10] </a:t>
            </a:r>
            <a:r>
              <a:rPr lang="en-US" sz="1400" dirty="0">
                <a:solidFill>
                  <a:srgbClr val="006633"/>
                </a:solidFill>
              </a:rPr>
              <a:t>[Kim+ MICRO’10, Top Picks’11] [Ebrahimi+ ISCA’11, MICRO’11] [</a:t>
            </a:r>
            <a:r>
              <a:rPr lang="en-US" sz="1400" dirty="0" err="1">
                <a:solidFill>
                  <a:srgbClr val="006633"/>
                </a:solidFill>
              </a:rPr>
              <a:t>Ausavarungnirun</a:t>
            </a:r>
            <a:r>
              <a:rPr lang="en-US" sz="1400" dirty="0">
                <a:solidFill>
                  <a:srgbClr val="006633"/>
                </a:solidFill>
              </a:rPr>
              <a:t>+, ISCA’12</a:t>
            </a:r>
            <a:r>
              <a:rPr lang="en-US" sz="1400" dirty="0" smtClean="0">
                <a:solidFill>
                  <a:srgbClr val="006633"/>
                </a:solidFill>
              </a:rPr>
              <a:t>][Subramanian+, HPCA’13]</a:t>
            </a:r>
            <a:endParaRPr lang="en-US" sz="1400" dirty="0">
              <a:solidFill>
                <a:srgbClr val="000000"/>
              </a:solidFill>
            </a:endParaRPr>
          </a:p>
          <a:p>
            <a:pPr lvl="1"/>
            <a:r>
              <a:rPr lang="en-US" sz="2000" dirty="0" err="1">
                <a:solidFill>
                  <a:srgbClr val="000000"/>
                </a:solidFill>
              </a:rPr>
              <a:t>QoS</a:t>
            </a:r>
            <a:r>
              <a:rPr lang="en-US" sz="2000" dirty="0">
                <a:solidFill>
                  <a:srgbClr val="000000"/>
                </a:solidFill>
              </a:rPr>
              <a:t>-aware interconnects </a:t>
            </a:r>
            <a:r>
              <a:rPr lang="en-US" sz="1400" dirty="0">
                <a:solidFill>
                  <a:srgbClr val="006633"/>
                </a:solidFill>
              </a:rPr>
              <a:t>[Das+ MICRO’09, ISCA’10, Top Picks </a:t>
            </a:r>
            <a:r>
              <a:rPr lang="fr-FR" sz="1400" dirty="0">
                <a:solidFill>
                  <a:srgbClr val="006633"/>
                </a:solidFill>
              </a:rPr>
              <a:t>’</a:t>
            </a:r>
            <a:r>
              <a:rPr lang="en-US" sz="1400" dirty="0">
                <a:solidFill>
                  <a:srgbClr val="006633"/>
                </a:solidFill>
              </a:rPr>
              <a:t>11] [Grot+ MICRO’09, ISCA’11, Top Picks </a:t>
            </a:r>
            <a:r>
              <a:rPr lang="fr-FR" sz="1400" dirty="0">
                <a:solidFill>
                  <a:srgbClr val="006633"/>
                </a:solidFill>
              </a:rPr>
              <a:t>’</a:t>
            </a:r>
            <a:r>
              <a:rPr lang="en-US" sz="1400" dirty="0">
                <a:solidFill>
                  <a:srgbClr val="006633"/>
                </a:solidFill>
              </a:rPr>
              <a:t>12]</a:t>
            </a:r>
          </a:p>
          <a:p>
            <a:pPr lvl="1"/>
            <a:r>
              <a:rPr lang="en-US" sz="2000" dirty="0" err="1">
                <a:solidFill>
                  <a:srgbClr val="000000"/>
                </a:solidFill>
                <a:ea typeface="+mn-ea"/>
                <a:cs typeface="+mn-cs"/>
              </a:rPr>
              <a:t>QoS</a:t>
            </a:r>
            <a:r>
              <a:rPr lang="en-US" sz="2000" dirty="0">
                <a:solidFill>
                  <a:srgbClr val="000000"/>
                </a:solidFill>
                <a:ea typeface="+mn-ea"/>
                <a:cs typeface="+mn-cs"/>
              </a:rPr>
              <a:t>-aware caches</a:t>
            </a:r>
            <a:endParaRPr lang="en-US" sz="1600" dirty="0">
              <a:solidFill>
                <a:srgbClr val="006633"/>
              </a:solidFill>
            </a:endParaRPr>
          </a:p>
          <a:p>
            <a:endParaRPr lang="en-US" sz="1200" dirty="0">
              <a:ea typeface="ＭＳ Ｐゴシック" pitchFamily="30" charset="-128"/>
              <a:cs typeface="ＭＳ Ｐゴシック" pitchFamily="30" charset="-128"/>
            </a:endParaRPr>
          </a:p>
          <a:p>
            <a:r>
              <a:rPr lang="en-US" dirty="0" smtClean="0">
                <a:solidFill>
                  <a:srgbClr val="FF0000"/>
                </a:solidFill>
                <a:ea typeface="ＭＳ Ｐゴシック" pitchFamily="30" charset="-128"/>
                <a:cs typeface="ＭＳ Ｐゴシック" pitchFamily="30" charset="-128"/>
              </a:rPr>
              <a:t>Dumb resources: </a:t>
            </a:r>
            <a:r>
              <a:rPr lang="en-US" dirty="0" smtClean="0">
                <a:solidFill>
                  <a:srgbClr val="0000FF"/>
                </a:solidFill>
                <a:ea typeface="ＭＳ Ｐゴシック" pitchFamily="30" charset="-128"/>
                <a:cs typeface="ＭＳ Ｐゴシック" pitchFamily="30" charset="-128"/>
              </a:rPr>
              <a:t>Keep each resource free-for-all, but reduce/control interference by injection control or data mapping</a:t>
            </a:r>
          </a:p>
          <a:p>
            <a:pPr lvl="1"/>
            <a:r>
              <a:rPr lang="en-US" sz="2000" dirty="0">
                <a:ea typeface="ＭＳ Ｐゴシック" pitchFamily="30" charset="-128"/>
              </a:rPr>
              <a:t>Source throttling to control access to memory system </a:t>
            </a:r>
            <a:r>
              <a:rPr lang="en-US" sz="1400" dirty="0">
                <a:solidFill>
                  <a:srgbClr val="006633"/>
                </a:solidFill>
              </a:rPr>
              <a:t>[Ebrahimi+ ASPLOS’10, ISCA’11, TOCS’12] [Ebrahimi+ MICRO’09] [</a:t>
            </a:r>
            <a:r>
              <a:rPr lang="en-US" sz="1400" dirty="0" err="1">
                <a:solidFill>
                  <a:srgbClr val="006633"/>
                </a:solidFill>
              </a:rPr>
              <a:t>Nychis</a:t>
            </a:r>
            <a:r>
              <a:rPr lang="en-US" sz="1400" dirty="0">
                <a:solidFill>
                  <a:srgbClr val="006633"/>
                </a:solidFill>
              </a:rPr>
              <a:t>+ HotNets’10] [</a:t>
            </a:r>
            <a:r>
              <a:rPr lang="en-US" sz="1400" dirty="0" err="1">
                <a:solidFill>
                  <a:srgbClr val="006633"/>
                </a:solidFill>
              </a:rPr>
              <a:t>Nychis</a:t>
            </a:r>
            <a:r>
              <a:rPr lang="en-US" sz="1400" dirty="0">
                <a:solidFill>
                  <a:srgbClr val="006633"/>
                </a:solidFill>
              </a:rPr>
              <a:t>+ SIGCOMM’12</a:t>
            </a:r>
            <a:r>
              <a:rPr lang="en-US" sz="1400" dirty="0" smtClean="0">
                <a:solidFill>
                  <a:srgbClr val="006633"/>
                </a:solidFill>
              </a:rPr>
              <a:t>]</a:t>
            </a:r>
            <a:endParaRPr lang="en-US" sz="1400" dirty="0">
              <a:solidFill>
                <a:srgbClr val="006633"/>
              </a:solidFill>
            </a:endParaRPr>
          </a:p>
          <a:p>
            <a:pPr lvl="1"/>
            <a:r>
              <a:rPr lang="en-US" sz="2000" dirty="0" err="1">
                <a:solidFill>
                  <a:srgbClr val="000000"/>
                </a:solidFill>
                <a:ea typeface="ＭＳ Ｐゴシック" pitchFamily="30" charset="-128"/>
                <a:cs typeface="+mn-cs"/>
              </a:rPr>
              <a:t>QoS</a:t>
            </a:r>
            <a:r>
              <a:rPr lang="en-US" sz="2000" dirty="0">
                <a:solidFill>
                  <a:srgbClr val="000000"/>
                </a:solidFill>
                <a:ea typeface="ＭＳ Ｐゴシック" pitchFamily="30" charset="-128"/>
                <a:cs typeface="+mn-cs"/>
              </a:rPr>
              <a:t>-aware data mapping to memory controllers </a:t>
            </a:r>
            <a:r>
              <a:rPr lang="en-US" sz="1400" dirty="0">
                <a:solidFill>
                  <a:srgbClr val="006633"/>
                </a:solidFill>
                <a:ea typeface="+mn-ea"/>
                <a:cs typeface="+mn-cs"/>
              </a:rPr>
              <a:t>[</a:t>
            </a:r>
            <a:r>
              <a:rPr lang="en-US" sz="1400" dirty="0" err="1">
                <a:solidFill>
                  <a:srgbClr val="006633"/>
                </a:solidFill>
                <a:ea typeface="+mn-ea"/>
                <a:cs typeface="+mn-cs"/>
              </a:rPr>
              <a:t>Muralidhara</a:t>
            </a:r>
            <a:r>
              <a:rPr lang="en-US" sz="1400" dirty="0">
                <a:solidFill>
                  <a:srgbClr val="006633"/>
                </a:solidFill>
                <a:ea typeface="+mn-ea"/>
                <a:cs typeface="+mn-cs"/>
              </a:rPr>
              <a:t>+ MICRO’11]</a:t>
            </a:r>
          </a:p>
          <a:p>
            <a:pPr lvl="1">
              <a:buClr>
                <a:srgbClr val="3B812F"/>
              </a:buClr>
            </a:pPr>
            <a:r>
              <a:rPr lang="en-US" sz="2000" dirty="0">
                <a:solidFill>
                  <a:srgbClr val="000000"/>
                </a:solidFill>
                <a:ea typeface="ＭＳ Ｐゴシック" pitchFamily="30" charset="-128"/>
              </a:rPr>
              <a:t>QoS-aware thread scheduling to </a:t>
            </a:r>
            <a:r>
              <a:rPr lang="en-US" sz="2000" dirty="0" smtClean="0">
                <a:solidFill>
                  <a:srgbClr val="000000"/>
                </a:solidFill>
                <a:ea typeface="ＭＳ Ｐゴシック" pitchFamily="30" charset="-128"/>
              </a:rPr>
              <a:t>cores </a:t>
            </a:r>
            <a:r>
              <a:rPr lang="en-US" sz="1400" dirty="0">
                <a:solidFill>
                  <a:srgbClr val="006633"/>
                </a:solidFill>
                <a:ea typeface="+mn-ea"/>
                <a:cs typeface="+mn-cs"/>
              </a:rPr>
              <a:t>[Das+ HPCA’13]</a:t>
            </a:r>
          </a:p>
          <a:p>
            <a:pPr lvl="1"/>
            <a:endParaRPr lang="en-US" dirty="0" smtClean="0"/>
          </a:p>
          <a:p>
            <a:endParaRPr lang="en-US" dirty="0" smtClean="0">
              <a:ea typeface="ＭＳ Ｐゴシック" pitchFamily="30" charset="-128"/>
              <a:cs typeface="ＭＳ Ｐゴシック" pitchFamily="30" charset="-128"/>
            </a:endParaRPr>
          </a:p>
        </p:txBody>
      </p:sp>
      <p:sp>
        <p:nvSpPr>
          <p:cNvPr id="4" name="Slide Number Placeholder 3"/>
          <p:cNvSpPr>
            <a:spLocks noGrp="1"/>
          </p:cNvSpPr>
          <p:nvPr>
            <p:ph type="sldNum" sz="quarter" idx="11"/>
          </p:nvPr>
        </p:nvSpPr>
        <p:spPr/>
        <p:txBody>
          <a:bodyPr/>
          <a:lstStyle/>
          <a:p>
            <a:pPr>
              <a:defRPr/>
            </a:pPr>
            <a:fld id="{B5B996E0-F30A-4D4D-9230-93494278B895}" type="slidenum">
              <a:rPr lang="en-US" smtClean="0">
                <a:solidFill>
                  <a:srgbClr val="000000"/>
                </a:solidFill>
              </a:rPr>
              <a:pPr>
                <a:defRPr/>
              </a:pPr>
              <a:t>104</a:t>
            </a:fld>
            <a:endParaRPr lang="en-US">
              <a:solidFill>
                <a:srgbClr val="000000"/>
              </a:solidFill>
            </a:endParaRPr>
          </a:p>
        </p:txBody>
      </p:sp>
      <p:sp>
        <p:nvSpPr>
          <p:cNvPr id="6" name="Rectangle 5"/>
          <p:cNvSpPr/>
          <p:nvPr/>
        </p:nvSpPr>
        <p:spPr>
          <a:xfrm>
            <a:off x="899592" y="1844824"/>
            <a:ext cx="3624360" cy="428628"/>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25632943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QoS</a:t>
            </a:r>
            <a:r>
              <a:rPr lang="en-US" dirty="0" smtClean="0"/>
              <a:t>-Aware Memory Scheduling</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How to schedule requests to provide</a:t>
            </a:r>
          </a:p>
          <a:p>
            <a:pPr lvl="1"/>
            <a:r>
              <a:rPr lang="en-US" dirty="0" smtClean="0"/>
              <a:t>High system performance</a:t>
            </a:r>
          </a:p>
          <a:p>
            <a:pPr lvl="1"/>
            <a:r>
              <a:rPr lang="en-US" dirty="0" smtClean="0"/>
              <a:t>High fairness to applications</a:t>
            </a:r>
          </a:p>
          <a:p>
            <a:pPr lvl="1"/>
            <a:r>
              <a:rPr lang="en-US" dirty="0" smtClean="0"/>
              <a:t>Configurability to system software </a:t>
            </a:r>
          </a:p>
          <a:p>
            <a:pPr lvl="1"/>
            <a:endParaRPr lang="en-US" dirty="0"/>
          </a:p>
          <a:p>
            <a:r>
              <a:rPr lang="en-US" dirty="0" smtClean="0"/>
              <a:t>Memory controller needs to be aware of threads</a:t>
            </a:r>
            <a:endParaRPr lang="en-US" dirty="0"/>
          </a:p>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105</a:t>
            </a:fld>
            <a:endParaRPr lang="en-US" altLang="en-US">
              <a:solidFill>
                <a:srgbClr val="000000"/>
              </a:solidFill>
            </a:endParaRPr>
          </a:p>
        </p:txBody>
      </p:sp>
      <p:sp>
        <p:nvSpPr>
          <p:cNvPr id="15" name="Rounded Rectangle 14"/>
          <p:cNvSpPr/>
          <p:nvPr/>
        </p:nvSpPr>
        <p:spPr>
          <a:xfrm>
            <a:off x="2209800" y="1981201"/>
            <a:ext cx="1447800" cy="838200"/>
          </a:xfrm>
          <a:prstGeom prst="roundRect">
            <a:avLst/>
          </a:prstGeom>
          <a:noFill/>
          <a:ln w="31750" cap="flat" cmpd="sng" algn="ctr">
            <a:solidFill>
              <a:sysClr val="windowText" lastClr="000000"/>
            </a:solidFill>
            <a:prstDash val="sysDot"/>
          </a:ln>
          <a:effectLst/>
        </p:spPr>
        <p:txBody>
          <a:bodyPr lIns="91402" tIns="45702" rIns="91402" bIns="45702" rtlCol="0" anchor="ctr"/>
          <a:lstStyle/>
          <a:p>
            <a:pPr algn="ctr">
              <a:defRPr/>
            </a:pPr>
            <a:endParaRPr lang="en-US" kern="0">
              <a:solidFill>
                <a:sysClr val="window" lastClr="FFFFFF"/>
              </a:solidFill>
              <a:latin typeface="Calibri"/>
            </a:endParaRPr>
          </a:p>
        </p:txBody>
      </p:sp>
      <p:sp>
        <p:nvSpPr>
          <p:cNvPr id="16" name="Rectangle 15"/>
          <p:cNvSpPr/>
          <p:nvPr/>
        </p:nvSpPr>
        <p:spPr>
          <a:xfrm>
            <a:off x="2286000" y="2095501"/>
            <a:ext cx="1295400" cy="609600"/>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45702" rIns="0" bIns="45702" rtlCol="0" anchor="ctr"/>
          <a:lstStyle/>
          <a:p>
            <a:pPr algn="ctr">
              <a:lnSpc>
                <a:spcPct val="90000"/>
              </a:lnSpc>
              <a:defRPr/>
            </a:pPr>
            <a:r>
              <a:rPr lang="en-US" sz="2200" kern="0" dirty="0">
                <a:solidFill>
                  <a:sysClr val="window" lastClr="FFFFFF"/>
                </a:solidFill>
                <a:latin typeface="Calibri"/>
              </a:rPr>
              <a:t>Memory Controller</a:t>
            </a:r>
          </a:p>
        </p:txBody>
      </p:sp>
      <p:sp>
        <p:nvSpPr>
          <p:cNvPr id="17" name="Rectangle 16"/>
          <p:cNvSpPr/>
          <p:nvPr/>
        </p:nvSpPr>
        <p:spPr>
          <a:xfrm>
            <a:off x="762000" y="18288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a:defRPr/>
            </a:pPr>
            <a:r>
              <a:rPr lang="en-US" sz="2200" kern="0" dirty="0">
                <a:solidFill>
                  <a:sysClr val="window" lastClr="FFFFFF"/>
                </a:solidFill>
                <a:latin typeface="Calibri"/>
              </a:rPr>
              <a:t>Core</a:t>
            </a:r>
          </a:p>
        </p:txBody>
      </p:sp>
      <p:sp>
        <p:nvSpPr>
          <p:cNvPr id="18" name="Rectangle 17"/>
          <p:cNvSpPr/>
          <p:nvPr/>
        </p:nvSpPr>
        <p:spPr>
          <a:xfrm>
            <a:off x="1447800" y="18288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a:defRPr/>
            </a:pPr>
            <a:r>
              <a:rPr lang="en-US" sz="2200" kern="0" dirty="0">
                <a:solidFill>
                  <a:sysClr val="window" lastClr="FFFFFF"/>
                </a:solidFill>
                <a:latin typeface="Calibri"/>
              </a:rPr>
              <a:t>Core</a:t>
            </a:r>
          </a:p>
        </p:txBody>
      </p:sp>
      <p:sp>
        <p:nvSpPr>
          <p:cNvPr id="19" name="Rectangle 18"/>
          <p:cNvSpPr/>
          <p:nvPr/>
        </p:nvSpPr>
        <p:spPr>
          <a:xfrm>
            <a:off x="762000" y="24384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a:defRPr/>
            </a:pPr>
            <a:r>
              <a:rPr lang="en-US" sz="2200" kern="0" dirty="0">
                <a:solidFill>
                  <a:sysClr val="window" lastClr="FFFFFF"/>
                </a:solidFill>
                <a:latin typeface="Calibri"/>
              </a:rPr>
              <a:t>Core</a:t>
            </a:r>
          </a:p>
        </p:txBody>
      </p:sp>
      <p:sp>
        <p:nvSpPr>
          <p:cNvPr id="20" name="Rectangle 19"/>
          <p:cNvSpPr/>
          <p:nvPr/>
        </p:nvSpPr>
        <p:spPr>
          <a:xfrm>
            <a:off x="1447800" y="24384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a:defRPr/>
            </a:pPr>
            <a:r>
              <a:rPr lang="en-US" sz="2200" kern="0" dirty="0">
                <a:solidFill>
                  <a:sysClr val="window" lastClr="FFFFFF"/>
                </a:solidFill>
                <a:latin typeface="Calibri"/>
              </a:rPr>
              <a:t>Core</a:t>
            </a:r>
          </a:p>
        </p:txBody>
      </p:sp>
      <p:grpSp>
        <p:nvGrpSpPr>
          <p:cNvPr id="21" name="Group 20"/>
          <p:cNvGrpSpPr/>
          <p:nvPr/>
        </p:nvGrpSpPr>
        <p:grpSpPr>
          <a:xfrm>
            <a:off x="3759696" y="2132856"/>
            <a:ext cx="1676400" cy="457200"/>
            <a:chOff x="5105400" y="1866900"/>
            <a:chExt cx="1676400" cy="457200"/>
          </a:xfrm>
        </p:grpSpPr>
        <p:sp>
          <p:nvSpPr>
            <p:cNvPr id="22" name="Left-Right Arrow 21"/>
            <p:cNvSpPr/>
            <p:nvPr/>
          </p:nvSpPr>
          <p:spPr>
            <a:xfrm>
              <a:off x="5105400" y="1978270"/>
              <a:ext cx="457200" cy="234460"/>
            </a:xfrm>
            <a:prstGeom prst="leftRightArrow">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23" name="Rectangle 22"/>
            <p:cNvSpPr/>
            <p:nvPr/>
          </p:nvSpPr>
          <p:spPr>
            <a:xfrm>
              <a:off x="5715000" y="1866900"/>
              <a:ext cx="1066800" cy="4572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a:defRPr/>
              </a:pPr>
              <a:r>
                <a:rPr lang="en-US" sz="2000" kern="0" dirty="0">
                  <a:solidFill>
                    <a:sysClr val="window" lastClr="FFFFFF"/>
                  </a:solidFill>
                  <a:latin typeface="Calibri"/>
                </a:rPr>
                <a:t>Memory</a:t>
              </a:r>
            </a:p>
          </p:txBody>
        </p:sp>
      </p:grpSp>
      <p:cxnSp>
        <p:nvCxnSpPr>
          <p:cNvPr id="24" name="Curved Connector 23"/>
          <p:cNvCxnSpPr>
            <a:stCxn id="16" idx="0"/>
          </p:cNvCxnSpPr>
          <p:nvPr/>
        </p:nvCxnSpPr>
        <p:spPr>
          <a:xfrm rot="5400000" flipH="1" flipV="1">
            <a:off x="3011025" y="1525117"/>
            <a:ext cx="493067" cy="647700"/>
          </a:xfrm>
          <a:prstGeom prst="curvedConnector2">
            <a:avLst/>
          </a:prstGeom>
          <a:noFill/>
          <a:ln w="19050" cap="flat" cmpd="sng" algn="ctr">
            <a:solidFill>
              <a:srgbClr val="FF0000"/>
            </a:solidFill>
            <a:prstDash val="solid"/>
            <a:tailEnd type="arrow" w="lg" len="lg"/>
          </a:ln>
          <a:effectLst/>
        </p:spPr>
      </p:cxnSp>
      <p:sp>
        <p:nvSpPr>
          <p:cNvPr id="26" name="TextBox 25"/>
          <p:cNvSpPr txBox="1"/>
          <p:nvPr/>
        </p:nvSpPr>
        <p:spPr>
          <a:xfrm>
            <a:off x="3635896" y="1196752"/>
            <a:ext cx="4086944" cy="830997"/>
          </a:xfrm>
          <a:prstGeom prst="rect">
            <a:avLst/>
          </a:prstGeom>
          <a:noFill/>
        </p:spPr>
        <p:txBody>
          <a:bodyPr wrap="square" lIns="91402" tIns="45702" rIns="91402" bIns="45702" rtlCol="0">
            <a:spAutoFit/>
          </a:bodyPr>
          <a:lstStyle/>
          <a:p>
            <a:pPr>
              <a:defRPr/>
            </a:pPr>
            <a:r>
              <a:rPr lang="en-US" sz="2400" i="1" kern="0" dirty="0">
                <a:solidFill>
                  <a:srgbClr val="FF0000"/>
                </a:solidFill>
                <a:latin typeface="Tahoma"/>
              </a:rPr>
              <a:t>Resolves memory contention by scheduling requests</a:t>
            </a:r>
          </a:p>
        </p:txBody>
      </p:sp>
    </p:spTree>
    <p:extLst>
      <p:ext uri="{BB962C8B-B14F-4D97-AF65-F5344CB8AC3E}">
        <p14:creationId xmlns:p14="http://schemas.microsoft.com/office/powerpoint/2010/main" val="1557191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6"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dirty="0" err="1" smtClean="0"/>
              <a:t>QoS</a:t>
            </a:r>
            <a:r>
              <a:rPr lang="en-US" dirty="0" smtClean="0"/>
              <a:t>-Aware Memory Scheduling: Evolution</a:t>
            </a:r>
            <a:endParaRPr lang="en-US" dirty="0"/>
          </a:p>
        </p:txBody>
      </p:sp>
      <p:sp>
        <p:nvSpPr>
          <p:cNvPr id="3" name="Content Placeholder 2"/>
          <p:cNvSpPr>
            <a:spLocks noGrp="1"/>
          </p:cNvSpPr>
          <p:nvPr>
            <p:ph idx="1"/>
          </p:nvPr>
        </p:nvSpPr>
        <p:spPr>
          <a:xfrm>
            <a:off x="228600" y="980728"/>
            <a:ext cx="8610600" cy="5051648"/>
          </a:xfrm>
        </p:spPr>
        <p:txBody>
          <a:bodyPr/>
          <a:lstStyle/>
          <a:p>
            <a:r>
              <a:rPr lang="en-US" dirty="0" smtClean="0">
                <a:solidFill>
                  <a:srgbClr val="0000FF"/>
                </a:solidFill>
              </a:rPr>
              <a:t>Stall-time fair memory scheduling </a:t>
            </a:r>
            <a:r>
              <a:rPr lang="en-US" sz="1800" dirty="0">
                <a:solidFill>
                  <a:srgbClr val="008000"/>
                </a:solidFill>
              </a:rPr>
              <a:t>[Mutlu+ MICRO’07]</a:t>
            </a:r>
          </a:p>
          <a:p>
            <a:pPr lvl="1"/>
            <a:r>
              <a:rPr lang="en-US" sz="2000" dirty="0"/>
              <a:t>Idea: Estimate and balance thread slowdowns</a:t>
            </a:r>
          </a:p>
          <a:p>
            <a:pPr lvl="1"/>
            <a:r>
              <a:rPr lang="en-US" sz="2000" dirty="0"/>
              <a:t>Takeaway: </a:t>
            </a:r>
            <a:r>
              <a:rPr lang="en-US" sz="2000" dirty="0">
                <a:solidFill>
                  <a:srgbClr val="FF0000"/>
                </a:solidFill>
              </a:rPr>
              <a:t>Proportional thread progress improves performa</a:t>
            </a:r>
            <a:r>
              <a:rPr lang="en-US" dirty="0" smtClean="0">
                <a:solidFill>
                  <a:srgbClr val="FF0000"/>
                </a:solidFill>
              </a:rPr>
              <a:t>nce, </a:t>
            </a:r>
            <a:r>
              <a:rPr lang="en-US" sz="2000" dirty="0">
                <a:solidFill>
                  <a:srgbClr val="FF0000"/>
                </a:solidFill>
              </a:rPr>
              <a:t>especially when threads are “heavy” </a:t>
            </a:r>
            <a:r>
              <a:rPr lang="en-US" sz="2000" dirty="0"/>
              <a:t>(memory intensive)</a:t>
            </a:r>
          </a:p>
          <a:p>
            <a:pPr lvl="1"/>
            <a:endParaRPr lang="en-US" sz="1500" dirty="0"/>
          </a:p>
          <a:p>
            <a:r>
              <a:rPr lang="en-US" dirty="0" smtClean="0">
                <a:solidFill>
                  <a:srgbClr val="0000FF"/>
                </a:solidFill>
              </a:rPr>
              <a:t>Parallelism-aware batch scheduling </a:t>
            </a:r>
            <a:r>
              <a:rPr lang="en-US" sz="1800" dirty="0">
                <a:solidFill>
                  <a:srgbClr val="008000"/>
                </a:solidFill>
              </a:rPr>
              <a:t>[Mutlu+ ISCA’08, Top Picks’09]</a:t>
            </a:r>
          </a:p>
          <a:p>
            <a:pPr lvl="1"/>
            <a:r>
              <a:rPr lang="en-US" sz="2000" dirty="0"/>
              <a:t>Idea: Rank threads and service in rank order (to preserve bank parallelism); batch requests to prevent starvation</a:t>
            </a:r>
          </a:p>
          <a:p>
            <a:pPr lvl="1"/>
            <a:r>
              <a:rPr lang="en-US" sz="2000" dirty="0"/>
              <a:t>Takeaway: </a:t>
            </a:r>
            <a:r>
              <a:rPr lang="en-US" sz="2000" dirty="0">
                <a:solidFill>
                  <a:srgbClr val="FF0000"/>
                </a:solidFill>
              </a:rPr>
              <a:t>Preserving within-thread bank-parallelism improves performance</a:t>
            </a:r>
            <a:r>
              <a:rPr lang="en-US" sz="2000" dirty="0"/>
              <a:t>; request batching improves fairness</a:t>
            </a:r>
          </a:p>
          <a:p>
            <a:pPr lvl="1"/>
            <a:endParaRPr lang="en-US" sz="1500" dirty="0"/>
          </a:p>
          <a:p>
            <a:r>
              <a:rPr lang="en-US" dirty="0" smtClean="0">
                <a:solidFill>
                  <a:srgbClr val="0000FF"/>
                </a:solidFill>
              </a:rPr>
              <a:t>ATLAS memory scheduler </a:t>
            </a:r>
            <a:r>
              <a:rPr lang="en-US" sz="1800" dirty="0">
                <a:solidFill>
                  <a:srgbClr val="008000"/>
                </a:solidFill>
              </a:rPr>
              <a:t>[Kim+ HPCA’10]</a:t>
            </a:r>
          </a:p>
          <a:p>
            <a:pPr lvl="1"/>
            <a:r>
              <a:rPr lang="en-US" sz="2000" dirty="0"/>
              <a:t>Idea: Prioritize threads that have attained the least service from the memory scheduler </a:t>
            </a:r>
          </a:p>
          <a:p>
            <a:pPr lvl="1"/>
            <a:r>
              <a:rPr lang="en-US" sz="2000" dirty="0"/>
              <a:t>Takeaway: </a:t>
            </a:r>
            <a:r>
              <a:rPr lang="en-US" sz="2000" dirty="0">
                <a:solidFill>
                  <a:srgbClr val="FF0000"/>
                </a:solidFill>
              </a:rPr>
              <a:t>Prioritizing “light” threads improves performance</a:t>
            </a:r>
          </a:p>
          <a:p>
            <a:pPr lvl="1"/>
            <a:endParaRPr lang="en-US" sz="1800" dirty="0"/>
          </a:p>
          <a:p>
            <a:pPr lvl="1"/>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106</a:t>
            </a:fld>
            <a:endParaRPr lang="en-US" altLang="en-US">
              <a:solidFill>
                <a:srgbClr val="000000"/>
              </a:solidFill>
            </a:endParaRPr>
          </a:p>
        </p:txBody>
      </p:sp>
    </p:spTree>
    <p:extLst>
      <p:ext uri="{BB962C8B-B14F-4D97-AF65-F5344CB8AC3E}">
        <p14:creationId xmlns:p14="http://schemas.microsoft.com/office/powerpoint/2010/main" val="2638315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5181601" y="1828800"/>
            <a:ext cx="33528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115870" lvl="1" defTabSz="914259"/>
            <a:r>
              <a:rPr lang="en-US" sz="2000" dirty="0">
                <a:solidFill>
                  <a:prstClr val="black"/>
                </a:solidFill>
                <a:latin typeface="Calibri"/>
              </a:rPr>
              <a:t>Take turns accessing memory</a:t>
            </a:r>
            <a:endParaRPr lang="en-US" sz="2000" b="1" dirty="0">
              <a:solidFill>
                <a:srgbClr val="FF0000"/>
              </a:solidFill>
              <a:latin typeface="Calibri"/>
              <a:sym typeface="Wingdings" pitchFamily="2" charset="2"/>
            </a:endParaRPr>
          </a:p>
        </p:txBody>
      </p:sp>
      <p:sp>
        <p:nvSpPr>
          <p:cNvPr id="2" name="Title 1"/>
          <p:cNvSpPr>
            <a:spLocks noGrp="1"/>
          </p:cNvSpPr>
          <p:nvPr>
            <p:ph type="title"/>
          </p:nvPr>
        </p:nvSpPr>
        <p:spPr/>
        <p:txBody>
          <a:bodyPr/>
          <a:lstStyle/>
          <a:p>
            <a:r>
              <a:rPr lang="en-US" dirty="0" smtClean="0"/>
              <a:t>Throughput vs. Fairness</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107</a:t>
            </a:fld>
            <a:endParaRPr lang="en-US" dirty="0">
              <a:solidFill>
                <a:prstClr val="black">
                  <a:tint val="75000"/>
                </a:prstClr>
              </a:solidFill>
              <a:latin typeface="Calibri"/>
            </a:endParaRPr>
          </a:p>
        </p:txBody>
      </p:sp>
      <p:sp>
        <p:nvSpPr>
          <p:cNvPr id="12" name="TextBox 11"/>
          <p:cNvSpPr txBox="1"/>
          <p:nvPr/>
        </p:nvSpPr>
        <p:spPr>
          <a:xfrm>
            <a:off x="5181601" y="1397916"/>
            <a:ext cx="3124200" cy="43088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25" tIns="45713" rIns="91425" bIns="45713" rtlCol="0">
            <a:spAutoFit/>
          </a:bodyPr>
          <a:lstStyle/>
          <a:p>
            <a:pPr algn="ctr" defTabSz="914259"/>
            <a:r>
              <a:rPr lang="en-US" sz="2200" b="1" i="1" dirty="0">
                <a:solidFill>
                  <a:prstClr val="white"/>
                </a:solidFill>
                <a:latin typeface="Calibri"/>
              </a:rPr>
              <a:t>Fairness biased </a:t>
            </a:r>
            <a:r>
              <a:rPr lang="en-US" sz="2200" i="1" dirty="0">
                <a:solidFill>
                  <a:prstClr val="white"/>
                </a:solidFill>
                <a:latin typeface="Calibri"/>
              </a:rPr>
              <a:t>approach</a:t>
            </a:r>
          </a:p>
        </p:txBody>
      </p:sp>
      <p:sp>
        <p:nvSpPr>
          <p:cNvPr id="14" name="Rounded Rectangle 13"/>
          <p:cNvSpPr/>
          <p:nvPr/>
        </p:nvSpPr>
        <p:spPr>
          <a:xfrm>
            <a:off x="2114551" y="3957938"/>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2000" dirty="0">
                <a:solidFill>
                  <a:prstClr val="white"/>
                </a:solidFill>
                <a:latin typeface="Calibri"/>
              </a:rPr>
              <a:t>thread C</a:t>
            </a:r>
          </a:p>
        </p:txBody>
      </p:sp>
      <p:sp>
        <p:nvSpPr>
          <p:cNvPr id="15" name="Rounded Rectangle 14"/>
          <p:cNvSpPr/>
          <p:nvPr/>
        </p:nvSpPr>
        <p:spPr>
          <a:xfrm>
            <a:off x="2242333" y="3481685"/>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600" dirty="0">
                <a:solidFill>
                  <a:prstClr val="white"/>
                </a:solidFill>
                <a:latin typeface="Calibri"/>
              </a:rPr>
              <a:t>thread B</a:t>
            </a:r>
          </a:p>
        </p:txBody>
      </p:sp>
      <p:sp>
        <p:nvSpPr>
          <p:cNvPr id="16" name="Rounded Rectangle 15"/>
          <p:cNvSpPr/>
          <p:nvPr/>
        </p:nvSpPr>
        <p:spPr>
          <a:xfrm>
            <a:off x="2362201" y="3195935"/>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 A</a:t>
            </a:r>
          </a:p>
        </p:txBody>
      </p:sp>
      <p:sp>
        <p:nvSpPr>
          <p:cNvPr id="33" name="TextBox 32"/>
          <p:cNvSpPr txBox="1"/>
          <p:nvPr/>
        </p:nvSpPr>
        <p:spPr>
          <a:xfrm>
            <a:off x="152400" y="3443645"/>
            <a:ext cx="1676400" cy="769441"/>
          </a:xfrm>
          <a:prstGeom prst="rect">
            <a:avLst/>
          </a:prstGeom>
          <a:noFill/>
        </p:spPr>
        <p:txBody>
          <a:bodyPr wrap="square" lIns="91425" tIns="45713" rIns="91425" bIns="45713" rtlCol="0">
            <a:spAutoFit/>
          </a:bodyPr>
          <a:lstStyle/>
          <a:p>
            <a:pPr algn="ctr" defTabSz="914259"/>
            <a:r>
              <a:rPr lang="en-US" sz="2200" i="1" dirty="0">
                <a:solidFill>
                  <a:prstClr val="black"/>
                </a:solidFill>
                <a:latin typeface="Calibri"/>
              </a:rPr>
              <a:t>less memory </a:t>
            </a:r>
            <a:br>
              <a:rPr lang="en-US" sz="2200" i="1" dirty="0">
                <a:solidFill>
                  <a:prstClr val="black"/>
                </a:solidFill>
                <a:latin typeface="Calibri"/>
              </a:rPr>
            </a:br>
            <a:r>
              <a:rPr lang="en-US" sz="2200" i="1" dirty="0">
                <a:solidFill>
                  <a:prstClr val="black"/>
                </a:solidFill>
                <a:latin typeface="Calibri"/>
              </a:rPr>
              <a:t>intensive</a:t>
            </a:r>
          </a:p>
        </p:txBody>
      </p:sp>
      <p:cxnSp>
        <p:nvCxnSpPr>
          <p:cNvPr id="34" name="Straight Arrow Connector 33"/>
          <p:cNvCxnSpPr/>
          <p:nvPr/>
        </p:nvCxnSpPr>
        <p:spPr>
          <a:xfrm rot="5400000" flipH="1" flipV="1">
            <a:off x="1179912" y="3767039"/>
            <a:ext cx="1294607" cy="1588"/>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6200000" flipV="1">
            <a:off x="2933700" y="3767436"/>
            <a:ext cx="1295401"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581404" y="3443645"/>
            <a:ext cx="1066799" cy="769441"/>
          </a:xfrm>
          <a:prstGeom prst="rect">
            <a:avLst/>
          </a:prstGeom>
          <a:noFill/>
        </p:spPr>
        <p:txBody>
          <a:bodyPr wrap="square" lIns="91425" tIns="45713" rIns="91425" bIns="45713" rtlCol="0">
            <a:spAutoFit/>
          </a:bodyPr>
          <a:lstStyle/>
          <a:p>
            <a:pPr algn="ctr" defTabSz="914259"/>
            <a:r>
              <a:rPr lang="en-US" sz="2200" i="1" dirty="0">
                <a:solidFill>
                  <a:prstClr val="black"/>
                </a:solidFill>
                <a:latin typeface="Calibri"/>
              </a:rPr>
              <a:t>higher</a:t>
            </a:r>
          </a:p>
          <a:p>
            <a:pPr algn="ctr" defTabSz="914259"/>
            <a:r>
              <a:rPr lang="en-US" sz="2200" i="1" dirty="0">
                <a:solidFill>
                  <a:prstClr val="black"/>
                </a:solidFill>
                <a:latin typeface="Calibri"/>
              </a:rPr>
              <a:t>priority</a:t>
            </a:r>
          </a:p>
        </p:txBody>
      </p:sp>
      <p:sp>
        <p:nvSpPr>
          <p:cNvPr id="47" name="Rectangle 46"/>
          <p:cNvSpPr/>
          <p:nvPr/>
        </p:nvSpPr>
        <p:spPr>
          <a:xfrm>
            <a:off x="533400" y="1828800"/>
            <a:ext cx="43434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115870" lvl="1" defTabSz="914259"/>
            <a:r>
              <a:rPr lang="en-US" sz="2000" dirty="0">
                <a:solidFill>
                  <a:prstClr val="black"/>
                </a:solidFill>
                <a:latin typeface="Calibri"/>
              </a:rPr>
              <a:t>Prioritize less memory-intensive threads</a:t>
            </a:r>
            <a:endParaRPr lang="en-US" sz="2000" b="1" dirty="0">
              <a:solidFill>
                <a:srgbClr val="FF0000"/>
              </a:solidFill>
              <a:latin typeface="Calibri"/>
              <a:sym typeface="Wingdings" pitchFamily="2" charset="2"/>
            </a:endParaRPr>
          </a:p>
        </p:txBody>
      </p:sp>
      <p:sp>
        <p:nvSpPr>
          <p:cNvPr id="11" name="TextBox 10"/>
          <p:cNvSpPr txBox="1"/>
          <p:nvPr/>
        </p:nvSpPr>
        <p:spPr>
          <a:xfrm>
            <a:off x="533401" y="1397916"/>
            <a:ext cx="3733800" cy="43088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25" tIns="45713" rIns="91425" bIns="45713" rtlCol="0">
            <a:spAutoFit/>
          </a:bodyPr>
          <a:lstStyle/>
          <a:p>
            <a:pPr algn="ctr" defTabSz="914259"/>
            <a:r>
              <a:rPr lang="en-US" sz="2200" b="1" i="1" dirty="0">
                <a:solidFill>
                  <a:prstClr val="white"/>
                </a:solidFill>
                <a:latin typeface="Calibri"/>
              </a:rPr>
              <a:t>Throughput biased </a:t>
            </a:r>
            <a:r>
              <a:rPr lang="en-US" sz="2200" i="1" dirty="0">
                <a:solidFill>
                  <a:prstClr val="white"/>
                </a:solidFill>
                <a:latin typeface="Calibri"/>
              </a:rPr>
              <a:t>approach</a:t>
            </a:r>
          </a:p>
        </p:txBody>
      </p:sp>
      <p:sp>
        <p:nvSpPr>
          <p:cNvPr id="49" name="Rectangle 48"/>
          <p:cNvSpPr/>
          <p:nvPr/>
        </p:nvSpPr>
        <p:spPr>
          <a:xfrm>
            <a:off x="1371602" y="2605445"/>
            <a:ext cx="2666998" cy="2857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4" lvl="1" algn="ctr" defTabSz="914259">
              <a:lnSpc>
                <a:spcPct val="80000"/>
              </a:lnSpc>
            </a:pPr>
            <a:r>
              <a:rPr lang="en-US" sz="2400" b="1" dirty="0">
                <a:solidFill>
                  <a:srgbClr val="006633"/>
                </a:solidFill>
                <a:latin typeface="Calibri"/>
              </a:rPr>
              <a:t>Good for throughput</a:t>
            </a:r>
            <a:endParaRPr lang="en-US" sz="2400" b="1" dirty="0">
              <a:solidFill>
                <a:srgbClr val="006633"/>
              </a:solidFill>
              <a:latin typeface="Calibri"/>
              <a:sym typeface="Wingdings" pitchFamily="2" charset="2"/>
            </a:endParaRPr>
          </a:p>
        </p:txBody>
      </p:sp>
      <p:cxnSp>
        <p:nvCxnSpPr>
          <p:cNvPr id="51" name="Shape 50"/>
          <p:cNvCxnSpPr>
            <a:stCxn id="49" idx="2"/>
            <a:endCxn id="16" idx="0"/>
          </p:cNvCxnSpPr>
          <p:nvPr/>
        </p:nvCxnSpPr>
        <p:spPr>
          <a:xfrm rot="5400000">
            <a:off x="2552731" y="3043565"/>
            <a:ext cx="304740" cy="1588"/>
          </a:xfrm>
          <a:prstGeom prst="curvedConnector3">
            <a:avLst>
              <a:gd name="adj1" fmla="val 5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2" name="Explosion 1 61"/>
          <p:cNvSpPr/>
          <p:nvPr/>
        </p:nvSpPr>
        <p:spPr>
          <a:xfrm>
            <a:off x="1905000" y="4205645"/>
            <a:ext cx="457200" cy="380939"/>
          </a:xfrm>
          <a:prstGeom prst="irregularSeal1">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66" name="TextBox 65"/>
          <p:cNvSpPr txBox="1"/>
          <p:nvPr/>
        </p:nvSpPr>
        <p:spPr>
          <a:xfrm>
            <a:off x="914400" y="4567538"/>
            <a:ext cx="3429000" cy="492443"/>
          </a:xfrm>
          <a:prstGeom prst="rect">
            <a:avLst/>
          </a:prstGeom>
          <a:noFill/>
        </p:spPr>
        <p:txBody>
          <a:bodyPr wrap="square" lIns="0" tIns="45713" rIns="0" bIns="45713" rtlCol="0">
            <a:spAutoFit/>
          </a:bodyPr>
          <a:lstStyle/>
          <a:p>
            <a:pPr algn="ctr" defTabSz="914259"/>
            <a:r>
              <a:rPr lang="en-US" sz="2600" b="1" i="1" dirty="0">
                <a:solidFill>
                  <a:srgbClr val="FF0000"/>
                </a:solidFill>
                <a:latin typeface="Calibri"/>
              </a:rPr>
              <a:t>starvation </a:t>
            </a:r>
            <a:r>
              <a:rPr lang="en-US" sz="2600" b="1" dirty="0">
                <a:solidFill>
                  <a:srgbClr val="FF0000"/>
                </a:solidFill>
                <a:latin typeface="Calibri"/>
                <a:sym typeface="Wingdings" pitchFamily="2" charset="2"/>
              </a:rPr>
              <a:t></a:t>
            </a:r>
            <a:r>
              <a:rPr lang="en-US" sz="2600" b="1" i="1" dirty="0">
                <a:solidFill>
                  <a:srgbClr val="FF0000"/>
                </a:solidFill>
                <a:latin typeface="Calibri"/>
                <a:sym typeface="Wingdings" pitchFamily="2" charset="2"/>
              </a:rPr>
              <a:t> unfairness</a:t>
            </a:r>
            <a:endParaRPr lang="en-US" sz="2600" b="1" i="1" dirty="0">
              <a:solidFill>
                <a:srgbClr val="FF0000"/>
              </a:solidFill>
              <a:latin typeface="Calibri"/>
            </a:endParaRPr>
          </a:p>
        </p:txBody>
      </p:sp>
      <p:sp>
        <p:nvSpPr>
          <p:cNvPr id="84" name="Rounded Rectangle 83"/>
          <p:cNvSpPr/>
          <p:nvPr/>
        </p:nvSpPr>
        <p:spPr>
          <a:xfrm>
            <a:off x="5257801" y="3576937"/>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2000" dirty="0">
                <a:solidFill>
                  <a:prstClr val="white"/>
                </a:solidFill>
                <a:latin typeface="Calibri"/>
              </a:rPr>
              <a:t>thread C</a:t>
            </a:r>
          </a:p>
        </p:txBody>
      </p:sp>
      <p:sp>
        <p:nvSpPr>
          <p:cNvPr id="85" name="Rounded Rectangle 84"/>
          <p:cNvSpPr/>
          <p:nvPr/>
        </p:nvSpPr>
        <p:spPr>
          <a:xfrm>
            <a:off x="7532664" y="3653135"/>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600" dirty="0">
                <a:solidFill>
                  <a:prstClr val="white"/>
                </a:solidFill>
                <a:latin typeface="Calibri"/>
              </a:rPr>
              <a:t>thread B</a:t>
            </a:r>
          </a:p>
        </p:txBody>
      </p:sp>
      <p:sp>
        <p:nvSpPr>
          <p:cNvPr id="86" name="Rounded Rectangle 85"/>
          <p:cNvSpPr/>
          <p:nvPr/>
        </p:nvSpPr>
        <p:spPr>
          <a:xfrm>
            <a:off x="6642883" y="3748384"/>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 A</a:t>
            </a:r>
          </a:p>
        </p:txBody>
      </p:sp>
      <p:sp>
        <p:nvSpPr>
          <p:cNvPr id="87" name="Oval 86"/>
          <p:cNvSpPr/>
          <p:nvPr/>
        </p:nvSpPr>
        <p:spPr>
          <a:xfrm>
            <a:off x="5757863" y="3119736"/>
            <a:ext cx="2395537"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cxnSp>
        <p:nvCxnSpPr>
          <p:cNvPr id="89" name="Straight Arrow Connector 88"/>
          <p:cNvCxnSpPr/>
          <p:nvPr/>
        </p:nvCxnSpPr>
        <p:spPr>
          <a:xfrm rot="10800000">
            <a:off x="6917531" y="3119738"/>
            <a:ext cx="76200" cy="1"/>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10800000">
            <a:off x="6917531" y="3424538"/>
            <a:ext cx="76200" cy="1"/>
          </a:xfrm>
          <a:prstGeom prst="straightConnector1">
            <a:avLst/>
          </a:prstGeom>
          <a:ln w="31750">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4191000" y="2738735"/>
            <a:ext cx="2171700" cy="2476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4" lvl="1" algn="ctr" defTabSz="914259">
              <a:lnSpc>
                <a:spcPct val="80000"/>
              </a:lnSpc>
            </a:pPr>
            <a:r>
              <a:rPr lang="en-US" sz="2400" b="1" dirty="0">
                <a:solidFill>
                  <a:srgbClr val="006633"/>
                </a:solidFill>
                <a:latin typeface="Calibri"/>
                <a:sym typeface="Wingdings" pitchFamily="2" charset="2"/>
              </a:rPr>
              <a:t>Does not starve</a:t>
            </a:r>
          </a:p>
        </p:txBody>
      </p:sp>
      <p:cxnSp>
        <p:nvCxnSpPr>
          <p:cNvPr id="95" name="Shape 50"/>
          <p:cNvCxnSpPr>
            <a:stCxn id="94" idx="2"/>
            <a:endCxn id="84" idx="1"/>
          </p:cNvCxnSpPr>
          <p:nvPr/>
        </p:nvCxnSpPr>
        <p:spPr>
          <a:xfrm rot="5400000">
            <a:off x="4857750" y="3386435"/>
            <a:ext cx="819150" cy="19050"/>
          </a:xfrm>
          <a:prstGeom prst="curvedConnector4">
            <a:avLst>
              <a:gd name="adj1" fmla="val 36046"/>
              <a:gd name="adj2" fmla="val 130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4" name="Explosion 1 103"/>
          <p:cNvSpPr/>
          <p:nvPr/>
        </p:nvSpPr>
        <p:spPr>
          <a:xfrm>
            <a:off x="6553201" y="3748445"/>
            <a:ext cx="381000" cy="323910"/>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05" name="TextBox 104"/>
          <p:cNvSpPr txBox="1"/>
          <p:nvPr/>
        </p:nvSpPr>
        <p:spPr>
          <a:xfrm>
            <a:off x="5334001" y="4212848"/>
            <a:ext cx="3048000" cy="892552"/>
          </a:xfrm>
          <a:prstGeom prst="rect">
            <a:avLst/>
          </a:prstGeom>
          <a:noFill/>
        </p:spPr>
        <p:txBody>
          <a:bodyPr wrap="square" lIns="0" tIns="45713" rIns="0" bIns="45713" rtlCol="0">
            <a:spAutoFit/>
          </a:bodyPr>
          <a:lstStyle/>
          <a:p>
            <a:pPr algn="ctr" defTabSz="914259"/>
            <a:r>
              <a:rPr lang="en-US" sz="2600" b="1" i="1" dirty="0">
                <a:solidFill>
                  <a:srgbClr val="FF0000"/>
                </a:solidFill>
                <a:latin typeface="Calibri"/>
              </a:rPr>
              <a:t>not prioritized </a:t>
            </a:r>
            <a:r>
              <a:rPr lang="en-US" sz="2600" b="1" dirty="0">
                <a:solidFill>
                  <a:srgbClr val="FF0000"/>
                </a:solidFill>
                <a:latin typeface="Calibri"/>
                <a:sym typeface="Wingdings" pitchFamily="2" charset="2"/>
              </a:rPr>
              <a:t> </a:t>
            </a:r>
          </a:p>
          <a:p>
            <a:pPr algn="ctr" defTabSz="914259"/>
            <a:r>
              <a:rPr lang="en-US" sz="2600" b="1" i="1" dirty="0">
                <a:solidFill>
                  <a:srgbClr val="FF0000"/>
                </a:solidFill>
                <a:latin typeface="Calibri"/>
                <a:sym typeface="Wingdings" pitchFamily="2" charset="2"/>
              </a:rPr>
              <a:t>reduced throughput</a:t>
            </a:r>
            <a:endParaRPr lang="en-US" sz="2600" b="1" i="1" dirty="0">
              <a:solidFill>
                <a:srgbClr val="FF0000"/>
              </a:solidFill>
              <a:latin typeface="Calibri"/>
            </a:endParaRPr>
          </a:p>
        </p:txBody>
      </p:sp>
      <p:sp>
        <p:nvSpPr>
          <p:cNvPr id="106" name="TextBox 105"/>
          <p:cNvSpPr txBox="1"/>
          <p:nvPr/>
        </p:nvSpPr>
        <p:spPr>
          <a:xfrm>
            <a:off x="762001" y="5486400"/>
            <a:ext cx="7620000" cy="609600"/>
          </a:xfrm>
          <a:prstGeom prst="rect">
            <a:avLst/>
          </a:prstGeom>
          <a:ln/>
        </p:spPr>
        <p:style>
          <a:lnRef idx="1">
            <a:schemeClr val="accent2"/>
          </a:lnRef>
          <a:fillRef idx="3">
            <a:schemeClr val="accent2"/>
          </a:fillRef>
          <a:effectRef idx="2">
            <a:schemeClr val="accent2"/>
          </a:effectRef>
          <a:fontRef idx="minor">
            <a:schemeClr val="lt1"/>
          </a:fontRef>
        </p:style>
        <p:txBody>
          <a:bodyPr wrap="square" lIns="91425" tIns="45713" rIns="91425" bIns="45713" rtlCol="0" anchor="ctr" anchorCtr="0">
            <a:noAutofit/>
          </a:bodyPr>
          <a:lstStyle/>
          <a:p>
            <a:pPr algn="ctr" defTabSz="914259"/>
            <a:r>
              <a:rPr lang="en-US" sz="3200" b="1" dirty="0">
                <a:solidFill>
                  <a:prstClr val="white"/>
                </a:solidFill>
                <a:latin typeface="Calibri"/>
              </a:rPr>
              <a:t>Single policy for all threads is insufficient</a:t>
            </a:r>
          </a:p>
        </p:txBody>
      </p:sp>
    </p:spTree>
    <p:extLst>
      <p:ext uri="{BB962C8B-B14F-4D97-AF65-F5344CB8AC3E}">
        <p14:creationId xmlns:p14="http://schemas.microsoft.com/office/powerpoint/2010/main" val="42312898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14" grpId="0" animBg="1"/>
      <p:bldP spid="15" grpId="0" animBg="1"/>
      <p:bldP spid="16" grpId="0" animBg="1"/>
      <p:bldP spid="33" grpId="0"/>
      <p:bldP spid="45" grpId="0"/>
      <p:bldP spid="47" grpId="0" animBg="1"/>
      <p:bldP spid="49" grpId="0"/>
      <p:bldP spid="62" grpId="0" animBg="1"/>
      <p:bldP spid="66" grpId="0"/>
      <p:bldP spid="84" grpId="0" animBg="1"/>
      <p:bldP spid="85" grpId="0" animBg="1"/>
      <p:bldP spid="86" grpId="0" animBg="1"/>
      <p:bldP spid="87" grpId="0" animBg="1"/>
      <p:bldP spid="94" grpId="0"/>
      <p:bldP spid="104" grpId="0" animBg="1"/>
      <p:bldP spid="105" grpId="0"/>
      <p:bldP spid="106"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Achieving the Best of Both Worlds</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108</a:t>
            </a:fld>
            <a:endParaRPr lang="en-US" dirty="0">
              <a:solidFill>
                <a:prstClr val="black">
                  <a:tint val="75000"/>
                </a:prstClr>
              </a:solidFill>
              <a:latin typeface="Calibri"/>
            </a:endParaRPr>
          </a:p>
        </p:txBody>
      </p:sp>
      <p:sp>
        <p:nvSpPr>
          <p:cNvPr id="6" name="Rounded Rectangle 5"/>
          <p:cNvSpPr/>
          <p:nvPr/>
        </p:nvSpPr>
        <p:spPr>
          <a:xfrm>
            <a:off x="937382" y="3709307"/>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7" name="Rounded Rectangle 6"/>
          <p:cNvSpPr/>
          <p:nvPr/>
        </p:nvSpPr>
        <p:spPr>
          <a:xfrm>
            <a:off x="1242182" y="215121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a:t>
            </a:r>
          </a:p>
        </p:txBody>
      </p:sp>
      <p:cxnSp>
        <p:nvCxnSpPr>
          <p:cNvPr id="8" name="Straight Arrow Connector 7"/>
          <p:cNvCxnSpPr/>
          <p:nvPr/>
        </p:nvCxnSpPr>
        <p:spPr>
          <a:xfrm rot="16200000" flipV="1">
            <a:off x="-1828795" y="3657604"/>
            <a:ext cx="4876801"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8781" y="1290562"/>
            <a:ext cx="923820" cy="690638"/>
          </a:xfrm>
          <a:prstGeom prst="rect">
            <a:avLst/>
          </a:prstGeom>
          <a:noFill/>
        </p:spPr>
        <p:txBody>
          <a:bodyPr wrap="square" lIns="0" tIns="45713" rIns="0" bIns="45713" rtlCol="0">
            <a:spAutoFit/>
          </a:bodyPr>
          <a:lstStyle/>
          <a:p>
            <a:pPr algn="ctr" defTabSz="914259">
              <a:lnSpc>
                <a:spcPct val="80000"/>
              </a:lnSpc>
            </a:pPr>
            <a:r>
              <a:rPr lang="en-US" sz="2400" i="1" dirty="0">
                <a:solidFill>
                  <a:prstClr val="black"/>
                </a:solidFill>
                <a:latin typeface="Calibri"/>
              </a:rPr>
              <a:t>higher</a:t>
            </a:r>
          </a:p>
          <a:p>
            <a:pPr algn="ctr" defTabSz="914259">
              <a:lnSpc>
                <a:spcPct val="80000"/>
              </a:lnSpc>
            </a:pPr>
            <a:r>
              <a:rPr lang="en-US" sz="2400" i="1" dirty="0">
                <a:solidFill>
                  <a:prstClr val="black"/>
                </a:solidFill>
                <a:latin typeface="Calibri"/>
              </a:rPr>
              <a:t>priority</a:t>
            </a:r>
          </a:p>
        </p:txBody>
      </p:sp>
      <p:sp>
        <p:nvSpPr>
          <p:cNvPr id="10" name="Rounded Rectangle 9"/>
          <p:cNvSpPr/>
          <p:nvPr/>
        </p:nvSpPr>
        <p:spPr>
          <a:xfrm>
            <a:off x="937382" y="4754333"/>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11" name="Rounded Rectangle 10"/>
          <p:cNvSpPr/>
          <p:nvPr/>
        </p:nvSpPr>
        <p:spPr>
          <a:xfrm>
            <a:off x="1242182" y="244513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a:t>
            </a:r>
          </a:p>
        </p:txBody>
      </p:sp>
      <p:sp>
        <p:nvSpPr>
          <p:cNvPr id="12" name="Rounded Rectangle 11"/>
          <p:cNvSpPr/>
          <p:nvPr/>
        </p:nvSpPr>
        <p:spPr>
          <a:xfrm>
            <a:off x="1242182" y="273904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 </a:t>
            </a:r>
          </a:p>
        </p:txBody>
      </p:sp>
      <p:sp>
        <p:nvSpPr>
          <p:cNvPr id="13" name="Rounded Rectangle 12"/>
          <p:cNvSpPr/>
          <p:nvPr/>
        </p:nvSpPr>
        <p:spPr>
          <a:xfrm>
            <a:off x="1242182" y="303296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a:t>
            </a:r>
          </a:p>
        </p:txBody>
      </p:sp>
      <p:sp>
        <p:nvSpPr>
          <p:cNvPr id="14" name="Rounded Rectangle 13"/>
          <p:cNvSpPr/>
          <p:nvPr/>
        </p:nvSpPr>
        <p:spPr>
          <a:xfrm>
            <a:off x="937382" y="4231821"/>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15" name="Rounded Rectangle 14"/>
          <p:cNvSpPr/>
          <p:nvPr/>
        </p:nvSpPr>
        <p:spPr>
          <a:xfrm>
            <a:off x="937382" y="5276849"/>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18" name="Rectangular Callout 17"/>
          <p:cNvSpPr/>
          <p:nvPr/>
        </p:nvSpPr>
        <p:spPr>
          <a:xfrm>
            <a:off x="2667000" y="1600200"/>
            <a:ext cx="6248400" cy="762000"/>
          </a:xfrm>
          <a:prstGeom prst="wedgeRectCallout">
            <a:avLst>
              <a:gd name="adj1" fmla="val -56496"/>
              <a:gd name="adj2" fmla="val 89999"/>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574587" lvl="1" defTabSz="914259"/>
            <a:r>
              <a:rPr lang="en-US" sz="2600" b="1" dirty="0">
                <a:solidFill>
                  <a:srgbClr val="FF0000"/>
                </a:solidFill>
                <a:latin typeface="Calibri"/>
              </a:rPr>
              <a:t>Prioritize memory-non-intensive threads</a:t>
            </a:r>
          </a:p>
        </p:txBody>
      </p:sp>
      <p:sp>
        <p:nvSpPr>
          <p:cNvPr id="17" name="TextBox 16"/>
          <p:cNvSpPr txBox="1"/>
          <p:nvPr/>
        </p:nvSpPr>
        <p:spPr>
          <a:xfrm>
            <a:off x="2667000" y="12192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25" tIns="0" rIns="91425" bIns="0" rtlCol="0" anchor="ctr">
            <a:noAutofit/>
          </a:bodyPr>
          <a:lstStyle/>
          <a:p>
            <a:pPr algn="ctr" defTabSz="914259"/>
            <a:r>
              <a:rPr lang="en-US" sz="2400" b="1" i="1" dirty="0">
                <a:solidFill>
                  <a:prstClr val="white"/>
                </a:solidFill>
                <a:latin typeface="Calibri"/>
              </a:rPr>
              <a:t>For Throughput</a:t>
            </a:r>
            <a:endParaRPr lang="en-US" sz="2400" i="1" dirty="0">
              <a:solidFill>
                <a:prstClr val="white"/>
              </a:solidFill>
              <a:latin typeface="Calibri"/>
            </a:endParaRPr>
          </a:p>
        </p:txBody>
      </p:sp>
      <p:pic>
        <p:nvPicPr>
          <p:cNvPr id="1027"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1752600"/>
            <a:ext cx="533400" cy="533400"/>
          </a:xfrm>
          <a:prstGeom prst="rect">
            <a:avLst/>
          </a:prstGeom>
          <a:noFill/>
        </p:spPr>
      </p:pic>
      <p:sp>
        <p:nvSpPr>
          <p:cNvPr id="23" name="Rectangular Callout 22"/>
          <p:cNvSpPr/>
          <p:nvPr/>
        </p:nvSpPr>
        <p:spPr>
          <a:xfrm>
            <a:off x="2667000" y="3284160"/>
            <a:ext cx="6248400" cy="3116641"/>
          </a:xfrm>
          <a:prstGeom prst="wedgeRectCallout">
            <a:avLst>
              <a:gd name="adj1" fmla="val -55436"/>
              <a:gd name="adj2" fmla="val 16411"/>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574587" lvl="1" defTabSz="914259"/>
            <a:r>
              <a:rPr lang="en-US" sz="2600" b="1" dirty="0">
                <a:solidFill>
                  <a:srgbClr val="FF0000"/>
                </a:solidFill>
                <a:latin typeface="Calibri"/>
              </a:rPr>
              <a:t>Unfairness caused by memory-intensive being prioritized over each other </a:t>
            </a:r>
          </a:p>
          <a:p>
            <a:pPr marL="914259" lvl="2" defTabSz="914259">
              <a:buFont typeface="Arial" pitchFamily="34" charset="0"/>
              <a:buChar char="•"/>
            </a:pPr>
            <a:r>
              <a:rPr lang="en-US" sz="2600" dirty="0">
                <a:solidFill>
                  <a:prstClr val="black"/>
                </a:solidFill>
                <a:latin typeface="Calibri"/>
              </a:rPr>
              <a:t> Shuffle thread ranking</a:t>
            </a:r>
            <a:endParaRPr lang="en-US" sz="2600" dirty="0">
              <a:solidFill>
                <a:prstClr val="black"/>
              </a:solidFill>
              <a:latin typeface="Calibri"/>
              <a:sym typeface="Wingdings" pitchFamily="2" charset="2"/>
            </a:endParaRPr>
          </a:p>
          <a:p>
            <a:pPr marL="625379" lvl="1" indent="-228564" defTabSz="914259">
              <a:buFont typeface="Arial" pitchFamily="34" charset="0"/>
              <a:buChar char="•"/>
              <a:tabLst>
                <a:tab pos="746011" algn="l"/>
              </a:tabLst>
            </a:pPr>
            <a:endParaRPr lang="en-US" dirty="0" smtClean="0">
              <a:solidFill>
                <a:prstClr val="black"/>
              </a:solidFill>
              <a:latin typeface="Calibri"/>
              <a:sym typeface="Wingdings" pitchFamily="2" charset="2"/>
            </a:endParaRPr>
          </a:p>
          <a:p>
            <a:pPr marL="571413" lvl="1" defTabSz="914259">
              <a:tabLst>
                <a:tab pos="688869" algn="l"/>
                <a:tab pos="746011" algn="l"/>
              </a:tabLst>
            </a:pPr>
            <a:r>
              <a:rPr lang="en-US" sz="2600" b="1" dirty="0">
                <a:solidFill>
                  <a:srgbClr val="FF0000"/>
                </a:solidFill>
                <a:latin typeface="Calibri"/>
                <a:sym typeface="Wingdings" pitchFamily="2" charset="2"/>
              </a:rPr>
              <a:t>Memory-intensive threads have </a:t>
            </a:r>
            <a:br>
              <a:rPr lang="en-US" sz="2600" b="1" dirty="0">
                <a:solidFill>
                  <a:srgbClr val="FF0000"/>
                </a:solidFill>
                <a:latin typeface="Calibri"/>
                <a:sym typeface="Wingdings" pitchFamily="2" charset="2"/>
              </a:rPr>
            </a:br>
            <a:r>
              <a:rPr lang="en-US" sz="2600" b="1" dirty="0">
                <a:solidFill>
                  <a:srgbClr val="FF0000"/>
                </a:solidFill>
                <a:latin typeface="Calibri"/>
                <a:sym typeface="Wingdings" pitchFamily="2" charset="2"/>
              </a:rPr>
              <a:t>different vulnerability to interference</a:t>
            </a:r>
          </a:p>
          <a:p>
            <a:pPr marL="917434" lvl="2" defTabSz="914259">
              <a:buFont typeface="Arial" pitchFamily="34" charset="0"/>
              <a:buChar char="•"/>
              <a:tabLst>
                <a:tab pos="688869" algn="l"/>
                <a:tab pos="746011" algn="l"/>
              </a:tabLst>
            </a:pPr>
            <a:r>
              <a:rPr lang="en-US" sz="2600" b="1" dirty="0">
                <a:solidFill>
                  <a:prstClr val="black"/>
                </a:solidFill>
                <a:latin typeface="Calibri"/>
                <a:sym typeface="Wingdings" pitchFamily="2" charset="2"/>
              </a:rPr>
              <a:t> </a:t>
            </a:r>
            <a:r>
              <a:rPr lang="en-US" sz="2600" dirty="0">
                <a:solidFill>
                  <a:prstClr val="black"/>
                </a:solidFill>
                <a:latin typeface="Calibri"/>
                <a:sym typeface="Wingdings" pitchFamily="2" charset="2"/>
              </a:rPr>
              <a:t>Shuffle </a:t>
            </a:r>
            <a:r>
              <a:rPr lang="en-US" sz="2600" u="sng" dirty="0">
                <a:solidFill>
                  <a:prstClr val="black"/>
                </a:solidFill>
                <a:latin typeface="Calibri"/>
                <a:sym typeface="Wingdings" pitchFamily="2" charset="2"/>
              </a:rPr>
              <a:t>asymmetrically</a:t>
            </a:r>
          </a:p>
        </p:txBody>
      </p:sp>
      <p:pic>
        <p:nvPicPr>
          <p:cNvPr id="25"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3657600"/>
            <a:ext cx="533400" cy="533400"/>
          </a:xfrm>
          <a:prstGeom prst="rect">
            <a:avLst/>
          </a:prstGeom>
          <a:noFill/>
        </p:spPr>
      </p:pic>
      <p:sp>
        <p:nvSpPr>
          <p:cNvPr id="37" name="TextBox 36"/>
          <p:cNvSpPr txBox="1"/>
          <p:nvPr/>
        </p:nvSpPr>
        <p:spPr>
          <a:xfrm>
            <a:off x="2667000" y="28956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25" tIns="0" rIns="91425" bIns="0" rtlCol="0" anchor="ctr" anchorCtr="0">
            <a:noAutofit/>
          </a:bodyPr>
          <a:lstStyle/>
          <a:p>
            <a:pPr algn="ctr" defTabSz="914259"/>
            <a:r>
              <a:rPr lang="en-US" sz="2400" b="1" i="1" dirty="0">
                <a:solidFill>
                  <a:prstClr val="white"/>
                </a:solidFill>
                <a:latin typeface="Calibri"/>
              </a:rPr>
              <a:t>For Fairness</a:t>
            </a:r>
            <a:endParaRPr lang="en-US" sz="2400" i="1" dirty="0">
              <a:solidFill>
                <a:prstClr val="white"/>
              </a:solidFill>
              <a:latin typeface="Calibri"/>
            </a:endParaRPr>
          </a:p>
        </p:txBody>
      </p:sp>
      <p:pic>
        <p:nvPicPr>
          <p:cNvPr id="38"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5105401"/>
            <a:ext cx="533400" cy="533400"/>
          </a:xfrm>
          <a:prstGeom prst="rect">
            <a:avLst/>
          </a:prstGeom>
          <a:noFill/>
        </p:spPr>
      </p:pic>
      <p:cxnSp>
        <p:nvCxnSpPr>
          <p:cNvPr id="27" name="Straight Arrow Connector 26"/>
          <p:cNvCxnSpPr/>
          <p:nvPr/>
        </p:nvCxnSpPr>
        <p:spPr>
          <a:xfrm rot="5400000">
            <a:off x="733320" y="4674057"/>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1051685" y="4674057"/>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32" name="Right Brace 31"/>
          <p:cNvSpPr/>
          <p:nvPr/>
        </p:nvSpPr>
        <p:spPr>
          <a:xfrm>
            <a:off x="1914421" y="2143570"/>
            <a:ext cx="152400" cy="101873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defTabSz="914259"/>
            <a:endParaRPr lang="en-US">
              <a:solidFill>
                <a:prstClr val="black"/>
              </a:solidFill>
              <a:latin typeface="Calibri"/>
            </a:endParaRPr>
          </a:p>
        </p:txBody>
      </p:sp>
      <p:sp>
        <p:nvSpPr>
          <p:cNvPr id="26" name="Oval 25"/>
          <p:cNvSpPr/>
          <p:nvPr/>
        </p:nvSpPr>
        <p:spPr>
          <a:xfrm rot="16200000">
            <a:off x="-34138" y="4514876"/>
            <a:ext cx="1929491"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45" name="Explosion 1 44"/>
          <p:cNvSpPr/>
          <p:nvPr/>
        </p:nvSpPr>
        <p:spPr>
          <a:xfrm>
            <a:off x="1857272" y="5154014"/>
            <a:ext cx="428728" cy="410019"/>
          </a:xfrm>
          <a:prstGeom prst="irregularSeal1">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43" name="Parallelogram 42"/>
          <p:cNvSpPr/>
          <p:nvPr/>
        </p:nvSpPr>
        <p:spPr>
          <a:xfrm>
            <a:off x="923820" y="4754333"/>
            <a:ext cx="1143000" cy="361950"/>
          </a:xfrm>
          <a:prstGeom prst="parallelogram">
            <a:avLst/>
          </a:prstGeom>
          <a:ln/>
        </p:spPr>
        <p:style>
          <a:lnRef idx="1">
            <a:schemeClr val="accent4"/>
          </a:lnRef>
          <a:fillRef idx="3">
            <a:schemeClr val="accent4"/>
          </a:fillRef>
          <a:effectRef idx="2">
            <a:schemeClr val="accent4"/>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44" name="Flowchart: Preparation 43"/>
          <p:cNvSpPr/>
          <p:nvPr/>
        </p:nvSpPr>
        <p:spPr>
          <a:xfrm>
            <a:off x="923820" y="4231821"/>
            <a:ext cx="1143000" cy="361950"/>
          </a:xfrm>
          <a:prstGeom prst="flowChartPreparation">
            <a:avLst/>
          </a:prstGeom>
          <a:ln/>
        </p:spPr>
        <p:style>
          <a:lnRef idx="1">
            <a:schemeClr val="accent6"/>
          </a:lnRef>
          <a:fillRef idx="3">
            <a:schemeClr val="accent6"/>
          </a:fillRef>
          <a:effectRef idx="2">
            <a:schemeClr val="accent6"/>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46" name="Flowchart: Punched Tape 45"/>
          <p:cNvSpPr/>
          <p:nvPr/>
        </p:nvSpPr>
        <p:spPr>
          <a:xfrm>
            <a:off x="936520" y="3713452"/>
            <a:ext cx="1143000" cy="361950"/>
          </a:xfrm>
          <a:prstGeom prst="flowChartPunchedTape">
            <a:avLst/>
          </a:prstGeom>
          <a:ln/>
        </p:spPr>
        <p:style>
          <a:lnRef idx="1">
            <a:schemeClr val="accent3"/>
          </a:lnRef>
          <a:fillRef idx="3">
            <a:schemeClr val="accent3"/>
          </a:fillRef>
          <a:effectRef idx="2">
            <a:schemeClr val="accent3"/>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47" name="Trapezoid 46"/>
          <p:cNvSpPr/>
          <p:nvPr/>
        </p:nvSpPr>
        <p:spPr>
          <a:xfrm>
            <a:off x="923820" y="5276849"/>
            <a:ext cx="1143000" cy="361950"/>
          </a:xfrm>
          <a:prstGeom prst="trapezoid">
            <a:avLst/>
          </a:prstGeom>
          <a:ln/>
        </p:spPr>
        <p:style>
          <a:lnRef idx="1">
            <a:schemeClr val="accent2"/>
          </a:lnRef>
          <a:fillRef idx="3">
            <a:schemeClr val="accent2"/>
          </a:fillRef>
          <a:effectRef idx="2">
            <a:schemeClr val="accent2"/>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Tree>
    <p:extLst>
      <p:ext uri="{BB962C8B-B14F-4D97-AF65-F5344CB8AC3E}">
        <p14:creationId xmlns:p14="http://schemas.microsoft.com/office/powerpoint/2010/main" val="33908236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xEl>
                                              <p:pRg st="1" end="1"/>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42" presetClass="path" presetSubtype="0" accel="50000" decel="50000" fill="hold" grpId="2" nodeType="withEffect">
                                  <p:stCondLst>
                                    <p:cond delay="0"/>
                                  </p:stCondLst>
                                  <p:childTnLst>
                                    <p:animMotion origin="layout" path="M -2.5E-6 4.07407E-6 L -2.5E-6 0.07638 " pathEditMode="relative" rAng="0" ptsTypes="AA">
                                      <p:cBhvr>
                                        <p:cTn id="58" dur="1000" fill="hold"/>
                                        <p:tgtEl>
                                          <p:spTgt spid="6"/>
                                        </p:tgtEl>
                                        <p:attrNameLst>
                                          <p:attrName>ppt_x</p:attrName>
                                          <p:attrName>ppt_y</p:attrName>
                                        </p:attrNameLst>
                                      </p:cBhvr>
                                      <p:rCtr x="0" y="38"/>
                                    </p:animMotion>
                                  </p:childTnLst>
                                </p:cTn>
                              </p:par>
                              <p:par>
                                <p:cTn id="59" presetID="42" presetClass="path" presetSubtype="0" accel="50000" decel="50000" fill="hold" grpId="2" nodeType="withEffect">
                                  <p:stCondLst>
                                    <p:cond delay="0"/>
                                  </p:stCondLst>
                                  <p:childTnLst>
                                    <p:animMotion origin="layout" path="M -2.5E-6 -4.81481E-6 L -2.5E-6 0.07616 " pathEditMode="relative" rAng="0" ptsTypes="AA">
                                      <p:cBhvr>
                                        <p:cTn id="60" dur="1000" fill="hold"/>
                                        <p:tgtEl>
                                          <p:spTgt spid="14"/>
                                        </p:tgtEl>
                                        <p:attrNameLst>
                                          <p:attrName>ppt_x</p:attrName>
                                          <p:attrName>ppt_y</p:attrName>
                                        </p:attrNameLst>
                                      </p:cBhvr>
                                      <p:rCtr x="0" y="38"/>
                                    </p:animMotion>
                                  </p:childTnLst>
                                </p:cTn>
                              </p:par>
                              <p:par>
                                <p:cTn id="61" presetID="42" presetClass="path" presetSubtype="0" accel="50000" decel="50000" fill="hold" grpId="2" nodeType="withEffect">
                                  <p:stCondLst>
                                    <p:cond delay="0"/>
                                  </p:stCondLst>
                                  <p:childTnLst>
                                    <p:animMotion origin="layout" path="M -2.5E-6 -2.22222E-6 L -2.5E-6 0.07616 " pathEditMode="relative" rAng="0" ptsTypes="AA">
                                      <p:cBhvr>
                                        <p:cTn id="62" dur="1000" fill="hold"/>
                                        <p:tgtEl>
                                          <p:spTgt spid="10"/>
                                        </p:tgtEl>
                                        <p:attrNameLst>
                                          <p:attrName>ppt_x</p:attrName>
                                          <p:attrName>ppt_y</p:attrName>
                                        </p:attrNameLst>
                                      </p:cBhvr>
                                      <p:rCtr x="0" y="38"/>
                                    </p:animMotion>
                                  </p:childTnLst>
                                </p:cTn>
                              </p:par>
                              <p:par>
                                <p:cTn id="63" presetID="58" presetClass="path" presetSubtype="0" accel="50000" decel="50000" fill="hold" grpId="2" nodeType="withEffect">
                                  <p:stCondLst>
                                    <p:cond delay="0"/>
                                  </p:stCondLst>
                                  <p:childTnLst>
                                    <p:animMotion origin="layout" path="M -2.5E-6 3.7037E-7 L 0.03993 -0.06134 C 0.04896 -0.07431 0.054 -0.09352 0.054 -0.11343 C 0.054 -0.13634 0.04896 -0.15463 0.03993 -0.16759 L -2.5E-6 -0.2287 " pathEditMode="relative" rAng="0" ptsTypes="FffFF">
                                      <p:cBhvr>
                                        <p:cTn id="64" dur="1000" fill="hold"/>
                                        <p:tgtEl>
                                          <p:spTgt spid="15"/>
                                        </p:tgtEl>
                                        <p:attrNameLst>
                                          <p:attrName>ppt_x</p:attrName>
                                          <p:attrName>ppt_y</p:attrName>
                                        </p:attrNameLst>
                                      </p:cBhvr>
                                      <p:rCtr x="27" y="-114"/>
                                    </p:animMotion>
                                  </p:childTnLst>
                                </p:cTn>
                              </p:par>
                            </p:childTnLst>
                          </p:cTn>
                        </p:par>
                        <p:par>
                          <p:cTn id="65" fill="hold">
                            <p:stCondLst>
                              <p:cond delay="1000"/>
                            </p:stCondLst>
                            <p:childTnLst>
                              <p:par>
                                <p:cTn id="66" presetID="42" presetClass="path" presetSubtype="0" accel="50000" decel="50000" fill="hold" grpId="3" nodeType="afterEffect">
                                  <p:stCondLst>
                                    <p:cond delay="500"/>
                                  </p:stCondLst>
                                  <p:childTnLst>
                                    <p:animMotion origin="layout" path="M -2.5E-6 0.07638 L -2.5E-6 0.15254 " pathEditMode="relative" rAng="0" ptsTypes="AA">
                                      <p:cBhvr>
                                        <p:cTn id="67" dur="1000" fill="hold"/>
                                        <p:tgtEl>
                                          <p:spTgt spid="6"/>
                                        </p:tgtEl>
                                        <p:attrNameLst>
                                          <p:attrName>ppt_x</p:attrName>
                                          <p:attrName>ppt_y</p:attrName>
                                        </p:attrNameLst>
                                      </p:cBhvr>
                                      <p:rCtr x="0" y="38"/>
                                    </p:animMotion>
                                  </p:childTnLst>
                                </p:cTn>
                              </p:par>
                              <p:par>
                                <p:cTn id="68" presetID="42" presetClass="path" presetSubtype="0" accel="50000" decel="50000" fill="hold" grpId="3" nodeType="withEffect">
                                  <p:stCondLst>
                                    <p:cond delay="500"/>
                                  </p:stCondLst>
                                  <p:childTnLst>
                                    <p:animMotion origin="layout" path="M -2.5E-6 0.07616 L -2.5E-6 0.15232 " pathEditMode="relative" rAng="0" ptsTypes="AA">
                                      <p:cBhvr>
                                        <p:cTn id="69" dur="1000" fill="hold"/>
                                        <p:tgtEl>
                                          <p:spTgt spid="14"/>
                                        </p:tgtEl>
                                        <p:attrNameLst>
                                          <p:attrName>ppt_x</p:attrName>
                                          <p:attrName>ppt_y</p:attrName>
                                        </p:attrNameLst>
                                      </p:cBhvr>
                                      <p:rCtr x="0" y="38"/>
                                    </p:animMotion>
                                  </p:childTnLst>
                                </p:cTn>
                              </p:par>
                              <p:par>
                                <p:cTn id="70" presetID="42" presetClass="path" presetSubtype="0" accel="50000" decel="50000" fill="hold" grpId="3" nodeType="withEffect">
                                  <p:stCondLst>
                                    <p:cond delay="500"/>
                                  </p:stCondLst>
                                  <p:childTnLst>
                                    <p:animMotion origin="layout" path="M -2.5E-6 -0.2287 L -2.5E-6 -0.15232 " pathEditMode="relative" rAng="0" ptsTypes="AA">
                                      <p:cBhvr>
                                        <p:cTn id="71" dur="1000" fill="hold"/>
                                        <p:tgtEl>
                                          <p:spTgt spid="15"/>
                                        </p:tgtEl>
                                        <p:attrNameLst>
                                          <p:attrName>ppt_x</p:attrName>
                                          <p:attrName>ppt_y</p:attrName>
                                        </p:attrNameLst>
                                      </p:cBhvr>
                                      <p:rCtr x="0" y="38"/>
                                    </p:animMotion>
                                  </p:childTnLst>
                                </p:cTn>
                              </p:par>
                              <p:par>
                                <p:cTn id="72" presetID="58" presetClass="path" presetSubtype="0" accel="50000" decel="50000" fill="hold" grpId="3" nodeType="withEffect">
                                  <p:stCondLst>
                                    <p:cond delay="500"/>
                                  </p:stCondLst>
                                  <p:childTnLst>
                                    <p:animMotion origin="layout" path="M -2.5E-6 0.07616 L 0.03993 0.01482 C 0.04896 0.00185 0.054 -0.01713 0.054 -0.03727 C 0.054 -0.05995 0.04896 -0.07824 0.03993 -0.0912 L -2.5E-6 -0.15254 " pathEditMode="relative" rAng="0" ptsTypes="FffFF">
                                      <p:cBhvr>
                                        <p:cTn id="73" dur="1000" fill="hold"/>
                                        <p:tgtEl>
                                          <p:spTgt spid="10"/>
                                        </p:tgtEl>
                                        <p:attrNameLst>
                                          <p:attrName>ppt_x</p:attrName>
                                          <p:attrName>ppt_y</p:attrName>
                                        </p:attrNameLst>
                                      </p:cBhvr>
                                      <p:rCtr x="27" y="-114"/>
                                    </p:animMotion>
                                  </p:childTnLst>
                                </p:cTn>
                              </p:par>
                            </p:childTnLst>
                          </p:cTn>
                        </p:par>
                        <p:par>
                          <p:cTn id="74" fill="hold">
                            <p:stCondLst>
                              <p:cond delay="2500"/>
                            </p:stCondLst>
                            <p:childTnLst>
                              <p:par>
                                <p:cTn id="75" presetID="42" presetClass="path" presetSubtype="0" accel="50000" decel="50000" fill="hold" grpId="4" nodeType="afterEffect">
                                  <p:stCondLst>
                                    <p:cond delay="500"/>
                                  </p:stCondLst>
                                  <p:childTnLst>
                                    <p:animMotion origin="layout" path="M -2.5E-6 0.15254 L -2.5E-6 0.2287 " pathEditMode="relative" rAng="0" ptsTypes="AA">
                                      <p:cBhvr>
                                        <p:cTn id="76" dur="1000" fill="hold"/>
                                        <p:tgtEl>
                                          <p:spTgt spid="6"/>
                                        </p:tgtEl>
                                        <p:attrNameLst>
                                          <p:attrName>ppt_x</p:attrName>
                                          <p:attrName>ppt_y</p:attrName>
                                        </p:attrNameLst>
                                      </p:cBhvr>
                                      <p:rCtr x="0" y="38"/>
                                    </p:animMotion>
                                  </p:childTnLst>
                                </p:cTn>
                              </p:par>
                              <p:par>
                                <p:cTn id="77" presetID="42" presetClass="path" presetSubtype="0" accel="50000" decel="50000" fill="hold" grpId="4" nodeType="withEffect">
                                  <p:stCondLst>
                                    <p:cond delay="500"/>
                                  </p:stCondLst>
                                  <p:childTnLst>
                                    <p:animMotion origin="layout" path="M -2.5E-6 -0.15254 L -2.5E-6 -0.07616 " pathEditMode="relative" rAng="0" ptsTypes="AA">
                                      <p:cBhvr>
                                        <p:cTn id="78" dur="1000" fill="hold"/>
                                        <p:tgtEl>
                                          <p:spTgt spid="10"/>
                                        </p:tgtEl>
                                        <p:attrNameLst>
                                          <p:attrName>ppt_x</p:attrName>
                                          <p:attrName>ppt_y</p:attrName>
                                        </p:attrNameLst>
                                      </p:cBhvr>
                                      <p:rCtr x="0" y="38"/>
                                    </p:animMotion>
                                  </p:childTnLst>
                                </p:cTn>
                              </p:par>
                              <p:par>
                                <p:cTn id="79" presetID="42" presetClass="path" presetSubtype="0" accel="50000" decel="50000" fill="hold" grpId="4" nodeType="withEffect">
                                  <p:stCondLst>
                                    <p:cond delay="500"/>
                                  </p:stCondLst>
                                  <p:childTnLst>
                                    <p:animMotion origin="layout" path="M -2.5E-6 -0.15232 L -2.5E-6 -0.07616 " pathEditMode="relative" rAng="0" ptsTypes="AA">
                                      <p:cBhvr>
                                        <p:cTn id="80" dur="1000" fill="hold"/>
                                        <p:tgtEl>
                                          <p:spTgt spid="15"/>
                                        </p:tgtEl>
                                        <p:attrNameLst>
                                          <p:attrName>ppt_x</p:attrName>
                                          <p:attrName>ppt_y</p:attrName>
                                        </p:attrNameLst>
                                      </p:cBhvr>
                                      <p:rCtr x="0" y="38"/>
                                    </p:animMotion>
                                  </p:childTnLst>
                                </p:cTn>
                              </p:par>
                              <p:par>
                                <p:cTn id="81" presetID="58" presetClass="path" presetSubtype="0" accel="50000" decel="50000" fill="hold" grpId="4" nodeType="withEffect">
                                  <p:stCondLst>
                                    <p:cond delay="500"/>
                                  </p:stCondLst>
                                  <p:childTnLst>
                                    <p:animMotion origin="layout" path="M -2.5E-6 0.15232 L 0.03993 0.09098 C 0.04896 0.07825 0.054 0.0588 0.054 0.03913 C 0.054 0.01621 0.04896 -0.00231 0.03993 -0.01504 L -2.5E-6 -0.07638 " pathEditMode="relative" rAng="0" ptsTypes="FffFF">
                                      <p:cBhvr>
                                        <p:cTn id="82" dur="1000" fill="hold"/>
                                        <p:tgtEl>
                                          <p:spTgt spid="14"/>
                                        </p:tgtEl>
                                        <p:attrNameLst>
                                          <p:attrName>ppt_x</p:attrName>
                                          <p:attrName>ppt_y</p:attrName>
                                        </p:attrNameLst>
                                      </p:cBhvr>
                                      <p:rCtr x="27" y="-114"/>
                                    </p:animMotion>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3">
                                            <p:txEl>
                                              <p:pRg st="3" end="3"/>
                                            </p:txEl>
                                          </p:spTgt>
                                        </p:tgtEl>
                                        <p:attrNameLst>
                                          <p:attrName>style.visibility</p:attrName>
                                        </p:attrNameLst>
                                      </p:cBhvr>
                                      <p:to>
                                        <p:strVal val="visible"/>
                                      </p:to>
                                    </p:set>
                                  </p:childTnLst>
                                </p:cTn>
                              </p:par>
                              <p:par>
                                <p:cTn id="89" presetID="1" presetClass="exit" presetSubtype="0" fill="hold" grpId="0" nodeType="withEffect">
                                  <p:stCondLst>
                                    <p:cond delay="0"/>
                                  </p:stCondLst>
                                  <p:childTnLst>
                                    <p:set>
                                      <p:cBhvr>
                                        <p:cTn id="90" dur="1" fill="hold">
                                          <p:stCondLst>
                                            <p:cond delay="0"/>
                                          </p:stCondLst>
                                        </p:cTn>
                                        <p:tgtEl>
                                          <p:spTgt spid="6"/>
                                        </p:tgtEl>
                                        <p:attrNameLst>
                                          <p:attrName>style.visibility</p:attrName>
                                        </p:attrNameLst>
                                      </p:cBhvr>
                                      <p:to>
                                        <p:strVal val="hidden"/>
                                      </p:to>
                                    </p:set>
                                  </p:childTnLst>
                                </p:cTn>
                              </p:par>
                              <p:par>
                                <p:cTn id="91" presetID="1" presetClass="exit" presetSubtype="0" fill="hold" grpId="0" nodeType="withEffect">
                                  <p:stCondLst>
                                    <p:cond delay="0"/>
                                  </p:stCondLst>
                                  <p:childTnLst>
                                    <p:set>
                                      <p:cBhvr>
                                        <p:cTn id="92" dur="1" fill="hold">
                                          <p:stCondLst>
                                            <p:cond delay="0"/>
                                          </p:stCondLst>
                                        </p:cTn>
                                        <p:tgtEl>
                                          <p:spTgt spid="14"/>
                                        </p:tgtEl>
                                        <p:attrNameLst>
                                          <p:attrName>style.visibility</p:attrName>
                                        </p:attrNameLst>
                                      </p:cBhvr>
                                      <p:to>
                                        <p:strVal val="hidden"/>
                                      </p:to>
                                    </p:set>
                                  </p:childTnLst>
                                </p:cTn>
                              </p:par>
                              <p:par>
                                <p:cTn id="93" presetID="1" presetClass="exit" presetSubtype="0" fill="hold" grpId="0" nodeType="withEffect">
                                  <p:stCondLst>
                                    <p:cond delay="0"/>
                                  </p:stCondLst>
                                  <p:childTnLst>
                                    <p:set>
                                      <p:cBhvr>
                                        <p:cTn id="94" dur="1" fill="hold">
                                          <p:stCondLst>
                                            <p:cond delay="0"/>
                                          </p:stCondLst>
                                        </p:cTn>
                                        <p:tgtEl>
                                          <p:spTgt spid="10"/>
                                        </p:tgtEl>
                                        <p:attrNameLst>
                                          <p:attrName>style.visibility</p:attrName>
                                        </p:attrNameLst>
                                      </p:cBhvr>
                                      <p:to>
                                        <p:strVal val="hidden"/>
                                      </p:to>
                                    </p:set>
                                  </p:childTnLst>
                                </p:cTn>
                              </p:par>
                              <p:par>
                                <p:cTn id="95" presetID="1" presetClass="exit" presetSubtype="0" fill="hold" grpId="0" nodeType="withEffect">
                                  <p:stCondLst>
                                    <p:cond delay="0"/>
                                  </p:stCondLst>
                                  <p:childTnLst>
                                    <p:set>
                                      <p:cBhvr>
                                        <p:cTn id="96" dur="1" fill="hold">
                                          <p:stCondLst>
                                            <p:cond delay="0"/>
                                          </p:stCondLst>
                                        </p:cTn>
                                        <p:tgtEl>
                                          <p:spTgt spid="15"/>
                                        </p:tgtEl>
                                        <p:attrNameLst>
                                          <p:attrName>style.visibility</p:attrName>
                                        </p:attrNameLst>
                                      </p:cBhvr>
                                      <p:to>
                                        <p:strVal val="hidden"/>
                                      </p:to>
                                    </p:set>
                                  </p:childTnLst>
                                </p:cTn>
                              </p:par>
                              <p:par>
                                <p:cTn id="97" presetID="1" presetClass="entr" presetSubtype="0"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P spid="6" grpId="4" animBg="1"/>
      <p:bldP spid="7" grpId="0" animBg="1"/>
      <p:bldP spid="9" grpId="0"/>
      <p:bldP spid="10" grpId="0" animBg="1"/>
      <p:bldP spid="10" grpId="1" animBg="1"/>
      <p:bldP spid="10" grpId="2" animBg="1"/>
      <p:bldP spid="10" grpId="3" animBg="1"/>
      <p:bldP spid="10" grpId="4" animBg="1"/>
      <p:bldP spid="11" grpId="0" animBg="1"/>
      <p:bldP spid="12" grpId="0" animBg="1"/>
      <p:bldP spid="13" grpId="0" animBg="1"/>
      <p:bldP spid="14" grpId="0" animBg="1"/>
      <p:bldP spid="14" grpId="1" animBg="1"/>
      <p:bldP spid="14" grpId="2" animBg="1"/>
      <p:bldP spid="14" grpId="3" animBg="1"/>
      <p:bldP spid="14" grpId="4" animBg="1"/>
      <p:bldP spid="15" grpId="0" animBg="1"/>
      <p:bldP spid="15" grpId="1" animBg="1"/>
      <p:bldP spid="15" grpId="2" animBg="1"/>
      <p:bldP spid="15" grpId="3" animBg="1"/>
      <p:bldP spid="15" grpId="4" animBg="1"/>
      <p:bldP spid="18" grpId="0" build="allAtOnce" animBg="1"/>
      <p:bldP spid="17" grpId="0" animBg="1"/>
      <p:bldP spid="23" grpId="0" build="allAtOnce" animBg="1"/>
      <p:bldP spid="37" grpId="0" animBg="1"/>
      <p:bldP spid="32" grpId="0" animBg="1"/>
      <p:bldP spid="26" grpId="0" animBg="1"/>
      <p:bldP spid="45" grpId="0" animBg="1"/>
      <p:bldP spid="43" grpId="0" animBg="1"/>
      <p:bldP spid="44" grpId="0" animBg="1"/>
      <p:bldP spid="46" grpId="0" animBg="1"/>
      <p:bldP spid="47"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57"/>
          <p:cNvSpPr/>
          <p:nvPr/>
        </p:nvSpPr>
        <p:spPr>
          <a:xfrm>
            <a:off x="4038601" y="2514600"/>
            <a:ext cx="1752600" cy="1981200"/>
          </a:xfrm>
          <a:prstGeom prst="round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cxnSp>
        <p:nvCxnSpPr>
          <p:cNvPr id="66" name="Straight Connector 65"/>
          <p:cNvCxnSpPr>
            <a:stCxn id="62" idx="2"/>
            <a:endCxn id="15" idx="2"/>
          </p:cNvCxnSpPr>
          <p:nvPr/>
        </p:nvCxnSpPr>
        <p:spPr>
          <a:xfrm rot="5400000">
            <a:off x="6017830" y="2474530"/>
            <a:ext cx="381000" cy="2594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69" idx="2"/>
            <a:endCxn id="21" idx="2"/>
          </p:cNvCxnSpPr>
          <p:nvPr/>
        </p:nvCxnSpPr>
        <p:spPr>
          <a:xfrm rot="5400000" flipH="1">
            <a:off x="6173344" y="4877944"/>
            <a:ext cx="204822" cy="253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69" idx="0"/>
            <a:endCxn id="21" idx="0"/>
          </p:cNvCxnSpPr>
          <p:nvPr/>
        </p:nvCxnSpPr>
        <p:spPr>
          <a:xfrm rot="16200000" flipH="1" flipV="1">
            <a:off x="5818555" y="3151555"/>
            <a:ext cx="914400" cy="253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62" idx="0"/>
            <a:endCxn id="15" idx="0"/>
          </p:cNvCxnSpPr>
          <p:nvPr/>
        </p:nvCxnSpPr>
        <p:spPr>
          <a:xfrm rot="16200000" flipH="1" flipV="1">
            <a:off x="5552683" y="1263276"/>
            <a:ext cx="1311294" cy="2594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6781800" y="1905001"/>
            <a:ext cx="1447800" cy="16764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2" name="Title 1"/>
          <p:cNvSpPr>
            <a:spLocks noGrp="1"/>
          </p:cNvSpPr>
          <p:nvPr>
            <p:ph type="title"/>
          </p:nvPr>
        </p:nvSpPr>
        <p:spPr>
          <a:xfrm>
            <a:off x="457200" y="274638"/>
            <a:ext cx="8579296" cy="792162"/>
          </a:xfrm>
        </p:spPr>
        <p:txBody>
          <a:bodyPr>
            <a:noAutofit/>
          </a:bodyPr>
          <a:lstStyle/>
          <a:p>
            <a:r>
              <a:rPr lang="en-US" sz="3400" dirty="0"/>
              <a:t>Thread Cluster Memory Scheduling </a:t>
            </a:r>
            <a:r>
              <a:rPr lang="en-US" sz="2200" dirty="0"/>
              <a:t>[Kim+ MICRO’10]</a:t>
            </a:r>
          </a:p>
        </p:txBody>
      </p:sp>
      <p:sp>
        <p:nvSpPr>
          <p:cNvPr id="3" name="Content Placeholder 2"/>
          <p:cNvSpPr>
            <a:spLocks noGrp="1"/>
          </p:cNvSpPr>
          <p:nvPr>
            <p:ph idx="1"/>
          </p:nvPr>
        </p:nvSpPr>
        <p:spPr>
          <a:xfrm>
            <a:off x="457200" y="1143000"/>
            <a:ext cx="5791200" cy="1371600"/>
          </a:xfrm>
        </p:spPr>
        <p:txBody>
          <a:bodyPr>
            <a:noAutofit/>
          </a:bodyPr>
          <a:lstStyle/>
          <a:p>
            <a:pPr marL="457130" indent="-457130">
              <a:lnSpc>
                <a:spcPct val="80000"/>
              </a:lnSpc>
              <a:buFont typeface="+mj-lt"/>
              <a:buAutoNum type="arabicPeriod"/>
            </a:pPr>
            <a:r>
              <a:rPr lang="en-US" sz="2800" b="1" kern="0" dirty="0">
                <a:solidFill>
                  <a:sysClr val="windowText" lastClr="000000"/>
                </a:solidFill>
              </a:rPr>
              <a:t>Group threads into two </a:t>
            </a:r>
            <a:r>
              <a:rPr lang="en-US" sz="2800" b="1" i="1" kern="0" dirty="0">
                <a:solidFill>
                  <a:srgbClr val="FF0000"/>
                </a:solidFill>
              </a:rPr>
              <a:t>clusters</a:t>
            </a:r>
          </a:p>
          <a:p>
            <a:pPr marL="457130" indent="-457130">
              <a:lnSpc>
                <a:spcPct val="80000"/>
              </a:lnSpc>
              <a:buFont typeface="+mj-lt"/>
              <a:buAutoNum type="arabicPeriod"/>
            </a:pPr>
            <a:r>
              <a:rPr lang="en-US" sz="2800" b="1" kern="0" dirty="0"/>
              <a:t>Prioritize </a:t>
            </a:r>
            <a:r>
              <a:rPr lang="en-US" sz="2800" b="1" kern="0" dirty="0">
                <a:solidFill>
                  <a:schemeClr val="accent1"/>
                </a:solidFill>
              </a:rPr>
              <a:t>non-intensive cluster</a:t>
            </a:r>
          </a:p>
          <a:p>
            <a:pPr marL="457130" indent="-457130">
              <a:lnSpc>
                <a:spcPct val="80000"/>
              </a:lnSpc>
              <a:buFont typeface="+mj-lt"/>
              <a:buAutoNum type="arabicPeriod"/>
            </a:pPr>
            <a:r>
              <a:rPr lang="en-US" sz="2800" b="1" kern="0" dirty="0"/>
              <a:t>Different policies for each cluster</a:t>
            </a:r>
            <a:endParaRPr lang="en-US" sz="3600" dirty="0"/>
          </a:p>
        </p:txBody>
      </p:sp>
      <p:sp>
        <p:nvSpPr>
          <p:cNvPr id="4" name="Slide Number Placeholder 3"/>
          <p:cNvSpPr>
            <a:spLocks noGrp="1"/>
          </p:cNvSpPr>
          <p:nvPr>
            <p:ph type="sldNum" sz="quarter" idx="12"/>
          </p:nvPr>
        </p:nvSpPr>
        <p:spPr>
          <a:xfrm>
            <a:off x="8305801" y="6416678"/>
            <a:ext cx="533400" cy="365125"/>
          </a:xfrm>
        </p:spPr>
        <p:txBody>
          <a:bodyPr/>
          <a:lstStyle/>
          <a:p>
            <a:fld id="{58161B50-6D0B-48B4-A1D4-BAD8C599CC84}" type="slidenum">
              <a:rPr lang="en-US" smtClean="0">
                <a:solidFill>
                  <a:prstClr val="black">
                    <a:tint val="75000"/>
                  </a:prstClr>
                </a:solidFill>
                <a:latin typeface="Calibri"/>
              </a:rPr>
              <a:pPr/>
              <a:t>109</a:t>
            </a:fld>
            <a:endParaRPr lang="en-US" dirty="0">
              <a:solidFill>
                <a:prstClr val="black">
                  <a:tint val="75000"/>
                </a:prstClr>
              </a:solidFill>
              <a:latin typeface="Calibri"/>
            </a:endParaRPr>
          </a:p>
        </p:txBody>
      </p:sp>
      <p:sp>
        <p:nvSpPr>
          <p:cNvPr id="5" name="Rectangle 4"/>
          <p:cNvSpPr/>
          <p:nvPr/>
        </p:nvSpPr>
        <p:spPr>
          <a:xfrm>
            <a:off x="740511" y="3300377"/>
            <a:ext cx="2438400" cy="2001949"/>
          </a:xfrm>
          <a:prstGeom prst="rect">
            <a:avLst/>
          </a:prstGeom>
          <a:solidFill>
            <a:schemeClr val="bg1">
              <a:lumMod val="8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dirty="0">
              <a:solidFill>
                <a:prstClr val="white"/>
              </a:solidFill>
              <a:latin typeface="Calibri"/>
            </a:endParaRPr>
          </a:p>
        </p:txBody>
      </p:sp>
      <p:sp>
        <p:nvSpPr>
          <p:cNvPr id="6" name="Rounded Rectangle 5"/>
          <p:cNvSpPr/>
          <p:nvPr/>
        </p:nvSpPr>
        <p:spPr>
          <a:xfrm>
            <a:off x="1578710" y="4462464"/>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000" dirty="0">
                <a:solidFill>
                  <a:prstClr val="white"/>
                </a:solidFill>
                <a:latin typeface="Calibri"/>
              </a:rPr>
              <a:t>thread</a:t>
            </a:r>
            <a:endParaRPr lang="en-US" sz="1200" dirty="0">
              <a:solidFill>
                <a:prstClr val="white"/>
              </a:solidFill>
              <a:latin typeface="Calibri"/>
            </a:endParaRPr>
          </a:p>
        </p:txBody>
      </p:sp>
      <p:sp>
        <p:nvSpPr>
          <p:cNvPr id="7" name="TextBox 6"/>
          <p:cNvSpPr txBox="1"/>
          <p:nvPr/>
        </p:nvSpPr>
        <p:spPr>
          <a:xfrm>
            <a:off x="822960" y="4953003"/>
            <a:ext cx="2514600" cy="307777"/>
          </a:xfrm>
          <a:prstGeom prst="rect">
            <a:avLst/>
          </a:prstGeom>
          <a:noFill/>
        </p:spPr>
        <p:txBody>
          <a:bodyPr wrap="square" lIns="0" tIns="0" rIns="0" bIns="0" rtlCol="0">
            <a:spAutoFit/>
          </a:bodyPr>
          <a:lstStyle/>
          <a:p>
            <a:pPr defTabSz="914259"/>
            <a:r>
              <a:rPr lang="en-US" sz="2000" b="1" dirty="0">
                <a:solidFill>
                  <a:prstClr val="black">
                    <a:lumMod val="85000"/>
                    <a:lumOff val="15000"/>
                  </a:prstClr>
                </a:solidFill>
                <a:latin typeface="Calibri"/>
              </a:rPr>
              <a:t>Threads in the system</a:t>
            </a:r>
          </a:p>
        </p:txBody>
      </p:sp>
      <p:sp>
        <p:nvSpPr>
          <p:cNvPr id="8" name="Rounded Rectangle 7"/>
          <p:cNvSpPr/>
          <p:nvPr/>
        </p:nvSpPr>
        <p:spPr>
          <a:xfrm>
            <a:off x="2188310" y="43434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a:r>
              <a:rPr lang="en-US" sz="1600" dirty="0">
                <a:solidFill>
                  <a:prstClr val="white"/>
                </a:solidFill>
                <a:latin typeface="Calibri"/>
              </a:rPr>
              <a:t>thread</a:t>
            </a:r>
          </a:p>
        </p:txBody>
      </p:sp>
      <p:sp>
        <p:nvSpPr>
          <p:cNvPr id="9" name="Rounded Rectangle 8"/>
          <p:cNvSpPr/>
          <p:nvPr/>
        </p:nvSpPr>
        <p:spPr>
          <a:xfrm>
            <a:off x="1162772" y="3539532"/>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000" dirty="0">
                <a:solidFill>
                  <a:prstClr val="white"/>
                </a:solidFill>
                <a:latin typeface="Calibri"/>
              </a:rPr>
              <a:t>thread</a:t>
            </a:r>
            <a:endParaRPr lang="en-US" sz="1200" dirty="0">
              <a:solidFill>
                <a:prstClr val="white"/>
              </a:solidFill>
              <a:latin typeface="Calibri"/>
            </a:endParaRPr>
          </a:p>
        </p:txBody>
      </p:sp>
      <p:sp>
        <p:nvSpPr>
          <p:cNvPr id="10" name="Rounded Rectangle 9"/>
          <p:cNvSpPr/>
          <p:nvPr/>
        </p:nvSpPr>
        <p:spPr>
          <a:xfrm>
            <a:off x="892910" y="3760768"/>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a:r>
              <a:rPr lang="en-US" sz="1600" dirty="0">
                <a:solidFill>
                  <a:prstClr val="white"/>
                </a:solidFill>
                <a:latin typeface="Calibri"/>
              </a:rPr>
              <a:t>thread</a:t>
            </a:r>
          </a:p>
        </p:txBody>
      </p:sp>
      <p:sp>
        <p:nvSpPr>
          <p:cNvPr id="11" name="Rounded Rectangle 10"/>
          <p:cNvSpPr/>
          <p:nvPr/>
        </p:nvSpPr>
        <p:spPr>
          <a:xfrm>
            <a:off x="2035910" y="34290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a:r>
              <a:rPr lang="en-US" sz="1600" dirty="0">
                <a:solidFill>
                  <a:prstClr val="white"/>
                </a:solidFill>
                <a:latin typeface="Calibri"/>
              </a:rPr>
              <a:t>thread</a:t>
            </a:r>
          </a:p>
        </p:txBody>
      </p:sp>
      <p:sp>
        <p:nvSpPr>
          <p:cNvPr id="12" name="Rounded Rectangle 11"/>
          <p:cNvSpPr/>
          <p:nvPr/>
        </p:nvSpPr>
        <p:spPr>
          <a:xfrm>
            <a:off x="2188310" y="4114803"/>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000" dirty="0">
                <a:solidFill>
                  <a:prstClr val="white"/>
                </a:solidFill>
                <a:latin typeface="Calibri"/>
              </a:rPr>
              <a:t>thread</a:t>
            </a:r>
            <a:endParaRPr lang="en-US" sz="1200" dirty="0">
              <a:solidFill>
                <a:prstClr val="white"/>
              </a:solidFill>
              <a:latin typeface="Calibri"/>
            </a:endParaRPr>
          </a:p>
        </p:txBody>
      </p:sp>
      <p:sp>
        <p:nvSpPr>
          <p:cNvPr id="13" name="Rounded Rectangle 12"/>
          <p:cNvSpPr/>
          <p:nvPr/>
        </p:nvSpPr>
        <p:spPr>
          <a:xfrm>
            <a:off x="981781" y="4657725"/>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000" dirty="0">
                <a:solidFill>
                  <a:prstClr val="white"/>
                </a:solidFill>
                <a:latin typeface="Calibri"/>
              </a:rPr>
              <a:t>thread</a:t>
            </a:r>
            <a:endParaRPr lang="en-US" sz="1200" dirty="0">
              <a:solidFill>
                <a:prstClr val="white"/>
              </a:solidFill>
              <a:latin typeface="Calibri"/>
            </a:endParaRPr>
          </a:p>
        </p:txBody>
      </p:sp>
      <p:grpSp>
        <p:nvGrpSpPr>
          <p:cNvPr id="46" name="Group 45"/>
          <p:cNvGrpSpPr/>
          <p:nvPr/>
        </p:nvGrpSpPr>
        <p:grpSpPr>
          <a:xfrm>
            <a:off x="4093310" y="4876800"/>
            <a:ext cx="1828800" cy="1166778"/>
            <a:chOff x="3581400" y="4167223"/>
            <a:chExt cx="1828800" cy="1166778"/>
          </a:xfrm>
        </p:grpSpPr>
        <p:sp>
          <p:nvSpPr>
            <p:cNvPr id="21" name="Rectangle 20"/>
            <p:cNvSpPr/>
            <p:nvPr/>
          </p:nvSpPr>
          <p:spPr>
            <a:xfrm>
              <a:off x="3581400" y="4167223"/>
              <a:ext cx="1828800" cy="116677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dirty="0">
                <a:solidFill>
                  <a:prstClr val="white"/>
                </a:solidFill>
                <a:latin typeface="Calibri"/>
              </a:endParaRPr>
            </a:p>
          </p:txBody>
        </p:sp>
        <p:sp>
          <p:nvSpPr>
            <p:cNvPr id="22" name="Rounded Rectangle 21"/>
            <p:cNvSpPr/>
            <p:nvPr/>
          </p:nvSpPr>
          <p:spPr>
            <a:xfrm>
              <a:off x="3697956" y="42672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259"/>
              <a:endParaRPr lang="en-US" sz="1600" dirty="0">
                <a:solidFill>
                  <a:prstClr val="white"/>
                </a:solidFill>
                <a:latin typeface="Calibri"/>
              </a:endParaRPr>
            </a:p>
          </p:txBody>
        </p:sp>
        <p:sp>
          <p:nvSpPr>
            <p:cNvPr id="23" name="Rounded Rectangle 22"/>
            <p:cNvSpPr/>
            <p:nvPr/>
          </p:nvSpPr>
          <p:spPr>
            <a:xfrm>
              <a:off x="4572000" y="4398851"/>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259"/>
              <a:endParaRPr lang="en-US" sz="1600" dirty="0">
                <a:solidFill>
                  <a:prstClr val="white"/>
                </a:solidFill>
                <a:latin typeface="Calibri"/>
              </a:endParaRPr>
            </a:p>
          </p:txBody>
        </p:sp>
        <p:sp>
          <p:nvSpPr>
            <p:cNvPr id="24" name="Rounded Rectangle 23"/>
            <p:cNvSpPr/>
            <p:nvPr/>
          </p:nvSpPr>
          <p:spPr>
            <a:xfrm>
              <a:off x="3810000" y="481889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259"/>
              <a:endParaRPr lang="en-US" sz="1600" dirty="0">
                <a:solidFill>
                  <a:prstClr val="white"/>
                </a:solidFill>
                <a:latin typeface="Calibri"/>
              </a:endParaRPr>
            </a:p>
          </p:txBody>
        </p:sp>
      </p:grpSp>
      <p:sp>
        <p:nvSpPr>
          <p:cNvPr id="25" name="TextBox 24"/>
          <p:cNvSpPr txBox="1"/>
          <p:nvPr/>
        </p:nvSpPr>
        <p:spPr>
          <a:xfrm>
            <a:off x="4108550" y="2625603"/>
            <a:ext cx="1600200" cy="498598"/>
          </a:xfrm>
          <a:prstGeom prst="rect">
            <a:avLst/>
          </a:prstGeom>
          <a:noFill/>
        </p:spPr>
        <p:txBody>
          <a:bodyPr wrap="square" lIns="0" tIns="0" rIns="0" bIns="0" rtlCol="0">
            <a:spAutoFit/>
          </a:bodyPr>
          <a:lstStyle/>
          <a:p>
            <a:pPr algn="ctr" defTabSz="914259">
              <a:lnSpc>
                <a:spcPct val="80000"/>
              </a:lnSpc>
            </a:pPr>
            <a:r>
              <a:rPr lang="en-US" sz="2000" b="1" dirty="0">
                <a:solidFill>
                  <a:srgbClr val="4F81BD">
                    <a:lumMod val="75000"/>
                  </a:srgbClr>
                </a:solidFill>
                <a:latin typeface="Calibri"/>
              </a:rPr>
              <a:t>Non-intensive </a:t>
            </a:r>
          </a:p>
          <a:p>
            <a:pPr algn="ctr" defTabSz="914259">
              <a:lnSpc>
                <a:spcPct val="80000"/>
              </a:lnSpc>
            </a:pPr>
            <a:r>
              <a:rPr lang="en-US" sz="2000" b="1" dirty="0">
                <a:solidFill>
                  <a:srgbClr val="4F81BD">
                    <a:lumMod val="75000"/>
                  </a:srgbClr>
                </a:solidFill>
                <a:latin typeface="Calibri"/>
              </a:rPr>
              <a:t>cluster</a:t>
            </a:r>
          </a:p>
        </p:txBody>
      </p:sp>
      <p:sp>
        <p:nvSpPr>
          <p:cNvPr id="26" name="TextBox 25"/>
          <p:cNvSpPr txBox="1"/>
          <p:nvPr/>
        </p:nvSpPr>
        <p:spPr>
          <a:xfrm>
            <a:off x="3962401" y="6148424"/>
            <a:ext cx="2133600" cy="279524"/>
          </a:xfrm>
          <a:prstGeom prst="rect">
            <a:avLst/>
          </a:prstGeom>
          <a:noFill/>
        </p:spPr>
        <p:txBody>
          <a:bodyPr wrap="square" lIns="0" tIns="0" rIns="0" bIns="0" rtlCol="0">
            <a:spAutoFit/>
          </a:bodyPr>
          <a:lstStyle/>
          <a:p>
            <a:pPr algn="ctr" defTabSz="914259">
              <a:lnSpc>
                <a:spcPct val="80000"/>
              </a:lnSpc>
            </a:pPr>
            <a:r>
              <a:rPr lang="en-US" sz="2200" b="1" dirty="0">
                <a:solidFill>
                  <a:srgbClr val="C0504D">
                    <a:lumMod val="75000"/>
                  </a:srgbClr>
                </a:solidFill>
                <a:latin typeface="Calibri"/>
              </a:rPr>
              <a:t>Intensive cluster</a:t>
            </a:r>
          </a:p>
        </p:txBody>
      </p:sp>
      <p:sp>
        <p:nvSpPr>
          <p:cNvPr id="27" name="Right Arrow 26"/>
          <p:cNvSpPr/>
          <p:nvPr/>
        </p:nvSpPr>
        <p:spPr>
          <a:xfrm rot="18900000">
            <a:off x="3426000" y="363911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25" tIns="45713" rIns="91425" bIns="45713" rtlCol="0" anchor="ctr"/>
          <a:lstStyle/>
          <a:p>
            <a:pPr algn="ctr" defTabSz="914259"/>
            <a:endParaRPr lang="en-US" dirty="0">
              <a:solidFill>
                <a:prstClr val="white"/>
              </a:solidFill>
              <a:latin typeface="Calibri"/>
            </a:endParaRPr>
          </a:p>
        </p:txBody>
      </p:sp>
      <p:sp>
        <p:nvSpPr>
          <p:cNvPr id="29" name="Rounded Rectangle 28"/>
          <p:cNvSpPr/>
          <p:nvPr/>
        </p:nvSpPr>
        <p:spPr>
          <a:xfrm>
            <a:off x="892910" y="3760768"/>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600" dirty="0">
                <a:solidFill>
                  <a:prstClr val="white"/>
                </a:solidFill>
                <a:latin typeface="Calibri"/>
              </a:rPr>
              <a:t>thread</a:t>
            </a:r>
          </a:p>
        </p:txBody>
      </p:sp>
      <p:sp>
        <p:nvSpPr>
          <p:cNvPr id="30" name="Rounded Rectangle 29"/>
          <p:cNvSpPr/>
          <p:nvPr/>
        </p:nvSpPr>
        <p:spPr>
          <a:xfrm>
            <a:off x="2188310" y="43434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600" dirty="0">
                <a:solidFill>
                  <a:prstClr val="white"/>
                </a:solidFill>
                <a:latin typeface="Calibri"/>
              </a:rPr>
              <a:t>thread</a:t>
            </a:r>
          </a:p>
        </p:txBody>
      </p:sp>
      <p:sp>
        <p:nvSpPr>
          <p:cNvPr id="31" name="Rounded Rectangle 30"/>
          <p:cNvSpPr/>
          <p:nvPr/>
        </p:nvSpPr>
        <p:spPr>
          <a:xfrm>
            <a:off x="2035910" y="34290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600" dirty="0">
                <a:solidFill>
                  <a:prstClr val="white"/>
                </a:solidFill>
                <a:latin typeface="Calibri"/>
              </a:rPr>
              <a:t>thread</a:t>
            </a:r>
          </a:p>
        </p:txBody>
      </p:sp>
      <p:sp>
        <p:nvSpPr>
          <p:cNvPr id="32" name="TextBox 31"/>
          <p:cNvSpPr txBox="1"/>
          <p:nvPr/>
        </p:nvSpPr>
        <p:spPr>
          <a:xfrm>
            <a:off x="685800" y="2743200"/>
            <a:ext cx="2917090" cy="369332"/>
          </a:xfrm>
          <a:prstGeom prst="rect">
            <a:avLst/>
          </a:prstGeom>
          <a:noFill/>
        </p:spPr>
        <p:txBody>
          <a:bodyPr wrap="square" lIns="0" tIns="0" rIns="0" bIns="0" rtlCol="0">
            <a:spAutoFit/>
          </a:bodyPr>
          <a:lstStyle/>
          <a:p>
            <a:pPr algn="ctr" defTabSz="914259"/>
            <a:r>
              <a:rPr lang="en-US" sz="2400" b="1" dirty="0">
                <a:solidFill>
                  <a:srgbClr val="4F81BD">
                    <a:lumMod val="75000"/>
                  </a:srgbClr>
                </a:solidFill>
                <a:latin typeface="Calibri"/>
              </a:rPr>
              <a:t>Memory-non-intensive </a:t>
            </a:r>
          </a:p>
        </p:txBody>
      </p:sp>
      <p:cxnSp>
        <p:nvCxnSpPr>
          <p:cNvPr id="33" name="Curved Connector 32"/>
          <p:cNvCxnSpPr>
            <a:stCxn id="9" idx="0"/>
            <a:endCxn id="32" idx="2"/>
          </p:cNvCxnSpPr>
          <p:nvPr/>
        </p:nvCxnSpPr>
        <p:spPr>
          <a:xfrm rot="5400000" flipH="1" flipV="1">
            <a:off x="1554363" y="2949548"/>
            <a:ext cx="426997" cy="752973"/>
          </a:xfrm>
          <a:prstGeom prst="curvedConnector3">
            <a:avLst>
              <a:gd name="adj1" fmla="val 50000"/>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30" idx="2"/>
            <a:endCxn id="37" idx="0"/>
          </p:cNvCxnSpPr>
          <p:nvPr/>
        </p:nvCxnSpPr>
        <p:spPr>
          <a:xfrm rot="5400000">
            <a:off x="1978299" y="4792760"/>
            <a:ext cx="545068" cy="713155"/>
          </a:xfrm>
          <a:prstGeom prst="curvedConnector3">
            <a:avLst>
              <a:gd name="adj1" fmla="val 50000"/>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09600" y="5421868"/>
            <a:ext cx="2569310" cy="369332"/>
          </a:xfrm>
          <a:prstGeom prst="rect">
            <a:avLst/>
          </a:prstGeom>
          <a:noFill/>
        </p:spPr>
        <p:txBody>
          <a:bodyPr wrap="square" lIns="0" tIns="0" rIns="0" bIns="0" rtlCol="0">
            <a:spAutoFit/>
          </a:bodyPr>
          <a:lstStyle/>
          <a:p>
            <a:pPr algn="ctr" defTabSz="914259"/>
            <a:r>
              <a:rPr lang="en-US" sz="2400" b="1" dirty="0">
                <a:solidFill>
                  <a:srgbClr val="C0504D">
                    <a:lumMod val="75000"/>
                  </a:srgbClr>
                </a:solidFill>
                <a:latin typeface="Calibri"/>
              </a:rPr>
              <a:t>Memory-intensive </a:t>
            </a:r>
          </a:p>
        </p:txBody>
      </p:sp>
      <p:sp>
        <p:nvSpPr>
          <p:cNvPr id="43" name="Right Arrow 42"/>
          <p:cNvSpPr/>
          <p:nvPr/>
        </p:nvSpPr>
        <p:spPr>
          <a:xfrm rot="2700000">
            <a:off x="3426000" y="447731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25" tIns="45713" rIns="91425" bIns="45713" rtlCol="0" anchor="ctr"/>
          <a:lstStyle/>
          <a:p>
            <a:pPr algn="ctr" defTabSz="914259"/>
            <a:endParaRPr lang="en-US" dirty="0">
              <a:solidFill>
                <a:prstClr val="white"/>
              </a:solidFill>
              <a:latin typeface="Calibri"/>
            </a:endParaRPr>
          </a:p>
        </p:txBody>
      </p:sp>
      <p:sp>
        <p:nvSpPr>
          <p:cNvPr id="48" name="Rectangle 47"/>
          <p:cNvSpPr/>
          <p:nvPr/>
        </p:nvSpPr>
        <p:spPr>
          <a:xfrm>
            <a:off x="4157107" y="4114801"/>
            <a:ext cx="1563711" cy="398906"/>
          </a:xfrm>
          <a:prstGeom prst="rect">
            <a:avLst/>
          </a:prstGeom>
        </p:spPr>
        <p:txBody>
          <a:bodyPr wrap="none" lIns="91425" tIns="45713" rIns="91425" bIns="45713">
            <a:spAutoFit/>
          </a:bodyPr>
          <a:lstStyle/>
          <a:p>
            <a:pPr algn="ctr" defTabSz="914259">
              <a:lnSpc>
                <a:spcPct val="80000"/>
              </a:lnSpc>
              <a:defRPr/>
            </a:pPr>
            <a:r>
              <a:rPr lang="en-US" sz="2400" b="1" i="1" kern="0" dirty="0">
                <a:solidFill>
                  <a:srgbClr val="FF0000"/>
                </a:solidFill>
                <a:latin typeface="Calibri"/>
              </a:rPr>
              <a:t>Prioritized</a:t>
            </a:r>
          </a:p>
        </p:txBody>
      </p:sp>
      <p:sp>
        <p:nvSpPr>
          <p:cNvPr id="49" name="Rounded Rectangle 48"/>
          <p:cNvSpPr/>
          <p:nvPr/>
        </p:nvSpPr>
        <p:spPr>
          <a:xfrm>
            <a:off x="7586589" y="2573333"/>
            <a:ext cx="232117" cy="57155"/>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rtlCol="0" anchor="ctr"/>
          <a:lstStyle/>
          <a:p>
            <a:pPr algn="ctr" defTabSz="914259">
              <a:defRPr/>
            </a:pPr>
            <a:endParaRPr lang="en-US" sz="1000" kern="0" dirty="0">
              <a:solidFill>
                <a:sysClr val="window" lastClr="FFFFFF"/>
              </a:solidFill>
              <a:latin typeface="Calibri"/>
            </a:endParaRPr>
          </a:p>
        </p:txBody>
      </p:sp>
      <p:sp>
        <p:nvSpPr>
          <p:cNvPr id="50" name="Rounded Rectangle 49"/>
          <p:cNvSpPr/>
          <p:nvPr/>
        </p:nvSpPr>
        <p:spPr>
          <a:xfrm>
            <a:off x="7563146" y="2745933"/>
            <a:ext cx="279009" cy="93528"/>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rtlCol="0" anchor="ctr"/>
          <a:lstStyle/>
          <a:p>
            <a:pPr algn="ctr" defTabSz="914259">
              <a:defRPr/>
            </a:pPr>
            <a:endParaRPr lang="en-US" sz="1100" kern="0" dirty="0">
              <a:solidFill>
                <a:sysClr val="window" lastClr="FFFFFF"/>
              </a:solidFill>
              <a:latin typeface="Calibri"/>
            </a:endParaRPr>
          </a:p>
        </p:txBody>
      </p:sp>
      <p:sp>
        <p:nvSpPr>
          <p:cNvPr id="51" name="Rounded Rectangle 50"/>
          <p:cNvSpPr/>
          <p:nvPr/>
        </p:nvSpPr>
        <p:spPr>
          <a:xfrm>
            <a:off x="7525043" y="2954909"/>
            <a:ext cx="355209" cy="130042"/>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rtlCol="0" anchor="ctr"/>
          <a:lstStyle/>
          <a:p>
            <a:pPr algn="ctr" defTabSz="914259">
              <a:defRPr/>
            </a:pPr>
            <a:endParaRPr lang="en-US" sz="1200" kern="0" dirty="0">
              <a:solidFill>
                <a:sysClr val="window" lastClr="FFFFFF"/>
              </a:solidFill>
              <a:latin typeface="Calibri"/>
            </a:endParaRPr>
          </a:p>
        </p:txBody>
      </p:sp>
      <p:sp>
        <p:nvSpPr>
          <p:cNvPr id="52" name="Rounded Rectangle 51"/>
          <p:cNvSpPr/>
          <p:nvPr/>
        </p:nvSpPr>
        <p:spPr>
          <a:xfrm>
            <a:off x="7480495" y="3200401"/>
            <a:ext cx="444305" cy="166693"/>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rtlCol="0" anchor="ctr"/>
          <a:lstStyle/>
          <a:p>
            <a:pPr algn="ctr" defTabSz="914259">
              <a:defRPr/>
            </a:pPr>
            <a:endParaRPr lang="en-US" sz="1200" kern="0" dirty="0">
              <a:solidFill>
                <a:sysClr val="window" lastClr="FFFFFF"/>
              </a:solidFill>
              <a:latin typeface="Calibri"/>
            </a:endParaRPr>
          </a:p>
        </p:txBody>
      </p:sp>
      <p:cxnSp>
        <p:nvCxnSpPr>
          <p:cNvPr id="55" name="Straight Arrow Connector 54"/>
          <p:cNvCxnSpPr/>
          <p:nvPr/>
        </p:nvCxnSpPr>
        <p:spPr>
          <a:xfrm rot="5400000" flipH="1" flipV="1">
            <a:off x="6785138" y="2933702"/>
            <a:ext cx="990600"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885372" y="1973553"/>
            <a:ext cx="787831" cy="551832"/>
          </a:xfrm>
          <a:prstGeom prst="rect">
            <a:avLst/>
          </a:prstGeom>
          <a:noFill/>
        </p:spPr>
        <p:txBody>
          <a:bodyPr wrap="square" lIns="0" tIns="45713" rIns="0" bIns="45713" rtlCol="0">
            <a:spAutoFit/>
          </a:bodyPr>
          <a:lstStyle/>
          <a:p>
            <a:pPr algn="ctr" defTabSz="914259">
              <a:lnSpc>
                <a:spcPct val="80000"/>
              </a:lnSpc>
            </a:pPr>
            <a:r>
              <a:rPr lang="en-US" i="1" dirty="0" smtClean="0">
                <a:solidFill>
                  <a:prstClr val="black"/>
                </a:solidFill>
                <a:latin typeface="Calibri"/>
              </a:rPr>
              <a:t>higher</a:t>
            </a:r>
          </a:p>
          <a:p>
            <a:pPr algn="ctr" defTabSz="914259">
              <a:lnSpc>
                <a:spcPct val="80000"/>
              </a:lnSpc>
            </a:pPr>
            <a:r>
              <a:rPr lang="en-US" i="1" dirty="0" smtClean="0">
                <a:solidFill>
                  <a:prstClr val="black"/>
                </a:solidFill>
                <a:latin typeface="Calibri"/>
              </a:rPr>
              <a:t>priority</a:t>
            </a:r>
            <a:endParaRPr lang="en-US" i="1" dirty="0">
              <a:solidFill>
                <a:prstClr val="black"/>
              </a:solidFill>
              <a:latin typeface="Calibri"/>
            </a:endParaRPr>
          </a:p>
        </p:txBody>
      </p:sp>
      <p:sp>
        <p:nvSpPr>
          <p:cNvPr id="69" name="Rounded Rectangle 68"/>
          <p:cNvSpPr/>
          <p:nvPr/>
        </p:nvSpPr>
        <p:spPr>
          <a:xfrm>
            <a:off x="6629400" y="3962400"/>
            <a:ext cx="1828800" cy="22860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70" name="Rounded Rectangle 69"/>
          <p:cNvSpPr/>
          <p:nvPr/>
        </p:nvSpPr>
        <p:spPr>
          <a:xfrm>
            <a:off x="7522310" y="46482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a:endParaRPr lang="en-US" sz="1600" dirty="0">
              <a:solidFill>
                <a:prstClr val="white"/>
              </a:solidFill>
              <a:latin typeface="Calibri"/>
            </a:endParaRPr>
          </a:p>
        </p:txBody>
      </p:sp>
      <p:sp>
        <p:nvSpPr>
          <p:cNvPr id="71" name="Rounded Rectangle 70"/>
          <p:cNvSpPr/>
          <p:nvPr/>
        </p:nvSpPr>
        <p:spPr>
          <a:xfrm>
            <a:off x="7522315" y="5143501"/>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a:endParaRPr lang="en-US" sz="1600" dirty="0">
              <a:solidFill>
                <a:prstClr val="white"/>
              </a:solidFill>
              <a:latin typeface="Calibri"/>
            </a:endParaRPr>
          </a:p>
        </p:txBody>
      </p:sp>
      <p:cxnSp>
        <p:nvCxnSpPr>
          <p:cNvPr id="74" name="Straight Arrow Connector 73"/>
          <p:cNvCxnSpPr/>
          <p:nvPr/>
        </p:nvCxnSpPr>
        <p:spPr>
          <a:xfrm rot="16200000" flipV="1">
            <a:off x="6413069" y="5295901"/>
            <a:ext cx="1447802"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741904" y="4096046"/>
            <a:ext cx="787831" cy="551832"/>
          </a:xfrm>
          <a:prstGeom prst="rect">
            <a:avLst/>
          </a:prstGeom>
          <a:noFill/>
        </p:spPr>
        <p:txBody>
          <a:bodyPr wrap="square" lIns="0" tIns="45713" rIns="0" bIns="45713" rtlCol="0">
            <a:spAutoFit/>
          </a:bodyPr>
          <a:lstStyle/>
          <a:p>
            <a:pPr algn="ctr" defTabSz="914259">
              <a:lnSpc>
                <a:spcPct val="80000"/>
              </a:lnSpc>
            </a:pPr>
            <a:r>
              <a:rPr lang="en-US" i="1" dirty="0" smtClean="0">
                <a:solidFill>
                  <a:prstClr val="black"/>
                </a:solidFill>
                <a:latin typeface="Calibri"/>
              </a:rPr>
              <a:t>higher</a:t>
            </a:r>
          </a:p>
          <a:p>
            <a:pPr algn="ctr" defTabSz="914259">
              <a:lnSpc>
                <a:spcPct val="80000"/>
              </a:lnSpc>
            </a:pPr>
            <a:r>
              <a:rPr lang="en-US" i="1" dirty="0" smtClean="0">
                <a:solidFill>
                  <a:prstClr val="black"/>
                </a:solidFill>
                <a:latin typeface="Calibri"/>
              </a:rPr>
              <a:t>priority</a:t>
            </a:r>
            <a:endParaRPr lang="en-US" i="1" dirty="0">
              <a:solidFill>
                <a:prstClr val="black"/>
              </a:solidFill>
              <a:latin typeface="Calibri"/>
            </a:endParaRPr>
          </a:p>
        </p:txBody>
      </p:sp>
      <p:sp>
        <p:nvSpPr>
          <p:cNvPr id="76" name="Rounded Rectangle 75"/>
          <p:cNvSpPr/>
          <p:nvPr/>
        </p:nvSpPr>
        <p:spPr>
          <a:xfrm>
            <a:off x="7522310" y="5638802"/>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a:endParaRPr lang="en-US" sz="1600" dirty="0">
              <a:solidFill>
                <a:prstClr val="white"/>
              </a:solidFill>
              <a:latin typeface="Calibri"/>
            </a:endParaRPr>
          </a:p>
        </p:txBody>
      </p:sp>
      <p:sp>
        <p:nvSpPr>
          <p:cNvPr id="83" name="Oval 82"/>
          <p:cNvSpPr/>
          <p:nvPr/>
        </p:nvSpPr>
        <p:spPr>
          <a:xfrm rot="16200000">
            <a:off x="6813118" y="5212921"/>
            <a:ext cx="1447800"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cxnSp>
        <p:nvCxnSpPr>
          <p:cNvPr id="84" name="Straight Arrow Connector 83"/>
          <p:cNvCxnSpPr/>
          <p:nvPr/>
        </p:nvCxnSpPr>
        <p:spPr>
          <a:xfrm rot="5400000">
            <a:off x="7353299" y="5372102"/>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7658100" y="5372102"/>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474310" y="3216295"/>
            <a:ext cx="873297" cy="746106"/>
            <a:chOff x="2271681" y="4560903"/>
            <a:chExt cx="1260486" cy="990600"/>
          </a:xfrm>
        </p:grpSpPr>
        <p:sp>
          <p:nvSpPr>
            <p:cNvPr id="15" name="Rectangle 14"/>
            <p:cNvSpPr/>
            <p:nvPr/>
          </p:nvSpPr>
          <p:spPr>
            <a:xfrm>
              <a:off x="2271681" y="4560903"/>
              <a:ext cx="1260486" cy="9906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dirty="0">
                <a:solidFill>
                  <a:prstClr val="white"/>
                </a:solidFill>
                <a:latin typeface="Calibri"/>
              </a:endParaRPr>
            </a:p>
          </p:txBody>
        </p:sp>
        <p:sp>
          <p:nvSpPr>
            <p:cNvPr id="16" name="Rounded Rectangle 15"/>
            <p:cNvSpPr/>
            <p:nvPr/>
          </p:nvSpPr>
          <p:spPr>
            <a:xfrm>
              <a:off x="2436776" y="4695858"/>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259"/>
              <a:endParaRPr lang="en-US" sz="1200" dirty="0">
                <a:solidFill>
                  <a:prstClr val="white"/>
                </a:solidFill>
                <a:latin typeface="Calibri"/>
              </a:endParaRPr>
            </a:p>
          </p:txBody>
        </p:sp>
        <p:sp>
          <p:nvSpPr>
            <p:cNvPr id="17" name="Rounded Rectangle 16"/>
            <p:cNvSpPr/>
            <p:nvPr/>
          </p:nvSpPr>
          <p:spPr>
            <a:xfrm>
              <a:off x="2527271" y="5097501"/>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259"/>
              <a:endParaRPr lang="en-US" sz="1200" dirty="0">
                <a:solidFill>
                  <a:prstClr val="white"/>
                </a:solidFill>
                <a:latin typeface="Calibri"/>
              </a:endParaRPr>
            </a:p>
          </p:txBody>
        </p:sp>
        <p:sp>
          <p:nvSpPr>
            <p:cNvPr id="18" name="Rounded Rectangle 17"/>
            <p:cNvSpPr/>
            <p:nvPr/>
          </p:nvSpPr>
          <p:spPr>
            <a:xfrm>
              <a:off x="2947958" y="4878423"/>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259"/>
              <a:endParaRPr lang="en-US" sz="1200" dirty="0">
                <a:solidFill>
                  <a:prstClr val="white"/>
                </a:solidFill>
                <a:latin typeface="Calibri"/>
              </a:endParaRPr>
            </a:p>
          </p:txBody>
        </p:sp>
        <p:sp>
          <p:nvSpPr>
            <p:cNvPr id="19" name="Rounded Rectangle 18"/>
            <p:cNvSpPr/>
            <p:nvPr/>
          </p:nvSpPr>
          <p:spPr>
            <a:xfrm>
              <a:off x="2727305" y="5316579"/>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259"/>
              <a:endParaRPr lang="en-US" sz="1200" dirty="0">
                <a:solidFill>
                  <a:prstClr val="white"/>
                </a:solidFill>
                <a:latin typeface="Calibri"/>
              </a:endParaRPr>
            </a:p>
          </p:txBody>
        </p:sp>
      </p:grpSp>
      <p:sp>
        <p:nvSpPr>
          <p:cNvPr id="59" name="Wave 58"/>
          <p:cNvSpPr/>
          <p:nvPr/>
        </p:nvSpPr>
        <p:spPr>
          <a:xfrm>
            <a:off x="6781800" y="3359191"/>
            <a:ext cx="1447800" cy="457200"/>
          </a:xfrm>
          <a:prstGeom prst="wav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lIns="91425" tIns="45713" rIns="91425" bIns="45713" rtlCol="0" anchor="ctr"/>
          <a:lstStyle/>
          <a:p>
            <a:pPr algn="ctr" defTabSz="914259"/>
            <a:r>
              <a:rPr lang="en-US" sz="2000" b="1" dirty="0">
                <a:solidFill>
                  <a:prstClr val="white"/>
                </a:solidFill>
                <a:latin typeface="Calibri"/>
              </a:rPr>
              <a:t>Throughput</a:t>
            </a:r>
          </a:p>
        </p:txBody>
      </p:sp>
      <p:sp>
        <p:nvSpPr>
          <p:cNvPr id="60" name="Wave 59"/>
          <p:cNvSpPr/>
          <p:nvPr/>
        </p:nvSpPr>
        <p:spPr>
          <a:xfrm>
            <a:off x="6781800" y="6085325"/>
            <a:ext cx="1447800" cy="457200"/>
          </a:xfrm>
          <a:prstGeom prst="wave">
            <a:avLst/>
          </a:prstGeom>
        </p:spPr>
        <p:style>
          <a:lnRef idx="2">
            <a:schemeClr val="dk1">
              <a:shade val="50000"/>
            </a:schemeClr>
          </a:lnRef>
          <a:fillRef idx="1">
            <a:schemeClr val="dk1"/>
          </a:fillRef>
          <a:effectRef idx="0">
            <a:schemeClr val="dk1"/>
          </a:effectRef>
          <a:fontRef idx="minor">
            <a:schemeClr val="lt1"/>
          </a:fontRef>
        </p:style>
        <p:txBody>
          <a:bodyPr lIns="91425" tIns="45713" rIns="91425" bIns="45713" rtlCol="0" anchor="ctr"/>
          <a:lstStyle/>
          <a:p>
            <a:pPr algn="ctr" defTabSz="914259"/>
            <a:r>
              <a:rPr lang="en-US" sz="2000" b="1" dirty="0">
                <a:solidFill>
                  <a:prstClr val="white"/>
                </a:solidFill>
                <a:latin typeface="Calibri"/>
              </a:rPr>
              <a:t>Fairness</a:t>
            </a:r>
          </a:p>
        </p:txBody>
      </p:sp>
      <p:sp>
        <p:nvSpPr>
          <p:cNvPr id="61" name="Rectangle 60"/>
          <p:cNvSpPr/>
          <p:nvPr/>
        </p:nvSpPr>
        <p:spPr>
          <a:xfrm>
            <a:off x="1403648" y="6474822"/>
            <a:ext cx="5545156" cy="338554"/>
          </a:xfrm>
          <a:prstGeom prst="rect">
            <a:avLst/>
          </a:prstGeom>
        </p:spPr>
        <p:txBody>
          <a:bodyPr wrap="square">
            <a:spAutoFit/>
          </a:bodyPr>
          <a:lstStyle/>
          <a:p>
            <a:r>
              <a:rPr lang="en-US" sz="1600" dirty="0" smtClean="0">
                <a:solidFill>
                  <a:srgbClr val="000000"/>
                </a:solidFill>
                <a:latin typeface="Tahoma" charset="0"/>
                <a:ea typeface="ＭＳ Ｐゴシック" charset="0"/>
                <a:cs typeface="ＭＳ Ｐゴシック" charset="0"/>
              </a:rPr>
              <a:t>Kim+</a:t>
            </a:r>
            <a:r>
              <a:rPr lang="en-US" sz="1600" dirty="0">
                <a:solidFill>
                  <a:srgbClr val="000000"/>
                </a:solidFill>
                <a:latin typeface="Tahoma" charset="0"/>
                <a:ea typeface="ＭＳ Ｐゴシック" charset="0"/>
                <a:cs typeface="ＭＳ Ｐゴシック" charset="0"/>
              </a:rPr>
              <a:t>, </a:t>
            </a:r>
            <a:r>
              <a:rPr lang="en-US" sz="1600" dirty="0" smtClean="0">
                <a:solidFill>
                  <a:srgbClr val="000000"/>
                </a:solidFill>
                <a:latin typeface="Tahoma" charset="0"/>
                <a:ea typeface="ＭＳ Ｐゴシック" charset="0"/>
                <a:cs typeface="ＭＳ Ｐゴシック" charset="0"/>
              </a:rPr>
              <a:t>“</a:t>
            </a:r>
            <a:r>
              <a:rPr lang="en-US" sz="1600" dirty="0" smtClean="0">
                <a:solidFill>
                  <a:srgbClr val="0000FF"/>
                </a:solidFill>
                <a:latin typeface="Tahoma" charset="0"/>
                <a:ea typeface="ＭＳ Ｐゴシック" charset="0"/>
                <a:cs typeface="ＭＳ Ｐゴシック" charset="0"/>
              </a:rPr>
              <a:t>Thread Cluster Memory Scheduling</a:t>
            </a:r>
            <a:r>
              <a:rPr lang="en-US" sz="1600" dirty="0" smtClean="0">
                <a:solidFill>
                  <a:srgbClr val="000000"/>
                </a:solidFill>
                <a:latin typeface="Tahoma" charset="0"/>
                <a:ea typeface="ＭＳ Ｐゴシック" charset="0"/>
                <a:cs typeface="ＭＳ Ｐゴシック" charset="0"/>
              </a:rPr>
              <a:t>,</a:t>
            </a:r>
            <a:r>
              <a:rPr lang="en-US" sz="1600" dirty="0">
                <a:solidFill>
                  <a:srgbClr val="000000"/>
                </a:solidFill>
                <a:latin typeface="Tahoma" charset="0"/>
                <a:ea typeface="ＭＳ Ｐゴシック" charset="0"/>
                <a:cs typeface="ＭＳ Ｐゴシック" charset="0"/>
              </a:rPr>
              <a:t>” </a:t>
            </a:r>
            <a:r>
              <a:rPr lang="en-US" sz="1600" dirty="0" smtClean="0">
                <a:solidFill>
                  <a:srgbClr val="000000"/>
                </a:solidFill>
                <a:latin typeface="Tahoma" charset="0"/>
                <a:ea typeface="ＭＳ Ｐゴシック" charset="0"/>
                <a:cs typeface="ＭＳ Ｐゴシック" charset="0"/>
              </a:rPr>
              <a:t>MICRO 2010.</a:t>
            </a:r>
            <a:endParaRPr lang="en-US" sz="1600" dirty="0">
              <a:solidFill>
                <a:srgbClr val="000000"/>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4296999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hidden"/>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46"/>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
                                            <p:txEl>
                                              <p:pRg st="1" end="1"/>
                                            </p:txEl>
                                          </p:spTgt>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
                                            <p:txEl>
                                              <p:pRg st="2" end="2"/>
                                            </p:txEl>
                                          </p:spTgt>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62"/>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51"/>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52"/>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55"/>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56"/>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63"/>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66"/>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69"/>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70"/>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71"/>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74"/>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75"/>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76"/>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80"/>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77"/>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83"/>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84"/>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85"/>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59"/>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2" grpId="0" animBg="1"/>
      <p:bldP spid="5" grpId="0" animBg="1"/>
      <p:bldP spid="6" grpId="0" animBg="1"/>
      <p:bldP spid="7" grpId="0"/>
      <p:bldP spid="8" grpId="0" animBg="1"/>
      <p:bldP spid="8" grpId="1" animBg="1"/>
      <p:bldP spid="9" grpId="0" animBg="1"/>
      <p:bldP spid="10" grpId="0" animBg="1"/>
      <p:bldP spid="10" grpId="1" animBg="1"/>
      <p:bldP spid="11" grpId="0" animBg="1"/>
      <p:bldP spid="11" grpId="1" animBg="1"/>
      <p:bldP spid="12" grpId="0" animBg="1"/>
      <p:bldP spid="13" grpId="0" animBg="1"/>
      <p:bldP spid="25" grpId="0"/>
      <p:bldP spid="26" grpId="0"/>
      <p:bldP spid="27" grpId="0" animBg="1"/>
      <p:bldP spid="29" grpId="0" animBg="1"/>
      <p:bldP spid="29" grpId="1" animBg="1"/>
      <p:bldP spid="30" grpId="0" animBg="1"/>
      <p:bldP spid="30" grpId="1" animBg="1"/>
      <p:bldP spid="31" grpId="0" animBg="1"/>
      <p:bldP spid="31" grpId="1" animBg="1"/>
      <p:bldP spid="37" grpId="0"/>
      <p:bldP spid="43" grpId="0" animBg="1"/>
      <p:bldP spid="48" grpId="0"/>
      <p:bldP spid="49" grpId="0" animBg="1"/>
      <p:bldP spid="50" grpId="0" animBg="1"/>
      <p:bldP spid="51" grpId="0" animBg="1"/>
      <p:bldP spid="52" grpId="0" animBg="1"/>
      <p:bldP spid="56" grpId="0"/>
      <p:bldP spid="69" grpId="0" animBg="1"/>
      <p:bldP spid="70" grpId="0" animBg="1"/>
      <p:bldP spid="71" grpId="0" animBg="1"/>
      <p:bldP spid="75" grpId="0"/>
      <p:bldP spid="76" grpId="0" animBg="1"/>
      <p:bldP spid="83" grpId="0" animBg="1"/>
      <p:bldP spid="59" grpId="0" animBg="1"/>
      <p:bldP spid="6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FF"/>
                </a:solidFill>
                <a:latin typeface="Tahoma" charset="0"/>
                <a:ea typeface="ＭＳ Ｐゴシック" charset="0"/>
                <a:cs typeface="ＭＳ Ｐゴシック" charset="0"/>
              </a:rPr>
              <a:t>The DRAM Scaling Problem and Solution Directions</a:t>
            </a:r>
          </a:p>
          <a:p>
            <a:pPr lvl="1" eaLnBrk="1" hangingPunct="1"/>
            <a:r>
              <a:rPr lang="en-US" dirty="0" smtClean="0">
                <a:latin typeface="Tahoma" charset="0"/>
                <a:ea typeface="ＭＳ Ｐゴシック" charset="0"/>
                <a:cs typeface="ＭＳ Ｐゴシック" charset="0"/>
              </a:rPr>
              <a:t>Tolerating DRAM: New DRAM Architectures</a:t>
            </a:r>
          </a:p>
          <a:p>
            <a:pPr lvl="1" eaLnBrk="1" hangingPunct="1"/>
            <a:r>
              <a:rPr lang="en-US" dirty="0" smtClean="0">
                <a:latin typeface="Tahoma" charset="0"/>
                <a:ea typeface="ＭＳ Ｐゴシック" charset="0"/>
                <a:cs typeface="ＭＳ Ｐゴシック" charset="0"/>
              </a:rPr>
              <a:t>Enabling Emerging Technologies: Hybrid Memory Systems</a:t>
            </a:r>
          </a:p>
          <a:p>
            <a:pPr eaLnBrk="1" hangingPunct="1"/>
            <a:r>
              <a:rPr lang="en-US" dirty="0" smtClean="0">
                <a:latin typeface="Tahoma" charset="0"/>
                <a:ea typeface="ＭＳ Ｐゴシック" charset="0"/>
                <a:cs typeface="ＭＳ Ｐゴシック" charset="0"/>
              </a:rPr>
              <a:t>How Can We Do Better?</a:t>
            </a:r>
          </a:p>
          <a:p>
            <a:pPr eaLnBrk="1" hangingPunct="1"/>
            <a:r>
              <a:rPr lang="en-US" dirty="0" smtClean="0">
                <a:latin typeface="Tahoma" charset="0"/>
                <a:ea typeface="ＭＳ Ｐゴシック" charset="0"/>
                <a:cs typeface="ＭＳ Ｐゴシック" charset="0"/>
              </a:rPr>
              <a:t>Summary</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11</a:t>
            </a:fld>
            <a:endParaRPr lang="en-US" sz="1600">
              <a:solidFill>
                <a:srgbClr val="000000"/>
              </a:solidFill>
              <a:latin typeface="Garamond" charset="0"/>
            </a:endParaRPr>
          </a:p>
        </p:txBody>
      </p:sp>
    </p:spTree>
    <p:extLst>
      <p:ext uri="{BB962C8B-B14F-4D97-AF65-F5344CB8AC3E}">
        <p14:creationId xmlns:p14="http://schemas.microsoft.com/office/powerpoint/2010/main" val="16031772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TCM: Quantum-Based Operation</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110</a:t>
            </a:fld>
            <a:endParaRPr lang="en-US" dirty="0">
              <a:solidFill>
                <a:prstClr val="black">
                  <a:tint val="75000"/>
                </a:prstClr>
              </a:solidFill>
              <a:latin typeface="Calibri"/>
            </a:endParaRPr>
          </a:p>
        </p:txBody>
      </p:sp>
      <p:cxnSp>
        <p:nvCxnSpPr>
          <p:cNvPr id="6" name="Straight Arrow Connector 5"/>
          <p:cNvCxnSpPr/>
          <p:nvPr/>
        </p:nvCxnSpPr>
        <p:spPr>
          <a:xfrm>
            <a:off x="838200" y="2764194"/>
            <a:ext cx="6629400" cy="1588"/>
          </a:xfrm>
          <a:prstGeom prst="straightConnector1">
            <a:avLst/>
          </a:prstGeom>
          <a:ln w="50800">
            <a:solidFill>
              <a:schemeClr val="tx1"/>
            </a:solidFill>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479632" y="2543555"/>
            <a:ext cx="826168" cy="461665"/>
          </a:xfrm>
          <a:prstGeom prst="rect">
            <a:avLst/>
          </a:prstGeom>
          <a:noFill/>
        </p:spPr>
        <p:txBody>
          <a:bodyPr wrap="square" lIns="91402" tIns="45702" rIns="91402" bIns="45702" rtlCol="0">
            <a:spAutoFit/>
          </a:bodyPr>
          <a:lstStyle/>
          <a:p>
            <a:pPr defTabSz="914024"/>
            <a:r>
              <a:rPr lang="en-US" sz="2400" b="1" dirty="0">
                <a:solidFill>
                  <a:prstClr val="black"/>
                </a:solidFill>
                <a:latin typeface="Calibri"/>
                <a:cs typeface="Times New Roman" pitchFamily="18" charset="0"/>
              </a:rPr>
              <a:t>Time</a:t>
            </a:r>
          </a:p>
        </p:txBody>
      </p:sp>
      <p:cxnSp>
        <p:nvCxnSpPr>
          <p:cNvPr id="14" name="Straight Connector 13"/>
          <p:cNvCxnSpPr/>
          <p:nvPr/>
        </p:nvCxnSpPr>
        <p:spPr>
          <a:xfrm rot="5400000">
            <a:off x="1143794" y="2764194"/>
            <a:ext cx="3040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553200" y="2763400"/>
            <a:ext cx="3040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Left Brace 18"/>
          <p:cNvSpPr/>
          <p:nvPr/>
        </p:nvSpPr>
        <p:spPr>
          <a:xfrm rot="5400000">
            <a:off x="2476501" y="1091736"/>
            <a:ext cx="304799" cy="25146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defTabSz="914024"/>
            <a:endParaRPr lang="en-US" dirty="0">
              <a:solidFill>
                <a:prstClr val="black"/>
              </a:solidFill>
              <a:latin typeface="Calibri"/>
            </a:endParaRPr>
          </a:p>
        </p:txBody>
      </p:sp>
      <p:sp>
        <p:nvSpPr>
          <p:cNvPr id="20" name="TextBox 19"/>
          <p:cNvSpPr txBox="1"/>
          <p:nvPr/>
        </p:nvSpPr>
        <p:spPr>
          <a:xfrm>
            <a:off x="1066801" y="1447800"/>
            <a:ext cx="3037536" cy="745154"/>
          </a:xfrm>
          <a:prstGeom prst="rect">
            <a:avLst/>
          </a:prstGeom>
          <a:noFill/>
        </p:spPr>
        <p:txBody>
          <a:bodyPr wrap="square" lIns="91402" tIns="45702" rIns="91402" bIns="45702" rtlCol="0">
            <a:spAutoFit/>
          </a:bodyPr>
          <a:lstStyle/>
          <a:p>
            <a:pPr algn="ctr" defTabSz="914024">
              <a:lnSpc>
                <a:spcPct val="80000"/>
              </a:lnSpc>
            </a:pPr>
            <a:r>
              <a:rPr lang="en-US" sz="2800" b="1" dirty="0">
                <a:solidFill>
                  <a:prstClr val="black"/>
                </a:solidFill>
                <a:latin typeface="Calibri"/>
                <a:cs typeface="Times New Roman" pitchFamily="18" charset="0"/>
              </a:rPr>
              <a:t>Previous quantum </a:t>
            </a:r>
            <a:r>
              <a:rPr lang="en-US" sz="2400" dirty="0">
                <a:solidFill>
                  <a:prstClr val="black"/>
                </a:solidFill>
                <a:latin typeface="Calibri"/>
                <a:cs typeface="Times New Roman" pitchFamily="18" charset="0"/>
              </a:rPr>
              <a:t>(~1M cycles)</a:t>
            </a:r>
            <a:endParaRPr lang="en-US" sz="2000" dirty="0">
              <a:solidFill>
                <a:prstClr val="black"/>
              </a:solidFill>
              <a:latin typeface="Calibri"/>
              <a:cs typeface="Times New Roman" pitchFamily="18" charset="0"/>
            </a:endParaRPr>
          </a:p>
        </p:txBody>
      </p:sp>
      <p:sp>
        <p:nvSpPr>
          <p:cNvPr id="21" name="Right Arrow 20"/>
          <p:cNvSpPr/>
          <p:nvPr/>
        </p:nvSpPr>
        <p:spPr>
          <a:xfrm>
            <a:off x="1371600" y="3048000"/>
            <a:ext cx="2514600" cy="3810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lnSpc>
                <a:spcPct val="70000"/>
              </a:lnSpc>
            </a:pPr>
            <a:endParaRPr lang="en-US" sz="1400" dirty="0">
              <a:solidFill>
                <a:prstClr val="white"/>
              </a:solidFill>
              <a:latin typeface="Calibri"/>
            </a:endParaRPr>
          </a:p>
        </p:txBody>
      </p:sp>
      <p:sp>
        <p:nvSpPr>
          <p:cNvPr id="22" name="Left Brace 21"/>
          <p:cNvSpPr/>
          <p:nvPr/>
        </p:nvSpPr>
        <p:spPr>
          <a:xfrm rot="5400000">
            <a:off x="5219701" y="1015537"/>
            <a:ext cx="304800" cy="26670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defTabSz="914024"/>
            <a:endParaRPr lang="en-US" dirty="0">
              <a:solidFill>
                <a:prstClr val="black"/>
              </a:solidFill>
              <a:latin typeface="Calibri"/>
            </a:endParaRPr>
          </a:p>
        </p:txBody>
      </p:sp>
      <p:sp>
        <p:nvSpPr>
          <p:cNvPr id="25" name="TextBox 24"/>
          <p:cNvSpPr txBox="1"/>
          <p:nvPr/>
        </p:nvSpPr>
        <p:spPr>
          <a:xfrm>
            <a:off x="533400" y="3518118"/>
            <a:ext cx="3656806" cy="2000548"/>
          </a:xfrm>
          <a:prstGeom prst="rect">
            <a:avLst/>
          </a:prstGeom>
          <a:noFill/>
        </p:spPr>
        <p:txBody>
          <a:bodyPr wrap="square" lIns="91402" tIns="45702" rIns="91402" bIns="45702" rtlCol="0">
            <a:spAutoFit/>
          </a:bodyPr>
          <a:lstStyle/>
          <a:p>
            <a:pPr defTabSz="914024"/>
            <a:r>
              <a:rPr lang="en-US" sz="2800" b="1" dirty="0">
                <a:solidFill>
                  <a:srgbClr val="1F497D"/>
                </a:solidFill>
                <a:latin typeface="Calibri"/>
                <a:cs typeface="Times New Roman" pitchFamily="18" charset="0"/>
              </a:rPr>
              <a:t>During quantum:</a:t>
            </a:r>
          </a:p>
          <a:p>
            <a:pPr marL="174553" indent="-174553" defTabSz="914024">
              <a:buFont typeface="Arial" pitchFamily="34" charset="0"/>
              <a:buChar char="•"/>
            </a:pPr>
            <a:r>
              <a:rPr lang="en-US" sz="2400" dirty="0">
                <a:solidFill>
                  <a:srgbClr val="1F497D"/>
                </a:solidFill>
                <a:latin typeface="Calibri"/>
                <a:cs typeface="Times New Roman" pitchFamily="18" charset="0"/>
              </a:rPr>
              <a:t>Monitor thread behavior</a:t>
            </a:r>
          </a:p>
          <a:p>
            <a:pPr marL="571268" indent="-282461" defTabSz="914024">
              <a:buFont typeface="+mj-lt"/>
              <a:buAutoNum type="arabicPeriod"/>
            </a:pPr>
            <a:r>
              <a:rPr lang="en-US" sz="2400" dirty="0">
                <a:solidFill>
                  <a:srgbClr val="1F497D"/>
                </a:solidFill>
                <a:latin typeface="Calibri"/>
                <a:cs typeface="Times New Roman" pitchFamily="18" charset="0"/>
              </a:rPr>
              <a:t>Memory intensity</a:t>
            </a:r>
          </a:p>
          <a:p>
            <a:pPr marL="571268" indent="-282461" defTabSz="914024">
              <a:buFont typeface="+mj-lt"/>
              <a:buAutoNum type="arabicPeriod"/>
            </a:pPr>
            <a:r>
              <a:rPr lang="en-US" sz="2400" dirty="0">
                <a:solidFill>
                  <a:srgbClr val="1F497D"/>
                </a:solidFill>
                <a:latin typeface="Calibri"/>
                <a:cs typeface="Times New Roman" pitchFamily="18" charset="0"/>
              </a:rPr>
              <a:t>Bank-level parallelism</a:t>
            </a:r>
          </a:p>
          <a:p>
            <a:pPr marL="571268" indent="-282461" defTabSz="914024">
              <a:buFont typeface="+mj-lt"/>
              <a:buAutoNum type="arabicPeriod"/>
            </a:pPr>
            <a:r>
              <a:rPr lang="en-US" sz="2400" dirty="0">
                <a:solidFill>
                  <a:srgbClr val="1F497D"/>
                </a:solidFill>
                <a:latin typeface="Calibri"/>
                <a:cs typeface="Times New Roman" pitchFamily="18" charset="0"/>
              </a:rPr>
              <a:t>Row-buffer locality</a:t>
            </a:r>
          </a:p>
        </p:txBody>
      </p:sp>
      <p:sp>
        <p:nvSpPr>
          <p:cNvPr id="26" name="Explosion 1 25"/>
          <p:cNvSpPr/>
          <p:nvPr/>
        </p:nvSpPr>
        <p:spPr>
          <a:xfrm>
            <a:off x="4014536" y="2611795"/>
            <a:ext cx="228600" cy="304800"/>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dirty="0">
              <a:solidFill>
                <a:prstClr val="white"/>
              </a:solidFill>
              <a:latin typeface="Calibri"/>
            </a:endParaRPr>
          </a:p>
        </p:txBody>
      </p:sp>
      <p:sp>
        <p:nvSpPr>
          <p:cNvPr id="27" name="TextBox 26"/>
          <p:cNvSpPr txBox="1"/>
          <p:nvPr/>
        </p:nvSpPr>
        <p:spPr>
          <a:xfrm>
            <a:off x="4495800" y="4313872"/>
            <a:ext cx="4343400" cy="1631216"/>
          </a:xfrm>
          <a:prstGeom prst="rect">
            <a:avLst/>
          </a:prstGeom>
          <a:noFill/>
        </p:spPr>
        <p:txBody>
          <a:bodyPr wrap="square" lIns="91402" tIns="45702" rIns="91402" bIns="45702" rtlCol="0">
            <a:spAutoFit/>
          </a:bodyPr>
          <a:lstStyle/>
          <a:p>
            <a:pPr defTabSz="914024"/>
            <a:r>
              <a:rPr lang="en-US" sz="2800" b="1" dirty="0">
                <a:solidFill>
                  <a:srgbClr val="FF0000"/>
                </a:solidFill>
                <a:latin typeface="Calibri"/>
                <a:cs typeface="Times New Roman" pitchFamily="18" charset="0"/>
              </a:rPr>
              <a:t>Beginning of quantum</a:t>
            </a:r>
            <a:r>
              <a:rPr lang="en-US" sz="2800" dirty="0">
                <a:solidFill>
                  <a:srgbClr val="FF0000"/>
                </a:solidFill>
                <a:latin typeface="Calibri"/>
                <a:cs typeface="Times New Roman" pitchFamily="18" charset="0"/>
              </a:rPr>
              <a:t>:</a:t>
            </a:r>
          </a:p>
          <a:p>
            <a:pPr marL="401472" indent="-169793" defTabSz="914024">
              <a:buFont typeface="Arial" pitchFamily="34" charset="0"/>
              <a:buChar char="•"/>
            </a:pPr>
            <a:r>
              <a:rPr lang="en-US" sz="2400" dirty="0">
                <a:solidFill>
                  <a:srgbClr val="FF0000"/>
                </a:solidFill>
                <a:latin typeface="Calibri"/>
                <a:cs typeface="Times New Roman" pitchFamily="18" charset="0"/>
              </a:rPr>
              <a:t>Perform clustering</a:t>
            </a:r>
          </a:p>
          <a:p>
            <a:pPr marL="401472" indent="-169793" defTabSz="914024">
              <a:buFont typeface="Arial" pitchFamily="34" charset="0"/>
              <a:buChar char="•"/>
            </a:pPr>
            <a:r>
              <a:rPr lang="en-US" sz="2400" dirty="0">
                <a:solidFill>
                  <a:srgbClr val="FF0000"/>
                </a:solidFill>
                <a:latin typeface="Calibri"/>
                <a:cs typeface="Times New Roman" pitchFamily="18" charset="0"/>
              </a:rPr>
              <a:t>Compute niceness of intensive threads</a:t>
            </a:r>
          </a:p>
        </p:txBody>
      </p:sp>
      <p:cxnSp>
        <p:nvCxnSpPr>
          <p:cNvPr id="29" name="Shape 28"/>
          <p:cNvCxnSpPr>
            <a:stCxn id="26" idx="2"/>
            <a:endCxn id="27" idx="1"/>
          </p:cNvCxnSpPr>
          <p:nvPr/>
        </p:nvCxnSpPr>
        <p:spPr>
          <a:xfrm rot="16200000" flipH="1">
            <a:off x="3193627" y="3827305"/>
            <a:ext cx="2212885" cy="391464"/>
          </a:xfrm>
          <a:prstGeom prst="bentConnector2">
            <a:avLst/>
          </a:prstGeom>
          <a:ln w="190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3810794" y="2763400"/>
            <a:ext cx="3040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401594" y="2764196"/>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6172994"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5944394"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5715794"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54864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52578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50292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48006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45720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43434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Left Brace 45"/>
          <p:cNvSpPr/>
          <p:nvPr/>
        </p:nvSpPr>
        <p:spPr>
          <a:xfrm rot="16200000">
            <a:off x="5295900" y="3009901"/>
            <a:ext cx="304800" cy="2286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defTabSz="914024"/>
            <a:endParaRPr lang="en-US" dirty="0">
              <a:solidFill>
                <a:prstClr val="black"/>
              </a:solidFill>
              <a:latin typeface="Calibri"/>
            </a:endParaRPr>
          </a:p>
        </p:txBody>
      </p:sp>
      <p:sp>
        <p:nvSpPr>
          <p:cNvPr id="48" name="TextBox 47"/>
          <p:cNvSpPr txBox="1"/>
          <p:nvPr/>
        </p:nvSpPr>
        <p:spPr>
          <a:xfrm>
            <a:off x="4114809" y="1447806"/>
            <a:ext cx="2743199" cy="744783"/>
          </a:xfrm>
          <a:prstGeom prst="rect">
            <a:avLst/>
          </a:prstGeom>
          <a:noFill/>
        </p:spPr>
        <p:txBody>
          <a:bodyPr wrap="square" lIns="91402" tIns="45702" rIns="91402" bIns="45702" rtlCol="0">
            <a:spAutoFit/>
          </a:bodyPr>
          <a:lstStyle/>
          <a:p>
            <a:pPr algn="ctr" defTabSz="914024">
              <a:lnSpc>
                <a:spcPct val="80000"/>
              </a:lnSpc>
            </a:pPr>
            <a:r>
              <a:rPr lang="en-US" sz="2800" b="1" dirty="0">
                <a:solidFill>
                  <a:prstClr val="black"/>
                </a:solidFill>
                <a:latin typeface="Calibri"/>
                <a:cs typeface="Times New Roman" pitchFamily="18" charset="0"/>
              </a:rPr>
              <a:t>Current quantum</a:t>
            </a:r>
          </a:p>
          <a:p>
            <a:pPr algn="ctr" defTabSz="914024">
              <a:lnSpc>
                <a:spcPct val="80000"/>
              </a:lnSpc>
            </a:pPr>
            <a:r>
              <a:rPr lang="en-US" sz="2400" dirty="0">
                <a:solidFill>
                  <a:prstClr val="black"/>
                </a:solidFill>
                <a:latin typeface="Calibri"/>
                <a:cs typeface="Times New Roman" pitchFamily="18" charset="0"/>
              </a:rPr>
              <a:t>(~1M cycles)</a:t>
            </a:r>
            <a:endParaRPr lang="en-US" sz="3200" dirty="0">
              <a:solidFill>
                <a:prstClr val="black"/>
              </a:solidFill>
              <a:latin typeface="Calibri"/>
              <a:cs typeface="Times New Roman" pitchFamily="18" charset="0"/>
            </a:endParaRPr>
          </a:p>
        </p:txBody>
      </p:sp>
      <p:sp>
        <p:nvSpPr>
          <p:cNvPr id="49" name="TextBox 48"/>
          <p:cNvSpPr txBox="1"/>
          <p:nvPr/>
        </p:nvSpPr>
        <p:spPr>
          <a:xfrm>
            <a:off x="4114801" y="3306094"/>
            <a:ext cx="2590799" cy="745154"/>
          </a:xfrm>
          <a:prstGeom prst="rect">
            <a:avLst/>
          </a:prstGeom>
          <a:noFill/>
        </p:spPr>
        <p:txBody>
          <a:bodyPr wrap="square" lIns="91402" tIns="45702" rIns="91402" bIns="45702" rtlCol="0">
            <a:spAutoFit/>
          </a:bodyPr>
          <a:lstStyle/>
          <a:p>
            <a:pPr algn="ctr" defTabSz="914024">
              <a:lnSpc>
                <a:spcPct val="80000"/>
              </a:lnSpc>
            </a:pPr>
            <a:r>
              <a:rPr lang="en-US" sz="2800" b="1" dirty="0">
                <a:solidFill>
                  <a:prstClr val="black"/>
                </a:solidFill>
                <a:latin typeface="Calibri"/>
                <a:cs typeface="Times New Roman" pitchFamily="18" charset="0"/>
              </a:rPr>
              <a:t>Shuffle interval</a:t>
            </a:r>
          </a:p>
          <a:p>
            <a:pPr algn="ctr" defTabSz="914024">
              <a:lnSpc>
                <a:spcPct val="80000"/>
              </a:lnSpc>
            </a:pPr>
            <a:r>
              <a:rPr lang="en-US" sz="2400" dirty="0">
                <a:solidFill>
                  <a:prstClr val="black"/>
                </a:solidFill>
                <a:latin typeface="Calibri"/>
                <a:cs typeface="Times New Roman" pitchFamily="18" charset="0"/>
              </a:rPr>
              <a:t>(~1K cycles)</a:t>
            </a:r>
            <a:endParaRPr lang="en-US" sz="3200" dirty="0">
              <a:solidFill>
                <a:prstClr val="black"/>
              </a:solidFill>
              <a:latin typeface="Calibri"/>
              <a:cs typeface="Times New Roman" pitchFamily="18" charset="0"/>
            </a:endParaRPr>
          </a:p>
        </p:txBody>
      </p:sp>
      <p:sp>
        <p:nvSpPr>
          <p:cNvPr id="30" name="Rectangle 29"/>
          <p:cNvSpPr/>
          <p:nvPr/>
        </p:nvSpPr>
        <p:spPr>
          <a:xfrm>
            <a:off x="1403648" y="6474822"/>
            <a:ext cx="5545156" cy="338554"/>
          </a:xfrm>
          <a:prstGeom prst="rect">
            <a:avLst/>
          </a:prstGeom>
        </p:spPr>
        <p:txBody>
          <a:bodyPr wrap="square">
            <a:spAutoFit/>
          </a:bodyPr>
          <a:lstStyle/>
          <a:p>
            <a:r>
              <a:rPr lang="en-US" sz="1600" dirty="0" smtClean="0">
                <a:solidFill>
                  <a:srgbClr val="000000"/>
                </a:solidFill>
                <a:latin typeface="Tahoma" charset="0"/>
                <a:ea typeface="ＭＳ Ｐゴシック" charset="0"/>
                <a:cs typeface="ＭＳ Ｐゴシック" charset="0"/>
              </a:rPr>
              <a:t>Kim+</a:t>
            </a:r>
            <a:r>
              <a:rPr lang="en-US" sz="1600" dirty="0">
                <a:solidFill>
                  <a:srgbClr val="000000"/>
                </a:solidFill>
                <a:latin typeface="Tahoma" charset="0"/>
                <a:ea typeface="ＭＳ Ｐゴシック" charset="0"/>
                <a:cs typeface="ＭＳ Ｐゴシック" charset="0"/>
              </a:rPr>
              <a:t>, </a:t>
            </a:r>
            <a:r>
              <a:rPr lang="en-US" sz="1600" dirty="0" smtClean="0">
                <a:solidFill>
                  <a:srgbClr val="000000"/>
                </a:solidFill>
                <a:latin typeface="Tahoma" charset="0"/>
                <a:ea typeface="ＭＳ Ｐゴシック" charset="0"/>
                <a:cs typeface="ＭＳ Ｐゴシック" charset="0"/>
              </a:rPr>
              <a:t>“</a:t>
            </a:r>
            <a:r>
              <a:rPr lang="en-US" sz="1600" dirty="0" smtClean="0">
                <a:solidFill>
                  <a:srgbClr val="0000FF"/>
                </a:solidFill>
                <a:latin typeface="Tahoma" charset="0"/>
                <a:ea typeface="ＭＳ Ｐゴシック" charset="0"/>
                <a:cs typeface="ＭＳ Ｐゴシック" charset="0"/>
              </a:rPr>
              <a:t>Thread Cluster Memory Scheduling</a:t>
            </a:r>
            <a:r>
              <a:rPr lang="en-US" sz="1600" dirty="0" smtClean="0">
                <a:solidFill>
                  <a:srgbClr val="000000"/>
                </a:solidFill>
                <a:latin typeface="Tahoma" charset="0"/>
                <a:ea typeface="ＭＳ Ｐゴシック" charset="0"/>
                <a:cs typeface="ＭＳ Ｐゴシック" charset="0"/>
              </a:rPr>
              <a:t>,</a:t>
            </a:r>
            <a:r>
              <a:rPr lang="en-US" sz="1600" dirty="0">
                <a:solidFill>
                  <a:srgbClr val="000000"/>
                </a:solidFill>
                <a:latin typeface="Tahoma" charset="0"/>
                <a:ea typeface="ＭＳ Ｐゴシック" charset="0"/>
                <a:cs typeface="ＭＳ Ｐゴシック" charset="0"/>
              </a:rPr>
              <a:t>” </a:t>
            </a:r>
            <a:r>
              <a:rPr lang="en-US" sz="1600" dirty="0" smtClean="0">
                <a:solidFill>
                  <a:srgbClr val="000000"/>
                </a:solidFill>
                <a:latin typeface="Tahoma" charset="0"/>
                <a:ea typeface="ＭＳ Ｐゴシック" charset="0"/>
                <a:cs typeface="ＭＳ Ｐゴシック" charset="0"/>
              </a:rPr>
              <a:t>MICRO 2010.</a:t>
            </a:r>
            <a:endParaRPr lang="en-US" sz="1600" dirty="0">
              <a:solidFill>
                <a:srgbClr val="000000"/>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29961597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animBg="1"/>
      <p:bldP spid="20" grpId="0"/>
      <p:bldP spid="21" grpId="0" animBg="1"/>
      <p:bldP spid="22" grpId="0" animBg="1"/>
      <p:bldP spid="25" grpId="0"/>
      <p:bldP spid="26" grpId="0" animBg="1"/>
      <p:bldP spid="27" grpId="0"/>
      <p:bldP spid="46" grpId="0" animBg="1"/>
      <p:bldP spid="48" grpId="0"/>
      <p:bldP spid="49"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TCM: Throughput and Fairness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56545353"/>
              </p:ext>
            </p:extLst>
          </p:nvPr>
        </p:nvGraphicFramePr>
        <p:xfrm>
          <a:off x="1371600" y="1600200"/>
          <a:ext cx="67056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111</a:t>
            </a:fld>
            <a:endParaRPr lang="en-US" dirty="0">
              <a:solidFill>
                <a:prstClr val="black">
                  <a:tint val="75000"/>
                </a:prstClr>
              </a:solidFill>
              <a:latin typeface="Calibri"/>
            </a:endParaRPr>
          </a:p>
        </p:txBody>
      </p:sp>
      <p:sp>
        <p:nvSpPr>
          <p:cNvPr id="6" name="Down Arrow 5"/>
          <p:cNvSpPr/>
          <p:nvPr/>
        </p:nvSpPr>
        <p:spPr>
          <a:xfrm rot="16200000">
            <a:off x="4726633" y="2583882"/>
            <a:ext cx="605135" cy="5638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25" tIns="45713" rIns="91425" bIns="45713" rtlCol="0" anchor="ctr"/>
          <a:lstStyle/>
          <a:p>
            <a:pPr algn="ctr" defTabSz="914259"/>
            <a:r>
              <a:rPr lang="en-US" sz="2400" dirty="0">
                <a:solidFill>
                  <a:prstClr val="white"/>
                </a:solidFill>
                <a:latin typeface="Calibri"/>
              </a:rPr>
              <a:t>Better</a:t>
            </a:r>
            <a:r>
              <a:rPr lang="en-US" sz="2400" b="1" dirty="0">
                <a:solidFill>
                  <a:prstClr val="white"/>
                </a:solidFill>
                <a:latin typeface="Calibri"/>
              </a:rPr>
              <a:t> system throughput</a:t>
            </a:r>
          </a:p>
        </p:txBody>
      </p:sp>
      <p:sp>
        <p:nvSpPr>
          <p:cNvPr id="7" name="Down Arrow 6"/>
          <p:cNvSpPr/>
          <p:nvPr/>
        </p:nvSpPr>
        <p:spPr>
          <a:xfrm>
            <a:off x="914400" y="17526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25" tIns="45713" rIns="91425" bIns="45713" rtlCol="0" anchor="ctr"/>
          <a:lstStyle/>
          <a:p>
            <a:pPr algn="ctr" defTabSz="914259"/>
            <a:r>
              <a:rPr lang="en-US" sz="2400" dirty="0">
                <a:solidFill>
                  <a:prstClr val="white"/>
                </a:solidFill>
                <a:latin typeface="Calibri"/>
              </a:rPr>
              <a:t>Better</a:t>
            </a:r>
            <a:r>
              <a:rPr lang="en-US" sz="2400" b="1" dirty="0">
                <a:solidFill>
                  <a:prstClr val="white"/>
                </a:solidFill>
                <a:latin typeface="Calibri"/>
              </a:rPr>
              <a:t> fairness</a:t>
            </a:r>
          </a:p>
        </p:txBody>
      </p:sp>
      <p:sp>
        <p:nvSpPr>
          <p:cNvPr id="17" name="Rectangle 16"/>
          <p:cNvSpPr/>
          <p:nvPr/>
        </p:nvSpPr>
        <p:spPr>
          <a:xfrm>
            <a:off x="5739078" y="3619499"/>
            <a:ext cx="966523" cy="457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22" name="Rectangle 21"/>
          <p:cNvSpPr/>
          <p:nvPr/>
        </p:nvSpPr>
        <p:spPr>
          <a:xfrm>
            <a:off x="3352800" y="1801838"/>
            <a:ext cx="9144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27" name="Rectangle 26"/>
          <p:cNvSpPr/>
          <p:nvPr/>
        </p:nvSpPr>
        <p:spPr>
          <a:xfrm>
            <a:off x="3505200" y="2667000"/>
            <a:ext cx="9144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28" name="Rectangle 27"/>
          <p:cNvSpPr/>
          <p:nvPr/>
        </p:nvSpPr>
        <p:spPr>
          <a:xfrm>
            <a:off x="3733800" y="2971800"/>
            <a:ext cx="4572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29" name="Rectangle 28"/>
          <p:cNvSpPr/>
          <p:nvPr/>
        </p:nvSpPr>
        <p:spPr>
          <a:xfrm>
            <a:off x="4114422" y="3228975"/>
            <a:ext cx="838200" cy="74209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30" name="Rectangle 29"/>
          <p:cNvSpPr/>
          <p:nvPr/>
        </p:nvSpPr>
        <p:spPr>
          <a:xfrm>
            <a:off x="4723790" y="2362200"/>
            <a:ext cx="838810" cy="609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4" name="TextBox 13"/>
          <p:cNvSpPr txBox="1"/>
          <p:nvPr/>
        </p:nvSpPr>
        <p:spPr>
          <a:xfrm>
            <a:off x="2123728" y="1131515"/>
            <a:ext cx="5112568" cy="400110"/>
          </a:xfrm>
          <a:prstGeom prst="rect">
            <a:avLst/>
          </a:prstGeom>
          <a:noFill/>
        </p:spPr>
        <p:txBody>
          <a:bodyPr wrap="square" lIns="91425" tIns="45713" rIns="91425" bIns="45713" rtlCol="0">
            <a:spAutoFit/>
          </a:bodyPr>
          <a:lstStyle/>
          <a:p>
            <a:pPr algn="ctr" defTabSz="914259"/>
            <a:r>
              <a:rPr lang="en-US" sz="2000" i="1" dirty="0">
                <a:solidFill>
                  <a:prstClr val="black"/>
                </a:solidFill>
                <a:latin typeface="Calibri"/>
              </a:rPr>
              <a:t>24 cores, 4 memory controllers, 96 workloads </a:t>
            </a:r>
          </a:p>
        </p:txBody>
      </p:sp>
      <p:sp>
        <p:nvSpPr>
          <p:cNvPr id="15" name="TextBox 14"/>
          <p:cNvSpPr txBox="1"/>
          <p:nvPr/>
        </p:nvSpPr>
        <p:spPr>
          <a:xfrm>
            <a:off x="228600" y="5725180"/>
            <a:ext cx="8763000" cy="954107"/>
          </a:xfrm>
          <a:prstGeom prst="rect">
            <a:avLst/>
          </a:prstGeom>
          <a:noFill/>
        </p:spPr>
        <p:txBody>
          <a:bodyPr wrap="square" lIns="91425" tIns="45713" rIns="91425" bIns="45713" rtlCol="0">
            <a:spAutoFit/>
          </a:bodyPr>
          <a:lstStyle/>
          <a:p>
            <a:pPr algn="ctr" defTabSz="914259"/>
            <a:r>
              <a:rPr lang="en-US" sz="2800" i="1" dirty="0">
                <a:solidFill>
                  <a:srgbClr val="FF0000"/>
                </a:solidFill>
                <a:latin typeface="Calibri"/>
              </a:rPr>
              <a:t>TCM, a heterogeneous scheduling policy,</a:t>
            </a:r>
          </a:p>
          <a:p>
            <a:pPr algn="ctr" defTabSz="914259"/>
            <a:r>
              <a:rPr lang="en-US" sz="2800" i="1" dirty="0">
                <a:solidFill>
                  <a:srgbClr val="FF0000"/>
                </a:solidFill>
                <a:latin typeface="Calibri"/>
              </a:rPr>
              <a:t>provides best fairness and system throughput</a:t>
            </a:r>
          </a:p>
        </p:txBody>
      </p:sp>
    </p:spTree>
    <p:extLst>
      <p:ext uri="{BB962C8B-B14F-4D97-AF65-F5344CB8AC3E}">
        <p14:creationId xmlns:p14="http://schemas.microsoft.com/office/powerpoint/2010/main" val="28411893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7" grpId="0" animBg="1"/>
      <p:bldP spid="28" grpId="0" animBg="1"/>
      <p:bldP spid="29" grpId="0" animBg="1"/>
      <p:bldP spid="30" grpId="0" animBg="1"/>
      <p:bldP spid="15"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TCM: </a:t>
            </a:r>
            <a:r>
              <a:rPr lang="en-US" dirty="0"/>
              <a:t>Fairness-Throughput Tradeoff</a:t>
            </a: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112</a:t>
            </a:fld>
            <a:endParaRPr lang="en-US" dirty="0">
              <a:solidFill>
                <a:prstClr val="black">
                  <a:tint val="75000"/>
                </a:prstClr>
              </a:solidFill>
              <a:latin typeface="Calibri"/>
            </a:endParaRPr>
          </a:p>
        </p:txBody>
      </p:sp>
      <p:graphicFrame>
        <p:nvGraphicFramePr>
          <p:cNvPr id="5" name="Content Placeholder 4"/>
          <p:cNvGraphicFramePr>
            <a:graphicFrameLocks/>
          </p:cNvGraphicFramePr>
          <p:nvPr>
            <p:extLst>
              <p:ext uri="{D42A27DB-BD31-4B8C-83A1-F6EECF244321}">
                <p14:modId xmlns:p14="http://schemas.microsoft.com/office/powerpoint/2010/main" val="2541993096"/>
              </p:ext>
            </p:extLst>
          </p:nvPr>
        </p:nvGraphicFramePr>
        <p:xfrm>
          <a:off x="1371600" y="1600200"/>
          <a:ext cx="67056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txBox="1">
            <a:spLocks/>
          </p:cNvSpPr>
          <p:nvPr/>
        </p:nvSpPr>
        <p:spPr>
          <a:xfrm>
            <a:off x="1828800" y="1143000"/>
            <a:ext cx="6477000" cy="457200"/>
          </a:xfrm>
          <a:prstGeom prst="rect">
            <a:avLst/>
          </a:prstGeom>
        </p:spPr>
        <p:txBody>
          <a:bodyPr vert="horz" lIns="91425" tIns="45713" rIns="91425" bIns="45713" rtlCol="0">
            <a:noAutofit/>
          </a:bodyPr>
          <a:lstStyle/>
          <a:p>
            <a:pPr algn="ctr" defTabSz="914259">
              <a:spcBef>
                <a:spcPct val="20000"/>
              </a:spcBef>
              <a:defRPr/>
            </a:pPr>
            <a:r>
              <a:rPr lang="en-US" sz="2800" b="1" dirty="0">
                <a:solidFill>
                  <a:prstClr val="black"/>
                </a:solidFill>
                <a:latin typeface="Calibri"/>
              </a:rPr>
              <a:t>When configuration parameter is varied…</a:t>
            </a:r>
          </a:p>
        </p:txBody>
      </p:sp>
      <p:sp>
        <p:nvSpPr>
          <p:cNvPr id="7" name="Freeform 6"/>
          <p:cNvSpPr/>
          <p:nvPr/>
        </p:nvSpPr>
        <p:spPr>
          <a:xfrm>
            <a:off x="5105400" y="3657601"/>
            <a:ext cx="1524000" cy="302299"/>
          </a:xfrm>
          <a:custGeom>
            <a:avLst/>
            <a:gdLst>
              <a:gd name="connsiteX0" fmla="*/ 0 w 1323473"/>
              <a:gd name="connsiteY0" fmla="*/ 397042 h 397042"/>
              <a:gd name="connsiteX1" fmla="*/ 421105 w 1323473"/>
              <a:gd name="connsiteY1" fmla="*/ 360947 h 397042"/>
              <a:gd name="connsiteX2" fmla="*/ 745957 w 1323473"/>
              <a:gd name="connsiteY2" fmla="*/ 288758 h 397042"/>
              <a:gd name="connsiteX3" fmla="*/ 998621 w 1323473"/>
              <a:gd name="connsiteY3" fmla="*/ 192505 h 397042"/>
              <a:gd name="connsiteX4" fmla="*/ 1323473 w 1323473"/>
              <a:gd name="connsiteY4" fmla="*/ 0 h 397042"/>
              <a:gd name="connsiteX5" fmla="*/ 1323473 w 1323473"/>
              <a:gd name="connsiteY5" fmla="*/ 0 h 39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3473" h="397042">
                <a:moveTo>
                  <a:pt x="0" y="397042"/>
                </a:moveTo>
                <a:cubicBezTo>
                  <a:pt x="148389" y="388018"/>
                  <a:pt x="296779" y="378994"/>
                  <a:pt x="421105" y="360947"/>
                </a:cubicBezTo>
                <a:cubicBezTo>
                  <a:pt x="545431" y="342900"/>
                  <a:pt x="649704" y="316832"/>
                  <a:pt x="745957" y="288758"/>
                </a:cubicBezTo>
                <a:cubicBezTo>
                  <a:pt x="842210" y="260684"/>
                  <a:pt x="902368" y="240631"/>
                  <a:pt x="998621" y="192505"/>
                </a:cubicBezTo>
                <a:cubicBezTo>
                  <a:pt x="1094874" y="144379"/>
                  <a:pt x="1323473" y="0"/>
                  <a:pt x="1323473" y="0"/>
                </a:cubicBezTo>
                <a:lnTo>
                  <a:pt x="1323473" y="0"/>
                </a:lnTo>
              </a:path>
            </a:pathLst>
          </a:custGeom>
          <a:ln w="3810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defTabSz="914259"/>
            <a:endParaRPr lang="en-US" dirty="0">
              <a:solidFill>
                <a:prstClr val="black"/>
              </a:solidFill>
              <a:latin typeface="Calibri"/>
            </a:endParaRPr>
          </a:p>
        </p:txBody>
      </p:sp>
      <p:sp>
        <p:nvSpPr>
          <p:cNvPr id="8" name="TextBox 7"/>
          <p:cNvSpPr txBox="1"/>
          <p:nvPr/>
        </p:nvSpPr>
        <p:spPr>
          <a:xfrm>
            <a:off x="5486400" y="4191002"/>
            <a:ext cx="2362200" cy="838199"/>
          </a:xfrm>
          <a:prstGeom prst="wedgeRoundRectCallout">
            <a:avLst>
              <a:gd name="adj1" fmla="val -41285"/>
              <a:gd name="adj2" fmla="val -81300"/>
              <a:gd name="adj3" fmla="val 16667"/>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wrap="square" lIns="0" tIns="0" rIns="0" bIns="0" rtlCol="0" anchor="ctr" anchorCtr="0">
            <a:noAutofit/>
          </a:bodyPr>
          <a:lstStyle/>
          <a:p>
            <a:pPr algn="ctr" defTabSz="914259"/>
            <a:r>
              <a:rPr lang="en-US" sz="2400" i="1" dirty="0">
                <a:solidFill>
                  <a:prstClr val="white"/>
                </a:solidFill>
                <a:latin typeface="Calibri"/>
              </a:rPr>
              <a:t>Adjusting  </a:t>
            </a:r>
            <a:r>
              <a:rPr lang="en-US" sz="2400" b="1" i="1" dirty="0" err="1">
                <a:solidFill>
                  <a:prstClr val="white"/>
                </a:solidFill>
                <a:latin typeface="Calibri"/>
              </a:rPr>
              <a:t>ClusterThreshold</a:t>
            </a:r>
            <a:endParaRPr lang="en-US" sz="2000" dirty="0">
              <a:solidFill>
                <a:prstClr val="white"/>
              </a:solidFill>
              <a:latin typeface="Calibri"/>
            </a:endParaRPr>
          </a:p>
        </p:txBody>
      </p:sp>
      <p:sp>
        <p:nvSpPr>
          <p:cNvPr id="9" name="TextBox 8"/>
          <p:cNvSpPr txBox="1"/>
          <p:nvPr/>
        </p:nvSpPr>
        <p:spPr>
          <a:xfrm>
            <a:off x="321880" y="5728236"/>
            <a:ext cx="8305800" cy="584775"/>
          </a:xfrm>
          <a:prstGeom prst="rect">
            <a:avLst/>
          </a:prstGeom>
          <a:noFill/>
        </p:spPr>
        <p:txBody>
          <a:bodyPr wrap="square" lIns="91425" tIns="45713" rIns="91425" bIns="45713" rtlCol="0">
            <a:spAutoFit/>
          </a:bodyPr>
          <a:lstStyle/>
          <a:p>
            <a:pPr algn="ctr" defTabSz="914259"/>
            <a:r>
              <a:rPr lang="en-US" sz="3200" i="1" dirty="0">
                <a:solidFill>
                  <a:srgbClr val="FF0000"/>
                </a:solidFill>
                <a:latin typeface="Calibri"/>
                <a:sym typeface="Wingdings" pitchFamily="2" charset="2"/>
              </a:rPr>
              <a:t>TCM </a:t>
            </a:r>
            <a:r>
              <a:rPr lang="en-US" sz="3200" i="1">
                <a:solidFill>
                  <a:srgbClr val="FF0000"/>
                </a:solidFill>
                <a:latin typeface="Calibri"/>
                <a:sym typeface="Wingdings" pitchFamily="2" charset="2"/>
              </a:rPr>
              <a:t>allows robust fairness-throughput tradeoff </a:t>
            </a:r>
            <a:endParaRPr lang="en-US" sz="3200" i="1" dirty="0">
              <a:solidFill>
                <a:srgbClr val="FF0000"/>
              </a:solidFill>
              <a:latin typeface="Calibri"/>
            </a:endParaRPr>
          </a:p>
        </p:txBody>
      </p:sp>
      <p:sp>
        <p:nvSpPr>
          <p:cNvPr id="10" name="TextBox 9"/>
          <p:cNvSpPr txBox="1"/>
          <p:nvPr/>
        </p:nvSpPr>
        <p:spPr>
          <a:xfrm>
            <a:off x="3429000" y="2571690"/>
            <a:ext cx="914400" cy="400110"/>
          </a:xfrm>
          <a:prstGeom prst="rect">
            <a:avLst/>
          </a:prstGeom>
          <a:noFill/>
        </p:spPr>
        <p:txBody>
          <a:bodyPr wrap="square" lIns="91425" tIns="45713" rIns="91425" bIns="45713" rtlCol="0">
            <a:spAutoFit/>
          </a:bodyPr>
          <a:lstStyle/>
          <a:p>
            <a:pPr algn="ctr" defTabSz="914259"/>
            <a:r>
              <a:rPr lang="en-US" sz="2000" b="1" dirty="0">
                <a:solidFill>
                  <a:srgbClr val="00B050"/>
                </a:solidFill>
                <a:latin typeface="Calibri"/>
              </a:rPr>
              <a:t>STFM</a:t>
            </a:r>
          </a:p>
        </p:txBody>
      </p:sp>
      <p:sp>
        <p:nvSpPr>
          <p:cNvPr id="11" name="TextBox 10"/>
          <p:cNvSpPr txBox="1"/>
          <p:nvPr/>
        </p:nvSpPr>
        <p:spPr>
          <a:xfrm>
            <a:off x="4114800" y="2876490"/>
            <a:ext cx="1066800" cy="400110"/>
          </a:xfrm>
          <a:prstGeom prst="rect">
            <a:avLst/>
          </a:prstGeom>
          <a:noFill/>
        </p:spPr>
        <p:txBody>
          <a:bodyPr wrap="square" lIns="91425" tIns="45713" rIns="91425" bIns="45713" rtlCol="0">
            <a:spAutoFit/>
          </a:bodyPr>
          <a:lstStyle/>
          <a:p>
            <a:pPr algn="ctr" defTabSz="914259"/>
            <a:r>
              <a:rPr lang="en-US" sz="2000" b="1" dirty="0">
                <a:solidFill>
                  <a:srgbClr val="1F497D"/>
                </a:solidFill>
                <a:latin typeface="Calibri"/>
              </a:rPr>
              <a:t>PAR-BS</a:t>
            </a:r>
          </a:p>
        </p:txBody>
      </p:sp>
      <p:sp>
        <p:nvSpPr>
          <p:cNvPr id="12" name="Rectangle 11"/>
          <p:cNvSpPr/>
          <p:nvPr/>
        </p:nvSpPr>
        <p:spPr>
          <a:xfrm>
            <a:off x="4191000" y="2893770"/>
            <a:ext cx="838200" cy="990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3" name="TextBox 12"/>
          <p:cNvSpPr txBox="1"/>
          <p:nvPr/>
        </p:nvSpPr>
        <p:spPr>
          <a:xfrm>
            <a:off x="5410200" y="2495491"/>
            <a:ext cx="990600" cy="400110"/>
          </a:xfrm>
          <a:prstGeom prst="rect">
            <a:avLst/>
          </a:prstGeom>
          <a:noFill/>
        </p:spPr>
        <p:txBody>
          <a:bodyPr wrap="square" lIns="91425" tIns="45713" rIns="91425" bIns="45713" rtlCol="0">
            <a:spAutoFit/>
          </a:bodyPr>
          <a:lstStyle/>
          <a:p>
            <a:pPr algn="ctr" defTabSz="914259"/>
            <a:r>
              <a:rPr lang="en-US" sz="2000" b="1" dirty="0">
                <a:solidFill>
                  <a:srgbClr val="FF0000"/>
                </a:solidFill>
                <a:latin typeface="Calibri"/>
              </a:rPr>
              <a:t>ATLAS</a:t>
            </a:r>
          </a:p>
        </p:txBody>
      </p:sp>
      <p:sp>
        <p:nvSpPr>
          <p:cNvPr id="14" name="Rectangle 13"/>
          <p:cNvSpPr/>
          <p:nvPr/>
        </p:nvSpPr>
        <p:spPr>
          <a:xfrm>
            <a:off x="5406845" y="2515211"/>
            <a:ext cx="1066800" cy="762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5" name="TextBox 14"/>
          <p:cNvSpPr txBox="1"/>
          <p:nvPr/>
        </p:nvSpPr>
        <p:spPr>
          <a:xfrm>
            <a:off x="6324600" y="3257490"/>
            <a:ext cx="990600" cy="400110"/>
          </a:xfrm>
          <a:prstGeom prst="rect">
            <a:avLst/>
          </a:prstGeom>
          <a:noFill/>
        </p:spPr>
        <p:txBody>
          <a:bodyPr wrap="square" lIns="91425" tIns="45713" rIns="91425" bIns="45713" rtlCol="0">
            <a:spAutoFit/>
          </a:bodyPr>
          <a:lstStyle/>
          <a:p>
            <a:pPr algn="ctr" defTabSz="914259"/>
            <a:r>
              <a:rPr lang="en-US" sz="2000" b="1" dirty="0">
                <a:solidFill>
                  <a:srgbClr val="F79646">
                    <a:lumMod val="75000"/>
                  </a:srgbClr>
                </a:solidFill>
                <a:latin typeface="Calibri"/>
              </a:rPr>
              <a:t>TCM</a:t>
            </a:r>
          </a:p>
        </p:txBody>
      </p:sp>
      <p:sp>
        <p:nvSpPr>
          <p:cNvPr id="16" name="Rectangle 15"/>
          <p:cNvSpPr/>
          <p:nvPr/>
        </p:nvSpPr>
        <p:spPr>
          <a:xfrm>
            <a:off x="4875580" y="3350665"/>
            <a:ext cx="2209800" cy="609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7" name="Down Arrow 16"/>
          <p:cNvSpPr/>
          <p:nvPr/>
        </p:nvSpPr>
        <p:spPr>
          <a:xfrm rot="16200000">
            <a:off x="4726633" y="2583882"/>
            <a:ext cx="605135" cy="5638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25" tIns="45713" rIns="91425" bIns="45713" rtlCol="0" anchor="ctr"/>
          <a:lstStyle/>
          <a:p>
            <a:pPr algn="ctr" defTabSz="914259"/>
            <a:r>
              <a:rPr lang="en-US" sz="2400" dirty="0">
                <a:solidFill>
                  <a:prstClr val="white"/>
                </a:solidFill>
                <a:latin typeface="Calibri"/>
              </a:rPr>
              <a:t>Better</a:t>
            </a:r>
            <a:r>
              <a:rPr lang="en-US" sz="2400" b="1" dirty="0">
                <a:solidFill>
                  <a:prstClr val="white"/>
                </a:solidFill>
                <a:latin typeface="Calibri"/>
              </a:rPr>
              <a:t> system throughput</a:t>
            </a:r>
          </a:p>
        </p:txBody>
      </p:sp>
      <p:sp>
        <p:nvSpPr>
          <p:cNvPr id="18" name="Down Arrow 17"/>
          <p:cNvSpPr/>
          <p:nvPr/>
        </p:nvSpPr>
        <p:spPr>
          <a:xfrm>
            <a:off x="914400" y="17526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25" tIns="45713" rIns="91425" bIns="45713" rtlCol="0" anchor="ctr"/>
          <a:lstStyle/>
          <a:p>
            <a:pPr algn="ctr" defTabSz="914259"/>
            <a:r>
              <a:rPr lang="en-US" sz="2400" dirty="0">
                <a:solidFill>
                  <a:prstClr val="white"/>
                </a:solidFill>
                <a:latin typeface="Calibri"/>
              </a:rPr>
              <a:t>Better</a:t>
            </a:r>
            <a:r>
              <a:rPr lang="en-US" sz="2400" b="1" dirty="0">
                <a:solidFill>
                  <a:prstClr val="white"/>
                </a:solidFill>
                <a:latin typeface="Calibri"/>
              </a:rPr>
              <a:t> fairness</a:t>
            </a:r>
          </a:p>
        </p:txBody>
      </p:sp>
      <p:sp>
        <p:nvSpPr>
          <p:cNvPr id="19" name="TextBox 18"/>
          <p:cNvSpPr txBox="1"/>
          <p:nvPr/>
        </p:nvSpPr>
        <p:spPr>
          <a:xfrm>
            <a:off x="2750520" y="1911100"/>
            <a:ext cx="990600" cy="400110"/>
          </a:xfrm>
          <a:prstGeom prst="rect">
            <a:avLst/>
          </a:prstGeom>
          <a:noFill/>
        </p:spPr>
        <p:txBody>
          <a:bodyPr wrap="square" lIns="91425" tIns="45713" rIns="91425" bIns="45713" rtlCol="0">
            <a:spAutoFit/>
          </a:bodyPr>
          <a:lstStyle/>
          <a:p>
            <a:pPr algn="ctr" defTabSz="914259"/>
            <a:r>
              <a:rPr lang="en-US" sz="2000" b="1">
                <a:solidFill>
                  <a:prstClr val="black"/>
                </a:solidFill>
                <a:latin typeface="Calibri"/>
              </a:rPr>
              <a:t>FRFCFS</a:t>
            </a:r>
            <a:endParaRPr lang="en-US" sz="2000" b="1" dirty="0">
              <a:solidFill>
                <a:prstClr val="black"/>
              </a:solidFill>
              <a:latin typeface="Calibri"/>
            </a:endParaRPr>
          </a:p>
        </p:txBody>
      </p:sp>
      <p:sp>
        <p:nvSpPr>
          <p:cNvPr id="20" name="Rectangle 19"/>
          <p:cNvSpPr/>
          <p:nvPr/>
        </p:nvSpPr>
        <p:spPr>
          <a:xfrm>
            <a:off x="2826414" y="1905002"/>
            <a:ext cx="1442005" cy="205489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Tree>
    <p:extLst>
      <p:ext uri="{BB962C8B-B14F-4D97-AF65-F5344CB8AC3E}">
        <p14:creationId xmlns:p14="http://schemas.microsoft.com/office/powerpoint/2010/main" val="17243743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2" grpId="0" animBg="1"/>
      <p:bldP spid="14" grpId="0" animBg="1"/>
      <p:bldP spid="16" grpId="0" animBg="1"/>
      <p:bldP spid="20"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TCM</a:t>
            </a:r>
            <a:endParaRPr lang="en-US" dirty="0"/>
          </a:p>
        </p:txBody>
      </p:sp>
      <p:sp>
        <p:nvSpPr>
          <p:cNvPr id="3" name="Content Placeholder 2"/>
          <p:cNvSpPr>
            <a:spLocks noGrp="1"/>
          </p:cNvSpPr>
          <p:nvPr>
            <p:ph idx="1"/>
          </p:nvPr>
        </p:nvSpPr>
        <p:spPr>
          <a:xfrm>
            <a:off x="228600" y="1196752"/>
            <a:ext cx="8807896" cy="5051648"/>
          </a:xfrm>
        </p:spPr>
        <p:txBody>
          <a:bodyPr/>
          <a:lstStyle/>
          <a:p>
            <a:r>
              <a:rPr lang="en-US" sz="2000" dirty="0" err="1"/>
              <a:t>Yoongu</a:t>
            </a:r>
            <a:r>
              <a:rPr lang="en-US" sz="2000" dirty="0"/>
              <a:t> Kim, Michael </a:t>
            </a:r>
            <a:r>
              <a:rPr lang="en-US" sz="2000" dirty="0" err="1"/>
              <a:t>Papamichael</a:t>
            </a:r>
            <a:r>
              <a:rPr lang="en-US" sz="2000" dirty="0"/>
              <a:t>, </a:t>
            </a:r>
            <a:r>
              <a:rPr lang="en-US" sz="2000" u="sng" dirty="0"/>
              <a:t>Onur Mutlu</a:t>
            </a:r>
            <a:r>
              <a:rPr lang="en-US" sz="2000" dirty="0"/>
              <a:t>, and </a:t>
            </a:r>
            <a:r>
              <a:rPr lang="en-US" sz="2000" dirty="0" err="1"/>
              <a:t>Mor</a:t>
            </a:r>
            <a:r>
              <a:rPr lang="en-US" sz="2000" dirty="0"/>
              <a:t> </a:t>
            </a:r>
            <a:r>
              <a:rPr lang="en-US" sz="2000" dirty="0" err="1"/>
              <a:t>Harchol-Balter</a:t>
            </a:r>
            <a:r>
              <a:rPr lang="en-US" sz="2000" dirty="0"/>
              <a:t>,</a:t>
            </a:r>
            <a:br>
              <a:rPr lang="en-US" sz="2000" dirty="0"/>
            </a:br>
            <a:r>
              <a:rPr lang="en-US" sz="2000" b="1" dirty="0">
                <a:hlinkClick r:id="rId2"/>
              </a:rPr>
              <a:t>"Thread Cluster Memory Scheduling: Exploiting Differences in Memory Access Behavior"</a:t>
            </a:r>
            <a:r>
              <a:rPr lang="en-US" sz="2000" dirty="0"/>
              <a:t> </a:t>
            </a:r>
            <a:br>
              <a:rPr lang="en-US" sz="2000" dirty="0"/>
            </a:br>
            <a:r>
              <a:rPr lang="en-US" sz="2000" i="1" dirty="0"/>
              <a:t>Proceedings of the </a:t>
            </a:r>
            <a:r>
              <a:rPr lang="en-US" sz="2000" i="1" dirty="0">
                <a:hlinkClick r:id="rId3"/>
              </a:rPr>
              <a:t>43rd International Symposium on Microarchitecture</a:t>
            </a:r>
            <a:r>
              <a:rPr lang="en-US" sz="2000" i="1" dirty="0"/>
              <a:t> (</a:t>
            </a:r>
            <a:r>
              <a:rPr lang="en-US" sz="2000" b="1" i="1" dirty="0"/>
              <a:t>MICRO</a:t>
            </a:r>
            <a:r>
              <a:rPr lang="en-US" sz="2000" i="1" dirty="0"/>
              <a:t>)</a:t>
            </a:r>
            <a:r>
              <a:rPr lang="en-US" sz="2000" dirty="0"/>
              <a:t>, pages 65-76, Atlanta, GA, December 2010. </a:t>
            </a:r>
            <a:r>
              <a:rPr lang="en-US" sz="2000" dirty="0">
                <a:hlinkClick r:id="rId4"/>
              </a:rPr>
              <a:t>Slides (pptx)</a:t>
            </a:r>
            <a:r>
              <a:rPr lang="en-US" sz="2000" dirty="0"/>
              <a:t> </a:t>
            </a:r>
            <a:r>
              <a:rPr lang="en-US" sz="2000" dirty="0">
                <a:hlinkClick r:id="rId5"/>
              </a:rPr>
              <a:t>(pdf)</a:t>
            </a:r>
            <a:r>
              <a:rPr lang="en-US" sz="2000" dirty="0"/>
              <a:t> </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113</a:t>
            </a:fld>
            <a:endParaRPr lang="en-US" altLang="en-US">
              <a:solidFill>
                <a:srgbClr val="000000"/>
              </a:solidFill>
            </a:endParaRPr>
          </a:p>
        </p:txBody>
      </p:sp>
    </p:spTree>
    <p:extLst>
      <p:ext uri="{BB962C8B-B14F-4D97-AF65-F5344CB8AC3E}">
        <p14:creationId xmlns:p14="http://schemas.microsoft.com/office/powerpoint/2010/main" val="38949734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Control in CPU-GPU Systems</a:t>
            </a:r>
            <a:endParaRPr lang="en-US" dirty="0"/>
          </a:p>
        </p:txBody>
      </p:sp>
      <p:sp>
        <p:nvSpPr>
          <p:cNvPr id="3" name="Content Placeholder 2"/>
          <p:cNvSpPr>
            <a:spLocks noGrp="1"/>
          </p:cNvSpPr>
          <p:nvPr>
            <p:ph idx="1"/>
          </p:nvPr>
        </p:nvSpPr>
        <p:spPr/>
        <p:txBody>
          <a:bodyPr/>
          <a:lstStyle/>
          <a:p>
            <a:r>
              <a:rPr lang="en-US" b="1" dirty="0" smtClean="0"/>
              <a:t>Observation: </a:t>
            </a:r>
            <a:r>
              <a:rPr lang="en-US" sz="2200" dirty="0" smtClean="0"/>
              <a:t>Heterogeneous CPU-GPU systems require memory schedulers with </a:t>
            </a:r>
            <a:r>
              <a:rPr lang="en-US" sz="2200" dirty="0" smtClean="0">
                <a:solidFill>
                  <a:srgbClr val="FF0000"/>
                </a:solidFill>
              </a:rPr>
              <a:t>large request buffers</a:t>
            </a:r>
          </a:p>
          <a:p>
            <a:endParaRPr lang="en-US" sz="800" dirty="0" smtClean="0"/>
          </a:p>
          <a:p>
            <a:r>
              <a:rPr lang="en-US" b="1" dirty="0" smtClean="0"/>
              <a:t>Problem: </a:t>
            </a:r>
            <a:r>
              <a:rPr lang="en-US" sz="2200" dirty="0" smtClean="0"/>
              <a:t>Existing monolithic application-aware memory scheduler designs are </a:t>
            </a:r>
            <a:r>
              <a:rPr lang="en-US" sz="2200" dirty="0" smtClean="0">
                <a:solidFill>
                  <a:srgbClr val="FF0000"/>
                </a:solidFill>
              </a:rPr>
              <a:t>hard to scale</a:t>
            </a:r>
            <a:r>
              <a:rPr lang="en-US" sz="2200" dirty="0" smtClean="0"/>
              <a:t> to large request buffer sizes</a:t>
            </a:r>
          </a:p>
          <a:p>
            <a:endParaRPr lang="en-US" sz="800" dirty="0" smtClean="0"/>
          </a:p>
          <a:p>
            <a:r>
              <a:rPr lang="en-US" b="1" dirty="0" smtClean="0"/>
              <a:t>Solution: </a:t>
            </a:r>
            <a:r>
              <a:rPr lang="en-US" sz="2200" dirty="0" smtClean="0"/>
              <a:t>Staged Memory Scheduling (SMS) </a:t>
            </a:r>
          </a:p>
          <a:p>
            <a:pPr lvl="1">
              <a:buNone/>
            </a:pPr>
            <a:r>
              <a:rPr lang="en-US" dirty="0" smtClean="0">
                <a:solidFill>
                  <a:srgbClr val="0000FF"/>
                </a:solidFill>
              </a:rPr>
              <a:t>decomposes the memory controller into three simple stages</a:t>
            </a:r>
            <a:r>
              <a:rPr lang="en-US" dirty="0" smtClean="0"/>
              <a:t>:</a:t>
            </a:r>
          </a:p>
          <a:p>
            <a:pPr lvl="1">
              <a:buNone/>
            </a:pPr>
            <a:r>
              <a:rPr lang="en-US" dirty="0" smtClean="0"/>
              <a:t>1) Batch formation: maintains row buffer locality</a:t>
            </a:r>
          </a:p>
          <a:p>
            <a:pPr lvl="1">
              <a:buNone/>
            </a:pPr>
            <a:r>
              <a:rPr lang="en-US" dirty="0" smtClean="0"/>
              <a:t>2) Batch scheduler: reduces interference between applications</a:t>
            </a:r>
          </a:p>
          <a:p>
            <a:pPr lvl="1">
              <a:buNone/>
            </a:pPr>
            <a:r>
              <a:rPr lang="en-US" dirty="0" smtClean="0"/>
              <a:t>3) DRAM command scheduler: issues requests to DRAM</a:t>
            </a:r>
          </a:p>
          <a:p>
            <a:endParaRPr lang="en-US" sz="800" dirty="0" smtClean="0"/>
          </a:p>
          <a:p>
            <a:r>
              <a:rPr lang="en-US" dirty="0" smtClean="0"/>
              <a:t>Compared to state-of-the-art memory schedulers:</a:t>
            </a:r>
          </a:p>
          <a:p>
            <a:pPr lvl="1"/>
            <a:r>
              <a:rPr lang="en-US" dirty="0" smtClean="0">
                <a:solidFill>
                  <a:srgbClr val="0000FF"/>
                </a:solidFill>
              </a:rPr>
              <a:t>SMS is significantly simpler and more scalable</a:t>
            </a:r>
          </a:p>
          <a:p>
            <a:pPr lvl="1"/>
            <a:r>
              <a:rPr lang="en-US" dirty="0" smtClean="0">
                <a:solidFill>
                  <a:srgbClr val="0000FF"/>
                </a:solidFill>
              </a:rPr>
              <a:t>SMS provides higher performance and fairness</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114</a:t>
            </a:fld>
            <a:endParaRPr lang="en-US" altLang="en-US">
              <a:solidFill>
                <a:srgbClr val="000000"/>
              </a:solidFill>
            </a:endParaRPr>
          </a:p>
        </p:txBody>
      </p:sp>
      <p:sp>
        <p:nvSpPr>
          <p:cNvPr id="5" name="Rectangle 4"/>
          <p:cNvSpPr/>
          <p:nvPr/>
        </p:nvSpPr>
        <p:spPr>
          <a:xfrm>
            <a:off x="179512" y="6444044"/>
            <a:ext cx="7812360" cy="338554"/>
          </a:xfrm>
          <a:prstGeom prst="rect">
            <a:avLst/>
          </a:prstGeom>
        </p:spPr>
        <p:txBody>
          <a:bodyPr wrap="square">
            <a:spAutoFit/>
          </a:bodyPr>
          <a:lstStyle/>
          <a:p>
            <a:r>
              <a:rPr lang="en-US" sz="1600" dirty="0" err="1" smtClean="0">
                <a:solidFill>
                  <a:srgbClr val="000000"/>
                </a:solidFill>
                <a:latin typeface="Tahoma" charset="0"/>
              </a:rPr>
              <a:t>Ausavarungnirun</a:t>
            </a:r>
            <a:r>
              <a:rPr lang="en-US" sz="1600" dirty="0">
                <a:solidFill>
                  <a:srgbClr val="000000"/>
                </a:solidFill>
                <a:latin typeface="Tahoma" charset="0"/>
              </a:rPr>
              <a:t>+</a:t>
            </a:r>
            <a:r>
              <a:rPr lang="en-US" sz="1600" dirty="0" smtClean="0">
                <a:solidFill>
                  <a:srgbClr val="000000"/>
                </a:solidFill>
                <a:latin typeface="Tahoma" charset="0"/>
              </a:rPr>
              <a:t>, “</a:t>
            </a:r>
            <a:r>
              <a:rPr lang="en-US" altLang="ja-JP" sz="1600" dirty="0" smtClean="0">
                <a:solidFill>
                  <a:srgbClr val="0000FF"/>
                </a:solidFill>
                <a:latin typeface="Tahoma" charset="0"/>
              </a:rPr>
              <a:t>Staged Memory Scheduling</a:t>
            </a:r>
            <a:r>
              <a:rPr lang="en-US" altLang="ja-JP" sz="1600" dirty="0" smtClean="0">
                <a:solidFill>
                  <a:srgbClr val="000000"/>
                </a:solidFill>
                <a:latin typeface="Tahoma" charset="0"/>
              </a:rPr>
              <a:t>,</a:t>
            </a:r>
            <a:r>
              <a:rPr lang="en-US" sz="1600" dirty="0">
                <a:solidFill>
                  <a:srgbClr val="000000"/>
                </a:solidFill>
                <a:latin typeface="Tahoma" charset="0"/>
              </a:rPr>
              <a:t>”</a:t>
            </a:r>
            <a:r>
              <a:rPr lang="en-US" altLang="ja-JP" sz="1600" dirty="0">
                <a:solidFill>
                  <a:srgbClr val="000000"/>
                </a:solidFill>
                <a:latin typeface="Tahoma" charset="0"/>
              </a:rPr>
              <a:t> ISCA 2012.</a:t>
            </a:r>
            <a:endParaRPr lang="en-US" sz="1600" dirty="0">
              <a:solidFill>
                <a:srgbClr val="000000"/>
              </a:solidFill>
              <a:latin typeface="Tahoma"/>
            </a:endParaRPr>
          </a:p>
        </p:txBody>
      </p:sp>
    </p:spTree>
    <p:extLst>
      <p:ext uri="{BB962C8B-B14F-4D97-AF65-F5344CB8AC3E}">
        <p14:creationId xmlns:p14="http://schemas.microsoft.com/office/powerpoint/2010/main" val="37971226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Idea: Decouple Tasks into Stages</a:t>
            </a:r>
            <a:endParaRPr lang="en-US" dirty="0"/>
          </a:p>
        </p:txBody>
      </p:sp>
      <p:sp>
        <p:nvSpPr>
          <p:cNvPr id="3" name="Content Placeholder 2"/>
          <p:cNvSpPr>
            <a:spLocks noGrp="1"/>
          </p:cNvSpPr>
          <p:nvPr>
            <p:ph idx="1"/>
          </p:nvPr>
        </p:nvSpPr>
        <p:spPr>
          <a:xfrm>
            <a:off x="228600" y="908720"/>
            <a:ext cx="8915400" cy="5339680"/>
          </a:xfrm>
        </p:spPr>
        <p:txBody>
          <a:bodyPr/>
          <a:lstStyle/>
          <a:p>
            <a:r>
              <a:rPr lang="en-US" dirty="0" smtClean="0"/>
              <a:t>Idea: </a:t>
            </a:r>
            <a:r>
              <a:rPr lang="en-US" dirty="0" smtClean="0">
                <a:solidFill>
                  <a:srgbClr val="FF0000"/>
                </a:solidFill>
              </a:rPr>
              <a:t>Decouple the functional tasks </a:t>
            </a:r>
            <a:r>
              <a:rPr lang="en-US" dirty="0" smtClean="0"/>
              <a:t>of the memory controller</a:t>
            </a:r>
          </a:p>
          <a:p>
            <a:pPr lvl="1"/>
            <a:r>
              <a:rPr lang="en-US" dirty="0" smtClean="0">
                <a:solidFill>
                  <a:srgbClr val="0000FF"/>
                </a:solidFill>
              </a:rPr>
              <a:t>Partition tasks across several simpler HW structures (stages)</a:t>
            </a:r>
          </a:p>
          <a:p>
            <a:pPr lvl="1"/>
            <a:endParaRPr lang="en-US" sz="1600" dirty="0" smtClean="0">
              <a:solidFill>
                <a:srgbClr val="0000FF"/>
              </a:solidFill>
            </a:endParaRPr>
          </a:p>
          <a:p>
            <a:pPr>
              <a:buNone/>
            </a:pPr>
            <a:r>
              <a:rPr lang="en-US" dirty="0" smtClean="0">
                <a:solidFill>
                  <a:schemeClr val="accent2">
                    <a:lumMod val="75000"/>
                  </a:schemeClr>
                </a:solidFill>
              </a:rPr>
              <a:t>1) Maximize row buffer hits</a:t>
            </a:r>
          </a:p>
          <a:p>
            <a:pPr lvl="1"/>
            <a:r>
              <a:rPr lang="en-US" dirty="0" smtClean="0">
                <a:solidFill>
                  <a:srgbClr val="FF0000"/>
                </a:solidFill>
              </a:rPr>
              <a:t>Stage 1:</a:t>
            </a:r>
            <a:r>
              <a:rPr lang="en-US" dirty="0" smtClean="0">
                <a:solidFill>
                  <a:srgbClr val="0000FF"/>
                </a:solidFill>
              </a:rPr>
              <a:t> </a:t>
            </a:r>
            <a:r>
              <a:rPr lang="en-US" dirty="0" smtClean="0">
                <a:solidFill>
                  <a:srgbClr val="FF0000"/>
                </a:solidFill>
              </a:rPr>
              <a:t>Batch formation </a:t>
            </a:r>
          </a:p>
          <a:p>
            <a:pPr lvl="1"/>
            <a:r>
              <a:rPr lang="en-US" dirty="0" smtClean="0"/>
              <a:t>Within each application, </a:t>
            </a:r>
            <a:r>
              <a:rPr lang="en-US" dirty="0" smtClean="0">
                <a:solidFill>
                  <a:srgbClr val="0000FF"/>
                </a:solidFill>
              </a:rPr>
              <a:t>groups requests to the same row into batches</a:t>
            </a:r>
            <a:endParaRPr lang="en-US" sz="1000" dirty="0" smtClean="0">
              <a:solidFill>
                <a:srgbClr val="0000FF"/>
              </a:solidFill>
            </a:endParaRPr>
          </a:p>
          <a:p>
            <a:pPr>
              <a:buNone/>
            </a:pPr>
            <a:r>
              <a:rPr lang="en-US" dirty="0" smtClean="0">
                <a:solidFill>
                  <a:schemeClr val="accent2">
                    <a:lumMod val="75000"/>
                  </a:schemeClr>
                </a:solidFill>
              </a:rPr>
              <a:t>2) Manage contention between applications</a:t>
            </a:r>
          </a:p>
          <a:p>
            <a:pPr lvl="1"/>
            <a:r>
              <a:rPr lang="en-US" dirty="0" smtClean="0">
                <a:solidFill>
                  <a:srgbClr val="FF0000"/>
                </a:solidFill>
              </a:rPr>
              <a:t>Stage 2: Batch scheduler </a:t>
            </a:r>
            <a:endParaRPr lang="en-US" dirty="0" smtClean="0">
              <a:solidFill>
                <a:srgbClr val="FF0000"/>
              </a:solidFill>
              <a:sym typeface="Wingdings" pitchFamily="2" charset="2"/>
            </a:endParaRPr>
          </a:p>
          <a:p>
            <a:pPr lvl="1"/>
            <a:r>
              <a:rPr lang="en-US" dirty="0" smtClean="0">
                <a:solidFill>
                  <a:srgbClr val="0000FF"/>
                </a:solidFill>
              </a:rPr>
              <a:t>Schedules batches from different applications</a:t>
            </a:r>
            <a:endParaRPr lang="en-US" sz="1000" dirty="0" smtClean="0">
              <a:solidFill>
                <a:srgbClr val="0000FF"/>
              </a:solidFill>
            </a:endParaRPr>
          </a:p>
          <a:p>
            <a:pPr>
              <a:buNone/>
            </a:pPr>
            <a:r>
              <a:rPr lang="en-US" dirty="0" smtClean="0">
                <a:solidFill>
                  <a:schemeClr val="accent2">
                    <a:lumMod val="75000"/>
                  </a:schemeClr>
                </a:solidFill>
              </a:rPr>
              <a:t>3) Satisfy DRAM timing constraints</a:t>
            </a:r>
          </a:p>
          <a:p>
            <a:pPr lvl="1"/>
            <a:r>
              <a:rPr lang="en-US" dirty="0" smtClean="0">
                <a:solidFill>
                  <a:srgbClr val="FF0000"/>
                </a:solidFill>
              </a:rPr>
              <a:t>Stage 3: DRAM command scheduler</a:t>
            </a:r>
          </a:p>
          <a:p>
            <a:pPr lvl="1"/>
            <a:r>
              <a:rPr lang="en-US" dirty="0" smtClean="0">
                <a:solidFill>
                  <a:srgbClr val="0000FF"/>
                </a:solidFill>
              </a:rPr>
              <a:t>Issues requests </a:t>
            </a:r>
            <a:r>
              <a:rPr lang="en-US" dirty="0" smtClean="0"/>
              <a:t>from the already-scheduled order to each bank</a:t>
            </a:r>
            <a:endParaRPr lang="en-US" dirty="0" smtClean="0">
              <a:solidFill>
                <a:srgbClr val="0000FF"/>
              </a:solidFill>
            </a:endParaRPr>
          </a:p>
          <a:p>
            <a:pPr lvl="1"/>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115</a:t>
            </a:fld>
            <a:endParaRPr lang="en-US" altLang="en-US">
              <a:solidFill>
                <a:srgbClr val="000000"/>
              </a:solidFill>
            </a:endParaRPr>
          </a:p>
        </p:txBody>
      </p:sp>
    </p:spTree>
    <p:extLst>
      <p:ext uri="{BB962C8B-B14F-4D97-AF65-F5344CB8AC3E}">
        <p14:creationId xmlns:p14="http://schemas.microsoft.com/office/powerpoint/2010/main" val="34874784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Rectangle 241"/>
          <p:cNvSpPr/>
          <p:nvPr/>
        </p:nvSpPr>
        <p:spPr>
          <a:xfrm>
            <a:off x="755576" y="2996952"/>
            <a:ext cx="7632848" cy="129614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 name="Title 1"/>
          <p:cNvSpPr>
            <a:spLocks noGrp="1"/>
          </p:cNvSpPr>
          <p:nvPr>
            <p:ph type="title"/>
          </p:nvPr>
        </p:nvSpPr>
        <p:spPr/>
        <p:txBody>
          <a:bodyPr/>
          <a:lstStyle/>
          <a:p>
            <a:r>
              <a:rPr lang="en-US" dirty="0" smtClean="0"/>
              <a:t>SMS: Staged Memory Scheduling</a:t>
            </a:r>
            <a:endParaRPr lang="en-US" dirty="0"/>
          </a:p>
        </p:txBody>
      </p:sp>
      <p:sp>
        <p:nvSpPr>
          <p:cNvPr id="4" name="Slide Number Placeholder 3"/>
          <p:cNvSpPr>
            <a:spLocks noGrp="1"/>
          </p:cNvSpPr>
          <p:nvPr>
            <p:ph type="sldNum" sz="quarter" idx="11"/>
          </p:nvPr>
        </p:nvSpPr>
        <p:spPr>
          <a:xfrm>
            <a:off x="6553200" y="6212160"/>
            <a:ext cx="2133600" cy="457200"/>
          </a:xfrm>
        </p:spPr>
        <p:txBody>
          <a:bodyPr/>
          <a:lstStyle/>
          <a:p>
            <a:fld id="{323594FA-E141-4234-AE05-360401972BE7}" type="slidenum">
              <a:rPr lang="en-US" altLang="en-US" smtClean="0">
                <a:solidFill>
                  <a:srgbClr val="000000"/>
                </a:solidFill>
              </a:rPr>
              <a:pPr/>
              <a:t>116</a:t>
            </a:fld>
            <a:endParaRPr lang="en-US" altLang="en-US">
              <a:solidFill>
                <a:srgbClr val="000000"/>
              </a:solidFill>
            </a:endParaRPr>
          </a:p>
        </p:txBody>
      </p:sp>
      <p:sp>
        <p:nvSpPr>
          <p:cNvPr id="119" name="TextBox 118"/>
          <p:cNvSpPr txBox="1"/>
          <p:nvPr/>
        </p:nvSpPr>
        <p:spPr>
          <a:xfrm>
            <a:off x="745695" y="4273932"/>
            <a:ext cx="7642729" cy="1384995"/>
          </a:xfrm>
          <a:prstGeom prst="rect">
            <a:avLst/>
          </a:prstGeom>
          <a:solidFill>
            <a:schemeClr val="tx2">
              <a:lumMod val="60000"/>
              <a:lumOff val="40000"/>
            </a:schemeClr>
          </a:solidFill>
          <a:ln w="38100">
            <a:solidFill>
              <a:schemeClr val="tx1"/>
            </a:solidFill>
          </a:ln>
        </p:spPr>
        <p:txBody>
          <a:bodyPr wrap="square" rtlCol="0">
            <a:spAutoFit/>
          </a:bodyPr>
          <a:lstStyle/>
          <a:p>
            <a:pPr algn="ctr"/>
            <a:endParaRPr lang="en-US" sz="2800" dirty="0" smtClean="0">
              <a:solidFill>
                <a:srgbClr val="000000"/>
              </a:solidFill>
              <a:latin typeface="Tahoma"/>
            </a:endParaRPr>
          </a:p>
          <a:p>
            <a:pPr algn="ctr"/>
            <a:r>
              <a:rPr lang="en-US" sz="2800" dirty="0" smtClean="0">
                <a:solidFill>
                  <a:srgbClr val="000000"/>
                </a:solidFill>
                <a:latin typeface="Tahoma"/>
              </a:rPr>
              <a:t>Memory Scheduler</a:t>
            </a:r>
          </a:p>
          <a:p>
            <a:pPr algn="ctr"/>
            <a:endParaRPr lang="en-US" sz="2800" dirty="0">
              <a:solidFill>
                <a:srgbClr val="000000"/>
              </a:solidFill>
              <a:latin typeface="Tahoma"/>
            </a:endParaRPr>
          </a:p>
        </p:txBody>
      </p:sp>
      <p:sp>
        <p:nvSpPr>
          <p:cNvPr id="120" name="TextBox 119"/>
          <p:cNvSpPr txBox="1"/>
          <p:nvPr/>
        </p:nvSpPr>
        <p:spPr>
          <a:xfrm>
            <a:off x="1383540" y="908720"/>
            <a:ext cx="1100228" cy="461665"/>
          </a:xfrm>
          <a:prstGeom prst="rect">
            <a:avLst/>
          </a:prstGeom>
          <a:noFill/>
        </p:spPr>
        <p:txBody>
          <a:bodyPr wrap="square" rtlCol="0">
            <a:spAutoFit/>
          </a:bodyPr>
          <a:lstStyle/>
          <a:p>
            <a:r>
              <a:rPr lang="en-US" sz="2400" dirty="0" smtClean="0">
                <a:solidFill>
                  <a:srgbClr val="000000"/>
                </a:solidFill>
                <a:latin typeface="Tahoma"/>
              </a:rPr>
              <a:t>Core 1</a:t>
            </a:r>
            <a:endParaRPr lang="en-US" sz="2400" dirty="0">
              <a:solidFill>
                <a:srgbClr val="000000"/>
              </a:solidFill>
              <a:latin typeface="Tahoma"/>
            </a:endParaRPr>
          </a:p>
        </p:txBody>
      </p:sp>
      <p:sp>
        <p:nvSpPr>
          <p:cNvPr id="121" name="TextBox 120"/>
          <p:cNvSpPr txBox="1"/>
          <p:nvPr/>
        </p:nvSpPr>
        <p:spPr>
          <a:xfrm>
            <a:off x="2865002" y="908720"/>
            <a:ext cx="1100228" cy="461665"/>
          </a:xfrm>
          <a:prstGeom prst="rect">
            <a:avLst/>
          </a:prstGeom>
          <a:noFill/>
        </p:spPr>
        <p:txBody>
          <a:bodyPr wrap="square" rtlCol="0">
            <a:spAutoFit/>
          </a:bodyPr>
          <a:lstStyle/>
          <a:p>
            <a:r>
              <a:rPr lang="en-US" sz="2400" dirty="0" smtClean="0">
                <a:solidFill>
                  <a:srgbClr val="000000"/>
                </a:solidFill>
                <a:latin typeface="Tahoma"/>
              </a:rPr>
              <a:t>Core 2</a:t>
            </a:r>
            <a:endParaRPr lang="en-US" sz="2400" dirty="0">
              <a:solidFill>
                <a:srgbClr val="000000"/>
              </a:solidFill>
              <a:latin typeface="Tahoma"/>
            </a:endParaRPr>
          </a:p>
        </p:txBody>
      </p:sp>
      <p:sp>
        <p:nvSpPr>
          <p:cNvPr id="122" name="TextBox 121"/>
          <p:cNvSpPr txBox="1"/>
          <p:nvPr/>
        </p:nvSpPr>
        <p:spPr>
          <a:xfrm>
            <a:off x="4346465" y="908720"/>
            <a:ext cx="1100228" cy="461665"/>
          </a:xfrm>
          <a:prstGeom prst="rect">
            <a:avLst/>
          </a:prstGeom>
          <a:noFill/>
        </p:spPr>
        <p:txBody>
          <a:bodyPr wrap="square" rtlCol="0">
            <a:spAutoFit/>
          </a:bodyPr>
          <a:lstStyle/>
          <a:p>
            <a:r>
              <a:rPr lang="en-US" sz="2400" dirty="0" smtClean="0">
                <a:solidFill>
                  <a:srgbClr val="000000"/>
                </a:solidFill>
                <a:latin typeface="Tahoma"/>
              </a:rPr>
              <a:t>Core 3</a:t>
            </a:r>
            <a:endParaRPr lang="en-US" sz="2400" dirty="0">
              <a:solidFill>
                <a:srgbClr val="000000"/>
              </a:solidFill>
              <a:latin typeface="Tahoma"/>
            </a:endParaRPr>
          </a:p>
        </p:txBody>
      </p:sp>
      <p:sp>
        <p:nvSpPr>
          <p:cNvPr id="123" name="TextBox 122"/>
          <p:cNvSpPr txBox="1"/>
          <p:nvPr/>
        </p:nvSpPr>
        <p:spPr>
          <a:xfrm>
            <a:off x="5760589" y="908720"/>
            <a:ext cx="1100228" cy="461665"/>
          </a:xfrm>
          <a:prstGeom prst="rect">
            <a:avLst/>
          </a:prstGeom>
          <a:noFill/>
        </p:spPr>
        <p:txBody>
          <a:bodyPr wrap="square" rtlCol="0">
            <a:spAutoFit/>
          </a:bodyPr>
          <a:lstStyle/>
          <a:p>
            <a:r>
              <a:rPr lang="en-US" sz="2400" dirty="0" smtClean="0">
                <a:solidFill>
                  <a:srgbClr val="000000"/>
                </a:solidFill>
                <a:latin typeface="Tahoma"/>
              </a:rPr>
              <a:t>Core 4</a:t>
            </a:r>
            <a:endParaRPr lang="en-US" sz="2400" dirty="0">
              <a:solidFill>
                <a:srgbClr val="000000"/>
              </a:solidFill>
              <a:latin typeface="Tahoma"/>
            </a:endParaRPr>
          </a:p>
        </p:txBody>
      </p:sp>
      <p:sp>
        <p:nvSpPr>
          <p:cNvPr id="124" name="Down Arrow 123"/>
          <p:cNvSpPr/>
          <p:nvPr/>
        </p:nvSpPr>
        <p:spPr>
          <a:xfrm>
            <a:off x="1748249"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25" name="Down Arrow 124"/>
          <p:cNvSpPr/>
          <p:nvPr/>
        </p:nvSpPr>
        <p:spPr>
          <a:xfrm>
            <a:off x="326041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26" name="Down Arrow 125"/>
          <p:cNvSpPr/>
          <p:nvPr/>
        </p:nvSpPr>
        <p:spPr>
          <a:xfrm>
            <a:off x="470057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27" name="Down Arrow 126"/>
          <p:cNvSpPr/>
          <p:nvPr/>
        </p:nvSpPr>
        <p:spPr>
          <a:xfrm>
            <a:off x="614073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28" name="Down Arrow 127"/>
          <p:cNvSpPr/>
          <p:nvPr/>
        </p:nvSpPr>
        <p:spPr>
          <a:xfrm>
            <a:off x="3719946" y="5517232"/>
            <a:ext cx="128965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29" name="TextBox 128"/>
          <p:cNvSpPr txBox="1"/>
          <p:nvPr/>
        </p:nvSpPr>
        <p:spPr>
          <a:xfrm>
            <a:off x="2627784" y="5867980"/>
            <a:ext cx="3456384" cy="369332"/>
          </a:xfrm>
          <a:prstGeom prst="rect">
            <a:avLst/>
          </a:prstGeom>
          <a:noFill/>
        </p:spPr>
        <p:txBody>
          <a:bodyPr wrap="square" rtlCol="0">
            <a:spAutoFit/>
          </a:bodyPr>
          <a:lstStyle/>
          <a:p>
            <a:pPr algn="ctr"/>
            <a:r>
              <a:rPr lang="en-US" dirty="0" smtClean="0">
                <a:solidFill>
                  <a:srgbClr val="000000"/>
                </a:solidFill>
                <a:latin typeface="Tahoma"/>
              </a:rPr>
              <a:t>To DRAM</a:t>
            </a:r>
            <a:endParaRPr lang="en-US" dirty="0">
              <a:solidFill>
                <a:srgbClr val="000000"/>
              </a:solidFill>
              <a:latin typeface="Tahoma"/>
            </a:endParaRPr>
          </a:p>
        </p:txBody>
      </p:sp>
      <p:sp>
        <p:nvSpPr>
          <p:cNvPr id="165" name="TextBox 164"/>
          <p:cNvSpPr txBox="1"/>
          <p:nvPr/>
        </p:nvSpPr>
        <p:spPr>
          <a:xfrm>
            <a:off x="7216188" y="908720"/>
            <a:ext cx="1100228" cy="461665"/>
          </a:xfrm>
          <a:prstGeom prst="rect">
            <a:avLst/>
          </a:prstGeom>
          <a:noFill/>
        </p:spPr>
        <p:txBody>
          <a:bodyPr wrap="square" rtlCol="0">
            <a:spAutoFit/>
          </a:bodyPr>
          <a:lstStyle/>
          <a:p>
            <a:r>
              <a:rPr lang="en-US" sz="2400" dirty="0" smtClean="0">
                <a:solidFill>
                  <a:srgbClr val="000000"/>
                </a:solidFill>
                <a:latin typeface="Tahoma"/>
              </a:rPr>
              <a:t>GPU</a:t>
            </a:r>
            <a:endParaRPr lang="en-US" sz="2400" dirty="0">
              <a:solidFill>
                <a:srgbClr val="000000"/>
              </a:solidFill>
              <a:latin typeface="Tahoma"/>
            </a:endParaRPr>
          </a:p>
        </p:txBody>
      </p:sp>
      <p:sp>
        <p:nvSpPr>
          <p:cNvPr id="166" name="Down Arrow 165"/>
          <p:cNvSpPr/>
          <p:nvPr/>
        </p:nvSpPr>
        <p:spPr>
          <a:xfrm>
            <a:off x="7504220"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grpSp>
        <p:nvGrpSpPr>
          <p:cNvPr id="3" name="Group 2"/>
          <p:cNvGrpSpPr/>
          <p:nvPr/>
        </p:nvGrpSpPr>
        <p:grpSpPr>
          <a:xfrm>
            <a:off x="755576" y="1916832"/>
            <a:ext cx="7632848" cy="2376264"/>
            <a:chOff x="755576" y="1916832"/>
            <a:chExt cx="7632848" cy="2376264"/>
          </a:xfrm>
        </p:grpSpPr>
        <p:sp>
          <p:nvSpPr>
            <p:cNvPr id="118" name="Rectangle 117"/>
            <p:cNvSpPr/>
            <p:nvPr/>
          </p:nvSpPr>
          <p:spPr>
            <a:xfrm>
              <a:off x="755576" y="1916832"/>
              <a:ext cx="7632848" cy="237626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0" name="Rectangle 129"/>
            <p:cNvSpPr/>
            <p:nvPr/>
          </p:nvSpPr>
          <p:spPr>
            <a:xfrm>
              <a:off x="827584"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1" name="Rectangle 130"/>
            <p:cNvSpPr/>
            <p:nvPr/>
          </p:nvSpPr>
          <p:spPr>
            <a:xfrm>
              <a:off x="827584"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2" name="Rectangle 131"/>
            <p:cNvSpPr/>
            <p:nvPr/>
          </p:nvSpPr>
          <p:spPr>
            <a:xfrm>
              <a:off x="827584"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3" name="Rectangle 132"/>
            <p:cNvSpPr/>
            <p:nvPr/>
          </p:nvSpPr>
          <p:spPr>
            <a:xfrm>
              <a:off x="1763688"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4" name="Rectangle 133"/>
            <p:cNvSpPr/>
            <p:nvPr/>
          </p:nvSpPr>
          <p:spPr>
            <a:xfrm>
              <a:off x="1763688"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5" name="Rectangle 134"/>
            <p:cNvSpPr/>
            <p:nvPr/>
          </p:nvSpPr>
          <p:spPr>
            <a:xfrm>
              <a:off x="1763688"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6" name="Rectangle 135"/>
            <p:cNvSpPr/>
            <p:nvPr/>
          </p:nvSpPr>
          <p:spPr>
            <a:xfrm>
              <a:off x="2699792"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7" name="Rectangle 136"/>
            <p:cNvSpPr/>
            <p:nvPr/>
          </p:nvSpPr>
          <p:spPr>
            <a:xfrm>
              <a:off x="2699792"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8" name="Rectangle 137"/>
            <p:cNvSpPr/>
            <p:nvPr/>
          </p:nvSpPr>
          <p:spPr>
            <a:xfrm>
              <a:off x="2699792"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9" name="Rectangle 138"/>
            <p:cNvSpPr/>
            <p:nvPr/>
          </p:nvSpPr>
          <p:spPr>
            <a:xfrm>
              <a:off x="3635896"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0" name="Rectangle 139"/>
            <p:cNvSpPr/>
            <p:nvPr/>
          </p:nvSpPr>
          <p:spPr>
            <a:xfrm>
              <a:off x="3635896"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1" name="Rectangle 140"/>
            <p:cNvSpPr/>
            <p:nvPr/>
          </p:nvSpPr>
          <p:spPr>
            <a:xfrm>
              <a:off x="3635896"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2" name="Rectangle 141"/>
            <p:cNvSpPr/>
            <p:nvPr/>
          </p:nvSpPr>
          <p:spPr>
            <a:xfrm>
              <a:off x="4572000"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3" name="Rectangle 142"/>
            <p:cNvSpPr/>
            <p:nvPr/>
          </p:nvSpPr>
          <p:spPr>
            <a:xfrm>
              <a:off x="4572000"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4" name="Rectangle 143"/>
            <p:cNvSpPr/>
            <p:nvPr/>
          </p:nvSpPr>
          <p:spPr>
            <a:xfrm>
              <a:off x="4572000"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5" name="Rectangle 144"/>
            <p:cNvSpPr/>
            <p:nvPr/>
          </p:nvSpPr>
          <p:spPr>
            <a:xfrm>
              <a:off x="5508104"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6" name="Rectangle 145"/>
            <p:cNvSpPr/>
            <p:nvPr/>
          </p:nvSpPr>
          <p:spPr>
            <a:xfrm>
              <a:off x="5508104"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7" name="Rectangle 146"/>
            <p:cNvSpPr/>
            <p:nvPr/>
          </p:nvSpPr>
          <p:spPr>
            <a:xfrm>
              <a:off x="5508104"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8" name="Rectangle 147"/>
            <p:cNvSpPr/>
            <p:nvPr/>
          </p:nvSpPr>
          <p:spPr>
            <a:xfrm>
              <a:off x="6444208"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9" name="Rectangle 148"/>
            <p:cNvSpPr/>
            <p:nvPr/>
          </p:nvSpPr>
          <p:spPr>
            <a:xfrm>
              <a:off x="6444208"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50" name="Rectangle 149"/>
            <p:cNvSpPr/>
            <p:nvPr/>
          </p:nvSpPr>
          <p:spPr>
            <a:xfrm>
              <a:off x="6444208"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51" name="Rectangle 150"/>
            <p:cNvSpPr/>
            <p:nvPr/>
          </p:nvSpPr>
          <p:spPr>
            <a:xfrm>
              <a:off x="7380312"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52" name="Rectangle 151"/>
            <p:cNvSpPr/>
            <p:nvPr/>
          </p:nvSpPr>
          <p:spPr>
            <a:xfrm>
              <a:off x="7380312"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53" name="Rectangle 152"/>
            <p:cNvSpPr/>
            <p:nvPr/>
          </p:nvSpPr>
          <p:spPr>
            <a:xfrm>
              <a:off x="7380312"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56" name="TextBox 155"/>
            <p:cNvSpPr txBox="1"/>
            <p:nvPr/>
          </p:nvSpPr>
          <p:spPr>
            <a:xfrm>
              <a:off x="827584" y="1988840"/>
              <a:ext cx="936104" cy="369332"/>
            </a:xfrm>
            <a:prstGeom prst="rect">
              <a:avLst/>
            </a:prstGeom>
            <a:solidFill>
              <a:schemeClr val="accent1">
                <a:lumMod val="60000"/>
                <a:lumOff val="40000"/>
              </a:schemeClr>
            </a:solidFill>
            <a:ln w="22225">
              <a:solidFill>
                <a:schemeClr val="tx1"/>
              </a:solidFill>
            </a:ln>
          </p:spPr>
          <p:txBody>
            <a:bodyPr wrap="square" rtlCol="0">
              <a:spAutoFit/>
            </a:bodyPr>
            <a:lstStyle/>
            <a:p>
              <a:pPr algn="ctr"/>
              <a:r>
                <a:rPr lang="en-US" dirty="0" err="1" smtClean="0">
                  <a:solidFill>
                    <a:srgbClr val="000000"/>
                  </a:solidFill>
                  <a:latin typeface="Tahoma"/>
                </a:rPr>
                <a:t>Req</a:t>
              </a:r>
              <a:endParaRPr lang="en-US" dirty="0">
                <a:solidFill>
                  <a:srgbClr val="000000"/>
                </a:solidFill>
                <a:latin typeface="Tahoma"/>
              </a:endParaRPr>
            </a:p>
          </p:txBody>
        </p:sp>
        <p:sp>
          <p:nvSpPr>
            <p:cNvPr id="157" name="TextBox 156"/>
            <p:cNvSpPr txBox="1"/>
            <p:nvPr/>
          </p:nvSpPr>
          <p:spPr>
            <a:xfrm>
              <a:off x="1763688" y="2339588"/>
              <a:ext cx="936104" cy="369332"/>
            </a:xfrm>
            <a:prstGeom prst="rect">
              <a:avLst/>
            </a:prstGeom>
            <a:solidFill>
              <a:srgbClr val="00B0F0"/>
            </a:solidFill>
            <a:ln w="22225">
              <a:solidFill>
                <a:schemeClr val="tx1"/>
              </a:solidFill>
            </a:ln>
          </p:spPr>
          <p:txBody>
            <a:bodyPr wrap="square" rtlCol="0">
              <a:spAutoFit/>
            </a:bodyPr>
            <a:lstStyle/>
            <a:p>
              <a:pPr algn="ctr"/>
              <a:r>
                <a:rPr lang="en-US" dirty="0" err="1" smtClean="0">
                  <a:solidFill>
                    <a:srgbClr val="000000"/>
                  </a:solidFill>
                  <a:latin typeface="Tahoma"/>
                </a:rPr>
                <a:t>Req</a:t>
              </a:r>
              <a:endParaRPr lang="en-US" dirty="0">
                <a:solidFill>
                  <a:srgbClr val="000000"/>
                </a:solidFill>
                <a:latin typeface="Tahoma"/>
              </a:endParaRPr>
            </a:p>
          </p:txBody>
        </p:sp>
        <p:sp>
          <p:nvSpPr>
            <p:cNvPr id="158" name="TextBox 157"/>
            <p:cNvSpPr txBox="1"/>
            <p:nvPr/>
          </p:nvSpPr>
          <p:spPr>
            <a:xfrm>
              <a:off x="827584" y="2699628"/>
              <a:ext cx="936104" cy="369332"/>
            </a:xfrm>
            <a:prstGeom prst="rect">
              <a:avLst/>
            </a:prstGeom>
            <a:solidFill>
              <a:schemeClr val="accent1">
                <a:lumMod val="60000"/>
                <a:lumOff val="40000"/>
              </a:schemeClr>
            </a:solidFill>
            <a:ln w="22225">
              <a:solidFill>
                <a:schemeClr val="tx1"/>
              </a:solidFill>
            </a:ln>
          </p:spPr>
          <p:txBody>
            <a:bodyPr wrap="square" rtlCol="0">
              <a:spAutoFit/>
            </a:bodyPr>
            <a:lstStyle/>
            <a:p>
              <a:pPr algn="ctr"/>
              <a:r>
                <a:rPr lang="en-US" dirty="0" err="1" smtClean="0">
                  <a:solidFill>
                    <a:srgbClr val="000000"/>
                  </a:solidFill>
                  <a:latin typeface="Tahoma"/>
                </a:rPr>
                <a:t>Req</a:t>
              </a:r>
              <a:endParaRPr lang="en-US" dirty="0">
                <a:solidFill>
                  <a:srgbClr val="000000"/>
                </a:solidFill>
                <a:latin typeface="Tahoma"/>
              </a:endParaRPr>
            </a:p>
          </p:txBody>
        </p:sp>
        <p:sp>
          <p:nvSpPr>
            <p:cNvPr id="159" name="TextBox 158"/>
            <p:cNvSpPr txBox="1"/>
            <p:nvPr/>
          </p:nvSpPr>
          <p:spPr>
            <a:xfrm>
              <a:off x="3635896" y="2339588"/>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160" name="TextBox 159"/>
            <p:cNvSpPr txBox="1"/>
            <p:nvPr/>
          </p:nvSpPr>
          <p:spPr>
            <a:xfrm>
              <a:off x="4572000" y="1988840"/>
              <a:ext cx="936104" cy="369332"/>
            </a:xfrm>
            <a:prstGeom prst="rect">
              <a:avLst/>
            </a:prstGeom>
            <a:solidFill>
              <a:schemeClr val="accent1">
                <a:lumMod val="60000"/>
                <a:lumOff val="40000"/>
              </a:schemeClr>
            </a:solidFill>
            <a:ln w="22225">
              <a:solidFill>
                <a:schemeClr val="tx1"/>
              </a:solidFill>
            </a:ln>
          </p:spPr>
          <p:txBody>
            <a:bodyPr wrap="square" rtlCol="0">
              <a:spAutoFit/>
            </a:bodyPr>
            <a:lstStyle/>
            <a:p>
              <a:pPr algn="ctr"/>
              <a:r>
                <a:rPr lang="en-US" dirty="0" err="1" smtClean="0">
                  <a:solidFill>
                    <a:srgbClr val="000000"/>
                  </a:solidFill>
                  <a:latin typeface="Tahoma"/>
                </a:rPr>
                <a:t>Req</a:t>
              </a:r>
              <a:endParaRPr lang="en-US" dirty="0">
                <a:solidFill>
                  <a:srgbClr val="000000"/>
                </a:solidFill>
                <a:latin typeface="Tahoma"/>
              </a:endParaRPr>
            </a:p>
          </p:txBody>
        </p:sp>
        <p:sp>
          <p:nvSpPr>
            <p:cNvPr id="163" name="TextBox 162"/>
            <p:cNvSpPr txBox="1"/>
            <p:nvPr/>
          </p:nvSpPr>
          <p:spPr>
            <a:xfrm>
              <a:off x="5508104" y="2339588"/>
              <a:ext cx="936104" cy="369332"/>
            </a:xfrm>
            <a:prstGeom prst="rect">
              <a:avLst/>
            </a:prstGeom>
            <a:solidFill>
              <a:srgbClr val="FF5050"/>
            </a:solidFill>
            <a:ln w="22225">
              <a:solidFill>
                <a:schemeClr val="tx1"/>
              </a:solidFill>
            </a:ln>
          </p:spPr>
          <p:txBody>
            <a:bodyPr wrap="square" rtlCol="0">
              <a:spAutoFit/>
            </a:bodyPr>
            <a:lstStyle/>
            <a:p>
              <a:pPr algn="ctr"/>
              <a:r>
                <a:rPr lang="en-US" dirty="0" err="1" smtClean="0">
                  <a:solidFill>
                    <a:srgbClr val="000000"/>
                  </a:solidFill>
                  <a:latin typeface="Tahoma"/>
                </a:rPr>
                <a:t>Req</a:t>
              </a:r>
              <a:endParaRPr lang="en-US" dirty="0">
                <a:solidFill>
                  <a:srgbClr val="000000"/>
                </a:solidFill>
                <a:latin typeface="Tahoma"/>
              </a:endParaRPr>
            </a:p>
          </p:txBody>
        </p:sp>
        <p:sp>
          <p:nvSpPr>
            <p:cNvPr id="164" name="TextBox 163"/>
            <p:cNvSpPr txBox="1"/>
            <p:nvPr/>
          </p:nvSpPr>
          <p:spPr>
            <a:xfrm>
              <a:off x="7380312" y="2339588"/>
              <a:ext cx="936104" cy="369332"/>
            </a:xfrm>
            <a:prstGeom prst="rect">
              <a:avLst/>
            </a:prstGeom>
            <a:solidFill>
              <a:schemeClr val="tx2">
                <a:lumMod val="60000"/>
                <a:lumOff val="40000"/>
              </a:schemeClr>
            </a:solidFill>
            <a:ln w="22225">
              <a:solidFill>
                <a:schemeClr val="tx1"/>
              </a:solidFill>
            </a:ln>
          </p:spPr>
          <p:txBody>
            <a:bodyPr wrap="square" rtlCol="0">
              <a:spAutoFit/>
            </a:bodyPr>
            <a:lstStyle/>
            <a:p>
              <a:pPr algn="ctr"/>
              <a:r>
                <a:rPr lang="en-US" dirty="0" err="1" smtClean="0">
                  <a:solidFill>
                    <a:srgbClr val="000000"/>
                  </a:solidFill>
                  <a:latin typeface="Tahoma"/>
                </a:rPr>
                <a:t>Req</a:t>
              </a:r>
              <a:endParaRPr lang="en-US" dirty="0">
                <a:solidFill>
                  <a:srgbClr val="000000"/>
                </a:solidFill>
                <a:latin typeface="Tahoma"/>
              </a:endParaRPr>
            </a:p>
          </p:txBody>
        </p:sp>
        <p:sp>
          <p:nvSpPr>
            <p:cNvPr id="167" name="TextBox 166"/>
            <p:cNvSpPr txBox="1"/>
            <p:nvPr/>
          </p:nvSpPr>
          <p:spPr>
            <a:xfrm>
              <a:off x="1763688" y="198884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168" name="TextBox 167"/>
            <p:cNvSpPr txBox="1"/>
            <p:nvPr/>
          </p:nvSpPr>
          <p:spPr>
            <a:xfrm>
              <a:off x="2699792" y="198884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169" name="TextBox 168"/>
            <p:cNvSpPr txBox="1"/>
            <p:nvPr/>
          </p:nvSpPr>
          <p:spPr>
            <a:xfrm>
              <a:off x="3635896" y="1988840"/>
              <a:ext cx="936104" cy="369332"/>
            </a:xfrm>
            <a:prstGeom prst="rect">
              <a:avLst/>
            </a:prstGeom>
            <a:solidFill>
              <a:srgbClr val="00B0F0"/>
            </a:solidFill>
            <a:ln w="22225">
              <a:solidFill>
                <a:schemeClr val="tx1"/>
              </a:solidFill>
            </a:ln>
          </p:spPr>
          <p:txBody>
            <a:bodyPr wrap="square" rtlCol="0">
              <a:spAutoFit/>
            </a:bodyPr>
            <a:lstStyle/>
            <a:p>
              <a:pPr algn="ctr"/>
              <a:r>
                <a:rPr lang="en-US" dirty="0" err="1" smtClean="0">
                  <a:solidFill>
                    <a:srgbClr val="000000"/>
                  </a:solidFill>
                  <a:latin typeface="Tahoma"/>
                </a:rPr>
                <a:t>Req</a:t>
              </a:r>
              <a:endParaRPr lang="en-US" dirty="0">
                <a:solidFill>
                  <a:srgbClr val="000000"/>
                </a:solidFill>
                <a:latin typeface="Tahoma"/>
              </a:endParaRPr>
            </a:p>
          </p:txBody>
        </p:sp>
        <p:sp>
          <p:nvSpPr>
            <p:cNvPr id="170" name="TextBox 169"/>
            <p:cNvSpPr txBox="1"/>
            <p:nvPr/>
          </p:nvSpPr>
          <p:spPr>
            <a:xfrm>
              <a:off x="3635896" y="2699628"/>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171" name="TextBox 170"/>
            <p:cNvSpPr txBox="1"/>
            <p:nvPr/>
          </p:nvSpPr>
          <p:spPr>
            <a:xfrm>
              <a:off x="2699792" y="2699628"/>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172" name="TextBox 171"/>
            <p:cNvSpPr txBox="1"/>
            <p:nvPr/>
          </p:nvSpPr>
          <p:spPr>
            <a:xfrm>
              <a:off x="1763688" y="2699628"/>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173" name="TextBox 172"/>
            <p:cNvSpPr txBox="1"/>
            <p:nvPr/>
          </p:nvSpPr>
          <p:spPr>
            <a:xfrm>
              <a:off x="827584" y="234888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174" name="TextBox 173"/>
            <p:cNvSpPr txBox="1"/>
            <p:nvPr/>
          </p:nvSpPr>
          <p:spPr>
            <a:xfrm>
              <a:off x="4572000" y="234888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175" name="TextBox 174"/>
            <p:cNvSpPr txBox="1"/>
            <p:nvPr/>
          </p:nvSpPr>
          <p:spPr>
            <a:xfrm>
              <a:off x="4572000" y="2699628"/>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176" name="TextBox 175"/>
            <p:cNvSpPr txBox="1"/>
            <p:nvPr/>
          </p:nvSpPr>
          <p:spPr>
            <a:xfrm>
              <a:off x="5508104" y="2699628"/>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177" name="TextBox 176"/>
            <p:cNvSpPr txBox="1"/>
            <p:nvPr/>
          </p:nvSpPr>
          <p:spPr>
            <a:xfrm>
              <a:off x="5508104" y="198884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178" name="TextBox 177"/>
            <p:cNvSpPr txBox="1"/>
            <p:nvPr/>
          </p:nvSpPr>
          <p:spPr>
            <a:xfrm>
              <a:off x="6444208" y="198884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179" name="TextBox 178"/>
            <p:cNvSpPr txBox="1"/>
            <p:nvPr/>
          </p:nvSpPr>
          <p:spPr>
            <a:xfrm>
              <a:off x="7380312" y="198884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180" name="TextBox 179"/>
            <p:cNvSpPr txBox="1"/>
            <p:nvPr/>
          </p:nvSpPr>
          <p:spPr>
            <a:xfrm>
              <a:off x="6444208" y="2348880"/>
              <a:ext cx="936104" cy="369332"/>
            </a:xfrm>
            <a:prstGeom prst="rect">
              <a:avLst/>
            </a:prstGeom>
            <a:solidFill>
              <a:srgbClr val="00B0F0"/>
            </a:solidFill>
            <a:ln w="22225">
              <a:solidFill>
                <a:schemeClr val="tx1"/>
              </a:solidFill>
            </a:ln>
          </p:spPr>
          <p:txBody>
            <a:bodyPr wrap="square" rtlCol="0">
              <a:spAutoFit/>
            </a:bodyPr>
            <a:lstStyle/>
            <a:p>
              <a:pPr algn="ctr"/>
              <a:r>
                <a:rPr lang="en-US" dirty="0" err="1" smtClean="0">
                  <a:solidFill>
                    <a:srgbClr val="000000"/>
                  </a:solidFill>
                  <a:latin typeface="Tahoma"/>
                </a:rPr>
                <a:t>Req</a:t>
              </a:r>
              <a:endParaRPr lang="en-US" dirty="0">
                <a:solidFill>
                  <a:srgbClr val="000000"/>
                </a:solidFill>
                <a:latin typeface="Tahoma"/>
              </a:endParaRPr>
            </a:p>
          </p:txBody>
        </p:sp>
        <p:sp>
          <p:nvSpPr>
            <p:cNvPr id="181" name="TextBox 180"/>
            <p:cNvSpPr txBox="1"/>
            <p:nvPr/>
          </p:nvSpPr>
          <p:spPr>
            <a:xfrm>
              <a:off x="6444208" y="2699628"/>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182" name="TextBox 181"/>
            <p:cNvSpPr txBox="1"/>
            <p:nvPr/>
          </p:nvSpPr>
          <p:spPr>
            <a:xfrm>
              <a:off x="7380312" y="2699628"/>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grpSp>
      <p:sp>
        <p:nvSpPr>
          <p:cNvPr id="183" name="Rectangle 182"/>
          <p:cNvSpPr/>
          <p:nvPr/>
        </p:nvSpPr>
        <p:spPr>
          <a:xfrm>
            <a:off x="827584"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84" name="Rectangle 183"/>
          <p:cNvSpPr/>
          <p:nvPr/>
        </p:nvSpPr>
        <p:spPr>
          <a:xfrm>
            <a:off x="827584"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85" name="Rectangle 184"/>
          <p:cNvSpPr/>
          <p:nvPr/>
        </p:nvSpPr>
        <p:spPr>
          <a:xfrm>
            <a:off x="827584"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86" name="Rectangle 185"/>
          <p:cNvSpPr/>
          <p:nvPr/>
        </p:nvSpPr>
        <p:spPr>
          <a:xfrm>
            <a:off x="1763688"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87" name="Rectangle 186"/>
          <p:cNvSpPr/>
          <p:nvPr/>
        </p:nvSpPr>
        <p:spPr>
          <a:xfrm>
            <a:off x="1763688"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89" name="Rectangle 188"/>
          <p:cNvSpPr/>
          <p:nvPr/>
        </p:nvSpPr>
        <p:spPr>
          <a:xfrm>
            <a:off x="2699792"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90" name="Rectangle 189"/>
          <p:cNvSpPr/>
          <p:nvPr/>
        </p:nvSpPr>
        <p:spPr>
          <a:xfrm>
            <a:off x="2699792"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92" name="Rectangle 191"/>
          <p:cNvSpPr/>
          <p:nvPr/>
        </p:nvSpPr>
        <p:spPr>
          <a:xfrm>
            <a:off x="3635896"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93" name="Rectangle 192"/>
          <p:cNvSpPr/>
          <p:nvPr/>
        </p:nvSpPr>
        <p:spPr>
          <a:xfrm>
            <a:off x="3635896"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95" name="Rectangle 194"/>
          <p:cNvSpPr/>
          <p:nvPr/>
        </p:nvSpPr>
        <p:spPr>
          <a:xfrm>
            <a:off x="4572000"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96" name="Rectangle 195"/>
          <p:cNvSpPr/>
          <p:nvPr/>
        </p:nvSpPr>
        <p:spPr>
          <a:xfrm>
            <a:off x="4572000"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98" name="Rectangle 197"/>
          <p:cNvSpPr/>
          <p:nvPr/>
        </p:nvSpPr>
        <p:spPr>
          <a:xfrm>
            <a:off x="5508104"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99" name="Rectangle 198"/>
          <p:cNvSpPr/>
          <p:nvPr/>
        </p:nvSpPr>
        <p:spPr>
          <a:xfrm>
            <a:off x="5508104"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01" name="Rectangle 200"/>
          <p:cNvSpPr/>
          <p:nvPr/>
        </p:nvSpPr>
        <p:spPr>
          <a:xfrm>
            <a:off x="6444208"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02" name="Rectangle 201"/>
          <p:cNvSpPr/>
          <p:nvPr/>
        </p:nvSpPr>
        <p:spPr>
          <a:xfrm>
            <a:off x="6444208"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04" name="Rectangle 203"/>
          <p:cNvSpPr/>
          <p:nvPr/>
        </p:nvSpPr>
        <p:spPr>
          <a:xfrm>
            <a:off x="7380312"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05" name="Rectangle 204"/>
          <p:cNvSpPr/>
          <p:nvPr/>
        </p:nvSpPr>
        <p:spPr>
          <a:xfrm>
            <a:off x="7380312"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07" name="TextBox 206"/>
          <p:cNvSpPr txBox="1"/>
          <p:nvPr/>
        </p:nvSpPr>
        <p:spPr>
          <a:xfrm>
            <a:off x="827584" y="3068960"/>
            <a:ext cx="936104" cy="369332"/>
          </a:xfrm>
          <a:prstGeom prst="rect">
            <a:avLst/>
          </a:prstGeom>
          <a:solidFill>
            <a:schemeClr val="accent1">
              <a:lumMod val="60000"/>
              <a:lumOff val="40000"/>
            </a:schemeClr>
          </a:solidFill>
          <a:ln w="22225">
            <a:solidFill>
              <a:schemeClr val="tx1"/>
            </a:solidFill>
          </a:ln>
        </p:spPr>
        <p:txBody>
          <a:bodyPr wrap="square" rtlCol="0">
            <a:spAutoFit/>
          </a:bodyPr>
          <a:lstStyle/>
          <a:p>
            <a:pPr algn="ctr"/>
            <a:r>
              <a:rPr lang="en-US" dirty="0" err="1" smtClean="0">
                <a:solidFill>
                  <a:srgbClr val="000000"/>
                </a:solidFill>
                <a:latin typeface="Tahoma"/>
              </a:rPr>
              <a:t>Req</a:t>
            </a:r>
            <a:endParaRPr lang="en-US" dirty="0">
              <a:solidFill>
                <a:srgbClr val="000000"/>
              </a:solidFill>
              <a:latin typeface="Tahoma"/>
            </a:endParaRPr>
          </a:p>
        </p:txBody>
      </p:sp>
      <p:sp>
        <p:nvSpPr>
          <p:cNvPr id="209" name="TextBox 208"/>
          <p:cNvSpPr txBox="1"/>
          <p:nvPr/>
        </p:nvSpPr>
        <p:spPr>
          <a:xfrm>
            <a:off x="827584" y="3779748"/>
            <a:ext cx="936104" cy="369332"/>
          </a:xfrm>
          <a:prstGeom prst="rect">
            <a:avLst/>
          </a:prstGeom>
          <a:solidFill>
            <a:schemeClr val="accent1">
              <a:lumMod val="60000"/>
              <a:lumOff val="40000"/>
            </a:schemeClr>
          </a:solidFill>
          <a:ln w="22225">
            <a:solidFill>
              <a:schemeClr val="tx1"/>
            </a:solidFill>
          </a:ln>
        </p:spPr>
        <p:txBody>
          <a:bodyPr wrap="square" rtlCol="0">
            <a:spAutoFit/>
          </a:bodyPr>
          <a:lstStyle/>
          <a:p>
            <a:pPr algn="ctr"/>
            <a:r>
              <a:rPr lang="en-US" dirty="0" err="1" smtClean="0">
                <a:solidFill>
                  <a:srgbClr val="000000"/>
                </a:solidFill>
                <a:latin typeface="Tahoma"/>
              </a:rPr>
              <a:t>Req</a:t>
            </a:r>
            <a:endParaRPr lang="en-US" dirty="0">
              <a:solidFill>
                <a:srgbClr val="000000"/>
              </a:solidFill>
              <a:latin typeface="Tahoma"/>
            </a:endParaRPr>
          </a:p>
        </p:txBody>
      </p:sp>
      <p:sp>
        <p:nvSpPr>
          <p:cNvPr id="210" name="TextBox 209"/>
          <p:cNvSpPr txBox="1"/>
          <p:nvPr/>
        </p:nvSpPr>
        <p:spPr>
          <a:xfrm>
            <a:off x="3635896" y="3419708"/>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211" name="TextBox 210"/>
          <p:cNvSpPr txBox="1"/>
          <p:nvPr/>
        </p:nvSpPr>
        <p:spPr>
          <a:xfrm>
            <a:off x="4572000" y="3068960"/>
            <a:ext cx="936104" cy="369332"/>
          </a:xfrm>
          <a:prstGeom prst="rect">
            <a:avLst/>
          </a:prstGeom>
          <a:solidFill>
            <a:schemeClr val="accent1">
              <a:lumMod val="60000"/>
              <a:lumOff val="40000"/>
            </a:schemeClr>
          </a:solidFill>
          <a:ln w="22225">
            <a:solidFill>
              <a:schemeClr val="tx1"/>
            </a:solidFill>
          </a:ln>
        </p:spPr>
        <p:txBody>
          <a:bodyPr wrap="square" rtlCol="0">
            <a:spAutoFit/>
          </a:bodyPr>
          <a:lstStyle/>
          <a:p>
            <a:pPr algn="ctr"/>
            <a:r>
              <a:rPr lang="en-US" dirty="0" err="1" smtClean="0">
                <a:solidFill>
                  <a:srgbClr val="000000"/>
                </a:solidFill>
                <a:latin typeface="Tahoma"/>
              </a:rPr>
              <a:t>Req</a:t>
            </a:r>
            <a:endParaRPr lang="en-US" dirty="0">
              <a:solidFill>
                <a:srgbClr val="000000"/>
              </a:solidFill>
              <a:latin typeface="Tahoma"/>
            </a:endParaRPr>
          </a:p>
        </p:txBody>
      </p:sp>
      <p:sp>
        <p:nvSpPr>
          <p:cNvPr id="214" name="TextBox 213"/>
          <p:cNvSpPr txBox="1"/>
          <p:nvPr/>
        </p:nvSpPr>
        <p:spPr>
          <a:xfrm>
            <a:off x="5508104" y="3419708"/>
            <a:ext cx="936104" cy="369332"/>
          </a:xfrm>
          <a:prstGeom prst="rect">
            <a:avLst/>
          </a:prstGeom>
          <a:solidFill>
            <a:srgbClr val="FF5050"/>
          </a:solidFill>
          <a:ln w="22225">
            <a:solidFill>
              <a:schemeClr val="tx1"/>
            </a:solidFill>
          </a:ln>
        </p:spPr>
        <p:txBody>
          <a:bodyPr wrap="square" rtlCol="0">
            <a:spAutoFit/>
          </a:bodyPr>
          <a:lstStyle/>
          <a:p>
            <a:pPr algn="ctr"/>
            <a:r>
              <a:rPr lang="en-US" dirty="0" err="1" smtClean="0">
                <a:solidFill>
                  <a:srgbClr val="000000"/>
                </a:solidFill>
                <a:latin typeface="Tahoma"/>
              </a:rPr>
              <a:t>Req</a:t>
            </a:r>
            <a:endParaRPr lang="en-US" dirty="0">
              <a:solidFill>
                <a:srgbClr val="000000"/>
              </a:solidFill>
              <a:latin typeface="Tahoma"/>
            </a:endParaRPr>
          </a:p>
        </p:txBody>
      </p:sp>
      <p:sp>
        <p:nvSpPr>
          <p:cNvPr id="215" name="TextBox 214"/>
          <p:cNvSpPr txBox="1"/>
          <p:nvPr/>
        </p:nvSpPr>
        <p:spPr>
          <a:xfrm>
            <a:off x="7380312" y="3419708"/>
            <a:ext cx="936104" cy="369332"/>
          </a:xfrm>
          <a:prstGeom prst="rect">
            <a:avLst/>
          </a:prstGeom>
          <a:solidFill>
            <a:schemeClr val="tx2">
              <a:lumMod val="60000"/>
              <a:lumOff val="40000"/>
            </a:schemeClr>
          </a:solidFill>
          <a:ln w="22225">
            <a:solidFill>
              <a:schemeClr val="tx1"/>
            </a:solidFill>
          </a:ln>
        </p:spPr>
        <p:txBody>
          <a:bodyPr wrap="square" rtlCol="0">
            <a:spAutoFit/>
          </a:bodyPr>
          <a:lstStyle/>
          <a:p>
            <a:pPr algn="ctr"/>
            <a:r>
              <a:rPr lang="en-US" dirty="0" err="1" smtClean="0">
                <a:solidFill>
                  <a:srgbClr val="000000"/>
                </a:solidFill>
                <a:latin typeface="Tahoma"/>
              </a:rPr>
              <a:t>Req</a:t>
            </a:r>
            <a:endParaRPr lang="en-US" dirty="0">
              <a:solidFill>
                <a:srgbClr val="000000"/>
              </a:solidFill>
              <a:latin typeface="Tahoma"/>
            </a:endParaRPr>
          </a:p>
        </p:txBody>
      </p:sp>
      <p:sp>
        <p:nvSpPr>
          <p:cNvPr id="216" name="TextBox 215"/>
          <p:cNvSpPr txBox="1"/>
          <p:nvPr/>
        </p:nvSpPr>
        <p:spPr>
          <a:xfrm>
            <a:off x="1763688" y="306896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217" name="TextBox 216"/>
          <p:cNvSpPr txBox="1"/>
          <p:nvPr/>
        </p:nvSpPr>
        <p:spPr>
          <a:xfrm>
            <a:off x="2699792" y="306896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218" name="TextBox 217"/>
          <p:cNvSpPr txBox="1"/>
          <p:nvPr/>
        </p:nvSpPr>
        <p:spPr>
          <a:xfrm>
            <a:off x="3635896" y="3068960"/>
            <a:ext cx="936104" cy="369332"/>
          </a:xfrm>
          <a:prstGeom prst="rect">
            <a:avLst/>
          </a:prstGeom>
          <a:solidFill>
            <a:srgbClr val="00B0F0"/>
          </a:solidFill>
          <a:ln w="22225">
            <a:solidFill>
              <a:schemeClr val="tx1"/>
            </a:solidFill>
          </a:ln>
        </p:spPr>
        <p:txBody>
          <a:bodyPr wrap="square" rtlCol="0">
            <a:spAutoFit/>
          </a:bodyPr>
          <a:lstStyle/>
          <a:p>
            <a:pPr algn="ctr"/>
            <a:r>
              <a:rPr lang="en-US" dirty="0" err="1" smtClean="0">
                <a:solidFill>
                  <a:srgbClr val="000000"/>
                </a:solidFill>
                <a:latin typeface="Tahoma"/>
              </a:rPr>
              <a:t>Req</a:t>
            </a:r>
            <a:endParaRPr lang="en-US" dirty="0">
              <a:solidFill>
                <a:srgbClr val="000000"/>
              </a:solidFill>
              <a:latin typeface="Tahoma"/>
            </a:endParaRPr>
          </a:p>
        </p:txBody>
      </p:sp>
      <p:sp>
        <p:nvSpPr>
          <p:cNvPr id="219" name="TextBox 218"/>
          <p:cNvSpPr txBox="1"/>
          <p:nvPr/>
        </p:nvSpPr>
        <p:spPr>
          <a:xfrm>
            <a:off x="3635896" y="3419708"/>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220" name="TextBox 219"/>
          <p:cNvSpPr txBox="1"/>
          <p:nvPr/>
        </p:nvSpPr>
        <p:spPr>
          <a:xfrm>
            <a:off x="2699792" y="3419708"/>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221" name="TextBox 220"/>
          <p:cNvSpPr txBox="1"/>
          <p:nvPr/>
        </p:nvSpPr>
        <p:spPr>
          <a:xfrm>
            <a:off x="1763688" y="342900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222" name="TextBox 221"/>
          <p:cNvSpPr txBox="1"/>
          <p:nvPr/>
        </p:nvSpPr>
        <p:spPr>
          <a:xfrm>
            <a:off x="827584" y="342900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223" name="TextBox 222"/>
          <p:cNvSpPr txBox="1"/>
          <p:nvPr/>
        </p:nvSpPr>
        <p:spPr>
          <a:xfrm>
            <a:off x="4572000" y="342900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225" name="TextBox 224"/>
          <p:cNvSpPr txBox="1"/>
          <p:nvPr/>
        </p:nvSpPr>
        <p:spPr>
          <a:xfrm>
            <a:off x="5508104" y="3419708"/>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226" name="TextBox 225"/>
          <p:cNvSpPr txBox="1"/>
          <p:nvPr/>
        </p:nvSpPr>
        <p:spPr>
          <a:xfrm>
            <a:off x="5508104" y="306896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229" name="TextBox 228"/>
          <p:cNvSpPr txBox="1"/>
          <p:nvPr/>
        </p:nvSpPr>
        <p:spPr>
          <a:xfrm>
            <a:off x="6444208" y="3429000"/>
            <a:ext cx="936104" cy="369332"/>
          </a:xfrm>
          <a:prstGeom prst="rect">
            <a:avLst/>
          </a:prstGeom>
          <a:solidFill>
            <a:srgbClr val="00B0F0"/>
          </a:solidFill>
          <a:ln w="22225">
            <a:solidFill>
              <a:schemeClr val="tx1"/>
            </a:solidFill>
          </a:ln>
        </p:spPr>
        <p:txBody>
          <a:bodyPr wrap="square" rtlCol="0">
            <a:spAutoFit/>
          </a:bodyPr>
          <a:lstStyle/>
          <a:p>
            <a:pPr algn="ctr"/>
            <a:r>
              <a:rPr lang="en-US" dirty="0" err="1" smtClean="0">
                <a:solidFill>
                  <a:srgbClr val="000000"/>
                </a:solidFill>
                <a:latin typeface="Tahoma"/>
              </a:rPr>
              <a:t>Req</a:t>
            </a:r>
            <a:endParaRPr lang="en-US" dirty="0">
              <a:solidFill>
                <a:srgbClr val="000000"/>
              </a:solidFill>
              <a:latin typeface="Tahoma"/>
            </a:endParaRPr>
          </a:p>
        </p:txBody>
      </p:sp>
      <p:sp>
        <p:nvSpPr>
          <p:cNvPr id="230" name="TextBox 229"/>
          <p:cNvSpPr txBox="1"/>
          <p:nvPr/>
        </p:nvSpPr>
        <p:spPr>
          <a:xfrm>
            <a:off x="6444208" y="3059668"/>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231" name="TextBox 230"/>
          <p:cNvSpPr txBox="1"/>
          <p:nvPr/>
        </p:nvSpPr>
        <p:spPr>
          <a:xfrm>
            <a:off x="7380312" y="306896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255" name="Rectangle 254"/>
          <p:cNvSpPr/>
          <p:nvPr/>
        </p:nvSpPr>
        <p:spPr bwMode="auto">
          <a:xfrm>
            <a:off x="1311532"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257" name="Rectangle 256"/>
          <p:cNvSpPr/>
          <p:nvPr/>
        </p:nvSpPr>
        <p:spPr bwMode="auto">
          <a:xfrm>
            <a:off x="4287933"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258" name="Rectangle 257"/>
          <p:cNvSpPr/>
          <p:nvPr/>
        </p:nvSpPr>
        <p:spPr bwMode="auto">
          <a:xfrm>
            <a:off x="5702057" y="1881916"/>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260" name="Rectangle 259"/>
          <p:cNvSpPr/>
          <p:nvPr/>
        </p:nvSpPr>
        <p:spPr>
          <a:xfrm>
            <a:off x="4409136" y="2512305"/>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61" name="Rectangle 260"/>
          <p:cNvSpPr/>
          <p:nvPr/>
        </p:nvSpPr>
        <p:spPr>
          <a:xfrm>
            <a:off x="4409136" y="2143593"/>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62" name="Rectangle 261"/>
          <p:cNvSpPr/>
          <p:nvPr/>
        </p:nvSpPr>
        <p:spPr>
          <a:xfrm>
            <a:off x="5823260" y="2512305"/>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63" name="Rectangle 262"/>
          <p:cNvSpPr/>
          <p:nvPr/>
        </p:nvSpPr>
        <p:spPr>
          <a:xfrm>
            <a:off x="5823260" y="2157522"/>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65" name="Rectangle 264"/>
          <p:cNvSpPr/>
          <p:nvPr/>
        </p:nvSpPr>
        <p:spPr>
          <a:xfrm>
            <a:off x="1446210" y="2512305"/>
            <a:ext cx="875410" cy="263366"/>
          </a:xfrm>
          <a:prstGeom prst="rect">
            <a:avLst/>
          </a:prstGeom>
          <a:solidFill>
            <a:schemeClr val="accent1">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67" name="Rectangle 266"/>
          <p:cNvSpPr/>
          <p:nvPr/>
        </p:nvSpPr>
        <p:spPr bwMode="auto">
          <a:xfrm>
            <a:off x="7072172" y="1844824"/>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268" name="Rectangle 267"/>
          <p:cNvSpPr/>
          <p:nvPr/>
        </p:nvSpPr>
        <p:spPr>
          <a:xfrm>
            <a:off x="7206850" y="2495941"/>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70" name="TextBox 269"/>
          <p:cNvSpPr txBox="1"/>
          <p:nvPr/>
        </p:nvSpPr>
        <p:spPr>
          <a:xfrm>
            <a:off x="1897823" y="3265820"/>
            <a:ext cx="5050441" cy="523220"/>
          </a:xfrm>
          <a:prstGeom prst="rect">
            <a:avLst/>
          </a:prstGeom>
          <a:solidFill>
            <a:schemeClr val="tx2">
              <a:lumMod val="60000"/>
              <a:lumOff val="40000"/>
            </a:schemeClr>
          </a:solidFill>
          <a:ln w="38100">
            <a:solidFill>
              <a:schemeClr val="tx1"/>
            </a:solidFill>
          </a:ln>
        </p:spPr>
        <p:txBody>
          <a:bodyPr wrap="square" rtlCol="0">
            <a:spAutoFit/>
          </a:bodyPr>
          <a:lstStyle/>
          <a:p>
            <a:pPr algn="ctr"/>
            <a:r>
              <a:rPr lang="en-US" sz="2800" dirty="0" smtClean="0">
                <a:solidFill>
                  <a:srgbClr val="000000"/>
                </a:solidFill>
                <a:latin typeface="Tahoma"/>
              </a:rPr>
              <a:t>Batch Scheduler</a:t>
            </a:r>
            <a:endParaRPr lang="en-US" sz="2800" dirty="0">
              <a:solidFill>
                <a:srgbClr val="000000"/>
              </a:solidFill>
              <a:latin typeface="Tahoma"/>
            </a:endParaRPr>
          </a:p>
        </p:txBody>
      </p:sp>
      <p:sp>
        <p:nvSpPr>
          <p:cNvPr id="271" name="Down Arrow 270"/>
          <p:cNvSpPr/>
          <p:nvPr/>
        </p:nvSpPr>
        <p:spPr>
          <a:xfrm>
            <a:off x="3714394" y="2924945"/>
            <a:ext cx="1289654" cy="2160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72" name="Rectangle 271"/>
          <p:cNvSpPr/>
          <p:nvPr/>
        </p:nvSpPr>
        <p:spPr>
          <a:xfrm>
            <a:off x="7204874" y="2132856"/>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73" name="Rectangle 272"/>
          <p:cNvSpPr/>
          <p:nvPr/>
        </p:nvSpPr>
        <p:spPr bwMode="auto">
          <a:xfrm>
            <a:off x="5960989" y="416085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274" name="Rectangle 273"/>
          <p:cNvSpPr/>
          <p:nvPr/>
        </p:nvSpPr>
        <p:spPr bwMode="auto">
          <a:xfrm>
            <a:off x="4546865" y="4149080"/>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275" name="Rectangle 274"/>
          <p:cNvSpPr/>
          <p:nvPr/>
        </p:nvSpPr>
        <p:spPr bwMode="auto">
          <a:xfrm>
            <a:off x="3065403" y="4149080"/>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276" name="Rectangle 275"/>
          <p:cNvSpPr/>
          <p:nvPr/>
        </p:nvSpPr>
        <p:spPr bwMode="auto">
          <a:xfrm>
            <a:off x="1570464" y="4149080"/>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277" name="Rectangle 276"/>
          <p:cNvSpPr/>
          <p:nvPr/>
        </p:nvSpPr>
        <p:spPr>
          <a:xfrm>
            <a:off x="1705142" y="5063396"/>
            <a:ext cx="875410" cy="263366"/>
          </a:xfrm>
          <a:prstGeom prst="rect">
            <a:avLst/>
          </a:prstGeom>
          <a:solidFill>
            <a:schemeClr val="accent1">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78" name="Rectangle 277"/>
          <p:cNvSpPr/>
          <p:nvPr/>
        </p:nvSpPr>
        <p:spPr>
          <a:xfrm>
            <a:off x="1705142" y="4317019"/>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79" name="Rectangle 278"/>
          <p:cNvSpPr/>
          <p:nvPr/>
        </p:nvSpPr>
        <p:spPr>
          <a:xfrm>
            <a:off x="1705142" y="4685731"/>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80" name="Rectangle 279"/>
          <p:cNvSpPr/>
          <p:nvPr/>
        </p:nvSpPr>
        <p:spPr>
          <a:xfrm>
            <a:off x="4668068" y="5063396"/>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81" name="Rectangle 280"/>
          <p:cNvSpPr/>
          <p:nvPr/>
        </p:nvSpPr>
        <p:spPr>
          <a:xfrm>
            <a:off x="4668068" y="4685731"/>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82" name="Rectangle 281"/>
          <p:cNvSpPr/>
          <p:nvPr/>
        </p:nvSpPr>
        <p:spPr>
          <a:xfrm>
            <a:off x="3186605" y="5054444"/>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83" name="Rectangle 282"/>
          <p:cNvSpPr/>
          <p:nvPr/>
        </p:nvSpPr>
        <p:spPr>
          <a:xfrm>
            <a:off x="3192534" y="4682116"/>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84" name="Down Arrow 283"/>
          <p:cNvSpPr/>
          <p:nvPr/>
        </p:nvSpPr>
        <p:spPr>
          <a:xfrm>
            <a:off x="3714394" y="3820399"/>
            <a:ext cx="1289654" cy="256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cxnSp>
        <p:nvCxnSpPr>
          <p:cNvPr id="285" name="Straight Connector 284"/>
          <p:cNvCxnSpPr/>
          <p:nvPr/>
        </p:nvCxnSpPr>
        <p:spPr>
          <a:xfrm>
            <a:off x="251520" y="3068960"/>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251520" y="3933056"/>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36512" y="1700808"/>
            <a:ext cx="1244244" cy="430887"/>
          </a:xfrm>
          <a:prstGeom prst="rect">
            <a:avLst/>
          </a:prstGeom>
          <a:noFill/>
        </p:spPr>
        <p:txBody>
          <a:bodyPr wrap="square" rtlCol="0">
            <a:spAutoFit/>
          </a:bodyPr>
          <a:lstStyle/>
          <a:p>
            <a:r>
              <a:rPr lang="en-US" sz="2200" dirty="0" smtClean="0">
                <a:solidFill>
                  <a:srgbClr val="000000"/>
                </a:solidFill>
                <a:latin typeface="Tahoma"/>
              </a:rPr>
              <a:t>Stage 1</a:t>
            </a:r>
            <a:endParaRPr lang="en-US" sz="2200" dirty="0">
              <a:solidFill>
                <a:srgbClr val="000000"/>
              </a:solidFill>
              <a:latin typeface="Tahoma"/>
            </a:endParaRPr>
          </a:p>
        </p:txBody>
      </p:sp>
      <p:sp>
        <p:nvSpPr>
          <p:cNvPr id="155" name="TextBox 154"/>
          <p:cNvSpPr txBox="1"/>
          <p:nvPr/>
        </p:nvSpPr>
        <p:spPr>
          <a:xfrm>
            <a:off x="-36512" y="3356992"/>
            <a:ext cx="1244244" cy="430887"/>
          </a:xfrm>
          <a:prstGeom prst="rect">
            <a:avLst/>
          </a:prstGeom>
          <a:noFill/>
        </p:spPr>
        <p:txBody>
          <a:bodyPr wrap="square" rtlCol="0">
            <a:spAutoFit/>
          </a:bodyPr>
          <a:lstStyle/>
          <a:p>
            <a:r>
              <a:rPr lang="en-US" sz="2200" dirty="0" smtClean="0">
                <a:solidFill>
                  <a:srgbClr val="000000"/>
                </a:solidFill>
                <a:latin typeface="Tahoma"/>
              </a:rPr>
              <a:t>Stage 2</a:t>
            </a:r>
            <a:endParaRPr lang="en-US" sz="2200" dirty="0">
              <a:solidFill>
                <a:srgbClr val="000000"/>
              </a:solidFill>
              <a:latin typeface="Tahoma"/>
            </a:endParaRPr>
          </a:p>
        </p:txBody>
      </p:sp>
      <p:sp>
        <p:nvSpPr>
          <p:cNvPr id="161" name="TextBox 160"/>
          <p:cNvSpPr txBox="1"/>
          <p:nvPr/>
        </p:nvSpPr>
        <p:spPr>
          <a:xfrm>
            <a:off x="-36512" y="4582289"/>
            <a:ext cx="1244244" cy="430887"/>
          </a:xfrm>
          <a:prstGeom prst="rect">
            <a:avLst/>
          </a:prstGeom>
          <a:noFill/>
        </p:spPr>
        <p:txBody>
          <a:bodyPr wrap="square" rtlCol="0">
            <a:spAutoFit/>
          </a:bodyPr>
          <a:lstStyle/>
          <a:p>
            <a:r>
              <a:rPr lang="en-US" sz="2200" dirty="0" smtClean="0">
                <a:solidFill>
                  <a:srgbClr val="000000"/>
                </a:solidFill>
                <a:latin typeface="Tahoma"/>
              </a:rPr>
              <a:t>Stage 3</a:t>
            </a:r>
            <a:endParaRPr lang="en-US" sz="2200" dirty="0">
              <a:solidFill>
                <a:srgbClr val="000000"/>
              </a:solidFill>
              <a:latin typeface="Tahoma"/>
            </a:endParaRPr>
          </a:p>
        </p:txBody>
      </p:sp>
      <p:sp>
        <p:nvSpPr>
          <p:cNvPr id="162" name="TextBox 161"/>
          <p:cNvSpPr txBox="1"/>
          <p:nvPr/>
        </p:nvSpPr>
        <p:spPr>
          <a:xfrm>
            <a:off x="2699792" y="234888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256" name="Rectangle 255"/>
          <p:cNvSpPr/>
          <p:nvPr/>
        </p:nvSpPr>
        <p:spPr bwMode="auto">
          <a:xfrm>
            <a:off x="2792637"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259" name="Rectangle 258"/>
          <p:cNvSpPr/>
          <p:nvPr/>
        </p:nvSpPr>
        <p:spPr>
          <a:xfrm>
            <a:off x="2913839" y="2143593"/>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66" name="Rectangle 265"/>
          <p:cNvSpPr/>
          <p:nvPr/>
        </p:nvSpPr>
        <p:spPr>
          <a:xfrm>
            <a:off x="2913839" y="2512305"/>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88" name="Rectangle 187"/>
          <p:cNvSpPr/>
          <p:nvPr/>
        </p:nvSpPr>
        <p:spPr>
          <a:xfrm>
            <a:off x="1763688"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91" name="Rectangle 190"/>
          <p:cNvSpPr/>
          <p:nvPr/>
        </p:nvSpPr>
        <p:spPr>
          <a:xfrm>
            <a:off x="2699792"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94" name="Rectangle 193"/>
          <p:cNvSpPr/>
          <p:nvPr/>
        </p:nvSpPr>
        <p:spPr>
          <a:xfrm>
            <a:off x="3635896"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97" name="Rectangle 196"/>
          <p:cNvSpPr/>
          <p:nvPr/>
        </p:nvSpPr>
        <p:spPr>
          <a:xfrm>
            <a:off x="4572000"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00" name="Rectangle 199"/>
          <p:cNvSpPr/>
          <p:nvPr/>
        </p:nvSpPr>
        <p:spPr>
          <a:xfrm>
            <a:off x="5508104"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03" name="Rectangle 202"/>
          <p:cNvSpPr/>
          <p:nvPr/>
        </p:nvSpPr>
        <p:spPr>
          <a:xfrm>
            <a:off x="6444208"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06" name="Rectangle 205"/>
          <p:cNvSpPr/>
          <p:nvPr/>
        </p:nvSpPr>
        <p:spPr>
          <a:xfrm>
            <a:off x="7380312"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08" name="TextBox 207"/>
          <p:cNvSpPr txBox="1"/>
          <p:nvPr/>
        </p:nvSpPr>
        <p:spPr>
          <a:xfrm rot="16200000">
            <a:off x="-1082146" y="3394517"/>
            <a:ext cx="2984984" cy="461665"/>
          </a:xfrm>
          <a:prstGeom prst="rect">
            <a:avLst/>
          </a:prstGeom>
          <a:noFill/>
        </p:spPr>
        <p:txBody>
          <a:bodyPr wrap="none" rtlCol="0">
            <a:spAutoFit/>
          </a:bodyPr>
          <a:lstStyle/>
          <a:p>
            <a:r>
              <a:rPr lang="en-US" sz="2400" dirty="0" smtClean="0">
                <a:solidFill>
                  <a:srgbClr val="000000"/>
                </a:solidFill>
                <a:latin typeface="Tahoma"/>
              </a:rPr>
              <a:t>Monolithic Scheduler</a:t>
            </a:r>
            <a:endParaRPr lang="en-US" sz="2400" dirty="0">
              <a:solidFill>
                <a:srgbClr val="000000"/>
              </a:solidFill>
              <a:latin typeface="Tahoma"/>
            </a:endParaRPr>
          </a:p>
        </p:txBody>
      </p:sp>
      <p:sp>
        <p:nvSpPr>
          <p:cNvPr id="212" name="TextBox 211"/>
          <p:cNvSpPr txBox="1"/>
          <p:nvPr/>
        </p:nvSpPr>
        <p:spPr>
          <a:xfrm>
            <a:off x="0" y="2276872"/>
            <a:ext cx="1403648" cy="646331"/>
          </a:xfrm>
          <a:prstGeom prst="rect">
            <a:avLst/>
          </a:prstGeom>
          <a:noFill/>
        </p:spPr>
        <p:txBody>
          <a:bodyPr wrap="square" rtlCol="0">
            <a:spAutoFit/>
          </a:bodyPr>
          <a:lstStyle/>
          <a:p>
            <a:r>
              <a:rPr lang="en-US" b="1" dirty="0" smtClean="0">
                <a:solidFill>
                  <a:srgbClr val="000000"/>
                </a:solidFill>
                <a:latin typeface="Tahoma"/>
              </a:rPr>
              <a:t>Batch Formation</a:t>
            </a:r>
            <a:endParaRPr lang="en-US" b="1" dirty="0">
              <a:solidFill>
                <a:srgbClr val="000000"/>
              </a:solidFill>
              <a:latin typeface="Tahoma"/>
            </a:endParaRPr>
          </a:p>
        </p:txBody>
      </p:sp>
      <p:sp>
        <p:nvSpPr>
          <p:cNvPr id="224" name="TextBox 223"/>
          <p:cNvSpPr txBox="1"/>
          <p:nvPr/>
        </p:nvSpPr>
        <p:spPr>
          <a:xfrm>
            <a:off x="0" y="5085184"/>
            <a:ext cx="1440160" cy="923330"/>
          </a:xfrm>
          <a:prstGeom prst="rect">
            <a:avLst/>
          </a:prstGeom>
          <a:noFill/>
        </p:spPr>
        <p:txBody>
          <a:bodyPr wrap="square" rtlCol="0">
            <a:spAutoFit/>
          </a:bodyPr>
          <a:lstStyle/>
          <a:p>
            <a:r>
              <a:rPr lang="en-US" b="1" dirty="0" smtClean="0">
                <a:solidFill>
                  <a:srgbClr val="000000"/>
                </a:solidFill>
                <a:latin typeface="Tahoma"/>
              </a:rPr>
              <a:t>DRAM Command Scheduler</a:t>
            </a:r>
            <a:endParaRPr lang="en-US" b="1" dirty="0">
              <a:solidFill>
                <a:srgbClr val="000000"/>
              </a:solidFill>
              <a:latin typeface="Tahoma"/>
            </a:endParaRPr>
          </a:p>
        </p:txBody>
      </p:sp>
      <p:sp>
        <p:nvSpPr>
          <p:cNvPr id="213" name="TextBox 212"/>
          <p:cNvSpPr txBox="1"/>
          <p:nvPr/>
        </p:nvSpPr>
        <p:spPr>
          <a:xfrm>
            <a:off x="1724891" y="5361703"/>
            <a:ext cx="886333" cy="369332"/>
          </a:xfrm>
          <a:prstGeom prst="rect">
            <a:avLst/>
          </a:prstGeom>
          <a:noFill/>
        </p:spPr>
        <p:txBody>
          <a:bodyPr wrap="none" rtlCol="0">
            <a:spAutoFit/>
          </a:bodyPr>
          <a:lstStyle/>
          <a:p>
            <a:r>
              <a:rPr lang="en-US" dirty="0" smtClean="0">
                <a:solidFill>
                  <a:srgbClr val="000000"/>
                </a:solidFill>
                <a:latin typeface="Tahoma"/>
              </a:rPr>
              <a:t>Bank 1</a:t>
            </a:r>
            <a:endParaRPr lang="en-US" dirty="0">
              <a:solidFill>
                <a:srgbClr val="000000"/>
              </a:solidFill>
              <a:latin typeface="Tahoma"/>
            </a:endParaRPr>
          </a:p>
        </p:txBody>
      </p:sp>
      <p:sp>
        <p:nvSpPr>
          <p:cNvPr id="227" name="TextBox 226"/>
          <p:cNvSpPr txBox="1"/>
          <p:nvPr/>
        </p:nvSpPr>
        <p:spPr>
          <a:xfrm>
            <a:off x="3186557" y="5347847"/>
            <a:ext cx="886333" cy="369332"/>
          </a:xfrm>
          <a:prstGeom prst="rect">
            <a:avLst/>
          </a:prstGeom>
          <a:noFill/>
        </p:spPr>
        <p:txBody>
          <a:bodyPr wrap="none" rtlCol="0">
            <a:spAutoFit/>
          </a:bodyPr>
          <a:lstStyle/>
          <a:p>
            <a:r>
              <a:rPr lang="en-US" dirty="0" smtClean="0">
                <a:solidFill>
                  <a:srgbClr val="000000"/>
                </a:solidFill>
                <a:latin typeface="Tahoma"/>
              </a:rPr>
              <a:t>Bank 2</a:t>
            </a:r>
            <a:endParaRPr lang="en-US" dirty="0">
              <a:solidFill>
                <a:srgbClr val="000000"/>
              </a:solidFill>
              <a:latin typeface="Tahoma"/>
            </a:endParaRPr>
          </a:p>
        </p:txBody>
      </p:sp>
      <p:sp>
        <p:nvSpPr>
          <p:cNvPr id="228" name="TextBox 227"/>
          <p:cNvSpPr txBox="1"/>
          <p:nvPr/>
        </p:nvSpPr>
        <p:spPr>
          <a:xfrm>
            <a:off x="4696717" y="5361703"/>
            <a:ext cx="886333" cy="369332"/>
          </a:xfrm>
          <a:prstGeom prst="rect">
            <a:avLst/>
          </a:prstGeom>
          <a:noFill/>
        </p:spPr>
        <p:txBody>
          <a:bodyPr wrap="none" rtlCol="0">
            <a:spAutoFit/>
          </a:bodyPr>
          <a:lstStyle/>
          <a:p>
            <a:r>
              <a:rPr lang="en-US" dirty="0" smtClean="0">
                <a:solidFill>
                  <a:srgbClr val="000000"/>
                </a:solidFill>
                <a:latin typeface="Tahoma"/>
              </a:rPr>
              <a:t>Bank 3</a:t>
            </a:r>
            <a:endParaRPr lang="en-US" dirty="0">
              <a:solidFill>
                <a:srgbClr val="000000"/>
              </a:solidFill>
              <a:latin typeface="Tahoma"/>
            </a:endParaRPr>
          </a:p>
        </p:txBody>
      </p:sp>
      <p:sp>
        <p:nvSpPr>
          <p:cNvPr id="232" name="TextBox 231"/>
          <p:cNvSpPr txBox="1"/>
          <p:nvPr/>
        </p:nvSpPr>
        <p:spPr>
          <a:xfrm>
            <a:off x="6089111" y="5361703"/>
            <a:ext cx="886333" cy="369332"/>
          </a:xfrm>
          <a:prstGeom prst="rect">
            <a:avLst/>
          </a:prstGeom>
          <a:noFill/>
        </p:spPr>
        <p:txBody>
          <a:bodyPr wrap="none" rtlCol="0">
            <a:spAutoFit/>
          </a:bodyPr>
          <a:lstStyle/>
          <a:p>
            <a:r>
              <a:rPr lang="en-US" dirty="0" smtClean="0">
                <a:solidFill>
                  <a:srgbClr val="000000"/>
                </a:solidFill>
                <a:latin typeface="Tahoma"/>
              </a:rPr>
              <a:t>Bank 4</a:t>
            </a:r>
            <a:endParaRPr lang="en-US" dirty="0">
              <a:solidFill>
                <a:srgbClr val="000000"/>
              </a:solidFill>
              <a:latin typeface="Tahoma"/>
            </a:endParaRPr>
          </a:p>
        </p:txBody>
      </p:sp>
    </p:spTree>
    <p:extLst>
      <p:ext uri="{BB962C8B-B14F-4D97-AF65-F5344CB8AC3E}">
        <p14:creationId xmlns:p14="http://schemas.microsoft.com/office/powerpoint/2010/main" val="41826817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 presetClass="exit" presetSubtype="0" fill="hold" grpId="0" nodeType="withEffect">
                                  <p:stCondLst>
                                    <p:cond delay="0"/>
                                  </p:stCondLst>
                                  <p:childTnLst>
                                    <p:set>
                                      <p:cBhvr>
                                        <p:cTn id="9" dur="1" fill="hold">
                                          <p:stCondLst>
                                            <p:cond delay="0"/>
                                          </p:stCondLst>
                                        </p:cTn>
                                        <p:tgtEl>
                                          <p:spTgt spid="208"/>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500"/>
                                        <p:tgtEl>
                                          <p:spTgt spid="183"/>
                                        </p:tgtEl>
                                      </p:cBhvr>
                                    </p:animEffect>
                                    <p:set>
                                      <p:cBhvr>
                                        <p:cTn id="12" dur="1" fill="hold">
                                          <p:stCondLst>
                                            <p:cond delay="499"/>
                                          </p:stCondLst>
                                        </p:cTn>
                                        <p:tgtEl>
                                          <p:spTgt spid="183"/>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84"/>
                                        </p:tgtEl>
                                      </p:cBhvr>
                                    </p:animEffect>
                                    <p:set>
                                      <p:cBhvr>
                                        <p:cTn id="15" dur="1" fill="hold">
                                          <p:stCondLst>
                                            <p:cond delay="499"/>
                                          </p:stCondLst>
                                        </p:cTn>
                                        <p:tgtEl>
                                          <p:spTgt spid="184"/>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85"/>
                                        </p:tgtEl>
                                      </p:cBhvr>
                                    </p:animEffect>
                                    <p:set>
                                      <p:cBhvr>
                                        <p:cTn id="18" dur="1" fill="hold">
                                          <p:stCondLst>
                                            <p:cond delay="499"/>
                                          </p:stCondLst>
                                        </p:cTn>
                                        <p:tgtEl>
                                          <p:spTgt spid="185"/>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86"/>
                                        </p:tgtEl>
                                      </p:cBhvr>
                                    </p:animEffect>
                                    <p:set>
                                      <p:cBhvr>
                                        <p:cTn id="21" dur="1" fill="hold">
                                          <p:stCondLst>
                                            <p:cond delay="499"/>
                                          </p:stCondLst>
                                        </p:cTn>
                                        <p:tgtEl>
                                          <p:spTgt spid="186"/>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87"/>
                                        </p:tgtEl>
                                      </p:cBhvr>
                                    </p:animEffect>
                                    <p:set>
                                      <p:cBhvr>
                                        <p:cTn id="24" dur="1" fill="hold">
                                          <p:stCondLst>
                                            <p:cond delay="499"/>
                                          </p:stCondLst>
                                        </p:cTn>
                                        <p:tgtEl>
                                          <p:spTgt spid="187"/>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88"/>
                                        </p:tgtEl>
                                      </p:cBhvr>
                                    </p:animEffect>
                                    <p:set>
                                      <p:cBhvr>
                                        <p:cTn id="27" dur="1" fill="hold">
                                          <p:stCondLst>
                                            <p:cond delay="499"/>
                                          </p:stCondLst>
                                        </p:cTn>
                                        <p:tgtEl>
                                          <p:spTgt spid="188"/>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189"/>
                                        </p:tgtEl>
                                      </p:cBhvr>
                                    </p:animEffect>
                                    <p:set>
                                      <p:cBhvr>
                                        <p:cTn id="30" dur="1" fill="hold">
                                          <p:stCondLst>
                                            <p:cond delay="499"/>
                                          </p:stCondLst>
                                        </p:cTn>
                                        <p:tgtEl>
                                          <p:spTgt spid="189"/>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190"/>
                                        </p:tgtEl>
                                      </p:cBhvr>
                                    </p:animEffect>
                                    <p:set>
                                      <p:cBhvr>
                                        <p:cTn id="33" dur="1" fill="hold">
                                          <p:stCondLst>
                                            <p:cond delay="499"/>
                                          </p:stCondLst>
                                        </p:cTn>
                                        <p:tgtEl>
                                          <p:spTgt spid="190"/>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191"/>
                                        </p:tgtEl>
                                      </p:cBhvr>
                                    </p:animEffect>
                                    <p:set>
                                      <p:cBhvr>
                                        <p:cTn id="36" dur="1" fill="hold">
                                          <p:stCondLst>
                                            <p:cond delay="499"/>
                                          </p:stCondLst>
                                        </p:cTn>
                                        <p:tgtEl>
                                          <p:spTgt spid="191"/>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192"/>
                                        </p:tgtEl>
                                      </p:cBhvr>
                                    </p:animEffect>
                                    <p:set>
                                      <p:cBhvr>
                                        <p:cTn id="39" dur="1" fill="hold">
                                          <p:stCondLst>
                                            <p:cond delay="499"/>
                                          </p:stCondLst>
                                        </p:cTn>
                                        <p:tgtEl>
                                          <p:spTgt spid="192"/>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193"/>
                                        </p:tgtEl>
                                      </p:cBhvr>
                                    </p:animEffect>
                                    <p:set>
                                      <p:cBhvr>
                                        <p:cTn id="42" dur="1" fill="hold">
                                          <p:stCondLst>
                                            <p:cond delay="499"/>
                                          </p:stCondLst>
                                        </p:cTn>
                                        <p:tgtEl>
                                          <p:spTgt spid="193"/>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194"/>
                                        </p:tgtEl>
                                      </p:cBhvr>
                                    </p:animEffect>
                                    <p:set>
                                      <p:cBhvr>
                                        <p:cTn id="45" dur="1" fill="hold">
                                          <p:stCondLst>
                                            <p:cond delay="499"/>
                                          </p:stCondLst>
                                        </p:cTn>
                                        <p:tgtEl>
                                          <p:spTgt spid="194"/>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195"/>
                                        </p:tgtEl>
                                      </p:cBhvr>
                                    </p:animEffect>
                                    <p:set>
                                      <p:cBhvr>
                                        <p:cTn id="48" dur="1" fill="hold">
                                          <p:stCondLst>
                                            <p:cond delay="499"/>
                                          </p:stCondLst>
                                        </p:cTn>
                                        <p:tgtEl>
                                          <p:spTgt spid="195"/>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196"/>
                                        </p:tgtEl>
                                      </p:cBhvr>
                                    </p:animEffect>
                                    <p:set>
                                      <p:cBhvr>
                                        <p:cTn id="51" dur="1" fill="hold">
                                          <p:stCondLst>
                                            <p:cond delay="499"/>
                                          </p:stCondLst>
                                        </p:cTn>
                                        <p:tgtEl>
                                          <p:spTgt spid="196"/>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197"/>
                                        </p:tgtEl>
                                      </p:cBhvr>
                                    </p:animEffect>
                                    <p:set>
                                      <p:cBhvr>
                                        <p:cTn id="54" dur="1" fill="hold">
                                          <p:stCondLst>
                                            <p:cond delay="499"/>
                                          </p:stCondLst>
                                        </p:cTn>
                                        <p:tgtEl>
                                          <p:spTgt spid="197"/>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198"/>
                                        </p:tgtEl>
                                      </p:cBhvr>
                                    </p:animEffect>
                                    <p:set>
                                      <p:cBhvr>
                                        <p:cTn id="57" dur="1" fill="hold">
                                          <p:stCondLst>
                                            <p:cond delay="499"/>
                                          </p:stCondLst>
                                        </p:cTn>
                                        <p:tgtEl>
                                          <p:spTgt spid="198"/>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199"/>
                                        </p:tgtEl>
                                      </p:cBhvr>
                                    </p:animEffect>
                                    <p:set>
                                      <p:cBhvr>
                                        <p:cTn id="60" dur="1" fill="hold">
                                          <p:stCondLst>
                                            <p:cond delay="499"/>
                                          </p:stCondLst>
                                        </p:cTn>
                                        <p:tgtEl>
                                          <p:spTgt spid="199"/>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200"/>
                                        </p:tgtEl>
                                      </p:cBhvr>
                                    </p:animEffect>
                                    <p:set>
                                      <p:cBhvr>
                                        <p:cTn id="63" dur="1" fill="hold">
                                          <p:stCondLst>
                                            <p:cond delay="499"/>
                                          </p:stCondLst>
                                        </p:cTn>
                                        <p:tgtEl>
                                          <p:spTgt spid="200"/>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500"/>
                                        <p:tgtEl>
                                          <p:spTgt spid="201"/>
                                        </p:tgtEl>
                                      </p:cBhvr>
                                    </p:animEffect>
                                    <p:set>
                                      <p:cBhvr>
                                        <p:cTn id="66" dur="1" fill="hold">
                                          <p:stCondLst>
                                            <p:cond delay="499"/>
                                          </p:stCondLst>
                                        </p:cTn>
                                        <p:tgtEl>
                                          <p:spTgt spid="201"/>
                                        </p:tgtEl>
                                        <p:attrNameLst>
                                          <p:attrName>style.visibility</p:attrName>
                                        </p:attrNameLst>
                                      </p:cBhvr>
                                      <p:to>
                                        <p:strVal val="hidden"/>
                                      </p:to>
                                    </p:set>
                                  </p:childTnLst>
                                </p:cTn>
                              </p:par>
                              <p:par>
                                <p:cTn id="67" presetID="10" presetClass="exit" presetSubtype="0" fill="hold" grpId="0" nodeType="withEffect">
                                  <p:stCondLst>
                                    <p:cond delay="0"/>
                                  </p:stCondLst>
                                  <p:childTnLst>
                                    <p:animEffect transition="out" filter="fade">
                                      <p:cBhvr>
                                        <p:cTn id="68" dur="500"/>
                                        <p:tgtEl>
                                          <p:spTgt spid="202"/>
                                        </p:tgtEl>
                                      </p:cBhvr>
                                    </p:animEffect>
                                    <p:set>
                                      <p:cBhvr>
                                        <p:cTn id="69" dur="1" fill="hold">
                                          <p:stCondLst>
                                            <p:cond delay="499"/>
                                          </p:stCondLst>
                                        </p:cTn>
                                        <p:tgtEl>
                                          <p:spTgt spid="202"/>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500"/>
                                        <p:tgtEl>
                                          <p:spTgt spid="203"/>
                                        </p:tgtEl>
                                      </p:cBhvr>
                                    </p:animEffect>
                                    <p:set>
                                      <p:cBhvr>
                                        <p:cTn id="72" dur="1" fill="hold">
                                          <p:stCondLst>
                                            <p:cond delay="499"/>
                                          </p:stCondLst>
                                        </p:cTn>
                                        <p:tgtEl>
                                          <p:spTgt spid="203"/>
                                        </p:tgtEl>
                                        <p:attrNameLst>
                                          <p:attrName>style.visibility</p:attrName>
                                        </p:attrNameLst>
                                      </p:cBhvr>
                                      <p:to>
                                        <p:strVal val="hidden"/>
                                      </p:to>
                                    </p:set>
                                  </p:childTnLst>
                                </p:cTn>
                              </p:par>
                              <p:par>
                                <p:cTn id="73" presetID="10" presetClass="exit" presetSubtype="0" fill="hold" grpId="0" nodeType="withEffect">
                                  <p:stCondLst>
                                    <p:cond delay="0"/>
                                  </p:stCondLst>
                                  <p:childTnLst>
                                    <p:animEffect transition="out" filter="fade">
                                      <p:cBhvr>
                                        <p:cTn id="74" dur="500"/>
                                        <p:tgtEl>
                                          <p:spTgt spid="204"/>
                                        </p:tgtEl>
                                      </p:cBhvr>
                                    </p:animEffect>
                                    <p:set>
                                      <p:cBhvr>
                                        <p:cTn id="75" dur="1" fill="hold">
                                          <p:stCondLst>
                                            <p:cond delay="499"/>
                                          </p:stCondLst>
                                        </p:cTn>
                                        <p:tgtEl>
                                          <p:spTgt spid="204"/>
                                        </p:tgtEl>
                                        <p:attrNameLst>
                                          <p:attrName>style.visibility</p:attrName>
                                        </p:attrNameLst>
                                      </p:cBhvr>
                                      <p:to>
                                        <p:strVal val="hidden"/>
                                      </p:to>
                                    </p:set>
                                  </p:childTnLst>
                                </p:cTn>
                              </p:par>
                              <p:par>
                                <p:cTn id="76" presetID="10" presetClass="exit" presetSubtype="0" fill="hold" grpId="0" nodeType="withEffect">
                                  <p:stCondLst>
                                    <p:cond delay="0"/>
                                  </p:stCondLst>
                                  <p:childTnLst>
                                    <p:animEffect transition="out" filter="fade">
                                      <p:cBhvr>
                                        <p:cTn id="77" dur="500"/>
                                        <p:tgtEl>
                                          <p:spTgt spid="205"/>
                                        </p:tgtEl>
                                      </p:cBhvr>
                                    </p:animEffect>
                                    <p:set>
                                      <p:cBhvr>
                                        <p:cTn id="78" dur="1" fill="hold">
                                          <p:stCondLst>
                                            <p:cond delay="499"/>
                                          </p:stCondLst>
                                        </p:cTn>
                                        <p:tgtEl>
                                          <p:spTgt spid="205"/>
                                        </p:tgtEl>
                                        <p:attrNameLst>
                                          <p:attrName>style.visibility</p:attrName>
                                        </p:attrNameLst>
                                      </p:cBhvr>
                                      <p:to>
                                        <p:strVal val="hidden"/>
                                      </p:to>
                                    </p:set>
                                  </p:childTnLst>
                                </p:cTn>
                              </p:par>
                              <p:par>
                                <p:cTn id="79" presetID="10" presetClass="exit" presetSubtype="0" fill="hold" grpId="0" nodeType="withEffect">
                                  <p:stCondLst>
                                    <p:cond delay="0"/>
                                  </p:stCondLst>
                                  <p:childTnLst>
                                    <p:animEffect transition="out" filter="fade">
                                      <p:cBhvr>
                                        <p:cTn id="80" dur="500"/>
                                        <p:tgtEl>
                                          <p:spTgt spid="206"/>
                                        </p:tgtEl>
                                      </p:cBhvr>
                                    </p:animEffect>
                                    <p:set>
                                      <p:cBhvr>
                                        <p:cTn id="81" dur="1" fill="hold">
                                          <p:stCondLst>
                                            <p:cond delay="499"/>
                                          </p:stCondLst>
                                        </p:cTn>
                                        <p:tgtEl>
                                          <p:spTgt spid="206"/>
                                        </p:tgtEl>
                                        <p:attrNameLst>
                                          <p:attrName>style.visibility</p:attrName>
                                        </p:attrNameLst>
                                      </p:cBhvr>
                                      <p:to>
                                        <p:strVal val="hidden"/>
                                      </p:to>
                                    </p:set>
                                  </p:childTnLst>
                                </p:cTn>
                              </p:par>
                              <p:par>
                                <p:cTn id="82" presetID="10" presetClass="exit" presetSubtype="0" fill="hold" grpId="0" nodeType="withEffect">
                                  <p:stCondLst>
                                    <p:cond delay="0"/>
                                  </p:stCondLst>
                                  <p:childTnLst>
                                    <p:animEffect transition="out" filter="fade">
                                      <p:cBhvr>
                                        <p:cTn id="83" dur="500"/>
                                        <p:tgtEl>
                                          <p:spTgt spid="207"/>
                                        </p:tgtEl>
                                      </p:cBhvr>
                                    </p:animEffect>
                                    <p:set>
                                      <p:cBhvr>
                                        <p:cTn id="84" dur="1" fill="hold">
                                          <p:stCondLst>
                                            <p:cond delay="499"/>
                                          </p:stCondLst>
                                        </p:cTn>
                                        <p:tgtEl>
                                          <p:spTgt spid="207"/>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500"/>
                                        <p:tgtEl>
                                          <p:spTgt spid="209"/>
                                        </p:tgtEl>
                                      </p:cBhvr>
                                    </p:animEffect>
                                    <p:set>
                                      <p:cBhvr>
                                        <p:cTn id="87" dur="1" fill="hold">
                                          <p:stCondLst>
                                            <p:cond delay="499"/>
                                          </p:stCondLst>
                                        </p:cTn>
                                        <p:tgtEl>
                                          <p:spTgt spid="209"/>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500"/>
                                        <p:tgtEl>
                                          <p:spTgt spid="210"/>
                                        </p:tgtEl>
                                      </p:cBhvr>
                                    </p:animEffect>
                                    <p:set>
                                      <p:cBhvr>
                                        <p:cTn id="90" dur="1" fill="hold">
                                          <p:stCondLst>
                                            <p:cond delay="499"/>
                                          </p:stCondLst>
                                        </p:cTn>
                                        <p:tgtEl>
                                          <p:spTgt spid="210"/>
                                        </p:tgtEl>
                                        <p:attrNameLst>
                                          <p:attrName>style.visibility</p:attrName>
                                        </p:attrNameLst>
                                      </p:cBhvr>
                                      <p:to>
                                        <p:strVal val="hidden"/>
                                      </p:to>
                                    </p:set>
                                  </p:childTnLst>
                                </p:cTn>
                              </p:par>
                              <p:par>
                                <p:cTn id="91" presetID="10" presetClass="exit" presetSubtype="0" fill="hold" grpId="0" nodeType="withEffect">
                                  <p:stCondLst>
                                    <p:cond delay="0"/>
                                  </p:stCondLst>
                                  <p:childTnLst>
                                    <p:animEffect transition="out" filter="fade">
                                      <p:cBhvr>
                                        <p:cTn id="92" dur="500"/>
                                        <p:tgtEl>
                                          <p:spTgt spid="211"/>
                                        </p:tgtEl>
                                      </p:cBhvr>
                                    </p:animEffect>
                                    <p:set>
                                      <p:cBhvr>
                                        <p:cTn id="93" dur="1" fill="hold">
                                          <p:stCondLst>
                                            <p:cond delay="499"/>
                                          </p:stCondLst>
                                        </p:cTn>
                                        <p:tgtEl>
                                          <p:spTgt spid="211"/>
                                        </p:tgtEl>
                                        <p:attrNameLst>
                                          <p:attrName>style.visibility</p:attrName>
                                        </p:attrNameLst>
                                      </p:cBhvr>
                                      <p:to>
                                        <p:strVal val="hidden"/>
                                      </p:to>
                                    </p:set>
                                  </p:childTnLst>
                                </p:cTn>
                              </p:par>
                              <p:par>
                                <p:cTn id="94" presetID="10" presetClass="exit" presetSubtype="0" fill="hold" grpId="0" nodeType="withEffect">
                                  <p:stCondLst>
                                    <p:cond delay="0"/>
                                  </p:stCondLst>
                                  <p:childTnLst>
                                    <p:animEffect transition="out" filter="fade">
                                      <p:cBhvr>
                                        <p:cTn id="95" dur="500"/>
                                        <p:tgtEl>
                                          <p:spTgt spid="214"/>
                                        </p:tgtEl>
                                      </p:cBhvr>
                                    </p:animEffect>
                                    <p:set>
                                      <p:cBhvr>
                                        <p:cTn id="96" dur="1" fill="hold">
                                          <p:stCondLst>
                                            <p:cond delay="499"/>
                                          </p:stCondLst>
                                        </p:cTn>
                                        <p:tgtEl>
                                          <p:spTgt spid="214"/>
                                        </p:tgtEl>
                                        <p:attrNameLst>
                                          <p:attrName>style.visibility</p:attrName>
                                        </p:attrNameLst>
                                      </p:cBhvr>
                                      <p:to>
                                        <p:strVal val="hidden"/>
                                      </p:to>
                                    </p:set>
                                  </p:childTnLst>
                                </p:cTn>
                              </p:par>
                              <p:par>
                                <p:cTn id="97" presetID="10" presetClass="exit" presetSubtype="0" fill="hold" grpId="0" nodeType="withEffect">
                                  <p:stCondLst>
                                    <p:cond delay="0"/>
                                  </p:stCondLst>
                                  <p:childTnLst>
                                    <p:animEffect transition="out" filter="fade">
                                      <p:cBhvr>
                                        <p:cTn id="98" dur="500"/>
                                        <p:tgtEl>
                                          <p:spTgt spid="215"/>
                                        </p:tgtEl>
                                      </p:cBhvr>
                                    </p:animEffect>
                                    <p:set>
                                      <p:cBhvr>
                                        <p:cTn id="99" dur="1" fill="hold">
                                          <p:stCondLst>
                                            <p:cond delay="499"/>
                                          </p:stCondLst>
                                        </p:cTn>
                                        <p:tgtEl>
                                          <p:spTgt spid="215"/>
                                        </p:tgtEl>
                                        <p:attrNameLst>
                                          <p:attrName>style.visibility</p:attrName>
                                        </p:attrNameLst>
                                      </p:cBhvr>
                                      <p:to>
                                        <p:strVal val="hidden"/>
                                      </p:to>
                                    </p:set>
                                  </p:childTnLst>
                                </p:cTn>
                              </p:par>
                              <p:par>
                                <p:cTn id="100" presetID="10" presetClass="exit" presetSubtype="0" fill="hold" grpId="0" nodeType="withEffect">
                                  <p:stCondLst>
                                    <p:cond delay="0"/>
                                  </p:stCondLst>
                                  <p:childTnLst>
                                    <p:animEffect transition="out" filter="fade">
                                      <p:cBhvr>
                                        <p:cTn id="101" dur="500"/>
                                        <p:tgtEl>
                                          <p:spTgt spid="216"/>
                                        </p:tgtEl>
                                      </p:cBhvr>
                                    </p:animEffect>
                                    <p:set>
                                      <p:cBhvr>
                                        <p:cTn id="102" dur="1" fill="hold">
                                          <p:stCondLst>
                                            <p:cond delay="499"/>
                                          </p:stCondLst>
                                        </p:cTn>
                                        <p:tgtEl>
                                          <p:spTgt spid="216"/>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217"/>
                                        </p:tgtEl>
                                      </p:cBhvr>
                                    </p:animEffect>
                                    <p:set>
                                      <p:cBhvr>
                                        <p:cTn id="105" dur="1" fill="hold">
                                          <p:stCondLst>
                                            <p:cond delay="499"/>
                                          </p:stCondLst>
                                        </p:cTn>
                                        <p:tgtEl>
                                          <p:spTgt spid="217"/>
                                        </p:tgtEl>
                                        <p:attrNameLst>
                                          <p:attrName>style.visibility</p:attrName>
                                        </p:attrNameLst>
                                      </p:cBhvr>
                                      <p:to>
                                        <p:strVal val="hidden"/>
                                      </p:to>
                                    </p:set>
                                  </p:childTnLst>
                                </p:cTn>
                              </p:par>
                              <p:par>
                                <p:cTn id="106" presetID="10" presetClass="exit" presetSubtype="0" fill="hold" grpId="0" nodeType="withEffect">
                                  <p:stCondLst>
                                    <p:cond delay="0"/>
                                  </p:stCondLst>
                                  <p:childTnLst>
                                    <p:animEffect transition="out" filter="fade">
                                      <p:cBhvr>
                                        <p:cTn id="107" dur="500"/>
                                        <p:tgtEl>
                                          <p:spTgt spid="218"/>
                                        </p:tgtEl>
                                      </p:cBhvr>
                                    </p:animEffect>
                                    <p:set>
                                      <p:cBhvr>
                                        <p:cTn id="108" dur="1" fill="hold">
                                          <p:stCondLst>
                                            <p:cond delay="499"/>
                                          </p:stCondLst>
                                        </p:cTn>
                                        <p:tgtEl>
                                          <p:spTgt spid="218"/>
                                        </p:tgtEl>
                                        <p:attrNameLst>
                                          <p:attrName>style.visibility</p:attrName>
                                        </p:attrNameLst>
                                      </p:cBhvr>
                                      <p:to>
                                        <p:strVal val="hidden"/>
                                      </p:to>
                                    </p:set>
                                  </p:childTnLst>
                                </p:cTn>
                              </p:par>
                              <p:par>
                                <p:cTn id="109" presetID="10" presetClass="exit" presetSubtype="0" fill="hold" grpId="0" nodeType="withEffect">
                                  <p:stCondLst>
                                    <p:cond delay="0"/>
                                  </p:stCondLst>
                                  <p:childTnLst>
                                    <p:animEffect transition="out" filter="fade">
                                      <p:cBhvr>
                                        <p:cTn id="110" dur="500"/>
                                        <p:tgtEl>
                                          <p:spTgt spid="219"/>
                                        </p:tgtEl>
                                      </p:cBhvr>
                                    </p:animEffect>
                                    <p:set>
                                      <p:cBhvr>
                                        <p:cTn id="111" dur="1" fill="hold">
                                          <p:stCondLst>
                                            <p:cond delay="499"/>
                                          </p:stCondLst>
                                        </p:cTn>
                                        <p:tgtEl>
                                          <p:spTgt spid="219"/>
                                        </p:tgtEl>
                                        <p:attrNameLst>
                                          <p:attrName>style.visibility</p:attrName>
                                        </p:attrNameLst>
                                      </p:cBhvr>
                                      <p:to>
                                        <p:strVal val="hidden"/>
                                      </p:to>
                                    </p:set>
                                  </p:childTnLst>
                                </p:cTn>
                              </p:par>
                              <p:par>
                                <p:cTn id="112" presetID="10" presetClass="exit" presetSubtype="0" fill="hold" grpId="0" nodeType="withEffect">
                                  <p:stCondLst>
                                    <p:cond delay="0"/>
                                  </p:stCondLst>
                                  <p:childTnLst>
                                    <p:animEffect transition="out" filter="fade">
                                      <p:cBhvr>
                                        <p:cTn id="113" dur="500"/>
                                        <p:tgtEl>
                                          <p:spTgt spid="220"/>
                                        </p:tgtEl>
                                      </p:cBhvr>
                                    </p:animEffect>
                                    <p:set>
                                      <p:cBhvr>
                                        <p:cTn id="114" dur="1" fill="hold">
                                          <p:stCondLst>
                                            <p:cond delay="499"/>
                                          </p:stCondLst>
                                        </p:cTn>
                                        <p:tgtEl>
                                          <p:spTgt spid="220"/>
                                        </p:tgtEl>
                                        <p:attrNameLst>
                                          <p:attrName>style.visibility</p:attrName>
                                        </p:attrNameLst>
                                      </p:cBhvr>
                                      <p:to>
                                        <p:strVal val="hidden"/>
                                      </p:to>
                                    </p:set>
                                  </p:childTnLst>
                                </p:cTn>
                              </p:par>
                              <p:par>
                                <p:cTn id="115" presetID="10" presetClass="exit" presetSubtype="0" fill="hold" grpId="0" nodeType="withEffect">
                                  <p:stCondLst>
                                    <p:cond delay="0"/>
                                  </p:stCondLst>
                                  <p:childTnLst>
                                    <p:animEffect transition="out" filter="fade">
                                      <p:cBhvr>
                                        <p:cTn id="116" dur="500"/>
                                        <p:tgtEl>
                                          <p:spTgt spid="221"/>
                                        </p:tgtEl>
                                      </p:cBhvr>
                                    </p:animEffect>
                                    <p:set>
                                      <p:cBhvr>
                                        <p:cTn id="117" dur="1" fill="hold">
                                          <p:stCondLst>
                                            <p:cond delay="499"/>
                                          </p:stCondLst>
                                        </p:cTn>
                                        <p:tgtEl>
                                          <p:spTgt spid="221"/>
                                        </p:tgtEl>
                                        <p:attrNameLst>
                                          <p:attrName>style.visibility</p:attrName>
                                        </p:attrNameLst>
                                      </p:cBhvr>
                                      <p:to>
                                        <p:strVal val="hidden"/>
                                      </p:to>
                                    </p:set>
                                  </p:childTnLst>
                                </p:cTn>
                              </p:par>
                              <p:par>
                                <p:cTn id="118" presetID="10" presetClass="exit" presetSubtype="0" fill="hold" grpId="0" nodeType="withEffect">
                                  <p:stCondLst>
                                    <p:cond delay="0"/>
                                  </p:stCondLst>
                                  <p:childTnLst>
                                    <p:animEffect transition="out" filter="fade">
                                      <p:cBhvr>
                                        <p:cTn id="119" dur="500"/>
                                        <p:tgtEl>
                                          <p:spTgt spid="222"/>
                                        </p:tgtEl>
                                      </p:cBhvr>
                                    </p:animEffect>
                                    <p:set>
                                      <p:cBhvr>
                                        <p:cTn id="120" dur="1" fill="hold">
                                          <p:stCondLst>
                                            <p:cond delay="499"/>
                                          </p:stCondLst>
                                        </p:cTn>
                                        <p:tgtEl>
                                          <p:spTgt spid="222"/>
                                        </p:tgtEl>
                                        <p:attrNameLst>
                                          <p:attrName>style.visibility</p:attrName>
                                        </p:attrNameLst>
                                      </p:cBhvr>
                                      <p:to>
                                        <p:strVal val="hidden"/>
                                      </p:to>
                                    </p:set>
                                  </p:childTnLst>
                                </p:cTn>
                              </p:par>
                              <p:par>
                                <p:cTn id="121" presetID="10" presetClass="exit" presetSubtype="0" fill="hold" grpId="0" nodeType="withEffect">
                                  <p:stCondLst>
                                    <p:cond delay="0"/>
                                  </p:stCondLst>
                                  <p:childTnLst>
                                    <p:animEffect transition="out" filter="fade">
                                      <p:cBhvr>
                                        <p:cTn id="122" dur="500"/>
                                        <p:tgtEl>
                                          <p:spTgt spid="223"/>
                                        </p:tgtEl>
                                      </p:cBhvr>
                                    </p:animEffect>
                                    <p:set>
                                      <p:cBhvr>
                                        <p:cTn id="123" dur="1" fill="hold">
                                          <p:stCondLst>
                                            <p:cond delay="499"/>
                                          </p:stCondLst>
                                        </p:cTn>
                                        <p:tgtEl>
                                          <p:spTgt spid="223"/>
                                        </p:tgtEl>
                                        <p:attrNameLst>
                                          <p:attrName>style.visibility</p:attrName>
                                        </p:attrNameLst>
                                      </p:cBhvr>
                                      <p:to>
                                        <p:strVal val="hidden"/>
                                      </p:to>
                                    </p:set>
                                  </p:childTnLst>
                                </p:cTn>
                              </p:par>
                              <p:par>
                                <p:cTn id="124" presetID="10" presetClass="exit" presetSubtype="0" fill="hold" grpId="0" nodeType="withEffect">
                                  <p:stCondLst>
                                    <p:cond delay="0"/>
                                  </p:stCondLst>
                                  <p:childTnLst>
                                    <p:animEffect transition="out" filter="fade">
                                      <p:cBhvr>
                                        <p:cTn id="125" dur="500"/>
                                        <p:tgtEl>
                                          <p:spTgt spid="225"/>
                                        </p:tgtEl>
                                      </p:cBhvr>
                                    </p:animEffect>
                                    <p:set>
                                      <p:cBhvr>
                                        <p:cTn id="126" dur="1" fill="hold">
                                          <p:stCondLst>
                                            <p:cond delay="499"/>
                                          </p:stCondLst>
                                        </p:cTn>
                                        <p:tgtEl>
                                          <p:spTgt spid="225"/>
                                        </p:tgtEl>
                                        <p:attrNameLst>
                                          <p:attrName>style.visibility</p:attrName>
                                        </p:attrNameLst>
                                      </p:cBhvr>
                                      <p:to>
                                        <p:strVal val="hidden"/>
                                      </p:to>
                                    </p:set>
                                  </p:childTnLst>
                                </p:cTn>
                              </p:par>
                              <p:par>
                                <p:cTn id="127" presetID="10" presetClass="exit" presetSubtype="0" fill="hold" grpId="0" nodeType="withEffect">
                                  <p:stCondLst>
                                    <p:cond delay="0"/>
                                  </p:stCondLst>
                                  <p:childTnLst>
                                    <p:animEffect transition="out" filter="fade">
                                      <p:cBhvr>
                                        <p:cTn id="128" dur="500"/>
                                        <p:tgtEl>
                                          <p:spTgt spid="226"/>
                                        </p:tgtEl>
                                      </p:cBhvr>
                                    </p:animEffect>
                                    <p:set>
                                      <p:cBhvr>
                                        <p:cTn id="129" dur="1" fill="hold">
                                          <p:stCondLst>
                                            <p:cond delay="499"/>
                                          </p:stCondLst>
                                        </p:cTn>
                                        <p:tgtEl>
                                          <p:spTgt spid="226"/>
                                        </p:tgtEl>
                                        <p:attrNameLst>
                                          <p:attrName>style.visibility</p:attrName>
                                        </p:attrNameLst>
                                      </p:cBhvr>
                                      <p:to>
                                        <p:strVal val="hidden"/>
                                      </p:to>
                                    </p:set>
                                  </p:childTnLst>
                                </p:cTn>
                              </p:par>
                              <p:par>
                                <p:cTn id="130" presetID="10" presetClass="exit" presetSubtype="0" fill="hold" grpId="0" nodeType="withEffect">
                                  <p:stCondLst>
                                    <p:cond delay="0"/>
                                  </p:stCondLst>
                                  <p:childTnLst>
                                    <p:animEffect transition="out" filter="fade">
                                      <p:cBhvr>
                                        <p:cTn id="131" dur="500"/>
                                        <p:tgtEl>
                                          <p:spTgt spid="229"/>
                                        </p:tgtEl>
                                      </p:cBhvr>
                                    </p:animEffect>
                                    <p:set>
                                      <p:cBhvr>
                                        <p:cTn id="132" dur="1" fill="hold">
                                          <p:stCondLst>
                                            <p:cond delay="499"/>
                                          </p:stCondLst>
                                        </p:cTn>
                                        <p:tgtEl>
                                          <p:spTgt spid="229"/>
                                        </p:tgtEl>
                                        <p:attrNameLst>
                                          <p:attrName>style.visibility</p:attrName>
                                        </p:attrNameLst>
                                      </p:cBhvr>
                                      <p:to>
                                        <p:strVal val="hidden"/>
                                      </p:to>
                                    </p:set>
                                  </p:childTnLst>
                                </p:cTn>
                              </p:par>
                              <p:par>
                                <p:cTn id="133" presetID="10" presetClass="exit" presetSubtype="0" fill="hold" grpId="0" nodeType="withEffect">
                                  <p:stCondLst>
                                    <p:cond delay="0"/>
                                  </p:stCondLst>
                                  <p:childTnLst>
                                    <p:animEffect transition="out" filter="fade">
                                      <p:cBhvr>
                                        <p:cTn id="134" dur="500"/>
                                        <p:tgtEl>
                                          <p:spTgt spid="230"/>
                                        </p:tgtEl>
                                      </p:cBhvr>
                                    </p:animEffect>
                                    <p:set>
                                      <p:cBhvr>
                                        <p:cTn id="135" dur="1" fill="hold">
                                          <p:stCondLst>
                                            <p:cond delay="499"/>
                                          </p:stCondLst>
                                        </p:cTn>
                                        <p:tgtEl>
                                          <p:spTgt spid="230"/>
                                        </p:tgtEl>
                                        <p:attrNameLst>
                                          <p:attrName>style.visibility</p:attrName>
                                        </p:attrNameLst>
                                      </p:cBhvr>
                                      <p:to>
                                        <p:strVal val="hidden"/>
                                      </p:to>
                                    </p:set>
                                  </p:childTnLst>
                                </p:cTn>
                              </p:par>
                              <p:par>
                                <p:cTn id="136" presetID="10" presetClass="exit" presetSubtype="0" fill="hold" grpId="0" nodeType="withEffect">
                                  <p:stCondLst>
                                    <p:cond delay="0"/>
                                  </p:stCondLst>
                                  <p:childTnLst>
                                    <p:animEffect transition="out" filter="fade">
                                      <p:cBhvr>
                                        <p:cTn id="137" dur="500"/>
                                        <p:tgtEl>
                                          <p:spTgt spid="231"/>
                                        </p:tgtEl>
                                      </p:cBhvr>
                                    </p:animEffect>
                                    <p:set>
                                      <p:cBhvr>
                                        <p:cTn id="138" dur="1" fill="hold">
                                          <p:stCondLst>
                                            <p:cond delay="499"/>
                                          </p:stCondLst>
                                        </p:cTn>
                                        <p:tgtEl>
                                          <p:spTgt spid="231"/>
                                        </p:tgtEl>
                                        <p:attrNameLst>
                                          <p:attrName>style.visibility</p:attrName>
                                        </p:attrNameLst>
                                      </p:cBhvr>
                                      <p:to>
                                        <p:strVal val="hidden"/>
                                      </p:to>
                                    </p:set>
                                  </p:childTnLst>
                                </p:cTn>
                              </p:par>
                              <p:par>
                                <p:cTn id="139" presetID="10" presetClass="exit" presetSubtype="0" fill="hold" grpId="0" nodeType="withEffect">
                                  <p:stCondLst>
                                    <p:cond delay="0"/>
                                  </p:stCondLst>
                                  <p:childTnLst>
                                    <p:animEffect transition="out" filter="fade">
                                      <p:cBhvr>
                                        <p:cTn id="140" dur="500"/>
                                        <p:tgtEl>
                                          <p:spTgt spid="119"/>
                                        </p:tgtEl>
                                      </p:cBhvr>
                                    </p:animEffect>
                                    <p:set>
                                      <p:cBhvr>
                                        <p:cTn id="141" dur="1" fill="hold">
                                          <p:stCondLst>
                                            <p:cond delay="499"/>
                                          </p:stCondLst>
                                        </p:cTn>
                                        <p:tgtEl>
                                          <p:spTgt spid="119"/>
                                        </p:tgtEl>
                                        <p:attrNameLst>
                                          <p:attrName>style.visibility</p:attrName>
                                        </p:attrNameLst>
                                      </p:cBhvr>
                                      <p:to>
                                        <p:strVal val="hidden"/>
                                      </p:to>
                                    </p:set>
                                  </p:childTnLst>
                                </p:cTn>
                              </p:par>
                              <p:par>
                                <p:cTn id="142" presetID="10" presetClass="exit" presetSubtype="0" fill="hold" grpId="0" nodeType="withEffect">
                                  <p:stCondLst>
                                    <p:cond delay="0"/>
                                  </p:stCondLst>
                                  <p:childTnLst>
                                    <p:animEffect transition="out" filter="fade">
                                      <p:cBhvr>
                                        <p:cTn id="143" dur="500"/>
                                        <p:tgtEl>
                                          <p:spTgt spid="242"/>
                                        </p:tgtEl>
                                      </p:cBhvr>
                                    </p:animEffect>
                                    <p:set>
                                      <p:cBhvr>
                                        <p:cTn id="144" dur="1" fill="hold">
                                          <p:stCondLst>
                                            <p:cond delay="499"/>
                                          </p:stCondLst>
                                        </p:cTn>
                                        <p:tgtEl>
                                          <p:spTgt spid="242"/>
                                        </p:tgtEl>
                                        <p:attrNameLst>
                                          <p:attrName>style.visibility</p:attrName>
                                        </p:attrNameLst>
                                      </p:cBhvr>
                                      <p:to>
                                        <p:strVal val="hidden"/>
                                      </p:to>
                                    </p:set>
                                  </p:childTnLst>
                                </p:cTn>
                              </p:par>
                              <p:par>
                                <p:cTn id="145" presetID="10" presetClass="exit" presetSubtype="0" fill="hold" grpId="0" nodeType="withEffect">
                                  <p:stCondLst>
                                    <p:cond delay="0"/>
                                  </p:stCondLst>
                                  <p:childTnLst>
                                    <p:animEffect transition="out" filter="fade">
                                      <p:cBhvr>
                                        <p:cTn id="146" dur="500"/>
                                        <p:tgtEl>
                                          <p:spTgt spid="162"/>
                                        </p:tgtEl>
                                      </p:cBhvr>
                                    </p:animEffect>
                                    <p:set>
                                      <p:cBhvr>
                                        <p:cTn id="147" dur="1" fill="hold">
                                          <p:stCondLst>
                                            <p:cond delay="499"/>
                                          </p:stCondLst>
                                        </p:cTn>
                                        <p:tgtEl>
                                          <p:spTgt spid="162"/>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255"/>
                                        </p:tgtEl>
                                        <p:attrNameLst>
                                          <p:attrName>style.visibility</p:attrName>
                                        </p:attrNameLst>
                                      </p:cBhvr>
                                      <p:to>
                                        <p:strVal val="visible"/>
                                      </p:to>
                                    </p:set>
                                    <p:animEffect transition="in" filter="fade">
                                      <p:cBhvr>
                                        <p:cTn id="152" dur="500"/>
                                        <p:tgtEl>
                                          <p:spTgt spid="255"/>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54"/>
                                        </p:tgtEl>
                                        <p:attrNameLst>
                                          <p:attrName>style.visibility</p:attrName>
                                        </p:attrNameLst>
                                      </p:cBhvr>
                                      <p:to>
                                        <p:strVal val="visible"/>
                                      </p:to>
                                    </p:set>
                                    <p:animEffect transition="in" filter="fade">
                                      <p:cBhvr>
                                        <p:cTn id="155" dur="500"/>
                                        <p:tgtEl>
                                          <p:spTgt spid="154"/>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256"/>
                                        </p:tgtEl>
                                        <p:attrNameLst>
                                          <p:attrName>style.visibility</p:attrName>
                                        </p:attrNameLst>
                                      </p:cBhvr>
                                      <p:to>
                                        <p:strVal val="visible"/>
                                      </p:to>
                                    </p:set>
                                    <p:animEffect transition="in" filter="fade">
                                      <p:cBhvr>
                                        <p:cTn id="158" dur="500"/>
                                        <p:tgtEl>
                                          <p:spTgt spid="256"/>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57"/>
                                        </p:tgtEl>
                                        <p:attrNameLst>
                                          <p:attrName>style.visibility</p:attrName>
                                        </p:attrNameLst>
                                      </p:cBhvr>
                                      <p:to>
                                        <p:strVal val="visible"/>
                                      </p:to>
                                    </p:set>
                                    <p:animEffect transition="in" filter="fade">
                                      <p:cBhvr>
                                        <p:cTn id="161" dur="500"/>
                                        <p:tgtEl>
                                          <p:spTgt spid="257"/>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258"/>
                                        </p:tgtEl>
                                        <p:attrNameLst>
                                          <p:attrName>style.visibility</p:attrName>
                                        </p:attrNameLst>
                                      </p:cBhvr>
                                      <p:to>
                                        <p:strVal val="visible"/>
                                      </p:to>
                                    </p:set>
                                    <p:animEffect transition="in" filter="fade">
                                      <p:cBhvr>
                                        <p:cTn id="164" dur="500"/>
                                        <p:tgtEl>
                                          <p:spTgt spid="258"/>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259"/>
                                        </p:tgtEl>
                                        <p:attrNameLst>
                                          <p:attrName>style.visibility</p:attrName>
                                        </p:attrNameLst>
                                      </p:cBhvr>
                                      <p:to>
                                        <p:strVal val="visible"/>
                                      </p:to>
                                    </p:set>
                                    <p:animEffect transition="in" filter="fade">
                                      <p:cBhvr>
                                        <p:cTn id="167" dur="500"/>
                                        <p:tgtEl>
                                          <p:spTgt spid="259"/>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260"/>
                                        </p:tgtEl>
                                        <p:attrNameLst>
                                          <p:attrName>style.visibility</p:attrName>
                                        </p:attrNameLst>
                                      </p:cBhvr>
                                      <p:to>
                                        <p:strVal val="visible"/>
                                      </p:to>
                                    </p:set>
                                    <p:animEffect transition="in" filter="fade">
                                      <p:cBhvr>
                                        <p:cTn id="170" dur="500"/>
                                        <p:tgtEl>
                                          <p:spTgt spid="260"/>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261"/>
                                        </p:tgtEl>
                                        <p:attrNameLst>
                                          <p:attrName>style.visibility</p:attrName>
                                        </p:attrNameLst>
                                      </p:cBhvr>
                                      <p:to>
                                        <p:strVal val="visible"/>
                                      </p:to>
                                    </p:set>
                                    <p:animEffect transition="in" filter="fade">
                                      <p:cBhvr>
                                        <p:cTn id="173" dur="500"/>
                                        <p:tgtEl>
                                          <p:spTgt spid="261"/>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262"/>
                                        </p:tgtEl>
                                        <p:attrNameLst>
                                          <p:attrName>style.visibility</p:attrName>
                                        </p:attrNameLst>
                                      </p:cBhvr>
                                      <p:to>
                                        <p:strVal val="visible"/>
                                      </p:to>
                                    </p:set>
                                    <p:animEffect transition="in" filter="fade">
                                      <p:cBhvr>
                                        <p:cTn id="176" dur="500"/>
                                        <p:tgtEl>
                                          <p:spTgt spid="262"/>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263"/>
                                        </p:tgtEl>
                                        <p:attrNameLst>
                                          <p:attrName>style.visibility</p:attrName>
                                        </p:attrNameLst>
                                      </p:cBhvr>
                                      <p:to>
                                        <p:strVal val="visible"/>
                                      </p:to>
                                    </p:set>
                                    <p:animEffect transition="in" filter="fade">
                                      <p:cBhvr>
                                        <p:cTn id="179" dur="500"/>
                                        <p:tgtEl>
                                          <p:spTgt spid="263"/>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265"/>
                                        </p:tgtEl>
                                        <p:attrNameLst>
                                          <p:attrName>style.visibility</p:attrName>
                                        </p:attrNameLst>
                                      </p:cBhvr>
                                      <p:to>
                                        <p:strVal val="visible"/>
                                      </p:to>
                                    </p:set>
                                    <p:animEffect transition="in" filter="fade">
                                      <p:cBhvr>
                                        <p:cTn id="182" dur="500"/>
                                        <p:tgtEl>
                                          <p:spTgt spid="265"/>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266"/>
                                        </p:tgtEl>
                                        <p:attrNameLst>
                                          <p:attrName>style.visibility</p:attrName>
                                        </p:attrNameLst>
                                      </p:cBhvr>
                                      <p:to>
                                        <p:strVal val="visible"/>
                                      </p:to>
                                    </p:set>
                                    <p:animEffect transition="in" filter="fade">
                                      <p:cBhvr>
                                        <p:cTn id="185" dur="500"/>
                                        <p:tgtEl>
                                          <p:spTgt spid="266"/>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267"/>
                                        </p:tgtEl>
                                        <p:attrNameLst>
                                          <p:attrName>style.visibility</p:attrName>
                                        </p:attrNameLst>
                                      </p:cBhvr>
                                      <p:to>
                                        <p:strVal val="visible"/>
                                      </p:to>
                                    </p:set>
                                    <p:animEffect transition="in" filter="fade">
                                      <p:cBhvr>
                                        <p:cTn id="188" dur="500"/>
                                        <p:tgtEl>
                                          <p:spTgt spid="267"/>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268"/>
                                        </p:tgtEl>
                                        <p:attrNameLst>
                                          <p:attrName>style.visibility</p:attrName>
                                        </p:attrNameLst>
                                      </p:cBhvr>
                                      <p:to>
                                        <p:strVal val="visible"/>
                                      </p:to>
                                    </p:set>
                                    <p:animEffect transition="in" filter="fade">
                                      <p:cBhvr>
                                        <p:cTn id="191" dur="500"/>
                                        <p:tgtEl>
                                          <p:spTgt spid="268"/>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272"/>
                                        </p:tgtEl>
                                        <p:attrNameLst>
                                          <p:attrName>style.visibility</p:attrName>
                                        </p:attrNameLst>
                                      </p:cBhvr>
                                      <p:to>
                                        <p:strVal val="visible"/>
                                      </p:to>
                                    </p:set>
                                    <p:animEffect transition="in" filter="fade">
                                      <p:cBhvr>
                                        <p:cTn id="194" dur="500"/>
                                        <p:tgtEl>
                                          <p:spTgt spid="272"/>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212"/>
                                        </p:tgtEl>
                                        <p:attrNameLst>
                                          <p:attrName>style.visibility</p:attrName>
                                        </p:attrNameLst>
                                      </p:cBhvr>
                                      <p:to>
                                        <p:strVal val="visible"/>
                                      </p:to>
                                    </p:set>
                                    <p:animEffect transition="in" filter="fade">
                                      <p:cBhvr>
                                        <p:cTn id="197" dur="500"/>
                                        <p:tgtEl>
                                          <p:spTgt spid="212"/>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nodeType="clickEffect">
                                  <p:stCondLst>
                                    <p:cond delay="0"/>
                                  </p:stCondLst>
                                  <p:childTnLst>
                                    <p:set>
                                      <p:cBhvr>
                                        <p:cTn id="201" dur="1" fill="hold">
                                          <p:stCondLst>
                                            <p:cond delay="0"/>
                                          </p:stCondLst>
                                        </p:cTn>
                                        <p:tgtEl>
                                          <p:spTgt spid="285"/>
                                        </p:tgtEl>
                                        <p:attrNameLst>
                                          <p:attrName>style.visibility</p:attrName>
                                        </p:attrNameLst>
                                      </p:cBhvr>
                                      <p:to>
                                        <p:strVal val="visible"/>
                                      </p:to>
                                    </p:set>
                                    <p:animEffect transition="in" filter="fade">
                                      <p:cBhvr>
                                        <p:cTn id="202" dur="500"/>
                                        <p:tgtEl>
                                          <p:spTgt spid="285"/>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155"/>
                                        </p:tgtEl>
                                        <p:attrNameLst>
                                          <p:attrName>style.visibility</p:attrName>
                                        </p:attrNameLst>
                                      </p:cBhvr>
                                      <p:to>
                                        <p:strVal val="visible"/>
                                      </p:to>
                                    </p:set>
                                    <p:animEffect transition="in" filter="fade">
                                      <p:cBhvr>
                                        <p:cTn id="205" dur="500"/>
                                        <p:tgtEl>
                                          <p:spTgt spid="155"/>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271"/>
                                        </p:tgtEl>
                                        <p:attrNameLst>
                                          <p:attrName>style.visibility</p:attrName>
                                        </p:attrNameLst>
                                      </p:cBhvr>
                                      <p:to>
                                        <p:strVal val="visible"/>
                                      </p:to>
                                    </p:set>
                                    <p:animEffect transition="in" filter="fade">
                                      <p:cBhvr>
                                        <p:cTn id="208" dur="500"/>
                                        <p:tgtEl>
                                          <p:spTgt spid="271"/>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270"/>
                                        </p:tgtEl>
                                        <p:attrNameLst>
                                          <p:attrName>style.visibility</p:attrName>
                                        </p:attrNameLst>
                                      </p:cBhvr>
                                      <p:to>
                                        <p:strVal val="visible"/>
                                      </p:to>
                                    </p:set>
                                    <p:animEffect transition="in" filter="fade">
                                      <p:cBhvr>
                                        <p:cTn id="211" dur="500"/>
                                        <p:tgtEl>
                                          <p:spTgt spid="270"/>
                                        </p:tgtEl>
                                      </p:cBhvr>
                                    </p:animEffect>
                                  </p:childTnLst>
                                </p:cTn>
                              </p:par>
                            </p:childTnLst>
                          </p:cTn>
                        </p:par>
                      </p:childTnLst>
                    </p:cTn>
                  </p:par>
                  <p:par>
                    <p:cTn id="212" fill="hold">
                      <p:stCondLst>
                        <p:cond delay="indefinite"/>
                      </p:stCondLst>
                      <p:childTnLst>
                        <p:par>
                          <p:cTn id="213" fill="hold">
                            <p:stCondLst>
                              <p:cond delay="0"/>
                            </p:stCondLst>
                            <p:childTnLst>
                              <p:par>
                                <p:cTn id="214" presetID="10" presetClass="entr" presetSubtype="0" fill="hold" grpId="0" nodeType="clickEffect">
                                  <p:stCondLst>
                                    <p:cond delay="0"/>
                                  </p:stCondLst>
                                  <p:childTnLst>
                                    <p:set>
                                      <p:cBhvr>
                                        <p:cTn id="215" dur="1" fill="hold">
                                          <p:stCondLst>
                                            <p:cond delay="0"/>
                                          </p:stCondLst>
                                        </p:cTn>
                                        <p:tgtEl>
                                          <p:spTgt spid="284"/>
                                        </p:tgtEl>
                                        <p:attrNameLst>
                                          <p:attrName>style.visibility</p:attrName>
                                        </p:attrNameLst>
                                      </p:cBhvr>
                                      <p:to>
                                        <p:strVal val="visible"/>
                                      </p:to>
                                    </p:set>
                                    <p:animEffect transition="in" filter="fade">
                                      <p:cBhvr>
                                        <p:cTn id="216" dur="500"/>
                                        <p:tgtEl>
                                          <p:spTgt spid="284"/>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161"/>
                                        </p:tgtEl>
                                        <p:attrNameLst>
                                          <p:attrName>style.visibility</p:attrName>
                                        </p:attrNameLst>
                                      </p:cBhvr>
                                      <p:to>
                                        <p:strVal val="visible"/>
                                      </p:to>
                                    </p:set>
                                    <p:animEffect transition="in" filter="fade">
                                      <p:cBhvr>
                                        <p:cTn id="219" dur="500"/>
                                        <p:tgtEl>
                                          <p:spTgt spid="161"/>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278"/>
                                        </p:tgtEl>
                                        <p:attrNameLst>
                                          <p:attrName>style.visibility</p:attrName>
                                        </p:attrNameLst>
                                      </p:cBhvr>
                                      <p:to>
                                        <p:strVal val="visible"/>
                                      </p:to>
                                    </p:set>
                                    <p:animEffect transition="in" filter="fade">
                                      <p:cBhvr>
                                        <p:cTn id="222" dur="500"/>
                                        <p:tgtEl>
                                          <p:spTgt spid="278"/>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273"/>
                                        </p:tgtEl>
                                        <p:attrNameLst>
                                          <p:attrName>style.visibility</p:attrName>
                                        </p:attrNameLst>
                                      </p:cBhvr>
                                      <p:to>
                                        <p:strVal val="visible"/>
                                      </p:to>
                                    </p:set>
                                    <p:animEffect transition="in" filter="fade">
                                      <p:cBhvr>
                                        <p:cTn id="225" dur="500"/>
                                        <p:tgtEl>
                                          <p:spTgt spid="273"/>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274"/>
                                        </p:tgtEl>
                                        <p:attrNameLst>
                                          <p:attrName>style.visibility</p:attrName>
                                        </p:attrNameLst>
                                      </p:cBhvr>
                                      <p:to>
                                        <p:strVal val="visible"/>
                                      </p:to>
                                    </p:set>
                                    <p:animEffect transition="in" filter="fade">
                                      <p:cBhvr>
                                        <p:cTn id="228" dur="500"/>
                                        <p:tgtEl>
                                          <p:spTgt spid="274"/>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275"/>
                                        </p:tgtEl>
                                        <p:attrNameLst>
                                          <p:attrName>style.visibility</p:attrName>
                                        </p:attrNameLst>
                                      </p:cBhvr>
                                      <p:to>
                                        <p:strVal val="visible"/>
                                      </p:to>
                                    </p:set>
                                    <p:animEffect transition="in" filter="fade">
                                      <p:cBhvr>
                                        <p:cTn id="231" dur="500"/>
                                        <p:tgtEl>
                                          <p:spTgt spid="275"/>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276"/>
                                        </p:tgtEl>
                                        <p:attrNameLst>
                                          <p:attrName>style.visibility</p:attrName>
                                        </p:attrNameLst>
                                      </p:cBhvr>
                                      <p:to>
                                        <p:strVal val="visible"/>
                                      </p:to>
                                    </p:set>
                                    <p:animEffect transition="in" filter="fade">
                                      <p:cBhvr>
                                        <p:cTn id="234" dur="500"/>
                                        <p:tgtEl>
                                          <p:spTgt spid="276"/>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277"/>
                                        </p:tgtEl>
                                        <p:attrNameLst>
                                          <p:attrName>style.visibility</p:attrName>
                                        </p:attrNameLst>
                                      </p:cBhvr>
                                      <p:to>
                                        <p:strVal val="visible"/>
                                      </p:to>
                                    </p:set>
                                    <p:animEffect transition="in" filter="fade">
                                      <p:cBhvr>
                                        <p:cTn id="237" dur="500"/>
                                        <p:tgtEl>
                                          <p:spTgt spid="277"/>
                                        </p:tgtEl>
                                      </p:cBhvr>
                                    </p:animEffect>
                                  </p:childTnLst>
                                </p:cTn>
                              </p:par>
                              <p:par>
                                <p:cTn id="238" presetID="10" presetClass="entr" presetSubtype="0" fill="hold" grpId="0" nodeType="withEffect">
                                  <p:stCondLst>
                                    <p:cond delay="0"/>
                                  </p:stCondLst>
                                  <p:childTnLst>
                                    <p:set>
                                      <p:cBhvr>
                                        <p:cTn id="239" dur="1" fill="hold">
                                          <p:stCondLst>
                                            <p:cond delay="0"/>
                                          </p:stCondLst>
                                        </p:cTn>
                                        <p:tgtEl>
                                          <p:spTgt spid="279"/>
                                        </p:tgtEl>
                                        <p:attrNameLst>
                                          <p:attrName>style.visibility</p:attrName>
                                        </p:attrNameLst>
                                      </p:cBhvr>
                                      <p:to>
                                        <p:strVal val="visible"/>
                                      </p:to>
                                    </p:set>
                                    <p:animEffect transition="in" filter="fade">
                                      <p:cBhvr>
                                        <p:cTn id="240" dur="500"/>
                                        <p:tgtEl>
                                          <p:spTgt spid="279"/>
                                        </p:tgtEl>
                                      </p:cBhvr>
                                    </p:animEffect>
                                  </p:childTnLst>
                                </p:cTn>
                              </p:par>
                              <p:par>
                                <p:cTn id="241" presetID="10" presetClass="entr" presetSubtype="0" fill="hold" grpId="0" nodeType="withEffect">
                                  <p:stCondLst>
                                    <p:cond delay="0"/>
                                  </p:stCondLst>
                                  <p:childTnLst>
                                    <p:set>
                                      <p:cBhvr>
                                        <p:cTn id="242" dur="1" fill="hold">
                                          <p:stCondLst>
                                            <p:cond delay="0"/>
                                          </p:stCondLst>
                                        </p:cTn>
                                        <p:tgtEl>
                                          <p:spTgt spid="280"/>
                                        </p:tgtEl>
                                        <p:attrNameLst>
                                          <p:attrName>style.visibility</p:attrName>
                                        </p:attrNameLst>
                                      </p:cBhvr>
                                      <p:to>
                                        <p:strVal val="visible"/>
                                      </p:to>
                                    </p:set>
                                    <p:animEffect transition="in" filter="fade">
                                      <p:cBhvr>
                                        <p:cTn id="243" dur="500"/>
                                        <p:tgtEl>
                                          <p:spTgt spid="280"/>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281"/>
                                        </p:tgtEl>
                                        <p:attrNameLst>
                                          <p:attrName>style.visibility</p:attrName>
                                        </p:attrNameLst>
                                      </p:cBhvr>
                                      <p:to>
                                        <p:strVal val="visible"/>
                                      </p:to>
                                    </p:set>
                                    <p:animEffect transition="in" filter="fade">
                                      <p:cBhvr>
                                        <p:cTn id="246" dur="500"/>
                                        <p:tgtEl>
                                          <p:spTgt spid="281"/>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282"/>
                                        </p:tgtEl>
                                        <p:attrNameLst>
                                          <p:attrName>style.visibility</p:attrName>
                                        </p:attrNameLst>
                                      </p:cBhvr>
                                      <p:to>
                                        <p:strVal val="visible"/>
                                      </p:to>
                                    </p:set>
                                    <p:animEffect transition="in" filter="fade">
                                      <p:cBhvr>
                                        <p:cTn id="249" dur="500"/>
                                        <p:tgtEl>
                                          <p:spTgt spid="282"/>
                                        </p:tgtEl>
                                      </p:cBhvr>
                                    </p:animEffect>
                                  </p:childTnLst>
                                </p:cTn>
                              </p:par>
                              <p:par>
                                <p:cTn id="250" presetID="10" presetClass="entr" presetSubtype="0" fill="hold" grpId="0" nodeType="withEffect">
                                  <p:stCondLst>
                                    <p:cond delay="0"/>
                                  </p:stCondLst>
                                  <p:childTnLst>
                                    <p:set>
                                      <p:cBhvr>
                                        <p:cTn id="251" dur="1" fill="hold">
                                          <p:stCondLst>
                                            <p:cond delay="0"/>
                                          </p:stCondLst>
                                        </p:cTn>
                                        <p:tgtEl>
                                          <p:spTgt spid="283"/>
                                        </p:tgtEl>
                                        <p:attrNameLst>
                                          <p:attrName>style.visibility</p:attrName>
                                        </p:attrNameLst>
                                      </p:cBhvr>
                                      <p:to>
                                        <p:strVal val="visible"/>
                                      </p:to>
                                    </p:set>
                                    <p:animEffect transition="in" filter="fade">
                                      <p:cBhvr>
                                        <p:cTn id="252" dur="500"/>
                                        <p:tgtEl>
                                          <p:spTgt spid="283"/>
                                        </p:tgtEl>
                                      </p:cBhvr>
                                    </p:animEffect>
                                  </p:childTnLst>
                                </p:cTn>
                              </p:par>
                              <p:par>
                                <p:cTn id="253" presetID="10" presetClass="entr" presetSubtype="0" fill="hold" nodeType="withEffect">
                                  <p:stCondLst>
                                    <p:cond delay="0"/>
                                  </p:stCondLst>
                                  <p:childTnLst>
                                    <p:set>
                                      <p:cBhvr>
                                        <p:cTn id="254" dur="1" fill="hold">
                                          <p:stCondLst>
                                            <p:cond delay="0"/>
                                          </p:stCondLst>
                                        </p:cTn>
                                        <p:tgtEl>
                                          <p:spTgt spid="286"/>
                                        </p:tgtEl>
                                        <p:attrNameLst>
                                          <p:attrName>style.visibility</p:attrName>
                                        </p:attrNameLst>
                                      </p:cBhvr>
                                      <p:to>
                                        <p:strVal val="visible"/>
                                      </p:to>
                                    </p:set>
                                    <p:animEffect transition="in" filter="fade">
                                      <p:cBhvr>
                                        <p:cTn id="255" dur="500"/>
                                        <p:tgtEl>
                                          <p:spTgt spid="286"/>
                                        </p:tgtEl>
                                      </p:cBhvr>
                                    </p:animEffect>
                                  </p:childTnLst>
                                </p:cTn>
                              </p:par>
                              <p:par>
                                <p:cTn id="256" presetID="10" presetClass="entr" presetSubtype="0" fill="hold" grpId="0" nodeType="withEffect">
                                  <p:stCondLst>
                                    <p:cond delay="0"/>
                                  </p:stCondLst>
                                  <p:childTnLst>
                                    <p:set>
                                      <p:cBhvr>
                                        <p:cTn id="257" dur="1" fill="hold">
                                          <p:stCondLst>
                                            <p:cond delay="0"/>
                                          </p:stCondLst>
                                        </p:cTn>
                                        <p:tgtEl>
                                          <p:spTgt spid="224"/>
                                        </p:tgtEl>
                                        <p:attrNameLst>
                                          <p:attrName>style.visibility</p:attrName>
                                        </p:attrNameLst>
                                      </p:cBhvr>
                                      <p:to>
                                        <p:strVal val="visible"/>
                                      </p:to>
                                    </p:set>
                                    <p:animEffect transition="in" filter="fade">
                                      <p:cBhvr>
                                        <p:cTn id="258" dur="500"/>
                                        <p:tgtEl>
                                          <p:spTgt spid="224"/>
                                        </p:tgtEl>
                                      </p:cBhvr>
                                    </p:animEffect>
                                  </p:childTnLst>
                                </p:cTn>
                              </p:par>
                              <p:par>
                                <p:cTn id="259" presetID="10" presetClass="entr" presetSubtype="0" fill="hold" grpId="0" nodeType="withEffect">
                                  <p:stCondLst>
                                    <p:cond delay="0"/>
                                  </p:stCondLst>
                                  <p:childTnLst>
                                    <p:set>
                                      <p:cBhvr>
                                        <p:cTn id="260" dur="1" fill="hold">
                                          <p:stCondLst>
                                            <p:cond delay="0"/>
                                          </p:stCondLst>
                                        </p:cTn>
                                        <p:tgtEl>
                                          <p:spTgt spid="232"/>
                                        </p:tgtEl>
                                        <p:attrNameLst>
                                          <p:attrName>style.visibility</p:attrName>
                                        </p:attrNameLst>
                                      </p:cBhvr>
                                      <p:to>
                                        <p:strVal val="visible"/>
                                      </p:to>
                                    </p:set>
                                    <p:animEffect transition="in" filter="fade">
                                      <p:cBhvr>
                                        <p:cTn id="261" dur="500"/>
                                        <p:tgtEl>
                                          <p:spTgt spid="232"/>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228"/>
                                        </p:tgtEl>
                                        <p:attrNameLst>
                                          <p:attrName>style.visibility</p:attrName>
                                        </p:attrNameLst>
                                      </p:cBhvr>
                                      <p:to>
                                        <p:strVal val="visible"/>
                                      </p:to>
                                    </p:set>
                                    <p:animEffect transition="in" filter="fade">
                                      <p:cBhvr>
                                        <p:cTn id="264" dur="500"/>
                                        <p:tgtEl>
                                          <p:spTgt spid="228"/>
                                        </p:tgtEl>
                                      </p:cBhvr>
                                    </p:animEffect>
                                  </p:childTnLst>
                                </p:cTn>
                              </p:par>
                              <p:par>
                                <p:cTn id="265" presetID="10" presetClass="entr" presetSubtype="0" fill="hold" grpId="0" nodeType="withEffect">
                                  <p:stCondLst>
                                    <p:cond delay="0"/>
                                  </p:stCondLst>
                                  <p:childTnLst>
                                    <p:set>
                                      <p:cBhvr>
                                        <p:cTn id="266" dur="1" fill="hold">
                                          <p:stCondLst>
                                            <p:cond delay="0"/>
                                          </p:stCondLst>
                                        </p:cTn>
                                        <p:tgtEl>
                                          <p:spTgt spid="227"/>
                                        </p:tgtEl>
                                        <p:attrNameLst>
                                          <p:attrName>style.visibility</p:attrName>
                                        </p:attrNameLst>
                                      </p:cBhvr>
                                      <p:to>
                                        <p:strVal val="visible"/>
                                      </p:to>
                                    </p:set>
                                    <p:animEffect transition="in" filter="fade">
                                      <p:cBhvr>
                                        <p:cTn id="267" dur="500"/>
                                        <p:tgtEl>
                                          <p:spTgt spid="227"/>
                                        </p:tgtEl>
                                      </p:cBhvr>
                                    </p:animEffect>
                                  </p:childTnLst>
                                </p:cTn>
                              </p:par>
                              <p:par>
                                <p:cTn id="268" presetID="10" presetClass="entr" presetSubtype="0" fill="hold" grpId="0" nodeType="withEffect">
                                  <p:stCondLst>
                                    <p:cond delay="0"/>
                                  </p:stCondLst>
                                  <p:childTnLst>
                                    <p:set>
                                      <p:cBhvr>
                                        <p:cTn id="269" dur="1" fill="hold">
                                          <p:stCondLst>
                                            <p:cond delay="0"/>
                                          </p:stCondLst>
                                        </p:cTn>
                                        <p:tgtEl>
                                          <p:spTgt spid="213"/>
                                        </p:tgtEl>
                                        <p:attrNameLst>
                                          <p:attrName>style.visibility</p:attrName>
                                        </p:attrNameLst>
                                      </p:cBhvr>
                                      <p:to>
                                        <p:strVal val="visible"/>
                                      </p:to>
                                    </p:set>
                                    <p:animEffect transition="in" filter="fade">
                                      <p:cBhvr>
                                        <p:cTn id="270"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0" animBg="1"/>
      <p:bldP spid="119" grpId="0" animBg="1"/>
      <p:bldP spid="183" grpId="0" animBg="1"/>
      <p:bldP spid="184" grpId="0" animBg="1"/>
      <p:bldP spid="185" grpId="0" animBg="1"/>
      <p:bldP spid="186" grpId="0" animBg="1"/>
      <p:bldP spid="187" grpId="0" animBg="1"/>
      <p:bldP spid="189" grpId="0" animBg="1"/>
      <p:bldP spid="190" grpId="0" animBg="1"/>
      <p:bldP spid="192" grpId="0" animBg="1"/>
      <p:bldP spid="193" grpId="0" animBg="1"/>
      <p:bldP spid="195" grpId="0" animBg="1"/>
      <p:bldP spid="196" grpId="0" animBg="1"/>
      <p:bldP spid="198" grpId="0" animBg="1"/>
      <p:bldP spid="199" grpId="0" animBg="1"/>
      <p:bldP spid="201" grpId="0" animBg="1"/>
      <p:bldP spid="202" grpId="0" animBg="1"/>
      <p:bldP spid="204" grpId="0" animBg="1"/>
      <p:bldP spid="205" grpId="0" animBg="1"/>
      <p:bldP spid="207" grpId="0" animBg="1"/>
      <p:bldP spid="209" grpId="0" animBg="1"/>
      <p:bldP spid="210" grpId="0" animBg="1"/>
      <p:bldP spid="211"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5" grpId="0" animBg="1"/>
      <p:bldP spid="226" grpId="0" animBg="1"/>
      <p:bldP spid="229" grpId="0" animBg="1"/>
      <p:bldP spid="230" grpId="0" animBg="1"/>
      <p:bldP spid="231" grpId="0" animBg="1"/>
      <p:bldP spid="255" grpId="0" animBg="1"/>
      <p:bldP spid="257" grpId="0" animBg="1"/>
      <p:bldP spid="258" grpId="0" animBg="1"/>
      <p:bldP spid="260" grpId="0" animBg="1"/>
      <p:bldP spid="261" grpId="0" animBg="1"/>
      <p:bldP spid="262" grpId="0" animBg="1"/>
      <p:bldP spid="263" grpId="0" animBg="1"/>
      <p:bldP spid="265" grpId="0" animBg="1"/>
      <p:bldP spid="267" grpId="0" animBg="1"/>
      <p:bldP spid="268"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154" grpId="0"/>
      <p:bldP spid="155" grpId="0"/>
      <p:bldP spid="161" grpId="0"/>
      <p:bldP spid="162" grpId="0" animBg="1"/>
      <p:bldP spid="256" grpId="0" animBg="1"/>
      <p:bldP spid="259" grpId="0" animBg="1"/>
      <p:bldP spid="266" grpId="0" animBg="1"/>
      <p:bldP spid="188" grpId="0" animBg="1"/>
      <p:bldP spid="191" grpId="0" animBg="1"/>
      <p:bldP spid="194" grpId="0" animBg="1"/>
      <p:bldP spid="197" grpId="0" animBg="1"/>
      <p:bldP spid="200" grpId="0" animBg="1"/>
      <p:bldP spid="203" grpId="0" animBg="1"/>
      <p:bldP spid="206" grpId="0" animBg="1"/>
      <p:bldP spid="208" grpId="0"/>
      <p:bldP spid="212" grpId="0"/>
      <p:bldP spid="224" grpId="0"/>
      <p:bldP spid="213" grpId="0"/>
      <p:bldP spid="227" grpId="0"/>
      <p:bldP spid="228" grpId="0"/>
      <p:bldP spid="232"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36512" y="1700808"/>
            <a:ext cx="1244244" cy="430887"/>
          </a:xfrm>
          <a:prstGeom prst="rect">
            <a:avLst/>
          </a:prstGeom>
          <a:noFill/>
        </p:spPr>
        <p:txBody>
          <a:bodyPr wrap="square" rtlCol="0">
            <a:spAutoFit/>
          </a:bodyPr>
          <a:lstStyle/>
          <a:p>
            <a:r>
              <a:rPr lang="en-US" sz="2200" dirty="0" smtClean="0">
                <a:solidFill>
                  <a:srgbClr val="000000"/>
                </a:solidFill>
                <a:latin typeface="Tahoma"/>
              </a:rPr>
              <a:t>Stage 1</a:t>
            </a:r>
            <a:endParaRPr lang="en-US" sz="2200" dirty="0">
              <a:solidFill>
                <a:srgbClr val="000000"/>
              </a:solidFill>
              <a:latin typeface="Tahoma"/>
            </a:endParaRPr>
          </a:p>
        </p:txBody>
      </p:sp>
      <p:sp>
        <p:nvSpPr>
          <p:cNvPr id="55" name="TextBox 54"/>
          <p:cNvSpPr txBox="1"/>
          <p:nvPr/>
        </p:nvSpPr>
        <p:spPr>
          <a:xfrm>
            <a:off x="-36512" y="3356992"/>
            <a:ext cx="1244244" cy="430887"/>
          </a:xfrm>
          <a:prstGeom prst="rect">
            <a:avLst/>
          </a:prstGeom>
          <a:noFill/>
        </p:spPr>
        <p:txBody>
          <a:bodyPr wrap="square" rtlCol="0">
            <a:spAutoFit/>
          </a:bodyPr>
          <a:lstStyle/>
          <a:p>
            <a:r>
              <a:rPr lang="en-US" sz="2200" dirty="0" smtClean="0">
                <a:solidFill>
                  <a:srgbClr val="000000"/>
                </a:solidFill>
                <a:latin typeface="Tahoma"/>
              </a:rPr>
              <a:t>Stage 2</a:t>
            </a:r>
            <a:endParaRPr lang="en-US" sz="2200" dirty="0">
              <a:solidFill>
                <a:srgbClr val="000000"/>
              </a:solidFill>
              <a:latin typeface="Tahoma"/>
            </a:endParaRPr>
          </a:p>
        </p:txBody>
      </p:sp>
      <p:sp>
        <p:nvSpPr>
          <p:cNvPr id="2" name="Title 1"/>
          <p:cNvSpPr>
            <a:spLocks noGrp="1"/>
          </p:cNvSpPr>
          <p:nvPr>
            <p:ph type="title"/>
          </p:nvPr>
        </p:nvSpPr>
        <p:spPr/>
        <p:txBody>
          <a:bodyPr/>
          <a:lstStyle/>
          <a:p>
            <a:r>
              <a:rPr lang="en-US" dirty="0" smtClean="0"/>
              <a:t>SMS: Staged Memory Scheduling</a:t>
            </a:r>
            <a:endParaRPr lang="en-US" dirty="0"/>
          </a:p>
        </p:txBody>
      </p:sp>
      <p:sp>
        <p:nvSpPr>
          <p:cNvPr id="4" name="Slide Number Placeholder 3"/>
          <p:cNvSpPr>
            <a:spLocks noGrp="1"/>
          </p:cNvSpPr>
          <p:nvPr>
            <p:ph type="sldNum" sz="quarter" idx="11"/>
          </p:nvPr>
        </p:nvSpPr>
        <p:spPr>
          <a:xfrm>
            <a:off x="6553200" y="6212160"/>
            <a:ext cx="2133600" cy="457200"/>
          </a:xfrm>
        </p:spPr>
        <p:txBody>
          <a:bodyPr/>
          <a:lstStyle/>
          <a:p>
            <a:fld id="{323594FA-E141-4234-AE05-360401972BE7}" type="slidenum">
              <a:rPr lang="en-US" altLang="en-US" smtClean="0">
                <a:solidFill>
                  <a:srgbClr val="000000"/>
                </a:solidFill>
              </a:rPr>
              <a:pPr/>
              <a:t>117</a:t>
            </a:fld>
            <a:endParaRPr lang="en-US" altLang="en-US">
              <a:solidFill>
                <a:srgbClr val="000000"/>
              </a:solidFill>
            </a:endParaRPr>
          </a:p>
        </p:txBody>
      </p:sp>
      <p:sp>
        <p:nvSpPr>
          <p:cNvPr id="120" name="TextBox 119"/>
          <p:cNvSpPr txBox="1"/>
          <p:nvPr/>
        </p:nvSpPr>
        <p:spPr>
          <a:xfrm>
            <a:off x="1383540" y="908720"/>
            <a:ext cx="1100228" cy="461665"/>
          </a:xfrm>
          <a:prstGeom prst="rect">
            <a:avLst/>
          </a:prstGeom>
          <a:noFill/>
        </p:spPr>
        <p:txBody>
          <a:bodyPr wrap="square" rtlCol="0">
            <a:spAutoFit/>
          </a:bodyPr>
          <a:lstStyle/>
          <a:p>
            <a:r>
              <a:rPr lang="en-US" sz="2400" dirty="0" smtClean="0">
                <a:solidFill>
                  <a:srgbClr val="000000"/>
                </a:solidFill>
                <a:latin typeface="Tahoma"/>
              </a:rPr>
              <a:t>Core 1</a:t>
            </a:r>
            <a:endParaRPr lang="en-US" sz="2400" dirty="0">
              <a:solidFill>
                <a:srgbClr val="000000"/>
              </a:solidFill>
              <a:latin typeface="Tahoma"/>
            </a:endParaRPr>
          </a:p>
        </p:txBody>
      </p:sp>
      <p:sp>
        <p:nvSpPr>
          <p:cNvPr id="121" name="TextBox 120"/>
          <p:cNvSpPr txBox="1"/>
          <p:nvPr/>
        </p:nvSpPr>
        <p:spPr>
          <a:xfrm>
            <a:off x="2865002" y="908720"/>
            <a:ext cx="1100228" cy="461665"/>
          </a:xfrm>
          <a:prstGeom prst="rect">
            <a:avLst/>
          </a:prstGeom>
          <a:noFill/>
        </p:spPr>
        <p:txBody>
          <a:bodyPr wrap="square" rtlCol="0">
            <a:spAutoFit/>
          </a:bodyPr>
          <a:lstStyle/>
          <a:p>
            <a:r>
              <a:rPr lang="en-US" sz="2400" dirty="0" smtClean="0">
                <a:solidFill>
                  <a:srgbClr val="000000"/>
                </a:solidFill>
                <a:latin typeface="Tahoma"/>
              </a:rPr>
              <a:t>Core 2</a:t>
            </a:r>
            <a:endParaRPr lang="en-US" sz="2400" dirty="0">
              <a:solidFill>
                <a:srgbClr val="000000"/>
              </a:solidFill>
              <a:latin typeface="Tahoma"/>
            </a:endParaRPr>
          </a:p>
        </p:txBody>
      </p:sp>
      <p:sp>
        <p:nvSpPr>
          <p:cNvPr id="122" name="TextBox 121"/>
          <p:cNvSpPr txBox="1"/>
          <p:nvPr/>
        </p:nvSpPr>
        <p:spPr>
          <a:xfrm>
            <a:off x="4346465" y="908720"/>
            <a:ext cx="1100228" cy="461665"/>
          </a:xfrm>
          <a:prstGeom prst="rect">
            <a:avLst/>
          </a:prstGeom>
          <a:noFill/>
        </p:spPr>
        <p:txBody>
          <a:bodyPr wrap="square" rtlCol="0">
            <a:spAutoFit/>
          </a:bodyPr>
          <a:lstStyle/>
          <a:p>
            <a:r>
              <a:rPr lang="en-US" sz="2400" dirty="0" smtClean="0">
                <a:solidFill>
                  <a:srgbClr val="000000"/>
                </a:solidFill>
                <a:latin typeface="Tahoma"/>
              </a:rPr>
              <a:t>Core 3</a:t>
            </a:r>
            <a:endParaRPr lang="en-US" sz="2400" dirty="0">
              <a:solidFill>
                <a:srgbClr val="000000"/>
              </a:solidFill>
              <a:latin typeface="Tahoma"/>
            </a:endParaRPr>
          </a:p>
        </p:txBody>
      </p:sp>
      <p:sp>
        <p:nvSpPr>
          <p:cNvPr id="123" name="TextBox 122"/>
          <p:cNvSpPr txBox="1"/>
          <p:nvPr/>
        </p:nvSpPr>
        <p:spPr>
          <a:xfrm>
            <a:off x="5760589" y="908720"/>
            <a:ext cx="1100228" cy="461665"/>
          </a:xfrm>
          <a:prstGeom prst="rect">
            <a:avLst/>
          </a:prstGeom>
          <a:noFill/>
        </p:spPr>
        <p:txBody>
          <a:bodyPr wrap="square" rtlCol="0">
            <a:spAutoFit/>
          </a:bodyPr>
          <a:lstStyle/>
          <a:p>
            <a:r>
              <a:rPr lang="en-US" sz="2400" dirty="0" smtClean="0">
                <a:solidFill>
                  <a:srgbClr val="000000"/>
                </a:solidFill>
                <a:latin typeface="Tahoma"/>
              </a:rPr>
              <a:t>Core 4</a:t>
            </a:r>
            <a:endParaRPr lang="en-US" sz="2400" dirty="0">
              <a:solidFill>
                <a:srgbClr val="000000"/>
              </a:solidFill>
              <a:latin typeface="Tahoma"/>
            </a:endParaRPr>
          </a:p>
        </p:txBody>
      </p:sp>
      <p:sp>
        <p:nvSpPr>
          <p:cNvPr id="124" name="Down Arrow 123"/>
          <p:cNvSpPr/>
          <p:nvPr/>
        </p:nvSpPr>
        <p:spPr>
          <a:xfrm>
            <a:off x="1748249"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25" name="Down Arrow 124"/>
          <p:cNvSpPr/>
          <p:nvPr/>
        </p:nvSpPr>
        <p:spPr>
          <a:xfrm>
            <a:off x="326041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26" name="Down Arrow 125"/>
          <p:cNvSpPr/>
          <p:nvPr/>
        </p:nvSpPr>
        <p:spPr>
          <a:xfrm>
            <a:off x="470057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27" name="Down Arrow 126"/>
          <p:cNvSpPr/>
          <p:nvPr/>
        </p:nvSpPr>
        <p:spPr>
          <a:xfrm>
            <a:off x="614073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28" name="Down Arrow 127"/>
          <p:cNvSpPr/>
          <p:nvPr/>
        </p:nvSpPr>
        <p:spPr>
          <a:xfrm>
            <a:off x="3719946" y="5517232"/>
            <a:ext cx="128965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29" name="TextBox 128"/>
          <p:cNvSpPr txBox="1"/>
          <p:nvPr/>
        </p:nvSpPr>
        <p:spPr>
          <a:xfrm>
            <a:off x="2627784" y="5867980"/>
            <a:ext cx="3456384" cy="369332"/>
          </a:xfrm>
          <a:prstGeom prst="rect">
            <a:avLst/>
          </a:prstGeom>
          <a:noFill/>
        </p:spPr>
        <p:txBody>
          <a:bodyPr wrap="square" rtlCol="0">
            <a:spAutoFit/>
          </a:bodyPr>
          <a:lstStyle/>
          <a:p>
            <a:pPr algn="ctr"/>
            <a:r>
              <a:rPr lang="en-US" dirty="0" smtClean="0">
                <a:solidFill>
                  <a:srgbClr val="000000"/>
                </a:solidFill>
                <a:latin typeface="Tahoma"/>
              </a:rPr>
              <a:t>To DRAM</a:t>
            </a:r>
            <a:endParaRPr lang="en-US" dirty="0">
              <a:solidFill>
                <a:srgbClr val="000000"/>
              </a:solidFill>
              <a:latin typeface="Tahoma"/>
            </a:endParaRPr>
          </a:p>
        </p:txBody>
      </p:sp>
      <p:sp>
        <p:nvSpPr>
          <p:cNvPr id="165" name="TextBox 164"/>
          <p:cNvSpPr txBox="1"/>
          <p:nvPr/>
        </p:nvSpPr>
        <p:spPr>
          <a:xfrm>
            <a:off x="7216188" y="908720"/>
            <a:ext cx="1100228" cy="461665"/>
          </a:xfrm>
          <a:prstGeom prst="rect">
            <a:avLst/>
          </a:prstGeom>
          <a:noFill/>
        </p:spPr>
        <p:txBody>
          <a:bodyPr wrap="square" rtlCol="0">
            <a:spAutoFit/>
          </a:bodyPr>
          <a:lstStyle/>
          <a:p>
            <a:r>
              <a:rPr lang="en-US" sz="2400" dirty="0" smtClean="0">
                <a:solidFill>
                  <a:srgbClr val="000000"/>
                </a:solidFill>
                <a:latin typeface="Tahoma"/>
              </a:rPr>
              <a:t>GPU</a:t>
            </a:r>
            <a:endParaRPr lang="en-US" sz="2400" dirty="0">
              <a:solidFill>
                <a:srgbClr val="000000"/>
              </a:solidFill>
              <a:latin typeface="Tahoma"/>
            </a:endParaRPr>
          </a:p>
        </p:txBody>
      </p:sp>
      <p:sp>
        <p:nvSpPr>
          <p:cNvPr id="166" name="Down Arrow 165"/>
          <p:cNvSpPr/>
          <p:nvPr/>
        </p:nvSpPr>
        <p:spPr>
          <a:xfrm>
            <a:off x="7504220"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90" name="Rectangle 189"/>
          <p:cNvSpPr/>
          <p:nvPr/>
        </p:nvSpPr>
        <p:spPr>
          <a:xfrm>
            <a:off x="2699792"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93" name="Rectangle 192"/>
          <p:cNvSpPr/>
          <p:nvPr/>
        </p:nvSpPr>
        <p:spPr>
          <a:xfrm>
            <a:off x="3635896"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96" name="Rectangle 195"/>
          <p:cNvSpPr/>
          <p:nvPr/>
        </p:nvSpPr>
        <p:spPr>
          <a:xfrm>
            <a:off x="4572000"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10" name="TextBox 209"/>
          <p:cNvSpPr txBox="1"/>
          <p:nvPr/>
        </p:nvSpPr>
        <p:spPr>
          <a:xfrm>
            <a:off x="3635896" y="3419708"/>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223" name="TextBox 222"/>
          <p:cNvSpPr txBox="1"/>
          <p:nvPr/>
        </p:nvSpPr>
        <p:spPr>
          <a:xfrm>
            <a:off x="4572000" y="342900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255" name="Rectangle 254"/>
          <p:cNvSpPr/>
          <p:nvPr/>
        </p:nvSpPr>
        <p:spPr bwMode="auto">
          <a:xfrm>
            <a:off x="1311532"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256" name="Rectangle 255"/>
          <p:cNvSpPr/>
          <p:nvPr/>
        </p:nvSpPr>
        <p:spPr bwMode="auto">
          <a:xfrm>
            <a:off x="2792637"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257" name="Rectangle 256"/>
          <p:cNvSpPr/>
          <p:nvPr/>
        </p:nvSpPr>
        <p:spPr bwMode="auto">
          <a:xfrm>
            <a:off x="4287933"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258" name="Rectangle 257"/>
          <p:cNvSpPr/>
          <p:nvPr/>
        </p:nvSpPr>
        <p:spPr bwMode="auto">
          <a:xfrm>
            <a:off x="5702057" y="1881916"/>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259" name="Rectangle 258"/>
          <p:cNvSpPr/>
          <p:nvPr/>
        </p:nvSpPr>
        <p:spPr>
          <a:xfrm>
            <a:off x="2913839" y="2143593"/>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60" name="Rectangle 259"/>
          <p:cNvSpPr/>
          <p:nvPr/>
        </p:nvSpPr>
        <p:spPr>
          <a:xfrm>
            <a:off x="4409136" y="2512305"/>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61" name="Rectangle 260"/>
          <p:cNvSpPr/>
          <p:nvPr/>
        </p:nvSpPr>
        <p:spPr>
          <a:xfrm>
            <a:off x="4409136" y="2143593"/>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62" name="Rectangle 261"/>
          <p:cNvSpPr/>
          <p:nvPr/>
        </p:nvSpPr>
        <p:spPr>
          <a:xfrm>
            <a:off x="5823260" y="2512305"/>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63" name="Rectangle 262"/>
          <p:cNvSpPr/>
          <p:nvPr/>
        </p:nvSpPr>
        <p:spPr>
          <a:xfrm>
            <a:off x="5823260" y="2157522"/>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65" name="Rectangle 264"/>
          <p:cNvSpPr/>
          <p:nvPr/>
        </p:nvSpPr>
        <p:spPr>
          <a:xfrm>
            <a:off x="1446210" y="2512305"/>
            <a:ext cx="875410" cy="263366"/>
          </a:xfrm>
          <a:prstGeom prst="rect">
            <a:avLst/>
          </a:prstGeom>
          <a:solidFill>
            <a:schemeClr val="accent1">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66" name="Rectangle 265"/>
          <p:cNvSpPr/>
          <p:nvPr/>
        </p:nvSpPr>
        <p:spPr>
          <a:xfrm>
            <a:off x="2913839" y="2512305"/>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67" name="Rectangle 266"/>
          <p:cNvSpPr/>
          <p:nvPr/>
        </p:nvSpPr>
        <p:spPr bwMode="auto">
          <a:xfrm>
            <a:off x="7072172" y="1844824"/>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268" name="Rectangle 267"/>
          <p:cNvSpPr/>
          <p:nvPr/>
        </p:nvSpPr>
        <p:spPr>
          <a:xfrm>
            <a:off x="7206850" y="2495941"/>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70" name="TextBox 269"/>
          <p:cNvSpPr txBox="1"/>
          <p:nvPr/>
        </p:nvSpPr>
        <p:spPr>
          <a:xfrm>
            <a:off x="1897823" y="3265820"/>
            <a:ext cx="5050441" cy="523220"/>
          </a:xfrm>
          <a:prstGeom prst="rect">
            <a:avLst/>
          </a:prstGeom>
          <a:solidFill>
            <a:schemeClr val="tx2">
              <a:lumMod val="60000"/>
              <a:lumOff val="40000"/>
            </a:schemeClr>
          </a:solidFill>
          <a:ln w="38100">
            <a:solidFill>
              <a:schemeClr val="tx1"/>
            </a:solidFill>
          </a:ln>
        </p:spPr>
        <p:txBody>
          <a:bodyPr wrap="square" rtlCol="0">
            <a:spAutoFit/>
          </a:bodyPr>
          <a:lstStyle/>
          <a:p>
            <a:pPr algn="ctr"/>
            <a:r>
              <a:rPr lang="en-US" sz="2800" dirty="0" smtClean="0">
                <a:solidFill>
                  <a:srgbClr val="000000"/>
                </a:solidFill>
                <a:latin typeface="Tahoma"/>
              </a:rPr>
              <a:t>Batch Scheduler</a:t>
            </a:r>
            <a:endParaRPr lang="en-US" sz="2800" dirty="0">
              <a:solidFill>
                <a:srgbClr val="000000"/>
              </a:solidFill>
              <a:latin typeface="Tahoma"/>
            </a:endParaRPr>
          </a:p>
        </p:txBody>
      </p:sp>
      <p:sp>
        <p:nvSpPr>
          <p:cNvPr id="271" name="Down Arrow 270"/>
          <p:cNvSpPr/>
          <p:nvPr/>
        </p:nvSpPr>
        <p:spPr>
          <a:xfrm>
            <a:off x="3714394" y="2924945"/>
            <a:ext cx="1289654" cy="2160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72" name="Rectangle 271"/>
          <p:cNvSpPr/>
          <p:nvPr/>
        </p:nvSpPr>
        <p:spPr>
          <a:xfrm>
            <a:off x="7204874" y="2132856"/>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73" name="Rectangle 272"/>
          <p:cNvSpPr/>
          <p:nvPr/>
        </p:nvSpPr>
        <p:spPr bwMode="auto">
          <a:xfrm>
            <a:off x="5960989" y="416085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274" name="Rectangle 273"/>
          <p:cNvSpPr/>
          <p:nvPr/>
        </p:nvSpPr>
        <p:spPr bwMode="auto">
          <a:xfrm>
            <a:off x="4546865" y="4149080"/>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275" name="Rectangle 274"/>
          <p:cNvSpPr/>
          <p:nvPr/>
        </p:nvSpPr>
        <p:spPr bwMode="auto">
          <a:xfrm>
            <a:off x="3065403" y="4149080"/>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276" name="Rectangle 275"/>
          <p:cNvSpPr/>
          <p:nvPr/>
        </p:nvSpPr>
        <p:spPr bwMode="auto">
          <a:xfrm>
            <a:off x="1570464" y="4149080"/>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277" name="Rectangle 276"/>
          <p:cNvSpPr/>
          <p:nvPr/>
        </p:nvSpPr>
        <p:spPr>
          <a:xfrm>
            <a:off x="1705142" y="5063396"/>
            <a:ext cx="875410" cy="263366"/>
          </a:xfrm>
          <a:prstGeom prst="rect">
            <a:avLst/>
          </a:prstGeom>
          <a:solidFill>
            <a:schemeClr val="accent1">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78" name="Rectangle 277"/>
          <p:cNvSpPr/>
          <p:nvPr/>
        </p:nvSpPr>
        <p:spPr>
          <a:xfrm>
            <a:off x="1705142" y="4317019"/>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79" name="Rectangle 278"/>
          <p:cNvSpPr/>
          <p:nvPr/>
        </p:nvSpPr>
        <p:spPr>
          <a:xfrm>
            <a:off x="1705142" y="4685731"/>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80" name="Rectangle 279"/>
          <p:cNvSpPr/>
          <p:nvPr/>
        </p:nvSpPr>
        <p:spPr>
          <a:xfrm>
            <a:off x="4668068" y="5063396"/>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81" name="Rectangle 280"/>
          <p:cNvSpPr/>
          <p:nvPr/>
        </p:nvSpPr>
        <p:spPr>
          <a:xfrm>
            <a:off x="4668068" y="4685731"/>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82" name="Rectangle 281"/>
          <p:cNvSpPr/>
          <p:nvPr/>
        </p:nvSpPr>
        <p:spPr>
          <a:xfrm>
            <a:off x="3186605" y="5054444"/>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83" name="Rectangle 282"/>
          <p:cNvSpPr/>
          <p:nvPr/>
        </p:nvSpPr>
        <p:spPr>
          <a:xfrm>
            <a:off x="3186605" y="4682116"/>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84" name="Down Arrow 283"/>
          <p:cNvSpPr/>
          <p:nvPr/>
        </p:nvSpPr>
        <p:spPr>
          <a:xfrm>
            <a:off x="3714394" y="3820399"/>
            <a:ext cx="1289654" cy="256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cxnSp>
        <p:nvCxnSpPr>
          <p:cNvPr id="285" name="Straight Connector 284"/>
          <p:cNvCxnSpPr/>
          <p:nvPr/>
        </p:nvCxnSpPr>
        <p:spPr>
          <a:xfrm>
            <a:off x="251520" y="3068960"/>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251520" y="3933056"/>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0" y="2276872"/>
            <a:ext cx="1403648" cy="646331"/>
          </a:xfrm>
          <a:prstGeom prst="rect">
            <a:avLst/>
          </a:prstGeom>
          <a:noFill/>
        </p:spPr>
        <p:txBody>
          <a:bodyPr wrap="square" rtlCol="0">
            <a:spAutoFit/>
          </a:bodyPr>
          <a:lstStyle/>
          <a:p>
            <a:r>
              <a:rPr lang="en-US" b="1" dirty="0" smtClean="0">
                <a:solidFill>
                  <a:srgbClr val="000000"/>
                </a:solidFill>
                <a:latin typeface="Tahoma"/>
              </a:rPr>
              <a:t>Batch Formation</a:t>
            </a:r>
            <a:endParaRPr lang="en-US" b="1" dirty="0">
              <a:solidFill>
                <a:srgbClr val="000000"/>
              </a:solidFill>
              <a:latin typeface="Tahoma"/>
            </a:endParaRPr>
          </a:p>
        </p:txBody>
      </p:sp>
      <p:sp>
        <p:nvSpPr>
          <p:cNvPr id="59" name="TextBox 58"/>
          <p:cNvSpPr txBox="1"/>
          <p:nvPr/>
        </p:nvSpPr>
        <p:spPr>
          <a:xfrm>
            <a:off x="-36512" y="4582289"/>
            <a:ext cx="1244244" cy="430887"/>
          </a:xfrm>
          <a:prstGeom prst="rect">
            <a:avLst/>
          </a:prstGeom>
          <a:noFill/>
        </p:spPr>
        <p:txBody>
          <a:bodyPr wrap="square" rtlCol="0">
            <a:spAutoFit/>
          </a:bodyPr>
          <a:lstStyle/>
          <a:p>
            <a:r>
              <a:rPr lang="en-US" sz="2200" dirty="0" smtClean="0">
                <a:solidFill>
                  <a:srgbClr val="000000"/>
                </a:solidFill>
                <a:latin typeface="Tahoma"/>
              </a:rPr>
              <a:t>Stage 3</a:t>
            </a:r>
            <a:endParaRPr lang="en-US" sz="2200" dirty="0">
              <a:solidFill>
                <a:srgbClr val="000000"/>
              </a:solidFill>
              <a:latin typeface="Tahoma"/>
            </a:endParaRPr>
          </a:p>
        </p:txBody>
      </p:sp>
      <p:sp>
        <p:nvSpPr>
          <p:cNvPr id="60" name="TextBox 59"/>
          <p:cNvSpPr txBox="1"/>
          <p:nvPr/>
        </p:nvSpPr>
        <p:spPr>
          <a:xfrm>
            <a:off x="0" y="5085184"/>
            <a:ext cx="1440160" cy="923330"/>
          </a:xfrm>
          <a:prstGeom prst="rect">
            <a:avLst/>
          </a:prstGeom>
          <a:noFill/>
        </p:spPr>
        <p:txBody>
          <a:bodyPr wrap="square" rtlCol="0">
            <a:spAutoFit/>
          </a:bodyPr>
          <a:lstStyle/>
          <a:p>
            <a:r>
              <a:rPr lang="en-US" b="1" dirty="0" smtClean="0">
                <a:solidFill>
                  <a:srgbClr val="000000"/>
                </a:solidFill>
                <a:latin typeface="Tahoma"/>
              </a:rPr>
              <a:t>DRAM Command Scheduler</a:t>
            </a:r>
            <a:endParaRPr lang="en-US" b="1" dirty="0">
              <a:solidFill>
                <a:srgbClr val="000000"/>
              </a:solidFill>
              <a:latin typeface="Tahoma"/>
            </a:endParaRPr>
          </a:p>
        </p:txBody>
      </p:sp>
      <p:sp>
        <p:nvSpPr>
          <p:cNvPr id="57" name="TextBox 56"/>
          <p:cNvSpPr txBox="1"/>
          <p:nvPr/>
        </p:nvSpPr>
        <p:spPr>
          <a:xfrm>
            <a:off x="1724891" y="5361703"/>
            <a:ext cx="886333" cy="369332"/>
          </a:xfrm>
          <a:prstGeom prst="rect">
            <a:avLst/>
          </a:prstGeom>
          <a:noFill/>
        </p:spPr>
        <p:txBody>
          <a:bodyPr wrap="none" rtlCol="0">
            <a:spAutoFit/>
          </a:bodyPr>
          <a:lstStyle/>
          <a:p>
            <a:r>
              <a:rPr lang="en-US" dirty="0" smtClean="0">
                <a:solidFill>
                  <a:srgbClr val="000000"/>
                </a:solidFill>
                <a:latin typeface="Tahoma"/>
              </a:rPr>
              <a:t>Bank 1</a:t>
            </a:r>
            <a:endParaRPr lang="en-US" dirty="0">
              <a:solidFill>
                <a:srgbClr val="000000"/>
              </a:solidFill>
              <a:latin typeface="Tahoma"/>
            </a:endParaRPr>
          </a:p>
        </p:txBody>
      </p:sp>
      <p:sp>
        <p:nvSpPr>
          <p:cNvPr id="58" name="TextBox 57"/>
          <p:cNvSpPr txBox="1"/>
          <p:nvPr/>
        </p:nvSpPr>
        <p:spPr>
          <a:xfrm>
            <a:off x="3186557" y="5347847"/>
            <a:ext cx="886333" cy="369332"/>
          </a:xfrm>
          <a:prstGeom prst="rect">
            <a:avLst/>
          </a:prstGeom>
          <a:noFill/>
        </p:spPr>
        <p:txBody>
          <a:bodyPr wrap="none" rtlCol="0">
            <a:spAutoFit/>
          </a:bodyPr>
          <a:lstStyle/>
          <a:p>
            <a:r>
              <a:rPr lang="en-US" dirty="0" smtClean="0">
                <a:solidFill>
                  <a:srgbClr val="000000"/>
                </a:solidFill>
                <a:latin typeface="Tahoma"/>
              </a:rPr>
              <a:t>Bank 2</a:t>
            </a:r>
            <a:endParaRPr lang="en-US" dirty="0">
              <a:solidFill>
                <a:srgbClr val="000000"/>
              </a:solidFill>
              <a:latin typeface="Tahoma"/>
            </a:endParaRPr>
          </a:p>
        </p:txBody>
      </p:sp>
      <p:sp>
        <p:nvSpPr>
          <p:cNvPr id="61" name="TextBox 60"/>
          <p:cNvSpPr txBox="1"/>
          <p:nvPr/>
        </p:nvSpPr>
        <p:spPr>
          <a:xfrm>
            <a:off x="4696717" y="5361703"/>
            <a:ext cx="886333" cy="369332"/>
          </a:xfrm>
          <a:prstGeom prst="rect">
            <a:avLst/>
          </a:prstGeom>
          <a:noFill/>
        </p:spPr>
        <p:txBody>
          <a:bodyPr wrap="none" rtlCol="0">
            <a:spAutoFit/>
          </a:bodyPr>
          <a:lstStyle/>
          <a:p>
            <a:r>
              <a:rPr lang="en-US" dirty="0" smtClean="0">
                <a:solidFill>
                  <a:srgbClr val="000000"/>
                </a:solidFill>
                <a:latin typeface="Tahoma"/>
              </a:rPr>
              <a:t>Bank 3</a:t>
            </a:r>
            <a:endParaRPr lang="en-US" dirty="0">
              <a:solidFill>
                <a:srgbClr val="000000"/>
              </a:solidFill>
              <a:latin typeface="Tahoma"/>
            </a:endParaRPr>
          </a:p>
        </p:txBody>
      </p:sp>
      <p:sp>
        <p:nvSpPr>
          <p:cNvPr id="62" name="TextBox 61"/>
          <p:cNvSpPr txBox="1"/>
          <p:nvPr/>
        </p:nvSpPr>
        <p:spPr>
          <a:xfrm>
            <a:off x="6089111" y="5361703"/>
            <a:ext cx="886333" cy="369332"/>
          </a:xfrm>
          <a:prstGeom prst="rect">
            <a:avLst/>
          </a:prstGeom>
          <a:noFill/>
        </p:spPr>
        <p:txBody>
          <a:bodyPr wrap="none" rtlCol="0">
            <a:spAutoFit/>
          </a:bodyPr>
          <a:lstStyle/>
          <a:p>
            <a:r>
              <a:rPr lang="en-US" dirty="0" smtClean="0">
                <a:solidFill>
                  <a:srgbClr val="000000"/>
                </a:solidFill>
                <a:latin typeface="Tahoma"/>
              </a:rPr>
              <a:t>Bank 4</a:t>
            </a:r>
            <a:endParaRPr lang="en-US" dirty="0">
              <a:solidFill>
                <a:srgbClr val="000000"/>
              </a:solidFill>
              <a:latin typeface="Tahoma"/>
            </a:endParaRPr>
          </a:p>
        </p:txBody>
      </p:sp>
      <p:sp>
        <p:nvSpPr>
          <p:cNvPr id="155" name="Rectangle 154"/>
          <p:cNvSpPr/>
          <p:nvPr/>
        </p:nvSpPr>
        <p:spPr>
          <a:xfrm>
            <a:off x="0" y="3068960"/>
            <a:ext cx="8748464" cy="3096344"/>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25720206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 name="Table 103"/>
          <p:cNvGraphicFramePr>
            <a:graphicFrameLocks noGrp="1"/>
          </p:cNvGraphicFramePr>
          <p:nvPr/>
        </p:nvGraphicFramePr>
        <p:xfrm>
          <a:off x="6199908" y="3994728"/>
          <a:ext cx="2653146" cy="1645920"/>
        </p:xfrm>
        <a:graphic>
          <a:graphicData uri="http://schemas.openxmlformats.org/drawingml/2006/table">
            <a:tbl>
              <a:tblPr firstRow="1" bandRow="1">
                <a:tableStyleId>{5C22544A-7EE6-4342-B048-85BDC9FD1C3A}</a:tableStyleId>
              </a:tblPr>
              <a:tblGrid>
                <a:gridCol w="2653146"/>
              </a:tblGrid>
              <a:tr h="370840">
                <a:tc>
                  <a:txBody>
                    <a:bodyPr/>
                    <a:lstStyle/>
                    <a:p>
                      <a:pPr algn="ctr"/>
                      <a:r>
                        <a:rPr lang="en-US" sz="2400" dirty="0" smtClean="0"/>
                        <a:t>Current Batch</a:t>
                      </a:r>
                    </a:p>
                    <a:p>
                      <a:pPr algn="ctr"/>
                      <a:r>
                        <a:rPr lang="en-US" sz="2400" dirty="0" smtClean="0"/>
                        <a:t>Scheduling Policy</a:t>
                      </a:r>
                      <a:endParaRPr lang="en-US" sz="2400" dirty="0"/>
                    </a:p>
                  </a:txBody>
                  <a:tcPr/>
                </a:tc>
              </a:tr>
              <a:tr h="370840">
                <a:tc>
                  <a:txBody>
                    <a:bodyPr/>
                    <a:lstStyle/>
                    <a:p>
                      <a:pPr algn="ctr"/>
                      <a:r>
                        <a:rPr lang="en-US" sz="2400" b="1" dirty="0" smtClean="0">
                          <a:solidFill>
                            <a:srgbClr val="FF0000"/>
                          </a:solidFill>
                        </a:rPr>
                        <a:t>SJF</a:t>
                      </a:r>
                      <a:endParaRPr lang="en-US" sz="2400" b="1" dirty="0">
                        <a:solidFill>
                          <a:srgbClr val="FF0000"/>
                        </a:solidFill>
                      </a:endParaRPr>
                    </a:p>
                  </a:txBody>
                  <a:tcPr/>
                </a:tc>
              </a:tr>
            </a:tbl>
          </a:graphicData>
        </a:graphic>
      </p:graphicFrame>
      <p:graphicFrame>
        <p:nvGraphicFramePr>
          <p:cNvPr id="105" name="Table 104"/>
          <p:cNvGraphicFramePr>
            <a:graphicFrameLocks noGrp="1"/>
          </p:cNvGraphicFramePr>
          <p:nvPr/>
        </p:nvGraphicFramePr>
        <p:xfrm>
          <a:off x="6200338" y="3987368"/>
          <a:ext cx="2653146" cy="1645920"/>
        </p:xfrm>
        <a:graphic>
          <a:graphicData uri="http://schemas.openxmlformats.org/drawingml/2006/table">
            <a:tbl>
              <a:tblPr firstRow="1" bandRow="1">
                <a:tableStyleId>{5C22544A-7EE6-4342-B048-85BDC9FD1C3A}</a:tableStyleId>
              </a:tblPr>
              <a:tblGrid>
                <a:gridCol w="2653146"/>
              </a:tblGrid>
              <a:tr h="370840">
                <a:tc>
                  <a:txBody>
                    <a:bodyPr/>
                    <a:lstStyle/>
                    <a:p>
                      <a:pPr algn="ctr"/>
                      <a:r>
                        <a:rPr lang="en-US" sz="2400" dirty="0" smtClean="0"/>
                        <a:t>Current Batch</a:t>
                      </a:r>
                    </a:p>
                    <a:p>
                      <a:pPr algn="ctr"/>
                      <a:r>
                        <a:rPr lang="en-US" sz="2400" dirty="0" smtClean="0"/>
                        <a:t>Scheduling Policy</a:t>
                      </a:r>
                      <a:endParaRPr lang="en-US" sz="2400" dirty="0"/>
                    </a:p>
                  </a:txBody>
                  <a:tcPr/>
                </a:tc>
              </a:tr>
              <a:tr h="370840">
                <a:tc>
                  <a:txBody>
                    <a:bodyPr/>
                    <a:lstStyle/>
                    <a:p>
                      <a:pPr algn="ctr"/>
                      <a:r>
                        <a:rPr lang="en-US" sz="2400" b="1" dirty="0" smtClean="0">
                          <a:solidFill>
                            <a:srgbClr val="FF0000"/>
                          </a:solidFill>
                        </a:rPr>
                        <a:t>RR</a:t>
                      </a:r>
                      <a:endParaRPr lang="en-US" sz="2400" b="1" dirty="0">
                        <a:solidFill>
                          <a:srgbClr val="FF0000"/>
                        </a:solidFill>
                      </a:endParaRPr>
                    </a:p>
                  </a:txBody>
                  <a:tcPr/>
                </a:tc>
              </a:tr>
            </a:tbl>
          </a:graphicData>
        </a:graphic>
      </p:graphicFrame>
      <p:sp>
        <p:nvSpPr>
          <p:cNvPr id="85" name="TextBox 84"/>
          <p:cNvSpPr txBox="1"/>
          <p:nvPr/>
        </p:nvSpPr>
        <p:spPr>
          <a:xfrm>
            <a:off x="1839821" y="3212976"/>
            <a:ext cx="5050441" cy="523220"/>
          </a:xfrm>
          <a:prstGeom prst="rect">
            <a:avLst/>
          </a:prstGeom>
          <a:solidFill>
            <a:schemeClr val="tx2">
              <a:lumMod val="60000"/>
              <a:lumOff val="40000"/>
            </a:schemeClr>
          </a:solidFill>
          <a:ln w="38100">
            <a:solidFill>
              <a:schemeClr val="tx1"/>
            </a:solidFill>
          </a:ln>
        </p:spPr>
        <p:txBody>
          <a:bodyPr wrap="square" rtlCol="0">
            <a:spAutoFit/>
          </a:bodyPr>
          <a:lstStyle/>
          <a:p>
            <a:pPr algn="ctr"/>
            <a:r>
              <a:rPr lang="en-US" sz="2800" dirty="0" smtClean="0">
                <a:solidFill>
                  <a:srgbClr val="000000"/>
                </a:solidFill>
                <a:latin typeface="Tahoma"/>
              </a:rPr>
              <a:t>Batch Scheduler</a:t>
            </a:r>
            <a:endParaRPr lang="en-US" sz="2800" dirty="0">
              <a:solidFill>
                <a:srgbClr val="000000"/>
              </a:solidFill>
              <a:latin typeface="Tahoma"/>
            </a:endParaRPr>
          </a:p>
        </p:txBody>
      </p:sp>
      <p:grpSp>
        <p:nvGrpSpPr>
          <p:cNvPr id="10" name="Group 9"/>
          <p:cNvGrpSpPr/>
          <p:nvPr/>
        </p:nvGrpSpPr>
        <p:grpSpPr>
          <a:xfrm>
            <a:off x="2634927" y="4005064"/>
            <a:ext cx="3532620" cy="1937073"/>
            <a:chOff x="2634927" y="4005064"/>
            <a:chExt cx="3532620" cy="1937073"/>
          </a:xfrm>
        </p:grpSpPr>
        <p:sp>
          <p:nvSpPr>
            <p:cNvPr id="86" name="Rectangle 85"/>
            <p:cNvSpPr/>
            <p:nvPr/>
          </p:nvSpPr>
          <p:spPr bwMode="auto">
            <a:xfrm>
              <a:off x="2719797" y="4005064"/>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87" name="Rectangle 86"/>
            <p:cNvSpPr/>
            <p:nvPr/>
          </p:nvSpPr>
          <p:spPr bwMode="auto">
            <a:xfrm>
              <a:off x="3611130" y="4009336"/>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88" name="Rectangle 87"/>
            <p:cNvSpPr/>
            <p:nvPr/>
          </p:nvSpPr>
          <p:spPr bwMode="auto">
            <a:xfrm>
              <a:off x="4494454" y="4009336"/>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89" name="Rectangle 88"/>
            <p:cNvSpPr/>
            <p:nvPr/>
          </p:nvSpPr>
          <p:spPr bwMode="auto">
            <a:xfrm>
              <a:off x="5337627" y="4010099"/>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90" name="TextBox 89"/>
            <p:cNvSpPr txBox="1"/>
            <p:nvPr/>
          </p:nvSpPr>
          <p:spPr>
            <a:xfrm>
              <a:off x="2634927" y="5570656"/>
              <a:ext cx="928694" cy="369332"/>
            </a:xfrm>
            <a:prstGeom prst="rect">
              <a:avLst/>
            </a:prstGeom>
            <a:noFill/>
          </p:spPr>
          <p:txBody>
            <a:bodyPr wrap="square" rtlCol="0">
              <a:spAutoFit/>
            </a:bodyPr>
            <a:lstStyle/>
            <a:p>
              <a:r>
                <a:rPr lang="en-US" dirty="0" smtClean="0">
                  <a:solidFill>
                    <a:srgbClr val="000000"/>
                  </a:solidFill>
                  <a:latin typeface="Tahoma"/>
                </a:rPr>
                <a:t>Bank 1</a:t>
              </a:r>
              <a:endParaRPr lang="en-US" dirty="0">
                <a:solidFill>
                  <a:srgbClr val="000000"/>
                </a:solidFill>
                <a:latin typeface="Tahoma"/>
              </a:endParaRPr>
            </a:p>
          </p:txBody>
        </p:sp>
        <p:sp>
          <p:nvSpPr>
            <p:cNvPr id="91" name="TextBox 90"/>
            <p:cNvSpPr txBox="1"/>
            <p:nvPr/>
          </p:nvSpPr>
          <p:spPr>
            <a:xfrm>
              <a:off x="3508547" y="5572805"/>
              <a:ext cx="928694" cy="369332"/>
            </a:xfrm>
            <a:prstGeom prst="rect">
              <a:avLst/>
            </a:prstGeom>
            <a:noFill/>
          </p:spPr>
          <p:txBody>
            <a:bodyPr wrap="square" rtlCol="0">
              <a:spAutoFit/>
            </a:bodyPr>
            <a:lstStyle/>
            <a:p>
              <a:r>
                <a:rPr lang="en-US" dirty="0" smtClean="0">
                  <a:solidFill>
                    <a:srgbClr val="000000"/>
                  </a:solidFill>
                  <a:latin typeface="Tahoma"/>
                </a:rPr>
                <a:t>Bank 2</a:t>
              </a:r>
              <a:endParaRPr lang="en-US" dirty="0">
                <a:solidFill>
                  <a:srgbClr val="000000"/>
                </a:solidFill>
                <a:latin typeface="Tahoma"/>
              </a:endParaRPr>
            </a:p>
          </p:txBody>
        </p:sp>
        <p:sp>
          <p:nvSpPr>
            <p:cNvPr id="92" name="TextBox 91"/>
            <p:cNvSpPr txBox="1"/>
            <p:nvPr/>
          </p:nvSpPr>
          <p:spPr>
            <a:xfrm>
              <a:off x="4397031" y="5570656"/>
              <a:ext cx="928694" cy="369332"/>
            </a:xfrm>
            <a:prstGeom prst="rect">
              <a:avLst/>
            </a:prstGeom>
            <a:noFill/>
          </p:spPr>
          <p:txBody>
            <a:bodyPr wrap="square" rtlCol="0">
              <a:spAutoFit/>
            </a:bodyPr>
            <a:lstStyle/>
            <a:p>
              <a:r>
                <a:rPr lang="en-US" dirty="0" smtClean="0">
                  <a:solidFill>
                    <a:srgbClr val="000000"/>
                  </a:solidFill>
                  <a:latin typeface="Tahoma"/>
                </a:rPr>
                <a:t>Bank 3</a:t>
              </a:r>
              <a:endParaRPr lang="en-US" dirty="0">
                <a:solidFill>
                  <a:srgbClr val="000000"/>
                </a:solidFill>
                <a:latin typeface="Tahoma"/>
              </a:endParaRPr>
            </a:p>
          </p:txBody>
        </p:sp>
        <p:sp>
          <p:nvSpPr>
            <p:cNvPr id="93" name="TextBox 92"/>
            <p:cNvSpPr txBox="1"/>
            <p:nvPr/>
          </p:nvSpPr>
          <p:spPr>
            <a:xfrm>
              <a:off x="5238853" y="5568043"/>
              <a:ext cx="928694" cy="369332"/>
            </a:xfrm>
            <a:prstGeom prst="rect">
              <a:avLst/>
            </a:prstGeom>
            <a:noFill/>
          </p:spPr>
          <p:txBody>
            <a:bodyPr wrap="square" rtlCol="0">
              <a:spAutoFit/>
            </a:bodyPr>
            <a:lstStyle/>
            <a:p>
              <a:r>
                <a:rPr lang="en-US" dirty="0" smtClean="0">
                  <a:solidFill>
                    <a:srgbClr val="000000"/>
                  </a:solidFill>
                  <a:latin typeface="Tahoma"/>
                </a:rPr>
                <a:t>Bank 4</a:t>
              </a:r>
              <a:endParaRPr lang="en-US" dirty="0">
                <a:solidFill>
                  <a:srgbClr val="000000"/>
                </a:solidFill>
                <a:latin typeface="Tahoma"/>
              </a:endParaRPr>
            </a:p>
          </p:txBody>
        </p:sp>
      </p:grpSp>
      <p:sp>
        <p:nvSpPr>
          <p:cNvPr id="2" name="Title 1"/>
          <p:cNvSpPr>
            <a:spLocks noGrp="1"/>
          </p:cNvSpPr>
          <p:nvPr>
            <p:ph type="title"/>
          </p:nvPr>
        </p:nvSpPr>
        <p:spPr/>
        <p:txBody>
          <a:bodyPr/>
          <a:lstStyle/>
          <a:p>
            <a:pPr lvl="1"/>
            <a:r>
              <a:rPr lang="en-US" dirty="0"/>
              <a:t>SMS: Staged Memory Scheduling</a:t>
            </a:r>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118</a:t>
            </a:fld>
            <a:endParaRPr lang="en-US" altLang="en-US" dirty="0">
              <a:solidFill>
                <a:srgbClr val="000000"/>
              </a:solidFill>
            </a:endParaRPr>
          </a:p>
        </p:txBody>
      </p:sp>
      <p:sp>
        <p:nvSpPr>
          <p:cNvPr id="60" name="TextBox 59"/>
          <p:cNvSpPr txBox="1"/>
          <p:nvPr/>
        </p:nvSpPr>
        <p:spPr>
          <a:xfrm>
            <a:off x="2203146" y="971436"/>
            <a:ext cx="928694" cy="369332"/>
          </a:xfrm>
          <a:prstGeom prst="rect">
            <a:avLst/>
          </a:prstGeom>
          <a:noFill/>
        </p:spPr>
        <p:txBody>
          <a:bodyPr wrap="square" rtlCol="0">
            <a:spAutoFit/>
          </a:bodyPr>
          <a:lstStyle/>
          <a:p>
            <a:r>
              <a:rPr lang="en-US" dirty="0" smtClean="0">
                <a:solidFill>
                  <a:srgbClr val="000000"/>
                </a:solidFill>
                <a:latin typeface="Tahoma"/>
              </a:rPr>
              <a:t>Core 1</a:t>
            </a:r>
            <a:endParaRPr lang="en-US" dirty="0">
              <a:solidFill>
                <a:srgbClr val="000000"/>
              </a:solidFill>
              <a:latin typeface="Tahoma"/>
            </a:endParaRPr>
          </a:p>
        </p:txBody>
      </p:sp>
      <p:sp>
        <p:nvSpPr>
          <p:cNvPr id="61" name="TextBox 60"/>
          <p:cNvSpPr txBox="1"/>
          <p:nvPr/>
        </p:nvSpPr>
        <p:spPr>
          <a:xfrm>
            <a:off x="3067242" y="980728"/>
            <a:ext cx="928694" cy="369332"/>
          </a:xfrm>
          <a:prstGeom prst="rect">
            <a:avLst/>
          </a:prstGeom>
          <a:noFill/>
        </p:spPr>
        <p:txBody>
          <a:bodyPr wrap="square" rtlCol="0">
            <a:spAutoFit/>
          </a:bodyPr>
          <a:lstStyle/>
          <a:p>
            <a:r>
              <a:rPr lang="en-US" dirty="0" smtClean="0">
                <a:solidFill>
                  <a:srgbClr val="000000"/>
                </a:solidFill>
                <a:latin typeface="Tahoma"/>
              </a:rPr>
              <a:t>Core 2</a:t>
            </a:r>
            <a:endParaRPr lang="en-US" dirty="0">
              <a:solidFill>
                <a:srgbClr val="000000"/>
              </a:solidFill>
              <a:latin typeface="Tahoma"/>
            </a:endParaRPr>
          </a:p>
        </p:txBody>
      </p:sp>
      <p:sp>
        <p:nvSpPr>
          <p:cNvPr id="62" name="TextBox 61"/>
          <p:cNvSpPr txBox="1"/>
          <p:nvPr/>
        </p:nvSpPr>
        <p:spPr>
          <a:xfrm>
            <a:off x="4003346" y="971436"/>
            <a:ext cx="928694" cy="369332"/>
          </a:xfrm>
          <a:prstGeom prst="rect">
            <a:avLst/>
          </a:prstGeom>
          <a:noFill/>
        </p:spPr>
        <p:txBody>
          <a:bodyPr wrap="square" rtlCol="0">
            <a:spAutoFit/>
          </a:bodyPr>
          <a:lstStyle/>
          <a:p>
            <a:r>
              <a:rPr lang="en-US" dirty="0" smtClean="0">
                <a:solidFill>
                  <a:srgbClr val="000000"/>
                </a:solidFill>
                <a:latin typeface="Tahoma"/>
              </a:rPr>
              <a:t>Core 3</a:t>
            </a:r>
            <a:endParaRPr lang="en-US" dirty="0">
              <a:solidFill>
                <a:srgbClr val="000000"/>
              </a:solidFill>
              <a:latin typeface="Tahoma"/>
            </a:endParaRPr>
          </a:p>
        </p:txBody>
      </p:sp>
      <p:sp>
        <p:nvSpPr>
          <p:cNvPr id="63" name="TextBox 62"/>
          <p:cNvSpPr txBox="1"/>
          <p:nvPr/>
        </p:nvSpPr>
        <p:spPr>
          <a:xfrm>
            <a:off x="4867442" y="980728"/>
            <a:ext cx="928694" cy="369332"/>
          </a:xfrm>
          <a:prstGeom prst="rect">
            <a:avLst/>
          </a:prstGeom>
          <a:noFill/>
        </p:spPr>
        <p:txBody>
          <a:bodyPr wrap="square" rtlCol="0">
            <a:spAutoFit/>
          </a:bodyPr>
          <a:lstStyle/>
          <a:p>
            <a:r>
              <a:rPr lang="en-US" dirty="0" smtClean="0">
                <a:solidFill>
                  <a:srgbClr val="000000"/>
                </a:solidFill>
                <a:latin typeface="Tahoma"/>
              </a:rPr>
              <a:t>Core 4</a:t>
            </a:r>
            <a:endParaRPr lang="en-US" dirty="0">
              <a:solidFill>
                <a:srgbClr val="000000"/>
              </a:solidFill>
              <a:latin typeface="Tahoma"/>
            </a:endParaRPr>
          </a:p>
        </p:txBody>
      </p:sp>
      <p:sp>
        <p:nvSpPr>
          <p:cNvPr id="59" name="Rectangle 58"/>
          <p:cNvSpPr/>
          <p:nvPr/>
        </p:nvSpPr>
        <p:spPr bwMode="auto">
          <a:xfrm>
            <a:off x="2287749" y="1582218"/>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64" name="Down Arrow 63"/>
          <p:cNvSpPr/>
          <p:nvPr/>
        </p:nvSpPr>
        <p:spPr>
          <a:xfrm>
            <a:off x="3447939" y="1273845"/>
            <a:ext cx="121414" cy="231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65" name="Down Arrow 64"/>
          <p:cNvSpPr/>
          <p:nvPr/>
        </p:nvSpPr>
        <p:spPr>
          <a:xfrm>
            <a:off x="2557568" y="1273845"/>
            <a:ext cx="121414" cy="231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66" name="Down Arrow 65"/>
          <p:cNvSpPr/>
          <p:nvPr/>
        </p:nvSpPr>
        <p:spPr>
          <a:xfrm>
            <a:off x="4338312" y="1273845"/>
            <a:ext cx="121414" cy="231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67" name="Down Arrow 66"/>
          <p:cNvSpPr/>
          <p:nvPr/>
        </p:nvSpPr>
        <p:spPr>
          <a:xfrm>
            <a:off x="5188211" y="1273845"/>
            <a:ext cx="121414" cy="231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68" name="Rectangle 67"/>
          <p:cNvSpPr/>
          <p:nvPr/>
        </p:nvSpPr>
        <p:spPr bwMode="auto">
          <a:xfrm>
            <a:off x="3179082" y="1586490"/>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69" name="Rectangle 68"/>
          <p:cNvSpPr/>
          <p:nvPr/>
        </p:nvSpPr>
        <p:spPr bwMode="auto">
          <a:xfrm>
            <a:off x="4062406" y="1586490"/>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70" name="Rectangle 69"/>
          <p:cNvSpPr/>
          <p:nvPr/>
        </p:nvSpPr>
        <p:spPr bwMode="auto">
          <a:xfrm>
            <a:off x="4932040" y="1589634"/>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74" name="Rectangle 73"/>
          <p:cNvSpPr/>
          <p:nvPr/>
        </p:nvSpPr>
        <p:spPr>
          <a:xfrm>
            <a:off x="3251349" y="2111152"/>
            <a:ext cx="521964" cy="191208"/>
          </a:xfrm>
          <a:prstGeom prst="rect">
            <a:avLst/>
          </a:prstGeom>
          <a:solidFill>
            <a:schemeClr val="accent1">
              <a:lumMod val="5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Tahoma"/>
            </a:endParaRPr>
          </a:p>
        </p:txBody>
      </p:sp>
      <p:sp>
        <p:nvSpPr>
          <p:cNvPr id="78" name="Rectangle 77"/>
          <p:cNvSpPr/>
          <p:nvPr/>
        </p:nvSpPr>
        <p:spPr>
          <a:xfrm>
            <a:off x="5004048" y="2729711"/>
            <a:ext cx="521964" cy="191208"/>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Tahoma"/>
            </a:endParaRPr>
          </a:p>
        </p:txBody>
      </p:sp>
      <p:sp>
        <p:nvSpPr>
          <p:cNvPr id="79" name="Rectangle 78"/>
          <p:cNvSpPr/>
          <p:nvPr/>
        </p:nvSpPr>
        <p:spPr>
          <a:xfrm>
            <a:off x="4134673" y="2095912"/>
            <a:ext cx="521964" cy="191208"/>
          </a:xfrm>
          <a:prstGeom prst="rect">
            <a:avLst/>
          </a:prstGeom>
          <a:solidFill>
            <a:srgbClr val="663D63"/>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Tahoma"/>
            </a:endParaRPr>
          </a:p>
        </p:txBody>
      </p:sp>
      <p:cxnSp>
        <p:nvCxnSpPr>
          <p:cNvPr id="80" name="Straight Connector 79"/>
          <p:cNvCxnSpPr/>
          <p:nvPr/>
        </p:nvCxnSpPr>
        <p:spPr>
          <a:xfrm>
            <a:off x="3171047" y="2391698"/>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054371" y="2391698"/>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279714" y="2391698"/>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51520" y="3861048"/>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51520" y="3140968"/>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23528" y="1412776"/>
            <a:ext cx="2232248" cy="1384995"/>
          </a:xfrm>
          <a:prstGeom prst="rect">
            <a:avLst/>
          </a:prstGeom>
          <a:noFill/>
        </p:spPr>
        <p:txBody>
          <a:bodyPr wrap="square" rtlCol="0">
            <a:spAutoFit/>
          </a:bodyPr>
          <a:lstStyle/>
          <a:p>
            <a:r>
              <a:rPr lang="en-US" sz="2800" dirty="0" smtClean="0">
                <a:solidFill>
                  <a:srgbClr val="000000"/>
                </a:solidFill>
                <a:latin typeface="Tahoma"/>
              </a:rPr>
              <a:t>Stage 1:</a:t>
            </a:r>
          </a:p>
          <a:p>
            <a:r>
              <a:rPr lang="en-US" sz="2800" dirty="0" smtClean="0">
                <a:solidFill>
                  <a:srgbClr val="000000"/>
                </a:solidFill>
                <a:latin typeface="Tahoma"/>
              </a:rPr>
              <a:t>Batch </a:t>
            </a:r>
          </a:p>
          <a:p>
            <a:r>
              <a:rPr lang="en-US" sz="2800" dirty="0" smtClean="0">
                <a:solidFill>
                  <a:srgbClr val="000000"/>
                </a:solidFill>
                <a:latin typeface="Tahoma"/>
              </a:rPr>
              <a:t>Formation</a:t>
            </a:r>
            <a:endParaRPr lang="en-US" sz="2800" dirty="0">
              <a:solidFill>
                <a:srgbClr val="000000"/>
              </a:solidFill>
              <a:latin typeface="Tahoma"/>
            </a:endParaRPr>
          </a:p>
        </p:txBody>
      </p:sp>
      <p:sp>
        <p:nvSpPr>
          <p:cNvPr id="43" name="TextBox 42"/>
          <p:cNvSpPr txBox="1"/>
          <p:nvPr/>
        </p:nvSpPr>
        <p:spPr>
          <a:xfrm>
            <a:off x="323528" y="4149080"/>
            <a:ext cx="2232248" cy="1815882"/>
          </a:xfrm>
          <a:prstGeom prst="rect">
            <a:avLst/>
          </a:prstGeom>
          <a:noFill/>
        </p:spPr>
        <p:txBody>
          <a:bodyPr wrap="square" rtlCol="0">
            <a:spAutoFit/>
          </a:bodyPr>
          <a:lstStyle/>
          <a:p>
            <a:r>
              <a:rPr lang="en-US" sz="2800" dirty="0" smtClean="0">
                <a:solidFill>
                  <a:srgbClr val="000000"/>
                </a:solidFill>
                <a:latin typeface="Tahoma"/>
              </a:rPr>
              <a:t>Stage 3: DRAM Command Scheduler</a:t>
            </a:r>
            <a:endParaRPr lang="en-US" sz="2800" dirty="0">
              <a:solidFill>
                <a:srgbClr val="000000"/>
              </a:solidFill>
              <a:latin typeface="Tahoma"/>
            </a:endParaRPr>
          </a:p>
        </p:txBody>
      </p:sp>
      <p:sp>
        <p:nvSpPr>
          <p:cNvPr id="44" name="Rectangle 43"/>
          <p:cNvSpPr/>
          <p:nvPr/>
        </p:nvSpPr>
        <p:spPr bwMode="auto">
          <a:xfrm>
            <a:off x="5796136" y="1586490"/>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45" name="TextBox 44"/>
          <p:cNvSpPr txBox="1"/>
          <p:nvPr/>
        </p:nvSpPr>
        <p:spPr>
          <a:xfrm>
            <a:off x="5803546" y="980728"/>
            <a:ext cx="928694" cy="369332"/>
          </a:xfrm>
          <a:prstGeom prst="rect">
            <a:avLst/>
          </a:prstGeom>
          <a:noFill/>
        </p:spPr>
        <p:txBody>
          <a:bodyPr wrap="square" rtlCol="0">
            <a:spAutoFit/>
          </a:bodyPr>
          <a:lstStyle/>
          <a:p>
            <a:r>
              <a:rPr lang="en-US" dirty="0" smtClean="0">
                <a:solidFill>
                  <a:srgbClr val="000000"/>
                </a:solidFill>
                <a:latin typeface="Tahoma"/>
              </a:rPr>
              <a:t>GPU</a:t>
            </a:r>
            <a:endParaRPr lang="en-US" dirty="0">
              <a:solidFill>
                <a:srgbClr val="000000"/>
              </a:solidFill>
              <a:latin typeface="Tahoma"/>
            </a:endParaRPr>
          </a:p>
        </p:txBody>
      </p:sp>
      <p:sp>
        <p:nvSpPr>
          <p:cNvPr id="46" name="Down Arrow 45"/>
          <p:cNvSpPr/>
          <p:nvPr/>
        </p:nvSpPr>
        <p:spPr>
          <a:xfrm>
            <a:off x="6071784" y="1273845"/>
            <a:ext cx="121414" cy="231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6" name="Rectangle 55"/>
          <p:cNvSpPr/>
          <p:nvPr/>
        </p:nvSpPr>
        <p:spPr>
          <a:xfrm>
            <a:off x="3257948" y="2492896"/>
            <a:ext cx="521964" cy="432048"/>
          </a:xfrm>
          <a:prstGeom prst="rect">
            <a:avLst/>
          </a:prstGeom>
          <a:solidFill>
            <a:srgbClr val="FFC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Tahoma"/>
            </a:endParaRPr>
          </a:p>
        </p:txBody>
      </p:sp>
      <p:sp>
        <p:nvSpPr>
          <p:cNvPr id="57" name="Rectangle 56"/>
          <p:cNvSpPr/>
          <p:nvPr/>
        </p:nvSpPr>
        <p:spPr>
          <a:xfrm>
            <a:off x="2360016" y="2492896"/>
            <a:ext cx="521964" cy="432048"/>
          </a:xfrm>
          <a:prstGeom prst="rect">
            <a:avLst/>
          </a:prstGeom>
          <a:solidFill>
            <a:srgbClr val="0070C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Tahoma"/>
            </a:endParaRPr>
          </a:p>
        </p:txBody>
      </p:sp>
      <p:sp>
        <p:nvSpPr>
          <p:cNvPr id="58" name="Rectangle 57"/>
          <p:cNvSpPr/>
          <p:nvPr/>
        </p:nvSpPr>
        <p:spPr>
          <a:xfrm>
            <a:off x="4139952" y="2492896"/>
            <a:ext cx="521964" cy="432048"/>
          </a:xfrm>
          <a:prstGeom prst="rect">
            <a:avLst/>
          </a:prstGeom>
          <a:solidFill>
            <a:srgbClr val="FF0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Tahoma"/>
            </a:endParaRPr>
          </a:p>
        </p:txBody>
      </p:sp>
      <p:sp>
        <p:nvSpPr>
          <p:cNvPr id="96" name="Rectangle 95"/>
          <p:cNvSpPr/>
          <p:nvPr/>
        </p:nvSpPr>
        <p:spPr>
          <a:xfrm>
            <a:off x="5868144" y="1988840"/>
            <a:ext cx="521964" cy="936104"/>
          </a:xfrm>
          <a:prstGeom prst="rect">
            <a:avLst/>
          </a:prstGeom>
          <a:solidFill>
            <a:schemeClr val="tx2">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Tahoma"/>
              </a:rPr>
              <a:t> </a:t>
            </a:r>
            <a:endParaRPr lang="en-US" dirty="0">
              <a:solidFill>
                <a:srgbClr val="FFFFFF"/>
              </a:solidFill>
              <a:latin typeface="Tahoma"/>
            </a:endParaRPr>
          </a:p>
        </p:txBody>
      </p:sp>
      <p:cxnSp>
        <p:nvCxnSpPr>
          <p:cNvPr id="97" name="Straight Connector 96"/>
          <p:cNvCxnSpPr/>
          <p:nvPr/>
        </p:nvCxnSpPr>
        <p:spPr>
          <a:xfrm>
            <a:off x="4932040" y="2639293"/>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4572000" y="4869160"/>
            <a:ext cx="521964" cy="432048"/>
          </a:xfrm>
          <a:prstGeom prst="rect">
            <a:avLst/>
          </a:prstGeom>
          <a:solidFill>
            <a:srgbClr val="FFC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Tahoma"/>
            </a:endParaRPr>
          </a:p>
        </p:txBody>
      </p:sp>
      <p:sp>
        <p:nvSpPr>
          <p:cNvPr id="99" name="Rectangle 98"/>
          <p:cNvSpPr/>
          <p:nvPr/>
        </p:nvSpPr>
        <p:spPr>
          <a:xfrm>
            <a:off x="3689996" y="5110000"/>
            <a:ext cx="521964" cy="191208"/>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Tahoma"/>
            </a:endParaRPr>
          </a:p>
        </p:txBody>
      </p:sp>
      <p:sp>
        <p:nvSpPr>
          <p:cNvPr id="100" name="Rectangle 99"/>
          <p:cNvSpPr/>
          <p:nvPr/>
        </p:nvSpPr>
        <p:spPr>
          <a:xfrm>
            <a:off x="3689996" y="4581128"/>
            <a:ext cx="521964" cy="432048"/>
          </a:xfrm>
          <a:prstGeom prst="rect">
            <a:avLst/>
          </a:prstGeom>
          <a:solidFill>
            <a:srgbClr val="FF0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Tahoma"/>
            </a:endParaRPr>
          </a:p>
        </p:txBody>
      </p:sp>
      <p:cxnSp>
        <p:nvCxnSpPr>
          <p:cNvPr id="101" name="Straight Connector 100"/>
          <p:cNvCxnSpPr/>
          <p:nvPr/>
        </p:nvCxnSpPr>
        <p:spPr>
          <a:xfrm>
            <a:off x="3169352" y="2636912"/>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4067944" y="2636912"/>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323528" y="3212976"/>
            <a:ext cx="2232248" cy="523220"/>
          </a:xfrm>
          <a:prstGeom prst="rect">
            <a:avLst/>
          </a:prstGeom>
          <a:noFill/>
        </p:spPr>
        <p:txBody>
          <a:bodyPr wrap="square" rtlCol="0">
            <a:spAutoFit/>
          </a:bodyPr>
          <a:lstStyle/>
          <a:p>
            <a:r>
              <a:rPr lang="en-US" sz="2800" dirty="0" smtClean="0">
                <a:solidFill>
                  <a:srgbClr val="000000"/>
                </a:solidFill>
                <a:latin typeface="Tahoma"/>
              </a:rPr>
              <a:t>Stage 2:</a:t>
            </a:r>
            <a:endParaRPr lang="en-US" sz="2800" dirty="0">
              <a:solidFill>
                <a:srgbClr val="000000"/>
              </a:solidFill>
              <a:latin typeface="Tahoma"/>
            </a:endParaRPr>
          </a:p>
        </p:txBody>
      </p:sp>
      <p:cxnSp>
        <p:nvCxnSpPr>
          <p:cNvPr id="82" name="Straight Connector 81"/>
          <p:cNvCxnSpPr/>
          <p:nvPr/>
        </p:nvCxnSpPr>
        <p:spPr>
          <a:xfrm>
            <a:off x="5796136" y="1916832"/>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5001890" y="1263907"/>
            <a:ext cx="521964" cy="191208"/>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Tahoma"/>
            </a:endParaRPr>
          </a:p>
        </p:txBody>
      </p:sp>
      <p:sp>
        <p:nvSpPr>
          <p:cNvPr id="54" name="Rectangle 53"/>
          <p:cNvSpPr/>
          <p:nvPr/>
        </p:nvSpPr>
        <p:spPr>
          <a:xfrm>
            <a:off x="179512" y="6444044"/>
            <a:ext cx="7812360" cy="338554"/>
          </a:xfrm>
          <a:prstGeom prst="rect">
            <a:avLst/>
          </a:prstGeom>
        </p:spPr>
        <p:txBody>
          <a:bodyPr wrap="square">
            <a:spAutoFit/>
          </a:bodyPr>
          <a:lstStyle/>
          <a:p>
            <a:r>
              <a:rPr lang="en-US" sz="1600" dirty="0" err="1" smtClean="0">
                <a:solidFill>
                  <a:srgbClr val="000000"/>
                </a:solidFill>
                <a:latin typeface="Tahoma" charset="0"/>
              </a:rPr>
              <a:t>Ausavarungnirun</a:t>
            </a:r>
            <a:r>
              <a:rPr lang="en-US" sz="1600" dirty="0">
                <a:solidFill>
                  <a:srgbClr val="000000"/>
                </a:solidFill>
                <a:latin typeface="Tahoma" charset="0"/>
              </a:rPr>
              <a:t>+</a:t>
            </a:r>
            <a:r>
              <a:rPr lang="en-US" sz="1600" dirty="0" smtClean="0">
                <a:solidFill>
                  <a:srgbClr val="000000"/>
                </a:solidFill>
                <a:latin typeface="Tahoma" charset="0"/>
              </a:rPr>
              <a:t>, “</a:t>
            </a:r>
            <a:r>
              <a:rPr lang="en-US" altLang="ja-JP" sz="1600" dirty="0" smtClean="0">
                <a:solidFill>
                  <a:srgbClr val="0000FF"/>
                </a:solidFill>
                <a:latin typeface="Tahoma" charset="0"/>
              </a:rPr>
              <a:t>Staged Memory Scheduling</a:t>
            </a:r>
            <a:r>
              <a:rPr lang="en-US" altLang="ja-JP" sz="1600" dirty="0" smtClean="0">
                <a:solidFill>
                  <a:srgbClr val="000000"/>
                </a:solidFill>
                <a:latin typeface="Tahoma" charset="0"/>
              </a:rPr>
              <a:t>,</a:t>
            </a:r>
            <a:r>
              <a:rPr lang="en-US" sz="1600" dirty="0">
                <a:solidFill>
                  <a:srgbClr val="000000"/>
                </a:solidFill>
                <a:latin typeface="Tahoma" charset="0"/>
              </a:rPr>
              <a:t>”</a:t>
            </a:r>
            <a:r>
              <a:rPr lang="en-US" altLang="ja-JP" sz="1600" dirty="0">
                <a:solidFill>
                  <a:srgbClr val="000000"/>
                </a:solidFill>
                <a:latin typeface="Tahoma" charset="0"/>
              </a:rPr>
              <a:t> ISCA 2012.</a:t>
            </a:r>
            <a:endParaRPr lang="en-US" sz="1600" dirty="0">
              <a:solidFill>
                <a:srgbClr val="000000"/>
              </a:solidFill>
              <a:latin typeface="Tahoma"/>
            </a:endParaRPr>
          </a:p>
        </p:txBody>
      </p:sp>
    </p:spTree>
    <p:extLst>
      <p:ext uri="{BB962C8B-B14F-4D97-AF65-F5344CB8AC3E}">
        <p14:creationId xmlns:p14="http://schemas.microsoft.com/office/powerpoint/2010/main" val="27041116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500"/>
                                        <p:tgtEl>
                                          <p:spTgt spid="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fade">
                                      <p:cBhvr>
                                        <p:cTn id="20" dur="500"/>
                                        <p:tgtEl>
                                          <p:spTgt spid="94"/>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4.44444E-6 -0.00255 L -0.14652 0.34421 " pathEditMode="relative" rAng="0" ptsTypes="AA">
                                      <p:cBhvr>
                                        <p:cTn id="30" dur="1000" fill="hold"/>
                                        <p:tgtEl>
                                          <p:spTgt spid="78"/>
                                        </p:tgtEl>
                                        <p:attrNameLst>
                                          <p:attrName>ppt_x</p:attrName>
                                          <p:attrName>ppt_y</p:attrName>
                                        </p:attrNameLst>
                                      </p:cBhvr>
                                      <p:rCtr x="-73" y="173"/>
                                    </p:animMotion>
                                  </p:childTnLst>
                                </p:cTn>
                              </p:par>
                            </p:childTnLst>
                          </p:cTn>
                        </p:par>
                        <p:par>
                          <p:cTn id="31" fill="hold">
                            <p:stCondLst>
                              <p:cond delay="1000"/>
                            </p:stCondLst>
                            <p:childTnLst>
                              <p:par>
                                <p:cTn id="32" presetID="10" presetClass="exit" presetSubtype="0" fill="hold" nodeType="afterEffect">
                                  <p:stCondLst>
                                    <p:cond delay="0"/>
                                  </p:stCondLst>
                                  <p:childTnLst>
                                    <p:animEffect transition="out" filter="fade">
                                      <p:cBhvr>
                                        <p:cTn id="33" dur="500"/>
                                        <p:tgtEl>
                                          <p:spTgt spid="78"/>
                                        </p:tgtEl>
                                      </p:cBhvr>
                                    </p:animEffect>
                                    <p:set>
                                      <p:cBhvr>
                                        <p:cTn id="34" dur="1" fill="hold">
                                          <p:stCondLst>
                                            <p:cond delay="499"/>
                                          </p:stCondLst>
                                        </p:cTn>
                                        <p:tgtEl>
                                          <p:spTgt spid="78"/>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99"/>
                                        </p:tgtEl>
                                        <p:attrNameLst>
                                          <p:attrName>style.visibility</p:attrName>
                                        </p:attrNameLst>
                                      </p:cBhvr>
                                      <p:to>
                                        <p:strVal val="visible"/>
                                      </p:to>
                                    </p:set>
                                  </p:childTnLst>
                                </p:cTn>
                              </p:par>
                              <p:par>
                                <p:cTn id="37" presetID="3" presetClass="exit" presetSubtype="10" fill="hold" nodeType="withEffect">
                                  <p:stCondLst>
                                    <p:cond delay="0"/>
                                  </p:stCondLst>
                                  <p:childTnLst>
                                    <p:animEffect transition="out" filter="blinds(horizontal)">
                                      <p:cBhvr>
                                        <p:cTn id="38" dur="500"/>
                                        <p:tgtEl>
                                          <p:spTgt spid="97"/>
                                        </p:tgtEl>
                                      </p:cBhvr>
                                    </p:animEffect>
                                    <p:set>
                                      <p:cBhvr>
                                        <p:cTn id="39" dur="1" fill="hold">
                                          <p:stCondLst>
                                            <p:cond delay="499"/>
                                          </p:stCondLst>
                                        </p:cTn>
                                        <p:tgtEl>
                                          <p:spTgt spid="9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105"/>
                                        </p:tgtEl>
                                        <p:attrNameLst>
                                          <p:attrName>style.visibility</p:attrName>
                                        </p:attrNameLst>
                                      </p:cBhvr>
                                      <p:to>
                                        <p:strVal val="visible"/>
                                      </p:to>
                                    </p:set>
                                    <p:animEffect transition="in" filter="blinds(horizontal)">
                                      <p:cBhvr>
                                        <p:cTn id="44" dur="500"/>
                                        <p:tgtEl>
                                          <p:spTgt spid="10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0" nodeType="clickEffect">
                                  <p:stCondLst>
                                    <p:cond delay="0"/>
                                  </p:stCondLst>
                                  <p:childTnLst>
                                    <p:animMotion origin="layout" path="M 2.22222E-6 -4.07407E-6 L 0.14739 0.34676 " pathEditMode="relative" rAng="0" ptsTypes="AA">
                                      <p:cBhvr>
                                        <p:cTn id="48" dur="1000" fill="hold"/>
                                        <p:tgtEl>
                                          <p:spTgt spid="56"/>
                                        </p:tgtEl>
                                        <p:attrNameLst>
                                          <p:attrName>ppt_x</p:attrName>
                                          <p:attrName>ppt_y</p:attrName>
                                        </p:attrNameLst>
                                      </p:cBhvr>
                                      <p:rCtr x="7361" y="17338"/>
                                    </p:animMotion>
                                  </p:childTnLst>
                                </p:cTn>
                              </p:par>
                            </p:childTnLst>
                          </p:cTn>
                        </p:par>
                        <p:par>
                          <p:cTn id="49" fill="hold">
                            <p:stCondLst>
                              <p:cond delay="1000"/>
                            </p:stCondLst>
                            <p:childTnLst>
                              <p:par>
                                <p:cTn id="50" presetID="10" presetClass="exit" presetSubtype="0" fill="hold" grpId="1" nodeType="afterEffect">
                                  <p:stCondLst>
                                    <p:cond delay="0"/>
                                  </p:stCondLst>
                                  <p:childTnLst>
                                    <p:animEffect transition="out" filter="fade">
                                      <p:cBhvr>
                                        <p:cTn id="51" dur="500"/>
                                        <p:tgtEl>
                                          <p:spTgt spid="56"/>
                                        </p:tgtEl>
                                      </p:cBhvr>
                                    </p:animEffect>
                                    <p:set>
                                      <p:cBhvr>
                                        <p:cTn id="52" dur="1" fill="hold">
                                          <p:stCondLst>
                                            <p:cond delay="499"/>
                                          </p:stCondLst>
                                        </p:cTn>
                                        <p:tgtEl>
                                          <p:spTgt spid="56"/>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98"/>
                                        </p:tgtEl>
                                        <p:attrNameLst>
                                          <p:attrName>style.visibility</p:attrName>
                                        </p:attrNameLst>
                                      </p:cBhvr>
                                      <p:to>
                                        <p:strVal val="visible"/>
                                      </p:to>
                                    </p:set>
                                    <p:animEffect transition="in" filter="fade">
                                      <p:cBhvr>
                                        <p:cTn id="55" dur="500"/>
                                        <p:tgtEl>
                                          <p:spTgt spid="98"/>
                                        </p:tgtEl>
                                      </p:cBhvr>
                                    </p:animEffect>
                                  </p:childTnLst>
                                </p:cTn>
                              </p:par>
                            </p:childTnLst>
                          </p:cTn>
                        </p:par>
                        <p:par>
                          <p:cTn id="56" fill="hold">
                            <p:stCondLst>
                              <p:cond delay="1500"/>
                            </p:stCondLst>
                            <p:childTnLst>
                              <p:par>
                                <p:cTn id="57" presetID="42" presetClass="path" presetSubtype="0" accel="50000" decel="50000" fill="hold" grpId="0" nodeType="afterEffect">
                                  <p:stCondLst>
                                    <p:cond delay="0"/>
                                  </p:stCondLst>
                                  <p:childTnLst>
                                    <p:animMotion origin="layout" path="M 2.22222E-6 -2.96296E-6 L 2.22222E-6 0.08959 " pathEditMode="relative" rAng="0" ptsTypes="AA">
                                      <p:cBhvr>
                                        <p:cTn id="58" dur="1000" fill="hold"/>
                                        <p:tgtEl>
                                          <p:spTgt spid="74"/>
                                        </p:tgtEl>
                                        <p:attrNameLst>
                                          <p:attrName>ppt_x</p:attrName>
                                          <p:attrName>ppt_y</p:attrName>
                                        </p:attrNameLst>
                                      </p:cBhvr>
                                      <p:rCtr x="0" y="45"/>
                                    </p:animMotion>
                                  </p:childTnLst>
                                </p:cTn>
                              </p:par>
                            </p:childTnLst>
                          </p:cTn>
                        </p:par>
                        <p:par>
                          <p:cTn id="59" fill="hold">
                            <p:stCondLst>
                              <p:cond delay="2500"/>
                            </p:stCondLst>
                            <p:childTnLst>
                              <p:par>
                                <p:cTn id="60" presetID="10" presetClass="entr" presetSubtype="0" fill="hold" nodeType="afterEffect">
                                  <p:stCondLst>
                                    <p:cond delay="0"/>
                                  </p:stCondLst>
                                  <p:childTnLst>
                                    <p:set>
                                      <p:cBhvr>
                                        <p:cTn id="61" dur="1" fill="hold">
                                          <p:stCondLst>
                                            <p:cond delay="0"/>
                                          </p:stCondLst>
                                        </p:cTn>
                                        <p:tgtEl>
                                          <p:spTgt spid="101"/>
                                        </p:tgtEl>
                                        <p:attrNameLst>
                                          <p:attrName>style.visibility</p:attrName>
                                        </p:attrNameLst>
                                      </p:cBhvr>
                                      <p:to>
                                        <p:strVal val="visible"/>
                                      </p:to>
                                    </p:set>
                                    <p:animEffect transition="in" filter="fade">
                                      <p:cBhvr>
                                        <p:cTn id="62" dur="500"/>
                                        <p:tgtEl>
                                          <p:spTgt spid="101"/>
                                        </p:tgtEl>
                                      </p:cBhvr>
                                    </p:animEffect>
                                  </p:childTnLst>
                                </p:cTn>
                              </p:par>
                              <p:par>
                                <p:cTn id="63" presetID="10" presetClass="exit" presetSubtype="0" fill="hold" nodeType="withEffect">
                                  <p:stCondLst>
                                    <p:cond delay="0"/>
                                  </p:stCondLst>
                                  <p:childTnLst>
                                    <p:animEffect transition="out" filter="fade">
                                      <p:cBhvr>
                                        <p:cTn id="64" dur="500"/>
                                        <p:tgtEl>
                                          <p:spTgt spid="80"/>
                                        </p:tgtEl>
                                      </p:cBhvr>
                                    </p:animEffect>
                                    <p:set>
                                      <p:cBhvr>
                                        <p:cTn id="65" dur="1" fill="hold">
                                          <p:stCondLst>
                                            <p:cond delay="499"/>
                                          </p:stCondLst>
                                        </p:cTn>
                                        <p:tgtEl>
                                          <p:spTgt spid="80"/>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03"/>
                                        </p:tgtEl>
                                        <p:attrNameLst>
                                          <p:attrName>style.visibility</p:attrName>
                                        </p:attrNameLst>
                                      </p:cBhvr>
                                      <p:to>
                                        <p:strVal val="visible"/>
                                      </p:to>
                                    </p:set>
                                  </p:childTnLst>
                                </p:cTn>
                              </p:par>
                              <p:par>
                                <p:cTn id="70" presetID="42" presetClass="path" presetSubtype="0" accel="50000" decel="50000" fill="hold" nodeType="withEffect">
                                  <p:stCondLst>
                                    <p:cond delay="0"/>
                                  </p:stCondLst>
                                  <p:childTnLst>
                                    <p:animMotion origin="layout" path="M 0.00017 -0.00416 L 0.00017 0.21135 " pathEditMode="relative" rAng="0" ptsTypes="AA">
                                      <p:cBhvr>
                                        <p:cTn id="71" dur="1000" fill="hold"/>
                                        <p:tgtEl>
                                          <p:spTgt spid="103"/>
                                        </p:tgtEl>
                                        <p:attrNameLst>
                                          <p:attrName>ppt_x</p:attrName>
                                          <p:attrName>ppt_y</p:attrName>
                                        </p:attrNameLst>
                                      </p:cBhvr>
                                      <p:rCtr x="0" y="108"/>
                                    </p:animMotion>
                                  </p:childTnLst>
                                </p:cTn>
                              </p:par>
                            </p:childTnLst>
                          </p:cTn>
                        </p:par>
                        <p:par>
                          <p:cTn id="72" fill="hold">
                            <p:stCondLst>
                              <p:cond delay="1000"/>
                            </p:stCondLst>
                            <p:childTnLst>
                              <p:par>
                                <p:cTn id="73" presetID="10" presetClass="entr" presetSubtype="0" fill="hold" nodeType="afterEffect">
                                  <p:stCondLst>
                                    <p:cond delay="0"/>
                                  </p:stCondLst>
                                  <p:childTnLst>
                                    <p:set>
                                      <p:cBhvr>
                                        <p:cTn id="74" dur="1" fill="hold">
                                          <p:stCondLst>
                                            <p:cond delay="0"/>
                                          </p:stCondLst>
                                        </p:cTn>
                                        <p:tgtEl>
                                          <p:spTgt spid="97"/>
                                        </p:tgtEl>
                                        <p:attrNameLst>
                                          <p:attrName>style.visibility</p:attrName>
                                        </p:attrNameLst>
                                      </p:cBhvr>
                                      <p:to>
                                        <p:strVal val="visible"/>
                                      </p:to>
                                    </p:set>
                                    <p:animEffect transition="in" filter="fade">
                                      <p:cBhvr>
                                        <p:cTn id="75" dur="500"/>
                                        <p:tgtEl>
                                          <p:spTgt spid="97"/>
                                        </p:tgtEl>
                                      </p:cBhvr>
                                    </p:animEffect>
                                  </p:childTnLst>
                                </p:cTn>
                              </p:par>
                            </p:childTnLst>
                          </p:cTn>
                        </p:par>
                        <p:par>
                          <p:cTn id="76" fill="hold">
                            <p:stCondLst>
                              <p:cond delay="1500"/>
                            </p:stCondLst>
                            <p:childTnLst>
                              <p:par>
                                <p:cTn id="77" presetID="42" presetClass="path" presetSubtype="0" accel="50000" decel="50000" fill="hold" grpId="0" nodeType="afterEffect">
                                  <p:stCondLst>
                                    <p:cond delay="0"/>
                                  </p:stCondLst>
                                  <p:childTnLst>
                                    <p:animMotion origin="layout" path="M 8.33333E-7 7.40741E-7 L -0.05156 0.30463 " pathEditMode="relative" rAng="0" ptsTypes="AA">
                                      <p:cBhvr>
                                        <p:cTn id="78" dur="1000" fill="hold"/>
                                        <p:tgtEl>
                                          <p:spTgt spid="58"/>
                                        </p:tgtEl>
                                        <p:attrNameLst>
                                          <p:attrName>ppt_x</p:attrName>
                                          <p:attrName>ppt_y</p:attrName>
                                        </p:attrNameLst>
                                      </p:cBhvr>
                                      <p:rCtr x="-2587" y="15231"/>
                                    </p:animMotion>
                                  </p:childTnLst>
                                </p:cTn>
                              </p:par>
                            </p:childTnLst>
                          </p:cTn>
                        </p:par>
                        <p:par>
                          <p:cTn id="79" fill="hold">
                            <p:stCondLst>
                              <p:cond delay="2500"/>
                            </p:stCondLst>
                            <p:childTnLst>
                              <p:par>
                                <p:cTn id="80" presetID="10" presetClass="exit" presetSubtype="0" fill="hold" grpId="1" nodeType="afterEffect">
                                  <p:stCondLst>
                                    <p:cond delay="0"/>
                                  </p:stCondLst>
                                  <p:childTnLst>
                                    <p:animEffect transition="out" filter="fade">
                                      <p:cBhvr>
                                        <p:cTn id="81" dur="500"/>
                                        <p:tgtEl>
                                          <p:spTgt spid="58"/>
                                        </p:tgtEl>
                                      </p:cBhvr>
                                    </p:animEffect>
                                    <p:set>
                                      <p:cBhvr>
                                        <p:cTn id="82" dur="1" fill="hold">
                                          <p:stCondLst>
                                            <p:cond delay="499"/>
                                          </p:stCondLst>
                                        </p:cTn>
                                        <p:tgtEl>
                                          <p:spTgt spid="58"/>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100"/>
                                        </p:tgtEl>
                                        <p:attrNameLst>
                                          <p:attrName>style.visibility</p:attrName>
                                        </p:attrNameLst>
                                      </p:cBhvr>
                                      <p:to>
                                        <p:strVal val="visible"/>
                                      </p:to>
                                    </p:set>
                                  </p:childTnLst>
                                </p:cTn>
                              </p:par>
                            </p:childTnLst>
                          </p:cTn>
                        </p:par>
                        <p:par>
                          <p:cTn id="85" fill="hold">
                            <p:stCondLst>
                              <p:cond delay="3000"/>
                            </p:stCondLst>
                            <p:childTnLst>
                              <p:par>
                                <p:cTn id="86" presetID="42" presetClass="path" presetSubtype="0" accel="50000" decel="50000" fill="hold" grpId="0" nodeType="afterEffect">
                                  <p:stCondLst>
                                    <p:cond delay="0"/>
                                  </p:stCondLst>
                                  <p:childTnLst>
                                    <p:animMotion origin="layout" path="M 8.33333E-7 -2.96296E-6 L 8.33333E-7 0.09167 " pathEditMode="relative" rAng="0" ptsTypes="AA">
                                      <p:cBhvr>
                                        <p:cTn id="87" dur="1000" fill="hold"/>
                                        <p:tgtEl>
                                          <p:spTgt spid="79"/>
                                        </p:tgtEl>
                                        <p:attrNameLst>
                                          <p:attrName>ppt_x</p:attrName>
                                          <p:attrName>ppt_y</p:attrName>
                                        </p:attrNameLst>
                                      </p:cBhvr>
                                      <p:rCtr x="0" y="46"/>
                                    </p:animMotion>
                                  </p:childTnLst>
                                </p:cTn>
                              </p:par>
                            </p:childTnLst>
                          </p:cTn>
                        </p:par>
                        <p:par>
                          <p:cTn id="88" fill="hold">
                            <p:stCondLst>
                              <p:cond delay="4000"/>
                            </p:stCondLst>
                            <p:childTnLst>
                              <p:par>
                                <p:cTn id="89" presetID="10" presetClass="entr" presetSubtype="0" fill="hold" nodeType="afterEffect">
                                  <p:stCondLst>
                                    <p:cond delay="0"/>
                                  </p:stCondLst>
                                  <p:childTnLst>
                                    <p:set>
                                      <p:cBhvr>
                                        <p:cTn id="90" dur="1" fill="hold">
                                          <p:stCondLst>
                                            <p:cond delay="0"/>
                                          </p:stCondLst>
                                        </p:cTn>
                                        <p:tgtEl>
                                          <p:spTgt spid="102"/>
                                        </p:tgtEl>
                                        <p:attrNameLst>
                                          <p:attrName>style.visibility</p:attrName>
                                        </p:attrNameLst>
                                      </p:cBhvr>
                                      <p:to>
                                        <p:strVal val="visible"/>
                                      </p:to>
                                    </p:set>
                                    <p:animEffect transition="in" filter="fade">
                                      <p:cBhvr>
                                        <p:cTn id="91" dur="500"/>
                                        <p:tgtEl>
                                          <p:spTgt spid="102"/>
                                        </p:tgtEl>
                                      </p:cBhvr>
                                    </p:animEffect>
                                  </p:childTnLst>
                                </p:cTn>
                              </p:par>
                              <p:par>
                                <p:cTn id="92" presetID="10" presetClass="exit" presetSubtype="0" fill="hold" nodeType="withEffect">
                                  <p:stCondLst>
                                    <p:cond delay="0"/>
                                  </p:stCondLst>
                                  <p:childTnLst>
                                    <p:animEffect transition="out" filter="fade">
                                      <p:cBhvr>
                                        <p:cTn id="93" dur="500"/>
                                        <p:tgtEl>
                                          <p:spTgt spid="81"/>
                                        </p:tgtEl>
                                      </p:cBhvr>
                                    </p:animEffect>
                                    <p:set>
                                      <p:cBhvr>
                                        <p:cTn id="94" dur="1" fill="hold">
                                          <p:stCondLst>
                                            <p:cond delay="499"/>
                                          </p:stCondLst>
                                        </p:cTn>
                                        <p:tgtEl>
                                          <p:spTgt spid="81"/>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3" presetClass="exit" presetSubtype="10" fill="hold" grpId="0" nodeType="clickEffect">
                                  <p:stCondLst>
                                    <p:cond delay="0"/>
                                  </p:stCondLst>
                                  <p:childTnLst>
                                    <p:animEffect transition="out" filter="blinds(horizontal)">
                                      <p:cBhvr>
                                        <p:cTn id="98" dur="500"/>
                                        <p:tgtEl>
                                          <p:spTgt spid="99"/>
                                        </p:tgtEl>
                                      </p:cBhvr>
                                    </p:animEffect>
                                    <p:set>
                                      <p:cBhvr>
                                        <p:cTn id="99" dur="1" fill="hold">
                                          <p:stCondLst>
                                            <p:cond delay="499"/>
                                          </p:stCondLst>
                                        </p:cTn>
                                        <p:tgtEl>
                                          <p:spTgt spid="99"/>
                                        </p:tgtEl>
                                        <p:attrNameLst>
                                          <p:attrName>style.visibility</p:attrName>
                                        </p:attrNameLst>
                                      </p:cBhvr>
                                      <p:to>
                                        <p:strVal val="hidden"/>
                                      </p:to>
                                    </p:set>
                                  </p:childTnLst>
                                </p:cTn>
                              </p:par>
                            </p:childTnLst>
                          </p:cTn>
                        </p:par>
                        <p:par>
                          <p:cTn id="100" fill="hold">
                            <p:stCondLst>
                              <p:cond delay="500"/>
                            </p:stCondLst>
                            <p:childTnLst>
                              <p:par>
                                <p:cTn id="101" presetID="42" presetClass="path" presetSubtype="0" accel="50000" decel="50000" fill="hold" grpId="1" nodeType="afterEffect">
                                  <p:stCondLst>
                                    <p:cond delay="0"/>
                                  </p:stCondLst>
                                  <p:childTnLst>
                                    <p:animMotion origin="layout" path="M 3.33333E-6 2.96296E-6 L 3.33333E-6 0.0419 " pathEditMode="relative" rAng="0" ptsTypes="AA">
                                      <p:cBhvr>
                                        <p:cTn id="102" dur="2000" fill="hold"/>
                                        <p:tgtEl>
                                          <p:spTgt spid="100"/>
                                        </p:tgtEl>
                                        <p:attrNameLst>
                                          <p:attrName>ppt_x</p:attrName>
                                          <p:attrName>ppt_y</p:attrName>
                                        </p:attrNameLst>
                                      </p:cBhvr>
                                      <p:rCtr x="0" y="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74" grpId="0" animBg="1"/>
      <p:bldP spid="78" grpId="0" animBg="1"/>
      <p:bldP spid="79" grpId="0" animBg="1"/>
      <p:bldP spid="43" grpId="0"/>
      <p:bldP spid="56" grpId="0" animBg="1"/>
      <p:bldP spid="56" grpId="1" animBg="1"/>
      <p:bldP spid="58" grpId="0" animBg="1"/>
      <p:bldP spid="58" grpId="1" animBg="1"/>
      <p:bldP spid="98" grpId="0" animBg="1"/>
      <p:bldP spid="99" grpId="0" animBg="1"/>
      <p:bldP spid="100" grpId="0" animBg="1"/>
      <p:bldP spid="100" grpId="1" animBg="1"/>
      <p:bldP spid="77" grpId="0"/>
      <p:bldP spid="103"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SMS Complexity</a:t>
            </a:r>
            <a:endParaRPr lang="en-US" dirty="0"/>
          </a:p>
        </p:txBody>
      </p:sp>
      <p:sp>
        <p:nvSpPr>
          <p:cNvPr id="3" name="Content Placeholder 2"/>
          <p:cNvSpPr>
            <a:spLocks noGrp="1"/>
          </p:cNvSpPr>
          <p:nvPr>
            <p:ph idx="1"/>
          </p:nvPr>
        </p:nvSpPr>
        <p:spPr/>
        <p:txBody>
          <a:bodyPr/>
          <a:lstStyle/>
          <a:p>
            <a:r>
              <a:rPr lang="en-US" dirty="0" smtClean="0"/>
              <a:t>Compared to a row hit first scheduler, SMS consumes*</a:t>
            </a:r>
          </a:p>
          <a:p>
            <a:pPr lvl="1"/>
            <a:r>
              <a:rPr lang="en-US" dirty="0" smtClean="0"/>
              <a:t>66% </a:t>
            </a:r>
            <a:r>
              <a:rPr lang="en-US" dirty="0" smtClean="0">
                <a:solidFill>
                  <a:srgbClr val="0000FF"/>
                </a:solidFill>
              </a:rPr>
              <a:t>less area</a:t>
            </a:r>
          </a:p>
          <a:p>
            <a:pPr lvl="1"/>
            <a:r>
              <a:rPr lang="en-US" dirty="0" smtClean="0"/>
              <a:t>46% </a:t>
            </a:r>
            <a:r>
              <a:rPr lang="en-US" dirty="0" smtClean="0">
                <a:solidFill>
                  <a:srgbClr val="0000FF"/>
                </a:solidFill>
              </a:rPr>
              <a:t>less static power</a:t>
            </a:r>
          </a:p>
          <a:p>
            <a:pPr lvl="1"/>
            <a:endParaRPr lang="en-US" dirty="0" smtClean="0"/>
          </a:p>
          <a:p>
            <a:pPr lvl="1"/>
            <a:endParaRPr lang="en-US" dirty="0" smtClean="0"/>
          </a:p>
          <a:p>
            <a:r>
              <a:rPr lang="en-US" dirty="0" smtClean="0"/>
              <a:t>Reduction comes from:</a:t>
            </a:r>
          </a:p>
          <a:p>
            <a:pPr lvl="1"/>
            <a:r>
              <a:rPr lang="en-US" dirty="0" smtClean="0">
                <a:solidFill>
                  <a:srgbClr val="FF0000"/>
                </a:solidFill>
              </a:rPr>
              <a:t>Monolithic scheduler </a:t>
            </a:r>
            <a:r>
              <a:rPr lang="en-US" dirty="0" smtClean="0">
                <a:solidFill>
                  <a:srgbClr val="FF0000"/>
                </a:solidFill>
                <a:sym typeface="Wingdings" pitchFamily="2" charset="2"/>
              </a:rPr>
              <a:t> stages of simpler schedulers</a:t>
            </a:r>
          </a:p>
          <a:p>
            <a:pPr lvl="1"/>
            <a:r>
              <a:rPr lang="en-US" dirty="0" smtClean="0">
                <a:solidFill>
                  <a:srgbClr val="0000FF"/>
                </a:solidFill>
                <a:sym typeface="Wingdings" pitchFamily="2" charset="2"/>
              </a:rPr>
              <a:t>Each stage has a simpler scheduler </a:t>
            </a:r>
            <a:r>
              <a:rPr lang="en-US" dirty="0" smtClean="0">
                <a:sym typeface="Wingdings" pitchFamily="2" charset="2"/>
              </a:rPr>
              <a:t>(considers fewer properties at a time to make the scheduling decision)</a:t>
            </a:r>
          </a:p>
          <a:p>
            <a:pPr lvl="1"/>
            <a:r>
              <a:rPr lang="en-US" dirty="0" smtClean="0">
                <a:solidFill>
                  <a:srgbClr val="0000FF"/>
                </a:solidFill>
                <a:sym typeface="Wingdings" pitchFamily="2" charset="2"/>
              </a:rPr>
              <a:t>Each stage has simpler buffers </a:t>
            </a:r>
            <a:r>
              <a:rPr lang="en-US" dirty="0" smtClean="0">
                <a:sym typeface="Wingdings" pitchFamily="2" charset="2"/>
              </a:rPr>
              <a:t>(FIFO instead of out-of-order)</a:t>
            </a:r>
          </a:p>
          <a:p>
            <a:pPr lvl="1"/>
            <a:r>
              <a:rPr lang="en-US" dirty="0" smtClean="0">
                <a:solidFill>
                  <a:srgbClr val="0000FF"/>
                </a:solidFill>
                <a:sym typeface="Wingdings" pitchFamily="2" charset="2"/>
              </a:rPr>
              <a:t>Each stage has a portion of the total buffer size </a:t>
            </a:r>
            <a:r>
              <a:rPr lang="en-US" dirty="0" smtClean="0">
                <a:sym typeface="Wingdings" pitchFamily="2" charset="2"/>
              </a:rPr>
              <a:t>(buffering is distributed across stages)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119</a:t>
            </a:fld>
            <a:endParaRPr lang="en-US" altLang="en-US">
              <a:solidFill>
                <a:srgbClr val="000000"/>
              </a:solidFill>
            </a:endParaRPr>
          </a:p>
        </p:txBody>
      </p:sp>
      <p:sp>
        <p:nvSpPr>
          <p:cNvPr id="5" name="TextBox 4"/>
          <p:cNvSpPr txBox="1"/>
          <p:nvPr/>
        </p:nvSpPr>
        <p:spPr>
          <a:xfrm>
            <a:off x="251520" y="6300028"/>
            <a:ext cx="6264696" cy="369332"/>
          </a:xfrm>
          <a:prstGeom prst="rect">
            <a:avLst/>
          </a:prstGeom>
          <a:noFill/>
        </p:spPr>
        <p:txBody>
          <a:bodyPr wrap="square" rtlCol="0">
            <a:spAutoFit/>
          </a:bodyPr>
          <a:lstStyle/>
          <a:p>
            <a:r>
              <a:rPr lang="en-US" b="1" dirty="0">
                <a:solidFill>
                  <a:srgbClr val="000000"/>
                </a:solidFill>
                <a:latin typeface="Tahoma"/>
              </a:rPr>
              <a:t>* Based on a </a:t>
            </a:r>
            <a:r>
              <a:rPr lang="en-US" b="1" dirty="0" smtClean="0">
                <a:solidFill>
                  <a:srgbClr val="000000"/>
                </a:solidFill>
                <a:latin typeface="Tahoma"/>
              </a:rPr>
              <a:t>Verilog model </a:t>
            </a:r>
            <a:r>
              <a:rPr lang="en-US" b="1" dirty="0">
                <a:solidFill>
                  <a:srgbClr val="000000"/>
                </a:solidFill>
                <a:latin typeface="Tahoma"/>
              </a:rPr>
              <a:t>using 180nm </a:t>
            </a:r>
            <a:r>
              <a:rPr lang="en-US" b="1" dirty="0" smtClean="0">
                <a:solidFill>
                  <a:srgbClr val="000000"/>
                </a:solidFill>
                <a:latin typeface="Tahoma"/>
              </a:rPr>
              <a:t>library</a:t>
            </a:r>
            <a:endParaRPr lang="en-US" b="1" dirty="0">
              <a:solidFill>
                <a:srgbClr val="000000"/>
              </a:solidFill>
              <a:latin typeface="Tahoma"/>
            </a:endParaRPr>
          </a:p>
        </p:txBody>
      </p:sp>
    </p:spTree>
    <p:extLst>
      <p:ext uri="{BB962C8B-B14F-4D97-AF65-F5344CB8AC3E}">
        <p14:creationId xmlns:p14="http://schemas.microsoft.com/office/powerpoint/2010/main" val="42563992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atin typeface="Garamond" charset="0"/>
                <a:ea typeface="ＭＳ Ｐゴシック" charset="0"/>
                <a:cs typeface="ＭＳ Ｐゴシック" charset="0"/>
              </a:rPr>
              <a:t>The DRAM Scaling Problem</a:t>
            </a:r>
          </a:p>
        </p:txBody>
      </p:sp>
      <p:sp>
        <p:nvSpPr>
          <p:cNvPr id="3" name="Content Placeholder 2"/>
          <p:cNvSpPr>
            <a:spLocks noGrp="1"/>
          </p:cNvSpPr>
          <p:nvPr>
            <p:ph idx="1"/>
          </p:nvPr>
        </p:nvSpPr>
        <p:spPr>
          <a:xfrm>
            <a:off x="228600" y="996950"/>
            <a:ext cx="8610600" cy="5194300"/>
          </a:xfrm>
        </p:spPr>
        <p:txBody>
          <a:bodyPr/>
          <a:lstStyle/>
          <a:p>
            <a:r>
              <a:rPr lang="en-US" sz="2200">
                <a:solidFill>
                  <a:srgbClr val="0000FF"/>
                </a:solidFill>
                <a:latin typeface="Tahoma" charset="0"/>
                <a:ea typeface="ＭＳ Ｐゴシック" charset="0"/>
                <a:cs typeface="ＭＳ Ｐゴシック" charset="0"/>
              </a:rPr>
              <a:t>DRAM stores charge in a capacitor (charge-based memory)</a:t>
            </a:r>
            <a:endParaRPr lang="en-US" sz="2000">
              <a:solidFill>
                <a:srgbClr val="0000FF"/>
              </a:solidFill>
              <a:latin typeface="Tahoma" charset="0"/>
              <a:ea typeface="ＭＳ Ｐゴシック" charset="0"/>
              <a:cs typeface="ＭＳ Ｐゴシック" charset="0"/>
            </a:endParaRPr>
          </a:p>
          <a:p>
            <a:pPr lvl="1"/>
            <a:r>
              <a:rPr lang="en-US" sz="2000">
                <a:latin typeface="Tahoma" charset="0"/>
                <a:ea typeface="ＭＳ Ｐゴシック" charset="0"/>
              </a:rPr>
              <a:t>Capacitor must be large enough for reliable sensing</a:t>
            </a:r>
          </a:p>
          <a:p>
            <a:pPr lvl="1"/>
            <a:r>
              <a:rPr lang="en-US" sz="2000">
                <a:latin typeface="Tahoma" charset="0"/>
                <a:ea typeface="ＭＳ Ｐゴシック" charset="0"/>
              </a:rPr>
              <a:t>Access transistor should be large enough for low leakage and high retention time</a:t>
            </a:r>
          </a:p>
          <a:p>
            <a:pPr lvl="1"/>
            <a:r>
              <a:rPr lang="en-US" sz="2000">
                <a:latin typeface="Tahoma" charset="0"/>
                <a:ea typeface="ＭＳ Ｐゴシック" charset="0"/>
              </a:rPr>
              <a:t>Scaling beyond 40-35nm (2013) is challenging [ITRS, 2009]</a:t>
            </a: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r>
              <a:rPr lang="en-US">
                <a:latin typeface="Tahoma" charset="0"/>
                <a:ea typeface="ＭＳ Ｐゴシック" charset="0"/>
                <a:cs typeface="ＭＳ Ｐゴシック" charset="0"/>
              </a:rPr>
              <a:t>DRAM </a:t>
            </a:r>
            <a:r>
              <a:rPr lang="en-US">
                <a:solidFill>
                  <a:srgbClr val="0000FF"/>
                </a:solidFill>
                <a:latin typeface="Tahoma" charset="0"/>
                <a:ea typeface="ＭＳ Ｐゴシック" charset="0"/>
                <a:cs typeface="ＭＳ Ｐゴシック" charset="0"/>
              </a:rPr>
              <a:t>capacity, cost, and energy/power hard to scale</a:t>
            </a:r>
          </a:p>
          <a:p>
            <a:pPr lvl="2">
              <a:buFont typeface="Wingdings" charset="0"/>
              <a:buNone/>
            </a:pPr>
            <a:endParaRPr lang="en-US" sz="1800">
              <a:latin typeface="Tahoma" charset="0"/>
              <a:ea typeface="ＭＳ Ｐゴシック" charset="0"/>
            </a:endParaRPr>
          </a:p>
          <a:p>
            <a:endParaRPr lang="en-US">
              <a:latin typeface="Tahoma" charset="0"/>
              <a:ea typeface="ＭＳ Ｐゴシック" charset="0"/>
              <a:cs typeface="ＭＳ Ｐゴシック" charset="0"/>
            </a:endParaRPr>
          </a:p>
        </p:txBody>
      </p:sp>
      <p:sp>
        <p:nvSpPr>
          <p:cNvPr id="297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999534" indent="-35999534"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0" eaLnBrk="0" fontAlgn="base" hangingPunct="0">
              <a:spcBef>
                <a:spcPct val="0"/>
              </a:spcBef>
              <a:spcAft>
                <a:spcPct val="0"/>
              </a:spcAft>
              <a:defRPr sz="2400">
                <a:solidFill>
                  <a:schemeClr val="tx1"/>
                </a:solidFill>
                <a:latin typeface="Arial" charset="0"/>
                <a:ea typeface="Arial" charset="0"/>
                <a:cs typeface="Arial" charset="0"/>
              </a:defRPr>
            </a:lvl6pPr>
            <a:lvl7pPr marL="914259" eaLnBrk="0" fontAlgn="base" hangingPunct="0">
              <a:spcBef>
                <a:spcPct val="0"/>
              </a:spcBef>
              <a:spcAft>
                <a:spcPct val="0"/>
              </a:spcAft>
              <a:defRPr sz="2400">
                <a:solidFill>
                  <a:schemeClr val="tx1"/>
                </a:solidFill>
                <a:latin typeface="Arial" charset="0"/>
                <a:ea typeface="Arial" charset="0"/>
                <a:cs typeface="Arial" charset="0"/>
              </a:defRPr>
            </a:lvl7pPr>
            <a:lvl8pPr marL="1371390" eaLnBrk="0" fontAlgn="base" hangingPunct="0">
              <a:spcBef>
                <a:spcPct val="0"/>
              </a:spcBef>
              <a:spcAft>
                <a:spcPct val="0"/>
              </a:spcAft>
              <a:defRPr sz="2400">
                <a:solidFill>
                  <a:schemeClr val="tx1"/>
                </a:solidFill>
                <a:latin typeface="Arial" charset="0"/>
                <a:ea typeface="Arial" charset="0"/>
                <a:cs typeface="Arial" charset="0"/>
              </a:defRPr>
            </a:lvl8pPr>
            <a:lvl9pPr marL="1828519"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45EC618-0165-BC45-84E6-E864E9DC06EC}" type="slidenum">
              <a:rPr lang="en-US" sz="1600">
                <a:solidFill>
                  <a:srgbClr val="000000"/>
                </a:solidFill>
                <a:latin typeface="Garamond" charset="0"/>
              </a:rPr>
              <a:pPr eaLnBrk="1" hangingPunct="1"/>
              <a:t>12</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2789238"/>
            <a:ext cx="3581400"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78952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SMS Performance</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120</a:t>
            </a:fld>
            <a:endParaRPr lang="en-US" altLang="en-US">
              <a:solidFill>
                <a:srgbClr val="000000"/>
              </a:solidFill>
            </a:endParaRPr>
          </a:p>
        </p:txBody>
      </p:sp>
      <p:graphicFrame>
        <p:nvGraphicFramePr>
          <p:cNvPr id="8" name="Chart 7"/>
          <p:cNvGraphicFramePr>
            <a:graphicFrameLocks/>
          </p:cNvGraphicFramePr>
          <p:nvPr/>
        </p:nvGraphicFramePr>
        <p:xfrm>
          <a:off x="323528" y="980728"/>
          <a:ext cx="7992888" cy="42481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473036" y="1517925"/>
            <a:ext cx="2327563" cy="830997"/>
          </a:xfrm>
          <a:prstGeom prst="rect">
            <a:avLst/>
          </a:prstGeom>
          <a:solidFill>
            <a:schemeClr val="bg1"/>
          </a:solidFill>
        </p:spPr>
        <p:txBody>
          <a:bodyPr wrap="square" rtlCol="0">
            <a:spAutoFit/>
          </a:bodyPr>
          <a:lstStyle/>
          <a:p>
            <a:r>
              <a:rPr lang="en-US" sz="2400" b="1" dirty="0" smtClean="0">
                <a:solidFill>
                  <a:srgbClr val="000000"/>
                </a:solidFill>
                <a:latin typeface="Tahoma"/>
              </a:rPr>
              <a:t>Best Previous </a:t>
            </a:r>
          </a:p>
          <a:p>
            <a:r>
              <a:rPr lang="en-US" sz="2400" b="1" dirty="0" smtClean="0">
                <a:solidFill>
                  <a:srgbClr val="000000"/>
                </a:solidFill>
                <a:latin typeface="Tahoma"/>
              </a:rPr>
              <a:t>Scheduler</a:t>
            </a:r>
            <a:endParaRPr lang="en-US" sz="2400" b="1" dirty="0">
              <a:solidFill>
                <a:srgbClr val="000000"/>
              </a:solidFill>
              <a:latin typeface="Tahoma"/>
            </a:endParaRPr>
          </a:p>
        </p:txBody>
      </p:sp>
      <p:sp>
        <p:nvSpPr>
          <p:cNvPr id="6" name="Right Brace 5"/>
          <p:cNvSpPr/>
          <p:nvPr/>
        </p:nvSpPr>
        <p:spPr>
          <a:xfrm rot="5400000">
            <a:off x="3210792" y="1776844"/>
            <a:ext cx="415634" cy="3719945"/>
          </a:xfrm>
          <a:prstGeom prst="rightBrac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Tahoma"/>
            </a:endParaRPr>
          </a:p>
        </p:txBody>
      </p:sp>
      <p:sp>
        <p:nvSpPr>
          <p:cNvPr id="7" name="Right Brace 6"/>
          <p:cNvSpPr/>
          <p:nvPr/>
        </p:nvSpPr>
        <p:spPr>
          <a:xfrm rot="5400000">
            <a:off x="6422024" y="2507017"/>
            <a:ext cx="421698" cy="2251384"/>
          </a:xfrm>
          <a:prstGeom prst="rightBrac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Tahoma"/>
            </a:endParaRPr>
          </a:p>
        </p:txBody>
      </p:sp>
      <p:sp>
        <p:nvSpPr>
          <p:cNvPr id="9" name="Right Brace 8"/>
          <p:cNvSpPr/>
          <p:nvPr/>
        </p:nvSpPr>
        <p:spPr>
          <a:xfrm rot="5400000">
            <a:off x="5179434" y="3521002"/>
            <a:ext cx="426892" cy="228601"/>
          </a:xfrm>
          <a:prstGeom prst="rightBrac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Tahoma"/>
            </a:endParaRPr>
          </a:p>
        </p:txBody>
      </p:sp>
      <p:sp>
        <p:nvSpPr>
          <p:cNvPr id="10" name="TextBox 9"/>
          <p:cNvSpPr txBox="1"/>
          <p:nvPr/>
        </p:nvSpPr>
        <p:spPr>
          <a:xfrm>
            <a:off x="2951017" y="3803074"/>
            <a:ext cx="1003801" cy="400110"/>
          </a:xfrm>
          <a:prstGeom prst="rect">
            <a:avLst/>
          </a:prstGeom>
          <a:noFill/>
        </p:spPr>
        <p:txBody>
          <a:bodyPr wrap="none" rtlCol="0">
            <a:spAutoFit/>
          </a:bodyPr>
          <a:lstStyle/>
          <a:p>
            <a:r>
              <a:rPr lang="en-US" sz="2000" b="1" dirty="0" smtClean="0">
                <a:solidFill>
                  <a:srgbClr val="000000"/>
                </a:solidFill>
                <a:latin typeface="Tahoma"/>
              </a:rPr>
              <a:t>ATLAS</a:t>
            </a:r>
            <a:endParaRPr lang="en-US" sz="2000" b="1" dirty="0">
              <a:solidFill>
                <a:srgbClr val="000000"/>
              </a:solidFill>
              <a:latin typeface="Tahoma"/>
            </a:endParaRPr>
          </a:p>
        </p:txBody>
      </p:sp>
      <p:sp>
        <p:nvSpPr>
          <p:cNvPr id="11" name="TextBox 10"/>
          <p:cNvSpPr txBox="1"/>
          <p:nvPr/>
        </p:nvSpPr>
        <p:spPr>
          <a:xfrm>
            <a:off x="5056925" y="3789218"/>
            <a:ext cx="742511" cy="400110"/>
          </a:xfrm>
          <a:prstGeom prst="rect">
            <a:avLst/>
          </a:prstGeom>
          <a:noFill/>
        </p:spPr>
        <p:txBody>
          <a:bodyPr wrap="none" rtlCol="0">
            <a:spAutoFit/>
          </a:bodyPr>
          <a:lstStyle/>
          <a:p>
            <a:r>
              <a:rPr lang="en-US" sz="2000" b="1" dirty="0" smtClean="0">
                <a:solidFill>
                  <a:srgbClr val="000000"/>
                </a:solidFill>
                <a:latin typeface="Tahoma"/>
              </a:rPr>
              <a:t>TCM</a:t>
            </a:r>
            <a:endParaRPr lang="en-US" sz="2000" b="1" dirty="0">
              <a:solidFill>
                <a:srgbClr val="000000"/>
              </a:solidFill>
              <a:latin typeface="Tahoma"/>
            </a:endParaRPr>
          </a:p>
        </p:txBody>
      </p:sp>
      <p:sp>
        <p:nvSpPr>
          <p:cNvPr id="12" name="TextBox 9"/>
          <p:cNvSpPr txBox="1"/>
          <p:nvPr/>
        </p:nvSpPr>
        <p:spPr>
          <a:xfrm>
            <a:off x="6040023" y="3790054"/>
            <a:ext cx="1261884" cy="4001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smtClean="0">
                <a:solidFill>
                  <a:srgbClr val="000000"/>
                </a:solidFill>
                <a:latin typeface="Tahoma"/>
              </a:rPr>
              <a:t>FR-FCFS</a:t>
            </a:r>
            <a:endParaRPr lang="en-US" sz="2000" b="1" dirty="0">
              <a:solidFill>
                <a:srgbClr val="000000"/>
              </a:solidFill>
              <a:latin typeface="Tahoma"/>
            </a:endParaRPr>
          </a:p>
        </p:txBody>
      </p:sp>
      <p:sp>
        <p:nvSpPr>
          <p:cNvPr id="13" name="Rectangle 12"/>
          <p:cNvSpPr/>
          <p:nvPr/>
        </p:nvSpPr>
        <p:spPr>
          <a:xfrm>
            <a:off x="2127380" y="1791478"/>
            <a:ext cx="335902" cy="541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cxnSp>
        <p:nvCxnSpPr>
          <p:cNvPr id="17" name="Straight Connector 16"/>
          <p:cNvCxnSpPr/>
          <p:nvPr/>
        </p:nvCxnSpPr>
        <p:spPr>
          <a:xfrm>
            <a:off x="2152648" y="1814523"/>
            <a:ext cx="261938"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79039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p:bldP spid="11" grpId="0"/>
      <p:bldP spid="12"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08720"/>
            <a:ext cx="8610600" cy="533968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At every GPU weight, SMS outperforms the best previous scheduling algorithm for that weight</a:t>
            </a:r>
          </a:p>
        </p:txBody>
      </p:sp>
      <p:sp>
        <p:nvSpPr>
          <p:cNvPr id="2" name="Title 1"/>
          <p:cNvSpPr>
            <a:spLocks noGrp="1"/>
          </p:cNvSpPr>
          <p:nvPr>
            <p:ph type="title"/>
          </p:nvPr>
        </p:nvSpPr>
        <p:spPr/>
        <p:txBody>
          <a:bodyPr/>
          <a:lstStyle/>
          <a:p>
            <a:r>
              <a:rPr lang="en-US" dirty="0" smtClean="0"/>
              <a:t>SMS Performance</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121</a:t>
            </a:fld>
            <a:endParaRPr lang="en-US" altLang="en-US">
              <a:solidFill>
                <a:srgbClr val="000000"/>
              </a:solidFill>
            </a:endParaRPr>
          </a:p>
        </p:txBody>
      </p:sp>
      <p:graphicFrame>
        <p:nvGraphicFramePr>
          <p:cNvPr id="8" name="Chart 7"/>
          <p:cNvGraphicFramePr>
            <a:graphicFrameLocks/>
          </p:cNvGraphicFramePr>
          <p:nvPr/>
        </p:nvGraphicFramePr>
        <p:xfrm>
          <a:off x="323528" y="980728"/>
          <a:ext cx="7992888" cy="4248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2043113" y="1620010"/>
            <a:ext cx="429695" cy="541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cxnSp>
        <p:nvCxnSpPr>
          <p:cNvPr id="12" name="Straight Connector 11"/>
          <p:cNvCxnSpPr/>
          <p:nvPr/>
        </p:nvCxnSpPr>
        <p:spPr>
          <a:xfrm>
            <a:off x="2152648" y="1814523"/>
            <a:ext cx="261938"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414611" y="2110583"/>
            <a:ext cx="429695" cy="541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9" name="TextBox 8"/>
          <p:cNvSpPr txBox="1"/>
          <p:nvPr/>
        </p:nvSpPr>
        <p:spPr>
          <a:xfrm>
            <a:off x="2476502" y="2251365"/>
            <a:ext cx="2327563" cy="461665"/>
          </a:xfrm>
          <a:prstGeom prst="rect">
            <a:avLst/>
          </a:prstGeom>
          <a:solidFill>
            <a:schemeClr val="bg1"/>
          </a:solidFill>
        </p:spPr>
        <p:txBody>
          <a:bodyPr wrap="square" rtlCol="0">
            <a:spAutoFit/>
          </a:bodyPr>
          <a:lstStyle/>
          <a:p>
            <a:r>
              <a:rPr lang="en-US" sz="2400" b="1" dirty="0" smtClean="0">
                <a:solidFill>
                  <a:srgbClr val="000000"/>
                </a:solidFill>
                <a:latin typeface="Tahoma"/>
              </a:rPr>
              <a:t>SMS</a:t>
            </a:r>
            <a:endParaRPr lang="en-US" sz="2400" b="1" dirty="0">
              <a:solidFill>
                <a:srgbClr val="000000"/>
              </a:solidFill>
              <a:latin typeface="Tahoma"/>
            </a:endParaRPr>
          </a:p>
        </p:txBody>
      </p:sp>
      <p:sp>
        <p:nvSpPr>
          <p:cNvPr id="10" name="TextBox 9"/>
          <p:cNvSpPr txBox="1"/>
          <p:nvPr/>
        </p:nvSpPr>
        <p:spPr>
          <a:xfrm>
            <a:off x="2473036" y="1517925"/>
            <a:ext cx="2327563" cy="830997"/>
          </a:xfrm>
          <a:prstGeom prst="rect">
            <a:avLst/>
          </a:prstGeom>
          <a:solidFill>
            <a:schemeClr val="bg1"/>
          </a:solidFill>
        </p:spPr>
        <p:txBody>
          <a:bodyPr wrap="square" rtlCol="0">
            <a:spAutoFit/>
          </a:bodyPr>
          <a:lstStyle/>
          <a:p>
            <a:r>
              <a:rPr lang="en-US" sz="2400" b="1" dirty="0" smtClean="0">
                <a:solidFill>
                  <a:srgbClr val="000000"/>
                </a:solidFill>
                <a:latin typeface="Tahoma"/>
              </a:rPr>
              <a:t>Best Previous </a:t>
            </a:r>
          </a:p>
          <a:p>
            <a:r>
              <a:rPr lang="en-US" sz="2400" b="1" dirty="0" smtClean="0">
                <a:solidFill>
                  <a:srgbClr val="000000"/>
                </a:solidFill>
                <a:latin typeface="Tahoma"/>
              </a:rPr>
              <a:t>Scheduler</a:t>
            </a:r>
            <a:endParaRPr lang="en-US" sz="2400" b="1" dirty="0">
              <a:solidFill>
                <a:srgbClr val="000000"/>
              </a:solidFill>
              <a:latin typeface="Tahoma"/>
            </a:endParaRPr>
          </a:p>
        </p:txBody>
      </p:sp>
      <p:sp>
        <p:nvSpPr>
          <p:cNvPr id="14" name="Rectangle 13"/>
          <p:cNvSpPr/>
          <p:nvPr/>
        </p:nvSpPr>
        <p:spPr>
          <a:xfrm>
            <a:off x="1933575" y="2053473"/>
            <a:ext cx="215406" cy="541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22880333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CPU-GPU Performance Tradeoff</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122</a:t>
            </a:fld>
            <a:endParaRPr lang="en-US" altLang="en-US">
              <a:solidFill>
                <a:srgbClr val="000000"/>
              </a:solidFill>
            </a:endParaRPr>
          </a:p>
        </p:txBody>
      </p:sp>
      <p:graphicFrame>
        <p:nvGraphicFramePr>
          <p:cNvPr id="9" name="Chart 8"/>
          <p:cNvGraphicFramePr/>
          <p:nvPr/>
        </p:nvGraphicFramePr>
        <p:xfrm>
          <a:off x="4499992" y="980728"/>
          <a:ext cx="4499992" cy="51845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107504" y="980728"/>
          <a:ext cx="4572000" cy="51845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6894223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0" grpId="0">
        <p:bldAsOne/>
      </p:bldGraphic>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SMS</a:t>
            </a:r>
            <a:endParaRPr lang="en-US" dirty="0"/>
          </a:p>
        </p:txBody>
      </p:sp>
      <p:sp>
        <p:nvSpPr>
          <p:cNvPr id="3" name="Content Placeholder 2"/>
          <p:cNvSpPr>
            <a:spLocks noGrp="1"/>
          </p:cNvSpPr>
          <p:nvPr>
            <p:ph idx="1"/>
          </p:nvPr>
        </p:nvSpPr>
        <p:spPr>
          <a:xfrm>
            <a:off x="228600" y="1196752"/>
            <a:ext cx="8807896" cy="5051648"/>
          </a:xfrm>
        </p:spPr>
        <p:txBody>
          <a:bodyPr/>
          <a:lstStyle/>
          <a:p>
            <a:r>
              <a:rPr lang="en-US" sz="2000" dirty="0" err="1"/>
              <a:t>Rachata</a:t>
            </a:r>
            <a:r>
              <a:rPr lang="en-US" sz="2000" dirty="0"/>
              <a:t> </a:t>
            </a:r>
            <a:r>
              <a:rPr lang="en-US" sz="2000" dirty="0" err="1"/>
              <a:t>Ausavarungnirun</a:t>
            </a:r>
            <a:r>
              <a:rPr lang="en-US" sz="2000" dirty="0"/>
              <a:t>, Kevin Chang, Lavanya Subramanian, Gabriel </a:t>
            </a:r>
            <a:r>
              <a:rPr lang="en-US" sz="2000" dirty="0" err="1"/>
              <a:t>Loh</a:t>
            </a:r>
            <a:r>
              <a:rPr lang="en-US" sz="2000" dirty="0"/>
              <a:t>, and </a:t>
            </a:r>
            <a:r>
              <a:rPr lang="en-US" sz="2000" u="sng" dirty="0"/>
              <a:t>Onur Mutlu</a:t>
            </a:r>
            <a:r>
              <a:rPr lang="en-US" sz="2000" dirty="0"/>
              <a:t>,</a:t>
            </a:r>
            <a:br>
              <a:rPr lang="en-US" sz="2000" dirty="0"/>
            </a:br>
            <a:r>
              <a:rPr lang="en-US" sz="2000" b="1" dirty="0">
                <a:hlinkClick r:id="rId2"/>
              </a:rPr>
              <a:t>"Staged Memory Scheduling: Achieving High Performance and Scalability in Heterogeneous Systems"</a:t>
            </a:r>
            <a:r>
              <a:rPr lang="en-US" sz="2000" dirty="0"/>
              <a:t/>
            </a:r>
            <a:br>
              <a:rPr lang="en-US" sz="2000" dirty="0"/>
            </a:br>
            <a:r>
              <a:rPr lang="en-US" sz="2000" i="1" dirty="0"/>
              <a:t>Proceedings of the </a:t>
            </a:r>
            <a:r>
              <a:rPr lang="en-US" sz="2000" i="1" dirty="0">
                <a:hlinkClick r:id="rId3"/>
              </a:rPr>
              <a:t>39th International Symposium on Computer Architecture</a:t>
            </a:r>
            <a:r>
              <a:rPr lang="en-US" sz="2000" i="1" dirty="0"/>
              <a:t> (</a:t>
            </a:r>
            <a:r>
              <a:rPr lang="en-US" sz="2000" b="1" i="1" dirty="0"/>
              <a:t>ISCA</a:t>
            </a:r>
            <a:r>
              <a:rPr lang="en-US" sz="2000" i="1" dirty="0"/>
              <a:t>)</a:t>
            </a:r>
            <a:r>
              <a:rPr lang="en-US" sz="2000" dirty="0"/>
              <a:t>, Portland, OR, June 2012. </a:t>
            </a:r>
            <a:r>
              <a:rPr lang="en-US" sz="2000" dirty="0">
                <a:hlinkClick r:id="rId4"/>
              </a:rPr>
              <a:t>Slides (pptx)</a:t>
            </a:r>
            <a:r>
              <a:rPr lang="en-US" sz="2000" dirty="0"/>
              <a:t> </a:t>
            </a:r>
            <a:endParaRPr lang="en-US" sz="2000" dirty="0" smtClean="0"/>
          </a:p>
          <a:p>
            <a:endParaRPr lang="en-US" sz="2000" dirty="0"/>
          </a:p>
          <a:p>
            <a:endParaRPr lang="en-US" sz="20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123</a:t>
            </a:fld>
            <a:endParaRPr lang="en-US" altLang="en-US">
              <a:solidFill>
                <a:srgbClr val="000000"/>
              </a:solidFill>
            </a:endParaRPr>
          </a:p>
        </p:txBody>
      </p:sp>
    </p:spTree>
    <p:extLst>
      <p:ext uri="{BB962C8B-B14F-4D97-AF65-F5344CB8AC3E}">
        <p14:creationId xmlns:p14="http://schemas.microsoft.com/office/powerpoint/2010/main" val="2444323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600" dirty="0" smtClean="0"/>
              <a:t>Stronger Memory Service Guarantees [HPCA’13]</a:t>
            </a:r>
            <a:endParaRPr lang="en-US" sz="3600" dirty="0"/>
          </a:p>
        </p:txBody>
      </p:sp>
      <p:sp>
        <p:nvSpPr>
          <p:cNvPr id="3" name="Content Placeholder 2"/>
          <p:cNvSpPr>
            <a:spLocks noGrp="1"/>
          </p:cNvSpPr>
          <p:nvPr>
            <p:ph idx="1"/>
          </p:nvPr>
        </p:nvSpPr>
        <p:spPr>
          <a:xfrm>
            <a:off x="214282" y="908720"/>
            <a:ext cx="8929718" cy="5339680"/>
          </a:xfrm>
        </p:spPr>
        <p:txBody>
          <a:bodyPr/>
          <a:lstStyle/>
          <a:p>
            <a:r>
              <a:rPr lang="en-US" sz="2600" dirty="0" smtClean="0"/>
              <a:t>Uncontrolled memory interference slows down  applications unpredictably</a:t>
            </a:r>
          </a:p>
          <a:p>
            <a:r>
              <a:rPr lang="en-US" sz="2600" dirty="0" smtClean="0"/>
              <a:t>Goal: </a:t>
            </a:r>
            <a:r>
              <a:rPr lang="en-US" sz="2600" dirty="0" smtClean="0">
                <a:solidFill>
                  <a:srgbClr val="FF0000"/>
                </a:solidFill>
              </a:rPr>
              <a:t>Estimate and control </a:t>
            </a:r>
            <a:r>
              <a:rPr lang="en-US" sz="2600" dirty="0" smtClean="0"/>
              <a:t>slowdowns</a:t>
            </a:r>
          </a:p>
          <a:p>
            <a:endParaRPr lang="en-US" sz="1600" dirty="0" smtClean="0"/>
          </a:p>
          <a:p>
            <a:r>
              <a:rPr lang="en-US" sz="2600" dirty="0" smtClean="0">
                <a:solidFill>
                  <a:schemeClr val="accent2">
                    <a:lumMod val="75000"/>
                  </a:schemeClr>
                </a:solidFill>
              </a:rPr>
              <a:t>MISE: An accurate slowdown estimation model </a:t>
            </a:r>
          </a:p>
          <a:p>
            <a:pPr lvl="1"/>
            <a:r>
              <a:rPr lang="en-US" sz="2100" dirty="0" smtClean="0">
                <a:solidFill>
                  <a:srgbClr val="0000FF"/>
                </a:solidFill>
              </a:rPr>
              <a:t>Request Service Rate is a good proxy for performance</a:t>
            </a:r>
          </a:p>
          <a:p>
            <a:pPr lvl="2"/>
            <a:r>
              <a:rPr lang="en-US" sz="1900" dirty="0" smtClean="0">
                <a:solidFill>
                  <a:srgbClr val="0000FF"/>
                </a:solidFill>
              </a:rPr>
              <a:t>Slowdown </a:t>
            </a:r>
            <a:r>
              <a:rPr lang="en-US" sz="1900" dirty="0">
                <a:solidFill>
                  <a:srgbClr val="0000FF"/>
                </a:solidFill>
              </a:rPr>
              <a:t>= Request Service Rate </a:t>
            </a:r>
            <a:r>
              <a:rPr lang="en-US" sz="1800" baseline="-25000" dirty="0" smtClean="0">
                <a:solidFill>
                  <a:srgbClr val="0000FF"/>
                </a:solidFill>
              </a:rPr>
              <a:t>Alone</a:t>
            </a:r>
            <a:r>
              <a:rPr lang="en-US" sz="1900" dirty="0" smtClean="0">
                <a:solidFill>
                  <a:srgbClr val="0000FF"/>
                </a:solidFill>
              </a:rPr>
              <a:t> </a:t>
            </a:r>
            <a:r>
              <a:rPr lang="en-US" sz="1900" dirty="0">
                <a:solidFill>
                  <a:srgbClr val="0000FF"/>
                </a:solidFill>
              </a:rPr>
              <a:t>/ Request Service Rate </a:t>
            </a:r>
            <a:r>
              <a:rPr lang="en-US" sz="1800" baseline="-25000" dirty="0" smtClean="0">
                <a:solidFill>
                  <a:srgbClr val="0000FF"/>
                </a:solidFill>
              </a:rPr>
              <a:t>Shared</a:t>
            </a:r>
            <a:endParaRPr lang="en-US" sz="1900" dirty="0" smtClean="0">
              <a:solidFill>
                <a:srgbClr val="0000FF"/>
              </a:solidFill>
            </a:endParaRPr>
          </a:p>
          <a:p>
            <a:pPr lvl="1"/>
            <a:r>
              <a:rPr lang="en-US" sz="2100" dirty="0" smtClean="0">
                <a:solidFill>
                  <a:srgbClr val="0000FF"/>
                </a:solidFill>
              </a:rPr>
              <a:t>Request Service Rate </a:t>
            </a:r>
            <a:r>
              <a:rPr lang="en-US" sz="2100" baseline="-25000" dirty="0" smtClean="0">
                <a:solidFill>
                  <a:srgbClr val="0000FF"/>
                </a:solidFill>
              </a:rPr>
              <a:t>Alone</a:t>
            </a:r>
            <a:r>
              <a:rPr lang="en-US" sz="2100" dirty="0" smtClean="0">
                <a:solidFill>
                  <a:srgbClr val="0000FF"/>
                </a:solidFill>
              </a:rPr>
              <a:t> estimated by giving an application highest priority in accessing memory</a:t>
            </a:r>
          </a:p>
          <a:p>
            <a:pPr lvl="1"/>
            <a:r>
              <a:rPr lang="en-US" sz="2100" dirty="0"/>
              <a:t>Average </a:t>
            </a:r>
            <a:r>
              <a:rPr lang="en-US" sz="2100" dirty="0" smtClean="0"/>
              <a:t>slowdown estimation error </a:t>
            </a:r>
            <a:r>
              <a:rPr lang="en-US" sz="2100" dirty="0"/>
              <a:t>of MISE: 8.2</a:t>
            </a:r>
            <a:r>
              <a:rPr lang="en-US" sz="2100" dirty="0" smtClean="0"/>
              <a:t>% (3000 data </a:t>
            </a:r>
            <a:r>
              <a:rPr lang="en-US" sz="2100" dirty="0" err="1" smtClean="0"/>
              <a:t>pts</a:t>
            </a:r>
            <a:r>
              <a:rPr lang="en-US" sz="2100" dirty="0" smtClean="0"/>
              <a:t>)</a:t>
            </a:r>
            <a:endParaRPr lang="en-US" sz="2100" dirty="0"/>
          </a:p>
          <a:p>
            <a:pPr lvl="1"/>
            <a:endParaRPr lang="en-US" sz="1600" dirty="0" smtClean="0">
              <a:solidFill>
                <a:srgbClr val="0070C0"/>
              </a:solidFill>
            </a:endParaRPr>
          </a:p>
          <a:p>
            <a:r>
              <a:rPr lang="en-US" sz="2600" dirty="0" smtClean="0">
                <a:solidFill>
                  <a:schemeClr val="accent2">
                    <a:lumMod val="75000"/>
                  </a:schemeClr>
                </a:solidFill>
              </a:rPr>
              <a:t>Memory controller leverages MISE to control slowdowns</a:t>
            </a:r>
          </a:p>
          <a:p>
            <a:pPr lvl="1"/>
            <a:r>
              <a:rPr lang="en-US" sz="2100" dirty="0" smtClean="0"/>
              <a:t>To provide soft slowdown guarantees</a:t>
            </a:r>
          </a:p>
          <a:p>
            <a:pPr lvl="1"/>
            <a:r>
              <a:rPr lang="en-US" sz="2100" dirty="0" smtClean="0"/>
              <a:t>To minimize maximum slowdown</a:t>
            </a:r>
          </a:p>
          <a:p>
            <a:pPr lvl="1"/>
            <a:endParaRPr lang="en-US" sz="2100" dirty="0" smtClean="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124</a:t>
            </a:fld>
            <a:endParaRPr lang="en-US" altLang="en-US">
              <a:solidFill>
                <a:srgbClr val="000000"/>
              </a:solidFill>
            </a:endParaRPr>
          </a:p>
        </p:txBody>
      </p:sp>
      <p:sp>
        <p:nvSpPr>
          <p:cNvPr id="5" name="Rectangle 4"/>
          <p:cNvSpPr/>
          <p:nvPr/>
        </p:nvSpPr>
        <p:spPr>
          <a:xfrm>
            <a:off x="1835696" y="6444044"/>
            <a:ext cx="6156176" cy="338554"/>
          </a:xfrm>
          <a:prstGeom prst="rect">
            <a:avLst/>
          </a:prstGeom>
        </p:spPr>
        <p:txBody>
          <a:bodyPr wrap="square">
            <a:spAutoFit/>
          </a:bodyPr>
          <a:lstStyle/>
          <a:p>
            <a:r>
              <a:rPr lang="en-US" sz="1600" dirty="0" smtClean="0">
                <a:solidFill>
                  <a:srgbClr val="000000"/>
                </a:solidFill>
                <a:latin typeface="Tahoma" charset="0"/>
              </a:rPr>
              <a:t>Subramanian+, “</a:t>
            </a:r>
            <a:r>
              <a:rPr lang="en-US" altLang="ja-JP" sz="1600" dirty="0" smtClean="0">
                <a:solidFill>
                  <a:srgbClr val="0000FF"/>
                </a:solidFill>
                <a:latin typeface="Tahoma" charset="0"/>
              </a:rPr>
              <a:t>MISE</a:t>
            </a:r>
            <a:r>
              <a:rPr lang="en-US" altLang="ja-JP" sz="1600" dirty="0" smtClean="0">
                <a:solidFill>
                  <a:srgbClr val="000000"/>
                </a:solidFill>
                <a:latin typeface="Tahoma" charset="0"/>
              </a:rPr>
              <a:t>,” HPCA 2013.</a:t>
            </a:r>
            <a:endParaRPr lang="en-US" sz="1600" dirty="0">
              <a:solidFill>
                <a:srgbClr val="000000"/>
              </a:solidFill>
              <a:latin typeface="Tahoma"/>
            </a:endParaRPr>
          </a:p>
        </p:txBody>
      </p:sp>
    </p:spTree>
    <p:custDataLst>
      <p:tags r:id="rId1"/>
    </p:custDataLst>
    <p:extLst>
      <p:ext uri="{BB962C8B-B14F-4D97-AF65-F5344CB8AC3E}">
        <p14:creationId xmlns:p14="http://schemas.microsoft.com/office/powerpoint/2010/main" val="1562926905"/>
      </p:ext>
    </p:extLst>
  </p:cSld>
  <p:clrMapOvr>
    <a:masterClrMapping/>
  </p:clrMapOvr>
  <p:transition xmlns:p14="http://schemas.microsoft.com/office/powerpoint/2010/main" advTm="4312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MISE</a:t>
            </a:r>
            <a:endParaRPr lang="en-US" dirty="0"/>
          </a:p>
        </p:txBody>
      </p:sp>
      <p:sp>
        <p:nvSpPr>
          <p:cNvPr id="3" name="Content Placeholder 2"/>
          <p:cNvSpPr>
            <a:spLocks noGrp="1"/>
          </p:cNvSpPr>
          <p:nvPr>
            <p:ph idx="1"/>
          </p:nvPr>
        </p:nvSpPr>
        <p:spPr>
          <a:xfrm>
            <a:off x="228600" y="1196752"/>
            <a:ext cx="8807896" cy="5051648"/>
          </a:xfrm>
        </p:spPr>
        <p:txBody>
          <a:bodyPr/>
          <a:lstStyle/>
          <a:p>
            <a:r>
              <a:rPr lang="en-US" sz="2000" dirty="0"/>
              <a:t>Lavanya Subramanian, Vivek Seshadri, </a:t>
            </a:r>
            <a:r>
              <a:rPr lang="en-US" sz="2000" dirty="0" err="1"/>
              <a:t>Yoongu</a:t>
            </a:r>
            <a:r>
              <a:rPr lang="en-US" sz="2000" dirty="0"/>
              <a:t> Kim, Ben </a:t>
            </a:r>
            <a:r>
              <a:rPr lang="en-US" sz="2000" dirty="0" err="1"/>
              <a:t>Jaiyen</a:t>
            </a:r>
            <a:r>
              <a:rPr lang="en-US" sz="2000" dirty="0"/>
              <a:t>, and </a:t>
            </a:r>
            <a:r>
              <a:rPr lang="en-US" sz="2000" u="sng" dirty="0"/>
              <a:t>Onur Mutlu</a:t>
            </a:r>
            <a:r>
              <a:rPr lang="en-US" sz="2000" dirty="0"/>
              <a:t>,</a:t>
            </a:r>
            <a:br>
              <a:rPr lang="en-US" sz="2000" dirty="0"/>
            </a:br>
            <a:r>
              <a:rPr lang="en-US" sz="2000" b="1" dirty="0">
                <a:hlinkClick r:id="rId2"/>
              </a:rPr>
              <a:t>"MISE: Providing Performance Predictability and Improving Fairness in Shared Main Memory Systems"</a:t>
            </a:r>
            <a:r>
              <a:rPr lang="en-US" sz="2000" dirty="0"/>
              <a:t> </a:t>
            </a:r>
            <a:br>
              <a:rPr lang="en-US" sz="2000" dirty="0"/>
            </a:br>
            <a:r>
              <a:rPr lang="en-US" sz="2000" i="1" dirty="0"/>
              <a:t>Proceedings of the </a:t>
            </a:r>
            <a:r>
              <a:rPr lang="en-US" sz="2000" i="1" dirty="0">
                <a:hlinkClick r:id="rId3"/>
              </a:rPr>
              <a:t>19th International Symposium on High-Performance Computer Architecture</a:t>
            </a:r>
            <a:r>
              <a:rPr lang="en-US" sz="2000" i="1" dirty="0"/>
              <a:t> (</a:t>
            </a:r>
            <a:r>
              <a:rPr lang="en-US" sz="2000" b="1" i="1" dirty="0"/>
              <a:t>HPCA</a:t>
            </a:r>
            <a:r>
              <a:rPr lang="en-US" sz="2000" i="1" dirty="0"/>
              <a:t>)</a:t>
            </a:r>
            <a:r>
              <a:rPr lang="en-US" sz="2000" dirty="0"/>
              <a:t>, Shenzhen, China, February 2013. </a:t>
            </a:r>
            <a:r>
              <a:rPr lang="en-US" sz="2000" dirty="0">
                <a:hlinkClick r:id="rId4"/>
              </a:rPr>
              <a:t>Slides (pptx)</a:t>
            </a:r>
            <a:endParaRPr lang="en-US" sz="2000" dirty="0"/>
          </a:p>
          <a:p>
            <a:endParaRPr lang="en-US" sz="20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125</a:t>
            </a:fld>
            <a:endParaRPr lang="en-US" altLang="en-US">
              <a:solidFill>
                <a:srgbClr val="000000"/>
              </a:solidFill>
            </a:endParaRPr>
          </a:p>
        </p:txBody>
      </p:sp>
    </p:spTree>
    <p:extLst>
      <p:ext uri="{BB962C8B-B14F-4D97-AF65-F5344CB8AC3E}">
        <p14:creationId xmlns:p14="http://schemas.microsoft.com/office/powerpoint/2010/main" val="23599655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Memory QoS in a Parallel Application</a:t>
            </a:r>
            <a:endParaRPr lang="en-US" sz="3600" dirty="0"/>
          </a:p>
        </p:txBody>
      </p:sp>
      <p:sp>
        <p:nvSpPr>
          <p:cNvPr id="3" name="Content Placeholder 2"/>
          <p:cNvSpPr>
            <a:spLocks noGrp="1"/>
          </p:cNvSpPr>
          <p:nvPr>
            <p:ph idx="1"/>
          </p:nvPr>
        </p:nvSpPr>
        <p:spPr>
          <a:xfrm>
            <a:off x="228600" y="1124744"/>
            <a:ext cx="8610600" cy="5123656"/>
          </a:xfrm>
        </p:spPr>
        <p:txBody>
          <a:bodyPr/>
          <a:lstStyle/>
          <a:p>
            <a:r>
              <a:rPr lang="en-US" dirty="0" smtClean="0"/>
              <a:t>Threads in a multithreaded application are inter-dependent</a:t>
            </a:r>
          </a:p>
          <a:p>
            <a:r>
              <a:rPr lang="en-US" dirty="0" smtClean="0"/>
              <a:t>Some threads can be on the critical path of execution due to synchronization; some threads are not</a:t>
            </a:r>
          </a:p>
          <a:p>
            <a:r>
              <a:rPr lang="en-US" dirty="0" smtClean="0">
                <a:solidFill>
                  <a:srgbClr val="FF0000"/>
                </a:solidFill>
              </a:rPr>
              <a:t>How do we schedule requests of inter-dependent threads to maximize multithreaded application performance?</a:t>
            </a:r>
          </a:p>
          <a:p>
            <a:endParaRPr lang="en-US" dirty="0"/>
          </a:p>
          <a:p>
            <a:pPr marL="342848" lvl="1" indent="-342848">
              <a:lnSpc>
                <a:spcPct val="90000"/>
              </a:lnSpc>
              <a:buClr>
                <a:schemeClr val="accent1"/>
              </a:buClr>
              <a:buSzPct val="65000"/>
              <a:buFont typeface="Wingdings" pitchFamily="2" charset="2"/>
              <a:buChar char="n"/>
            </a:pPr>
            <a:r>
              <a:rPr lang="en-US" dirty="0" smtClean="0"/>
              <a:t>Idea: </a:t>
            </a:r>
            <a:r>
              <a:rPr lang="en-US" dirty="0">
                <a:solidFill>
                  <a:srgbClr val="0000FF"/>
                </a:solidFill>
              </a:rPr>
              <a:t>Estimate limiter threads </a:t>
            </a:r>
            <a:r>
              <a:rPr lang="en-US" dirty="0" smtClean="0"/>
              <a:t>likely to be on the critical path and prioritize their requests; </a:t>
            </a:r>
            <a:r>
              <a:rPr lang="en-US" dirty="0" smtClean="0">
                <a:solidFill>
                  <a:srgbClr val="0000FF"/>
                </a:solidFill>
              </a:rPr>
              <a:t>shuffle priorities of non-limiter threads</a:t>
            </a:r>
            <a:r>
              <a:rPr lang="en-US" dirty="0" smtClean="0"/>
              <a:t> to reduce memory interference among them </a:t>
            </a:r>
            <a:r>
              <a:rPr lang="en-US" sz="1800" dirty="0">
                <a:solidFill>
                  <a:srgbClr val="008000"/>
                </a:solidFill>
              </a:rPr>
              <a:t>[Ebrahimi+, MICRO’11]</a:t>
            </a:r>
          </a:p>
          <a:p>
            <a:pPr marL="342848" lvl="1" indent="-342848">
              <a:lnSpc>
                <a:spcPct val="90000"/>
              </a:lnSpc>
              <a:buClr>
                <a:schemeClr val="accent1"/>
              </a:buClr>
              <a:buSzPct val="65000"/>
              <a:buFont typeface="Wingdings" pitchFamily="2" charset="2"/>
              <a:buChar char="n"/>
            </a:pPr>
            <a:endParaRPr lang="en-US" sz="1800" dirty="0">
              <a:solidFill>
                <a:srgbClr val="008000"/>
              </a:solidFill>
            </a:endParaRPr>
          </a:p>
          <a:p>
            <a:pPr marL="342848" lvl="1" indent="-342848">
              <a:lnSpc>
                <a:spcPct val="90000"/>
              </a:lnSpc>
              <a:buClr>
                <a:schemeClr val="accent1"/>
              </a:buClr>
              <a:buSzPct val="65000"/>
              <a:buFont typeface="Wingdings" pitchFamily="2" charset="2"/>
              <a:buChar char="n"/>
            </a:pPr>
            <a:r>
              <a:rPr lang="en-US" dirty="0" smtClean="0"/>
              <a:t>Hardware/software cooperative limiter thread estimation:</a:t>
            </a:r>
          </a:p>
          <a:p>
            <a:pPr marL="695218" lvl="2" indent="-342848">
              <a:lnSpc>
                <a:spcPct val="90000"/>
              </a:lnSpc>
            </a:pPr>
            <a:r>
              <a:rPr lang="en-US" dirty="0" smtClean="0"/>
              <a:t>Thread </a:t>
            </a:r>
            <a:r>
              <a:rPr lang="en-US" dirty="0"/>
              <a:t>executing </a:t>
            </a:r>
            <a:r>
              <a:rPr lang="en-US" dirty="0" smtClean="0"/>
              <a:t>the </a:t>
            </a:r>
            <a:r>
              <a:rPr lang="en-US" dirty="0"/>
              <a:t>most contended critical </a:t>
            </a:r>
            <a:r>
              <a:rPr lang="en-US" dirty="0" smtClean="0"/>
              <a:t>section</a:t>
            </a:r>
          </a:p>
          <a:p>
            <a:pPr marL="695218" lvl="2" indent="-342848">
              <a:lnSpc>
                <a:spcPct val="90000"/>
              </a:lnSpc>
            </a:pPr>
            <a:r>
              <a:rPr lang="en-US" dirty="0" smtClean="0"/>
              <a:t>Thread that is falling behind the most in a </a:t>
            </a:r>
            <a:r>
              <a:rPr lang="en-US" i="1" dirty="0" smtClean="0"/>
              <a:t>parallel for </a:t>
            </a:r>
            <a:r>
              <a:rPr lang="en-US" dirty="0" smtClean="0"/>
              <a:t>loop</a:t>
            </a:r>
            <a:endParaRPr lang="en-US" dirty="0"/>
          </a:p>
          <a:p>
            <a:pPr marL="0" indent="0">
              <a:lnSpc>
                <a:spcPct val="90000"/>
              </a:lnSpc>
              <a:buNone/>
            </a:pPr>
            <a:endParaRPr lang="en-US" sz="2700"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126</a:t>
            </a:fld>
            <a:endParaRPr lang="en-US" altLang="en-US">
              <a:solidFill>
                <a:srgbClr val="000000"/>
              </a:solidFill>
            </a:endParaRPr>
          </a:p>
        </p:txBody>
      </p:sp>
      <p:sp>
        <p:nvSpPr>
          <p:cNvPr id="5" name="Rectangle 4"/>
          <p:cNvSpPr/>
          <p:nvPr/>
        </p:nvSpPr>
        <p:spPr>
          <a:xfrm>
            <a:off x="1835696" y="6444044"/>
            <a:ext cx="6264696" cy="338554"/>
          </a:xfrm>
          <a:prstGeom prst="rect">
            <a:avLst/>
          </a:prstGeom>
        </p:spPr>
        <p:txBody>
          <a:bodyPr wrap="square">
            <a:spAutoFit/>
          </a:bodyPr>
          <a:lstStyle/>
          <a:p>
            <a:r>
              <a:rPr lang="en-US" sz="1600" dirty="0" smtClean="0">
                <a:solidFill>
                  <a:srgbClr val="000000"/>
                </a:solidFill>
                <a:latin typeface="Tahoma" charset="0"/>
              </a:rPr>
              <a:t>Ebrahimi+, “</a:t>
            </a:r>
            <a:r>
              <a:rPr lang="en-US" sz="1600" dirty="0" smtClean="0">
                <a:solidFill>
                  <a:srgbClr val="0000FF"/>
                </a:solidFill>
                <a:latin typeface="Tahoma" charset="0"/>
              </a:rPr>
              <a:t>Parallel Application Memory Scheduling</a:t>
            </a:r>
            <a:r>
              <a:rPr lang="en-US" altLang="ja-JP" sz="1600" dirty="0" smtClean="0">
                <a:solidFill>
                  <a:srgbClr val="000000"/>
                </a:solidFill>
                <a:latin typeface="Tahoma" charset="0"/>
              </a:rPr>
              <a:t>,” MICRO 2011.</a:t>
            </a:r>
            <a:endParaRPr lang="en-US" sz="1600" dirty="0">
              <a:solidFill>
                <a:srgbClr val="000000"/>
              </a:solidFill>
              <a:latin typeface="Tahoma"/>
            </a:endParaRPr>
          </a:p>
        </p:txBody>
      </p:sp>
    </p:spTree>
    <p:extLst>
      <p:ext uri="{BB962C8B-B14F-4D97-AF65-F5344CB8AC3E}">
        <p14:creationId xmlns:p14="http://schemas.microsoft.com/office/powerpoint/2010/main" val="13554780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PAMS</a:t>
            </a:r>
            <a:endParaRPr lang="en-US" dirty="0"/>
          </a:p>
        </p:txBody>
      </p:sp>
      <p:sp>
        <p:nvSpPr>
          <p:cNvPr id="3" name="Content Placeholder 2"/>
          <p:cNvSpPr>
            <a:spLocks noGrp="1"/>
          </p:cNvSpPr>
          <p:nvPr>
            <p:ph idx="1"/>
          </p:nvPr>
        </p:nvSpPr>
        <p:spPr/>
        <p:txBody>
          <a:bodyPr/>
          <a:lstStyle/>
          <a:p>
            <a:r>
              <a:rPr lang="en-US" sz="2000" dirty="0"/>
              <a:t>Eiman Ebrahimi, </a:t>
            </a:r>
            <a:r>
              <a:rPr lang="en-US" sz="2000" dirty="0" err="1"/>
              <a:t>Rustam</a:t>
            </a:r>
            <a:r>
              <a:rPr lang="en-US" sz="2000" dirty="0"/>
              <a:t> </a:t>
            </a:r>
            <a:r>
              <a:rPr lang="en-US" sz="2000" dirty="0" err="1"/>
              <a:t>Miftakhutdinov</a:t>
            </a:r>
            <a:r>
              <a:rPr lang="en-US" sz="2000" dirty="0"/>
              <a:t>, Chris Fallin, Chang </a:t>
            </a:r>
            <a:r>
              <a:rPr lang="en-US" sz="2000" dirty="0" err="1"/>
              <a:t>Joo</a:t>
            </a:r>
            <a:r>
              <a:rPr lang="en-US" sz="2000" dirty="0"/>
              <a:t> Lee, </a:t>
            </a:r>
            <a:r>
              <a:rPr lang="en-US" sz="2000" u="sng" dirty="0"/>
              <a:t>Onur Mutlu</a:t>
            </a:r>
            <a:r>
              <a:rPr lang="en-US" sz="2000" dirty="0"/>
              <a:t>, and Yale N. </a:t>
            </a:r>
            <a:r>
              <a:rPr lang="en-US" sz="2000" dirty="0" err="1"/>
              <a:t>Patt</a:t>
            </a:r>
            <a:r>
              <a:rPr lang="en-US" sz="2000" dirty="0"/>
              <a:t>, </a:t>
            </a:r>
            <a:br>
              <a:rPr lang="en-US" sz="2000" dirty="0"/>
            </a:br>
            <a:r>
              <a:rPr lang="en-US" sz="2000" b="1" dirty="0">
                <a:hlinkClick r:id="rId2"/>
              </a:rPr>
              <a:t>"Parallel Application Memory Scheduling"</a:t>
            </a:r>
            <a:r>
              <a:rPr lang="en-US" sz="2000" dirty="0"/>
              <a:t/>
            </a:r>
            <a:br>
              <a:rPr lang="en-US" sz="2000" dirty="0"/>
            </a:br>
            <a:r>
              <a:rPr lang="en-US" sz="2000" i="1" dirty="0"/>
              <a:t>Proceedings of the </a:t>
            </a:r>
            <a:r>
              <a:rPr lang="en-US" sz="2000" i="1" dirty="0">
                <a:hlinkClick r:id="rId3"/>
              </a:rPr>
              <a:t>44th International Symposium on Microarchitecture</a:t>
            </a:r>
            <a:r>
              <a:rPr lang="en-US" sz="2000" i="1" dirty="0"/>
              <a:t> (</a:t>
            </a:r>
            <a:r>
              <a:rPr lang="en-US" sz="2000" b="1" i="1" dirty="0"/>
              <a:t>MICRO</a:t>
            </a:r>
            <a:r>
              <a:rPr lang="en-US" sz="2000" i="1" dirty="0"/>
              <a:t>)</a:t>
            </a:r>
            <a:r>
              <a:rPr lang="en-US" sz="2000" dirty="0"/>
              <a:t>, Porto </a:t>
            </a:r>
            <a:r>
              <a:rPr lang="en-US" sz="2000" dirty="0" err="1"/>
              <a:t>Alegre</a:t>
            </a:r>
            <a:r>
              <a:rPr lang="en-US" sz="2000" dirty="0"/>
              <a:t>, Brazil, December 2011. </a:t>
            </a:r>
            <a:r>
              <a:rPr lang="en-US" sz="2000" dirty="0">
                <a:hlinkClick r:id="rId4"/>
              </a:rPr>
              <a:t>Slides (pptx)</a:t>
            </a:r>
            <a:r>
              <a:rPr lang="en-US" sz="2000" dirty="0"/>
              <a:t> </a:t>
            </a:r>
            <a:endParaRPr lang="en-US" sz="2000" dirty="0" smtClean="0"/>
          </a:p>
          <a:p>
            <a:endParaRPr lang="en-US" sz="20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127</a:t>
            </a:fld>
            <a:endParaRPr lang="en-US" altLang="en-US">
              <a:solidFill>
                <a:srgbClr val="000000"/>
              </a:solidFill>
            </a:endParaRPr>
          </a:p>
        </p:txBody>
      </p:sp>
    </p:spTree>
    <p:extLst>
      <p:ext uri="{BB962C8B-B14F-4D97-AF65-F5344CB8AC3E}">
        <p14:creationId xmlns:p14="http://schemas.microsoft.com/office/powerpoint/2010/main" val="40365384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sz="3200" dirty="0"/>
              <a:t>Summary: Memory </a:t>
            </a:r>
            <a:r>
              <a:rPr lang="en-US" sz="3200" dirty="0" err="1"/>
              <a:t>QoS</a:t>
            </a:r>
            <a:r>
              <a:rPr lang="en-US" sz="3200" dirty="0"/>
              <a:t> Approaches and Techniques</a:t>
            </a:r>
          </a:p>
        </p:txBody>
      </p:sp>
      <p:sp>
        <p:nvSpPr>
          <p:cNvPr id="3" name="Content Placeholder 2"/>
          <p:cNvSpPr>
            <a:spLocks noGrp="1"/>
          </p:cNvSpPr>
          <p:nvPr>
            <p:ph idx="1"/>
          </p:nvPr>
        </p:nvSpPr>
        <p:spPr>
          <a:xfrm>
            <a:off x="228600" y="1052737"/>
            <a:ext cx="8807896" cy="5092824"/>
          </a:xfrm>
        </p:spPr>
        <p:txBody>
          <a:bodyPr/>
          <a:lstStyle/>
          <a:p>
            <a:r>
              <a:rPr lang="en-US" dirty="0" smtClean="0"/>
              <a:t>Approaches: </a:t>
            </a:r>
            <a:r>
              <a:rPr lang="en-US" dirty="0" smtClean="0">
                <a:solidFill>
                  <a:srgbClr val="0000FF"/>
                </a:solidFill>
              </a:rPr>
              <a:t>Smart</a:t>
            </a:r>
            <a:r>
              <a:rPr lang="en-US" dirty="0" smtClean="0"/>
              <a:t> vs. </a:t>
            </a:r>
            <a:r>
              <a:rPr lang="en-US" dirty="0" smtClean="0">
                <a:solidFill>
                  <a:srgbClr val="0000FF"/>
                </a:solidFill>
              </a:rPr>
              <a:t>dumb</a:t>
            </a:r>
            <a:r>
              <a:rPr lang="en-US" dirty="0" smtClean="0"/>
              <a:t> resources</a:t>
            </a:r>
          </a:p>
          <a:p>
            <a:pPr lvl="1"/>
            <a:r>
              <a:rPr lang="en-US" sz="2000" dirty="0"/>
              <a:t>Smart resources: </a:t>
            </a:r>
            <a:r>
              <a:rPr lang="en-US" sz="2000" dirty="0" err="1"/>
              <a:t>QoS</a:t>
            </a:r>
            <a:r>
              <a:rPr lang="en-US" sz="2000" dirty="0"/>
              <a:t>-aware memory scheduling</a:t>
            </a:r>
          </a:p>
          <a:p>
            <a:pPr lvl="1"/>
            <a:r>
              <a:rPr lang="en-US" sz="2000" dirty="0"/>
              <a:t>Dumb resources: Source throttling; channel partitioning</a:t>
            </a:r>
          </a:p>
          <a:p>
            <a:pPr lvl="1"/>
            <a:r>
              <a:rPr lang="en-US" sz="2000" dirty="0"/>
              <a:t>Both approaches are effective in reducing interference</a:t>
            </a:r>
          </a:p>
          <a:p>
            <a:pPr lvl="1"/>
            <a:r>
              <a:rPr lang="en-US" sz="2000" dirty="0"/>
              <a:t>No single best approach for all workloads</a:t>
            </a:r>
          </a:p>
          <a:p>
            <a:pPr lvl="1"/>
            <a:endParaRPr lang="en-US" sz="1600" dirty="0"/>
          </a:p>
          <a:p>
            <a:r>
              <a:rPr lang="en-US" dirty="0" smtClean="0"/>
              <a:t>Techniques: Request </a:t>
            </a:r>
            <a:r>
              <a:rPr lang="en-US" dirty="0" smtClean="0">
                <a:solidFill>
                  <a:srgbClr val="0000FF"/>
                </a:solidFill>
              </a:rPr>
              <a:t>scheduling</a:t>
            </a:r>
            <a:r>
              <a:rPr lang="en-US" dirty="0" smtClean="0"/>
              <a:t>, source </a:t>
            </a:r>
            <a:r>
              <a:rPr lang="en-US" dirty="0" smtClean="0">
                <a:solidFill>
                  <a:srgbClr val="0000FF"/>
                </a:solidFill>
              </a:rPr>
              <a:t>throttling</a:t>
            </a:r>
            <a:r>
              <a:rPr lang="en-US" dirty="0" smtClean="0"/>
              <a:t>, memory </a:t>
            </a:r>
            <a:r>
              <a:rPr lang="en-US" dirty="0" smtClean="0">
                <a:solidFill>
                  <a:srgbClr val="0000FF"/>
                </a:solidFill>
              </a:rPr>
              <a:t>partitioning</a:t>
            </a:r>
          </a:p>
          <a:p>
            <a:pPr lvl="1"/>
            <a:r>
              <a:rPr lang="en-US" sz="2000" dirty="0"/>
              <a:t>All approaches are effective in reducing interference</a:t>
            </a:r>
          </a:p>
          <a:p>
            <a:pPr lvl="1"/>
            <a:r>
              <a:rPr lang="en-US" sz="2000" dirty="0"/>
              <a:t>Can be applied at different levels: hardware vs. software</a:t>
            </a:r>
          </a:p>
          <a:p>
            <a:pPr lvl="1"/>
            <a:r>
              <a:rPr lang="en-US" sz="2000" dirty="0"/>
              <a:t>No single best technique for all workloads</a:t>
            </a:r>
          </a:p>
          <a:p>
            <a:pPr lvl="1"/>
            <a:endParaRPr lang="en-US" sz="1600" dirty="0"/>
          </a:p>
          <a:p>
            <a:r>
              <a:rPr lang="en-US" dirty="0" smtClean="0">
                <a:solidFill>
                  <a:srgbClr val="0000FF"/>
                </a:solidFill>
              </a:rPr>
              <a:t>Combined approaches and techniques are the most powerful</a:t>
            </a:r>
          </a:p>
          <a:p>
            <a:pPr lvl="1"/>
            <a:r>
              <a:rPr lang="en-US" sz="2000" dirty="0">
                <a:solidFill>
                  <a:srgbClr val="FF0000"/>
                </a:solidFill>
              </a:rPr>
              <a:t>Integrated Memory Channel Partitioning and Scheduling [MICRO’11]</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128</a:t>
            </a:fld>
            <a:endParaRPr lang="en-US" altLang="en-US">
              <a:solidFill>
                <a:srgbClr val="000000"/>
              </a:solidFill>
            </a:endParaRPr>
          </a:p>
        </p:txBody>
      </p:sp>
    </p:spTree>
    <p:extLst>
      <p:ext uri="{BB962C8B-B14F-4D97-AF65-F5344CB8AC3E}">
        <p14:creationId xmlns:p14="http://schemas.microsoft.com/office/powerpoint/2010/main" val="11722377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412776"/>
            <a:ext cx="7924800" cy="1752600"/>
          </a:xfrm>
        </p:spPr>
        <p:txBody>
          <a:bodyPr/>
          <a:lstStyle/>
          <a:p>
            <a:r>
              <a:rPr lang="en-US" dirty="0" smtClean="0"/>
              <a:t>SALP: Reducing DRAM Bank Conflict Impact</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srgbClr val="000000"/>
                </a:solidFill>
              </a:rPr>
              <a:pPr/>
              <a:t>129</a:t>
            </a:fld>
            <a:endParaRPr lang="en-US" altLang="en-US">
              <a:solidFill>
                <a:srgbClr val="000000"/>
              </a:solidFill>
            </a:endParaRPr>
          </a:p>
        </p:txBody>
      </p:sp>
      <p:sp>
        <p:nvSpPr>
          <p:cNvPr id="9" name="Rectangle 8"/>
          <p:cNvSpPr/>
          <p:nvPr/>
        </p:nvSpPr>
        <p:spPr>
          <a:xfrm>
            <a:off x="467544" y="4149080"/>
            <a:ext cx="8460432" cy="1815882"/>
          </a:xfrm>
          <a:prstGeom prst="rect">
            <a:avLst/>
          </a:prstGeom>
        </p:spPr>
        <p:txBody>
          <a:bodyPr wrap="square">
            <a:spAutoFit/>
          </a:bodyPr>
          <a:lstStyle/>
          <a:p>
            <a:r>
              <a:rPr lang="en-US" sz="2800" dirty="0" smtClean="0">
                <a:solidFill>
                  <a:srgbClr val="000000"/>
                </a:solidFill>
                <a:latin typeface="Tahoma" charset="0"/>
              </a:rPr>
              <a:t>Kim, Seshadri, Lee, Liu, Mutlu</a:t>
            </a:r>
          </a:p>
          <a:p>
            <a:r>
              <a:rPr lang="en-US" sz="2800" dirty="0" smtClean="0">
                <a:solidFill>
                  <a:srgbClr val="000000"/>
                </a:solidFill>
                <a:latin typeface="Tahoma" charset="0"/>
                <a:hlinkClick r:id="rId2"/>
              </a:rPr>
              <a:t>A Case for Exploiting Subarray-Level Parallelism (SALP) in DRAM</a:t>
            </a:r>
            <a:r>
              <a:rPr lang="en-US" altLang="ja-JP" sz="2800" dirty="0" smtClean="0">
                <a:solidFill>
                  <a:srgbClr val="000000"/>
                </a:solidFill>
                <a:latin typeface="Tahoma" charset="0"/>
              </a:rPr>
              <a:t> </a:t>
            </a:r>
          </a:p>
          <a:p>
            <a:r>
              <a:rPr lang="en-US" altLang="ja-JP" sz="2800" dirty="0" smtClean="0">
                <a:solidFill>
                  <a:srgbClr val="000000"/>
                </a:solidFill>
                <a:latin typeface="Tahoma" charset="0"/>
              </a:rPr>
              <a:t>ISCA </a:t>
            </a:r>
            <a:r>
              <a:rPr lang="en-US" altLang="ja-JP" sz="2800" dirty="0">
                <a:solidFill>
                  <a:srgbClr val="000000"/>
                </a:solidFill>
                <a:latin typeface="Tahoma" charset="0"/>
              </a:rPr>
              <a:t>2012.</a:t>
            </a:r>
            <a:endParaRPr lang="en-US" sz="2800" dirty="0">
              <a:solidFill>
                <a:srgbClr val="000000"/>
              </a:solidFill>
              <a:latin typeface="Tahoma"/>
            </a:endParaRPr>
          </a:p>
        </p:txBody>
      </p:sp>
    </p:spTree>
    <p:extLst>
      <p:ext uri="{BB962C8B-B14F-4D97-AF65-F5344CB8AC3E}">
        <p14:creationId xmlns:p14="http://schemas.microsoft.com/office/powerpoint/2010/main" val="17212928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ea typeface="ＭＳ Ｐゴシック" charset="0"/>
                <a:cs typeface="ＭＳ Ｐゴシック" charset="0"/>
              </a:rPr>
              <a:t>Solutions to the </a:t>
            </a:r>
            <a:r>
              <a:rPr lang="en-US" dirty="0">
                <a:latin typeface="Garamond" charset="0"/>
                <a:ea typeface="ＭＳ Ｐゴシック" charset="0"/>
                <a:cs typeface="ＭＳ Ｐゴシック" charset="0"/>
              </a:rPr>
              <a:t>DRAM Scaling Problem</a:t>
            </a:r>
            <a:endParaRPr lang="en-US" dirty="0"/>
          </a:p>
        </p:txBody>
      </p:sp>
      <p:sp>
        <p:nvSpPr>
          <p:cNvPr id="3" name="Content Placeholder 2"/>
          <p:cNvSpPr>
            <a:spLocks noGrp="1"/>
          </p:cNvSpPr>
          <p:nvPr>
            <p:ph idx="1"/>
          </p:nvPr>
        </p:nvSpPr>
        <p:spPr/>
        <p:txBody>
          <a:bodyPr/>
          <a:lstStyle/>
          <a:p>
            <a:r>
              <a:rPr lang="en-US" dirty="0" smtClean="0"/>
              <a:t>Two potential solutions</a:t>
            </a:r>
          </a:p>
          <a:p>
            <a:pPr lvl="1"/>
            <a:r>
              <a:rPr lang="en-US" dirty="0" smtClean="0"/>
              <a:t>Tolerate DRAM (by taking a fresh look at it)</a:t>
            </a:r>
          </a:p>
          <a:p>
            <a:pPr lvl="1"/>
            <a:r>
              <a:rPr lang="en-US" dirty="0" smtClean="0"/>
              <a:t>Enable emerging memory technologies to eliminate/minimize DRAM</a:t>
            </a:r>
          </a:p>
          <a:p>
            <a:pPr lvl="1"/>
            <a:endParaRPr lang="en-US" dirty="0"/>
          </a:p>
          <a:p>
            <a:r>
              <a:rPr lang="en-US" dirty="0" smtClean="0"/>
              <a:t>Do both</a:t>
            </a:r>
          </a:p>
          <a:p>
            <a:pPr lvl="1"/>
            <a:r>
              <a:rPr lang="en-US" dirty="0" smtClean="0"/>
              <a:t>Hybrid memory systems</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solidFill>
                  <a:srgbClr val="000000"/>
                </a:solidFill>
              </a:rPr>
              <a:pPr/>
              <a:t>13</a:t>
            </a:fld>
            <a:endParaRPr lang="en-US">
              <a:solidFill>
                <a:srgbClr val="000000"/>
              </a:solidFill>
            </a:endParaRPr>
          </a:p>
        </p:txBody>
      </p:sp>
    </p:spTree>
    <p:extLst>
      <p:ext uri="{BB962C8B-B14F-4D97-AF65-F5344CB8AC3E}">
        <p14:creationId xmlns:p14="http://schemas.microsoft.com/office/powerpoint/2010/main" val="34189300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SALP: Reducing DRAM Bank Conflicts</a:t>
            </a:r>
            <a:endParaRPr lang="en-US" dirty="0"/>
          </a:p>
        </p:txBody>
      </p:sp>
      <p:sp>
        <p:nvSpPr>
          <p:cNvPr id="3" name="Content Placeholder 2"/>
          <p:cNvSpPr>
            <a:spLocks noGrp="1"/>
          </p:cNvSpPr>
          <p:nvPr>
            <p:ph idx="1"/>
          </p:nvPr>
        </p:nvSpPr>
        <p:spPr>
          <a:xfrm>
            <a:off x="107504" y="1052736"/>
            <a:ext cx="9036496" cy="5195664"/>
          </a:xfrm>
        </p:spPr>
        <p:txBody>
          <a:bodyPr/>
          <a:lstStyle/>
          <a:p>
            <a:r>
              <a:rPr lang="en-US" sz="2200" dirty="0"/>
              <a:t>Problem: </a:t>
            </a:r>
            <a:r>
              <a:rPr lang="en-US" sz="2200" dirty="0" smtClean="0">
                <a:solidFill>
                  <a:srgbClr val="FF0000"/>
                </a:solidFill>
              </a:rPr>
              <a:t>Bank conflicts are costly for </a:t>
            </a:r>
            <a:r>
              <a:rPr lang="en-US" sz="2200" dirty="0">
                <a:solidFill>
                  <a:srgbClr val="FF0000"/>
                </a:solidFill>
              </a:rPr>
              <a:t>performance and </a:t>
            </a:r>
            <a:r>
              <a:rPr lang="en-US" sz="2200" dirty="0" smtClean="0">
                <a:solidFill>
                  <a:srgbClr val="FF0000"/>
                </a:solidFill>
              </a:rPr>
              <a:t>energy</a:t>
            </a:r>
          </a:p>
          <a:p>
            <a:pPr lvl="1"/>
            <a:r>
              <a:rPr lang="en-US" sz="2000" dirty="0" smtClean="0">
                <a:sym typeface="Wingdings"/>
              </a:rPr>
              <a:t>serialized requests, wasted energy (thrashing of row buffer, busy wait)</a:t>
            </a:r>
            <a:endParaRPr lang="en-US" sz="2000" dirty="0"/>
          </a:p>
          <a:p>
            <a:r>
              <a:rPr lang="en-US" sz="2200" dirty="0"/>
              <a:t>Goal: R</a:t>
            </a:r>
            <a:r>
              <a:rPr lang="en-US" sz="2200" dirty="0" smtClean="0"/>
              <a:t>educe </a:t>
            </a:r>
            <a:r>
              <a:rPr lang="en-US" sz="2200" dirty="0"/>
              <a:t>bank conflicts without </a:t>
            </a:r>
            <a:r>
              <a:rPr lang="en-US" sz="2200" dirty="0" smtClean="0"/>
              <a:t>adding more banks (low </a:t>
            </a:r>
            <a:r>
              <a:rPr lang="en-US" sz="2200" dirty="0"/>
              <a:t>cost</a:t>
            </a:r>
            <a:r>
              <a:rPr lang="en-US" sz="2200" dirty="0" smtClean="0"/>
              <a:t>)</a:t>
            </a:r>
            <a:endParaRPr lang="en-US" sz="2200" dirty="0"/>
          </a:p>
          <a:p>
            <a:r>
              <a:rPr lang="en-US" sz="2200" dirty="0" smtClean="0"/>
              <a:t>Key idea</a:t>
            </a:r>
            <a:r>
              <a:rPr lang="en-US" sz="2200" dirty="0"/>
              <a:t>: </a:t>
            </a:r>
            <a:r>
              <a:rPr lang="en-US" sz="2200" dirty="0">
                <a:solidFill>
                  <a:srgbClr val="0000FF"/>
                </a:solidFill>
              </a:rPr>
              <a:t>Exploit the internal </a:t>
            </a:r>
            <a:r>
              <a:rPr lang="en-US" sz="2200" dirty="0" smtClean="0">
                <a:solidFill>
                  <a:srgbClr val="0000FF"/>
                </a:solidFill>
              </a:rPr>
              <a:t>subarray </a:t>
            </a:r>
            <a:r>
              <a:rPr lang="en-US" sz="2200" dirty="0">
                <a:solidFill>
                  <a:srgbClr val="0000FF"/>
                </a:solidFill>
              </a:rPr>
              <a:t>structure of a DRAM bank to parallelize bank </a:t>
            </a:r>
            <a:r>
              <a:rPr lang="en-US" sz="2200" dirty="0" smtClean="0">
                <a:solidFill>
                  <a:srgbClr val="0000FF"/>
                </a:solidFill>
              </a:rPr>
              <a:t>conflicts to different subarrays</a:t>
            </a:r>
            <a:endParaRPr lang="en-US" sz="2200" dirty="0">
              <a:solidFill>
                <a:srgbClr val="0000FF"/>
              </a:solidFill>
            </a:endParaRPr>
          </a:p>
          <a:p>
            <a:pPr lvl="1"/>
            <a:r>
              <a:rPr lang="en-US" sz="2000" dirty="0" smtClean="0">
                <a:solidFill>
                  <a:srgbClr val="0000FF"/>
                </a:solidFill>
              </a:rPr>
              <a:t>Slightly modify DRAM bank to reduce subarray-level hardware sharing</a:t>
            </a:r>
          </a:p>
          <a:p>
            <a:endParaRPr lang="en-US" sz="2200" dirty="0" smtClean="0">
              <a:solidFill>
                <a:schemeClr val="tx1">
                  <a:lumMod val="95000"/>
                  <a:lumOff val="5000"/>
                </a:schemeClr>
              </a:solidFill>
            </a:endParaRPr>
          </a:p>
          <a:p>
            <a:pPr marL="344487" lvl="1" indent="0">
              <a:buNone/>
            </a:pPr>
            <a:endParaRPr lang="en-US" dirty="0">
              <a:solidFill>
                <a:srgbClr val="FF0000"/>
              </a:solidFill>
            </a:endParaRP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130</a:t>
            </a:fld>
            <a:endParaRPr lang="en-US" altLang="en-US" dirty="0">
              <a:solidFill>
                <a:srgbClr val="000000"/>
              </a:solidFill>
            </a:endParaRPr>
          </a:p>
        </p:txBody>
      </p:sp>
      <p:pic>
        <p:nvPicPr>
          <p:cNvPr id="5" name="Picture 4"/>
          <p:cNvPicPr>
            <a:picLocks noChangeAspect="1"/>
          </p:cNvPicPr>
          <p:nvPr/>
        </p:nvPicPr>
        <p:blipFill>
          <a:blip r:embed="rId2"/>
          <a:stretch>
            <a:fillRect/>
          </a:stretch>
        </p:blipFill>
        <p:spPr>
          <a:xfrm>
            <a:off x="1744003" y="3501008"/>
            <a:ext cx="6220593" cy="2736304"/>
          </a:xfrm>
          <a:prstGeom prst="rect">
            <a:avLst/>
          </a:prstGeom>
        </p:spPr>
      </p:pic>
      <p:sp>
        <p:nvSpPr>
          <p:cNvPr id="6" name="Rectangle 5"/>
          <p:cNvSpPr/>
          <p:nvPr/>
        </p:nvSpPr>
        <p:spPr>
          <a:xfrm>
            <a:off x="1403648" y="6381328"/>
            <a:ext cx="7056784" cy="523220"/>
          </a:xfrm>
          <a:prstGeom prst="rect">
            <a:avLst/>
          </a:prstGeom>
        </p:spPr>
        <p:txBody>
          <a:bodyPr wrap="square">
            <a:spAutoFit/>
          </a:bodyPr>
          <a:lstStyle/>
          <a:p>
            <a:r>
              <a:rPr lang="en-US" sz="1400" dirty="0" smtClean="0">
                <a:solidFill>
                  <a:srgbClr val="000000"/>
                </a:solidFill>
                <a:latin typeface="Tahoma" charset="0"/>
                <a:ea typeface="ＭＳ Ｐゴシック" charset="0"/>
                <a:cs typeface="ＭＳ Ｐゴシック" charset="0"/>
              </a:rPr>
              <a:t>Kim, Seshadri+ “</a:t>
            </a:r>
            <a:r>
              <a:rPr lang="en-US" sz="1400" dirty="0" smtClean="0">
                <a:solidFill>
                  <a:srgbClr val="0000FF"/>
                </a:solidFill>
                <a:latin typeface="Tahoma" charset="0"/>
                <a:ea typeface="ＭＳ Ｐゴシック" charset="0"/>
                <a:cs typeface="ＭＳ Ｐゴシック" charset="0"/>
              </a:rPr>
              <a:t>A Case for Exploiting Subarray-Level </a:t>
            </a:r>
          </a:p>
          <a:p>
            <a:r>
              <a:rPr lang="en-US" sz="1400" dirty="0" smtClean="0">
                <a:solidFill>
                  <a:srgbClr val="0000FF"/>
                </a:solidFill>
                <a:latin typeface="Tahoma" charset="0"/>
                <a:ea typeface="ＭＳ Ｐゴシック" charset="0"/>
                <a:cs typeface="ＭＳ Ｐゴシック" charset="0"/>
              </a:rPr>
              <a:t>Parallelism in DRAM</a:t>
            </a:r>
            <a:r>
              <a:rPr lang="en-US" sz="1400" dirty="0" smtClean="0">
                <a:solidFill>
                  <a:srgbClr val="000000"/>
                </a:solidFill>
                <a:latin typeface="Tahoma" charset="0"/>
                <a:ea typeface="ＭＳ Ｐゴシック" charset="0"/>
                <a:cs typeface="ＭＳ Ｐゴシック" charset="0"/>
              </a:rPr>
              <a:t>,” ISCA 2012</a:t>
            </a:r>
            <a:r>
              <a:rPr lang="en-US" sz="1400" dirty="0" smtClean="0">
                <a:solidFill>
                  <a:srgbClr val="000000"/>
                </a:solidFill>
                <a:latin typeface="Tahoma"/>
              </a:rPr>
              <a:t>.</a:t>
            </a:r>
            <a:endParaRPr lang="en-US" sz="1400" dirty="0">
              <a:solidFill>
                <a:srgbClr val="000000"/>
              </a:solidFill>
              <a:latin typeface="Tahoma"/>
              <a:hlinkClick r:id="rId3" action="ppaction://hlinkpres?slideindex=1&amp;slidetitle="/>
            </a:endParaRPr>
          </a:p>
        </p:txBody>
      </p:sp>
      <p:sp>
        <p:nvSpPr>
          <p:cNvPr id="8" name="2"/>
          <p:cNvSpPr txBox="1"/>
          <p:nvPr/>
        </p:nvSpPr>
        <p:spPr>
          <a:xfrm rot="16200000">
            <a:off x="6295048" y="5883160"/>
            <a:ext cx="1295400" cy="276999"/>
          </a:xfrm>
          <a:prstGeom prst="rect">
            <a:avLst/>
          </a:prstGeom>
          <a:noFill/>
        </p:spPr>
        <p:txBody>
          <a:bodyPr wrap="square" rtlCol="0">
            <a:spAutoFit/>
          </a:bodyPr>
          <a:lstStyle/>
          <a:p>
            <a:pPr algn="ctr"/>
            <a:r>
              <a:rPr lang="en-US" sz="1200" b="1" dirty="0" smtClean="0">
                <a:solidFill>
                  <a:srgbClr val="FFFFFF"/>
                </a:solidFill>
                <a:latin typeface="Tahoma"/>
              </a:rPr>
              <a:t>-19%</a:t>
            </a:r>
            <a:endParaRPr lang="en-US" sz="1200" b="1" dirty="0">
              <a:solidFill>
                <a:srgbClr val="FFFFFF"/>
              </a:solidFill>
              <a:latin typeface="Tahoma"/>
            </a:endParaRPr>
          </a:p>
        </p:txBody>
      </p:sp>
      <p:sp>
        <p:nvSpPr>
          <p:cNvPr id="11" name="2"/>
          <p:cNvSpPr txBox="1"/>
          <p:nvPr/>
        </p:nvSpPr>
        <p:spPr>
          <a:xfrm rot="16200000">
            <a:off x="7814782" y="5838118"/>
            <a:ext cx="1447802" cy="276999"/>
          </a:xfrm>
          <a:prstGeom prst="rect">
            <a:avLst/>
          </a:prstGeom>
          <a:noFill/>
        </p:spPr>
        <p:txBody>
          <a:bodyPr wrap="square" rtlCol="0">
            <a:spAutoFit/>
          </a:bodyPr>
          <a:lstStyle/>
          <a:p>
            <a:pPr algn="ctr"/>
            <a:r>
              <a:rPr lang="en-US" sz="1200" b="1" dirty="0" smtClean="0">
                <a:solidFill>
                  <a:srgbClr val="FFFFFF"/>
                </a:solidFill>
                <a:latin typeface="Tahoma"/>
              </a:rPr>
              <a:t>+13%</a:t>
            </a:r>
            <a:endParaRPr lang="en-US" sz="1200" b="1" dirty="0">
              <a:solidFill>
                <a:srgbClr val="FFFFFF"/>
              </a:solidFill>
              <a:latin typeface="Tahoma"/>
            </a:endParaRPr>
          </a:p>
        </p:txBody>
      </p:sp>
    </p:spTree>
    <p:extLst>
      <p:ext uri="{BB962C8B-B14F-4D97-AF65-F5344CB8AC3E}">
        <p14:creationId xmlns:p14="http://schemas.microsoft.com/office/powerpoint/2010/main" val="7143928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SALP: Key Ideas</a:t>
            </a:r>
            <a:endParaRPr lang="en-US" dirty="0"/>
          </a:p>
        </p:txBody>
      </p:sp>
      <p:sp>
        <p:nvSpPr>
          <p:cNvPr id="3" name="Content Placeholder 2"/>
          <p:cNvSpPr>
            <a:spLocks noGrp="1"/>
          </p:cNvSpPr>
          <p:nvPr>
            <p:ph idx="1"/>
          </p:nvPr>
        </p:nvSpPr>
        <p:spPr>
          <a:xfrm>
            <a:off x="228600" y="1124744"/>
            <a:ext cx="8610600" cy="5123656"/>
          </a:xfrm>
        </p:spPr>
        <p:txBody>
          <a:bodyPr/>
          <a:lstStyle/>
          <a:p>
            <a:r>
              <a:rPr lang="en-US" dirty="0" smtClean="0">
                <a:solidFill>
                  <a:srgbClr val="0000FF"/>
                </a:solidFill>
              </a:rPr>
              <a:t>A DRAM </a:t>
            </a:r>
            <a:r>
              <a:rPr lang="en-US" dirty="0">
                <a:solidFill>
                  <a:srgbClr val="0000FF"/>
                </a:solidFill>
              </a:rPr>
              <a:t>b</a:t>
            </a:r>
            <a:r>
              <a:rPr lang="en-US" dirty="0" smtClean="0">
                <a:solidFill>
                  <a:srgbClr val="0000FF"/>
                </a:solidFill>
              </a:rPr>
              <a:t>ank consists of mostly-independent subarrays</a:t>
            </a:r>
          </a:p>
          <a:p>
            <a:pPr lvl="1"/>
            <a:r>
              <a:rPr lang="en-US" dirty="0" smtClean="0"/>
              <a:t>Subarrays share some </a:t>
            </a:r>
            <a:r>
              <a:rPr lang="en-US" dirty="0" smtClean="0">
                <a:solidFill>
                  <a:srgbClr val="FF0000"/>
                </a:solidFill>
              </a:rPr>
              <a:t>global structures </a:t>
            </a:r>
            <a:r>
              <a:rPr lang="en-US" dirty="0" smtClean="0"/>
              <a:t>to reduce cost</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131</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1979712" y="2060848"/>
            <a:ext cx="4536504" cy="2518223"/>
          </a:xfrm>
          <a:prstGeom prst="rect">
            <a:avLst/>
          </a:prstGeom>
        </p:spPr>
      </p:pic>
      <p:sp>
        <p:nvSpPr>
          <p:cNvPr id="6" name="Rectangle 5"/>
          <p:cNvSpPr>
            <a:spLocks noChangeArrowheads="1"/>
          </p:cNvSpPr>
          <p:nvPr/>
        </p:nvSpPr>
        <p:spPr bwMode="auto">
          <a:xfrm>
            <a:off x="4033924" y="3933056"/>
            <a:ext cx="2448272" cy="648072"/>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FFFFFF"/>
              </a:solidFill>
              <a:latin typeface="Tahoma"/>
            </a:endParaRPr>
          </a:p>
        </p:txBody>
      </p:sp>
      <p:sp>
        <p:nvSpPr>
          <p:cNvPr id="7" name="Rectangle 6"/>
          <p:cNvSpPr>
            <a:spLocks noChangeArrowheads="1"/>
          </p:cNvSpPr>
          <p:nvPr/>
        </p:nvSpPr>
        <p:spPr bwMode="auto">
          <a:xfrm>
            <a:off x="2051720" y="2204864"/>
            <a:ext cx="936104" cy="1872208"/>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FFFFFF"/>
              </a:solidFill>
              <a:latin typeface="Tahoma"/>
            </a:endParaRPr>
          </a:p>
        </p:txBody>
      </p:sp>
      <p:sp>
        <p:nvSpPr>
          <p:cNvPr id="8" name="TextBox 7"/>
          <p:cNvSpPr txBox="1"/>
          <p:nvPr/>
        </p:nvSpPr>
        <p:spPr>
          <a:xfrm>
            <a:off x="251520" y="4725144"/>
            <a:ext cx="8712968" cy="461665"/>
          </a:xfrm>
          <a:prstGeom prst="rect">
            <a:avLst/>
          </a:prstGeom>
          <a:solidFill>
            <a:sysClr val="window" lastClr="FFFFFF"/>
          </a:solidFill>
          <a:ln w="25400" cap="flat" cmpd="sng" algn="ctr">
            <a:solidFill>
              <a:srgbClr val="0000FF"/>
            </a:solidFill>
            <a:prstDash val="solid"/>
          </a:ln>
          <a:effectLst/>
        </p:spPr>
        <p:txBody>
          <a:bodyPr wrap="square" rtlCol="0">
            <a:spAutoFit/>
          </a:bodyPr>
          <a:lstStyle/>
          <a:p>
            <a:r>
              <a:rPr lang="en-US" sz="2400" dirty="0" smtClean="0">
                <a:solidFill>
                  <a:srgbClr val="FF0000"/>
                </a:solidFill>
                <a:latin typeface="Tahoma"/>
              </a:rPr>
              <a:t>Key Idea of SALP: </a:t>
            </a:r>
            <a:r>
              <a:rPr lang="en-US" sz="2400" dirty="0" smtClean="0">
                <a:solidFill>
                  <a:srgbClr val="0000FF"/>
                </a:solidFill>
                <a:latin typeface="Tahoma"/>
              </a:rPr>
              <a:t>Minimally reduce sharing of global structures</a:t>
            </a:r>
          </a:p>
        </p:txBody>
      </p:sp>
      <p:sp>
        <p:nvSpPr>
          <p:cNvPr id="9" name="TextBox 8"/>
          <p:cNvSpPr txBox="1"/>
          <p:nvPr/>
        </p:nvSpPr>
        <p:spPr>
          <a:xfrm>
            <a:off x="251520" y="5229200"/>
            <a:ext cx="8712968" cy="1200328"/>
          </a:xfrm>
          <a:prstGeom prst="rect">
            <a:avLst/>
          </a:prstGeom>
          <a:solidFill>
            <a:sysClr val="window" lastClr="FFFFFF"/>
          </a:solidFill>
          <a:ln w="25400" cap="flat" cmpd="sng" algn="ctr">
            <a:solidFill>
              <a:srgbClr val="0000FF"/>
            </a:solidFill>
            <a:prstDash val="solid"/>
          </a:ln>
          <a:effectLst/>
        </p:spPr>
        <p:txBody>
          <a:bodyPr wrap="square" rtlCol="0">
            <a:spAutoFit/>
          </a:bodyPr>
          <a:lstStyle/>
          <a:p>
            <a:r>
              <a:rPr lang="en-US" sz="2400" dirty="0" smtClean="0">
                <a:solidFill>
                  <a:srgbClr val="FF0000"/>
                </a:solidFill>
                <a:latin typeface="Tahoma"/>
              </a:rPr>
              <a:t>Reduce the sharing of …</a:t>
            </a:r>
          </a:p>
          <a:p>
            <a:r>
              <a:rPr lang="en-US" sz="2400" dirty="0" smtClean="0">
                <a:solidFill>
                  <a:srgbClr val="FF0000"/>
                </a:solidFill>
                <a:latin typeface="Tahoma"/>
              </a:rPr>
              <a:t>Global decoder </a:t>
            </a:r>
            <a:r>
              <a:rPr lang="en-US" sz="2400" dirty="0" smtClean="0">
                <a:solidFill>
                  <a:srgbClr val="0000FF"/>
                </a:solidFill>
                <a:latin typeface="Tahoma"/>
                <a:sym typeface="Wingdings"/>
              </a:rPr>
              <a:t></a:t>
            </a:r>
            <a:r>
              <a:rPr lang="en-US" sz="2400" dirty="0" smtClean="0">
                <a:solidFill>
                  <a:srgbClr val="0000FF"/>
                </a:solidFill>
                <a:latin typeface="Tahoma"/>
              </a:rPr>
              <a:t> Enables pipelined access to subarrays</a:t>
            </a:r>
          </a:p>
          <a:p>
            <a:r>
              <a:rPr lang="en-US" sz="2400" dirty="0" smtClean="0">
                <a:solidFill>
                  <a:srgbClr val="FF0000"/>
                </a:solidFill>
                <a:latin typeface="Tahoma"/>
              </a:rPr>
              <a:t>Global row buffer </a:t>
            </a:r>
            <a:r>
              <a:rPr lang="en-US" sz="2400" dirty="0" smtClean="0">
                <a:solidFill>
                  <a:srgbClr val="0000FF"/>
                </a:solidFill>
                <a:latin typeface="Tahoma"/>
                <a:sym typeface="Wingdings"/>
              </a:rPr>
              <a:t> Utilizes multiple local row buffers</a:t>
            </a:r>
            <a:endParaRPr lang="en-US" sz="2400" dirty="0" smtClean="0">
              <a:solidFill>
                <a:srgbClr val="0000FF"/>
              </a:solidFill>
              <a:latin typeface="Tahoma"/>
            </a:endParaRPr>
          </a:p>
        </p:txBody>
      </p:sp>
    </p:spTree>
    <p:extLst>
      <p:ext uri="{BB962C8B-B14F-4D97-AF65-F5344CB8AC3E}">
        <p14:creationId xmlns:p14="http://schemas.microsoft.com/office/powerpoint/2010/main" val="31544111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SALP: Reduce Sharing of Global Decoder</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132</a:t>
            </a:fld>
            <a:endParaRPr lang="en-US" altLang="en-US">
              <a:solidFill>
                <a:srgbClr val="000000"/>
              </a:solidFill>
            </a:endParaRPr>
          </a:p>
        </p:txBody>
      </p:sp>
      <p:sp>
        <p:nvSpPr>
          <p:cNvPr id="95" name="localrb"/>
          <p:cNvSpPr txBox="1"/>
          <p:nvPr/>
        </p:nvSpPr>
        <p:spPr>
          <a:xfrm>
            <a:off x="6934200" y="2763966"/>
            <a:ext cx="2057400" cy="304250"/>
          </a:xfrm>
          <a:prstGeom prst="rect">
            <a:avLst/>
          </a:prstGeom>
          <a:noFill/>
        </p:spPr>
        <p:txBody>
          <a:bodyPr wrap="square" rtlCol="0" anchor="ctr">
            <a:noAutofit/>
          </a:bodyPr>
          <a:lstStyle/>
          <a:p>
            <a:pPr>
              <a:lnSpc>
                <a:spcPct val="70000"/>
              </a:lnSpc>
              <a:defRPr/>
            </a:pPr>
            <a:r>
              <a:rPr lang="en-US" sz="2800" i="1" kern="0" dirty="0" smtClean="0">
                <a:solidFill>
                  <a:sysClr val="windowText" lastClr="000000"/>
                </a:solidFill>
                <a:latin typeface="Tahoma"/>
              </a:rPr>
              <a:t>Local</a:t>
            </a:r>
            <a:br>
              <a:rPr lang="en-US" sz="2800" i="1" kern="0" dirty="0" smtClean="0">
                <a:solidFill>
                  <a:sysClr val="windowText" lastClr="000000"/>
                </a:solidFill>
                <a:latin typeface="Tahoma"/>
              </a:rPr>
            </a:br>
            <a:r>
              <a:rPr lang="en-US" sz="2800" i="1" kern="0" dirty="0" smtClean="0">
                <a:solidFill>
                  <a:sysClr val="windowText" lastClr="000000"/>
                </a:solidFill>
                <a:latin typeface="Tahoma"/>
              </a:rPr>
              <a:t>row-buffer</a:t>
            </a:r>
            <a:endParaRPr lang="en-US" sz="2400" i="1" kern="0" dirty="0">
              <a:solidFill>
                <a:sysClr val="windowText" lastClr="000000"/>
              </a:solidFill>
              <a:latin typeface="Tahoma"/>
            </a:endParaRPr>
          </a:p>
        </p:txBody>
      </p:sp>
      <p:sp>
        <p:nvSpPr>
          <p:cNvPr id="96" name="localrb"/>
          <p:cNvSpPr txBox="1"/>
          <p:nvPr/>
        </p:nvSpPr>
        <p:spPr>
          <a:xfrm>
            <a:off x="6934200" y="5126166"/>
            <a:ext cx="2057400" cy="304250"/>
          </a:xfrm>
          <a:prstGeom prst="rect">
            <a:avLst/>
          </a:prstGeom>
          <a:noFill/>
        </p:spPr>
        <p:txBody>
          <a:bodyPr wrap="square" rtlCol="0" anchor="ctr">
            <a:noAutofit/>
          </a:bodyPr>
          <a:lstStyle/>
          <a:p>
            <a:pPr>
              <a:lnSpc>
                <a:spcPct val="70000"/>
              </a:lnSpc>
              <a:defRPr/>
            </a:pPr>
            <a:r>
              <a:rPr lang="en-US" sz="2800" i="1" kern="0" dirty="0" smtClean="0">
                <a:solidFill>
                  <a:sysClr val="windowText" lastClr="000000"/>
                </a:solidFill>
                <a:latin typeface="Tahoma"/>
              </a:rPr>
              <a:t>Local</a:t>
            </a:r>
            <a:br>
              <a:rPr lang="en-US" sz="2800" i="1" kern="0" dirty="0" smtClean="0">
                <a:solidFill>
                  <a:sysClr val="windowText" lastClr="000000"/>
                </a:solidFill>
                <a:latin typeface="Tahoma"/>
              </a:rPr>
            </a:br>
            <a:r>
              <a:rPr lang="en-US" sz="2800" i="1" kern="0" dirty="0" smtClean="0">
                <a:solidFill>
                  <a:sysClr val="windowText" lastClr="000000"/>
                </a:solidFill>
                <a:latin typeface="Tahoma"/>
              </a:rPr>
              <a:t>row-buffer</a:t>
            </a:r>
            <a:endParaRPr lang="en-US" sz="2400" i="1" kern="0" dirty="0">
              <a:solidFill>
                <a:sysClr val="windowText" lastClr="000000"/>
              </a:solidFill>
              <a:latin typeface="Tahoma"/>
            </a:endParaRPr>
          </a:p>
        </p:txBody>
      </p:sp>
      <p:sp>
        <p:nvSpPr>
          <p:cNvPr id="97" name="localrb"/>
          <p:cNvSpPr txBox="1"/>
          <p:nvPr/>
        </p:nvSpPr>
        <p:spPr>
          <a:xfrm>
            <a:off x="6934200" y="5889654"/>
            <a:ext cx="2057400" cy="304250"/>
          </a:xfrm>
          <a:prstGeom prst="rect">
            <a:avLst/>
          </a:prstGeom>
          <a:noFill/>
        </p:spPr>
        <p:txBody>
          <a:bodyPr wrap="square" rtlCol="0" anchor="ctr">
            <a:noAutofit/>
          </a:bodyPr>
          <a:lstStyle/>
          <a:p>
            <a:pPr>
              <a:lnSpc>
                <a:spcPct val="70000"/>
              </a:lnSpc>
              <a:defRPr/>
            </a:pPr>
            <a:r>
              <a:rPr lang="en-US" sz="2800" i="1" kern="0" dirty="0" smtClean="0">
                <a:solidFill>
                  <a:sysClr val="windowText" lastClr="000000"/>
                </a:solidFill>
                <a:latin typeface="Tahoma"/>
              </a:rPr>
              <a:t>Global</a:t>
            </a:r>
            <a:br>
              <a:rPr lang="en-US" sz="2800" i="1" kern="0" dirty="0" smtClean="0">
                <a:solidFill>
                  <a:sysClr val="windowText" lastClr="000000"/>
                </a:solidFill>
                <a:latin typeface="Tahoma"/>
              </a:rPr>
            </a:br>
            <a:r>
              <a:rPr lang="en-US" sz="2800" i="1" kern="0" dirty="0" smtClean="0">
                <a:solidFill>
                  <a:sysClr val="windowText" lastClr="000000"/>
                </a:solidFill>
                <a:latin typeface="Tahoma"/>
              </a:rPr>
              <a:t>row-buffer</a:t>
            </a:r>
            <a:endParaRPr lang="en-US" sz="2400" i="1" kern="0" dirty="0">
              <a:solidFill>
                <a:sysClr val="windowText" lastClr="000000"/>
              </a:solidFill>
              <a:latin typeface="Tahoma"/>
            </a:endParaRPr>
          </a:p>
        </p:txBody>
      </p:sp>
      <p:sp>
        <p:nvSpPr>
          <p:cNvPr id="98" name="movebluerow"/>
          <p:cNvSpPr/>
          <p:nvPr/>
        </p:nvSpPr>
        <p:spPr>
          <a:xfrm>
            <a:off x="4906190" y="1772821"/>
            <a:ext cx="1875609" cy="457200"/>
          </a:xfrm>
          <a:prstGeom prst="rect">
            <a:avLst/>
          </a:prstGeom>
          <a:solidFill>
            <a:srgbClr val="0070C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99" name="movebluerow"/>
          <p:cNvSpPr/>
          <p:nvPr/>
        </p:nvSpPr>
        <p:spPr>
          <a:xfrm>
            <a:off x="4915715" y="4123881"/>
            <a:ext cx="1866084" cy="457200"/>
          </a:xfrm>
          <a:prstGeom prst="rect">
            <a:avLst/>
          </a:prstGeom>
          <a:solidFill>
            <a:srgbClr val="FFC00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cxnSp>
        <p:nvCxnSpPr>
          <p:cNvPr id="100" name="longblack"/>
          <p:cNvCxnSpPr/>
          <p:nvPr/>
        </p:nvCxnSpPr>
        <p:spPr>
          <a:xfrm flipV="1">
            <a:off x="2647934" y="2228464"/>
            <a:ext cx="1498927" cy="1557"/>
          </a:xfrm>
          <a:prstGeom prst="line">
            <a:avLst/>
          </a:prstGeom>
          <a:noFill/>
          <a:ln w="76200" cap="flat" cmpd="sng" algn="ctr">
            <a:solidFill>
              <a:sysClr val="window" lastClr="FFFFFF">
                <a:lumMod val="65000"/>
              </a:sysClr>
            </a:solidFill>
            <a:prstDash val="solid"/>
          </a:ln>
          <a:effectLst/>
        </p:spPr>
      </p:cxnSp>
      <p:cxnSp>
        <p:nvCxnSpPr>
          <p:cNvPr id="101" name="longblack"/>
          <p:cNvCxnSpPr/>
          <p:nvPr/>
        </p:nvCxnSpPr>
        <p:spPr>
          <a:xfrm>
            <a:off x="2647934" y="4581076"/>
            <a:ext cx="1489121" cy="0"/>
          </a:xfrm>
          <a:prstGeom prst="line">
            <a:avLst/>
          </a:prstGeom>
          <a:noFill/>
          <a:ln w="76200" cap="flat" cmpd="sng" algn="ctr">
            <a:solidFill>
              <a:sysClr val="window" lastClr="FFFFFF">
                <a:lumMod val="65000"/>
              </a:sysClr>
            </a:solidFill>
            <a:prstDash val="solid"/>
          </a:ln>
          <a:effectLst/>
        </p:spPr>
      </p:cxnSp>
      <p:cxnSp>
        <p:nvCxnSpPr>
          <p:cNvPr id="102" name="black"/>
          <p:cNvCxnSpPr/>
          <p:nvPr/>
        </p:nvCxnSpPr>
        <p:spPr>
          <a:xfrm>
            <a:off x="1177883" y="3616514"/>
            <a:ext cx="1470051" cy="0"/>
          </a:xfrm>
          <a:prstGeom prst="line">
            <a:avLst/>
          </a:prstGeom>
          <a:noFill/>
          <a:ln w="76200" cap="flat" cmpd="sng" algn="ctr">
            <a:solidFill>
              <a:sysClr val="window" lastClr="FFFFFF">
                <a:lumMod val="65000"/>
              </a:sysClr>
            </a:solidFill>
            <a:prstDash val="solid"/>
          </a:ln>
          <a:effectLst/>
        </p:spPr>
      </p:cxnSp>
      <p:sp>
        <p:nvSpPr>
          <p:cNvPr id="103" name="smallrow"/>
          <p:cNvSpPr/>
          <p:nvPr/>
        </p:nvSpPr>
        <p:spPr>
          <a:xfrm>
            <a:off x="4906191" y="2230019"/>
            <a:ext cx="1875609" cy="457200"/>
          </a:xfrm>
          <a:prstGeom prst="rect">
            <a:avLst/>
          </a:prstGeom>
          <a:no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04" name="TextBox 103"/>
          <p:cNvSpPr txBox="1"/>
          <p:nvPr/>
        </p:nvSpPr>
        <p:spPr>
          <a:xfrm rot="16200000">
            <a:off x="5334398" y="3315630"/>
            <a:ext cx="978910" cy="637581"/>
          </a:xfrm>
          <a:prstGeom prst="rect">
            <a:avLst/>
          </a:prstGeom>
          <a:noFill/>
        </p:spPr>
        <p:txBody>
          <a:bodyPr wrap="square" rtlCol="0" anchor="ctr">
            <a:noAutofit/>
          </a:bodyPr>
          <a:lstStyle/>
          <a:p>
            <a:pPr algn="ctr">
              <a:defRPr/>
            </a:pPr>
            <a:r>
              <a:rPr lang="en-US" sz="5400" b="1" kern="0" dirty="0" smtClean="0">
                <a:solidFill>
                  <a:sysClr val="windowText" lastClr="000000"/>
                </a:solidFill>
                <a:latin typeface="Tahoma"/>
              </a:rPr>
              <a:t>···</a:t>
            </a:r>
            <a:endParaRPr lang="en-US" sz="5400" b="1" kern="0" dirty="0">
              <a:solidFill>
                <a:sysClr val="windowText" lastClr="000000"/>
              </a:solidFill>
              <a:latin typeface="Tahoma"/>
            </a:endParaRPr>
          </a:p>
        </p:txBody>
      </p:sp>
      <p:cxnSp>
        <p:nvCxnSpPr>
          <p:cNvPr id="105" name="Straight Connector 104"/>
          <p:cNvCxnSpPr/>
          <p:nvPr/>
        </p:nvCxnSpPr>
        <p:spPr>
          <a:xfrm>
            <a:off x="4488461" y="2458619"/>
            <a:ext cx="2750539" cy="0"/>
          </a:xfrm>
          <a:prstGeom prst="line">
            <a:avLst/>
          </a:prstGeom>
          <a:noFill/>
          <a:ln w="19050" cap="flat" cmpd="sng" algn="ctr">
            <a:solidFill>
              <a:sysClr val="windowText" lastClr="000000"/>
            </a:solidFill>
            <a:prstDash val="sysDash"/>
          </a:ln>
          <a:effectLst/>
        </p:spPr>
      </p:cxnSp>
      <p:cxnSp>
        <p:nvCxnSpPr>
          <p:cNvPr id="106" name="black"/>
          <p:cNvCxnSpPr/>
          <p:nvPr/>
        </p:nvCxnSpPr>
        <p:spPr>
          <a:xfrm>
            <a:off x="2647933" y="1772819"/>
            <a:ext cx="0" cy="3722110"/>
          </a:xfrm>
          <a:prstGeom prst="line">
            <a:avLst/>
          </a:prstGeom>
          <a:noFill/>
          <a:ln w="76200" cap="flat" cmpd="sng" algn="ctr">
            <a:solidFill>
              <a:sysClr val="window" lastClr="FFFFFF">
                <a:lumMod val="65000"/>
              </a:sysClr>
            </a:solidFill>
            <a:prstDash val="solid"/>
          </a:ln>
          <a:effectLst/>
        </p:spPr>
      </p:cxnSp>
      <p:cxnSp>
        <p:nvCxnSpPr>
          <p:cNvPr id="107" name="black"/>
          <p:cNvCxnSpPr/>
          <p:nvPr/>
        </p:nvCxnSpPr>
        <p:spPr>
          <a:xfrm>
            <a:off x="3679848" y="2230019"/>
            <a:ext cx="457206" cy="0"/>
          </a:xfrm>
          <a:prstGeom prst="line">
            <a:avLst/>
          </a:prstGeom>
          <a:noFill/>
          <a:ln w="76200" cap="flat" cmpd="sng" algn="ctr">
            <a:solidFill>
              <a:sysClr val="window" lastClr="FFFFFF">
                <a:lumMod val="65000"/>
              </a:sysClr>
            </a:solidFill>
            <a:prstDash val="solid"/>
          </a:ln>
          <a:effectLst/>
        </p:spPr>
      </p:cxnSp>
      <p:sp>
        <p:nvSpPr>
          <p:cNvPr id="108" name="smallrow"/>
          <p:cNvSpPr/>
          <p:nvPr/>
        </p:nvSpPr>
        <p:spPr>
          <a:xfrm>
            <a:off x="4915716" y="1772819"/>
            <a:ext cx="1866084" cy="457200"/>
          </a:xfrm>
          <a:prstGeom prst="rect">
            <a:avLst/>
          </a:prstGeom>
          <a:solidFill>
            <a:srgbClr val="0070C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09" name="smallrow"/>
          <p:cNvSpPr/>
          <p:nvPr/>
        </p:nvSpPr>
        <p:spPr>
          <a:xfrm>
            <a:off x="4906191" y="4580529"/>
            <a:ext cx="1875609" cy="457200"/>
          </a:xfrm>
          <a:prstGeom prst="rect">
            <a:avLst/>
          </a:prstGeom>
          <a:no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10" name="smallrow"/>
          <p:cNvSpPr/>
          <p:nvPr/>
        </p:nvSpPr>
        <p:spPr>
          <a:xfrm>
            <a:off x="4915716" y="4123329"/>
            <a:ext cx="1866084" cy="457200"/>
          </a:xfrm>
          <a:prstGeom prst="rect">
            <a:avLst/>
          </a:prstGeom>
          <a:solidFill>
            <a:srgbClr val="FFC00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cxnSp>
        <p:nvCxnSpPr>
          <p:cNvPr id="111" name="Straight Connector 110"/>
          <p:cNvCxnSpPr/>
          <p:nvPr/>
        </p:nvCxnSpPr>
        <p:spPr>
          <a:xfrm flipV="1">
            <a:off x="4488460" y="4809128"/>
            <a:ext cx="2750540" cy="1"/>
          </a:xfrm>
          <a:prstGeom prst="line">
            <a:avLst/>
          </a:prstGeom>
          <a:noFill/>
          <a:ln w="19050" cap="flat" cmpd="sng" algn="ctr">
            <a:solidFill>
              <a:sysClr val="windowText" lastClr="000000"/>
            </a:solidFill>
            <a:prstDash val="sysDash"/>
          </a:ln>
          <a:effectLst/>
        </p:spPr>
      </p:cxnSp>
      <p:cxnSp>
        <p:nvCxnSpPr>
          <p:cNvPr id="112" name="black"/>
          <p:cNvCxnSpPr>
            <a:endCxn id="128" idx="0"/>
          </p:cNvCxnSpPr>
          <p:nvPr/>
        </p:nvCxnSpPr>
        <p:spPr>
          <a:xfrm>
            <a:off x="3679848" y="4580528"/>
            <a:ext cx="457206" cy="0"/>
          </a:xfrm>
          <a:prstGeom prst="line">
            <a:avLst/>
          </a:prstGeom>
          <a:noFill/>
          <a:ln w="76200" cap="flat" cmpd="sng" algn="ctr">
            <a:solidFill>
              <a:sysClr val="window" lastClr="FFFFFF">
                <a:lumMod val="65000"/>
              </a:sysClr>
            </a:solidFill>
            <a:prstDash val="solid"/>
          </a:ln>
          <a:effectLst/>
        </p:spPr>
      </p:cxnSp>
      <p:cxnSp>
        <p:nvCxnSpPr>
          <p:cNvPr id="113" name="blue"/>
          <p:cNvCxnSpPr/>
          <p:nvPr/>
        </p:nvCxnSpPr>
        <p:spPr>
          <a:xfrm>
            <a:off x="3679848" y="2230019"/>
            <a:ext cx="457206" cy="0"/>
          </a:xfrm>
          <a:prstGeom prst="line">
            <a:avLst/>
          </a:prstGeom>
          <a:noFill/>
          <a:ln w="76200" cap="flat" cmpd="sng" algn="ctr">
            <a:solidFill>
              <a:srgbClr val="0070C0"/>
            </a:solidFill>
            <a:prstDash val="solid"/>
          </a:ln>
          <a:effectLst/>
        </p:spPr>
      </p:cxnSp>
      <p:cxnSp>
        <p:nvCxnSpPr>
          <p:cNvPr id="115" name="orange"/>
          <p:cNvCxnSpPr>
            <a:endCxn id="129" idx="0"/>
          </p:cNvCxnSpPr>
          <p:nvPr/>
        </p:nvCxnSpPr>
        <p:spPr>
          <a:xfrm flipV="1">
            <a:off x="3679848" y="4580525"/>
            <a:ext cx="457206" cy="3"/>
          </a:xfrm>
          <a:prstGeom prst="line">
            <a:avLst/>
          </a:prstGeom>
          <a:noFill/>
          <a:ln w="76200" cap="flat" cmpd="sng" algn="ctr">
            <a:solidFill>
              <a:srgbClr val="EEB500"/>
            </a:solidFill>
            <a:prstDash val="solid"/>
          </a:ln>
          <a:effectLst/>
        </p:spPr>
      </p:cxnSp>
      <p:sp>
        <p:nvSpPr>
          <p:cNvPr id="116" name="globaldecoder"/>
          <p:cNvSpPr/>
          <p:nvPr/>
        </p:nvSpPr>
        <p:spPr>
          <a:xfrm rot="16200000">
            <a:off x="-949959" y="3332376"/>
            <a:ext cx="3687400" cy="568282"/>
          </a:xfrm>
          <a:prstGeom prst="trapezoid">
            <a:avLst/>
          </a:prstGeom>
          <a:solidFill>
            <a:sysClr val="windowText" lastClr="000000">
              <a:lumMod val="75000"/>
              <a:lumOff val="25000"/>
            </a:sysClr>
          </a:solidFill>
          <a:ln w="57150" cap="flat" cmpd="sng" algn="ctr">
            <a:solidFill>
              <a:sysClr val="windowText" lastClr="000000"/>
            </a:solidFill>
            <a:prstDash val="solid"/>
          </a:ln>
          <a:effectLst/>
        </p:spPr>
        <p:txBody>
          <a:bodyPr lIns="0" rIns="0" rtlCol="0" anchor="ctr"/>
          <a:lstStyle/>
          <a:p>
            <a:pPr algn="ctr">
              <a:defRPr/>
            </a:pPr>
            <a:r>
              <a:rPr lang="en-US" sz="3600" kern="0" smtClean="0">
                <a:solidFill>
                  <a:sysClr val="window" lastClr="FFFFFF"/>
                </a:solidFill>
                <a:latin typeface="Calibri"/>
              </a:rPr>
              <a:t>Global Decoder</a:t>
            </a:r>
            <a:endParaRPr lang="en-US" sz="3600" kern="0">
              <a:solidFill>
                <a:sysClr val="window" lastClr="FFFFFF"/>
              </a:solidFill>
              <a:latin typeface="Calibri"/>
            </a:endParaRPr>
          </a:p>
        </p:txBody>
      </p:sp>
      <p:sp>
        <p:nvSpPr>
          <p:cNvPr id="118" name="globallatch"/>
          <p:cNvSpPr/>
          <p:nvPr/>
        </p:nvSpPr>
        <p:spPr>
          <a:xfrm rot="16200000">
            <a:off x="978175" y="3357012"/>
            <a:ext cx="1869464" cy="519006"/>
          </a:xfrm>
          <a:prstGeom prst="hexagon">
            <a:avLst/>
          </a:prstGeom>
          <a:solidFill>
            <a:sysClr val="windowText" lastClr="000000">
              <a:lumMod val="75000"/>
              <a:lumOff val="25000"/>
            </a:sysClr>
          </a:solidFill>
          <a:ln w="57150" cap="flat" cmpd="sng" algn="ctr">
            <a:solidFill>
              <a:sysClr val="windowText" lastClr="000000"/>
            </a:solidFill>
            <a:prstDash val="solid"/>
          </a:ln>
          <a:effectLst/>
        </p:spPr>
        <p:txBody>
          <a:bodyPr rtlCol="0" anchor="ctr"/>
          <a:lstStyle/>
          <a:p>
            <a:pPr algn="ctr">
              <a:defRPr/>
            </a:pPr>
            <a:r>
              <a:rPr lang="en-US" sz="4000" b="1" kern="0" smtClean="0">
                <a:solidFill>
                  <a:sysClr val="window" lastClr="FFFFFF"/>
                </a:solidFill>
                <a:latin typeface="Calibri"/>
              </a:rPr>
              <a:t>Latch</a:t>
            </a:r>
            <a:endParaRPr lang="en-US" sz="4000" b="1" kern="0">
              <a:solidFill>
                <a:sysClr val="window" lastClr="FFFFFF"/>
              </a:solidFill>
              <a:latin typeface="Calibri"/>
            </a:endParaRPr>
          </a:p>
        </p:txBody>
      </p:sp>
      <p:sp>
        <p:nvSpPr>
          <p:cNvPr id="119" name="movebluerow"/>
          <p:cNvSpPr/>
          <p:nvPr/>
        </p:nvSpPr>
        <p:spPr>
          <a:xfrm>
            <a:off x="4906191" y="1772816"/>
            <a:ext cx="1875609" cy="457200"/>
          </a:xfrm>
          <a:prstGeom prst="rect">
            <a:avLst/>
          </a:prstGeom>
          <a:solidFill>
            <a:srgbClr val="0070C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20" name="bankblank"/>
          <p:cNvSpPr/>
          <p:nvPr/>
        </p:nvSpPr>
        <p:spPr>
          <a:xfrm>
            <a:off x="4906190" y="1772819"/>
            <a:ext cx="1875610" cy="914401"/>
          </a:xfrm>
          <a:prstGeom prst="rect">
            <a:avLst/>
          </a:prstGeom>
          <a:noFill/>
          <a:ln w="57150" cap="flat" cmpd="sng" algn="ctr">
            <a:solidFill>
              <a:sysClr val="windowText" lastClr="000000"/>
            </a:solidFill>
            <a:prstDash val="solid"/>
          </a:ln>
          <a:effectLst/>
        </p:spPr>
        <p:txBody>
          <a:bodyPr rtlCol="0" anchor="ctr"/>
          <a:lstStyle/>
          <a:p>
            <a:pPr algn="ctr">
              <a:defRPr/>
            </a:pPr>
            <a:endParaRPr lang="en-US" sz="3200" kern="0">
              <a:solidFill>
                <a:sysClr val="windowText" lastClr="000000"/>
              </a:solidFill>
              <a:latin typeface="Calibri"/>
            </a:endParaRPr>
          </a:p>
        </p:txBody>
      </p:sp>
      <p:cxnSp>
        <p:nvCxnSpPr>
          <p:cNvPr id="121" name="wlblueraised"/>
          <p:cNvCxnSpPr/>
          <p:nvPr/>
        </p:nvCxnSpPr>
        <p:spPr>
          <a:xfrm>
            <a:off x="4488461" y="2001420"/>
            <a:ext cx="2750539" cy="0"/>
          </a:xfrm>
          <a:prstGeom prst="line">
            <a:avLst/>
          </a:prstGeom>
          <a:noFill/>
          <a:ln w="76200" cap="flat" cmpd="sng" algn="ctr">
            <a:solidFill>
              <a:srgbClr val="FF0000"/>
            </a:solidFill>
            <a:prstDash val="solid"/>
          </a:ln>
          <a:effectLst/>
        </p:spPr>
      </p:cxnSp>
      <p:sp>
        <p:nvSpPr>
          <p:cNvPr id="122" name="row-buffer"/>
          <p:cNvSpPr/>
          <p:nvPr/>
        </p:nvSpPr>
        <p:spPr>
          <a:xfrm>
            <a:off x="4906190" y="2687219"/>
            <a:ext cx="1875610" cy="457200"/>
          </a:xfrm>
          <a:prstGeom prst="rect">
            <a:avLst/>
          </a:prstGeom>
          <a:noFill/>
          <a:ln w="57150" cap="flat" cmpd="sng" algn="ctr">
            <a:solidFill>
              <a:sysClr val="windowText" lastClr="000000"/>
            </a:solidFill>
            <a:prstDash val="solid"/>
          </a:ln>
          <a:effectLst/>
        </p:spPr>
        <p:txBody>
          <a:bodyPr rtlCol="0" anchor="ctr"/>
          <a:lstStyle/>
          <a:p>
            <a:pPr>
              <a:defRPr/>
            </a:pPr>
            <a:endParaRPr lang="en-US" sz="3000" kern="0">
              <a:solidFill>
                <a:sysClr val="windowText" lastClr="000000"/>
              </a:solidFill>
              <a:latin typeface="Calibri"/>
            </a:endParaRPr>
          </a:p>
        </p:txBody>
      </p:sp>
      <p:sp>
        <p:nvSpPr>
          <p:cNvPr id="123" name="decoder"/>
          <p:cNvSpPr/>
          <p:nvPr/>
        </p:nvSpPr>
        <p:spPr>
          <a:xfrm rot="16200000">
            <a:off x="3855558" y="2054318"/>
            <a:ext cx="914402" cy="351407"/>
          </a:xfrm>
          <a:prstGeom prst="trapezoid">
            <a:avLst/>
          </a:prstGeom>
          <a:solidFill>
            <a:sysClr val="windowText" lastClr="000000">
              <a:lumMod val="75000"/>
              <a:lumOff val="25000"/>
            </a:sysClr>
          </a:solidFill>
          <a:ln w="57150" cap="flat" cmpd="sng" algn="ctr">
            <a:solidFill>
              <a:sysClr val="windowText" lastClr="000000"/>
            </a:solidFill>
            <a:prstDash val="solid"/>
          </a:ln>
          <a:effectLst/>
        </p:spPr>
        <p:txBody>
          <a:bodyPr rtlCol="0" anchor="ctr"/>
          <a:lstStyle/>
          <a:p>
            <a:pPr algn="ctr">
              <a:defRPr/>
            </a:pPr>
            <a:endParaRPr lang="en-US" sz="3200" kern="0">
              <a:solidFill>
                <a:sysClr val="window" lastClr="FFFFFF"/>
              </a:solidFill>
              <a:latin typeface="Calibri"/>
            </a:endParaRPr>
          </a:p>
        </p:txBody>
      </p:sp>
      <p:sp>
        <p:nvSpPr>
          <p:cNvPr id="124" name="movebluerow"/>
          <p:cNvSpPr/>
          <p:nvPr/>
        </p:nvSpPr>
        <p:spPr>
          <a:xfrm>
            <a:off x="4915716" y="4123876"/>
            <a:ext cx="1866084" cy="457200"/>
          </a:xfrm>
          <a:prstGeom prst="rect">
            <a:avLst/>
          </a:prstGeom>
          <a:solidFill>
            <a:srgbClr val="FFC00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25" name="bankblank"/>
          <p:cNvSpPr/>
          <p:nvPr/>
        </p:nvSpPr>
        <p:spPr>
          <a:xfrm>
            <a:off x="4906190" y="4123329"/>
            <a:ext cx="1875610" cy="914401"/>
          </a:xfrm>
          <a:prstGeom prst="rect">
            <a:avLst/>
          </a:prstGeom>
          <a:noFill/>
          <a:ln w="57150" cap="flat" cmpd="sng" algn="ctr">
            <a:solidFill>
              <a:sysClr val="windowText" lastClr="000000"/>
            </a:solidFill>
            <a:prstDash val="solid"/>
          </a:ln>
          <a:effectLst/>
        </p:spPr>
        <p:txBody>
          <a:bodyPr rtlCol="0" anchor="ctr"/>
          <a:lstStyle/>
          <a:p>
            <a:pPr algn="ctr">
              <a:defRPr/>
            </a:pPr>
            <a:endParaRPr lang="en-US" sz="3200" kern="0">
              <a:solidFill>
                <a:sysClr val="windowText" lastClr="000000"/>
              </a:solidFill>
              <a:latin typeface="Calibri"/>
            </a:endParaRPr>
          </a:p>
        </p:txBody>
      </p:sp>
      <p:sp>
        <p:nvSpPr>
          <p:cNvPr id="126" name="row-buffer"/>
          <p:cNvSpPr/>
          <p:nvPr/>
        </p:nvSpPr>
        <p:spPr>
          <a:xfrm>
            <a:off x="4906191" y="5785850"/>
            <a:ext cx="1875609" cy="457200"/>
          </a:xfrm>
          <a:prstGeom prst="rect">
            <a:avLst/>
          </a:prstGeom>
          <a:noFill/>
          <a:ln w="57150" cap="flat" cmpd="sng" algn="ctr">
            <a:solidFill>
              <a:sysClr val="windowText" lastClr="000000"/>
            </a:solidFill>
            <a:prstDash val="solid"/>
          </a:ln>
          <a:effectLst/>
        </p:spPr>
        <p:txBody>
          <a:bodyPr rtlCol="0" anchor="ctr"/>
          <a:lstStyle/>
          <a:p>
            <a:pPr>
              <a:defRPr/>
            </a:pPr>
            <a:endParaRPr lang="en-US" sz="3000" kern="0">
              <a:solidFill>
                <a:sysClr val="windowText" lastClr="000000"/>
              </a:solidFill>
              <a:latin typeface="Calibri"/>
            </a:endParaRPr>
          </a:p>
        </p:txBody>
      </p:sp>
      <p:cxnSp>
        <p:nvCxnSpPr>
          <p:cNvPr id="127" name="wlorangeraised"/>
          <p:cNvCxnSpPr/>
          <p:nvPr/>
        </p:nvCxnSpPr>
        <p:spPr>
          <a:xfrm>
            <a:off x="4488460" y="4351928"/>
            <a:ext cx="2750540" cy="1"/>
          </a:xfrm>
          <a:prstGeom prst="line">
            <a:avLst/>
          </a:prstGeom>
          <a:noFill/>
          <a:ln w="76200" cap="flat" cmpd="sng" algn="ctr">
            <a:solidFill>
              <a:srgbClr val="FF0000"/>
            </a:solidFill>
            <a:prstDash val="solid"/>
          </a:ln>
          <a:effectLst/>
        </p:spPr>
      </p:cxnSp>
      <p:sp>
        <p:nvSpPr>
          <p:cNvPr id="128" name="decoder"/>
          <p:cNvSpPr/>
          <p:nvPr/>
        </p:nvSpPr>
        <p:spPr>
          <a:xfrm rot="16200000">
            <a:off x="3855556" y="4404824"/>
            <a:ext cx="914402" cy="351407"/>
          </a:xfrm>
          <a:prstGeom prst="trapezoid">
            <a:avLst/>
          </a:prstGeom>
          <a:solidFill>
            <a:sysClr val="windowText" lastClr="000000">
              <a:lumMod val="75000"/>
              <a:lumOff val="25000"/>
            </a:sysClr>
          </a:solidFill>
          <a:ln w="57150" cap="flat" cmpd="sng" algn="ctr">
            <a:solidFill>
              <a:sysClr val="windowText" lastClr="000000"/>
            </a:solidFill>
            <a:prstDash val="solid"/>
          </a:ln>
          <a:effectLst/>
        </p:spPr>
        <p:txBody>
          <a:bodyPr rtlCol="0" anchor="ctr"/>
          <a:lstStyle/>
          <a:p>
            <a:pPr algn="ctr">
              <a:defRPr/>
            </a:pPr>
            <a:endParaRPr lang="en-US" sz="3200" kern="0">
              <a:solidFill>
                <a:sysClr val="window" lastClr="FFFFFF"/>
              </a:solidFill>
              <a:latin typeface="Calibri"/>
            </a:endParaRPr>
          </a:p>
        </p:txBody>
      </p:sp>
      <p:sp>
        <p:nvSpPr>
          <p:cNvPr id="129" name="orangedecoder"/>
          <p:cNvSpPr/>
          <p:nvPr/>
        </p:nvSpPr>
        <p:spPr>
          <a:xfrm rot="16200000">
            <a:off x="3855556" y="4404821"/>
            <a:ext cx="914402" cy="351407"/>
          </a:xfrm>
          <a:prstGeom prst="trapezoid">
            <a:avLst/>
          </a:prstGeom>
          <a:solidFill>
            <a:srgbClr val="FFC000">
              <a:alpha val="75000"/>
            </a:srgbClr>
          </a:solidFill>
          <a:ln w="57150" cap="flat" cmpd="sng" algn="ctr">
            <a:solidFill>
              <a:sysClr val="windowText" lastClr="000000"/>
            </a:solidFill>
            <a:prstDash val="solid"/>
          </a:ln>
          <a:effectLst/>
        </p:spPr>
        <p:txBody>
          <a:bodyPr rtlCol="0" anchor="ctr"/>
          <a:lstStyle/>
          <a:p>
            <a:pPr algn="ctr">
              <a:defRPr/>
            </a:pPr>
            <a:endParaRPr lang="en-US" sz="3200" kern="0">
              <a:solidFill>
                <a:sysClr val="window" lastClr="FFFFFF"/>
              </a:solidFill>
              <a:latin typeface="Calibri"/>
            </a:endParaRPr>
          </a:p>
        </p:txBody>
      </p:sp>
      <p:sp>
        <p:nvSpPr>
          <p:cNvPr id="130" name="row-buffer"/>
          <p:cNvSpPr/>
          <p:nvPr/>
        </p:nvSpPr>
        <p:spPr>
          <a:xfrm>
            <a:off x="4906190" y="5037729"/>
            <a:ext cx="1875610" cy="457200"/>
          </a:xfrm>
          <a:prstGeom prst="rect">
            <a:avLst/>
          </a:prstGeom>
          <a:noFill/>
          <a:ln w="57150" cap="flat" cmpd="sng" algn="ctr">
            <a:solidFill>
              <a:sysClr val="windowText" lastClr="000000"/>
            </a:solidFill>
            <a:prstDash val="solid"/>
          </a:ln>
          <a:effectLst/>
        </p:spPr>
        <p:txBody>
          <a:bodyPr rtlCol="0" anchor="ctr"/>
          <a:lstStyle/>
          <a:p>
            <a:pPr>
              <a:defRPr/>
            </a:pPr>
            <a:endParaRPr lang="en-US" sz="3000" kern="0">
              <a:solidFill>
                <a:sysClr val="windowText" lastClr="000000"/>
              </a:solidFill>
              <a:latin typeface="Calibri"/>
            </a:endParaRPr>
          </a:p>
        </p:txBody>
      </p:sp>
      <p:cxnSp>
        <p:nvCxnSpPr>
          <p:cNvPr id="131" name="black"/>
          <p:cNvCxnSpPr/>
          <p:nvPr/>
        </p:nvCxnSpPr>
        <p:spPr>
          <a:xfrm>
            <a:off x="2647934" y="2228464"/>
            <a:ext cx="552466" cy="1557"/>
          </a:xfrm>
          <a:prstGeom prst="line">
            <a:avLst/>
          </a:prstGeom>
          <a:noFill/>
          <a:ln w="76200" cap="flat" cmpd="sng" algn="ctr">
            <a:solidFill>
              <a:sysClr val="window" lastClr="FFFFFF">
                <a:lumMod val="65000"/>
              </a:sysClr>
            </a:solidFill>
            <a:prstDash val="solid"/>
          </a:ln>
          <a:effectLst/>
        </p:spPr>
      </p:cxnSp>
      <p:cxnSp>
        <p:nvCxnSpPr>
          <p:cNvPr id="132" name="black"/>
          <p:cNvCxnSpPr/>
          <p:nvPr/>
        </p:nvCxnSpPr>
        <p:spPr>
          <a:xfrm flipV="1">
            <a:off x="2647933" y="4580524"/>
            <a:ext cx="552467" cy="552"/>
          </a:xfrm>
          <a:prstGeom prst="line">
            <a:avLst/>
          </a:prstGeom>
          <a:noFill/>
          <a:ln w="76200" cap="flat" cmpd="sng" algn="ctr">
            <a:solidFill>
              <a:sysClr val="window" lastClr="FFFFFF">
                <a:lumMod val="65000"/>
              </a:sysClr>
            </a:solidFill>
            <a:prstDash val="solid"/>
          </a:ln>
          <a:effectLst/>
        </p:spPr>
      </p:cxnSp>
      <p:sp>
        <p:nvSpPr>
          <p:cNvPr id="133" name="bluegloballatch"/>
          <p:cNvSpPr/>
          <p:nvPr/>
        </p:nvSpPr>
        <p:spPr>
          <a:xfrm rot="16200000">
            <a:off x="1136418" y="3357011"/>
            <a:ext cx="1552978" cy="519006"/>
          </a:xfrm>
          <a:prstGeom prst="hexagon">
            <a:avLst/>
          </a:prstGeom>
          <a:solidFill>
            <a:srgbClr val="0070C0">
              <a:alpha val="75000"/>
            </a:srgbClr>
          </a:solidFill>
          <a:ln w="57150" cap="flat" cmpd="sng" algn="ctr">
            <a:solidFill>
              <a:sysClr val="windowText" lastClr="000000"/>
            </a:solidFill>
            <a:prstDash val="solid"/>
          </a:ln>
          <a:effectLst/>
        </p:spPr>
        <p:txBody>
          <a:bodyPr lIns="0" rIns="0" rtlCol="0" anchor="ctr"/>
          <a:lstStyle/>
          <a:p>
            <a:pPr algn="ctr">
              <a:defRPr/>
            </a:pPr>
            <a:r>
              <a:rPr lang="en-US" sz="4000" b="1" kern="0" smtClean="0">
                <a:solidFill>
                  <a:sysClr val="window" lastClr="FFFFFF"/>
                </a:solidFill>
                <a:latin typeface="Calibri"/>
              </a:rPr>
              <a:t>Latch</a:t>
            </a:r>
            <a:endParaRPr lang="en-US" sz="4000" b="1" kern="0">
              <a:solidFill>
                <a:sysClr val="window" lastClr="FFFFFF"/>
              </a:solidFill>
              <a:latin typeface="Calibri"/>
            </a:endParaRPr>
          </a:p>
        </p:txBody>
      </p:sp>
      <p:sp>
        <p:nvSpPr>
          <p:cNvPr id="134" name="orangegloballatch"/>
          <p:cNvSpPr/>
          <p:nvPr/>
        </p:nvSpPr>
        <p:spPr>
          <a:xfrm rot="16200000">
            <a:off x="1136419" y="3357009"/>
            <a:ext cx="1552977" cy="519006"/>
          </a:xfrm>
          <a:prstGeom prst="hexagon">
            <a:avLst/>
          </a:prstGeom>
          <a:solidFill>
            <a:srgbClr val="FFC000">
              <a:alpha val="75000"/>
            </a:srgbClr>
          </a:solidFill>
          <a:ln w="57150" cap="flat" cmpd="sng" algn="ctr">
            <a:solidFill>
              <a:sysClr val="windowText" lastClr="000000"/>
            </a:solidFill>
            <a:prstDash val="solid"/>
          </a:ln>
          <a:effectLst/>
        </p:spPr>
        <p:txBody>
          <a:bodyPr lIns="0" rIns="0" rtlCol="0" anchor="ctr"/>
          <a:lstStyle/>
          <a:p>
            <a:pPr algn="ctr">
              <a:defRPr/>
            </a:pPr>
            <a:r>
              <a:rPr lang="en-US" sz="4000" b="1" kern="0" smtClean="0">
                <a:solidFill>
                  <a:sysClr val="windowText" lastClr="000000"/>
                </a:solidFill>
                <a:latin typeface="Calibri"/>
              </a:rPr>
              <a:t>Latch</a:t>
            </a:r>
            <a:endParaRPr lang="en-US" sz="4000" b="1" kern="0">
              <a:solidFill>
                <a:sysClr val="windowText" lastClr="000000"/>
              </a:solidFill>
              <a:latin typeface="Calibri"/>
            </a:endParaRPr>
          </a:p>
        </p:txBody>
      </p:sp>
      <p:sp>
        <p:nvSpPr>
          <p:cNvPr id="135" name="bluedecoder"/>
          <p:cNvSpPr/>
          <p:nvPr/>
        </p:nvSpPr>
        <p:spPr>
          <a:xfrm rot="16200000">
            <a:off x="3855557" y="2054316"/>
            <a:ext cx="914402" cy="351407"/>
          </a:xfrm>
          <a:prstGeom prst="trapezoid">
            <a:avLst/>
          </a:prstGeom>
          <a:solidFill>
            <a:srgbClr val="0070C0">
              <a:alpha val="75000"/>
            </a:srgbClr>
          </a:solidFill>
          <a:ln w="57150" cap="flat" cmpd="sng" algn="ctr">
            <a:solidFill>
              <a:sysClr val="windowText" lastClr="000000"/>
            </a:solidFill>
            <a:prstDash val="solid"/>
          </a:ln>
          <a:effectLst/>
        </p:spPr>
        <p:txBody>
          <a:bodyPr rtlCol="0" anchor="ctr"/>
          <a:lstStyle/>
          <a:p>
            <a:pPr algn="ctr">
              <a:defRPr/>
            </a:pPr>
            <a:endParaRPr lang="en-US" sz="3200" kern="0">
              <a:solidFill>
                <a:sysClr val="window" lastClr="FFFFFF"/>
              </a:solidFill>
              <a:latin typeface="Calibri"/>
            </a:endParaRPr>
          </a:p>
        </p:txBody>
      </p:sp>
      <p:cxnSp>
        <p:nvCxnSpPr>
          <p:cNvPr id="136" name="wlorangelowered"/>
          <p:cNvCxnSpPr/>
          <p:nvPr/>
        </p:nvCxnSpPr>
        <p:spPr>
          <a:xfrm>
            <a:off x="4488463" y="4351925"/>
            <a:ext cx="2750537" cy="4"/>
          </a:xfrm>
          <a:prstGeom prst="line">
            <a:avLst/>
          </a:prstGeom>
          <a:noFill/>
          <a:ln w="19050" cap="flat" cmpd="sng" algn="ctr">
            <a:solidFill>
              <a:sysClr val="windowText" lastClr="000000"/>
            </a:solidFill>
            <a:prstDash val="sysDash"/>
          </a:ln>
          <a:effectLst/>
        </p:spPr>
      </p:cxnSp>
      <p:cxnSp>
        <p:nvCxnSpPr>
          <p:cNvPr id="137" name="wlbluelowered"/>
          <p:cNvCxnSpPr/>
          <p:nvPr/>
        </p:nvCxnSpPr>
        <p:spPr>
          <a:xfrm flipV="1">
            <a:off x="4488461" y="2001416"/>
            <a:ext cx="2750539" cy="3"/>
          </a:xfrm>
          <a:prstGeom prst="line">
            <a:avLst/>
          </a:prstGeom>
          <a:noFill/>
          <a:ln w="19050" cap="flat" cmpd="sng" algn="ctr">
            <a:solidFill>
              <a:sysClr val="windowText" lastClr="000000"/>
            </a:solidFill>
            <a:prstDash val="sysDash"/>
          </a:ln>
          <a:effectLst/>
        </p:spPr>
      </p:cxnSp>
      <p:sp>
        <p:nvSpPr>
          <p:cNvPr id="140" name="localrb"/>
          <p:cNvSpPr txBox="1"/>
          <p:nvPr/>
        </p:nvSpPr>
        <p:spPr>
          <a:xfrm>
            <a:off x="179512" y="1108526"/>
            <a:ext cx="8812088" cy="304250"/>
          </a:xfrm>
          <a:prstGeom prst="rect">
            <a:avLst/>
          </a:prstGeom>
          <a:noFill/>
        </p:spPr>
        <p:txBody>
          <a:bodyPr wrap="square" rtlCol="0" anchor="ctr">
            <a:noAutofit/>
          </a:bodyPr>
          <a:lstStyle/>
          <a:p>
            <a:pPr>
              <a:lnSpc>
                <a:spcPct val="70000"/>
              </a:lnSpc>
              <a:defRPr/>
            </a:pPr>
            <a:r>
              <a:rPr lang="en-US" sz="2800" kern="0" dirty="0" smtClean="0">
                <a:solidFill>
                  <a:srgbClr val="0000FF"/>
                </a:solidFill>
                <a:latin typeface="Tahoma"/>
              </a:rPr>
              <a:t>Instead of a global latch, have </a:t>
            </a:r>
            <a:r>
              <a:rPr lang="en-US" sz="2800" b="1" i="1" kern="0" dirty="0" smtClean="0">
                <a:solidFill>
                  <a:srgbClr val="0000FF"/>
                </a:solidFill>
                <a:latin typeface="Tahoma"/>
              </a:rPr>
              <a:t>per-</a:t>
            </a:r>
            <a:r>
              <a:rPr lang="en-US" sz="2800" b="1" i="1" kern="0" dirty="0" err="1" smtClean="0">
                <a:solidFill>
                  <a:srgbClr val="0000FF"/>
                </a:solidFill>
                <a:latin typeface="Tahoma"/>
              </a:rPr>
              <a:t>subarray</a:t>
            </a:r>
            <a:r>
              <a:rPr lang="en-US" sz="2800" b="1" i="1" kern="0" dirty="0" smtClean="0">
                <a:solidFill>
                  <a:srgbClr val="0000FF"/>
                </a:solidFill>
                <a:latin typeface="Tahoma"/>
              </a:rPr>
              <a:t> latches</a:t>
            </a:r>
            <a:endParaRPr lang="en-US" sz="2400" b="1" i="1" kern="0" dirty="0">
              <a:solidFill>
                <a:srgbClr val="0000FF"/>
              </a:solidFill>
              <a:latin typeface="Tahoma"/>
            </a:endParaRPr>
          </a:p>
        </p:txBody>
      </p:sp>
    </p:spTree>
    <p:extLst>
      <p:ext uri="{BB962C8B-B14F-4D97-AF65-F5344CB8AC3E}">
        <p14:creationId xmlns:p14="http://schemas.microsoft.com/office/powerpoint/2010/main" val="42945916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8"/>
                                        </p:tgtEl>
                                      </p:cBhvr>
                                    </p:animEffect>
                                    <p:set>
                                      <p:cBhvr>
                                        <p:cTn id="7" dur="1" fill="hold">
                                          <p:stCondLst>
                                            <p:cond delay="499"/>
                                          </p:stCondLst>
                                        </p:cTn>
                                        <p:tgtEl>
                                          <p:spTgt spid="11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134"/>
                                        </p:tgtEl>
                                        <p:attrNameLst>
                                          <p:attrName>style.visibility</p:attrName>
                                        </p:attrNameLst>
                                      </p:cBhvr>
                                      <p:to>
                                        <p:strVal val="visible"/>
                                      </p:to>
                                    </p:set>
                                    <p:animEffect transition="in" filter="fade">
                                      <p:cBhvr>
                                        <p:cTn id="11" dur="500"/>
                                        <p:tgtEl>
                                          <p:spTgt spid="134"/>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133"/>
                                        </p:tgtEl>
                                        <p:attrNameLst>
                                          <p:attrName>style.visibility</p:attrName>
                                        </p:attrNameLst>
                                      </p:cBhvr>
                                      <p:to>
                                        <p:strVal val="visible"/>
                                      </p:to>
                                    </p:set>
                                    <p:animEffect transition="in" filter="fade">
                                      <p:cBhvr>
                                        <p:cTn id="14" dur="500"/>
                                        <p:tgtEl>
                                          <p:spTgt spid="133"/>
                                        </p:tgtEl>
                                      </p:cBhvr>
                                    </p:animEffect>
                                  </p:childTnLst>
                                </p:cTn>
                              </p:par>
                              <p:par>
                                <p:cTn id="15" presetID="42" presetClass="path" presetSubtype="0" accel="50000" decel="50000" fill="hold" grpId="0" nodeType="withEffect">
                                  <p:stCondLst>
                                    <p:cond delay="0"/>
                                  </p:stCondLst>
                                  <p:childTnLst>
                                    <p:animMotion origin="layout" path="M -1.38889E-6 -3.33333E-6 L 0.1658 0.14236 " pathEditMode="relative" rAng="0" ptsTypes="AA">
                                      <p:cBhvr>
                                        <p:cTn id="16" dur="2000" fill="hold"/>
                                        <p:tgtEl>
                                          <p:spTgt spid="134"/>
                                        </p:tgtEl>
                                        <p:attrNameLst>
                                          <p:attrName>ppt_x</p:attrName>
                                          <p:attrName>ppt_y</p:attrName>
                                        </p:attrNameLst>
                                      </p:cBhvr>
                                      <p:rCtr x="8281" y="7106"/>
                                    </p:animMotion>
                                  </p:childTnLst>
                                </p:cTn>
                              </p:par>
                              <p:par>
                                <p:cTn id="17" presetID="42" presetClass="path" presetSubtype="0" accel="50000" decel="50000" fill="hold" grpId="0" nodeType="withEffect">
                                  <p:stCondLst>
                                    <p:cond delay="0"/>
                                  </p:stCondLst>
                                  <p:childTnLst>
                                    <p:animMotion origin="layout" path="M -1.38889E-6 -3.33333E-6 L 0.1658 -0.20208 " pathEditMode="relative" rAng="0" ptsTypes="AA">
                                      <p:cBhvr>
                                        <p:cTn id="18" dur="2000" fill="hold"/>
                                        <p:tgtEl>
                                          <p:spTgt spid="133"/>
                                        </p:tgtEl>
                                        <p:attrNameLst>
                                          <p:attrName>ppt_x</p:attrName>
                                          <p:attrName>ppt_y</p:attrName>
                                        </p:attrNameLst>
                                      </p:cBhvr>
                                      <p:rCtr x="8281" y="-10116"/>
                                    </p:animMotion>
                                  </p:childTnLst>
                                </p:cTn>
                              </p:par>
                            </p:childTnLst>
                          </p:cTn>
                        </p:par>
                        <p:par>
                          <p:cTn id="19" fill="hold">
                            <p:stCondLst>
                              <p:cond delay="2500"/>
                            </p:stCondLst>
                            <p:childTnLst>
                              <p:par>
                                <p:cTn id="20" presetID="1" presetClass="exit" presetSubtype="0" fill="hold" nodeType="afterEffect">
                                  <p:stCondLst>
                                    <p:cond delay="0"/>
                                  </p:stCondLst>
                                  <p:childTnLst>
                                    <p:set>
                                      <p:cBhvr>
                                        <p:cTn id="21" dur="1" fill="hold">
                                          <p:stCondLst>
                                            <p:cond delay="0"/>
                                          </p:stCondLst>
                                        </p:cTn>
                                        <p:tgtEl>
                                          <p:spTgt spid="101"/>
                                        </p:tgtEl>
                                        <p:attrNameLst>
                                          <p:attrName>style.visibility</p:attrName>
                                        </p:attrNameLst>
                                      </p:cBhvr>
                                      <p:to>
                                        <p:strVal val="hidden"/>
                                      </p:to>
                                    </p:set>
                                  </p:childTnLst>
                                </p:cTn>
                              </p:par>
                            </p:childTnLst>
                          </p:cTn>
                        </p:par>
                        <p:par>
                          <p:cTn id="22" fill="hold">
                            <p:stCondLst>
                              <p:cond delay="2500"/>
                            </p:stCondLst>
                            <p:childTnLst>
                              <p:par>
                                <p:cTn id="23" presetID="1" presetClass="exit" presetSubtype="0" fill="hold" nodeType="afterEffect">
                                  <p:stCondLst>
                                    <p:cond delay="0"/>
                                  </p:stCondLst>
                                  <p:childTnLst>
                                    <p:set>
                                      <p:cBhvr>
                                        <p:cTn id="24" dur="1" fill="hold">
                                          <p:stCondLst>
                                            <p:cond delay="0"/>
                                          </p:stCondLst>
                                        </p:cTn>
                                        <p:tgtEl>
                                          <p:spTgt spid="10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5"/>
                                        </p:tgtEl>
                                        <p:attrNameLst>
                                          <p:attrName>style.visibility</p:attrName>
                                        </p:attrNameLst>
                                      </p:cBhvr>
                                      <p:to>
                                        <p:strVal val="visible"/>
                                      </p:to>
                                    </p:set>
                                    <p:animEffect transition="in" filter="fade">
                                      <p:cBhvr>
                                        <p:cTn id="29" dur="500"/>
                                        <p:tgtEl>
                                          <p:spTgt spid="13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9"/>
                                        </p:tgtEl>
                                        <p:attrNameLst>
                                          <p:attrName>style.visibility</p:attrName>
                                        </p:attrNameLst>
                                      </p:cBhvr>
                                      <p:to>
                                        <p:strVal val="visible"/>
                                      </p:to>
                                    </p:set>
                                    <p:animEffect transition="in" filter="fade">
                                      <p:cBhvr>
                                        <p:cTn id="32" dur="500"/>
                                        <p:tgtEl>
                                          <p:spTgt spid="129"/>
                                        </p:tgtEl>
                                      </p:cBhvr>
                                    </p:animEffect>
                                  </p:childTnLst>
                                </p:cTn>
                              </p:par>
                              <p:par>
                                <p:cTn id="33" presetID="10" presetClass="exit" presetSubtype="0" fill="hold" grpId="0" nodeType="withEffect">
                                  <p:stCondLst>
                                    <p:cond delay="0"/>
                                  </p:stCondLst>
                                  <p:childTnLst>
                                    <p:animEffect transition="out" filter="fade">
                                      <p:cBhvr>
                                        <p:cTn id="34" dur="500"/>
                                        <p:tgtEl>
                                          <p:spTgt spid="123"/>
                                        </p:tgtEl>
                                      </p:cBhvr>
                                    </p:animEffect>
                                    <p:set>
                                      <p:cBhvr>
                                        <p:cTn id="35" dur="1" fill="hold">
                                          <p:stCondLst>
                                            <p:cond delay="499"/>
                                          </p:stCondLst>
                                        </p:cTn>
                                        <p:tgtEl>
                                          <p:spTgt spid="123"/>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128"/>
                                        </p:tgtEl>
                                      </p:cBhvr>
                                    </p:animEffect>
                                    <p:set>
                                      <p:cBhvr>
                                        <p:cTn id="38" dur="1" fill="hold">
                                          <p:stCondLst>
                                            <p:cond delay="499"/>
                                          </p:stCondLst>
                                        </p:cTn>
                                        <p:tgtEl>
                                          <p:spTgt spid="128"/>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fade">
                                      <p:cBhvr>
                                        <p:cTn id="41" dur="500"/>
                                        <p:tgtEl>
                                          <p:spTgt spid="115"/>
                                        </p:tgtEl>
                                      </p:cBhvr>
                                    </p:animEffect>
                                  </p:childTnLst>
                                </p:cTn>
                              </p:par>
                              <p:par>
                                <p:cTn id="42" presetID="10" presetClass="entr" presetSubtype="0" fill="hold" nodeType="withEffect">
                                  <p:stCondLst>
                                    <p:cond delay="0"/>
                                  </p:stCondLst>
                                  <p:childTnLst>
                                    <p:set>
                                      <p:cBhvr>
                                        <p:cTn id="43" dur="1" fill="hold">
                                          <p:stCondLst>
                                            <p:cond delay="0"/>
                                          </p:stCondLst>
                                        </p:cTn>
                                        <p:tgtEl>
                                          <p:spTgt spid="113"/>
                                        </p:tgtEl>
                                        <p:attrNameLst>
                                          <p:attrName>style.visibility</p:attrName>
                                        </p:attrNameLst>
                                      </p:cBhvr>
                                      <p:to>
                                        <p:strVal val="visible"/>
                                      </p:to>
                                    </p:set>
                                    <p:animEffect transition="in" filter="fade">
                                      <p:cBhvr>
                                        <p:cTn id="44" dur="500"/>
                                        <p:tgtEl>
                                          <p:spTgt spid="113"/>
                                        </p:tgtEl>
                                      </p:cBhvr>
                                    </p:animEffect>
                                  </p:childTnLst>
                                </p:cTn>
                              </p:par>
                              <p:par>
                                <p:cTn id="45" presetID="10" presetClass="exit" presetSubtype="0" fill="hold" nodeType="withEffect">
                                  <p:stCondLst>
                                    <p:cond delay="0"/>
                                  </p:stCondLst>
                                  <p:childTnLst>
                                    <p:animEffect transition="out" filter="fade">
                                      <p:cBhvr>
                                        <p:cTn id="46" dur="500"/>
                                        <p:tgtEl>
                                          <p:spTgt spid="107"/>
                                        </p:tgtEl>
                                      </p:cBhvr>
                                    </p:animEffect>
                                    <p:set>
                                      <p:cBhvr>
                                        <p:cTn id="47" dur="1" fill="hold">
                                          <p:stCondLst>
                                            <p:cond delay="499"/>
                                          </p:stCondLst>
                                        </p:cTn>
                                        <p:tgtEl>
                                          <p:spTgt spid="107"/>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12"/>
                                        </p:tgtEl>
                                      </p:cBhvr>
                                    </p:animEffect>
                                    <p:set>
                                      <p:cBhvr>
                                        <p:cTn id="50" dur="1" fill="hold">
                                          <p:stCondLst>
                                            <p:cond delay="499"/>
                                          </p:stCondLst>
                                        </p:cTn>
                                        <p:tgtEl>
                                          <p:spTgt spid="112"/>
                                        </p:tgtEl>
                                        <p:attrNameLst>
                                          <p:attrName>style.visibility</p:attrName>
                                        </p:attrNameLst>
                                      </p:cBhvr>
                                      <p:to>
                                        <p:strVal val="hidden"/>
                                      </p:to>
                                    </p:se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121"/>
                                        </p:tgtEl>
                                        <p:attrNameLst>
                                          <p:attrName>style.visibility</p:attrName>
                                        </p:attrNameLst>
                                      </p:cBhvr>
                                      <p:to>
                                        <p:strVal val="visible"/>
                                      </p:to>
                                    </p:set>
                                    <p:animEffect transition="in" filter="fade">
                                      <p:cBhvr>
                                        <p:cTn id="54" dur="500"/>
                                        <p:tgtEl>
                                          <p:spTgt spid="121"/>
                                        </p:tgtEl>
                                      </p:cBhvr>
                                    </p:animEffect>
                                  </p:childTnLst>
                                </p:cTn>
                              </p:par>
                              <p:par>
                                <p:cTn id="55" presetID="10" presetClass="entr" presetSubtype="0" fill="hold" nodeType="withEffect">
                                  <p:stCondLst>
                                    <p:cond delay="0"/>
                                  </p:stCondLst>
                                  <p:childTnLst>
                                    <p:set>
                                      <p:cBhvr>
                                        <p:cTn id="56" dur="1" fill="hold">
                                          <p:stCondLst>
                                            <p:cond delay="0"/>
                                          </p:stCondLst>
                                        </p:cTn>
                                        <p:tgtEl>
                                          <p:spTgt spid="127"/>
                                        </p:tgtEl>
                                        <p:attrNameLst>
                                          <p:attrName>style.visibility</p:attrName>
                                        </p:attrNameLst>
                                      </p:cBhvr>
                                      <p:to>
                                        <p:strVal val="visible"/>
                                      </p:to>
                                    </p:set>
                                    <p:animEffect transition="in" filter="fade">
                                      <p:cBhvr>
                                        <p:cTn id="57" dur="500"/>
                                        <p:tgtEl>
                                          <p:spTgt spid="127"/>
                                        </p:tgtEl>
                                      </p:cBhvr>
                                    </p:animEffect>
                                  </p:childTnLst>
                                </p:cTn>
                              </p:par>
                              <p:par>
                                <p:cTn id="58" presetID="10" presetClass="exit" presetSubtype="0" fill="hold" nodeType="withEffect">
                                  <p:stCondLst>
                                    <p:cond delay="0"/>
                                  </p:stCondLst>
                                  <p:childTnLst>
                                    <p:animEffect transition="out" filter="fade">
                                      <p:cBhvr>
                                        <p:cTn id="59" dur="500"/>
                                        <p:tgtEl>
                                          <p:spTgt spid="136"/>
                                        </p:tgtEl>
                                      </p:cBhvr>
                                    </p:animEffect>
                                    <p:set>
                                      <p:cBhvr>
                                        <p:cTn id="60" dur="1" fill="hold">
                                          <p:stCondLst>
                                            <p:cond delay="499"/>
                                          </p:stCondLst>
                                        </p:cTn>
                                        <p:tgtEl>
                                          <p:spTgt spid="136"/>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137"/>
                                        </p:tgtEl>
                                      </p:cBhvr>
                                    </p:animEffect>
                                    <p:set>
                                      <p:cBhvr>
                                        <p:cTn id="63" dur="1" fill="hold">
                                          <p:stCondLst>
                                            <p:cond delay="499"/>
                                          </p:stCondLst>
                                        </p:cTn>
                                        <p:tgtEl>
                                          <p:spTgt spid="137"/>
                                        </p:tgtEl>
                                        <p:attrNameLst>
                                          <p:attrName>style.visibility</p:attrName>
                                        </p:attrNameLst>
                                      </p:cBhvr>
                                      <p:to>
                                        <p:strVal val="hidden"/>
                                      </p:to>
                                    </p:set>
                                  </p:childTnLst>
                                </p:cTn>
                              </p:par>
                            </p:childTnLst>
                          </p:cTn>
                        </p:par>
                        <p:par>
                          <p:cTn id="64" fill="hold">
                            <p:stCondLst>
                              <p:cond delay="1000"/>
                            </p:stCondLst>
                            <p:childTnLst>
                              <p:par>
                                <p:cTn id="65" presetID="10" presetClass="entr" presetSubtype="0" fill="hold" grpId="1" nodeType="afterEffect">
                                  <p:stCondLst>
                                    <p:cond delay="0"/>
                                  </p:stCondLst>
                                  <p:childTnLst>
                                    <p:set>
                                      <p:cBhvr>
                                        <p:cTn id="66" dur="1" fill="hold">
                                          <p:stCondLst>
                                            <p:cond delay="0"/>
                                          </p:stCondLst>
                                        </p:cTn>
                                        <p:tgtEl>
                                          <p:spTgt spid="98"/>
                                        </p:tgtEl>
                                        <p:attrNameLst>
                                          <p:attrName>style.visibility</p:attrName>
                                        </p:attrNameLst>
                                      </p:cBhvr>
                                      <p:to>
                                        <p:strVal val="visible"/>
                                      </p:to>
                                    </p:set>
                                    <p:animEffect transition="in" filter="fade">
                                      <p:cBhvr>
                                        <p:cTn id="67" dur="500"/>
                                        <p:tgtEl>
                                          <p:spTgt spid="98"/>
                                        </p:tgtEl>
                                      </p:cBhvr>
                                    </p:animEffect>
                                  </p:childTnLst>
                                </p:cTn>
                              </p:par>
                              <p:par>
                                <p:cTn id="68" presetID="42" presetClass="path" presetSubtype="0" accel="50000" decel="50000" fill="hold" grpId="0" nodeType="withEffect">
                                  <p:stCondLst>
                                    <p:cond delay="0"/>
                                  </p:stCondLst>
                                  <p:childTnLst>
                                    <p:animMotion origin="layout" path="M -1.38889E-6 -2.59259E-6 L -1.38889E-6 0.13588 " pathEditMode="relative" rAng="0" ptsTypes="AA">
                                      <p:cBhvr>
                                        <p:cTn id="69" dur="2000" fill="hold"/>
                                        <p:tgtEl>
                                          <p:spTgt spid="98"/>
                                        </p:tgtEl>
                                        <p:attrNameLst>
                                          <p:attrName>ppt_x</p:attrName>
                                          <p:attrName>ppt_y</p:attrName>
                                        </p:attrNameLst>
                                      </p:cBhvr>
                                      <p:rCtr x="0" y="6782"/>
                                    </p:animMotion>
                                  </p:childTnLst>
                                </p:cTn>
                              </p:par>
                              <p:par>
                                <p:cTn id="70" presetID="10" presetClass="entr" presetSubtype="0" fill="hold" grpId="0" nodeType="withEffect">
                                  <p:stCondLst>
                                    <p:cond delay="0"/>
                                  </p:stCondLst>
                                  <p:childTnLst>
                                    <p:set>
                                      <p:cBhvr>
                                        <p:cTn id="71" dur="1" fill="hold">
                                          <p:stCondLst>
                                            <p:cond delay="0"/>
                                          </p:stCondLst>
                                        </p:cTn>
                                        <p:tgtEl>
                                          <p:spTgt spid="99"/>
                                        </p:tgtEl>
                                        <p:attrNameLst>
                                          <p:attrName>style.visibility</p:attrName>
                                        </p:attrNameLst>
                                      </p:cBhvr>
                                      <p:to>
                                        <p:strVal val="visible"/>
                                      </p:to>
                                    </p:set>
                                    <p:animEffect transition="in" filter="fade">
                                      <p:cBhvr>
                                        <p:cTn id="72" dur="500"/>
                                        <p:tgtEl>
                                          <p:spTgt spid="99"/>
                                        </p:tgtEl>
                                      </p:cBhvr>
                                    </p:animEffect>
                                  </p:childTnLst>
                                </p:cTn>
                              </p:par>
                              <p:par>
                                <p:cTn id="73" presetID="42" presetClass="path" presetSubtype="0" accel="50000" decel="50000" fill="hold" grpId="1" nodeType="withEffect">
                                  <p:stCondLst>
                                    <p:cond delay="0"/>
                                  </p:stCondLst>
                                  <p:childTnLst>
                                    <p:animMotion origin="layout" path="M -2.77778E-6 3.33333E-6 L -2.77778E-6 0.13426 " pathEditMode="relative" rAng="0" ptsTypes="AA">
                                      <p:cBhvr>
                                        <p:cTn id="74" dur="2000" fill="hold"/>
                                        <p:tgtEl>
                                          <p:spTgt spid="99"/>
                                        </p:tgtEl>
                                        <p:attrNameLst>
                                          <p:attrName>ppt_x</p:attrName>
                                          <p:attrName>ppt_y</p:attrName>
                                        </p:attrNameLst>
                                      </p:cBhvr>
                                      <p:rCtr x="0" y="67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8" grpId="1" animBg="1"/>
      <p:bldP spid="99" grpId="0" animBg="1"/>
      <p:bldP spid="99" grpId="1" animBg="1"/>
      <p:bldP spid="118" grpId="0" animBg="1"/>
      <p:bldP spid="123" grpId="0" animBg="1"/>
      <p:bldP spid="128" grpId="0" animBg="1"/>
      <p:bldP spid="129" grpId="0" animBg="1"/>
      <p:bldP spid="133" grpId="0" animBg="1"/>
      <p:bldP spid="133" grpId="1" animBg="1"/>
      <p:bldP spid="134" grpId="0" animBg="1"/>
      <p:bldP spid="134" grpId="1" animBg="1"/>
      <p:bldP spid="135"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SALP: Reduce Sharing of Global Row-Buffer</a:t>
            </a:r>
            <a:endParaRPr lang="en-US" sz="36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133</a:t>
            </a:fld>
            <a:endParaRPr lang="en-US" altLang="en-US">
              <a:solidFill>
                <a:srgbClr val="000000"/>
              </a:solidFill>
            </a:endParaRPr>
          </a:p>
        </p:txBody>
      </p:sp>
      <p:cxnSp>
        <p:nvCxnSpPr>
          <p:cNvPr id="46" name="thickline0"/>
          <p:cNvCxnSpPr/>
          <p:nvPr/>
        </p:nvCxnSpPr>
        <p:spPr>
          <a:xfrm flipH="1">
            <a:off x="1409700" y="1873529"/>
            <a:ext cx="1192" cy="4578175"/>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7" name="wire"/>
          <p:cNvSpPr txBox="1"/>
          <p:nvPr/>
        </p:nvSpPr>
        <p:spPr>
          <a:xfrm rot="16200000">
            <a:off x="438958" y="3711452"/>
            <a:ext cx="1311867" cy="571500"/>
          </a:xfrm>
          <a:prstGeom prst="rect">
            <a:avLst/>
          </a:prstGeom>
          <a:noFill/>
        </p:spPr>
        <p:txBody>
          <a:bodyPr wrap="square" rtlCol="0" anchor="ctr">
            <a:noAutofit/>
          </a:bodyPr>
          <a:lstStyle/>
          <a:p>
            <a:pPr algn="ctr">
              <a:lnSpc>
                <a:spcPct val="80000"/>
              </a:lnSpc>
            </a:pPr>
            <a:r>
              <a:rPr lang="en-US" sz="3600" b="1" i="1" dirty="0" smtClean="0">
                <a:solidFill>
                  <a:srgbClr val="000000"/>
                </a:solidFill>
                <a:latin typeface="Tahoma"/>
              </a:rPr>
              <a:t>Wire</a:t>
            </a:r>
            <a:endParaRPr lang="en-US" sz="3200" b="1" i="1" dirty="0">
              <a:solidFill>
                <a:srgbClr val="000000"/>
              </a:solidFill>
              <a:latin typeface="Tahoma"/>
            </a:endParaRPr>
          </a:p>
        </p:txBody>
      </p:sp>
      <p:cxnSp>
        <p:nvCxnSpPr>
          <p:cNvPr id="48" name="on1"/>
          <p:cNvCxnSpPr/>
          <p:nvPr/>
        </p:nvCxnSpPr>
        <p:spPr>
          <a:xfrm>
            <a:off x="4226681" y="4696587"/>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on1"/>
          <p:cNvCxnSpPr/>
          <p:nvPr/>
        </p:nvCxnSpPr>
        <p:spPr>
          <a:xfrm>
            <a:off x="3165108" y="4691828"/>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on0"/>
          <p:cNvCxnSpPr/>
          <p:nvPr/>
        </p:nvCxnSpPr>
        <p:spPr>
          <a:xfrm>
            <a:off x="4226681" y="2791040"/>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on0"/>
          <p:cNvCxnSpPr/>
          <p:nvPr/>
        </p:nvCxnSpPr>
        <p:spPr>
          <a:xfrm>
            <a:off x="3165108" y="2786281"/>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bus0"/>
          <p:cNvCxnSpPr/>
          <p:nvPr/>
        </p:nvCxnSpPr>
        <p:spPr>
          <a:xfrm>
            <a:off x="2057400" y="3403704"/>
            <a:ext cx="6248400" cy="0"/>
          </a:xfrm>
          <a:prstGeom prst="line">
            <a:avLst/>
          </a:prstGeom>
          <a:ln w="76200" cmpd="sng">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bus1"/>
          <p:cNvCxnSpPr/>
          <p:nvPr/>
        </p:nvCxnSpPr>
        <p:spPr>
          <a:xfrm>
            <a:off x="2057400" y="5308704"/>
            <a:ext cx="6248400" cy="0"/>
          </a:xfrm>
          <a:prstGeom prst="line">
            <a:avLst/>
          </a:prstGeom>
          <a:ln w="76200" cmpd="sng">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off1"/>
          <p:cNvCxnSpPr/>
          <p:nvPr/>
        </p:nvCxnSpPr>
        <p:spPr>
          <a:xfrm flipH="1">
            <a:off x="2827154" y="4696111"/>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off1"/>
          <p:cNvCxnSpPr/>
          <p:nvPr/>
        </p:nvCxnSpPr>
        <p:spPr>
          <a:xfrm flipH="1">
            <a:off x="3880973" y="4696111"/>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off0"/>
          <p:cNvCxnSpPr/>
          <p:nvPr/>
        </p:nvCxnSpPr>
        <p:spPr>
          <a:xfrm flipH="1">
            <a:off x="2827154" y="2780842"/>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off0"/>
          <p:cNvCxnSpPr/>
          <p:nvPr/>
        </p:nvCxnSpPr>
        <p:spPr>
          <a:xfrm flipH="1">
            <a:off x="3880973" y="2780842"/>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bank"/>
          <p:cNvSpPr/>
          <p:nvPr/>
        </p:nvSpPr>
        <p:spPr>
          <a:xfrm>
            <a:off x="2749560" y="1873529"/>
            <a:ext cx="1866085" cy="90731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0000"/>
              </a:solidFill>
              <a:latin typeface="Tahoma"/>
            </a:endParaRPr>
          </a:p>
        </p:txBody>
      </p:sp>
      <p:sp>
        <p:nvSpPr>
          <p:cNvPr id="59" name="bank"/>
          <p:cNvSpPr/>
          <p:nvPr/>
        </p:nvSpPr>
        <p:spPr>
          <a:xfrm>
            <a:off x="2759087" y="3784707"/>
            <a:ext cx="1870847" cy="91140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0000"/>
              </a:solidFill>
              <a:latin typeface="Tahoma"/>
            </a:endParaRPr>
          </a:p>
        </p:txBody>
      </p:sp>
      <p:cxnSp>
        <p:nvCxnSpPr>
          <p:cNvPr id="60" name="long"/>
          <p:cNvCxnSpPr/>
          <p:nvPr/>
        </p:nvCxnSpPr>
        <p:spPr>
          <a:xfrm>
            <a:off x="7310417" y="2383960"/>
            <a:ext cx="1" cy="353434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long"/>
          <p:cNvCxnSpPr/>
          <p:nvPr/>
        </p:nvCxnSpPr>
        <p:spPr>
          <a:xfrm>
            <a:off x="6249601" y="2383960"/>
            <a:ext cx="0" cy="353434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movebluerow"/>
          <p:cNvSpPr/>
          <p:nvPr/>
        </p:nvSpPr>
        <p:spPr>
          <a:xfrm>
            <a:off x="2749561" y="2482031"/>
            <a:ext cx="1866084" cy="304251"/>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srgbClr val="000000"/>
              </a:solidFill>
              <a:latin typeface="Tahoma"/>
            </a:endParaRPr>
          </a:p>
        </p:txBody>
      </p:sp>
      <p:sp>
        <p:nvSpPr>
          <p:cNvPr id="63" name="globalbitline"/>
          <p:cNvSpPr txBox="1"/>
          <p:nvPr/>
        </p:nvSpPr>
        <p:spPr>
          <a:xfrm>
            <a:off x="5141892" y="1827912"/>
            <a:ext cx="3278984" cy="556048"/>
          </a:xfrm>
          <a:prstGeom prst="rect">
            <a:avLst/>
          </a:prstGeom>
          <a:noFill/>
        </p:spPr>
        <p:txBody>
          <a:bodyPr wrap="square" rtlCol="0" anchor="ctr">
            <a:noAutofit/>
          </a:bodyPr>
          <a:lstStyle/>
          <a:p>
            <a:pPr algn="ctr">
              <a:lnSpc>
                <a:spcPct val="80000"/>
              </a:lnSpc>
            </a:pPr>
            <a:r>
              <a:rPr lang="en-US" sz="3200" b="1" i="1" dirty="0" smtClean="0">
                <a:solidFill>
                  <a:srgbClr val="FF0000"/>
                </a:solidFill>
                <a:latin typeface="Tahoma"/>
              </a:rPr>
              <a:t>Global </a:t>
            </a:r>
            <a:r>
              <a:rPr lang="en-US" sz="3200" b="1" i="1" dirty="0" err="1" smtClean="0">
                <a:solidFill>
                  <a:srgbClr val="FF0000"/>
                </a:solidFill>
                <a:latin typeface="Tahoma"/>
              </a:rPr>
              <a:t>bitlines</a:t>
            </a:r>
            <a:endParaRPr lang="en-US" sz="2800" i="1" dirty="0">
              <a:solidFill>
                <a:srgbClr val="FF0000"/>
              </a:solidFill>
              <a:latin typeface="Tahoma"/>
            </a:endParaRPr>
          </a:p>
        </p:txBody>
      </p:sp>
      <p:sp>
        <p:nvSpPr>
          <p:cNvPr id="64" name="globalrb"/>
          <p:cNvSpPr txBox="1"/>
          <p:nvPr/>
        </p:nvSpPr>
        <p:spPr>
          <a:xfrm>
            <a:off x="3313092" y="5918854"/>
            <a:ext cx="2364584" cy="304250"/>
          </a:xfrm>
          <a:prstGeom prst="rect">
            <a:avLst/>
          </a:prstGeom>
          <a:noFill/>
        </p:spPr>
        <p:txBody>
          <a:bodyPr wrap="square" rtlCol="0" anchor="ctr">
            <a:noAutofit/>
          </a:bodyPr>
          <a:lstStyle/>
          <a:p>
            <a:pPr algn="r">
              <a:lnSpc>
                <a:spcPct val="70000"/>
              </a:lnSpc>
            </a:pPr>
            <a:r>
              <a:rPr lang="en-US" sz="3600" i="1" smtClean="0">
                <a:solidFill>
                  <a:srgbClr val="000000"/>
                </a:solidFill>
                <a:latin typeface="Tahoma"/>
              </a:rPr>
              <a:t>Global </a:t>
            </a:r>
            <a:br>
              <a:rPr lang="en-US" sz="3600" i="1" smtClean="0">
                <a:solidFill>
                  <a:srgbClr val="000000"/>
                </a:solidFill>
                <a:latin typeface="Tahoma"/>
              </a:rPr>
            </a:br>
            <a:r>
              <a:rPr lang="en-US" sz="3600" i="1" smtClean="0">
                <a:solidFill>
                  <a:srgbClr val="000000"/>
                </a:solidFill>
                <a:latin typeface="Tahoma"/>
              </a:rPr>
              <a:t>row-buffer</a:t>
            </a:r>
            <a:endParaRPr lang="en-US" sz="3200" i="1">
              <a:solidFill>
                <a:srgbClr val="000000"/>
              </a:solidFill>
              <a:latin typeface="Tahoma"/>
            </a:endParaRPr>
          </a:p>
        </p:txBody>
      </p:sp>
      <p:sp>
        <p:nvSpPr>
          <p:cNvPr id="65" name="row-buffer"/>
          <p:cNvSpPr/>
          <p:nvPr/>
        </p:nvSpPr>
        <p:spPr>
          <a:xfrm>
            <a:off x="2749560" y="2482031"/>
            <a:ext cx="1866085" cy="304797"/>
          </a:xfrm>
          <a:prstGeom prst="rect">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srgbClr val="000000"/>
              </a:solidFill>
              <a:latin typeface="Tahoma"/>
            </a:endParaRPr>
          </a:p>
        </p:txBody>
      </p:sp>
      <p:sp>
        <p:nvSpPr>
          <p:cNvPr id="66" name="movebluerow"/>
          <p:cNvSpPr/>
          <p:nvPr/>
        </p:nvSpPr>
        <p:spPr>
          <a:xfrm>
            <a:off x="2749561" y="1873529"/>
            <a:ext cx="1866084" cy="304251"/>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srgbClr val="000000"/>
              </a:solidFill>
              <a:latin typeface="Tahoma"/>
            </a:endParaRPr>
          </a:p>
        </p:txBody>
      </p:sp>
      <p:sp>
        <p:nvSpPr>
          <p:cNvPr id="67" name="bankblank"/>
          <p:cNvSpPr/>
          <p:nvPr/>
        </p:nvSpPr>
        <p:spPr>
          <a:xfrm>
            <a:off x="2749560" y="1873530"/>
            <a:ext cx="1866085"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0000"/>
              </a:solidFill>
              <a:latin typeface="Tahoma"/>
            </a:endParaRPr>
          </a:p>
        </p:txBody>
      </p:sp>
      <p:sp>
        <p:nvSpPr>
          <p:cNvPr id="68" name="moveorangerow"/>
          <p:cNvSpPr/>
          <p:nvPr/>
        </p:nvSpPr>
        <p:spPr>
          <a:xfrm>
            <a:off x="2759086" y="4390212"/>
            <a:ext cx="1870847" cy="304251"/>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srgbClr val="000000"/>
              </a:solidFill>
              <a:latin typeface="Tahoma"/>
            </a:endParaRPr>
          </a:p>
        </p:txBody>
      </p:sp>
      <p:sp>
        <p:nvSpPr>
          <p:cNvPr id="69" name="row-buffer"/>
          <p:cNvSpPr/>
          <p:nvPr/>
        </p:nvSpPr>
        <p:spPr>
          <a:xfrm>
            <a:off x="5838816" y="5918307"/>
            <a:ext cx="1875610" cy="30479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srgbClr val="000000"/>
              </a:solidFill>
              <a:latin typeface="Tahoma"/>
            </a:endParaRPr>
          </a:p>
        </p:txBody>
      </p:sp>
      <p:sp>
        <p:nvSpPr>
          <p:cNvPr id="70" name="row-buffer"/>
          <p:cNvSpPr/>
          <p:nvPr/>
        </p:nvSpPr>
        <p:spPr>
          <a:xfrm>
            <a:off x="2754324" y="4390212"/>
            <a:ext cx="1875610" cy="304797"/>
          </a:xfrm>
          <a:prstGeom prst="rect">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srgbClr val="000000"/>
              </a:solidFill>
              <a:latin typeface="Tahoma"/>
            </a:endParaRPr>
          </a:p>
        </p:txBody>
      </p:sp>
      <p:sp>
        <p:nvSpPr>
          <p:cNvPr id="71" name="movebluerow"/>
          <p:cNvSpPr/>
          <p:nvPr/>
        </p:nvSpPr>
        <p:spPr>
          <a:xfrm>
            <a:off x="2759087" y="3781710"/>
            <a:ext cx="1866084" cy="304251"/>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srgbClr val="000000"/>
              </a:solidFill>
              <a:latin typeface="Tahoma"/>
            </a:endParaRPr>
          </a:p>
        </p:txBody>
      </p:sp>
      <p:sp>
        <p:nvSpPr>
          <p:cNvPr id="72" name="localrb"/>
          <p:cNvSpPr txBox="1"/>
          <p:nvPr/>
        </p:nvSpPr>
        <p:spPr>
          <a:xfrm>
            <a:off x="228600" y="2482031"/>
            <a:ext cx="2364584" cy="304250"/>
          </a:xfrm>
          <a:prstGeom prst="rect">
            <a:avLst/>
          </a:prstGeom>
          <a:noFill/>
        </p:spPr>
        <p:txBody>
          <a:bodyPr wrap="square" rtlCol="0" anchor="ctr">
            <a:noAutofit/>
          </a:bodyPr>
          <a:lstStyle/>
          <a:p>
            <a:pPr algn="r">
              <a:lnSpc>
                <a:spcPct val="70000"/>
              </a:lnSpc>
            </a:pPr>
            <a:r>
              <a:rPr lang="en-US" sz="2800" i="1" dirty="0" smtClean="0">
                <a:solidFill>
                  <a:srgbClr val="0070C0"/>
                </a:solidFill>
                <a:latin typeface="Tahoma"/>
              </a:rPr>
              <a:t>Local</a:t>
            </a:r>
            <a:br>
              <a:rPr lang="en-US" sz="2800" i="1" dirty="0" smtClean="0">
                <a:solidFill>
                  <a:srgbClr val="0070C0"/>
                </a:solidFill>
                <a:latin typeface="Tahoma"/>
              </a:rPr>
            </a:br>
            <a:r>
              <a:rPr lang="en-US" sz="2800" i="1" dirty="0" smtClean="0">
                <a:solidFill>
                  <a:srgbClr val="0070C0"/>
                </a:solidFill>
                <a:latin typeface="Tahoma"/>
              </a:rPr>
              <a:t>row-buffer</a:t>
            </a:r>
            <a:endParaRPr lang="en-US" sz="2400" i="1" dirty="0">
              <a:solidFill>
                <a:srgbClr val="0070C0"/>
              </a:solidFill>
              <a:latin typeface="Tahoma"/>
            </a:endParaRPr>
          </a:p>
        </p:txBody>
      </p:sp>
      <p:sp>
        <p:nvSpPr>
          <p:cNvPr id="73" name="localrb"/>
          <p:cNvSpPr txBox="1"/>
          <p:nvPr/>
        </p:nvSpPr>
        <p:spPr>
          <a:xfrm>
            <a:off x="228600" y="4390212"/>
            <a:ext cx="2364584" cy="304250"/>
          </a:xfrm>
          <a:prstGeom prst="rect">
            <a:avLst/>
          </a:prstGeom>
          <a:noFill/>
        </p:spPr>
        <p:txBody>
          <a:bodyPr wrap="square" rtlCol="0" anchor="ctr">
            <a:noAutofit/>
          </a:bodyPr>
          <a:lstStyle/>
          <a:p>
            <a:pPr algn="r">
              <a:lnSpc>
                <a:spcPct val="70000"/>
              </a:lnSpc>
            </a:pPr>
            <a:r>
              <a:rPr lang="en-US" sz="2800" i="1" dirty="0" smtClean="0">
                <a:solidFill>
                  <a:srgbClr val="E2AC00"/>
                </a:solidFill>
                <a:latin typeface="Tahoma"/>
              </a:rPr>
              <a:t>Local </a:t>
            </a:r>
            <a:br>
              <a:rPr lang="en-US" sz="2800" i="1" dirty="0" smtClean="0">
                <a:solidFill>
                  <a:srgbClr val="E2AC00"/>
                </a:solidFill>
                <a:latin typeface="Tahoma"/>
              </a:rPr>
            </a:br>
            <a:r>
              <a:rPr lang="en-US" sz="3200" i="1" dirty="0" smtClean="0">
                <a:solidFill>
                  <a:srgbClr val="E2AC00"/>
                </a:solidFill>
                <a:latin typeface="Tahoma"/>
              </a:rPr>
              <a:t>row-buffer</a:t>
            </a:r>
            <a:endParaRPr lang="en-US" sz="2400" i="1" dirty="0">
              <a:solidFill>
                <a:srgbClr val="E2AC00"/>
              </a:solidFill>
              <a:latin typeface="Tahoma"/>
            </a:endParaRPr>
          </a:p>
        </p:txBody>
      </p:sp>
      <p:sp>
        <p:nvSpPr>
          <p:cNvPr id="74" name="bankblank"/>
          <p:cNvSpPr/>
          <p:nvPr/>
        </p:nvSpPr>
        <p:spPr>
          <a:xfrm>
            <a:off x="2754324" y="3781711"/>
            <a:ext cx="1875610"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0000"/>
              </a:solidFill>
              <a:latin typeface="Tahoma"/>
            </a:endParaRPr>
          </a:p>
        </p:txBody>
      </p:sp>
      <p:sp>
        <p:nvSpPr>
          <p:cNvPr id="75" name="switch"/>
          <p:cNvSpPr txBox="1"/>
          <p:nvPr/>
        </p:nvSpPr>
        <p:spPr>
          <a:xfrm>
            <a:off x="4399124" y="2946504"/>
            <a:ext cx="1696876" cy="304250"/>
          </a:xfrm>
          <a:prstGeom prst="rect">
            <a:avLst/>
          </a:prstGeom>
          <a:noFill/>
        </p:spPr>
        <p:txBody>
          <a:bodyPr wrap="square" rtlCol="0" anchor="ctr">
            <a:noAutofit/>
          </a:bodyPr>
          <a:lstStyle/>
          <a:p>
            <a:pPr>
              <a:lnSpc>
                <a:spcPct val="80000"/>
              </a:lnSpc>
            </a:pPr>
            <a:r>
              <a:rPr lang="en-US" sz="3200" b="1" i="1" dirty="0" smtClean="0">
                <a:solidFill>
                  <a:srgbClr val="FF0000"/>
                </a:solidFill>
                <a:latin typeface="Tahoma"/>
              </a:rPr>
              <a:t>Switch</a:t>
            </a:r>
            <a:endParaRPr lang="en-US" sz="2800" b="1" i="1" dirty="0">
              <a:solidFill>
                <a:srgbClr val="FF0000"/>
              </a:solidFill>
              <a:latin typeface="Tahoma"/>
            </a:endParaRPr>
          </a:p>
        </p:txBody>
      </p:sp>
      <p:sp>
        <p:nvSpPr>
          <p:cNvPr id="76" name="switch"/>
          <p:cNvSpPr txBox="1"/>
          <p:nvPr/>
        </p:nvSpPr>
        <p:spPr>
          <a:xfrm>
            <a:off x="4399124" y="4866018"/>
            <a:ext cx="1696876" cy="304250"/>
          </a:xfrm>
          <a:prstGeom prst="rect">
            <a:avLst/>
          </a:prstGeom>
          <a:noFill/>
        </p:spPr>
        <p:txBody>
          <a:bodyPr wrap="square" rtlCol="0" anchor="ctr">
            <a:noAutofit/>
          </a:bodyPr>
          <a:lstStyle/>
          <a:p>
            <a:pPr>
              <a:lnSpc>
                <a:spcPct val="80000"/>
              </a:lnSpc>
            </a:pPr>
            <a:r>
              <a:rPr lang="en-US" sz="3200" b="1" i="1" dirty="0" smtClean="0">
                <a:solidFill>
                  <a:srgbClr val="FF0000"/>
                </a:solidFill>
                <a:latin typeface="Tahoma"/>
              </a:rPr>
              <a:t>Switch</a:t>
            </a:r>
            <a:endParaRPr lang="en-US" sz="2800" b="1" i="1" dirty="0">
              <a:solidFill>
                <a:srgbClr val="FF0000"/>
              </a:solidFill>
              <a:latin typeface="Tahoma"/>
            </a:endParaRPr>
          </a:p>
        </p:txBody>
      </p:sp>
      <p:sp>
        <p:nvSpPr>
          <p:cNvPr id="77" name="readblue"/>
          <p:cNvSpPr/>
          <p:nvPr/>
        </p:nvSpPr>
        <p:spPr>
          <a:xfrm>
            <a:off x="908181" y="5611494"/>
            <a:ext cx="2444619" cy="913850"/>
          </a:xfrm>
          <a:prstGeom prst="rightArrow">
            <a:avLst>
              <a:gd name="adj1" fmla="val 60319"/>
              <a:gd name="adj2" fmla="val 5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FFFFFF"/>
                </a:solidFill>
                <a:latin typeface="Courier New" pitchFamily="49" charset="0"/>
                <a:cs typeface="Courier New" pitchFamily="49" charset="0"/>
              </a:rPr>
              <a:t>READ</a:t>
            </a:r>
            <a:endParaRPr lang="en-US" sz="4000" b="1">
              <a:solidFill>
                <a:srgbClr val="FFFFFF"/>
              </a:solidFill>
              <a:latin typeface="Courier New" pitchFamily="49" charset="0"/>
              <a:cs typeface="Courier New" pitchFamily="49" charset="0"/>
            </a:endParaRPr>
          </a:p>
        </p:txBody>
      </p:sp>
      <p:sp>
        <p:nvSpPr>
          <p:cNvPr id="78" name="readorange"/>
          <p:cNvSpPr/>
          <p:nvPr/>
        </p:nvSpPr>
        <p:spPr>
          <a:xfrm>
            <a:off x="908181" y="5611494"/>
            <a:ext cx="2444619" cy="913850"/>
          </a:xfrm>
          <a:prstGeom prst="rightArrow">
            <a:avLst>
              <a:gd name="adj1" fmla="val 60319"/>
              <a:gd name="adj2" fmla="val 50000"/>
            </a:avLst>
          </a:prstGeom>
          <a:solidFill>
            <a:srgbClr val="E2AC00"/>
          </a:solid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0000"/>
                </a:solidFill>
                <a:latin typeface="Courier New" pitchFamily="49" charset="0"/>
                <a:cs typeface="Courier New" pitchFamily="49" charset="0"/>
              </a:rPr>
              <a:t>READ</a:t>
            </a:r>
            <a:endParaRPr lang="en-US" sz="4000" b="1">
              <a:solidFill>
                <a:srgbClr val="000000"/>
              </a:solidFill>
              <a:latin typeface="Courier New" pitchFamily="49" charset="0"/>
              <a:cs typeface="Courier New" pitchFamily="49" charset="0"/>
            </a:endParaRPr>
          </a:p>
        </p:txBody>
      </p:sp>
      <p:cxnSp>
        <p:nvCxnSpPr>
          <p:cNvPr id="79" name="line0"/>
          <p:cNvCxnSpPr/>
          <p:nvPr/>
        </p:nvCxnSpPr>
        <p:spPr>
          <a:xfrm>
            <a:off x="1676400" y="3021487"/>
            <a:ext cx="2722724"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0" name="line1"/>
          <p:cNvCxnSpPr/>
          <p:nvPr/>
        </p:nvCxnSpPr>
        <p:spPr>
          <a:xfrm>
            <a:off x="1676400" y="4932105"/>
            <a:ext cx="2722724"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1" name="thickline0"/>
          <p:cNvCxnSpPr/>
          <p:nvPr/>
        </p:nvCxnSpPr>
        <p:spPr>
          <a:xfrm>
            <a:off x="1676400" y="3021486"/>
            <a:ext cx="2722724" cy="0"/>
          </a:xfrm>
          <a:prstGeom prst="line">
            <a:avLst/>
          </a:prstGeom>
          <a:ln w="7620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82" name="thickline1"/>
          <p:cNvCxnSpPr>
            <a:stCxn id="86" idx="3"/>
          </p:cNvCxnSpPr>
          <p:nvPr/>
        </p:nvCxnSpPr>
        <p:spPr>
          <a:xfrm flipV="1">
            <a:off x="1676400" y="4932105"/>
            <a:ext cx="2722724" cy="2"/>
          </a:xfrm>
          <a:prstGeom prst="line">
            <a:avLst/>
          </a:prstGeom>
          <a:ln w="76200">
            <a:solidFill>
              <a:srgbClr val="E2AC00"/>
            </a:solidFill>
            <a:prstDash val="solid"/>
          </a:ln>
        </p:spPr>
        <p:style>
          <a:lnRef idx="1">
            <a:schemeClr val="accent1"/>
          </a:lnRef>
          <a:fillRef idx="0">
            <a:schemeClr val="accent1"/>
          </a:fillRef>
          <a:effectRef idx="0">
            <a:schemeClr val="accent1"/>
          </a:effectRef>
          <a:fontRef idx="minor">
            <a:schemeClr val="tx1"/>
          </a:fontRef>
        </p:style>
      </p:cxnSp>
      <p:sp>
        <p:nvSpPr>
          <p:cNvPr id="83" name="d0blue"/>
          <p:cNvSpPr/>
          <p:nvPr/>
        </p:nvSpPr>
        <p:spPr>
          <a:xfrm>
            <a:off x="1143000" y="2767746"/>
            <a:ext cx="533400" cy="507484"/>
          </a:xfrm>
          <a:prstGeom prst="roundRect">
            <a:avLst/>
          </a:prstGeom>
          <a:solidFill>
            <a:srgbClr val="0070C0"/>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srgbClr val="FFFFFF"/>
                </a:solidFill>
                <a:latin typeface="Tahoma"/>
              </a:rPr>
              <a:t>D</a:t>
            </a:r>
            <a:endParaRPr lang="en-US" sz="3600" b="1" i="1">
              <a:solidFill>
                <a:srgbClr val="FFFFFF"/>
              </a:solidFill>
              <a:latin typeface="Tahoma"/>
            </a:endParaRPr>
          </a:p>
        </p:txBody>
      </p:sp>
      <p:sp>
        <p:nvSpPr>
          <p:cNvPr id="84" name="d0black"/>
          <p:cNvSpPr/>
          <p:nvPr/>
        </p:nvSpPr>
        <p:spPr>
          <a:xfrm>
            <a:off x="1143000" y="2767746"/>
            <a:ext cx="533400" cy="507484"/>
          </a:xfrm>
          <a:prstGeom prst="roundRect">
            <a:avLst/>
          </a:prstGeom>
          <a:solidFill>
            <a:schemeClr val="bg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srgbClr val="FFFFFF"/>
                </a:solidFill>
                <a:latin typeface="Tahoma"/>
              </a:rPr>
              <a:t>D</a:t>
            </a:r>
            <a:endParaRPr lang="en-US" sz="3600" b="1" i="1">
              <a:solidFill>
                <a:srgbClr val="FFFFFF"/>
              </a:solidFill>
              <a:latin typeface="Tahoma"/>
            </a:endParaRPr>
          </a:p>
        </p:txBody>
      </p:sp>
      <p:sp>
        <p:nvSpPr>
          <p:cNvPr id="85" name="d1black"/>
          <p:cNvSpPr/>
          <p:nvPr/>
        </p:nvSpPr>
        <p:spPr>
          <a:xfrm>
            <a:off x="1143000" y="4678365"/>
            <a:ext cx="533400" cy="507484"/>
          </a:xfrm>
          <a:prstGeom prst="roundRect">
            <a:avLst/>
          </a:prstGeom>
          <a:solidFill>
            <a:schemeClr val="bg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srgbClr val="FFFFFF"/>
                </a:solidFill>
                <a:latin typeface="Tahoma"/>
              </a:rPr>
              <a:t>D</a:t>
            </a:r>
            <a:endParaRPr lang="en-US" sz="3600" b="1" i="1">
              <a:solidFill>
                <a:srgbClr val="FFFFFF"/>
              </a:solidFill>
              <a:latin typeface="Tahoma"/>
            </a:endParaRPr>
          </a:p>
        </p:txBody>
      </p:sp>
      <p:sp>
        <p:nvSpPr>
          <p:cNvPr id="86" name="d1orange"/>
          <p:cNvSpPr/>
          <p:nvPr/>
        </p:nvSpPr>
        <p:spPr>
          <a:xfrm>
            <a:off x="1143000" y="4678365"/>
            <a:ext cx="533400" cy="507484"/>
          </a:xfrm>
          <a:prstGeom prst="roundRect">
            <a:avLst/>
          </a:prstGeom>
          <a:solidFill>
            <a:srgbClr val="FFC000"/>
          </a:solidFill>
          <a:ln w="57150">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srgbClr val="000000"/>
                </a:solidFill>
                <a:latin typeface="Tahoma"/>
              </a:rPr>
              <a:t>D</a:t>
            </a:r>
            <a:endParaRPr lang="en-US" sz="3600" b="1" i="1">
              <a:solidFill>
                <a:srgbClr val="000000"/>
              </a:solidFill>
              <a:latin typeface="Tahoma"/>
            </a:endParaRPr>
          </a:p>
        </p:txBody>
      </p:sp>
      <p:sp>
        <p:nvSpPr>
          <p:cNvPr id="94" name="localrb"/>
          <p:cNvSpPr txBox="1"/>
          <p:nvPr/>
        </p:nvSpPr>
        <p:spPr>
          <a:xfrm>
            <a:off x="323528" y="1180534"/>
            <a:ext cx="8496944" cy="304250"/>
          </a:xfrm>
          <a:prstGeom prst="rect">
            <a:avLst/>
          </a:prstGeom>
          <a:noFill/>
        </p:spPr>
        <p:txBody>
          <a:bodyPr wrap="square" rtlCol="0" anchor="ctr">
            <a:noAutofit/>
          </a:bodyPr>
          <a:lstStyle/>
          <a:p>
            <a:pPr>
              <a:lnSpc>
                <a:spcPct val="90000"/>
              </a:lnSpc>
              <a:defRPr/>
            </a:pPr>
            <a:r>
              <a:rPr lang="en-US" sz="2800" kern="0" dirty="0" smtClean="0">
                <a:solidFill>
                  <a:srgbClr val="0000FF"/>
                </a:solidFill>
                <a:latin typeface="Tahoma"/>
              </a:rPr>
              <a:t>Selectively connect local row-buffers to global row-buffer using a </a:t>
            </a:r>
            <a:r>
              <a:rPr lang="en-US" sz="2800" b="1" i="1" kern="0" dirty="0" smtClean="0">
                <a:solidFill>
                  <a:srgbClr val="0000FF"/>
                </a:solidFill>
                <a:latin typeface="Tahoma"/>
              </a:rPr>
              <a:t>Designated</a:t>
            </a:r>
            <a:r>
              <a:rPr lang="en-US" sz="2800" kern="0" dirty="0" smtClean="0">
                <a:solidFill>
                  <a:srgbClr val="0000FF"/>
                </a:solidFill>
                <a:latin typeface="Tahoma"/>
              </a:rPr>
              <a:t> single-bit latch</a:t>
            </a:r>
            <a:endParaRPr lang="en-US" sz="2400" kern="0" dirty="0">
              <a:solidFill>
                <a:srgbClr val="0000FF"/>
              </a:solidFill>
              <a:latin typeface="Tahoma"/>
            </a:endParaRPr>
          </a:p>
        </p:txBody>
      </p:sp>
    </p:spTree>
    <p:extLst>
      <p:ext uri="{BB962C8B-B14F-4D97-AF65-F5344CB8AC3E}">
        <p14:creationId xmlns:p14="http://schemas.microsoft.com/office/powerpoint/2010/main" val="5689051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2"/>
                                        </p:tgtEl>
                                      </p:cBhvr>
                                    </p:animEffect>
                                    <p:set>
                                      <p:cBhvr>
                                        <p:cTn id="7" dur="1" fill="hold">
                                          <p:stCondLst>
                                            <p:cond delay="499"/>
                                          </p:stCondLst>
                                        </p:cTn>
                                        <p:tgtEl>
                                          <p:spTgt spid="7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3"/>
                                        </p:tgtEl>
                                      </p:cBhvr>
                                    </p:animEffect>
                                    <p:set>
                                      <p:cBhvr>
                                        <p:cTn id="10" dur="1" fill="hold">
                                          <p:stCondLst>
                                            <p:cond delay="499"/>
                                          </p:stCondLst>
                                        </p:cTn>
                                        <p:tgtEl>
                                          <p:spTgt spid="73"/>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fade">
                                      <p:cBhvr>
                                        <p:cTn id="14" dur="500"/>
                                        <p:tgtEl>
                                          <p:spTgt spid="84"/>
                                        </p:tgtEl>
                                      </p:cBhvr>
                                    </p:animEffect>
                                  </p:childTnLst>
                                </p:cTn>
                              </p:par>
                              <p:par>
                                <p:cTn id="15" presetID="26" presetClass="emph" presetSubtype="0" fill="hold" grpId="1" nodeType="withEffect">
                                  <p:stCondLst>
                                    <p:cond delay="0"/>
                                  </p:stCondLst>
                                  <p:childTnLst>
                                    <p:animEffect transition="out" filter="fade">
                                      <p:cBhvr>
                                        <p:cTn id="16" dur="500" tmFilter="0, 0; .2, .5; .8, .5; 1, 0"/>
                                        <p:tgtEl>
                                          <p:spTgt spid="84"/>
                                        </p:tgtEl>
                                      </p:cBhvr>
                                    </p:animEffect>
                                    <p:animScale>
                                      <p:cBhvr>
                                        <p:cTn id="17" dur="250" autoRev="1" fill="hold"/>
                                        <p:tgtEl>
                                          <p:spTgt spid="84"/>
                                        </p:tgtEl>
                                      </p:cBhvr>
                                      <p:by x="105000" y="105000"/>
                                    </p:animScale>
                                  </p:childTnLst>
                                </p:cTn>
                              </p:par>
                              <p:par>
                                <p:cTn id="18" presetID="10" presetClass="entr" presetSubtype="0" fill="hold" grpId="0" nodeType="with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fade">
                                      <p:cBhvr>
                                        <p:cTn id="20" dur="500"/>
                                        <p:tgtEl>
                                          <p:spTgt spid="85"/>
                                        </p:tgtEl>
                                      </p:cBhvr>
                                    </p:animEffect>
                                  </p:childTnLst>
                                </p:cTn>
                              </p:par>
                              <p:par>
                                <p:cTn id="21" presetID="26" presetClass="emph" presetSubtype="0" fill="hold" grpId="1" nodeType="withEffect">
                                  <p:stCondLst>
                                    <p:cond delay="0"/>
                                  </p:stCondLst>
                                  <p:childTnLst>
                                    <p:animEffect transition="out" filter="fade">
                                      <p:cBhvr>
                                        <p:cTn id="22" dur="500" tmFilter="0, 0; .2, .5; .8, .5; 1, 0"/>
                                        <p:tgtEl>
                                          <p:spTgt spid="85"/>
                                        </p:tgtEl>
                                      </p:cBhvr>
                                    </p:animEffect>
                                    <p:animScale>
                                      <p:cBhvr>
                                        <p:cTn id="23" dur="250" autoRev="1" fill="hold"/>
                                        <p:tgtEl>
                                          <p:spTgt spid="85"/>
                                        </p:tgtEl>
                                      </p:cBhvr>
                                      <p:by x="105000" y="105000"/>
                                    </p:animScale>
                                  </p:childTnLst>
                                </p:cTn>
                              </p:par>
                              <p:par>
                                <p:cTn id="24" presetID="10" presetClass="entr" presetSubtype="0" fill="hold" nodeType="withEffect">
                                  <p:stCondLst>
                                    <p:cond delay="0"/>
                                  </p:stCondLst>
                                  <p:childTnLst>
                                    <p:set>
                                      <p:cBhvr>
                                        <p:cTn id="25" dur="1" fill="hold">
                                          <p:stCondLst>
                                            <p:cond delay="0"/>
                                          </p:stCondLst>
                                        </p:cTn>
                                        <p:tgtEl>
                                          <p:spTgt spid="79"/>
                                        </p:tgtEl>
                                        <p:attrNameLst>
                                          <p:attrName>style.visibility</p:attrName>
                                        </p:attrNameLst>
                                      </p:cBhvr>
                                      <p:to>
                                        <p:strVal val="visible"/>
                                      </p:to>
                                    </p:set>
                                    <p:animEffect transition="in" filter="fade">
                                      <p:cBhvr>
                                        <p:cTn id="26" dur="500"/>
                                        <p:tgtEl>
                                          <p:spTgt spid="79"/>
                                        </p:tgtEl>
                                      </p:cBhvr>
                                    </p:animEffect>
                                  </p:childTnLst>
                                </p:cTn>
                              </p:par>
                              <p:par>
                                <p:cTn id="27" presetID="26" presetClass="emph" presetSubtype="0" fill="hold" nodeType="withEffect">
                                  <p:stCondLst>
                                    <p:cond delay="0"/>
                                  </p:stCondLst>
                                  <p:childTnLst>
                                    <p:animEffect transition="out" filter="fade">
                                      <p:cBhvr>
                                        <p:cTn id="28" dur="500" tmFilter="0, 0; .2, .5; .8, .5; 1, 0"/>
                                        <p:tgtEl>
                                          <p:spTgt spid="79"/>
                                        </p:tgtEl>
                                      </p:cBhvr>
                                    </p:animEffect>
                                    <p:animScale>
                                      <p:cBhvr>
                                        <p:cTn id="29" dur="250" autoRev="1" fill="hold"/>
                                        <p:tgtEl>
                                          <p:spTgt spid="79"/>
                                        </p:tgtEl>
                                      </p:cBhvr>
                                      <p:by x="105000" y="105000"/>
                                    </p:animScale>
                                  </p:childTnLst>
                                </p:cTn>
                              </p:par>
                              <p:par>
                                <p:cTn id="30" presetID="10" presetClass="entr" presetSubtype="0" fill="hold" nodeType="with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fade">
                                      <p:cBhvr>
                                        <p:cTn id="32" dur="500"/>
                                        <p:tgtEl>
                                          <p:spTgt spid="80"/>
                                        </p:tgtEl>
                                      </p:cBhvr>
                                    </p:animEffect>
                                  </p:childTnLst>
                                </p:cTn>
                              </p:par>
                              <p:par>
                                <p:cTn id="33" presetID="26" presetClass="emph" presetSubtype="0" fill="hold" nodeType="withEffect">
                                  <p:stCondLst>
                                    <p:cond delay="0"/>
                                  </p:stCondLst>
                                  <p:childTnLst>
                                    <p:animEffect transition="out" filter="fade">
                                      <p:cBhvr>
                                        <p:cTn id="34" dur="500" tmFilter="0, 0; .2, .5; .8, .5; 1, 0"/>
                                        <p:tgtEl>
                                          <p:spTgt spid="80"/>
                                        </p:tgtEl>
                                      </p:cBhvr>
                                    </p:animEffect>
                                    <p:animScale>
                                      <p:cBhvr>
                                        <p:cTn id="35" dur="250" autoRev="1" fill="hold"/>
                                        <p:tgtEl>
                                          <p:spTgt spid="80"/>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7"/>
                                        </p:tgtEl>
                                        <p:attrNameLst>
                                          <p:attrName>style.visibility</p:attrName>
                                        </p:attrNameLst>
                                      </p:cBhvr>
                                      <p:to>
                                        <p:strVal val="visible"/>
                                      </p:to>
                                    </p:set>
                                    <p:animEffect transition="in" filter="fade">
                                      <p:cBhvr>
                                        <p:cTn id="40" dur="500"/>
                                        <p:tgtEl>
                                          <p:spTgt spid="7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fade">
                                      <p:cBhvr>
                                        <p:cTn id="45" dur="500"/>
                                        <p:tgtEl>
                                          <p:spTgt spid="83"/>
                                        </p:tgtEl>
                                      </p:cBhvr>
                                    </p:animEffect>
                                  </p:childTnLst>
                                </p:cTn>
                              </p:par>
                              <p:par>
                                <p:cTn id="46" presetID="10" presetClass="entr" presetSubtype="0" fill="hold" nodeType="with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fade">
                                      <p:cBhvr>
                                        <p:cTn id="48" dur="500"/>
                                        <p:tgtEl>
                                          <p:spTgt spid="81"/>
                                        </p:tgtEl>
                                      </p:cBhvr>
                                    </p:animEffect>
                                  </p:childTnLst>
                                </p:cTn>
                              </p:par>
                              <p:par>
                                <p:cTn id="49" presetID="10" presetClass="exit" presetSubtype="0" fill="hold" grpId="2" nodeType="withEffect">
                                  <p:stCondLst>
                                    <p:cond delay="0"/>
                                  </p:stCondLst>
                                  <p:childTnLst>
                                    <p:animEffect transition="out" filter="fade">
                                      <p:cBhvr>
                                        <p:cTn id="50" dur="500"/>
                                        <p:tgtEl>
                                          <p:spTgt spid="84"/>
                                        </p:tgtEl>
                                      </p:cBhvr>
                                    </p:animEffect>
                                    <p:set>
                                      <p:cBhvr>
                                        <p:cTn id="51" dur="1" fill="hold">
                                          <p:stCondLst>
                                            <p:cond delay="499"/>
                                          </p:stCondLst>
                                        </p:cTn>
                                        <p:tgtEl>
                                          <p:spTgt spid="84"/>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500"/>
                                        <p:tgtEl>
                                          <p:spTgt spid="51"/>
                                        </p:tgtEl>
                                      </p:cBhvr>
                                    </p:animEffect>
                                  </p:childTnLst>
                                </p:cTn>
                              </p:par>
                              <p:par>
                                <p:cTn id="56" presetID="10" presetClass="entr" presetSubtype="0" fill="hold"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500"/>
                                        <p:tgtEl>
                                          <p:spTgt spid="50"/>
                                        </p:tgtEl>
                                      </p:cBhvr>
                                    </p:animEffect>
                                  </p:childTnLst>
                                </p:cTn>
                              </p:par>
                              <p:par>
                                <p:cTn id="59" presetID="10" presetClass="exit" presetSubtype="0" fill="hold" nodeType="withEffect">
                                  <p:stCondLst>
                                    <p:cond delay="0"/>
                                  </p:stCondLst>
                                  <p:childTnLst>
                                    <p:animEffect transition="out" filter="fade">
                                      <p:cBhvr>
                                        <p:cTn id="60" dur="500"/>
                                        <p:tgtEl>
                                          <p:spTgt spid="57"/>
                                        </p:tgtEl>
                                      </p:cBhvr>
                                    </p:animEffect>
                                    <p:set>
                                      <p:cBhvr>
                                        <p:cTn id="61" dur="1" fill="hold">
                                          <p:stCondLst>
                                            <p:cond delay="499"/>
                                          </p:stCondLst>
                                        </p:cTn>
                                        <p:tgtEl>
                                          <p:spTgt spid="57"/>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56"/>
                                        </p:tgtEl>
                                      </p:cBhvr>
                                    </p:animEffect>
                                    <p:set>
                                      <p:cBhvr>
                                        <p:cTn id="64" dur="1" fill="hold">
                                          <p:stCondLst>
                                            <p:cond delay="499"/>
                                          </p:stCondLst>
                                        </p:cTn>
                                        <p:tgtEl>
                                          <p:spTgt spid="56"/>
                                        </p:tgtEl>
                                        <p:attrNameLst>
                                          <p:attrName>style.visibility</p:attrName>
                                        </p:attrNameLst>
                                      </p:cBhvr>
                                      <p:to>
                                        <p:strVal val="hidden"/>
                                      </p:to>
                                    </p:set>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500"/>
                                        <p:tgtEl>
                                          <p:spTgt spid="62"/>
                                        </p:tgtEl>
                                      </p:cBhvr>
                                    </p:animEffect>
                                  </p:childTnLst>
                                </p:cTn>
                              </p:par>
                              <p:par>
                                <p:cTn id="69" presetID="42" presetClass="path" presetSubtype="0" accel="50000" decel="50000" fill="hold" grpId="1" nodeType="withEffect">
                                  <p:stCondLst>
                                    <p:cond delay="0"/>
                                  </p:stCondLst>
                                  <p:childTnLst>
                                    <p:animMotion origin="layout" path="M 5E-6 7.40741E-7 L 5E-6 0.11227 " pathEditMode="relative" rAng="0" ptsTypes="AA">
                                      <p:cBhvr>
                                        <p:cTn id="70" dur="1000" fill="hold"/>
                                        <p:tgtEl>
                                          <p:spTgt spid="62"/>
                                        </p:tgtEl>
                                        <p:attrNameLst>
                                          <p:attrName>ppt_x</p:attrName>
                                          <p:attrName>ppt_y</p:attrName>
                                        </p:attrNameLst>
                                      </p:cBhvr>
                                      <p:rCtr x="0" y="5602"/>
                                    </p:animMotion>
                                  </p:childTnLst>
                                </p:cTn>
                              </p:par>
                            </p:childTnLst>
                          </p:cTn>
                        </p:par>
                        <p:par>
                          <p:cTn id="71" fill="hold">
                            <p:stCondLst>
                              <p:cond delay="2000"/>
                            </p:stCondLst>
                            <p:childTnLst>
                              <p:par>
                                <p:cTn id="72" presetID="42" presetClass="path" presetSubtype="0" accel="50000" decel="50000" fill="hold" grpId="2" nodeType="afterEffect">
                                  <p:stCondLst>
                                    <p:cond delay="0"/>
                                  </p:stCondLst>
                                  <p:childTnLst>
                                    <p:animMotion origin="layout" path="M -4.16667E-6 0.11227 L 0.33907 0.11227 " pathEditMode="relative" rAng="0" ptsTypes="AA">
                                      <p:cBhvr>
                                        <p:cTn id="73" dur="1000" fill="hold"/>
                                        <p:tgtEl>
                                          <p:spTgt spid="62"/>
                                        </p:tgtEl>
                                        <p:attrNameLst>
                                          <p:attrName>ppt_x</p:attrName>
                                          <p:attrName>ppt_y</p:attrName>
                                        </p:attrNameLst>
                                      </p:cBhvr>
                                      <p:rCtr x="16944" y="0"/>
                                    </p:animMotion>
                                  </p:childTnLst>
                                </p:cTn>
                              </p:par>
                            </p:childTnLst>
                          </p:cTn>
                        </p:par>
                        <p:par>
                          <p:cTn id="74" fill="hold">
                            <p:stCondLst>
                              <p:cond delay="3000"/>
                            </p:stCondLst>
                            <p:childTnLst>
                              <p:par>
                                <p:cTn id="75" presetID="42" presetClass="path" presetSubtype="0" accel="50000" decel="50000" fill="hold" grpId="3" nodeType="afterEffect">
                                  <p:stCondLst>
                                    <p:cond delay="0"/>
                                  </p:stCondLst>
                                  <p:childTnLst>
                                    <p:animMotion origin="layout" path="M 0.33907 0.11227 L 0.33907 0.50116 " pathEditMode="relative" rAng="0" ptsTypes="AA">
                                      <p:cBhvr>
                                        <p:cTn id="76" dur="1000" fill="hold"/>
                                        <p:tgtEl>
                                          <p:spTgt spid="62"/>
                                        </p:tgtEl>
                                        <p:attrNameLst>
                                          <p:attrName>ppt_x</p:attrName>
                                          <p:attrName>ppt_y</p:attrName>
                                        </p:attrNameLst>
                                      </p:cBhvr>
                                      <p:rCtr x="0" y="19444"/>
                                    </p:animMotion>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500"/>
                                        <p:tgtEl>
                                          <p:spTgt spid="77"/>
                                        </p:tgtEl>
                                      </p:cBhvr>
                                    </p:animEffect>
                                    <p:set>
                                      <p:cBhvr>
                                        <p:cTn id="81" dur="1" fill="hold">
                                          <p:stCondLst>
                                            <p:cond delay="499"/>
                                          </p:stCondLst>
                                        </p:cTn>
                                        <p:tgtEl>
                                          <p:spTgt spid="77"/>
                                        </p:tgtEl>
                                        <p:attrNameLst>
                                          <p:attrName>style.visibility</p:attrName>
                                        </p:attrNameLst>
                                      </p:cBhvr>
                                      <p:to>
                                        <p:strVal val="hidden"/>
                                      </p:to>
                                    </p:set>
                                  </p:childTnLst>
                                </p:cTn>
                              </p:par>
                              <p:par>
                                <p:cTn id="82" presetID="10" presetClass="exit" presetSubtype="0" fill="hold" grpId="4" nodeType="withEffect">
                                  <p:stCondLst>
                                    <p:cond delay="0"/>
                                  </p:stCondLst>
                                  <p:childTnLst>
                                    <p:animEffect transition="out" filter="fade">
                                      <p:cBhvr>
                                        <p:cTn id="83" dur="500"/>
                                        <p:tgtEl>
                                          <p:spTgt spid="62"/>
                                        </p:tgtEl>
                                      </p:cBhvr>
                                    </p:animEffect>
                                    <p:set>
                                      <p:cBhvr>
                                        <p:cTn id="84" dur="1" fill="hold">
                                          <p:stCondLst>
                                            <p:cond delay="499"/>
                                          </p:stCondLst>
                                        </p:cTn>
                                        <p:tgtEl>
                                          <p:spTgt spid="62"/>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83"/>
                                        </p:tgtEl>
                                      </p:cBhvr>
                                    </p:animEffect>
                                    <p:set>
                                      <p:cBhvr>
                                        <p:cTn id="87" dur="1" fill="hold">
                                          <p:stCondLst>
                                            <p:cond delay="499"/>
                                          </p:stCondLst>
                                        </p:cTn>
                                        <p:tgtEl>
                                          <p:spTgt spid="83"/>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81"/>
                                        </p:tgtEl>
                                      </p:cBhvr>
                                    </p:animEffect>
                                    <p:set>
                                      <p:cBhvr>
                                        <p:cTn id="90" dur="1" fill="hold">
                                          <p:stCondLst>
                                            <p:cond delay="499"/>
                                          </p:stCondLst>
                                        </p:cTn>
                                        <p:tgtEl>
                                          <p:spTgt spid="81"/>
                                        </p:tgtEl>
                                        <p:attrNameLst>
                                          <p:attrName>style.visibility</p:attrName>
                                        </p:attrNameLst>
                                      </p:cBhvr>
                                      <p:to>
                                        <p:strVal val="hidden"/>
                                      </p:to>
                                    </p:set>
                                  </p:childTnLst>
                                </p:cTn>
                              </p:par>
                              <p:par>
                                <p:cTn id="91" presetID="10" presetClass="entr" presetSubtype="0" fill="hold" grpId="3" nodeType="withEffect">
                                  <p:stCondLst>
                                    <p:cond delay="0"/>
                                  </p:stCondLst>
                                  <p:childTnLst>
                                    <p:set>
                                      <p:cBhvr>
                                        <p:cTn id="92" dur="1" fill="hold">
                                          <p:stCondLst>
                                            <p:cond delay="0"/>
                                          </p:stCondLst>
                                        </p:cTn>
                                        <p:tgtEl>
                                          <p:spTgt spid="84"/>
                                        </p:tgtEl>
                                        <p:attrNameLst>
                                          <p:attrName>style.visibility</p:attrName>
                                        </p:attrNameLst>
                                      </p:cBhvr>
                                      <p:to>
                                        <p:strVal val="visible"/>
                                      </p:to>
                                    </p:set>
                                    <p:animEffect transition="in" filter="fade">
                                      <p:cBhvr>
                                        <p:cTn id="93" dur="500"/>
                                        <p:tgtEl>
                                          <p:spTgt spid="84"/>
                                        </p:tgtEl>
                                      </p:cBhvr>
                                    </p:animEffect>
                                  </p:childTnLst>
                                </p:cTn>
                              </p:par>
                              <p:par>
                                <p:cTn id="94" presetID="10" presetClass="entr" presetSubtype="0" fill="hold" nodeType="with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500"/>
                                        <p:tgtEl>
                                          <p:spTgt spid="79"/>
                                        </p:tgtEl>
                                      </p:cBhvr>
                                    </p:animEffect>
                                  </p:childTnLst>
                                </p:cTn>
                              </p:par>
                              <p:par>
                                <p:cTn id="97" presetID="10" presetClass="exit" presetSubtype="0" fill="hold" nodeType="withEffect">
                                  <p:stCondLst>
                                    <p:cond delay="0"/>
                                  </p:stCondLst>
                                  <p:childTnLst>
                                    <p:animEffect transition="out" filter="fade">
                                      <p:cBhvr>
                                        <p:cTn id="98" dur="500"/>
                                        <p:tgtEl>
                                          <p:spTgt spid="51"/>
                                        </p:tgtEl>
                                      </p:cBhvr>
                                    </p:animEffect>
                                    <p:set>
                                      <p:cBhvr>
                                        <p:cTn id="99" dur="1" fill="hold">
                                          <p:stCondLst>
                                            <p:cond delay="499"/>
                                          </p:stCondLst>
                                        </p:cTn>
                                        <p:tgtEl>
                                          <p:spTgt spid="51"/>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50"/>
                                        </p:tgtEl>
                                      </p:cBhvr>
                                    </p:animEffect>
                                    <p:set>
                                      <p:cBhvr>
                                        <p:cTn id="102" dur="1" fill="hold">
                                          <p:stCondLst>
                                            <p:cond delay="499"/>
                                          </p:stCondLst>
                                        </p:cTn>
                                        <p:tgtEl>
                                          <p:spTgt spid="50"/>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57"/>
                                        </p:tgtEl>
                                        <p:attrNameLst>
                                          <p:attrName>style.visibility</p:attrName>
                                        </p:attrNameLst>
                                      </p:cBhvr>
                                      <p:to>
                                        <p:strVal val="visible"/>
                                      </p:to>
                                    </p:set>
                                    <p:animEffect transition="in" filter="fade">
                                      <p:cBhvr>
                                        <p:cTn id="105" dur="500"/>
                                        <p:tgtEl>
                                          <p:spTgt spid="57"/>
                                        </p:tgtEl>
                                      </p:cBhvr>
                                    </p:animEffect>
                                  </p:childTnLst>
                                </p:cTn>
                              </p:par>
                              <p:par>
                                <p:cTn id="106" presetID="10" presetClass="entr" presetSubtype="0" fill="hold"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500"/>
                                        <p:tgtEl>
                                          <p:spTgt spid="56"/>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fade">
                                      <p:cBhvr>
                                        <p:cTn id="113" dur="500"/>
                                        <p:tgtEl>
                                          <p:spTgt spid="78"/>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86"/>
                                        </p:tgtEl>
                                        <p:attrNameLst>
                                          <p:attrName>style.visibility</p:attrName>
                                        </p:attrNameLst>
                                      </p:cBhvr>
                                      <p:to>
                                        <p:strVal val="visible"/>
                                      </p:to>
                                    </p:set>
                                    <p:animEffect transition="in" filter="fade">
                                      <p:cBhvr>
                                        <p:cTn id="116" dur="500"/>
                                        <p:tgtEl>
                                          <p:spTgt spid="86"/>
                                        </p:tgtEl>
                                      </p:cBhvr>
                                    </p:animEffect>
                                  </p:childTnLst>
                                </p:cTn>
                              </p:par>
                              <p:par>
                                <p:cTn id="117" presetID="10" presetClass="entr" presetSubtype="0" fill="hold" nodeType="withEffect">
                                  <p:stCondLst>
                                    <p:cond delay="0"/>
                                  </p:stCondLst>
                                  <p:childTnLst>
                                    <p:set>
                                      <p:cBhvr>
                                        <p:cTn id="118" dur="1" fill="hold">
                                          <p:stCondLst>
                                            <p:cond delay="0"/>
                                          </p:stCondLst>
                                        </p:cTn>
                                        <p:tgtEl>
                                          <p:spTgt spid="82"/>
                                        </p:tgtEl>
                                        <p:attrNameLst>
                                          <p:attrName>style.visibility</p:attrName>
                                        </p:attrNameLst>
                                      </p:cBhvr>
                                      <p:to>
                                        <p:strVal val="visible"/>
                                      </p:to>
                                    </p:set>
                                    <p:animEffect transition="in" filter="fade">
                                      <p:cBhvr>
                                        <p:cTn id="119" dur="500"/>
                                        <p:tgtEl>
                                          <p:spTgt spid="82"/>
                                        </p:tgtEl>
                                      </p:cBhvr>
                                    </p:animEffect>
                                  </p:childTnLst>
                                </p:cTn>
                              </p:par>
                              <p:par>
                                <p:cTn id="120" presetID="10" presetClass="exit" presetSubtype="0" fill="hold" grpId="2" nodeType="withEffect">
                                  <p:stCondLst>
                                    <p:cond delay="0"/>
                                  </p:stCondLst>
                                  <p:childTnLst>
                                    <p:animEffect transition="out" filter="fade">
                                      <p:cBhvr>
                                        <p:cTn id="121" dur="500"/>
                                        <p:tgtEl>
                                          <p:spTgt spid="85"/>
                                        </p:tgtEl>
                                      </p:cBhvr>
                                    </p:animEffect>
                                    <p:set>
                                      <p:cBhvr>
                                        <p:cTn id="122" dur="1" fill="hold">
                                          <p:stCondLst>
                                            <p:cond delay="499"/>
                                          </p:stCondLst>
                                        </p:cTn>
                                        <p:tgtEl>
                                          <p:spTgt spid="85"/>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49"/>
                                        </p:tgtEl>
                                        <p:attrNameLst>
                                          <p:attrName>style.visibility</p:attrName>
                                        </p:attrNameLst>
                                      </p:cBhvr>
                                      <p:to>
                                        <p:strVal val="visible"/>
                                      </p:to>
                                    </p:set>
                                    <p:animEffect transition="in" filter="fade">
                                      <p:cBhvr>
                                        <p:cTn id="125" dur="500"/>
                                        <p:tgtEl>
                                          <p:spTgt spid="49"/>
                                        </p:tgtEl>
                                      </p:cBhvr>
                                    </p:animEffect>
                                  </p:childTnLst>
                                </p:cTn>
                              </p:par>
                              <p:par>
                                <p:cTn id="126" presetID="10" presetClass="entr" presetSubtype="0" fill="hold" nodeType="withEffect">
                                  <p:stCondLst>
                                    <p:cond delay="0"/>
                                  </p:stCondLst>
                                  <p:childTnLst>
                                    <p:set>
                                      <p:cBhvr>
                                        <p:cTn id="127" dur="1" fill="hold">
                                          <p:stCondLst>
                                            <p:cond delay="0"/>
                                          </p:stCondLst>
                                        </p:cTn>
                                        <p:tgtEl>
                                          <p:spTgt spid="48"/>
                                        </p:tgtEl>
                                        <p:attrNameLst>
                                          <p:attrName>style.visibility</p:attrName>
                                        </p:attrNameLst>
                                      </p:cBhvr>
                                      <p:to>
                                        <p:strVal val="visible"/>
                                      </p:to>
                                    </p:set>
                                    <p:animEffect transition="in" filter="fade">
                                      <p:cBhvr>
                                        <p:cTn id="128" dur="500"/>
                                        <p:tgtEl>
                                          <p:spTgt spid="48"/>
                                        </p:tgtEl>
                                      </p:cBhvr>
                                    </p:animEffect>
                                  </p:childTnLst>
                                </p:cTn>
                              </p:par>
                              <p:par>
                                <p:cTn id="129" presetID="10" presetClass="exit" presetSubtype="0" fill="hold" nodeType="withEffect">
                                  <p:stCondLst>
                                    <p:cond delay="0"/>
                                  </p:stCondLst>
                                  <p:childTnLst>
                                    <p:animEffect transition="out" filter="fade">
                                      <p:cBhvr>
                                        <p:cTn id="130" dur="500"/>
                                        <p:tgtEl>
                                          <p:spTgt spid="55"/>
                                        </p:tgtEl>
                                      </p:cBhvr>
                                    </p:animEffect>
                                    <p:set>
                                      <p:cBhvr>
                                        <p:cTn id="131" dur="1" fill="hold">
                                          <p:stCondLst>
                                            <p:cond delay="499"/>
                                          </p:stCondLst>
                                        </p:cTn>
                                        <p:tgtEl>
                                          <p:spTgt spid="55"/>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54"/>
                                        </p:tgtEl>
                                      </p:cBhvr>
                                    </p:animEffect>
                                    <p:set>
                                      <p:cBhvr>
                                        <p:cTn id="134" dur="1" fill="hold">
                                          <p:stCondLst>
                                            <p:cond delay="499"/>
                                          </p:stCondLst>
                                        </p:cTn>
                                        <p:tgtEl>
                                          <p:spTgt spid="54"/>
                                        </p:tgtEl>
                                        <p:attrNameLst>
                                          <p:attrName>style.visibility</p:attrName>
                                        </p:attrNameLst>
                                      </p:cBhvr>
                                      <p:to>
                                        <p:strVal val="hidden"/>
                                      </p:to>
                                    </p:set>
                                  </p:childTnLst>
                                </p:cTn>
                              </p:par>
                            </p:childTnLst>
                          </p:cTn>
                        </p:par>
                        <p:par>
                          <p:cTn id="135" fill="hold">
                            <p:stCondLst>
                              <p:cond delay="500"/>
                            </p:stCondLst>
                            <p:childTnLst>
                              <p:par>
                                <p:cTn id="136" presetID="10" presetClass="entr" presetSubtype="0" fill="hold" grpId="0" nodeType="afterEffect">
                                  <p:stCondLst>
                                    <p:cond delay="0"/>
                                  </p:stCondLst>
                                  <p:childTnLst>
                                    <p:set>
                                      <p:cBhvr>
                                        <p:cTn id="137" dur="1" fill="hold">
                                          <p:stCondLst>
                                            <p:cond delay="0"/>
                                          </p:stCondLst>
                                        </p:cTn>
                                        <p:tgtEl>
                                          <p:spTgt spid="68"/>
                                        </p:tgtEl>
                                        <p:attrNameLst>
                                          <p:attrName>style.visibility</p:attrName>
                                        </p:attrNameLst>
                                      </p:cBhvr>
                                      <p:to>
                                        <p:strVal val="visible"/>
                                      </p:to>
                                    </p:set>
                                    <p:animEffect transition="in" filter="fade">
                                      <p:cBhvr>
                                        <p:cTn id="138" dur="500"/>
                                        <p:tgtEl>
                                          <p:spTgt spid="68"/>
                                        </p:tgtEl>
                                      </p:cBhvr>
                                    </p:animEffect>
                                  </p:childTnLst>
                                </p:cTn>
                              </p:par>
                              <p:par>
                                <p:cTn id="139" presetID="42" presetClass="path" presetSubtype="0" accel="50000" decel="50000" fill="hold" grpId="1" nodeType="withEffect">
                                  <p:stCondLst>
                                    <p:cond delay="0"/>
                                  </p:stCondLst>
                                  <p:childTnLst>
                                    <p:animMotion origin="layout" path="M 5E-6 1.11022E-16 L 5E-6 0.11181 " pathEditMode="relative" rAng="0" ptsTypes="AA">
                                      <p:cBhvr>
                                        <p:cTn id="140" dur="1000" fill="hold"/>
                                        <p:tgtEl>
                                          <p:spTgt spid="68"/>
                                        </p:tgtEl>
                                        <p:attrNameLst>
                                          <p:attrName>ppt_x</p:attrName>
                                          <p:attrName>ppt_y</p:attrName>
                                        </p:attrNameLst>
                                      </p:cBhvr>
                                      <p:rCtr x="0" y="5579"/>
                                    </p:animMotion>
                                  </p:childTnLst>
                                </p:cTn>
                              </p:par>
                            </p:childTnLst>
                          </p:cTn>
                        </p:par>
                        <p:par>
                          <p:cTn id="141" fill="hold">
                            <p:stCondLst>
                              <p:cond delay="1500"/>
                            </p:stCondLst>
                            <p:childTnLst>
                              <p:par>
                                <p:cTn id="142" presetID="42" presetClass="path" presetSubtype="0" accel="50000" decel="50000" fill="hold" grpId="2" nodeType="afterEffect">
                                  <p:stCondLst>
                                    <p:cond delay="0"/>
                                  </p:stCondLst>
                                  <p:childTnLst>
                                    <p:animMotion origin="layout" path="M 5E-6 0.11181 L 0.33855 0.11181 " pathEditMode="relative" rAng="0" ptsTypes="AA">
                                      <p:cBhvr>
                                        <p:cTn id="143" dur="1000" fill="hold"/>
                                        <p:tgtEl>
                                          <p:spTgt spid="68"/>
                                        </p:tgtEl>
                                        <p:attrNameLst>
                                          <p:attrName>ppt_x</p:attrName>
                                          <p:attrName>ppt_y</p:attrName>
                                        </p:attrNameLst>
                                      </p:cBhvr>
                                      <p:rCtr x="16927" y="0"/>
                                    </p:animMotion>
                                  </p:childTnLst>
                                </p:cTn>
                              </p:par>
                            </p:childTnLst>
                          </p:cTn>
                        </p:par>
                        <p:par>
                          <p:cTn id="144" fill="hold">
                            <p:stCondLst>
                              <p:cond delay="2500"/>
                            </p:stCondLst>
                            <p:childTnLst>
                              <p:par>
                                <p:cTn id="145" presetID="42" presetClass="path" presetSubtype="0" accel="50000" decel="50000" fill="hold" grpId="3" nodeType="afterEffect">
                                  <p:stCondLst>
                                    <p:cond delay="0"/>
                                  </p:stCondLst>
                                  <p:childTnLst>
                                    <p:animMotion origin="layout" path="M 0.33854 0.11181 L 0.33854 0.22292 " pathEditMode="relative" rAng="0" ptsTypes="AA">
                                      <p:cBhvr>
                                        <p:cTn id="146" dur="1000" fill="hold"/>
                                        <p:tgtEl>
                                          <p:spTgt spid="68"/>
                                        </p:tgtEl>
                                        <p:attrNameLst>
                                          <p:attrName>ppt_x</p:attrName>
                                          <p:attrName>ppt_y</p:attrName>
                                        </p:attrNameLst>
                                      </p:cBhvr>
                                      <p:rCtr x="0" y="5556"/>
                                    </p:animMotion>
                                  </p:childTnLst>
                                </p:cTn>
                              </p:par>
                            </p:childTnLst>
                          </p:cTn>
                        </p:par>
                      </p:childTnLst>
                    </p:cTn>
                  </p:par>
                  <p:par>
                    <p:cTn id="147" fill="hold">
                      <p:stCondLst>
                        <p:cond delay="indefinite"/>
                      </p:stCondLst>
                      <p:childTnLst>
                        <p:par>
                          <p:cTn id="148" fill="hold">
                            <p:stCondLst>
                              <p:cond delay="0"/>
                            </p:stCondLst>
                            <p:childTnLst>
                              <p:par>
                                <p:cTn id="149" presetID="10" presetClass="exit" presetSubtype="0" fill="hold" grpId="1" nodeType="clickEffect">
                                  <p:stCondLst>
                                    <p:cond delay="0"/>
                                  </p:stCondLst>
                                  <p:childTnLst>
                                    <p:animEffect transition="out" filter="fade">
                                      <p:cBhvr>
                                        <p:cTn id="150" dur="500"/>
                                        <p:tgtEl>
                                          <p:spTgt spid="78"/>
                                        </p:tgtEl>
                                      </p:cBhvr>
                                    </p:animEffect>
                                    <p:set>
                                      <p:cBhvr>
                                        <p:cTn id="151" dur="1" fill="hold">
                                          <p:stCondLst>
                                            <p:cond delay="499"/>
                                          </p:stCondLst>
                                        </p:cTn>
                                        <p:tgtEl>
                                          <p:spTgt spid="78"/>
                                        </p:tgtEl>
                                        <p:attrNameLst>
                                          <p:attrName>style.visibility</p:attrName>
                                        </p:attrNameLst>
                                      </p:cBhvr>
                                      <p:to>
                                        <p:strVal val="hidden"/>
                                      </p:to>
                                    </p:set>
                                  </p:childTnLst>
                                </p:cTn>
                              </p:par>
                              <p:par>
                                <p:cTn id="152" presetID="10" presetClass="exit" presetSubtype="0" fill="hold" grpId="4" nodeType="withEffect">
                                  <p:stCondLst>
                                    <p:cond delay="0"/>
                                  </p:stCondLst>
                                  <p:childTnLst>
                                    <p:animEffect transition="out" filter="fade">
                                      <p:cBhvr>
                                        <p:cTn id="153" dur="500"/>
                                        <p:tgtEl>
                                          <p:spTgt spid="68"/>
                                        </p:tgtEl>
                                      </p:cBhvr>
                                    </p:animEffect>
                                    <p:set>
                                      <p:cBhvr>
                                        <p:cTn id="154" dur="1" fill="hold">
                                          <p:stCondLst>
                                            <p:cond delay="499"/>
                                          </p:stCondLst>
                                        </p:cTn>
                                        <p:tgtEl>
                                          <p:spTgt spid="68"/>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47"/>
                                        </p:tgtEl>
                                        <p:attrNameLst>
                                          <p:attrName>style.visibility</p:attrName>
                                        </p:attrNameLst>
                                      </p:cBhvr>
                                      <p:to>
                                        <p:strVal val="visible"/>
                                      </p:to>
                                    </p:set>
                                    <p:animEffect transition="in" filter="fade">
                                      <p:cBhvr>
                                        <p:cTn id="159" dur="500"/>
                                        <p:tgtEl>
                                          <p:spTgt spid="47"/>
                                        </p:tgtEl>
                                      </p:cBhvr>
                                    </p:animEffect>
                                  </p:childTnLst>
                                </p:cTn>
                              </p:par>
                              <p:par>
                                <p:cTn id="160" presetID="10" presetClass="entr" presetSubtype="0" fill="hold" nodeType="withEffect">
                                  <p:stCondLst>
                                    <p:cond delay="0"/>
                                  </p:stCondLst>
                                  <p:childTnLst>
                                    <p:set>
                                      <p:cBhvr>
                                        <p:cTn id="161" dur="1" fill="hold">
                                          <p:stCondLst>
                                            <p:cond delay="0"/>
                                          </p:stCondLst>
                                        </p:cTn>
                                        <p:tgtEl>
                                          <p:spTgt spid="46"/>
                                        </p:tgtEl>
                                        <p:attrNameLst>
                                          <p:attrName>style.visibility</p:attrName>
                                        </p:attrNameLst>
                                      </p:cBhvr>
                                      <p:to>
                                        <p:strVal val="visible"/>
                                      </p:to>
                                    </p:set>
                                    <p:animEffect transition="in" filter="fade">
                                      <p:cBhvr>
                                        <p:cTn id="16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62" grpId="0" animBg="1"/>
      <p:bldP spid="62" grpId="1" animBg="1"/>
      <p:bldP spid="62" grpId="2" animBg="1"/>
      <p:bldP spid="62" grpId="3" animBg="1"/>
      <p:bldP spid="62" grpId="4" animBg="1"/>
      <p:bldP spid="68" grpId="0" animBg="1"/>
      <p:bldP spid="68" grpId="1" animBg="1"/>
      <p:bldP spid="68" grpId="2" animBg="1"/>
      <p:bldP spid="68" grpId="3" animBg="1"/>
      <p:bldP spid="68" grpId="4" animBg="1"/>
      <p:bldP spid="72" grpId="0"/>
      <p:bldP spid="73" grpId="0"/>
      <p:bldP spid="77" grpId="0" animBg="1"/>
      <p:bldP spid="77" grpId="1" animBg="1"/>
      <p:bldP spid="78" grpId="0" animBg="1"/>
      <p:bldP spid="78" grpId="1" animBg="1"/>
      <p:bldP spid="83" grpId="0" animBg="1"/>
      <p:bldP spid="83" grpId="1" animBg="1"/>
      <p:bldP spid="84" grpId="0" animBg="1"/>
      <p:bldP spid="84" grpId="1" animBg="1"/>
      <p:bldP spid="84" grpId="2" animBg="1"/>
      <p:bldP spid="84" grpId="3" animBg="1"/>
      <p:bldP spid="85" grpId="0" animBg="1"/>
      <p:bldP spid="85" grpId="1" animBg="1"/>
      <p:bldP spid="85" grpId="2" animBg="1"/>
      <p:bldP spid="86"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SALP: Baseline Bank Organization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134</a:t>
            </a:fld>
            <a:endParaRPr lang="en-US" altLang="en-US">
              <a:solidFill>
                <a:srgbClr val="000000"/>
              </a:solidFill>
            </a:endParaRPr>
          </a:p>
        </p:txBody>
      </p:sp>
      <p:cxnSp>
        <p:nvCxnSpPr>
          <p:cNvPr id="97" name="on0"/>
          <p:cNvCxnSpPr/>
          <p:nvPr/>
        </p:nvCxnSpPr>
        <p:spPr>
          <a:xfrm>
            <a:off x="5328989" y="2599608"/>
            <a:ext cx="0" cy="472095"/>
          </a:xfrm>
          <a:prstGeom prst="line">
            <a:avLst/>
          </a:prstGeom>
          <a:noFill/>
          <a:ln w="57150" cap="flat" cmpd="sng" algn="ctr">
            <a:solidFill>
              <a:srgbClr val="FF0000"/>
            </a:solidFill>
            <a:prstDash val="solid"/>
          </a:ln>
          <a:effectLst/>
        </p:spPr>
      </p:cxnSp>
      <p:cxnSp>
        <p:nvCxnSpPr>
          <p:cNvPr id="98" name="on0"/>
          <p:cNvCxnSpPr/>
          <p:nvPr/>
        </p:nvCxnSpPr>
        <p:spPr>
          <a:xfrm>
            <a:off x="4448024" y="2586544"/>
            <a:ext cx="0" cy="455361"/>
          </a:xfrm>
          <a:prstGeom prst="line">
            <a:avLst/>
          </a:prstGeom>
          <a:noFill/>
          <a:ln w="57150" cap="flat" cmpd="sng" algn="ctr">
            <a:solidFill>
              <a:srgbClr val="FF0000"/>
            </a:solidFill>
            <a:prstDash val="solid"/>
          </a:ln>
          <a:effectLst/>
        </p:spPr>
      </p:cxnSp>
      <p:cxnSp>
        <p:nvCxnSpPr>
          <p:cNvPr id="99" name="long"/>
          <p:cNvCxnSpPr/>
          <p:nvPr/>
        </p:nvCxnSpPr>
        <p:spPr>
          <a:xfrm>
            <a:off x="8052975" y="1761405"/>
            <a:ext cx="0" cy="4114800"/>
          </a:xfrm>
          <a:prstGeom prst="line">
            <a:avLst/>
          </a:prstGeom>
          <a:noFill/>
          <a:ln w="57150" cap="flat" cmpd="sng" algn="ctr">
            <a:solidFill>
              <a:srgbClr val="FF0000"/>
            </a:solidFill>
            <a:prstDash val="solid"/>
          </a:ln>
          <a:effectLst/>
        </p:spPr>
      </p:cxnSp>
      <p:cxnSp>
        <p:nvCxnSpPr>
          <p:cNvPr id="100" name="long"/>
          <p:cNvCxnSpPr/>
          <p:nvPr/>
        </p:nvCxnSpPr>
        <p:spPr>
          <a:xfrm>
            <a:off x="6992157" y="1761405"/>
            <a:ext cx="1" cy="4114800"/>
          </a:xfrm>
          <a:prstGeom prst="line">
            <a:avLst/>
          </a:prstGeom>
          <a:noFill/>
          <a:ln w="57150" cap="flat" cmpd="sng" algn="ctr">
            <a:solidFill>
              <a:srgbClr val="FF0000"/>
            </a:solidFill>
            <a:prstDash val="solid"/>
          </a:ln>
          <a:effectLst/>
        </p:spPr>
      </p:cxnSp>
      <p:sp>
        <p:nvSpPr>
          <p:cNvPr id="101" name="localrb"/>
          <p:cNvSpPr txBox="1"/>
          <p:nvPr/>
        </p:nvSpPr>
        <p:spPr>
          <a:xfrm>
            <a:off x="5991234" y="2219155"/>
            <a:ext cx="2057400" cy="304250"/>
          </a:xfrm>
          <a:prstGeom prst="rect">
            <a:avLst/>
          </a:prstGeom>
          <a:noFill/>
        </p:spPr>
        <p:txBody>
          <a:bodyPr wrap="square" rtlCol="0" anchor="ctr">
            <a:noAutofit/>
          </a:bodyPr>
          <a:lstStyle/>
          <a:p>
            <a:pPr>
              <a:lnSpc>
                <a:spcPct val="70000"/>
              </a:lnSpc>
              <a:defRPr/>
            </a:pPr>
            <a:r>
              <a:rPr lang="en-US" sz="2800" i="1" kern="0" dirty="0" smtClean="0">
                <a:solidFill>
                  <a:sysClr val="windowText" lastClr="000000"/>
                </a:solidFill>
                <a:latin typeface="Tahoma"/>
              </a:rPr>
              <a:t>Local</a:t>
            </a:r>
            <a:br>
              <a:rPr lang="en-US" sz="2800" i="1" kern="0" dirty="0" smtClean="0">
                <a:solidFill>
                  <a:sysClr val="windowText" lastClr="000000"/>
                </a:solidFill>
                <a:latin typeface="Tahoma"/>
              </a:rPr>
            </a:br>
            <a:r>
              <a:rPr lang="en-US" sz="2800" i="1" kern="0" dirty="0" smtClean="0">
                <a:solidFill>
                  <a:sysClr val="windowText" lastClr="000000"/>
                </a:solidFill>
                <a:latin typeface="Tahoma"/>
              </a:rPr>
              <a:t>row-buffer</a:t>
            </a:r>
            <a:endParaRPr lang="en-US" sz="2400" i="1" kern="0" dirty="0">
              <a:solidFill>
                <a:sysClr val="windowText" lastClr="000000"/>
              </a:solidFill>
              <a:latin typeface="Tahoma"/>
            </a:endParaRPr>
          </a:p>
        </p:txBody>
      </p:sp>
      <p:sp>
        <p:nvSpPr>
          <p:cNvPr id="102" name="localrb"/>
          <p:cNvSpPr txBox="1"/>
          <p:nvPr/>
        </p:nvSpPr>
        <p:spPr>
          <a:xfrm>
            <a:off x="5991234" y="4581355"/>
            <a:ext cx="1933566" cy="304250"/>
          </a:xfrm>
          <a:prstGeom prst="rect">
            <a:avLst/>
          </a:prstGeom>
          <a:noFill/>
        </p:spPr>
        <p:txBody>
          <a:bodyPr wrap="square" rtlCol="0" anchor="ctr">
            <a:noAutofit/>
          </a:bodyPr>
          <a:lstStyle/>
          <a:p>
            <a:pPr>
              <a:lnSpc>
                <a:spcPct val="70000"/>
              </a:lnSpc>
              <a:defRPr/>
            </a:pPr>
            <a:r>
              <a:rPr lang="en-US" sz="2800" i="1" kern="0" dirty="0" smtClean="0">
                <a:solidFill>
                  <a:sysClr val="windowText" lastClr="000000"/>
                </a:solidFill>
                <a:latin typeface="Tahoma"/>
              </a:rPr>
              <a:t>Local</a:t>
            </a:r>
            <a:br>
              <a:rPr lang="en-US" sz="2800" i="1" kern="0" dirty="0" smtClean="0">
                <a:solidFill>
                  <a:sysClr val="windowText" lastClr="000000"/>
                </a:solidFill>
                <a:latin typeface="Tahoma"/>
              </a:rPr>
            </a:br>
            <a:r>
              <a:rPr lang="en-US" sz="2800" i="1" kern="0" dirty="0" smtClean="0">
                <a:solidFill>
                  <a:sysClr val="windowText" lastClr="000000"/>
                </a:solidFill>
                <a:latin typeface="Tahoma"/>
              </a:rPr>
              <a:t>row-buffer</a:t>
            </a:r>
            <a:endParaRPr lang="en-US" sz="2400" i="1" kern="0" dirty="0">
              <a:solidFill>
                <a:sysClr val="windowText" lastClr="000000"/>
              </a:solidFill>
              <a:latin typeface="Tahoma"/>
            </a:endParaRPr>
          </a:p>
        </p:txBody>
      </p:sp>
      <p:sp>
        <p:nvSpPr>
          <p:cNvPr id="103" name="localrb"/>
          <p:cNvSpPr txBox="1"/>
          <p:nvPr/>
        </p:nvSpPr>
        <p:spPr>
          <a:xfrm>
            <a:off x="4525191" y="5952955"/>
            <a:ext cx="1875609" cy="304250"/>
          </a:xfrm>
          <a:prstGeom prst="rect">
            <a:avLst/>
          </a:prstGeom>
          <a:noFill/>
        </p:spPr>
        <p:txBody>
          <a:bodyPr wrap="square" rtlCol="0" anchor="ctr">
            <a:noAutofit/>
          </a:bodyPr>
          <a:lstStyle/>
          <a:p>
            <a:pPr algn="r">
              <a:lnSpc>
                <a:spcPct val="70000"/>
              </a:lnSpc>
              <a:defRPr/>
            </a:pPr>
            <a:r>
              <a:rPr lang="en-US" sz="2800" i="1" kern="0" dirty="0" smtClean="0">
                <a:solidFill>
                  <a:sysClr val="windowText" lastClr="000000"/>
                </a:solidFill>
                <a:latin typeface="Tahoma"/>
              </a:rPr>
              <a:t>Global</a:t>
            </a:r>
            <a:br>
              <a:rPr lang="en-US" sz="2800" i="1" kern="0" dirty="0" smtClean="0">
                <a:solidFill>
                  <a:sysClr val="windowText" lastClr="000000"/>
                </a:solidFill>
                <a:latin typeface="Tahoma"/>
              </a:rPr>
            </a:br>
            <a:r>
              <a:rPr lang="en-US" sz="2800" i="1" kern="0" dirty="0" smtClean="0">
                <a:solidFill>
                  <a:sysClr val="windowText" lastClr="000000"/>
                </a:solidFill>
                <a:latin typeface="Tahoma"/>
              </a:rPr>
              <a:t>row-buffer</a:t>
            </a:r>
            <a:endParaRPr lang="en-US" sz="2400" i="1" kern="0" dirty="0">
              <a:solidFill>
                <a:sysClr val="windowText" lastClr="000000"/>
              </a:solidFill>
              <a:latin typeface="Tahoma"/>
            </a:endParaRPr>
          </a:p>
        </p:txBody>
      </p:sp>
      <p:sp>
        <p:nvSpPr>
          <p:cNvPr id="104" name="movebluerow"/>
          <p:cNvSpPr/>
          <p:nvPr/>
        </p:nvSpPr>
        <p:spPr>
          <a:xfrm>
            <a:off x="3963224" y="1228010"/>
            <a:ext cx="1875609" cy="457200"/>
          </a:xfrm>
          <a:prstGeom prst="rect">
            <a:avLst/>
          </a:prstGeom>
          <a:solidFill>
            <a:srgbClr val="0070C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05" name="movebluerow"/>
          <p:cNvSpPr/>
          <p:nvPr/>
        </p:nvSpPr>
        <p:spPr>
          <a:xfrm>
            <a:off x="3972749" y="3579070"/>
            <a:ext cx="1866084" cy="457200"/>
          </a:xfrm>
          <a:prstGeom prst="rect">
            <a:avLst/>
          </a:prstGeom>
          <a:solidFill>
            <a:srgbClr val="FFC00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cxnSp>
        <p:nvCxnSpPr>
          <p:cNvPr id="106" name="longblack"/>
          <p:cNvCxnSpPr/>
          <p:nvPr/>
        </p:nvCxnSpPr>
        <p:spPr>
          <a:xfrm flipV="1">
            <a:off x="2555776" y="1683654"/>
            <a:ext cx="648119" cy="1556"/>
          </a:xfrm>
          <a:prstGeom prst="line">
            <a:avLst/>
          </a:prstGeom>
          <a:noFill/>
          <a:ln w="76200" cap="flat" cmpd="sng" algn="ctr">
            <a:solidFill>
              <a:sysClr val="window" lastClr="FFFFFF">
                <a:lumMod val="65000"/>
              </a:sysClr>
            </a:solidFill>
            <a:prstDash val="solid"/>
          </a:ln>
          <a:effectLst/>
        </p:spPr>
      </p:cxnSp>
      <p:cxnSp>
        <p:nvCxnSpPr>
          <p:cNvPr id="107" name="longblack"/>
          <p:cNvCxnSpPr/>
          <p:nvPr/>
        </p:nvCxnSpPr>
        <p:spPr>
          <a:xfrm flipV="1">
            <a:off x="2555776" y="4036265"/>
            <a:ext cx="638313" cy="5"/>
          </a:xfrm>
          <a:prstGeom prst="line">
            <a:avLst/>
          </a:prstGeom>
          <a:noFill/>
          <a:ln w="76200" cap="flat" cmpd="sng" algn="ctr">
            <a:solidFill>
              <a:sysClr val="window" lastClr="FFFFFF">
                <a:lumMod val="65000"/>
              </a:sysClr>
            </a:solidFill>
            <a:prstDash val="solid"/>
          </a:ln>
          <a:effectLst/>
        </p:spPr>
      </p:cxnSp>
      <p:cxnSp>
        <p:nvCxnSpPr>
          <p:cNvPr id="108" name="black"/>
          <p:cNvCxnSpPr/>
          <p:nvPr/>
        </p:nvCxnSpPr>
        <p:spPr>
          <a:xfrm>
            <a:off x="969942" y="3071703"/>
            <a:ext cx="1585834" cy="0"/>
          </a:xfrm>
          <a:prstGeom prst="line">
            <a:avLst/>
          </a:prstGeom>
          <a:noFill/>
          <a:ln w="76200" cap="flat" cmpd="sng" algn="ctr">
            <a:solidFill>
              <a:sysClr val="window" lastClr="FFFFFF">
                <a:lumMod val="65000"/>
              </a:sysClr>
            </a:solidFill>
            <a:prstDash val="solid"/>
          </a:ln>
          <a:effectLst/>
        </p:spPr>
      </p:cxnSp>
      <p:sp>
        <p:nvSpPr>
          <p:cNvPr id="109" name="smallrow"/>
          <p:cNvSpPr/>
          <p:nvPr/>
        </p:nvSpPr>
        <p:spPr>
          <a:xfrm>
            <a:off x="3963225" y="1685208"/>
            <a:ext cx="1875609" cy="457200"/>
          </a:xfrm>
          <a:prstGeom prst="rect">
            <a:avLst/>
          </a:prstGeom>
          <a:no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cxnSp>
        <p:nvCxnSpPr>
          <p:cNvPr id="110" name="Straight Connector 109"/>
          <p:cNvCxnSpPr/>
          <p:nvPr/>
        </p:nvCxnSpPr>
        <p:spPr>
          <a:xfrm>
            <a:off x="3545495" y="1913808"/>
            <a:ext cx="2750539" cy="0"/>
          </a:xfrm>
          <a:prstGeom prst="line">
            <a:avLst/>
          </a:prstGeom>
          <a:noFill/>
          <a:ln w="19050" cap="flat" cmpd="sng" algn="ctr">
            <a:solidFill>
              <a:sysClr val="windowText" lastClr="000000"/>
            </a:solidFill>
            <a:prstDash val="sysDash"/>
          </a:ln>
          <a:effectLst/>
        </p:spPr>
      </p:cxnSp>
      <p:cxnSp>
        <p:nvCxnSpPr>
          <p:cNvPr id="111" name="black"/>
          <p:cNvCxnSpPr/>
          <p:nvPr/>
        </p:nvCxnSpPr>
        <p:spPr>
          <a:xfrm>
            <a:off x="2555776" y="1228008"/>
            <a:ext cx="0" cy="3722110"/>
          </a:xfrm>
          <a:prstGeom prst="line">
            <a:avLst/>
          </a:prstGeom>
          <a:noFill/>
          <a:ln w="76200" cap="flat" cmpd="sng" algn="ctr">
            <a:solidFill>
              <a:sysClr val="window" lastClr="FFFFFF">
                <a:lumMod val="65000"/>
              </a:sysClr>
            </a:solidFill>
            <a:prstDash val="solid"/>
          </a:ln>
          <a:effectLst/>
        </p:spPr>
      </p:cxnSp>
      <p:cxnSp>
        <p:nvCxnSpPr>
          <p:cNvPr id="112" name="black"/>
          <p:cNvCxnSpPr/>
          <p:nvPr/>
        </p:nvCxnSpPr>
        <p:spPr>
          <a:xfrm>
            <a:off x="2736882" y="1685208"/>
            <a:ext cx="457206" cy="0"/>
          </a:xfrm>
          <a:prstGeom prst="line">
            <a:avLst/>
          </a:prstGeom>
          <a:noFill/>
          <a:ln w="76200" cap="flat" cmpd="sng" algn="ctr">
            <a:solidFill>
              <a:sysClr val="window" lastClr="FFFFFF">
                <a:lumMod val="65000"/>
              </a:sysClr>
            </a:solidFill>
            <a:prstDash val="solid"/>
          </a:ln>
          <a:effectLst/>
        </p:spPr>
      </p:cxnSp>
      <p:sp>
        <p:nvSpPr>
          <p:cNvPr id="113" name="smallrow"/>
          <p:cNvSpPr/>
          <p:nvPr/>
        </p:nvSpPr>
        <p:spPr>
          <a:xfrm>
            <a:off x="3963225" y="4035718"/>
            <a:ext cx="1875609" cy="457200"/>
          </a:xfrm>
          <a:prstGeom prst="rect">
            <a:avLst/>
          </a:prstGeom>
          <a:no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14" name="smallrow"/>
          <p:cNvSpPr/>
          <p:nvPr/>
        </p:nvSpPr>
        <p:spPr>
          <a:xfrm>
            <a:off x="3972750" y="3578518"/>
            <a:ext cx="1866084" cy="457200"/>
          </a:xfrm>
          <a:prstGeom prst="rect">
            <a:avLst/>
          </a:prstGeom>
          <a:solidFill>
            <a:srgbClr val="FFC00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cxnSp>
        <p:nvCxnSpPr>
          <p:cNvPr id="115" name="Straight Connector 114"/>
          <p:cNvCxnSpPr/>
          <p:nvPr/>
        </p:nvCxnSpPr>
        <p:spPr>
          <a:xfrm flipV="1">
            <a:off x="3545494" y="4264317"/>
            <a:ext cx="2750540" cy="1"/>
          </a:xfrm>
          <a:prstGeom prst="line">
            <a:avLst/>
          </a:prstGeom>
          <a:noFill/>
          <a:ln w="19050" cap="flat" cmpd="sng" algn="ctr">
            <a:solidFill>
              <a:sysClr val="windowText" lastClr="000000"/>
            </a:solidFill>
            <a:prstDash val="sysDash"/>
          </a:ln>
          <a:effectLst/>
        </p:spPr>
      </p:cxnSp>
      <p:cxnSp>
        <p:nvCxnSpPr>
          <p:cNvPr id="116" name="black"/>
          <p:cNvCxnSpPr>
            <a:endCxn id="125" idx="0"/>
          </p:cNvCxnSpPr>
          <p:nvPr/>
        </p:nvCxnSpPr>
        <p:spPr>
          <a:xfrm>
            <a:off x="2736882" y="4035717"/>
            <a:ext cx="457206" cy="0"/>
          </a:xfrm>
          <a:prstGeom prst="line">
            <a:avLst/>
          </a:prstGeom>
          <a:noFill/>
          <a:ln w="76200" cap="flat" cmpd="sng" algn="ctr">
            <a:solidFill>
              <a:sysClr val="window" lastClr="FFFFFF">
                <a:lumMod val="65000"/>
              </a:sysClr>
            </a:solidFill>
            <a:prstDash val="solid"/>
          </a:ln>
          <a:effectLst/>
        </p:spPr>
      </p:cxnSp>
      <p:sp>
        <p:nvSpPr>
          <p:cNvPr id="117" name="globaldecoder"/>
          <p:cNvSpPr/>
          <p:nvPr/>
        </p:nvSpPr>
        <p:spPr>
          <a:xfrm rot="16200000">
            <a:off x="-873758" y="2757764"/>
            <a:ext cx="3687400" cy="568282"/>
          </a:xfrm>
          <a:prstGeom prst="trapezoid">
            <a:avLst/>
          </a:prstGeom>
          <a:solidFill>
            <a:sysClr val="windowText" lastClr="000000">
              <a:lumMod val="75000"/>
              <a:lumOff val="25000"/>
            </a:sysClr>
          </a:solidFill>
          <a:ln w="57150" cap="flat" cmpd="sng" algn="ctr">
            <a:solidFill>
              <a:sysClr val="windowText" lastClr="000000"/>
            </a:solidFill>
            <a:prstDash val="solid"/>
          </a:ln>
          <a:effectLst/>
        </p:spPr>
        <p:txBody>
          <a:bodyPr lIns="0" rIns="0" rtlCol="0" anchor="ctr"/>
          <a:lstStyle/>
          <a:p>
            <a:pPr algn="ctr">
              <a:defRPr/>
            </a:pPr>
            <a:r>
              <a:rPr lang="en-US" sz="3600" kern="0" smtClean="0">
                <a:solidFill>
                  <a:sysClr val="window" lastClr="FFFFFF"/>
                </a:solidFill>
                <a:latin typeface="Calibri"/>
              </a:rPr>
              <a:t>Global Decoder</a:t>
            </a:r>
            <a:endParaRPr lang="en-US" sz="3600" kern="0">
              <a:solidFill>
                <a:sysClr val="window" lastClr="FFFFFF"/>
              </a:solidFill>
              <a:latin typeface="Calibri"/>
            </a:endParaRPr>
          </a:p>
        </p:txBody>
      </p:sp>
      <p:sp>
        <p:nvSpPr>
          <p:cNvPr id="118" name="movebluerow"/>
          <p:cNvSpPr/>
          <p:nvPr/>
        </p:nvSpPr>
        <p:spPr>
          <a:xfrm>
            <a:off x="3985450" y="2142408"/>
            <a:ext cx="1875609" cy="457200"/>
          </a:xfrm>
          <a:prstGeom prst="rect">
            <a:avLst/>
          </a:prstGeom>
          <a:solidFill>
            <a:srgbClr val="0070C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19" name="bankblank"/>
          <p:cNvSpPr/>
          <p:nvPr/>
        </p:nvSpPr>
        <p:spPr>
          <a:xfrm>
            <a:off x="3963224" y="1228008"/>
            <a:ext cx="1875610" cy="914401"/>
          </a:xfrm>
          <a:prstGeom prst="rect">
            <a:avLst/>
          </a:prstGeom>
          <a:noFill/>
          <a:ln w="57150" cap="flat" cmpd="sng" algn="ctr">
            <a:solidFill>
              <a:sysClr val="windowText" lastClr="000000"/>
            </a:solidFill>
            <a:prstDash val="solid"/>
          </a:ln>
          <a:effectLst/>
        </p:spPr>
        <p:txBody>
          <a:bodyPr rtlCol="0" anchor="ctr"/>
          <a:lstStyle/>
          <a:p>
            <a:pPr algn="ctr">
              <a:defRPr/>
            </a:pPr>
            <a:endParaRPr lang="en-US" sz="3200" kern="0">
              <a:solidFill>
                <a:sysClr val="windowText" lastClr="000000"/>
              </a:solidFill>
              <a:latin typeface="Calibri"/>
            </a:endParaRPr>
          </a:p>
        </p:txBody>
      </p:sp>
      <p:sp>
        <p:nvSpPr>
          <p:cNvPr id="120" name="row-buffer"/>
          <p:cNvSpPr/>
          <p:nvPr/>
        </p:nvSpPr>
        <p:spPr>
          <a:xfrm>
            <a:off x="3963224" y="2142408"/>
            <a:ext cx="1875610" cy="457200"/>
          </a:xfrm>
          <a:prstGeom prst="rect">
            <a:avLst/>
          </a:prstGeom>
          <a:noFill/>
          <a:ln w="57150" cap="flat" cmpd="sng" algn="ctr">
            <a:solidFill>
              <a:sysClr val="windowText" lastClr="000000"/>
            </a:solidFill>
            <a:prstDash val="solid"/>
          </a:ln>
          <a:effectLst/>
        </p:spPr>
        <p:txBody>
          <a:bodyPr rtlCol="0" anchor="ctr"/>
          <a:lstStyle/>
          <a:p>
            <a:pPr>
              <a:defRPr/>
            </a:pPr>
            <a:endParaRPr lang="en-US" sz="3000" kern="0">
              <a:solidFill>
                <a:sysClr val="windowText" lastClr="000000"/>
              </a:solidFill>
              <a:latin typeface="Calibri"/>
            </a:endParaRPr>
          </a:p>
        </p:txBody>
      </p:sp>
      <p:sp>
        <p:nvSpPr>
          <p:cNvPr id="121" name="decoder"/>
          <p:cNvSpPr/>
          <p:nvPr/>
        </p:nvSpPr>
        <p:spPr>
          <a:xfrm rot="16200000">
            <a:off x="2912592" y="1509507"/>
            <a:ext cx="914402" cy="351407"/>
          </a:xfrm>
          <a:prstGeom prst="trapezoid">
            <a:avLst/>
          </a:prstGeom>
          <a:solidFill>
            <a:srgbClr val="0070C0">
              <a:alpha val="75000"/>
            </a:srgbClr>
          </a:solidFill>
          <a:ln w="57150" cap="flat" cmpd="sng" algn="ctr">
            <a:solidFill>
              <a:sysClr val="windowText" lastClr="000000"/>
            </a:solidFill>
            <a:prstDash val="solid"/>
          </a:ln>
          <a:effectLst/>
        </p:spPr>
        <p:txBody>
          <a:bodyPr rtlCol="0" anchor="ctr"/>
          <a:lstStyle/>
          <a:p>
            <a:pPr algn="ctr">
              <a:defRPr/>
            </a:pPr>
            <a:endParaRPr lang="en-US" sz="3200" kern="0">
              <a:solidFill>
                <a:sysClr val="window" lastClr="FFFFFF"/>
              </a:solidFill>
              <a:latin typeface="Calibri"/>
            </a:endParaRPr>
          </a:p>
        </p:txBody>
      </p:sp>
      <p:sp>
        <p:nvSpPr>
          <p:cNvPr id="123" name="bankblank"/>
          <p:cNvSpPr/>
          <p:nvPr/>
        </p:nvSpPr>
        <p:spPr>
          <a:xfrm>
            <a:off x="3963224" y="3578518"/>
            <a:ext cx="1875610" cy="914401"/>
          </a:xfrm>
          <a:prstGeom prst="rect">
            <a:avLst/>
          </a:prstGeom>
          <a:noFill/>
          <a:ln w="57150" cap="flat" cmpd="sng" algn="ctr">
            <a:solidFill>
              <a:sysClr val="windowText" lastClr="000000"/>
            </a:solidFill>
            <a:prstDash val="solid"/>
          </a:ln>
          <a:effectLst/>
        </p:spPr>
        <p:txBody>
          <a:bodyPr rtlCol="0" anchor="ctr"/>
          <a:lstStyle/>
          <a:p>
            <a:pPr algn="ctr">
              <a:defRPr/>
            </a:pPr>
            <a:endParaRPr lang="en-US" sz="3200" kern="0">
              <a:solidFill>
                <a:sysClr val="windowText" lastClr="000000"/>
              </a:solidFill>
              <a:latin typeface="Calibri"/>
            </a:endParaRPr>
          </a:p>
        </p:txBody>
      </p:sp>
      <p:sp>
        <p:nvSpPr>
          <p:cNvPr id="124" name="row-buffer"/>
          <p:cNvSpPr/>
          <p:nvPr/>
        </p:nvSpPr>
        <p:spPr>
          <a:xfrm>
            <a:off x="6582591" y="5876205"/>
            <a:ext cx="1875609" cy="457200"/>
          </a:xfrm>
          <a:prstGeom prst="rect">
            <a:avLst/>
          </a:prstGeom>
          <a:noFill/>
          <a:ln w="57150" cap="flat" cmpd="sng" algn="ctr">
            <a:solidFill>
              <a:sysClr val="windowText" lastClr="000000"/>
            </a:solidFill>
            <a:prstDash val="solid"/>
          </a:ln>
          <a:effectLst/>
        </p:spPr>
        <p:txBody>
          <a:bodyPr rtlCol="0" anchor="ctr"/>
          <a:lstStyle/>
          <a:p>
            <a:pPr>
              <a:defRPr/>
            </a:pPr>
            <a:endParaRPr lang="en-US" sz="3000" kern="0">
              <a:solidFill>
                <a:sysClr val="windowText" lastClr="000000"/>
              </a:solidFill>
              <a:latin typeface="Calibri"/>
            </a:endParaRPr>
          </a:p>
        </p:txBody>
      </p:sp>
      <p:sp>
        <p:nvSpPr>
          <p:cNvPr id="125" name="decoder"/>
          <p:cNvSpPr/>
          <p:nvPr/>
        </p:nvSpPr>
        <p:spPr>
          <a:xfrm rot="16200000">
            <a:off x="2912590" y="3860013"/>
            <a:ext cx="914402" cy="351407"/>
          </a:xfrm>
          <a:prstGeom prst="trapezoid">
            <a:avLst/>
          </a:prstGeom>
          <a:solidFill>
            <a:sysClr val="windowText" lastClr="000000">
              <a:lumMod val="75000"/>
              <a:lumOff val="25000"/>
            </a:sysClr>
          </a:solidFill>
          <a:ln w="57150" cap="flat" cmpd="sng" algn="ctr">
            <a:solidFill>
              <a:sysClr val="windowText" lastClr="000000"/>
            </a:solidFill>
            <a:prstDash val="solid"/>
          </a:ln>
          <a:effectLst/>
        </p:spPr>
        <p:txBody>
          <a:bodyPr rtlCol="0" anchor="ctr"/>
          <a:lstStyle/>
          <a:p>
            <a:pPr algn="ctr">
              <a:defRPr/>
            </a:pPr>
            <a:endParaRPr lang="en-US" sz="3200" kern="0">
              <a:solidFill>
                <a:sysClr val="window" lastClr="FFFFFF"/>
              </a:solidFill>
              <a:latin typeface="Calibri"/>
            </a:endParaRPr>
          </a:p>
        </p:txBody>
      </p:sp>
      <p:sp>
        <p:nvSpPr>
          <p:cNvPr id="126" name="row-buffer"/>
          <p:cNvSpPr/>
          <p:nvPr/>
        </p:nvSpPr>
        <p:spPr>
          <a:xfrm>
            <a:off x="3963224" y="4492918"/>
            <a:ext cx="1875610" cy="457200"/>
          </a:xfrm>
          <a:prstGeom prst="rect">
            <a:avLst/>
          </a:prstGeom>
          <a:noFill/>
          <a:ln w="57150" cap="flat" cmpd="sng" algn="ctr">
            <a:solidFill>
              <a:sysClr val="windowText" lastClr="000000"/>
            </a:solidFill>
            <a:prstDash val="solid"/>
          </a:ln>
          <a:effectLst/>
        </p:spPr>
        <p:txBody>
          <a:bodyPr rtlCol="0" anchor="ctr"/>
          <a:lstStyle/>
          <a:p>
            <a:pPr>
              <a:defRPr/>
            </a:pPr>
            <a:endParaRPr lang="en-US" sz="3000" kern="0">
              <a:solidFill>
                <a:sysClr val="windowText" lastClr="000000"/>
              </a:solidFill>
              <a:latin typeface="Calibri"/>
            </a:endParaRPr>
          </a:p>
        </p:txBody>
      </p:sp>
      <p:cxnSp>
        <p:nvCxnSpPr>
          <p:cNvPr id="131" name="wlbluelowered"/>
          <p:cNvCxnSpPr/>
          <p:nvPr/>
        </p:nvCxnSpPr>
        <p:spPr>
          <a:xfrm flipV="1">
            <a:off x="3545495" y="1456605"/>
            <a:ext cx="2750539" cy="3"/>
          </a:xfrm>
          <a:prstGeom prst="line">
            <a:avLst/>
          </a:prstGeom>
          <a:noFill/>
          <a:ln w="19050" cap="flat" cmpd="sng" algn="ctr">
            <a:solidFill>
              <a:sysClr val="windowText" lastClr="000000"/>
            </a:solidFill>
            <a:prstDash val="sysDash"/>
          </a:ln>
          <a:effectLst/>
        </p:spPr>
      </p:cxnSp>
      <p:cxnSp>
        <p:nvCxnSpPr>
          <p:cNvPr id="132" name="wlorangelowered"/>
          <p:cNvCxnSpPr/>
          <p:nvPr/>
        </p:nvCxnSpPr>
        <p:spPr>
          <a:xfrm>
            <a:off x="3545497" y="3807114"/>
            <a:ext cx="2750537" cy="4"/>
          </a:xfrm>
          <a:prstGeom prst="line">
            <a:avLst/>
          </a:prstGeom>
          <a:noFill/>
          <a:ln w="19050" cap="flat" cmpd="sng" algn="ctr">
            <a:solidFill>
              <a:sysClr val="windowText" lastClr="000000"/>
            </a:solidFill>
            <a:prstDash val="sysDash"/>
          </a:ln>
          <a:effectLst/>
        </p:spPr>
      </p:cxnSp>
      <p:sp>
        <p:nvSpPr>
          <p:cNvPr id="135" name="globalbitline"/>
          <p:cNvSpPr txBox="1"/>
          <p:nvPr/>
        </p:nvSpPr>
        <p:spPr>
          <a:xfrm>
            <a:off x="5880903" y="999405"/>
            <a:ext cx="3278984" cy="556048"/>
          </a:xfrm>
          <a:prstGeom prst="rect">
            <a:avLst/>
          </a:prstGeom>
          <a:noFill/>
        </p:spPr>
        <p:txBody>
          <a:bodyPr wrap="square" rtlCol="0" anchor="ctr">
            <a:noAutofit/>
          </a:bodyPr>
          <a:lstStyle/>
          <a:p>
            <a:pPr algn="ctr">
              <a:lnSpc>
                <a:spcPct val="80000"/>
              </a:lnSpc>
              <a:defRPr/>
            </a:pPr>
            <a:r>
              <a:rPr lang="en-US" sz="3600" b="1" i="1" kern="0" dirty="0" smtClean="0">
                <a:solidFill>
                  <a:srgbClr val="FF0000"/>
                </a:solidFill>
                <a:latin typeface="Tahoma"/>
              </a:rPr>
              <a:t>Global </a:t>
            </a:r>
          </a:p>
          <a:p>
            <a:pPr algn="ctr">
              <a:lnSpc>
                <a:spcPct val="80000"/>
              </a:lnSpc>
              <a:defRPr/>
            </a:pPr>
            <a:r>
              <a:rPr lang="en-US" sz="3600" b="1" i="1" kern="0" dirty="0" err="1" smtClean="0">
                <a:solidFill>
                  <a:srgbClr val="FF0000"/>
                </a:solidFill>
                <a:latin typeface="Tahoma"/>
              </a:rPr>
              <a:t>bitlines</a:t>
            </a:r>
            <a:endParaRPr lang="en-US" sz="3200" i="1" kern="0" dirty="0">
              <a:solidFill>
                <a:srgbClr val="FF0000"/>
              </a:solidFill>
              <a:latin typeface="Tahoma"/>
            </a:endParaRPr>
          </a:p>
        </p:txBody>
      </p:sp>
      <p:cxnSp>
        <p:nvCxnSpPr>
          <p:cNvPr id="136" name="bus0"/>
          <p:cNvCxnSpPr/>
          <p:nvPr/>
        </p:nvCxnSpPr>
        <p:spPr>
          <a:xfrm>
            <a:off x="3963224" y="3041905"/>
            <a:ext cx="4791066" cy="0"/>
          </a:xfrm>
          <a:prstGeom prst="line">
            <a:avLst/>
          </a:prstGeom>
          <a:noFill/>
          <a:ln w="76200" cap="flat" cmpd="sng" algn="ctr">
            <a:solidFill>
              <a:sysClr val="windowText" lastClr="000000"/>
            </a:solidFill>
            <a:prstDash val="solid"/>
            <a:headEnd type="triangle" w="med" len="med"/>
            <a:tailEnd type="triangle" w="med" len="med"/>
          </a:ln>
          <a:effectLst/>
        </p:spPr>
      </p:cxnSp>
      <p:cxnSp>
        <p:nvCxnSpPr>
          <p:cNvPr id="137" name="bus1"/>
          <p:cNvCxnSpPr/>
          <p:nvPr/>
        </p:nvCxnSpPr>
        <p:spPr>
          <a:xfrm>
            <a:off x="3985450" y="5495205"/>
            <a:ext cx="4853750" cy="0"/>
          </a:xfrm>
          <a:prstGeom prst="line">
            <a:avLst/>
          </a:prstGeom>
          <a:noFill/>
          <a:ln w="76200" cap="flat" cmpd="sng" algn="ctr">
            <a:solidFill>
              <a:sysClr val="windowText" lastClr="000000"/>
            </a:solidFill>
            <a:prstDash val="solid"/>
            <a:headEnd type="triangle" w="med" len="med"/>
            <a:tailEnd type="triangle" w="med" len="med"/>
          </a:ln>
          <a:effectLst/>
        </p:spPr>
      </p:cxnSp>
      <p:sp>
        <p:nvSpPr>
          <p:cNvPr id="51" name="globallatch"/>
          <p:cNvSpPr/>
          <p:nvPr/>
        </p:nvSpPr>
        <p:spPr>
          <a:xfrm rot="16200000">
            <a:off x="978175" y="2812200"/>
            <a:ext cx="1869464" cy="519006"/>
          </a:xfrm>
          <a:prstGeom prst="hexagon">
            <a:avLst/>
          </a:prstGeom>
          <a:solidFill>
            <a:srgbClr val="0070C0">
              <a:alpha val="75000"/>
            </a:srgbClr>
          </a:solidFill>
          <a:ln w="57150" cap="flat" cmpd="sng" algn="ctr">
            <a:solidFill>
              <a:sysClr val="windowText" lastClr="000000"/>
            </a:solidFill>
            <a:prstDash val="solid"/>
          </a:ln>
          <a:effectLst/>
        </p:spPr>
        <p:txBody>
          <a:bodyPr rtlCol="0" anchor="ctr"/>
          <a:lstStyle/>
          <a:p>
            <a:pPr algn="ctr">
              <a:defRPr/>
            </a:pPr>
            <a:r>
              <a:rPr lang="en-US" sz="4000" b="1" kern="0" smtClean="0">
                <a:solidFill>
                  <a:sysClr val="window" lastClr="FFFFFF"/>
                </a:solidFill>
                <a:latin typeface="Calibri"/>
              </a:rPr>
              <a:t>Latch</a:t>
            </a:r>
            <a:endParaRPr lang="en-US" sz="4000" b="1" kern="0">
              <a:solidFill>
                <a:sysClr val="window" lastClr="FFFFFF"/>
              </a:solidFill>
              <a:latin typeface="Calibri"/>
            </a:endParaRPr>
          </a:p>
        </p:txBody>
      </p:sp>
      <p:cxnSp>
        <p:nvCxnSpPr>
          <p:cNvPr id="42" name="on0"/>
          <p:cNvCxnSpPr/>
          <p:nvPr/>
        </p:nvCxnSpPr>
        <p:spPr>
          <a:xfrm>
            <a:off x="4427984" y="4941168"/>
            <a:ext cx="0" cy="527369"/>
          </a:xfrm>
          <a:prstGeom prst="line">
            <a:avLst/>
          </a:prstGeom>
          <a:noFill/>
          <a:ln w="57150" cap="flat" cmpd="sng" algn="ctr">
            <a:solidFill>
              <a:srgbClr val="FF0000"/>
            </a:solidFill>
            <a:prstDash val="solid"/>
          </a:ln>
          <a:effectLst/>
        </p:spPr>
      </p:cxnSp>
      <p:cxnSp>
        <p:nvCxnSpPr>
          <p:cNvPr id="47" name="on0"/>
          <p:cNvCxnSpPr/>
          <p:nvPr/>
        </p:nvCxnSpPr>
        <p:spPr>
          <a:xfrm>
            <a:off x="5364088" y="4941168"/>
            <a:ext cx="0" cy="527369"/>
          </a:xfrm>
          <a:prstGeom prst="line">
            <a:avLst/>
          </a:prstGeom>
          <a:noFill/>
          <a:ln w="57150" cap="flat" cmpd="sng" algn="ctr">
            <a:solidFill>
              <a:srgbClr val="FF0000"/>
            </a:solidFill>
            <a:prstDash val="solid"/>
          </a:ln>
          <a:effectLst/>
        </p:spPr>
      </p:cxnSp>
    </p:spTree>
    <p:extLst>
      <p:ext uri="{BB962C8B-B14F-4D97-AF65-F5344CB8AC3E}">
        <p14:creationId xmlns:p14="http://schemas.microsoft.com/office/powerpoint/2010/main" val="35344680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SALP: Proposed Bank Organization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135</a:t>
            </a:fld>
            <a:endParaRPr lang="en-US" altLang="en-US">
              <a:solidFill>
                <a:srgbClr val="000000"/>
              </a:solidFill>
            </a:endParaRPr>
          </a:p>
        </p:txBody>
      </p:sp>
      <p:cxnSp>
        <p:nvCxnSpPr>
          <p:cNvPr id="95" name="off0"/>
          <p:cNvCxnSpPr/>
          <p:nvPr/>
        </p:nvCxnSpPr>
        <p:spPr>
          <a:xfrm flipH="1">
            <a:off x="4102316" y="4950118"/>
            <a:ext cx="345708" cy="254017"/>
          </a:xfrm>
          <a:prstGeom prst="line">
            <a:avLst/>
          </a:prstGeom>
          <a:noFill/>
          <a:ln w="57150" cap="flat" cmpd="sng" algn="ctr">
            <a:solidFill>
              <a:srgbClr val="FF0000"/>
            </a:solidFill>
            <a:prstDash val="solid"/>
          </a:ln>
          <a:effectLst/>
        </p:spPr>
      </p:cxnSp>
      <p:cxnSp>
        <p:nvCxnSpPr>
          <p:cNvPr id="96" name="off0"/>
          <p:cNvCxnSpPr/>
          <p:nvPr/>
        </p:nvCxnSpPr>
        <p:spPr>
          <a:xfrm flipH="1">
            <a:off x="5061476" y="4931349"/>
            <a:ext cx="345708" cy="272786"/>
          </a:xfrm>
          <a:prstGeom prst="line">
            <a:avLst/>
          </a:prstGeom>
          <a:noFill/>
          <a:ln w="57150" cap="flat" cmpd="sng" algn="ctr">
            <a:solidFill>
              <a:srgbClr val="FF0000"/>
            </a:solidFill>
            <a:prstDash val="solid"/>
          </a:ln>
          <a:effectLst/>
        </p:spPr>
      </p:cxnSp>
      <p:cxnSp>
        <p:nvCxnSpPr>
          <p:cNvPr id="97" name="on0"/>
          <p:cNvCxnSpPr/>
          <p:nvPr/>
        </p:nvCxnSpPr>
        <p:spPr>
          <a:xfrm>
            <a:off x="5328989" y="2599608"/>
            <a:ext cx="0" cy="472095"/>
          </a:xfrm>
          <a:prstGeom prst="line">
            <a:avLst/>
          </a:prstGeom>
          <a:noFill/>
          <a:ln w="57150" cap="flat" cmpd="sng" algn="ctr">
            <a:solidFill>
              <a:srgbClr val="FF0000"/>
            </a:solidFill>
            <a:prstDash val="solid"/>
          </a:ln>
          <a:effectLst/>
        </p:spPr>
      </p:cxnSp>
      <p:cxnSp>
        <p:nvCxnSpPr>
          <p:cNvPr id="98" name="on0"/>
          <p:cNvCxnSpPr/>
          <p:nvPr/>
        </p:nvCxnSpPr>
        <p:spPr>
          <a:xfrm>
            <a:off x="4448024" y="2586544"/>
            <a:ext cx="0" cy="455361"/>
          </a:xfrm>
          <a:prstGeom prst="line">
            <a:avLst/>
          </a:prstGeom>
          <a:noFill/>
          <a:ln w="57150" cap="flat" cmpd="sng" algn="ctr">
            <a:solidFill>
              <a:srgbClr val="FF0000"/>
            </a:solidFill>
            <a:prstDash val="solid"/>
          </a:ln>
          <a:effectLst/>
        </p:spPr>
      </p:cxnSp>
      <p:cxnSp>
        <p:nvCxnSpPr>
          <p:cNvPr id="99" name="long"/>
          <p:cNvCxnSpPr/>
          <p:nvPr/>
        </p:nvCxnSpPr>
        <p:spPr>
          <a:xfrm>
            <a:off x="8052975" y="1761405"/>
            <a:ext cx="0" cy="4114800"/>
          </a:xfrm>
          <a:prstGeom prst="line">
            <a:avLst/>
          </a:prstGeom>
          <a:noFill/>
          <a:ln w="57150" cap="flat" cmpd="sng" algn="ctr">
            <a:solidFill>
              <a:srgbClr val="FF0000"/>
            </a:solidFill>
            <a:prstDash val="solid"/>
          </a:ln>
          <a:effectLst/>
        </p:spPr>
      </p:cxnSp>
      <p:cxnSp>
        <p:nvCxnSpPr>
          <p:cNvPr id="100" name="long"/>
          <p:cNvCxnSpPr/>
          <p:nvPr/>
        </p:nvCxnSpPr>
        <p:spPr>
          <a:xfrm>
            <a:off x="6992157" y="1761405"/>
            <a:ext cx="1" cy="4114800"/>
          </a:xfrm>
          <a:prstGeom prst="line">
            <a:avLst/>
          </a:prstGeom>
          <a:noFill/>
          <a:ln w="57150" cap="flat" cmpd="sng" algn="ctr">
            <a:solidFill>
              <a:srgbClr val="FF0000"/>
            </a:solidFill>
            <a:prstDash val="solid"/>
          </a:ln>
          <a:effectLst/>
        </p:spPr>
      </p:cxnSp>
      <p:sp>
        <p:nvSpPr>
          <p:cNvPr id="101" name="localrb"/>
          <p:cNvSpPr txBox="1"/>
          <p:nvPr/>
        </p:nvSpPr>
        <p:spPr>
          <a:xfrm>
            <a:off x="5991234" y="2219155"/>
            <a:ext cx="2057400" cy="304250"/>
          </a:xfrm>
          <a:prstGeom prst="rect">
            <a:avLst/>
          </a:prstGeom>
          <a:noFill/>
        </p:spPr>
        <p:txBody>
          <a:bodyPr wrap="square" rtlCol="0" anchor="ctr">
            <a:noAutofit/>
          </a:bodyPr>
          <a:lstStyle/>
          <a:p>
            <a:pPr>
              <a:lnSpc>
                <a:spcPct val="70000"/>
              </a:lnSpc>
              <a:defRPr/>
            </a:pPr>
            <a:r>
              <a:rPr lang="en-US" sz="2800" i="1" kern="0" dirty="0" smtClean="0">
                <a:solidFill>
                  <a:sysClr val="windowText" lastClr="000000"/>
                </a:solidFill>
                <a:latin typeface="Tahoma"/>
              </a:rPr>
              <a:t>Local</a:t>
            </a:r>
            <a:br>
              <a:rPr lang="en-US" sz="2800" i="1" kern="0" dirty="0" smtClean="0">
                <a:solidFill>
                  <a:sysClr val="windowText" lastClr="000000"/>
                </a:solidFill>
                <a:latin typeface="Tahoma"/>
              </a:rPr>
            </a:br>
            <a:r>
              <a:rPr lang="en-US" sz="2800" i="1" kern="0" dirty="0" smtClean="0">
                <a:solidFill>
                  <a:sysClr val="windowText" lastClr="000000"/>
                </a:solidFill>
                <a:latin typeface="Tahoma"/>
              </a:rPr>
              <a:t>row-buffer</a:t>
            </a:r>
            <a:endParaRPr lang="en-US" sz="2400" i="1" kern="0" dirty="0">
              <a:solidFill>
                <a:sysClr val="windowText" lastClr="000000"/>
              </a:solidFill>
              <a:latin typeface="Tahoma"/>
            </a:endParaRPr>
          </a:p>
        </p:txBody>
      </p:sp>
      <p:sp>
        <p:nvSpPr>
          <p:cNvPr id="102" name="localrb"/>
          <p:cNvSpPr txBox="1"/>
          <p:nvPr/>
        </p:nvSpPr>
        <p:spPr>
          <a:xfrm>
            <a:off x="5991234" y="4581355"/>
            <a:ext cx="1933566" cy="304250"/>
          </a:xfrm>
          <a:prstGeom prst="rect">
            <a:avLst/>
          </a:prstGeom>
          <a:noFill/>
        </p:spPr>
        <p:txBody>
          <a:bodyPr wrap="square" rtlCol="0" anchor="ctr">
            <a:noAutofit/>
          </a:bodyPr>
          <a:lstStyle/>
          <a:p>
            <a:pPr>
              <a:lnSpc>
                <a:spcPct val="70000"/>
              </a:lnSpc>
              <a:defRPr/>
            </a:pPr>
            <a:r>
              <a:rPr lang="en-US" sz="2800" i="1" kern="0" dirty="0" smtClean="0">
                <a:solidFill>
                  <a:sysClr val="windowText" lastClr="000000"/>
                </a:solidFill>
                <a:latin typeface="Tahoma"/>
              </a:rPr>
              <a:t>Local</a:t>
            </a:r>
            <a:br>
              <a:rPr lang="en-US" sz="2800" i="1" kern="0" dirty="0" smtClean="0">
                <a:solidFill>
                  <a:sysClr val="windowText" lastClr="000000"/>
                </a:solidFill>
                <a:latin typeface="Tahoma"/>
              </a:rPr>
            </a:br>
            <a:r>
              <a:rPr lang="en-US" sz="2800" i="1" kern="0" dirty="0" smtClean="0">
                <a:solidFill>
                  <a:sysClr val="windowText" lastClr="000000"/>
                </a:solidFill>
                <a:latin typeface="Tahoma"/>
              </a:rPr>
              <a:t>row-buffer</a:t>
            </a:r>
            <a:endParaRPr lang="en-US" sz="2400" i="1" kern="0" dirty="0">
              <a:solidFill>
                <a:sysClr val="windowText" lastClr="000000"/>
              </a:solidFill>
              <a:latin typeface="Tahoma"/>
            </a:endParaRPr>
          </a:p>
        </p:txBody>
      </p:sp>
      <p:sp>
        <p:nvSpPr>
          <p:cNvPr id="103" name="localrb"/>
          <p:cNvSpPr txBox="1"/>
          <p:nvPr/>
        </p:nvSpPr>
        <p:spPr>
          <a:xfrm>
            <a:off x="4525191" y="5952955"/>
            <a:ext cx="1875609" cy="304250"/>
          </a:xfrm>
          <a:prstGeom prst="rect">
            <a:avLst/>
          </a:prstGeom>
          <a:noFill/>
        </p:spPr>
        <p:txBody>
          <a:bodyPr wrap="square" rtlCol="0" anchor="ctr">
            <a:noAutofit/>
          </a:bodyPr>
          <a:lstStyle/>
          <a:p>
            <a:pPr algn="r">
              <a:lnSpc>
                <a:spcPct val="70000"/>
              </a:lnSpc>
              <a:defRPr/>
            </a:pPr>
            <a:r>
              <a:rPr lang="en-US" sz="2800" i="1" kern="0" dirty="0" smtClean="0">
                <a:solidFill>
                  <a:sysClr val="windowText" lastClr="000000"/>
                </a:solidFill>
                <a:latin typeface="Tahoma"/>
              </a:rPr>
              <a:t>Global</a:t>
            </a:r>
            <a:br>
              <a:rPr lang="en-US" sz="2800" i="1" kern="0" dirty="0" smtClean="0">
                <a:solidFill>
                  <a:sysClr val="windowText" lastClr="000000"/>
                </a:solidFill>
                <a:latin typeface="Tahoma"/>
              </a:rPr>
            </a:br>
            <a:r>
              <a:rPr lang="en-US" sz="2800" i="1" kern="0" dirty="0" smtClean="0">
                <a:solidFill>
                  <a:sysClr val="windowText" lastClr="000000"/>
                </a:solidFill>
                <a:latin typeface="Tahoma"/>
              </a:rPr>
              <a:t>row-buffer</a:t>
            </a:r>
            <a:endParaRPr lang="en-US" sz="2400" i="1" kern="0" dirty="0">
              <a:solidFill>
                <a:sysClr val="windowText" lastClr="000000"/>
              </a:solidFill>
              <a:latin typeface="Tahoma"/>
            </a:endParaRPr>
          </a:p>
        </p:txBody>
      </p:sp>
      <p:sp>
        <p:nvSpPr>
          <p:cNvPr id="104" name="movebluerow"/>
          <p:cNvSpPr/>
          <p:nvPr/>
        </p:nvSpPr>
        <p:spPr>
          <a:xfrm>
            <a:off x="3963224" y="1228010"/>
            <a:ext cx="1875609" cy="457200"/>
          </a:xfrm>
          <a:prstGeom prst="rect">
            <a:avLst/>
          </a:prstGeom>
          <a:solidFill>
            <a:srgbClr val="0070C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05" name="movebluerow"/>
          <p:cNvSpPr/>
          <p:nvPr/>
        </p:nvSpPr>
        <p:spPr>
          <a:xfrm>
            <a:off x="3972749" y="3579070"/>
            <a:ext cx="1866084" cy="457200"/>
          </a:xfrm>
          <a:prstGeom prst="rect">
            <a:avLst/>
          </a:prstGeom>
          <a:solidFill>
            <a:srgbClr val="FFC00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cxnSp>
        <p:nvCxnSpPr>
          <p:cNvPr id="106" name="longblack"/>
          <p:cNvCxnSpPr/>
          <p:nvPr/>
        </p:nvCxnSpPr>
        <p:spPr>
          <a:xfrm flipV="1">
            <a:off x="1704968" y="1683653"/>
            <a:ext cx="1498927" cy="1557"/>
          </a:xfrm>
          <a:prstGeom prst="line">
            <a:avLst/>
          </a:prstGeom>
          <a:noFill/>
          <a:ln w="76200" cap="flat" cmpd="sng" algn="ctr">
            <a:solidFill>
              <a:sysClr val="window" lastClr="FFFFFF">
                <a:lumMod val="65000"/>
              </a:sysClr>
            </a:solidFill>
            <a:prstDash val="solid"/>
          </a:ln>
          <a:effectLst/>
        </p:spPr>
      </p:cxnSp>
      <p:cxnSp>
        <p:nvCxnSpPr>
          <p:cNvPr id="107" name="longblack"/>
          <p:cNvCxnSpPr/>
          <p:nvPr/>
        </p:nvCxnSpPr>
        <p:spPr>
          <a:xfrm>
            <a:off x="1704968" y="4036265"/>
            <a:ext cx="1489121" cy="0"/>
          </a:xfrm>
          <a:prstGeom prst="line">
            <a:avLst/>
          </a:prstGeom>
          <a:noFill/>
          <a:ln w="76200" cap="flat" cmpd="sng" algn="ctr">
            <a:solidFill>
              <a:sysClr val="window" lastClr="FFFFFF">
                <a:lumMod val="65000"/>
              </a:sysClr>
            </a:solidFill>
            <a:prstDash val="solid"/>
          </a:ln>
          <a:effectLst/>
        </p:spPr>
      </p:cxnSp>
      <p:cxnSp>
        <p:nvCxnSpPr>
          <p:cNvPr id="108" name="black"/>
          <p:cNvCxnSpPr/>
          <p:nvPr/>
        </p:nvCxnSpPr>
        <p:spPr>
          <a:xfrm>
            <a:off x="969942" y="3071703"/>
            <a:ext cx="735026" cy="0"/>
          </a:xfrm>
          <a:prstGeom prst="line">
            <a:avLst/>
          </a:prstGeom>
          <a:noFill/>
          <a:ln w="76200" cap="flat" cmpd="sng" algn="ctr">
            <a:solidFill>
              <a:sysClr val="window" lastClr="FFFFFF">
                <a:lumMod val="65000"/>
              </a:sysClr>
            </a:solidFill>
            <a:prstDash val="solid"/>
          </a:ln>
          <a:effectLst/>
        </p:spPr>
      </p:cxnSp>
      <p:sp>
        <p:nvSpPr>
          <p:cNvPr id="109" name="smallrow"/>
          <p:cNvSpPr/>
          <p:nvPr/>
        </p:nvSpPr>
        <p:spPr>
          <a:xfrm>
            <a:off x="3963225" y="1685208"/>
            <a:ext cx="1875609" cy="457200"/>
          </a:xfrm>
          <a:prstGeom prst="rect">
            <a:avLst/>
          </a:prstGeom>
          <a:no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cxnSp>
        <p:nvCxnSpPr>
          <p:cNvPr id="110" name="Straight Connector 109"/>
          <p:cNvCxnSpPr/>
          <p:nvPr/>
        </p:nvCxnSpPr>
        <p:spPr>
          <a:xfrm>
            <a:off x="3545495" y="1913808"/>
            <a:ext cx="2750539" cy="0"/>
          </a:xfrm>
          <a:prstGeom prst="line">
            <a:avLst/>
          </a:prstGeom>
          <a:noFill/>
          <a:ln w="19050" cap="flat" cmpd="sng" algn="ctr">
            <a:solidFill>
              <a:sysClr val="windowText" lastClr="000000"/>
            </a:solidFill>
            <a:prstDash val="sysDash"/>
          </a:ln>
          <a:effectLst/>
        </p:spPr>
      </p:cxnSp>
      <p:cxnSp>
        <p:nvCxnSpPr>
          <p:cNvPr id="111" name="black"/>
          <p:cNvCxnSpPr/>
          <p:nvPr/>
        </p:nvCxnSpPr>
        <p:spPr>
          <a:xfrm>
            <a:off x="1704967" y="1228008"/>
            <a:ext cx="0" cy="3722110"/>
          </a:xfrm>
          <a:prstGeom prst="line">
            <a:avLst/>
          </a:prstGeom>
          <a:noFill/>
          <a:ln w="76200" cap="flat" cmpd="sng" algn="ctr">
            <a:solidFill>
              <a:sysClr val="window" lastClr="FFFFFF">
                <a:lumMod val="65000"/>
              </a:sysClr>
            </a:solidFill>
            <a:prstDash val="solid"/>
          </a:ln>
          <a:effectLst/>
        </p:spPr>
      </p:cxnSp>
      <p:cxnSp>
        <p:nvCxnSpPr>
          <p:cNvPr id="112" name="black"/>
          <p:cNvCxnSpPr/>
          <p:nvPr/>
        </p:nvCxnSpPr>
        <p:spPr>
          <a:xfrm>
            <a:off x="2736882" y="1685208"/>
            <a:ext cx="457206" cy="0"/>
          </a:xfrm>
          <a:prstGeom prst="line">
            <a:avLst/>
          </a:prstGeom>
          <a:noFill/>
          <a:ln w="76200" cap="flat" cmpd="sng" algn="ctr">
            <a:solidFill>
              <a:sysClr val="window" lastClr="FFFFFF">
                <a:lumMod val="65000"/>
              </a:sysClr>
            </a:solidFill>
            <a:prstDash val="solid"/>
          </a:ln>
          <a:effectLst/>
        </p:spPr>
      </p:cxnSp>
      <p:sp>
        <p:nvSpPr>
          <p:cNvPr id="113" name="smallrow"/>
          <p:cNvSpPr/>
          <p:nvPr/>
        </p:nvSpPr>
        <p:spPr>
          <a:xfrm>
            <a:off x="3963225" y="4035718"/>
            <a:ext cx="1875609" cy="457200"/>
          </a:xfrm>
          <a:prstGeom prst="rect">
            <a:avLst/>
          </a:prstGeom>
          <a:no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14" name="smallrow"/>
          <p:cNvSpPr/>
          <p:nvPr/>
        </p:nvSpPr>
        <p:spPr>
          <a:xfrm>
            <a:off x="3972750" y="3578518"/>
            <a:ext cx="1866084" cy="457200"/>
          </a:xfrm>
          <a:prstGeom prst="rect">
            <a:avLst/>
          </a:prstGeom>
          <a:solidFill>
            <a:srgbClr val="FFC00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cxnSp>
        <p:nvCxnSpPr>
          <p:cNvPr id="115" name="Straight Connector 114"/>
          <p:cNvCxnSpPr/>
          <p:nvPr/>
        </p:nvCxnSpPr>
        <p:spPr>
          <a:xfrm flipV="1">
            <a:off x="3545494" y="4264317"/>
            <a:ext cx="2750540" cy="1"/>
          </a:xfrm>
          <a:prstGeom prst="line">
            <a:avLst/>
          </a:prstGeom>
          <a:noFill/>
          <a:ln w="19050" cap="flat" cmpd="sng" algn="ctr">
            <a:solidFill>
              <a:sysClr val="windowText" lastClr="000000"/>
            </a:solidFill>
            <a:prstDash val="sysDash"/>
          </a:ln>
          <a:effectLst/>
        </p:spPr>
      </p:cxnSp>
      <p:cxnSp>
        <p:nvCxnSpPr>
          <p:cNvPr id="116" name="black"/>
          <p:cNvCxnSpPr>
            <a:endCxn id="125" idx="0"/>
          </p:cNvCxnSpPr>
          <p:nvPr/>
        </p:nvCxnSpPr>
        <p:spPr>
          <a:xfrm>
            <a:off x="2736882" y="4035717"/>
            <a:ext cx="457206" cy="0"/>
          </a:xfrm>
          <a:prstGeom prst="line">
            <a:avLst/>
          </a:prstGeom>
          <a:noFill/>
          <a:ln w="76200" cap="flat" cmpd="sng" algn="ctr">
            <a:solidFill>
              <a:sysClr val="window" lastClr="FFFFFF">
                <a:lumMod val="65000"/>
              </a:sysClr>
            </a:solidFill>
            <a:prstDash val="solid"/>
          </a:ln>
          <a:effectLst/>
        </p:spPr>
      </p:cxnSp>
      <p:sp>
        <p:nvSpPr>
          <p:cNvPr id="117" name="globaldecoder"/>
          <p:cNvSpPr/>
          <p:nvPr/>
        </p:nvSpPr>
        <p:spPr>
          <a:xfrm rot="16200000">
            <a:off x="-873758" y="2757764"/>
            <a:ext cx="3687400" cy="568282"/>
          </a:xfrm>
          <a:prstGeom prst="trapezoid">
            <a:avLst/>
          </a:prstGeom>
          <a:solidFill>
            <a:sysClr val="windowText" lastClr="000000">
              <a:lumMod val="75000"/>
              <a:lumOff val="25000"/>
            </a:sysClr>
          </a:solidFill>
          <a:ln w="57150" cap="flat" cmpd="sng" algn="ctr">
            <a:solidFill>
              <a:sysClr val="windowText" lastClr="000000"/>
            </a:solidFill>
            <a:prstDash val="solid"/>
          </a:ln>
          <a:effectLst/>
        </p:spPr>
        <p:txBody>
          <a:bodyPr lIns="0" rIns="0" rtlCol="0" anchor="ctr"/>
          <a:lstStyle/>
          <a:p>
            <a:pPr algn="ctr">
              <a:defRPr/>
            </a:pPr>
            <a:r>
              <a:rPr lang="en-US" sz="3600" kern="0" smtClean="0">
                <a:solidFill>
                  <a:sysClr val="window" lastClr="FFFFFF"/>
                </a:solidFill>
                <a:latin typeface="Calibri"/>
              </a:rPr>
              <a:t>Global Decoder</a:t>
            </a:r>
            <a:endParaRPr lang="en-US" sz="3600" kern="0">
              <a:solidFill>
                <a:sysClr val="window" lastClr="FFFFFF"/>
              </a:solidFill>
              <a:latin typeface="Calibri"/>
            </a:endParaRPr>
          </a:p>
        </p:txBody>
      </p:sp>
      <p:sp>
        <p:nvSpPr>
          <p:cNvPr id="118" name="movebluerow"/>
          <p:cNvSpPr/>
          <p:nvPr/>
        </p:nvSpPr>
        <p:spPr>
          <a:xfrm>
            <a:off x="3985450" y="2142408"/>
            <a:ext cx="1875609" cy="457200"/>
          </a:xfrm>
          <a:prstGeom prst="rect">
            <a:avLst/>
          </a:prstGeom>
          <a:solidFill>
            <a:srgbClr val="0070C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19" name="bankblank"/>
          <p:cNvSpPr/>
          <p:nvPr/>
        </p:nvSpPr>
        <p:spPr>
          <a:xfrm>
            <a:off x="3963224" y="1228008"/>
            <a:ext cx="1875610" cy="914401"/>
          </a:xfrm>
          <a:prstGeom prst="rect">
            <a:avLst/>
          </a:prstGeom>
          <a:noFill/>
          <a:ln w="57150" cap="flat" cmpd="sng" algn="ctr">
            <a:solidFill>
              <a:sysClr val="windowText" lastClr="000000"/>
            </a:solidFill>
            <a:prstDash val="solid"/>
          </a:ln>
          <a:effectLst/>
        </p:spPr>
        <p:txBody>
          <a:bodyPr rtlCol="0" anchor="ctr"/>
          <a:lstStyle/>
          <a:p>
            <a:pPr algn="ctr">
              <a:defRPr/>
            </a:pPr>
            <a:endParaRPr lang="en-US" sz="3200" kern="0">
              <a:solidFill>
                <a:sysClr val="windowText" lastClr="000000"/>
              </a:solidFill>
              <a:latin typeface="Calibri"/>
            </a:endParaRPr>
          </a:p>
        </p:txBody>
      </p:sp>
      <p:sp>
        <p:nvSpPr>
          <p:cNvPr id="120" name="row-buffer"/>
          <p:cNvSpPr/>
          <p:nvPr/>
        </p:nvSpPr>
        <p:spPr>
          <a:xfrm>
            <a:off x="3963224" y="2142408"/>
            <a:ext cx="1875610" cy="457200"/>
          </a:xfrm>
          <a:prstGeom prst="rect">
            <a:avLst/>
          </a:prstGeom>
          <a:noFill/>
          <a:ln w="57150" cap="flat" cmpd="sng" algn="ctr">
            <a:solidFill>
              <a:sysClr val="windowText" lastClr="000000"/>
            </a:solidFill>
            <a:prstDash val="solid"/>
          </a:ln>
          <a:effectLst/>
        </p:spPr>
        <p:txBody>
          <a:bodyPr rtlCol="0" anchor="ctr"/>
          <a:lstStyle/>
          <a:p>
            <a:pPr>
              <a:defRPr/>
            </a:pPr>
            <a:endParaRPr lang="en-US" sz="3000" kern="0">
              <a:solidFill>
                <a:sysClr val="windowText" lastClr="000000"/>
              </a:solidFill>
              <a:latin typeface="Calibri"/>
            </a:endParaRPr>
          </a:p>
        </p:txBody>
      </p:sp>
      <p:sp>
        <p:nvSpPr>
          <p:cNvPr id="121" name="decoder"/>
          <p:cNvSpPr/>
          <p:nvPr/>
        </p:nvSpPr>
        <p:spPr>
          <a:xfrm rot="16200000">
            <a:off x="2912592" y="1509507"/>
            <a:ext cx="914402" cy="351407"/>
          </a:xfrm>
          <a:prstGeom prst="trapezoid">
            <a:avLst/>
          </a:prstGeom>
          <a:solidFill>
            <a:srgbClr val="0070C0">
              <a:alpha val="75000"/>
            </a:srgbClr>
          </a:solidFill>
          <a:ln w="57150" cap="flat" cmpd="sng" algn="ctr">
            <a:solidFill>
              <a:sysClr val="windowText" lastClr="000000"/>
            </a:solidFill>
            <a:prstDash val="solid"/>
          </a:ln>
          <a:effectLst/>
        </p:spPr>
        <p:txBody>
          <a:bodyPr rtlCol="0" anchor="ctr"/>
          <a:lstStyle/>
          <a:p>
            <a:pPr algn="ctr">
              <a:defRPr/>
            </a:pPr>
            <a:endParaRPr lang="en-US" sz="3200" kern="0">
              <a:solidFill>
                <a:sysClr val="window" lastClr="FFFFFF"/>
              </a:solidFill>
              <a:latin typeface="Calibri"/>
            </a:endParaRPr>
          </a:p>
        </p:txBody>
      </p:sp>
      <p:sp>
        <p:nvSpPr>
          <p:cNvPr id="122" name="movebluerow"/>
          <p:cNvSpPr/>
          <p:nvPr/>
        </p:nvSpPr>
        <p:spPr>
          <a:xfrm>
            <a:off x="3963224" y="4504880"/>
            <a:ext cx="1866084" cy="457200"/>
          </a:xfrm>
          <a:prstGeom prst="rect">
            <a:avLst/>
          </a:prstGeom>
          <a:solidFill>
            <a:srgbClr val="FFC00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23" name="bankblank"/>
          <p:cNvSpPr/>
          <p:nvPr/>
        </p:nvSpPr>
        <p:spPr>
          <a:xfrm>
            <a:off x="3963224" y="3578518"/>
            <a:ext cx="1875610" cy="914401"/>
          </a:xfrm>
          <a:prstGeom prst="rect">
            <a:avLst/>
          </a:prstGeom>
          <a:noFill/>
          <a:ln w="57150" cap="flat" cmpd="sng" algn="ctr">
            <a:solidFill>
              <a:sysClr val="windowText" lastClr="000000"/>
            </a:solidFill>
            <a:prstDash val="solid"/>
          </a:ln>
          <a:effectLst/>
        </p:spPr>
        <p:txBody>
          <a:bodyPr rtlCol="0" anchor="ctr"/>
          <a:lstStyle/>
          <a:p>
            <a:pPr algn="ctr">
              <a:defRPr/>
            </a:pPr>
            <a:endParaRPr lang="en-US" sz="3200" kern="0">
              <a:solidFill>
                <a:sysClr val="windowText" lastClr="000000"/>
              </a:solidFill>
              <a:latin typeface="Calibri"/>
            </a:endParaRPr>
          </a:p>
        </p:txBody>
      </p:sp>
      <p:sp>
        <p:nvSpPr>
          <p:cNvPr id="124" name="row-buffer"/>
          <p:cNvSpPr/>
          <p:nvPr/>
        </p:nvSpPr>
        <p:spPr>
          <a:xfrm>
            <a:off x="6582591" y="5876205"/>
            <a:ext cx="1875609" cy="457200"/>
          </a:xfrm>
          <a:prstGeom prst="rect">
            <a:avLst/>
          </a:prstGeom>
          <a:noFill/>
          <a:ln w="57150" cap="flat" cmpd="sng" algn="ctr">
            <a:solidFill>
              <a:sysClr val="windowText" lastClr="000000"/>
            </a:solidFill>
            <a:prstDash val="solid"/>
          </a:ln>
          <a:effectLst/>
        </p:spPr>
        <p:txBody>
          <a:bodyPr rtlCol="0" anchor="ctr"/>
          <a:lstStyle/>
          <a:p>
            <a:pPr>
              <a:defRPr/>
            </a:pPr>
            <a:endParaRPr lang="en-US" sz="3000" kern="0">
              <a:solidFill>
                <a:sysClr val="windowText" lastClr="000000"/>
              </a:solidFill>
              <a:latin typeface="Calibri"/>
            </a:endParaRPr>
          </a:p>
        </p:txBody>
      </p:sp>
      <p:sp>
        <p:nvSpPr>
          <p:cNvPr id="125" name="decoder"/>
          <p:cNvSpPr/>
          <p:nvPr/>
        </p:nvSpPr>
        <p:spPr>
          <a:xfrm rot="16200000">
            <a:off x="2912590" y="3860013"/>
            <a:ext cx="914402" cy="351407"/>
          </a:xfrm>
          <a:prstGeom prst="trapezoid">
            <a:avLst/>
          </a:prstGeom>
          <a:solidFill>
            <a:srgbClr val="FFC000">
              <a:alpha val="75000"/>
            </a:srgbClr>
          </a:solidFill>
          <a:ln w="57150" cap="flat" cmpd="sng" algn="ctr">
            <a:solidFill>
              <a:sysClr val="windowText" lastClr="000000"/>
            </a:solidFill>
            <a:prstDash val="solid"/>
          </a:ln>
          <a:effectLst/>
        </p:spPr>
        <p:txBody>
          <a:bodyPr rtlCol="0" anchor="ctr"/>
          <a:lstStyle/>
          <a:p>
            <a:pPr algn="ctr">
              <a:defRPr/>
            </a:pPr>
            <a:endParaRPr lang="en-US" sz="3200" kern="0">
              <a:solidFill>
                <a:sysClr val="window" lastClr="FFFFFF"/>
              </a:solidFill>
              <a:latin typeface="Calibri"/>
            </a:endParaRPr>
          </a:p>
        </p:txBody>
      </p:sp>
      <p:sp>
        <p:nvSpPr>
          <p:cNvPr id="126" name="row-buffer"/>
          <p:cNvSpPr/>
          <p:nvPr/>
        </p:nvSpPr>
        <p:spPr>
          <a:xfrm>
            <a:off x="3963224" y="4492918"/>
            <a:ext cx="1875610" cy="457200"/>
          </a:xfrm>
          <a:prstGeom prst="rect">
            <a:avLst/>
          </a:prstGeom>
          <a:noFill/>
          <a:ln w="57150" cap="flat" cmpd="sng" algn="ctr">
            <a:solidFill>
              <a:sysClr val="windowText" lastClr="000000"/>
            </a:solidFill>
            <a:prstDash val="solid"/>
          </a:ln>
          <a:effectLst/>
        </p:spPr>
        <p:txBody>
          <a:bodyPr rtlCol="0" anchor="ctr"/>
          <a:lstStyle/>
          <a:p>
            <a:pPr>
              <a:defRPr/>
            </a:pPr>
            <a:endParaRPr lang="en-US" sz="3000" kern="0">
              <a:solidFill>
                <a:sysClr val="windowText" lastClr="000000"/>
              </a:solidFill>
              <a:latin typeface="Calibri"/>
            </a:endParaRPr>
          </a:p>
        </p:txBody>
      </p:sp>
      <p:cxnSp>
        <p:nvCxnSpPr>
          <p:cNvPr id="127" name="black"/>
          <p:cNvCxnSpPr/>
          <p:nvPr/>
        </p:nvCxnSpPr>
        <p:spPr>
          <a:xfrm>
            <a:off x="1704968" y="1683653"/>
            <a:ext cx="552466" cy="1557"/>
          </a:xfrm>
          <a:prstGeom prst="line">
            <a:avLst/>
          </a:prstGeom>
          <a:noFill/>
          <a:ln w="76200" cap="flat" cmpd="sng" algn="ctr">
            <a:solidFill>
              <a:sysClr val="window" lastClr="FFFFFF">
                <a:lumMod val="65000"/>
              </a:sysClr>
            </a:solidFill>
            <a:prstDash val="solid"/>
          </a:ln>
          <a:effectLst/>
        </p:spPr>
      </p:cxnSp>
      <p:cxnSp>
        <p:nvCxnSpPr>
          <p:cNvPr id="128" name="black"/>
          <p:cNvCxnSpPr/>
          <p:nvPr/>
        </p:nvCxnSpPr>
        <p:spPr>
          <a:xfrm flipV="1">
            <a:off x="1704967" y="4035713"/>
            <a:ext cx="552467" cy="552"/>
          </a:xfrm>
          <a:prstGeom prst="line">
            <a:avLst/>
          </a:prstGeom>
          <a:noFill/>
          <a:ln w="76200" cap="flat" cmpd="sng" algn="ctr">
            <a:solidFill>
              <a:sysClr val="window" lastClr="FFFFFF">
                <a:lumMod val="65000"/>
              </a:sysClr>
            </a:solidFill>
            <a:prstDash val="solid"/>
          </a:ln>
          <a:effectLst/>
        </p:spPr>
      </p:cxnSp>
      <p:sp>
        <p:nvSpPr>
          <p:cNvPr id="129" name="bluegloballatch"/>
          <p:cNvSpPr/>
          <p:nvPr/>
        </p:nvSpPr>
        <p:spPr>
          <a:xfrm rot="16200000">
            <a:off x="1740450" y="1425707"/>
            <a:ext cx="1552978" cy="519006"/>
          </a:xfrm>
          <a:prstGeom prst="hexagon">
            <a:avLst/>
          </a:prstGeom>
          <a:solidFill>
            <a:srgbClr val="0070C0">
              <a:alpha val="75000"/>
            </a:srgbClr>
          </a:solidFill>
          <a:ln w="57150" cap="flat" cmpd="sng" algn="ctr">
            <a:solidFill>
              <a:sysClr val="windowText" lastClr="000000"/>
            </a:solidFill>
            <a:prstDash val="solid"/>
          </a:ln>
          <a:effectLst/>
        </p:spPr>
        <p:txBody>
          <a:bodyPr lIns="0" rIns="0" rtlCol="0" anchor="ctr"/>
          <a:lstStyle/>
          <a:p>
            <a:pPr algn="ctr">
              <a:defRPr/>
            </a:pPr>
            <a:r>
              <a:rPr lang="en-US" sz="4000" b="1" kern="0" dirty="0" smtClean="0">
                <a:solidFill>
                  <a:sysClr val="window" lastClr="FFFFFF"/>
                </a:solidFill>
                <a:latin typeface="Calibri"/>
              </a:rPr>
              <a:t>Latch</a:t>
            </a:r>
            <a:endParaRPr lang="en-US" sz="4000" b="1" kern="0" dirty="0">
              <a:solidFill>
                <a:sysClr val="window" lastClr="FFFFFF"/>
              </a:solidFill>
              <a:latin typeface="Calibri"/>
            </a:endParaRPr>
          </a:p>
        </p:txBody>
      </p:sp>
      <p:sp>
        <p:nvSpPr>
          <p:cNvPr id="130" name="orangegloballatch"/>
          <p:cNvSpPr/>
          <p:nvPr/>
        </p:nvSpPr>
        <p:spPr>
          <a:xfrm rot="16200000">
            <a:off x="1740450" y="3776211"/>
            <a:ext cx="1552977" cy="519006"/>
          </a:xfrm>
          <a:prstGeom prst="hexagon">
            <a:avLst/>
          </a:prstGeom>
          <a:solidFill>
            <a:srgbClr val="FFC000">
              <a:alpha val="75000"/>
            </a:srgbClr>
          </a:solidFill>
          <a:ln w="57150" cap="flat" cmpd="sng" algn="ctr">
            <a:solidFill>
              <a:sysClr val="windowText" lastClr="000000"/>
            </a:solidFill>
            <a:prstDash val="solid"/>
          </a:ln>
          <a:effectLst/>
        </p:spPr>
        <p:txBody>
          <a:bodyPr lIns="0" rIns="0" rtlCol="0" anchor="ctr"/>
          <a:lstStyle/>
          <a:p>
            <a:pPr algn="ctr">
              <a:defRPr/>
            </a:pPr>
            <a:r>
              <a:rPr lang="en-US" sz="4000" b="1" kern="0" dirty="0" smtClean="0">
                <a:solidFill>
                  <a:sysClr val="windowText" lastClr="000000"/>
                </a:solidFill>
                <a:latin typeface="Calibri"/>
              </a:rPr>
              <a:t>Latch</a:t>
            </a:r>
            <a:endParaRPr lang="en-US" sz="4000" b="1" kern="0" dirty="0">
              <a:solidFill>
                <a:sysClr val="windowText" lastClr="000000"/>
              </a:solidFill>
              <a:latin typeface="Calibri"/>
            </a:endParaRPr>
          </a:p>
        </p:txBody>
      </p:sp>
      <p:cxnSp>
        <p:nvCxnSpPr>
          <p:cNvPr id="131" name="wlbluelowered"/>
          <p:cNvCxnSpPr/>
          <p:nvPr/>
        </p:nvCxnSpPr>
        <p:spPr>
          <a:xfrm flipV="1">
            <a:off x="3545495" y="1456605"/>
            <a:ext cx="2750539" cy="3"/>
          </a:xfrm>
          <a:prstGeom prst="line">
            <a:avLst/>
          </a:prstGeom>
          <a:noFill/>
          <a:ln w="19050" cap="flat" cmpd="sng" algn="ctr">
            <a:solidFill>
              <a:sysClr val="windowText" lastClr="000000"/>
            </a:solidFill>
            <a:prstDash val="sysDash"/>
          </a:ln>
          <a:effectLst/>
        </p:spPr>
      </p:cxnSp>
      <p:cxnSp>
        <p:nvCxnSpPr>
          <p:cNvPr id="132" name="wlorangelowered"/>
          <p:cNvCxnSpPr/>
          <p:nvPr/>
        </p:nvCxnSpPr>
        <p:spPr>
          <a:xfrm>
            <a:off x="3545497" y="3807114"/>
            <a:ext cx="2750537" cy="4"/>
          </a:xfrm>
          <a:prstGeom prst="line">
            <a:avLst/>
          </a:prstGeom>
          <a:noFill/>
          <a:ln w="19050" cap="flat" cmpd="sng" algn="ctr">
            <a:solidFill>
              <a:sysClr val="windowText" lastClr="000000"/>
            </a:solidFill>
            <a:prstDash val="sysDash"/>
          </a:ln>
          <a:effectLst/>
        </p:spPr>
      </p:cxnSp>
      <p:sp>
        <p:nvSpPr>
          <p:cNvPr id="133" name="d1orange"/>
          <p:cNvSpPr/>
          <p:nvPr/>
        </p:nvSpPr>
        <p:spPr>
          <a:xfrm>
            <a:off x="3103093" y="4950393"/>
            <a:ext cx="533400" cy="507484"/>
          </a:xfrm>
          <a:prstGeom prst="roundRect">
            <a:avLst/>
          </a:prstGeom>
          <a:solidFill>
            <a:srgbClr val="FFC000"/>
          </a:solidFill>
          <a:ln w="57150" cap="flat" cmpd="sng" algn="ctr">
            <a:solidFill>
              <a:sysClr val="windowText" lastClr="000000"/>
            </a:solidFill>
            <a:prstDash val="solid"/>
          </a:ln>
          <a:effectLst/>
        </p:spPr>
        <p:txBody>
          <a:bodyPr rtlCol="0" anchor="ctr"/>
          <a:lstStyle/>
          <a:p>
            <a:pPr algn="ctr">
              <a:defRPr/>
            </a:pPr>
            <a:r>
              <a:rPr lang="en-US" sz="3600" b="1" i="1" kern="0" dirty="0" smtClean="0">
                <a:solidFill>
                  <a:sysClr val="windowText" lastClr="000000"/>
                </a:solidFill>
                <a:latin typeface="Calibri"/>
              </a:rPr>
              <a:t>D</a:t>
            </a:r>
            <a:endParaRPr lang="en-US" sz="3600" b="1" i="1" kern="0" dirty="0">
              <a:solidFill>
                <a:sysClr val="windowText" lastClr="000000"/>
              </a:solidFill>
              <a:latin typeface="Calibri"/>
            </a:endParaRPr>
          </a:p>
        </p:txBody>
      </p:sp>
      <p:sp>
        <p:nvSpPr>
          <p:cNvPr id="134" name="d0blue"/>
          <p:cNvSpPr/>
          <p:nvPr/>
        </p:nvSpPr>
        <p:spPr>
          <a:xfrm>
            <a:off x="3103091" y="2599608"/>
            <a:ext cx="533400" cy="507484"/>
          </a:xfrm>
          <a:prstGeom prst="roundRect">
            <a:avLst/>
          </a:prstGeom>
          <a:solidFill>
            <a:srgbClr val="0070C0"/>
          </a:solidFill>
          <a:ln w="57150" cap="flat" cmpd="sng" algn="ctr">
            <a:solidFill>
              <a:sysClr val="windowText" lastClr="000000"/>
            </a:solidFill>
            <a:prstDash val="solid"/>
          </a:ln>
          <a:effectLst/>
        </p:spPr>
        <p:txBody>
          <a:bodyPr rtlCol="0" anchor="ctr"/>
          <a:lstStyle/>
          <a:p>
            <a:pPr algn="ctr">
              <a:defRPr/>
            </a:pPr>
            <a:r>
              <a:rPr lang="en-US" sz="3600" b="1" i="1" kern="0" smtClean="0">
                <a:solidFill>
                  <a:sysClr val="window" lastClr="FFFFFF"/>
                </a:solidFill>
                <a:latin typeface="Calibri"/>
              </a:rPr>
              <a:t>D</a:t>
            </a:r>
            <a:endParaRPr lang="en-US" sz="3600" b="1" i="1" kern="0">
              <a:solidFill>
                <a:sysClr val="window" lastClr="FFFFFF"/>
              </a:solidFill>
              <a:latin typeface="Calibri"/>
            </a:endParaRPr>
          </a:p>
        </p:txBody>
      </p:sp>
      <p:sp>
        <p:nvSpPr>
          <p:cNvPr id="135" name="globalbitline"/>
          <p:cNvSpPr txBox="1"/>
          <p:nvPr/>
        </p:nvSpPr>
        <p:spPr>
          <a:xfrm>
            <a:off x="5880903" y="999405"/>
            <a:ext cx="3278984" cy="556048"/>
          </a:xfrm>
          <a:prstGeom prst="rect">
            <a:avLst/>
          </a:prstGeom>
          <a:noFill/>
        </p:spPr>
        <p:txBody>
          <a:bodyPr wrap="square" rtlCol="0" anchor="ctr">
            <a:noAutofit/>
          </a:bodyPr>
          <a:lstStyle/>
          <a:p>
            <a:pPr algn="ctr">
              <a:lnSpc>
                <a:spcPct val="80000"/>
              </a:lnSpc>
              <a:defRPr/>
            </a:pPr>
            <a:r>
              <a:rPr lang="en-US" sz="3600" b="1" i="1" kern="0" dirty="0" smtClean="0">
                <a:solidFill>
                  <a:srgbClr val="FF0000"/>
                </a:solidFill>
                <a:latin typeface="Tahoma"/>
              </a:rPr>
              <a:t>Global </a:t>
            </a:r>
          </a:p>
          <a:p>
            <a:pPr algn="ctr">
              <a:lnSpc>
                <a:spcPct val="80000"/>
              </a:lnSpc>
              <a:defRPr/>
            </a:pPr>
            <a:r>
              <a:rPr lang="en-US" sz="3600" b="1" i="1" kern="0" dirty="0" err="1" smtClean="0">
                <a:solidFill>
                  <a:srgbClr val="FF0000"/>
                </a:solidFill>
                <a:latin typeface="Tahoma"/>
              </a:rPr>
              <a:t>bitlines</a:t>
            </a:r>
            <a:endParaRPr lang="en-US" sz="3200" i="1" kern="0" dirty="0">
              <a:solidFill>
                <a:srgbClr val="FF0000"/>
              </a:solidFill>
              <a:latin typeface="Tahoma"/>
            </a:endParaRPr>
          </a:p>
        </p:txBody>
      </p:sp>
      <p:cxnSp>
        <p:nvCxnSpPr>
          <p:cNvPr id="136" name="bus0"/>
          <p:cNvCxnSpPr/>
          <p:nvPr/>
        </p:nvCxnSpPr>
        <p:spPr>
          <a:xfrm>
            <a:off x="3963224" y="3041905"/>
            <a:ext cx="4791066" cy="0"/>
          </a:xfrm>
          <a:prstGeom prst="line">
            <a:avLst/>
          </a:prstGeom>
          <a:noFill/>
          <a:ln w="76200" cap="flat" cmpd="sng" algn="ctr">
            <a:solidFill>
              <a:sysClr val="windowText" lastClr="000000"/>
            </a:solidFill>
            <a:prstDash val="solid"/>
            <a:headEnd type="triangle" w="med" len="med"/>
            <a:tailEnd type="triangle" w="med" len="med"/>
          </a:ln>
          <a:effectLst/>
        </p:spPr>
      </p:cxnSp>
      <p:cxnSp>
        <p:nvCxnSpPr>
          <p:cNvPr id="137" name="bus1"/>
          <p:cNvCxnSpPr/>
          <p:nvPr/>
        </p:nvCxnSpPr>
        <p:spPr>
          <a:xfrm>
            <a:off x="3985450" y="5495205"/>
            <a:ext cx="4853750" cy="0"/>
          </a:xfrm>
          <a:prstGeom prst="line">
            <a:avLst/>
          </a:prstGeom>
          <a:noFill/>
          <a:ln w="76200" cap="flat" cmpd="sng" algn="ctr">
            <a:solidFill>
              <a:sysClr val="windowText" lastClr="000000"/>
            </a:solidFill>
            <a:prstDash val="solid"/>
            <a:headEnd type="triangle" w="med" len="med"/>
            <a:tailEnd type="triangle" w="med" len="med"/>
          </a:ln>
          <a:effectLst/>
        </p:spPr>
      </p:cxnSp>
      <p:cxnSp>
        <p:nvCxnSpPr>
          <p:cNvPr id="138" name="Straight Connector 137"/>
          <p:cNvCxnSpPr/>
          <p:nvPr/>
        </p:nvCxnSpPr>
        <p:spPr>
          <a:xfrm>
            <a:off x="3636491" y="2853350"/>
            <a:ext cx="2192817" cy="0"/>
          </a:xfrm>
          <a:prstGeom prst="line">
            <a:avLst/>
          </a:prstGeom>
          <a:noFill/>
          <a:ln w="19050" cap="flat" cmpd="sng" algn="ctr">
            <a:solidFill>
              <a:sysClr val="windowText" lastClr="000000"/>
            </a:solidFill>
            <a:prstDash val="sysDash"/>
          </a:ln>
          <a:effectLst/>
        </p:spPr>
      </p:cxnSp>
      <p:cxnSp>
        <p:nvCxnSpPr>
          <p:cNvPr id="139" name="Straight Connector 138"/>
          <p:cNvCxnSpPr/>
          <p:nvPr/>
        </p:nvCxnSpPr>
        <p:spPr>
          <a:xfrm>
            <a:off x="3646017" y="5241980"/>
            <a:ext cx="2192817" cy="0"/>
          </a:xfrm>
          <a:prstGeom prst="line">
            <a:avLst/>
          </a:prstGeom>
          <a:noFill/>
          <a:ln w="19050" cap="flat" cmpd="sng" algn="ctr">
            <a:solidFill>
              <a:sysClr val="windowText" lastClr="000000"/>
            </a:solidFill>
            <a:prstDash val="sysDash"/>
          </a:ln>
          <a:effectLst/>
        </p:spPr>
      </p:cxnSp>
      <p:sp>
        <p:nvSpPr>
          <p:cNvPr id="49" name="TextBox 48"/>
          <p:cNvSpPr txBox="1"/>
          <p:nvPr/>
        </p:nvSpPr>
        <p:spPr>
          <a:xfrm>
            <a:off x="0" y="5736158"/>
            <a:ext cx="4499992" cy="1077218"/>
          </a:xfrm>
          <a:prstGeom prst="rect">
            <a:avLst/>
          </a:prstGeom>
          <a:solidFill>
            <a:sysClr val="window" lastClr="FFFFFF"/>
          </a:solidFill>
          <a:ln w="25400" cap="flat" cmpd="sng" algn="ctr">
            <a:solidFill>
              <a:srgbClr val="0000FF"/>
            </a:solidFill>
            <a:prstDash val="solid"/>
          </a:ln>
          <a:effectLst/>
        </p:spPr>
        <p:txBody>
          <a:bodyPr wrap="square" rtlCol="0">
            <a:spAutoFit/>
          </a:bodyPr>
          <a:lstStyle/>
          <a:p>
            <a:pPr algn="ctr"/>
            <a:r>
              <a:rPr lang="en-US" sz="1600" dirty="0" smtClean="0">
                <a:solidFill>
                  <a:srgbClr val="0000FF"/>
                </a:solidFill>
                <a:latin typeface="Tahoma"/>
              </a:rPr>
              <a:t>Overhead of SALP in DRAM chip: 0.15%</a:t>
            </a:r>
          </a:p>
          <a:p>
            <a:r>
              <a:rPr lang="en-US" sz="1600" dirty="0" smtClean="0">
                <a:solidFill>
                  <a:srgbClr val="000000"/>
                </a:solidFill>
                <a:latin typeface="Tahoma"/>
              </a:rPr>
              <a:t>1. Global latch </a:t>
            </a:r>
            <a:r>
              <a:rPr lang="en-US" sz="1600" dirty="0" smtClean="0">
                <a:solidFill>
                  <a:srgbClr val="000000"/>
                </a:solidFill>
                <a:latin typeface="Tahoma"/>
                <a:sym typeface="Wingdings"/>
              </a:rPr>
              <a:t> per-subarray local latches</a:t>
            </a:r>
          </a:p>
          <a:p>
            <a:r>
              <a:rPr lang="en-US" sz="1600" dirty="0" smtClean="0">
                <a:solidFill>
                  <a:srgbClr val="000000"/>
                </a:solidFill>
                <a:latin typeface="Tahoma"/>
                <a:sym typeface="Wingdings"/>
              </a:rPr>
              <a:t>2. Designated bit latches and wire to selectively        enable a subarray</a:t>
            </a:r>
            <a:endParaRPr lang="en-US" sz="1600" dirty="0" smtClean="0">
              <a:solidFill>
                <a:srgbClr val="000000"/>
              </a:solidFill>
              <a:latin typeface="Tahoma"/>
            </a:endParaRPr>
          </a:p>
        </p:txBody>
      </p:sp>
    </p:spTree>
    <p:extLst>
      <p:ext uri="{BB962C8B-B14F-4D97-AF65-F5344CB8AC3E}">
        <p14:creationId xmlns:p14="http://schemas.microsoft.com/office/powerpoint/2010/main" val="11946782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SALP: Results</a:t>
            </a:r>
            <a:endParaRPr lang="en-US" dirty="0"/>
          </a:p>
        </p:txBody>
      </p:sp>
      <p:sp>
        <p:nvSpPr>
          <p:cNvPr id="3" name="Content Placeholder 2"/>
          <p:cNvSpPr>
            <a:spLocks noGrp="1"/>
          </p:cNvSpPr>
          <p:nvPr>
            <p:ph idx="1"/>
          </p:nvPr>
        </p:nvSpPr>
        <p:spPr>
          <a:xfrm>
            <a:off x="228600" y="848052"/>
            <a:ext cx="8610600" cy="5123656"/>
          </a:xfrm>
        </p:spPr>
        <p:txBody>
          <a:bodyPr/>
          <a:lstStyle/>
          <a:p>
            <a:r>
              <a:rPr lang="en-US" dirty="0" smtClean="0"/>
              <a:t>Wide variety of systems with different #channels, banks, ranks, subarrays</a:t>
            </a:r>
          </a:p>
          <a:p>
            <a:r>
              <a:rPr lang="en-US" dirty="0" smtClean="0"/>
              <a:t>Server, streaming, random-access, SPEC workloads</a:t>
            </a:r>
          </a:p>
          <a:p>
            <a:endParaRPr lang="en-US" sz="1000" dirty="0" smtClean="0"/>
          </a:p>
          <a:p>
            <a:r>
              <a:rPr lang="en-US" dirty="0" smtClean="0">
                <a:solidFill>
                  <a:srgbClr val="0000FF"/>
                </a:solidFill>
              </a:rPr>
              <a:t>Dynamic DRAM energy reduction: </a:t>
            </a:r>
            <a:r>
              <a:rPr lang="en-US" dirty="0" smtClean="0">
                <a:solidFill>
                  <a:srgbClr val="FF0000"/>
                </a:solidFill>
              </a:rPr>
              <a:t>19</a:t>
            </a:r>
            <a:r>
              <a:rPr lang="en-US" dirty="0">
                <a:solidFill>
                  <a:srgbClr val="FF0000"/>
                </a:solidFill>
              </a:rPr>
              <a:t>%</a:t>
            </a:r>
            <a:r>
              <a:rPr lang="en-US" dirty="0">
                <a:solidFill>
                  <a:schemeClr val="tx1">
                    <a:lumMod val="95000"/>
                    <a:lumOff val="5000"/>
                  </a:schemeClr>
                </a:solidFill>
              </a:rPr>
              <a:t> </a:t>
            </a:r>
            <a:endParaRPr lang="en-US" dirty="0" smtClean="0">
              <a:solidFill>
                <a:schemeClr val="tx1">
                  <a:lumMod val="95000"/>
                  <a:lumOff val="5000"/>
                </a:schemeClr>
              </a:solidFill>
            </a:endParaRPr>
          </a:p>
          <a:p>
            <a:pPr lvl="1"/>
            <a:r>
              <a:rPr lang="en-US" dirty="0" smtClean="0">
                <a:solidFill>
                  <a:schemeClr val="tx1">
                    <a:lumMod val="95000"/>
                    <a:lumOff val="5000"/>
                  </a:schemeClr>
                </a:solidFill>
              </a:rPr>
              <a:t>DRAM row hit rate improvement: 13</a:t>
            </a:r>
            <a:r>
              <a:rPr lang="en-US" dirty="0">
                <a:solidFill>
                  <a:schemeClr val="tx1">
                    <a:lumMod val="95000"/>
                    <a:lumOff val="5000"/>
                  </a:schemeClr>
                </a:solidFill>
              </a:rPr>
              <a:t>% </a:t>
            </a:r>
            <a:endParaRPr lang="en-US" dirty="0" smtClean="0">
              <a:solidFill>
                <a:schemeClr val="tx1">
                  <a:lumMod val="95000"/>
                  <a:lumOff val="5000"/>
                </a:schemeClr>
              </a:solidFill>
            </a:endParaRPr>
          </a:p>
          <a:p>
            <a:r>
              <a:rPr lang="en-US" dirty="0" smtClean="0">
                <a:solidFill>
                  <a:srgbClr val="0000FF"/>
                </a:solidFill>
              </a:rPr>
              <a:t>System performance improvement: </a:t>
            </a:r>
            <a:r>
              <a:rPr lang="en-US" dirty="0" smtClean="0">
                <a:solidFill>
                  <a:srgbClr val="FF0000"/>
                </a:solidFill>
              </a:rPr>
              <a:t>17%</a:t>
            </a:r>
          </a:p>
          <a:p>
            <a:pPr lvl="1"/>
            <a:r>
              <a:rPr lang="en-US" dirty="0" smtClean="0">
                <a:solidFill>
                  <a:schemeClr val="tx1">
                    <a:lumMod val="95000"/>
                    <a:lumOff val="5000"/>
                  </a:schemeClr>
                </a:solidFill>
              </a:rPr>
              <a:t>Within 3% of ideal (all independent banks)</a:t>
            </a:r>
            <a:endParaRPr lang="en-US" dirty="0">
              <a:solidFill>
                <a:schemeClr val="tx1">
                  <a:lumMod val="95000"/>
                  <a:lumOff val="5000"/>
                </a:schemeClr>
              </a:solidFill>
            </a:endParaRPr>
          </a:p>
          <a:p>
            <a:r>
              <a:rPr lang="en-US" dirty="0" smtClean="0">
                <a:solidFill>
                  <a:srgbClr val="0000FF"/>
                </a:solidFill>
              </a:rPr>
              <a:t>DRAM die area overhead:</a:t>
            </a:r>
            <a:r>
              <a:rPr lang="en-US" dirty="0" smtClean="0">
                <a:solidFill>
                  <a:srgbClr val="2A55D6"/>
                </a:solidFill>
              </a:rPr>
              <a:t> </a:t>
            </a:r>
            <a:r>
              <a:rPr lang="en-US" dirty="0">
                <a:solidFill>
                  <a:srgbClr val="FF0000"/>
                </a:solidFill>
              </a:rPr>
              <a:t>0.15%</a:t>
            </a:r>
            <a:r>
              <a:rPr lang="en-US" dirty="0">
                <a:solidFill>
                  <a:schemeClr val="tx1">
                    <a:lumMod val="95000"/>
                    <a:lumOff val="5000"/>
                  </a:schemeClr>
                </a:solidFill>
              </a:rPr>
              <a:t> </a:t>
            </a:r>
          </a:p>
          <a:p>
            <a:pPr lvl="1"/>
            <a:r>
              <a:rPr lang="en-US" dirty="0" smtClean="0">
                <a:solidFill>
                  <a:schemeClr val="tx1">
                    <a:lumMod val="95000"/>
                    <a:lumOff val="5000"/>
                  </a:schemeClr>
                </a:solidFill>
              </a:rPr>
              <a:t>vs. 36% overhead of independent banks</a:t>
            </a:r>
            <a:endParaRPr lang="en-US" dirty="0">
              <a:solidFill>
                <a:schemeClr val="tx1">
                  <a:lumMod val="95000"/>
                  <a:lumOff val="5000"/>
                </a:schemeClr>
              </a:solidFill>
            </a:endParaRPr>
          </a:p>
          <a:p>
            <a:endParaRPr lang="en-US" dirty="0"/>
          </a:p>
          <a:p>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136</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2843808" y="4940095"/>
            <a:ext cx="3960440" cy="1917905"/>
          </a:xfrm>
          <a:prstGeom prst="rect">
            <a:avLst/>
          </a:prstGeom>
        </p:spPr>
      </p:pic>
    </p:spTree>
    <p:extLst>
      <p:ext uri="{BB962C8B-B14F-4D97-AF65-F5344CB8AC3E}">
        <p14:creationId xmlns:p14="http://schemas.microsoft.com/office/powerpoint/2010/main" val="33888112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SALP</a:t>
            </a:r>
            <a:endParaRPr lang="en-US" dirty="0"/>
          </a:p>
        </p:txBody>
      </p:sp>
      <p:sp>
        <p:nvSpPr>
          <p:cNvPr id="3" name="Content Placeholder 2"/>
          <p:cNvSpPr>
            <a:spLocks noGrp="1"/>
          </p:cNvSpPr>
          <p:nvPr>
            <p:ph idx="1"/>
          </p:nvPr>
        </p:nvSpPr>
        <p:spPr>
          <a:xfrm>
            <a:off x="228600" y="1196752"/>
            <a:ext cx="8807896" cy="5051648"/>
          </a:xfrm>
        </p:spPr>
        <p:txBody>
          <a:bodyPr/>
          <a:lstStyle/>
          <a:p>
            <a:r>
              <a:rPr lang="en-US" sz="2000" dirty="0" err="1"/>
              <a:t>Yoongu</a:t>
            </a:r>
            <a:r>
              <a:rPr lang="en-US" sz="2000" dirty="0"/>
              <a:t> Kim, Vivek Seshadri, Donghyuk Lee, Jamie Liu, and </a:t>
            </a:r>
            <a:r>
              <a:rPr lang="en-US" sz="2000" u="sng" dirty="0"/>
              <a:t>Onur Mutlu</a:t>
            </a:r>
            <a:r>
              <a:rPr lang="en-US" sz="2000" dirty="0"/>
              <a:t>,</a:t>
            </a:r>
            <a:br>
              <a:rPr lang="en-US" sz="2000" dirty="0"/>
            </a:br>
            <a:r>
              <a:rPr lang="en-US" sz="2000" b="1" dirty="0">
                <a:hlinkClick r:id="rId2"/>
              </a:rPr>
              <a:t>"A Case for Exploiting Subarray-Level Parallelism (SALP) in DRAM"</a:t>
            </a:r>
            <a:r>
              <a:rPr lang="en-US" sz="2000" dirty="0"/>
              <a:t/>
            </a:r>
            <a:br>
              <a:rPr lang="en-US" sz="2000" dirty="0"/>
            </a:br>
            <a:r>
              <a:rPr lang="en-US" sz="2000" i="1" dirty="0"/>
              <a:t>Proceedings of the </a:t>
            </a:r>
            <a:r>
              <a:rPr lang="en-US" sz="2000" i="1" dirty="0">
                <a:hlinkClick r:id="rId3"/>
              </a:rPr>
              <a:t>39th International Symposium on Computer Architecture</a:t>
            </a:r>
            <a:r>
              <a:rPr lang="en-US" sz="2000" i="1" dirty="0"/>
              <a:t> (</a:t>
            </a:r>
            <a:r>
              <a:rPr lang="en-US" sz="2000" b="1" i="1" dirty="0"/>
              <a:t>ISCA</a:t>
            </a:r>
            <a:r>
              <a:rPr lang="en-US" sz="2000" i="1" dirty="0"/>
              <a:t>)</a:t>
            </a:r>
            <a:r>
              <a:rPr lang="en-US" sz="2000" dirty="0"/>
              <a:t>, Portland, OR, June 2012. </a:t>
            </a:r>
            <a:r>
              <a:rPr lang="en-US" sz="2000" dirty="0">
                <a:hlinkClick r:id="rId4"/>
              </a:rPr>
              <a:t>Slides (pptx)</a:t>
            </a:r>
            <a:r>
              <a:rPr lang="en-US" sz="2000" dirty="0"/>
              <a:t> </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137</a:t>
            </a:fld>
            <a:endParaRPr lang="en-US" altLang="en-US">
              <a:solidFill>
                <a:srgbClr val="000000"/>
              </a:solidFill>
            </a:endParaRPr>
          </a:p>
        </p:txBody>
      </p:sp>
    </p:spTree>
    <p:extLst>
      <p:ext uri="{BB962C8B-B14F-4D97-AF65-F5344CB8AC3E}">
        <p14:creationId xmlns:p14="http://schemas.microsoft.com/office/powerpoint/2010/main" val="18851635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412776"/>
            <a:ext cx="7924800" cy="1752600"/>
          </a:xfrm>
        </p:spPr>
        <p:txBody>
          <a:bodyPr/>
          <a:lstStyle/>
          <a:p>
            <a:r>
              <a:rPr lang="en-US" dirty="0" smtClean="0"/>
              <a:t>Coordinated Memory and Storage with NVM</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srgbClr val="000000"/>
                </a:solidFill>
              </a:rPr>
              <a:pPr/>
              <a:t>138</a:t>
            </a:fld>
            <a:endParaRPr lang="en-US" altLang="en-US">
              <a:solidFill>
                <a:srgbClr val="000000"/>
              </a:solidFill>
            </a:endParaRPr>
          </a:p>
        </p:txBody>
      </p:sp>
      <p:sp>
        <p:nvSpPr>
          <p:cNvPr id="9" name="Rectangle 8"/>
          <p:cNvSpPr/>
          <p:nvPr/>
        </p:nvSpPr>
        <p:spPr>
          <a:xfrm>
            <a:off x="467544" y="4149080"/>
            <a:ext cx="8460432" cy="2246769"/>
          </a:xfrm>
          <a:prstGeom prst="rect">
            <a:avLst/>
          </a:prstGeom>
        </p:spPr>
        <p:txBody>
          <a:bodyPr wrap="square">
            <a:spAutoFit/>
          </a:bodyPr>
          <a:lstStyle/>
          <a:p>
            <a:r>
              <a:rPr lang="en-US" sz="2800" dirty="0" smtClean="0"/>
              <a:t>Meza</a:t>
            </a:r>
            <a:r>
              <a:rPr lang="en-US" sz="2800" dirty="0"/>
              <a:t>, </a:t>
            </a:r>
            <a:r>
              <a:rPr lang="en-US" sz="2800" dirty="0" err="1" smtClean="0"/>
              <a:t>Luo</a:t>
            </a:r>
            <a:r>
              <a:rPr lang="en-US" sz="2800" dirty="0"/>
              <a:t>, </a:t>
            </a:r>
            <a:r>
              <a:rPr lang="en-US" sz="2800" dirty="0" smtClean="0"/>
              <a:t>Khan</a:t>
            </a:r>
            <a:r>
              <a:rPr lang="en-US" sz="2800" dirty="0"/>
              <a:t>, </a:t>
            </a:r>
            <a:r>
              <a:rPr lang="en-US" sz="2800" dirty="0" smtClean="0"/>
              <a:t>Zhao</a:t>
            </a:r>
            <a:r>
              <a:rPr lang="en-US" sz="2800" dirty="0"/>
              <a:t>, </a:t>
            </a:r>
            <a:r>
              <a:rPr lang="en-US" sz="2800" dirty="0" err="1" smtClean="0"/>
              <a:t>Xie</a:t>
            </a:r>
            <a:r>
              <a:rPr lang="en-US" sz="2800" dirty="0"/>
              <a:t>, and </a:t>
            </a:r>
            <a:r>
              <a:rPr lang="en-US" sz="2800" dirty="0" smtClean="0"/>
              <a:t>Mutlu</a:t>
            </a:r>
            <a:r>
              <a:rPr lang="en-US" sz="2800" dirty="0"/>
              <a:t>,</a:t>
            </a:r>
            <a:br>
              <a:rPr lang="en-US" sz="2800" dirty="0"/>
            </a:br>
            <a:r>
              <a:rPr lang="en-US" sz="2800" b="1" dirty="0">
                <a:hlinkClick r:id="rId2"/>
              </a:rPr>
              <a:t>"A Case for Efficient Hardware-Software Cooperative Management of Storage and </a:t>
            </a:r>
            <a:r>
              <a:rPr lang="en-US" sz="2800" b="1" dirty="0" smtClean="0">
                <a:hlinkClick r:id="rId2"/>
              </a:rPr>
              <a:t>Memory”</a:t>
            </a:r>
            <a:endParaRPr lang="en-US" sz="2800" b="1" dirty="0" smtClean="0"/>
          </a:p>
          <a:p>
            <a:r>
              <a:rPr lang="en-US" sz="2800" dirty="0" smtClean="0">
                <a:solidFill>
                  <a:srgbClr val="000000"/>
                </a:solidFill>
                <a:latin typeface="Tahoma"/>
              </a:rPr>
              <a:t>WEED 2013.</a:t>
            </a:r>
            <a:endParaRPr lang="en-US" sz="2800" dirty="0">
              <a:solidFill>
                <a:srgbClr val="000000"/>
              </a:solidFill>
              <a:latin typeface="Tahoma"/>
            </a:endParaRPr>
          </a:p>
        </p:txBody>
      </p:sp>
    </p:spTree>
    <p:extLst>
      <p:ext uri="{BB962C8B-B14F-4D97-AF65-F5344CB8AC3E}">
        <p14:creationId xmlns:p14="http://schemas.microsoft.com/office/powerpoint/2010/main" val="42839562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107504" y="908720"/>
            <a:ext cx="9036496" cy="5339680"/>
          </a:xfrm>
        </p:spPr>
        <p:txBody>
          <a:bodyPr/>
          <a:lstStyle/>
          <a:p>
            <a:r>
              <a:rPr lang="en-US" sz="2200" dirty="0" smtClean="0">
                <a:sym typeface="Wingdings"/>
              </a:rPr>
              <a:t>Traditional systems have a </a:t>
            </a:r>
            <a:r>
              <a:rPr lang="en-US" sz="2200" dirty="0" smtClean="0">
                <a:solidFill>
                  <a:srgbClr val="FF0000"/>
                </a:solidFill>
                <a:sym typeface="Wingdings"/>
              </a:rPr>
              <a:t>two-level storage model</a:t>
            </a:r>
          </a:p>
          <a:p>
            <a:pPr lvl="1"/>
            <a:r>
              <a:rPr lang="en-US" sz="2000" dirty="0" smtClean="0">
                <a:solidFill>
                  <a:schemeClr val="tx2">
                    <a:lumMod val="75000"/>
                  </a:schemeClr>
                </a:solidFill>
                <a:sym typeface="Wingdings"/>
              </a:rPr>
              <a:t>Access </a:t>
            </a:r>
            <a:r>
              <a:rPr lang="en-US" sz="2000" b="1" dirty="0" smtClean="0">
                <a:solidFill>
                  <a:schemeClr val="tx2">
                    <a:lumMod val="75000"/>
                  </a:schemeClr>
                </a:solidFill>
                <a:sym typeface="Wingdings"/>
              </a:rPr>
              <a:t>volatile</a:t>
            </a:r>
            <a:r>
              <a:rPr lang="en-US" sz="2000" dirty="0" smtClean="0">
                <a:solidFill>
                  <a:schemeClr val="tx2">
                    <a:lumMod val="75000"/>
                  </a:schemeClr>
                </a:solidFill>
                <a:sym typeface="Wingdings"/>
              </a:rPr>
              <a:t> data in memory with a </a:t>
            </a:r>
            <a:r>
              <a:rPr lang="en-US" sz="2000" b="1" dirty="0" smtClean="0">
                <a:solidFill>
                  <a:schemeClr val="tx2">
                    <a:lumMod val="75000"/>
                  </a:schemeClr>
                </a:solidFill>
                <a:sym typeface="Wingdings"/>
              </a:rPr>
              <a:t>load/store </a:t>
            </a:r>
            <a:r>
              <a:rPr lang="en-US" sz="2000" dirty="0" smtClean="0">
                <a:solidFill>
                  <a:schemeClr val="tx2">
                    <a:lumMod val="75000"/>
                  </a:schemeClr>
                </a:solidFill>
                <a:sym typeface="Wingdings"/>
              </a:rPr>
              <a:t>interface</a:t>
            </a:r>
          </a:p>
          <a:p>
            <a:pPr lvl="1"/>
            <a:r>
              <a:rPr lang="en-US" sz="2000" dirty="0" smtClean="0">
                <a:solidFill>
                  <a:srgbClr val="004D26"/>
                </a:solidFill>
                <a:sym typeface="Wingdings"/>
              </a:rPr>
              <a:t>Access </a:t>
            </a:r>
            <a:r>
              <a:rPr lang="en-US" sz="2000" b="1" dirty="0" smtClean="0">
                <a:solidFill>
                  <a:srgbClr val="004D26"/>
                </a:solidFill>
                <a:sym typeface="Wingdings"/>
              </a:rPr>
              <a:t>persistent</a:t>
            </a:r>
            <a:r>
              <a:rPr lang="en-US" sz="2000" dirty="0" smtClean="0">
                <a:solidFill>
                  <a:srgbClr val="004D26"/>
                </a:solidFill>
                <a:sym typeface="Wingdings"/>
              </a:rPr>
              <a:t> data in storage with a </a:t>
            </a:r>
            <a:r>
              <a:rPr lang="en-US" sz="2000" b="1" dirty="0" smtClean="0">
                <a:solidFill>
                  <a:srgbClr val="004D26"/>
                </a:solidFill>
                <a:sym typeface="Wingdings"/>
              </a:rPr>
              <a:t>file system </a:t>
            </a:r>
            <a:r>
              <a:rPr lang="en-US" sz="2000" dirty="0" smtClean="0">
                <a:solidFill>
                  <a:srgbClr val="004D26"/>
                </a:solidFill>
                <a:sym typeface="Wingdings"/>
              </a:rPr>
              <a:t>interface</a:t>
            </a:r>
          </a:p>
          <a:p>
            <a:pPr lvl="1"/>
            <a:r>
              <a:rPr lang="en-US" sz="2000" dirty="0">
                <a:sym typeface="Wingdings"/>
              </a:rPr>
              <a:t>Problem: </a:t>
            </a:r>
            <a:r>
              <a:rPr lang="en-US" sz="2000" dirty="0">
                <a:solidFill>
                  <a:srgbClr val="0000FF"/>
                </a:solidFill>
                <a:sym typeface="Wingdings"/>
              </a:rPr>
              <a:t>Operating system (OS) and file system (FS) code and buffering for storage lead to energy and performance inefficiencies</a:t>
            </a:r>
          </a:p>
          <a:p>
            <a:endParaRPr lang="en-US" sz="1400" dirty="0" smtClean="0"/>
          </a:p>
          <a:p>
            <a:r>
              <a:rPr lang="en-US" sz="2200" dirty="0" smtClean="0"/>
              <a:t>Opportunity: New </a:t>
            </a:r>
            <a:r>
              <a:rPr lang="en-US" sz="2200" dirty="0"/>
              <a:t>non-volatile memory (NVM) technologies can help provide </a:t>
            </a:r>
            <a:r>
              <a:rPr lang="en-US" sz="2200" dirty="0" smtClean="0"/>
              <a:t>fast (similar to DRAM), </a:t>
            </a:r>
            <a:r>
              <a:rPr lang="en-US" sz="2200" dirty="0"/>
              <a:t>persistent </a:t>
            </a:r>
            <a:r>
              <a:rPr lang="en-US" sz="2200" dirty="0" smtClean="0"/>
              <a:t>storage (similar to Flash)</a:t>
            </a:r>
            <a:endParaRPr lang="en-US" sz="2200" dirty="0"/>
          </a:p>
          <a:p>
            <a:pPr lvl="1"/>
            <a:r>
              <a:rPr lang="en-US" sz="2000" dirty="0" smtClean="0">
                <a:solidFill>
                  <a:srgbClr val="FF0000"/>
                </a:solidFill>
              </a:rPr>
              <a:t>Unfortunately, </a:t>
            </a:r>
            <a:r>
              <a:rPr lang="en-US" sz="2000" dirty="0">
                <a:solidFill>
                  <a:srgbClr val="FF0000"/>
                </a:solidFill>
              </a:rPr>
              <a:t>OS and FS code </a:t>
            </a:r>
            <a:r>
              <a:rPr lang="en-US" sz="2000" dirty="0" smtClean="0">
                <a:solidFill>
                  <a:srgbClr val="FF0000"/>
                </a:solidFill>
              </a:rPr>
              <a:t>can easily </a:t>
            </a:r>
            <a:r>
              <a:rPr lang="en-US" sz="2000" dirty="0">
                <a:solidFill>
                  <a:srgbClr val="FF0000"/>
                </a:solidFill>
              </a:rPr>
              <a:t>become </a:t>
            </a:r>
            <a:r>
              <a:rPr lang="en-US" sz="2000" dirty="0" smtClean="0">
                <a:solidFill>
                  <a:srgbClr val="FF0000"/>
                </a:solidFill>
              </a:rPr>
              <a:t>energy </a:t>
            </a:r>
            <a:r>
              <a:rPr lang="en-US" sz="2000" dirty="0">
                <a:solidFill>
                  <a:srgbClr val="FF0000"/>
                </a:solidFill>
              </a:rPr>
              <a:t>efficiency </a:t>
            </a:r>
            <a:r>
              <a:rPr lang="en-US" sz="2000" dirty="0" smtClean="0">
                <a:solidFill>
                  <a:srgbClr val="FF0000"/>
                </a:solidFill>
              </a:rPr>
              <a:t>and performance bottlenecks if we keep the traditional storage model</a:t>
            </a:r>
          </a:p>
          <a:p>
            <a:endParaRPr lang="en-US" sz="1400" dirty="0" smtClean="0"/>
          </a:p>
          <a:p>
            <a:r>
              <a:rPr lang="en-US" sz="2200" dirty="0" smtClean="0"/>
              <a:t>This work: </a:t>
            </a:r>
            <a:r>
              <a:rPr lang="en-US" sz="2200" dirty="0" smtClean="0">
                <a:solidFill>
                  <a:srgbClr val="0000FF"/>
                </a:solidFill>
              </a:rPr>
              <a:t>makes a case for hardware</a:t>
            </a:r>
            <a:r>
              <a:rPr lang="en-US" sz="2200" dirty="0">
                <a:solidFill>
                  <a:srgbClr val="0000FF"/>
                </a:solidFill>
              </a:rPr>
              <a:t>/software </a:t>
            </a:r>
            <a:r>
              <a:rPr lang="en-US" sz="2200" dirty="0" smtClean="0">
                <a:solidFill>
                  <a:srgbClr val="0000FF"/>
                </a:solidFill>
              </a:rPr>
              <a:t>cooperative management </a:t>
            </a:r>
            <a:r>
              <a:rPr lang="en-US" sz="2200" dirty="0">
                <a:solidFill>
                  <a:srgbClr val="0000FF"/>
                </a:solidFill>
              </a:rPr>
              <a:t>of storage and </a:t>
            </a:r>
            <a:r>
              <a:rPr lang="en-US" sz="2200" dirty="0" smtClean="0">
                <a:solidFill>
                  <a:srgbClr val="0000FF"/>
                </a:solidFill>
              </a:rPr>
              <a:t>memory within a single-level</a:t>
            </a:r>
          </a:p>
          <a:p>
            <a:pPr lvl="1"/>
            <a:r>
              <a:rPr lang="en-US" sz="2000" dirty="0" smtClean="0"/>
              <a:t>We describe the idea of a Persistent Memory Manager (PMM) for efficiently coordinating storage and memory, and quantify its benefit</a:t>
            </a:r>
            <a:endParaRPr lang="en-US" sz="2000" dirty="0"/>
          </a:p>
          <a:p>
            <a:pPr lvl="1"/>
            <a:r>
              <a:rPr lang="en-US" sz="2000" dirty="0" smtClean="0"/>
              <a:t>And, examine questions </a:t>
            </a:r>
            <a:r>
              <a:rPr lang="en-US" sz="2000" dirty="0"/>
              <a:t>and </a:t>
            </a:r>
            <a:r>
              <a:rPr lang="en-US" sz="2000" dirty="0" smtClean="0"/>
              <a:t>challenges to address to realize PMM</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139</a:t>
            </a:fld>
            <a:endParaRPr lang="en-US" altLang="en-US">
              <a:solidFill>
                <a:srgbClr val="000000"/>
              </a:solidFill>
            </a:endParaRPr>
          </a:p>
        </p:txBody>
      </p:sp>
    </p:spTree>
    <p:extLst>
      <p:ext uri="{BB962C8B-B14F-4D97-AF65-F5344CB8AC3E}">
        <p14:creationId xmlns:p14="http://schemas.microsoft.com/office/powerpoint/2010/main" val="25605780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1"/>
            <a:ext cx="8915400" cy="1066800"/>
          </a:xfrm>
        </p:spPr>
        <p:txBody>
          <a:bodyPr/>
          <a:lstStyle/>
          <a:p>
            <a:r>
              <a:rPr lang="en-US" dirty="0" smtClean="0">
                <a:latin typeface="Garamond" charset="0"/>
                <a:ea typeface="ＭＳ Ｐゴシック" charset="0"/>
                <a:cs typeface="ＭＳ Ｐゴシック" charset="0"/>
              </a:rPr>
              <a:t>Solution 1: Tolerate DRAM</a:t>
            </a:r>
            <a:endParaRPr lang="en-US" dirty="0">
              <a:latin typeface="Garamond" charset="0"/>
              <a:ea typeface="ＭＳ Ｐゴシック" charset="0"/>
              <a:cs typeface="ＭＳ Ｐゴシック" charset="0"/>
            </a:endParaRPr>
          </a:p>
        </p:txBody>
      </p:sp>
      <p:sp>
        <p:nvSpPr>
          <p:cNvPr id="28675" name="Content Placeholder 2"/>
          <p:cNvSpPr>
            <a:spLocks noGrp="1"/>
          </p:cNvSpPr>
          <p:nvPr>
            <p:ph idx="1"/>
          </p:nvPr>
        </p:nvSpPr>
        <p:spPr>
          <a:xfrm>
            <a:off x="107504" y="897632"/>
            <a:ext cx="9036496" cy="5339680"/>
          </a:xfrm>
        </p:spPr>
        <p:txBody>
          <a:bodyPr/>
          <a:lstStyle/>
          <a:p>
            <a:pPr eaLnBrk="1" hangingPunct="1"/>
            <a:r>
              <a:rPr lang="en-US" dirty="0" smtClean="0">
                <a:solidFill>
                  <a:srgbClr val="000000"/>
                </a:solidFill>
                <a:latin typeface="Tahoma" charset="0"/>
                <a:ea typeface="ＭＳ Ｐゴシック" charset="0"/>
                <a:cs typeface="ＭＳ Ｐゴシック" charset="0"/>
              </a:rPr>
              <a:t>Overcome DRAM shortcomings with</a:t>
            </a:r>
          </a:p>
          <a:p>
            <a:pPr lvl="1" eaLnBrk="1" hangingPunct="1"/>
            <a:r>
              <a:rPr lang="en-US" dirty="0" smtClean="0">
                <a:solidFill>
                  <a:srgbClr val="000000"/>
                </a:solidFill>
                <a:latin typeface="Tahoma" charset="0"/>
                <a:ea typeface="ＭＳ Ｐゴシック" charset="0"/>
                <a:cs typeface="ＭＳ Ｐゴシック" charset="0"/>
              </a:rPr>
              <a:t>System-DRAM co-design</a:t>
            </a:r>
          </a:p>
          <a:p>
            <a:pPr lvl="1" eaLnBrk="1" hangingPunct="1"/>
            <a:r>
              <a:rPr lang="en-US" dirty="0" smtClean="0">
                <a:solidFill>
                  <a:srgbClr val="000000"/>
                </a:solidFill>
                <a:latin typeface="Tahoma" charset="0"/>
                <a:ea typeface="ＭＳ Ｐゴシック" charset="0"/>
                <a:cs typeface="ＭＳ Ｐゴシック" charset="0"/>
              </a:rPr>
              <a:t>Novel DRAM architectures, interface, functions</a:t>
            </a:r>
          </a:p>
          <a:p>
            <a:pPr lvl="1" eaLnBrk="1" hangingPunct="1"/>
            <a:r>
              <a:rPr lang="en-US" dirty="0" smtClean="0">
                <a:solidFill>
                  <a:srgbClr val="000000"/>
                </a:solidFill>
                <a:latin typeface="Tahoma" charset="0"/>
                <a:ea typeface="ＭＳ Ｐゴシック" charset="0"/>
                <a:cs typeface="ＭＳ Ｐゴシック" charset="0"/>
              </a:rPr>
              <a:t>Better waste management (efficient utilization)</a:t>
            </a:r>
          </a:p>
          <a:p>
            <a:pPr lvl="1" eaLnBrk="1" hangingPunct="1"/>
            <a:endParaRPr lang="en-US" sz="900" dirty="0">
              <a:solidFill>
                <a:srgbClr val="000000"/>
              </a:solidFill>
              <a:latin typeface="Tahoma" charset="0"/>
              <a:ea typeface="ＭＳ Ｐゴシック" charset="0"/>
              <a:cs typeface="ＭＳ Ｐゴシック" charset="0"/>
            </a:endParaRPr>
          </a:p>
          <a:p>
            <a:pPr eaLnBrk="1" hangingPunct="1"/>
            <a:r>
              <a:rPr lang="en-US" dirty="0" smtClean="0">
                <a:solidFill>
                  <a:srgbClr val="000000"/>
                </a:solidFill>
                <a:latin typeface="Tahoma" charset="0"/>
                <a:ea typeface="ＭＳ Ｐゴシック" charset="0"/>
                <a:cs typeface="ＭＳ Ｐゴシック" charset="0"/>
              </a:rPr>
              <a:t>Key issues to tackle</a:t>
            </a:r>
          </a:p>
          <a:p>
            <a:pPr lvl="1" eaLnBrk="1" hangingPunct="1"/>
            <a:r>
              <a:rPr lang="en-US" dirty="0" smtClean="0">
                <a:solidFill>
                  <a:srgbClr val="FF0000"/>
                </a:solidFill>
                <a:latin typeface="Tahoma" charset="0"/>
                <a:ea typeface="ＭＳ Ｐゴシック" charset="0"/>
                <a:cs typeface="ＭＳ Ｐゴシック" charset="0"/>
              </a:rPr>
              <a:t>Reduce refresh energy</a:t>
            </a:r>
          </a:p>
          <a:p>
            <a:pPr lvl="1" eaLnBrk="1" hangingPunct="1"/>
            <a:r>
              <a:rPr lang="en-US" dirty="0" smtClean="0">
                <a:solidFill>
                  <a:srgbClr val="FF0000"/>
                </a:solidFill>
                <a:latin typeface="Tahoma" charset="0"/>
                <a:ea typeface="ＭＳ Ｐゴシック" charset="0"/>
                <a:cs typeface="ＭＳ Ｐゴシック" charset="0"/>
              </a:rPr>
              <a:t>Improve bandwidth and latency</a:t>
            </a:r>
          </a:p>
          <a:p>
            <a:pPr lvl="1" eaLnBrk="1" hangingPunct="1"/>
            <a:r>
              <a:rPr lang="en-US" dirty="0" smtClean="0">
                <a:solidFill>
                  <a:srgbClr val="FF0000"/>
                </a:solidFill>
                <a:latin typeface="Tahoma" charset="0"/>
                <a:ea typeface="ＭＳ Ｐゴシック" charset="0"/>
                <a:cs typeface="ＭＳ Ｐゴシック" charset="0"/>
              </a:rPr>
              <a:t>Reduce waste</a:t>
            </a:r>
          </a:p>
          <a:p>
            <a:pPr lvl="1" eaLnBrk="1" hangingPunct="1">
              <a:buClr>
                <a:srgbClr val="3B812F"/>
              </a:buClr>
            </a:pPr>
            <a:r>
              <a:rPr lang="en-US" dirty="0" smtClean="0">
                <a:solidFill>
                  <a:srgbClr val="FF0000"/>
                </a:solidFill>
                <a:latin typeface="Tahoma" charset="0"/>
                <a:ea typeface="ＭＳ Ｐゴシック" charset="0"/>
                <a:cs typeface="ＭＳ Ｐゴシック" charset="0"/>
              </a:rPr>
              <a:t>Enable reliability at low cost</a:t>
            </a:r>
          </a:p>
          <a:p>
            <a:pPr lvl="1" eaLnBrk="1" hangingPunct="1">
              <a:buClr>
                <a:srgbClr val="3B812F"/>
              </a:buClr>
            </a:pPr>
            <a:endParaRPr lang="en-US" sz="1000" dirty="0">
              <a:solidFill>
                <a:srgbClr val="000000"/>
              </a:solidFill>
              <a:latin typeface="Tahoma" charset="0"/>
              <a:ea typeface="ＭＳ Ｐゴシック" charset="0"/>
              <a:cs typeface="ＭＳ Ｐゴシック" charset="0"/>
            </a:endParaRPr>
          </a:p>
          <a:p>
            <a:pPr eaLnBrk="1" hangingPunct="1"/>
            <a:r>
              <a:rPr lang="en-US" sz="1600" dirty="0">
                <a:solidFill>
                  <a:srgbClr val="000000"/>
                </a:solidFill>
                <a:latin typeface="Tahoma" charset="0"/>
                <a:ea typeface="ＭＳ Ｐゴシック" charset="0"/>
                <a:cs typeface="ＭＳ Ｐゴシック" charset="0"/>
              </a:rPr>
              <a:t>Liu, Jaiyen, Veras, Mutlu, “</a:t>
            </a:r>
            <a:r>
              <a:rPr lang="en-US" sz="1600" dirty="0">
                <a:solidFill>
                  <a:srgbClr val="0000FF"/>
                </a:solidFill>
                <a:latin typeface="Tahoma" charset="0"/>
                <a:ea typeface="ＭＳ Ｐゴシック" charset="0"/>
                <a:cs typeface="ＭＳ Ｐゴシック" charset="0"/>
              </a:rPr>
              <a:t>RAIDR: Retention-Aware Intelligent DRAM Refresh</a:t>
            </a:r>
            <a:r>
              <a:rPr lang="en-US" sz="1600" dirty="0">
                <a:solidFill>
                  <a:srgbClr val="000000"/>
                </a:solidFill>
                <a:latin typeface="Tahoma" charset="0"/>
                <a:ea typeface="ＭＳ Ｐゴシック" charset="0"/>
                <a:cs typeface="ＭＳ Ｐゴシック" charset="0"/>
              </a:rPr>
              <a:t>,” ISCA 2012.</a:t>
            </a:r>
          </a:p>
          <a:p>
            <a:pPr eaLnBrk="1" hangingPunct="1"/>
            <a:r>
              <a:rPr lang="en-US" sz="1600" dirty="0">
                <a:solidFill>
                  <a:srgbClr val="000000"/>
                </a:solidFill>
                <a:latin typeface="Tahoma" charset="0"/>
                <a:ea typeface="ＭＳ Ｐゴシック" charset="0"/>
                <a:cs typeface="ＭＳ Ｐゴシック" charset="0"/>
              </a:rPr>
              <a:t>Kim, Seshadri, </a:t>
            </a:r>
            <a:r>
              <a:rPr lang="en-US" sz="1600" dirty="0" smtClean="0">
                <a:solidFill>
                  <a:srgbClr val="000000"/>
                </a:solidFill>
                <a:latin typeface="Tahoma" charset="0"/>
                <a:ea typeface="ＭＳ Ｐゴシック" charset="0"/>
                <a:cs typeface="ＭＳ Ｐゴシック" charset="0"/>
              </a:rPr>
              <a:t>Lee</a:t>
            </a:r>
            <a:r>
              <a:rPr lang="en-US" sz="1600" dirty="0">
                <a:solidFill>
                  <a:srgbClr val="000000"/>
                </a:solidFill>
                <a:latin typeface="Tahoma" charset="0"/>
                <a:ea typeface="ＭＳ Ｐゴシック" charset="0"/>
                <a:cs typeface="ＭＳ Ｐゴシック" charset="0"/>
              </a:rPr>
              <a:t>+</a:t>
            </a:r>
            <a:r>
              <a:rPr lang="en-US" sz="1600" dirty="0" smtClean="0">
                <a:solidFill>
                  <a:srgbClr val="000000"/>
                </a:solidFill>
                <a:latin typeface="Tahoma" charset="0"/>
                <a:ea typeface="ＭＳ Ｐゴシック" charset="0"/>
                <a:cs typeface="ＭＳ Ｐゴシック" charset="0"/>
              </a:rPr>
              <a:t>, </a:t>
            </a:r>
            <a:r>
              <a:rPr lang="en-US" sz="1600" dirty="0">
                <a:solidFill>
                  <a:srgbClr val="000000"/>
                </a:solidFill>
                <a:latin typeface="Tahoma" charset="0"/>
                <a:ea typeface="ＭＳ Ｐゴシック" charset="0"/>
                <a:cs typeface="ＭＳ Ｐゴシック" charset="0"/>
              </a:rPr>
              <a:t>“</a:t>
            </a:r>
            <a:r>
              <a:rPr lang="en-US" sz="1600" dirty="0">
                <a:solidFill>
                  <a:srgbClr val="0000FF"/>
                </a:solidFill>
                <a:latin typeface="Tahoma" charset="0"/>
                <a:ea typeface="ＭＳ Ｐゴシック" charset="0"/>
                <a:cs typeface="ＭＳ Ｐゴシック" charset="0"/>
              </a:rPr>
              <a:t>A Case for Exploiting Subarray-Level Parallelism in DRAM</a:t>
            </a:r>
            <a:r>
              <a:rPr lang="en-US" sz="1600" dirty="0">
                <a:solidFill>
                  <a:srgbClr val="000000"/>
                </a:solidFill>
                <a:latin typeface="Tahoma" charset="0"/>
                <a:ea typeface="ＭＳ Ｐゴシック" charset="0"/>
                <a:cs typeface="ＭＳ Ｐゴシック" charset="0"/>
              </a:rPr>
              <a:t>,” ISCA 2012</a:t>
            </a:r>
            <a:r>
              <a:rPr lang="en-US" sz="1600" dirty="0" smtClean="0">
                <a:solidFill>
                  <a:srgbClr val="000000"/>
                </a:solidFill>
                <a:latin typeface="Tahoma" charset="0"/>
                <a:ea typeface="ＭＳ Ｐゴシック" charset="0"/>
                <a:cs typeface="ＭＳ Ｐゴシック" charset="0"/>
              </a:rPr>
              <a:t>.</a:t>
            </a:r>
          </a:p>
          <a:p>
            <a:pPr eaLnBrk="1" hangingPunct="1"/>
            <a:r>
              <a:rPr lang="en-US" sz="1600" dirty="0" smtClean="0">
                <a:solidFill>
                  <a:srgbClr val="000000"/>
                </a:solidFill>
                <a:latin typeface="Tahoma" charset="0"/>
                <a:ea typeface="ＭＳ Ｐゴシック" charset="0"/>
                <a:cs typeface="ＭＳ Ｐゴシック" charset="0"/>
              </a:rPr>
              <a:t>Lee</a:t>
            </a:r>
            <a:r>
              <a:rPr lang="en-US" sz="1600" dirty="0">
                <a:solidFill>
                  <a:srgbClr val="000000"/>
                </a:solidFill>
                <a:latin typeface="Tahoma" charset="0"/>
                <a:ea typeface="ＭＳ Ｐゴシック" charset="0"/>
                <a:cs typeface="ＭＳ Ｐゴシック" charset="0"/>
              </a:rPr>
              <a:t>+</a:t>
            </a:r>
            <a:r>
              <a:rPr lang="en-US" sz="1600" dirty="0" smtClean="0">
                <a:solidFill>
                  <a:srgbClr val="000000"/>
                </a:solidFill>
                <a:latin typeface="Tahoma" charset="0"/>
                <a:ea typeface="ＭＳ Ｐゴシック" charset="0"/>
                <a:cs typeface="ＭＳ Ｐゴシック" charset="0"/>
              </a:rPr>
              <a:t>, </a:t>
            </a:r>
            <a:r>
              <a:rPr lang="en-US" sz="1600" dirty="0">
                <a:solidFill>
                  <a:srgbClr val="000000"/>
                </a:solidFill>
                <a:latin typeface="Tahoma" charset="0"/>
                <a:ea typeface="ＭＳ Ｐゴシック" charset="0"/>
                <a:cs typeface="ＭＳ Ｐゴシック" charset="0"/>
              </a:rPr>
              <a:t>“</a:t>
            </a:r>
            <a:r>
              <a:rPr lang="en-US" sz="1600" dirty="0">
                <a:solidFill>
                  <a:srgbClr val="0000FF"/>
                </a:solidFill>
                <a:latin typeface="Tahoma" charset="0"/>
                <a:ea typeface="ＭＳ Ｐゴシック" charset="0"/>
                <a:cs typeface="ＭＳ Ｐゴシック" charset="0"/>
              </a:rPr>
              <a:t>Tiered-Latency DRAM: A Low Latency and Low Cost DRAM </a:t>
            </a:r>
            <a:r>
              <a:rPr lang="en-US" sz="1600" dirty="0" smtClean="0">
                <a:solidFill>
                  <a:srgbClr val="0000FF"/>
                </a:solidFill>
                <a:latin typeface="Tahoma" charset="0"/>
                <a:ea typeface="ＭＳ Ｐゴシック" charset="0"/>
                <a:cs typeface="ＭＳ Ｐゴシック" charset="0"/>
              </a:rPr>
              <a:t>Architecture</a:t>
            </a:r>
            <a:r>
              <a:rPr lang="en-US" sz="1600" dirty="0" smtClean="0">
                <a:solidFill>
                  <a:srgbClr val="000000"/>
                </a:solidFill>
                <a:latin typeface="Tahoma" charset="0"/>
                <a:ea typeface="ＭＳ Ｐゴシック" charset="0"/>
                <a:cs typeface="ＭＳ Ｐゴシック" charset="0"/>
              </a:rPr>
              <a:t>,” HPCA 2013.</a:t>
            </a:r>
          </a:p>
          <a:p>
            <a:pPr eaLnBrk="1" hangingPunct="1"/>
            <a:r>
              <a:rPr lang="en-US" sz="1600" dirty="0" smtClean="0">
                <a:solidFill>
                  <a:srgbClr val="000000"/>
                </a:solidFill>
                <a:latin typeface="Tahoma" charset="0"/>
                <a:ea typeface="ＭＳ Ｐゴシック" charset="0"/>
                <a:cs typeface="ＭＳ Ｐゴシック" charset="0"/>
              </a:rPr>
              <a:t>Liu+, “</a:t>
            </a:r>
            <a:r>
              <a:rPr lang="en-US" sz="1600" dirty="0">
                <a:solidFill>
                  <a:srgbClr val="0000FF"/>
                </a:solidFill>
                <a:latin typeface="Tahoma" charset="0"/>
                <a:ea typeface="ＭＳ Ｐゴシック" charset="0"/>
                <a:cs typeface="ＭＳ Ｐゴシック" charset="0"/>
              </a:rPr>
              <a:t>An Experimental Study of Data Retention Behavior in Modern DRAM </a:t>
            </a:r>
            <a:r>
              <a:rPr lang="en-US" sz="1600" dirty="0" smtClean="0">
                <a:solidFill>
                  <a:srgbClr val="0000FF"/>
                </a:solidFill>
                <a:latin typeface="Tahoma" charset="0"/>
                <a:ea typeface="ＭＳ Ｐゴシック" charset="0"/>
                <a:cs typeface="ＭＳ Ｐゴシック" charset="0"/>
              </a:rPr>
              <a:t>Devices</a:t>
            </a:r>
            <a:r>
              <a:rPr lang="en-US" sz="1600" dirty="0" smtClean="0">
                <a:solidFill>
                  <a:srgbClr val="000000"/>
                </a:solidFill>
                <a:latin typeface="Tahoma" charset="0"/>
                <a:ea typeface="ＭＳ Ｐゴシック" charset="0"/>
                <a:cs typeface="ＭＳ Ｐゴシック" charset="0"/>
              </a:rPr>
              <a:t>” ISCA’13.</a:t>
            </a:r>
            <a:endParaRPr lang="en-US" sz="1600" dirty="0">
              <a:solidFill>
                <a:srgbClr val="000000"/>
              </a:solidFill>
              <a:latin typeface="Tahoma" charset="0"/>
              <a:ea typeface="ＭＳ Ｐゴシック" charset="0"/>
              <a:cs typeface="ＭＳ Ｐゴシック" charset="0"/>
            </a:endParaRPr>
          </a:p>
          <a:p>
            <a:pPr eaLnBrk="1" hangingPunct="1"/>
            <a:r>
              <a:rPr lang="en-US" sz="1600" dirty="0" smtClean="0"/>
              <a:t>Seshadri+, “</a:t>
            </a:r>
            <a:r>
              <a:rPr lang="en-US" sz="1600" dirty="0" err="1">
                <a:solidFill>
                  <a:srgbClr val="0000FF"/>
                </a:solidFill>
              </a:rPr>
              <a:t>RowClone</a:t>
            </a:r>
            <a:r>
              <a:rPr lang="en-US" sz="1600" dirty="0">
                <a:solidFill>
                  <a:srgbClr val="0000FF"/>
                </a:solidFill>
              </a:rPr>
              <a:t>: Fast and Efficient In-DRAM Copy and Initialization of Bulk Data</a:t>
            </a:r>
            <a:r>
              <a:rPr lang="en-US" sz="1600" dirty="0"/>
              <a:t>,</a:t>
            </a:r>
            <a:r>
              <a:rPr lang="en-US" sz="1600" dirty="0" smtClean="0"/>
              <a:t>” 2013.</a:t>
            </a:r>
            <a:endParaRPr lang="en-US" dirty="0">
              <a:solidFill>
                <a:srgbClr val="0000FF"/>
              </a:solidFill>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999534" indent="-35999534"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0" eaLnBrk="0" fontAlgn="base" hangingPunct="0">
              <a:spcBef>
                <a:spcPct val="0"/>
              </a:spcBef>
              <a:spcAft>
                <a:spcPct val="0"/>
              </a:spcAft>
              <a:defRPr sz="2400">
                <a:solidFill>
                  <a:schemeClr val="tx1"/>
                </a:solidFill>
                <a:latin typeface="Arial" charset="0"/>
                <a:ea typeface="ＭＳ Ｐゴシック" charset="0"/>
              </a:defRPr>
            </a:lvl6pPr>
            <a:lvl7pPr marL="914259" eaLnBrk="0" fontAlgn="base" hangingPunct="0">
              <a:spcBef>
                <a:spcPct val="0"/>
              </a:spcBef>
              <a:spcAft>
                <a:spcPct val="0"/>
              </a:spcAft>
              <a:defRPr sz="2400">
                <a:solidFill>
                  <a:schemeClr val="tx1"/>
                </a:solidFill>
                <a:latin typeface="Arial" charset="0"/>
                <a:ea typeface="ＭＳ Ｐゴシック" charset="0"/>
              </a:defRPr>
            </a:lvl7pPr>
            <a:lvl8pPr marL="1371390" eaLnBrk="0" fontAlgn="base" hangingPunct="0">
              <a:spcBef>
                <a:spcPct val="0"/>
              </a:spcBef>
              <a:spcAft>
                <a:spcPct val="0"/>
              </a:spcAft>
              <a:defRPr sz="2400">
                <a:solidFill>
                  <a:schemeClr val="tx1"/>
                </a:solidFill>
                <a:latin typeface="Arial" charset="0"/>
                <a:ea typeface="ＭＳ Ｐゴシック" charset="0"/>
              </a:defRPr>
            </a:lvl8pPr>
            <a:lvl9pPr marL="182851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E44939-9186-2D4D-AFEC-3982F1727CB1}" type="slidenum">
              <a:rPr lang="en-US" sz="1600">
                <a:solidFill>
                  <a:srgbClr val="000000"/>
                </a:solidFill>
                <a:latin typeface="Garamond" charset="0"/>
              </a:rPr>
              <a:pPr eaLnBrk="1" hangingPunct="1"/>
              <a:t>14</a:t>
            </a:fld>
            <a:endParaRPr lang="en-US" sz="1600" dirty="0">
              <a:solidFill>
                <a:srgbClr val="000000"/>
              </a:solidFill>
              <a:latin typeface="Garamond" charset="0"/>
            </a:endParaRPr>
          </a:p>
        </p:txBody>
      </p:sp>
    </p:spTree>
    <p:extLst>
      <p:ext uri="{BB962C8B-B14F-4D97-AF65-F5344CB8AC3E}">
        <p14:creationId xmlns:p14="http://schemas.microsoft.com/office/powerpoint/2010/main" val="586527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7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7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7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67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75">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675">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675">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675">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67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Tale of Two Storage Levels</a:t>
            </a:r>
          </a:p>
        </p:txBody>
      </p:sp>
      <p:sp>
        <p:nvSpPr>
          <p:cNvPr id="3" name="Content Placeholder 2"/>
          <p:cNvSpPr>
            <a:spLocks noGrp="1"/>
          </p:cNvSpPr>
          <p:nvPr>
            <p:ph idx="1"/>
          </p:nvPr>
        </p:nvSpPr>
        <p:spPr>
          <a:xfrm>
            <a:off x="228600" y="908720"/>
            <a:ext cx="8735888" cy="5472608"/>
          </a:xfrm>
        </p:spPr>
        <p:txBody>
          <a:bodyPr/>
          <a:lstStyle/>
          <a:p>
            <a:r>
              <a:rPr lang="en-US" sz="2200" dirty="0" smtClean="0">
                <a:solidFill>
                  <a:srgbClr val="2A55D6"/>
                </a:solidFill>
              </a:rPr>
              <a:t>Two-level storage arose </a:t>
            </a:r>
            <a:r>
              <a:rPr lang="en-US" sz="2200" dirty="0">
                <a:solidFill>
                  <a:srgbClr val="2A55D6"/>
                </a:solidFill>
              </a:rPr>
              <a:t>in systems due to the widely different access latencies and methods of </a:t>
            </a:r>
            <a:r>
              <a:rPr lang="en-US" sz="2200" dirty="0" smtClean="0">
                <a:solidFill>
                  <a:srgbClr val="2A55D6"/>
                </a:solidFill>
              </a:rPr>
              <a:t>the commodity storage </a:t>
            </a:r>
            <a:r>
              <a:rPr lang="en-US" sz="2200" dirty="0">
                <a:solidFill>
                  <a:srgbClr val="2A55D6"/>
                </a:solidFill>
              </a:rPr>
              <a:t>devices</a:t>
            </a:r>
          </a:p>
          <a:p>
            <a:pPr lvl="1"/>
            <a:r>
              <a:rPr lang="en-US" sz="2000" dirty="0"/>
              <a:t>Fast, low </a:t>
            </a:r>
            <a:r>
              <a:rPr lang="en-US" sz="2000" dirty="0" smtClean="0"/>
              <a:t>capacity, volatile DRAM </a:t>
            </a:r>
            <a:r>
              <a:rPr lang="en-US" sz="2000" dirty="0" smtClean="0">
                <a:sym typeface="Wingdings"/>
              </a:rPr>
              <a:t> working storage</a:t>
            </a:r>
            <a:endParaRPr lang="en-US" sz="2000" dirty="0"/>
          </a:p>
          <a:p>
            <a:pPr lvl="1"/>
            <a:r>
              <a:rPr lang="en-US" sz="2000" dirty="0"/>
              <a:t>S</a:t>
            </a:r>
            <a:r>
              <a:rPr lang="en-US" sz="2000" dirty="0" smtClean="0"/>
              <a:t>low</a:t>
            </a:r>
            <a:r>
              <a:rPr lang="en-US" sz="2000" dirty="0"/>
              <a:t>, high </a:t>
            </a:r>
            <a:r>
              <a:rPr lang="en-US" sz="2000" dirty="0" smtClean="0"/>
              <a:t>capacity, non-volatile </a:t>
            </a:r>
            <a:r>
              <a:rPr lang="en-US" sz="2000" dirty="0"/>
              <a:t>hard disk </a:t>
            </a:r>
            <a:r>
              <a:rPr lang="en-US" sz="2000" dirty="0" smtClean="0"/>
              <a:t>drives </a:t>
            </a:r>
            <a:r>
              <a:rPr lang="en-US" sz="2000" dirty="0" smtClean="0">
                <a:sym typeface="Wingdings"/>
              </a:rPr>
              <a:t> persistent storage</a:t>
            </a:r>
            <a:endParaRPr lang="en-US" sz="2000" dirty="0" smtClean="0"/>
          </a:p>
          <a:p>
            <a:pPr lvl="1"/>
            <a:endParaRPr lang="en-US" sz="2000" dirty="0" smtClean="0"/>
          </a:p>
          <a:p>
            <a:r>
              <a:rPr lang="en-US" sz="2200" dirty="0" smtClean="0"/>
              <a:t>Data from slow storage media is buffered in fast DRAM</a:t>
            </a:r>
          </a:p>
          <a:p>
            <a:pPr lvl="1"/>
            <a:r>
              <a:rPr lang="en-US" sz="2000" dirty="0"/>
              <a:t>A</a:t>
            </a:r>
            <a:r>
              <a:rPr lang="en-US" sz="2000" dirty="0" smtClean="0"/>
              <a:t>fter that it can be manipulated by programs </a:t>
            </a:r>
            <a:r>
              <a:rPr lang="en-US" sz="2000" dirty="0" smtClean="0">
                <a:sym typeface="Wingdings"/>
              </a:rPr>
              <a:t> programs cannot directly access persistent storage</a:t>
            </a:r>
            <a:endParaRPr lang="en-US" sz="2000" dirty="0" smtClean="0"/>
          </a:p>
          <a:p>
            <a:pPr lvl="1"/>
            <a:r>
              <a:rPr lang="en-US" sz="2000" dirty="0" smtClean="0"/>
              <a:t>It is the programmer’s job to translate this data between the two formats of the two-level storage (files and data structures)</a:t>
            </a:r>
          </a:p>
          <a:p>
            <a:pPr lvl="1"/>
            <a:endParaRPr lang="en-US" sz="2000" dirty="0" smtClean="0"/>
          </a:p>
          <a:p>
            <a:r>
              <a:rPr lang="en-US" sz="2200" dirty="0" smtClean="0">
                <a:solidFill>
                  <a:srgbClr val="FF0000"/>
                </a:solidFill>
              </a:rPr>
              <a:t>Locating, transferring, and translating data and formats between the two levels of storage can waste significant energy and performance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140</a:t>
            </a:fld>
            <a:endParaRPr lang="en-US" altLang="en-US">
              <a:solidFill>
                <a:srgbClr val="000000"/>
              </a:solidFill>
            </a:endParaRPr>
          </a:p>
        </p:txBody>
      </p:sp>
    </p:spTree>
    <p:extLst>
      <p:ext uri="{BB962C8B-B14F-4D97-AF65-F5344CB8AC3E}">
        <p14:creationId xmlns:p14="http://schemas.microsoft.com/office/powerpoint/2010/main" val="34411161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756320"/>
          </a:xfrm>
        </p:spPr>
        <p:txBody>
          <a:bodyPr/>
          <a:lstStyle/>
          <a:p>
            <a:r>
              <a:rPr lang="en-US" dirty="0" smtClean="0"/>
              <a:t>Opportunity: New Non-Volatile Memories</a:t>
            </a:r>
            <a:endParaRPr lang="en-US" dirty="0"/>
          </a:p>
        </p:txBody>
      </p:sp>
      <p:sp>
        <p:nvSpPr>
          <p:cNvPr id="3" name="Content Placeholder 2"/>
          <p:cNvSpPr>
            <a:spLocks noGrp="1"/>
          </p:cNvSpPr>
          <p:nvPr>
            <p:ph idx="1"/>
          </p:nvPr>
        </p:nvSpPr>
        <p:spPr/>
        <p:txBody>
          <a:bodyPr/>
          <a:lstStyle/>
          <a:p>
            <a:r>
              <a:rPr lang="en-US" sz="2200" dirty="0" smtClean="0"/>
              <a:t>Emerging memory technologies provide the potential for unifying storage and memory (e.g., Phase-Change, STT-RAM, RRAM)</a:t>
            </a:r>
          </a:p>
          <a:p>
            <a:pPr lvl="1"/>
            <a:r>
              <a:rPr lang="en-US" sz="2000" dirty="0" smtClean="0">
                <a:solidFill>
                  <a:srgbClr val="008000"/>
                </a:solidFill>
              </a:rPr>
              <a:t>Byte-addressable </a:t>
            </a:r>
            <a:r>
              <a:rPr lang="en-US" sz="2000" dirty="0" smtClean="0"/>
              <a:t>(can be accessed like DRAM)</a:t>
            </a:r>
          </a:p>
          <a:p>
            <a:pPr lvl="1"/>
            <a:r>
              <a:rPr lang="en-US" sz="2000" dirty="0">
                <a:solidFill>
                  <a:srgbClr val="008000"/>
                </a:solidFill>
              </a:rPr>
              <a:t>Low latency</a:t>
            </a:r>
            <a:r>
              <a:rPr lang="en-US" sz="2000" dirty="0"/>
              <a:t> (comparable to DRAM)</a:t>
            </a:r>
          </a:p>
          <a:p>
            <a:pPr lvl="1"/>
            <a:r>
              <a:rPr lang="en-US" sz="2000" dirty="0">
                <a:solidFill>
                  <a:srgbClr val="008000"/>
                </a:solidFill>
              </a:rPr>
              <a:t>Low power</a:t>
            </a:r>
            <a:r>
              <a:rPr lang="en-US" sz="2000" dirty="0"/>
              <a:t> </a:t>
            </a:r>
            <a:r>
              <a:rPr lang="en-US" sz="2000" dirty="0" smtClean="0"/>
              <a:t>(idle power </a:t>
            </a:r>
            <a:r>
              <a:rPr lang="en-US" sz="2000" dirty="0"/>
              <a:t>better than DRAM)</a:t>
            </a:r>
          </a:p>
          <a:p>
            <a:pPr lvl="1"/>
            <a:r>
              <a:rPr lang="en-US" sz="2000" dirty="0" smtClean="0">
                <a:solidFill>
                  <a:srgbClr val="008000"/>
                </a:solidFill>
              </a:rPr>
              <a:t>High capacity</a:t>
            </a:r>
            <a:r>
              <a:rPr lang="en-US" sz="2000" dirty="0" smtClean="0"/>
              <a:t> (closer to Flash)</a:t>
            </a:r>
          </a:p>
          <a:p>
            <a:pPr lvl="1"/>
            <a:r>
              <a:rPr lang="en-US" sz="2000" dirty="0" smtClean="0">
                <a:solidFill>
                  <a:srgbClr val="008000"/>
                </a:solidFill>
              </a:rPr>
              <a:t>Non-volatile </a:t>
            </a:r>
            <a:r>
              <a:rPr lang="en-US" sz="2000" dirty="0" smtClean="0"/>
              <a:t>(can enable persistent storage)</a:t>
            </a:r>
          </a:p>
          <a:p>
            <a:pPr lvl="1"/>
            <a:r>
              <a:rPr lang="en-US" sz="2000" dirty="0" smtClean="0">
                <a:solidFill>
                  <a:srgbClr val="FF0000"/>
                </a:solidFill>
              </a:rPr>
              <a:t>May have limited endurance</a:t>
            </a:r>
            <a:r>
              <a:rPr lang="en-US" sz="2000" dirty="0" smtClean="0"/>
              <a:t> (but, better than Flash)</a:t>
            </a:r>
          </a:p>
          <a:p>
            <a:pPr lvl="1"/>
            <a:endParaRPr lang="en-US" sz="2000" dirty="0" smtClean="0"/>
          </a:p>
          <a:p>
            <a:r>
              <a:rPr lang="en-US" sz="2200" dirty="0" smtClean="0"/>
              <a:t>Can provide fast access to </a:t>
            </a:r>
            <a:r>
              <a:rPr lang="en-US" sz="2200" b="1" i="1" dirty="0" smtClean="0">
                <a:solidFill>
                  <a:srgbClr val="0000FF"/>
                </a:solidFill>
              </a:rPr>
              <a:t>both</a:t>
            </a:r>
            <a:r>
              <a:rPr lang="en-US" sz="2200" dirty="0" smtClean="0">
                <a:solidFill>
                  <a:srgbClr val="0000FF"/>
                </a:solidFill>
              </a:rPr>
              <a:t> volatile data and persistent storage</a:t>
            </a:r>
          </a:p>
          <a:p>
            <a:endParaRPr lang="en-US" sz="2200" dirty="0" smtClean="0">
              <a:solidFill>
                <a:srgbClr val="0000FF"/>
              </a:solidFill>
            </a:endParaRPr>
          </a:p>
          <a:p>
            <a:r>
              <a:rPr lang="en-US" sz="2200" dirty="0" smtClean="0">
                <a:solidFill>
                  <a:srgbClr val="0000FF"/>
                </a:solidFill>
              </a:rPr>
              <a:t>Question: </a:t>
            </a:r>
            <a:r>
              <a:rPr lang="en-US" sz="2200" dirty="0" smtClean="0">
                <a:solidFill>
                  <a:srgbClr val="FF0000"/>
                </a:solidFill>
              </a:rPr>
              <a:t>if such devices are used, is it efficient to keep a      two-level storage model?</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141</a:t>
            </a:fld>
            <a:endParaRPr lang="en-US" altLang="en-US">
              <a:solidFill>
                <a:srgbClr val="000000"/>
              </a:solidFill>
            </a:endParaRPr>
          </a:p>
        </p:txBody>
      </p:sp>
    </p:spTree>
    <p:extLst>
      <p:ext uri="{BB962C8B-B14F-4D97-AF65-F5344CB8AC3E}">
        <p14:creationId xmlns:p14="http://schemas.microsoft.com/office/powerpoint/2010/main" val="24131653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Eliminating Traditional Storage Bottlenecks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142</a:t>
            </a:fld>
            <a:endParaRPr lang="en-US" altLang="en-US">
              <a:solidFill>
                <a:srgbClr val="000000"/>
              </a:solidFill>
            </a:endParaRPr>
          </a:p>
        </p:txBody>
      </p:sp>
      <p:pic>
        <p:nvPicPr>
          <p:cNvPr id="7" name="Content Placeholder 6"/>
          <p:cNvPicPr>
            <a:picLocks noGrp="1" noChangeAspect="1"/>
          </p:cNvPicPr>
          <p:nvPr>
            <p:ph idx="1"/>
          </p:nvPr>
        </p:nvPicPr>
        <p:blipFill>
          <a:blip r:embed="rId3"/>
          <a:srcRect l="-7865" r="-7865"/>
          <a:stretch>
            <a:fillRect/>
          </a:stretch>
        </p:blipFill>
        <p:spPr/>
      </p:pic>
      <p:sp>
        <p:nvSpPr>
          <p:cNvPr id="5" name="TextBox 38"/>
          <p:cNvSpPr txBox="1">
            <a:spLocks noChangeArrowheads="1"/>
          </p:cNvSpPr>
          <p:nvPr/>
        </p:nvSpPr>
        <p:spPr bwMode="auto">
          <a:xfrm rot="10800000" flipV="1">
            <a:off x="1835696" y="1772816"/>
            <a:ext cx="1584176" cy="1754327"/>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smtClean="0">
                <a:solidFill>
                  <a:srgbClr val="0000FF"/>
                </a:solidFill>
              </a:rPr>
              <a:t>Today (DRAM + HDD) and two-level storage model</a:t>
            </a:r>
          </a:p>
        </p:txBody>
      </p:sp>
      <p:sp>
        <p:nvSpPr>
          <p:cNvPr id="6" name="TextBox 38"/>
          <p:cNvSpPr txBox="1">
            <a:spLocks noChangeArrowheads="1"/>
          </p:cNvSpPr>
          <p:nvPr/>
        </p:nvSpPr>
        <p:spPr bwMode="auto">
          <a:xfrm rot="10800000" flipV="1">
            <a:off x="4644008" y="3140968"/>
            <a:ext cx="1656184" cy="1477328"/>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smtClean="0">
                <a:solidFill>
                  <a:srgbClr val="FF0000"/>
                </a:solidFill>
              </a:rPr>
              <a:t>Replace HDD with NVM (PCM-like)</a:t>
            </a:r>
            <a:r>
              <a:rPr lang="en-US" sz="1800" dirty="0" smtClean="0">
                <a:solidFill>
                  <a:srgbClr val="0000FF"/>
                </a:solidFill>
              </a:rPr>
              <a:t>, keep two-level storage model </a:t>
            </a:r>
          </a:p>
        </p:txBody>
      </p:sp>
      <p:sp>
        <p:nvSpPr>
          <p:cNvPr id="8" name="TextBox 38"/>
          <p:cNvSpPr txBox="1">
            <a:spLocks noChangeArrowheads="1"/>
          </p:cNvSpPr>
          <p:nvPr/>
        </p:nvSpPr>
        <p:spPr bwMode="auto">
          <a:xfrm rot="10800000" flipV="1">
            <a:off x="7092280" y="3140968"/>
            <a:ext cx="1656184" cy="2031325"/>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smtClean="0">
                <a:solidFill>
                  <a:srgbClr val="FF0000"/>
                </a:solidFill>
              </a:rPr>
              <a:t>Replace HDD and DRAM with NVM (PCM-like), eliminate all OS+FS overhead</a:t>
            </a:r>
          </a:p>
        </p:txBody>
      </p:sp>
      <p:sp>
        <p:nvSpPr>
          <p:cNvPr id="9" name="TextBox 38"/>
          <p:cNvSpPr txBox="1">
            <a:spLocks noChangeArrowheads="1"/>
          </p:cNvSpPr>
          <p:nvPr/>
        </p:nvSpPr>
        <p:spPr bwMode="auto">
          <a:xfrm>
            <a:off x="172299" y="6453336"/>
            <a:ext cx="20954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smtClean="0">
                <a:solidFill>
                  <a:srgbClr val="000000"/>
                </a:solidFill>
              </a:rPr>
              <a:t>Results for </a:t>
            </a:r>
            <a:r>
              <a:rPr lang="en-US" sz="1600" dirty="0" err="1" smtClean="0">
                <a:solidFill>
                  <a:srgbClr val="000000"/>
                </a:solidFill>
              </a:rPr>
              <a:t>PostMark</a:t>
            </a:r>
            <a:endParaRPr lang="en-US" sz="1600" dirty="0">
              <a:solidFill>
                <a:srgbClr val="000000"/>
              </a:solidFill>
            </a:endParaRPr>
          </a:p>
        </p:txBody>
      </p:sp>
    </p:spTree>
    <p:extLst>
      <p:ext uri="{BB962C8B-B14F-4D97-AF65-F5344CB8AC3E}">
        <p14:creationId xmlns:p14="http://schemas.microsoft.com/office/powerpoint/2010/main" val="4348883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is Energy Spent in Each Model?</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143</a:t>
            </a:fld>
            <a:endParaRPr lang="en-US" altLang="en-US">
              <a:solidFill>
                <a:srgbClr val="000000"/>
              </a:solidFill>
            </a:endParaRPr>
          </a:p>
        </p:txBody>
      </p:sp>
      <p:pic>
        <p:nvPicPr>
          <p:cNvPr id="5" name="Content Placeholder 4"/>
          <p:cNvPicPr>
            <a:picLocks noGrp="1" noChangeAspect="1"/>
          </p:cNvPicPr>
          <p:nvPr>
            <p:ph idx="1"/>
          </p:nvPr>
        </p:nvPicPr>
        <p:blipFill>
          <a:blip r:embed="rId3"/>
          <a:srcRect l="-9058" r="-9058"/>
          <a:stretch>
            <a:fillRect/>
          </a:stretch>
        </p:blipFill>
        <p:spPr/>
      </p:pic>
      <p:sp>
        <p:nvSpPr>
          <p:cNvPr id="6" name="TextBox 38"/>
          <p:cNvSpPr txBox="1">
            <a:spLocks noChangeArrowheads="1"/>
          </p:cNvSpPr>
          <p:nvPr/>
        </p:nvSpPr>
        <p:spPr bwMode="auto">
          <a:xfrm rot="10800000" flipV="1">
            <a:off x="2123729" y="1844824"/>
            <a:ext cx="1656184" cy="646331"/>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smtClean="0">
                <a:solidFill>
                  <a:srgbClr val="FF0000"/>
                </a:solidFill>
              </a:rPr>
              <a:t>HDD access</a:t>
            </a:r>
          </a:p>
          <a:p>
            <a:pPr algn="ctr" eaLnBrk="1" hangingPunct="1">
              <a:defRPr/>
            </a:pPr>
            <a:r>
              <a:rPr lang="en-US" sz="1800" dirty="0" smtClean="0">
                <a:solidFill>
                  <a:srgbClr val="FF0000"/>
                </a:solidFill>
              </a:rPr>
              <a:t>wastes energy</a:t>
            </a:r>
          </a:p>
        </p:txBody>
      </p:sp>
      <p:sp>
        <p:nvSpPr>
          <p:cNvPr id="7" name="TextBox 38"/>
          <p:cNvSpPr txBox="1">
            <a:spLocks noChangeArrowheads="1"/>
          </p:cNvSpPr>
          <p:nvPr/>
        </p:nvSpPr>
        <p:spPr bwMode="auto">
          <a:xfrm rot="10800000" flipV="1">
            <a:off x="3923928" y="3861049"/>
            <a:ext cx="2160240" cy="646331"/>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smtClean="0">
                <a:solidFill>
                  <a:srgbClr val="FF0000"/>
                </a:solidFill>
              </a:rPr>
              <a:t>FS/OS overhead becomes important</a:t>
            </a:r>
          </a:p>
        </p:txBody>
      </p:sp>
      <p:sp>
        <p:nvSpPr>
          <p:cNvPr id="8" name="TextBox 38"/>
          <p:cNvSpPr txBox="1">
            <a:spLocks noChangeArrowheads="1"/>
          </p:cNvSpPr>
          <p:nvPr/>
        </p:nvSpPr>
        <p:spPr bwMode="auto">
          <a:xfrm rot="10800000" flipV="1">
            <a:off x="2339752" y="2865709"/>
            <a:ext cx="2952328" cy="923330"/>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smtClean="0">
                <a:solidFill>
                  <a:srgbClr val="FF0000"/>
                </a:solidFill>
              </a:rPr>
              <a:t>Additional DRAM energy due to buffering overhead of two-level model</a:t>
            </a:r>
          </a:p>
        </p:txBody>
      </p:sp>
      <p:sp>
        <p:nvSpPr>
          <p:cNvPr id="9" name="TextBox 38"/>
          <p:cNvSpPr txBox="1">
            <a:spLocks noChangeArrowheads="1"/>
          </p:cNvSpPr>
          <p:nvPr/>
        </p:nvSpPr>
        <p:spPr bwMode="auto">
          <a:xfrm rot="10800000" flipV="1">
            <a:off x="6084168" y="2636912"/>
            <a:ext cx="2808312" cy="923330"/>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smtClean="0">
                <a:solidFill>
                  <a:srgbClr val="0000FF"/>
                </a:solidFill>
              </a:rPr>
              <a:t>No FS/OS overhead</a:t>
            </a:r>
          </a:p>
          <a:p>
            <a:pPr algn="ctr" eaLnBrk="1" hangingPunct="1">
              <a:defRPr/>
            </a:pPr>
            <a:r>
              <a:rPr lang="en-US" sz="1800" dirty="0" smtClean="0">
                <a:solidFill>
                  <a:srgbClr val="0000FF"/>
                </a:solidFill>
              </a:rPr>
              <a:t>No additional buffering overhead in DRAM</a:t>
            </a:r>
          </a:p>
        </p:txBody>
      </p:sp>
      <p:sp>
        <p:nvSpPr>
          <p:cNvPr id="10" name="TextBox 38"/>
          <p:cNvSpPr txBox="1">
            <a:spLocks noChangeArrowheads="1"/>
          </p:cNvSpPr>
          <p:nvPr/>
        </p:nvSpPr>
        <p:spPr bwMode="auto">
          <a:xfrm>
            <a:off x="172299" y="6453336"/>
            <a:ext cx="20954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smtClean="0">
                <a:solidFill>
                  <a:srgbClr val="000000"/>
                </a:solidFill>
              </a:rPr>
              <a:t>Results for </a:t>
            </a:r>
            <a:r>
              <a:rPr lang="en-US" sz="1600" dirty="0" err="1" smtClean="0">
                <a:solidFill>
                  <a:srgbClr val="000000"/>
                </a:solidFill>
              </a:rPr>
              <a:t>PostMark</a:t>
            </a:r>
            <a:endParaRPr lang="en-US" sz="1600" dirty="0">
              <a:solidFill>
                <a:srgbClr val="000000"/>
              </a:solidFill>
            </a:endParaRPr>
          </a:p>
        </p:txBody>
      </p:sp>
    </p:spTree>
    <p:extLst>
      <p:ext uri="{BB962C8B-B14F-4D97-AF65-F5344CB8AC3E}">
        <p14:creationId xmlns:p14="http://schemas.microsoft.com/office/powerpoint/2010/main" val="263693556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307"/>
            <a:ext cx="8610600" cy="756320"/>
          </a:xfrm>
        </p:spPr>
        <p:txBody>
          <a:bodyPr>
            <a:normAutofit fontScale="90000"/>
          </a:bodyPr>
          <a:lstStyle/>
          <a:p>
            <a:pPr>
              <a:lnSpc>
                <a:spcPct val="70000"/>
              </a:lnSpc>
            </a:pPr>
            <a:r>
              <a:rPr lang="en-US" dirty="0" smtClean="0"/>
              <a:t>Our Proposal: Coordinated HW/SW      Memory and Storage Management</a:t>
            </a:r>
            <a:endParaRPr lang="en-US" dirty="0"/>
          </a:p>
        </p:txBody>
      </p:sp>
      <p:sp>
        <p:nvSpPr>
          <p:cNvPr id="3" name="Content Placeholder 2"/>
          <p:cNvSpPr>
            <a:spLocks noGrp="1"/>
          </p:cNvSpPr>
          <p:nvPr>
            <p:ph idx="1"/>
          </p:nvPr>
        </p:nvSpPr>
        <p:spPr>
          <a:xfrm>
            <a:off x="228600" y="1124744"/>
            <a:ext cx="8610600" cy="5123656"/>
          </a:xfrm>
        </p:spPr>
        <p:txBody>
          <a:bodyPr/>
          <a:lstStyle/>
          <a:p>
            <a:r>
              <a:rPr lang="en-US" sz="2200" dirty="0" smtClean="0">
                <a:sym typeface="Wingdings"/>
              </a:rPr>
              <a:t>Goal: </a:t>
            </a:r>
            <a:r>
              <a:rPr lang="en-US" sz="2200" dirty="0" smtClean="0">
                <a:solidFill>
                  <a:srgbClr val="0000FF"/>
                </a:solidFill>
                <a:sym typeface="Wingdings"/>
              </a:rPr>
              <a:t>Unify memory and storage to eliminate wasted work to locate, transfer, and translate data</a:t>
            </a:r>
          </a:p>
          <a:p>
            <a:pPr lvl="1"/>
            <a:r>
              <a:rPr lang="en-US" sz="2000" dirty="0" smtClean="0">
                <a:sym typeface="Wingdings"/>
              </a:rPr>
              <a:t>Improve both energy and performance</a:t>
            </a:r>
          </a:p>
          <a:p>
            <a:pPr lvl="1"/>
            <a:r>
              <a:rPr lang="en-US" sz="2000" dirty="0" smtClean="0">
                <a:sym typeface="Wingdings"/>
              </a:rPr>
              <a:t>Simplify programming model as well</a:t>
            </a:r>
            <a:endParaRPr lang="en-US" sz="20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144</a:t>
            </a:fld>
            <a:endParaRPr lang="en-US" altLang="en-US">
              <a:solidFill>
                <a:srgbClr val="000000"/>
              </a:solidFill>
            </a:endParaRPr>
          </a:p>
        </p:txBody>
      </p:sp>
    </p:spTree>
    <p:extLst>
      <p:ext uri="{BB962C8B-B14F-4D97-AF65-F5344CB8AC3E}">
        <p14:creationId xmlns:p14="http://schemas.microsoft.com/office/powerpoint/2010/main" val="205806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307"/>
            <a:ext cx="8610600" cy="756320"/>
          </a:xfrm>
        </p:spPr>
        <p:txBody>
          <a:bodyPr>
            <a:normAutofit fontScale="90000"/>
          </a:bodyPr>
          <a:lstStyle/>
          <a:p>
            <a:pPr>
              <a:lnSpc>
                <a:spcPct val="70000"/>
              </a:lnSpc>
            </a:pPr>
            <a:r>
              <a:rPr lang="en-US" dirty="0" smtClean="0"/>
              <a:t>Our Proposal: Coordinated HW/SW    Memory and Storage Management</a:t>
            </a:r>
            <a:endParaRPr lang="en-US" dirty="0"/>
          </a:p>
        </p:txBody>
      </p:sp>
      <p:sp>
        <p:nvSpPr>
          <p:cNvPr id="3" name="Content Placeholder 2"/>
          <p:cNvSpPr>
            <a:spLocks noGrp="1"/>
          </p:cNvSpPr>
          <p:nvPr>
            <p:ph idx="1"/>
          </p:nvPr>
        </p:nvSpPr>
        <p:spPr>
          <a:xfrm>
            <a:off x="228600" y="1124744"/>
            <a:ext cx="8610600" cy="5123656"/>
          </a:xfrm>
        </p:spPr>
        <p:txBody>
          <a:bodyPr/>
          <a:lstStyle/>
          <a:p>
            <a:r>
              <a:rPr lang="en-US" sz="2200" dirty="0" smtClean="0">
                <a:sym typeface="Wingdings"/>
              </a:rPr>
              <a:t>Goal: </a:t>
            </a:r>
            <a:r>
              <a:rPr lang="en-US" sz="2200" dirty="0" smtClean="0">
                <a:solidFill>
                  <a:srgbClr val="0000FF"/>
                </a:solidFill>
                <a:sym typeface="Wingdings"/>
              </a:rPr>
              <a:t>Unify memory and storage to eliminate wasted work to locate, transfer, and translate data</a:t>
            </a:r>
          </a:p>
          <a:p>
            <a:pPr lvl="1"/>
            <a:r>
              <a:rPr lang="en-US" sz="2000" dirty="0" smtClean="0">
                <a:sym typeface="Wingdings"/>
              </a:rPr>
              <a:t>Improve both energy and performance</a:t>
            </a:r>
          </a:p>
          <a:p>
            <a:pPr lvl="1"/>
            <a:r>
              <a:rPr lang="en-US" sz="2000" dirty="0" smtClean="0">
                <a:sym typeface="Wingdings"/>
              </a:rPr>
              <a:t>Simplify programming model as well</a:t>
            </a:r>
            <a:endParaRPr lang="en-US" sz="20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145</a:t>
            </a:fld>
            <a:endParaRPr lang="en-US" altLang="en-US">
              <a:solidFill>
                <a:srgbClr val="000000"/>
              </a:solidFill>
            </a:endParaRPr>
          </a:p>
        </p:txBody>
      </p:sp>
      <p:sp>
        <p:nvSpPr>
          <p:cNvPr id="23" name="Rectangle 22"/>
          <p:cNvSpPr/>
          <p:nvPr/>
        </p:nvSpPr>
        <p:spPr>
          <a:xfrm>
            <a:off x="1619672" y="2780928"/>
            <a:ext cx="6048672" cy="3384376"/>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22" name="TextBox 21"/>
          <p:cNvSpPr txBox="1"/>
          <p:nvPr/>
        </p:nvSpPr>
        <p:spPr>
          <a:xfrm>
            <a:off x="1835696" y="2613509"/>
            <a:ext cx="3746338" cy="369332"/>
          </a:xfrm>
          <a:prstGeom prst="rect">
            <a:avLst/>
          </a:prstGeom>
          <a:solidFill>
            <a:srgbClr val="FFFFFF"/>
          </a:solidFill>
        </p:spPr>
        <p:txBody>
          <a:bodyPr wrap="none" rtlCol="0">
            <a:spAutoFit/>
          </a:bodyPr>
          <a:lstStyle/>
          <a:p>
            <a:r>
              <a:rPr lang="en-US" dirty="0" smtClean="0">
                <a:solidFill>
                  <a:srgbClr val="000000"/>
                </a:solidFill>
                <a:latin typeface="Tahoma"/>
              </a:rPr>
              <a:t>Before: Traditional Two-Level Store</a:t>
            </a:r>
            <a:endParaRPr lang="en-US" dirty="0">
              <a:solidFill>
                <a:srgbClr val="000000"/>
              </a:solidFill>
              <a:latin typeface="Tahoma"/>
            </a:endParaRPr>
          </a:p>
        </p:txBody>
      </p:sp>
      <p:grpSp>
        <p:nvGrpSpPr>
          <p:cNvPr id="5" name="Group 4"/>
          <p:cNvGrpSpPr/>
          <p:nvPr/>
        </p:nvGrpSpPr>
        <p:grpSpPr>
          <a:xfrm>
            <a:off x="1835696" y="2852936"/>
            <a:ext cx="5761156" cy="3179413"/>
            <a:chOff x="683568" y="1268760"/>
            <a:chExt cx="7948936" cy="4386785"/>
          </a:xfrm>
        </p:grpSpPr>
        <p:pic>
          <p:nvPicPr>
            <p:cNvPr id="6" name="Picture 23" descr="http://i.ehow.com/images/a04/ac/qb/format-hard-drive-xp-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33856">
              <a:off x="6233025" y="3217816"/>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descr="90%"/>
            <p:cNvSpPr txBox="1">
              <a:spLocks noChangeArrowheads="1"/>
            </p:cNvSpPr>
            <p:nvPr/>
          </p:nvSpPr>
          <p:spPr bwMode="auto">
            <a:xfrm>
              <a:off x="3858462" y="2928793"/>
              <a:ext cx="1445352" cy="683692"/>
            </a:xfrm>
            <a:prstGeom prst="rect">
              <a:avLst/>
            </a:prstGeom>
            <a:noFill/>
            <a:ln w="12700">
              <a:noFill/>
              <a:miter lim="800000"/>
              <a:headEnd/>
              <a:tailEnd/>
            </a:ln>
            <a:effectLst/>
          </p:spPr>
          <p:txBody>
            <a:bodyPr wrap="none" lIns="64008" tIns="32004" rIns="64008" bIns="32004">
              <a:spAutoFit/>
            </a:bodyPr>
            <a:lstStyle/>
            <a:p>
              <a:pPr algn="ctr">
                <a:defRPr/>
              </a:pPr>
              <a:r>
                <a:rPr lang="en-US" sz="1400" kern="0" dirty="0" smtClean="0">
                  <a:solidFill>
                    <a:sysClr val="windowText" lastClr="000000"/>
                  </a:solidFill>
                  <a:latin typeface="Tahoma"/>
                  <a:ea typeface="Arial" pitchFamily="-107" charset="0"/>
                  <a:cs typeface="Tahoma"/>
                </a:rPr>
                <a:t>Processor</a:t>
              </a:r>
            </a:p>
            <a:p>
              <a:pPr algn="ctr">
                <a:defRPr/>
              </a:pPr>
              <a:r>
                <a:rPr lang="en-US" sz="1400" kern="0" dirty="0">
                  <a:solidFill>
                    <a:sysClr val="windowText" lastClr="000000"/>
                  </a:solidFill>
                  <a:latin typeface="Tahoma"/>
                  <a:ea typeface="Arial" pitchFamily="-107" charset="0"/>
                  <a:cs typeface="Tahoma"/>
                </a:rPr>
                <a:t>a</a:t>
              </a:r>
              <a:r>
                <a:rPr lang="en-US" sz="1400" kern="0" dirty="0" smtClean="0">
                  <a:solidFill>
                    <a:sysClr val="windowText" lastClr="000000"/>
                  </a:solidFill>
                  <a:latin typeface="Tahoma"/>
                  <a:ea typeface="Arial" pitchFamily="-107" charset="0"/>
                  <a:cs typeface="Tahoma"/>
                </a:rPr>
                <a:t>nd caches</a:t>
              </a:r>
              <a:endParaRPr lang="en-US" sz="1400" kern="0" dirty="0">
                <a:solidFill>
                  <a:sysClr val="windowText" lastClr="000000"/>
                </a:solidFill>
                <a:latin typeface="Tahoma"/>
                <a:ea typeface="Arial" pitchFamily="-107" charset="0"/>
                <a:cs typeface="Tahoma"/>
              </a:endParaRPr>
            </a:p>
          </p:txBody>
        </p:sp>
        <p:sp>
          <p:nvSpPr>
            <p:cNvPr id="8" name="Text Box 20" descr="90%"/>
            <p:cNvSpPr txBox="1">
              <a:spLocks noChangeArrowheads="1"/>
            </p:cNvSpPr>
            <p:nvPr/>
          </p:nvSpPr>
          <p:spPr bwMode="auto">
            <a:xfrm>
              <a:off x="957260" y="5269110"/>
              <a:ext cx="1700030" cy="386435"/>
            </a:xfrm>
            <a:prstGeom prst="rect">
              <a:avLst/>
            </a:prstGeom>
            <a:noFill/>
            <a:ln w="12700">
              <a:noFill/>
              <a:miter lim="800000"/>
              <a:headEnd/>
              <a:tailEnd/>
            </a:ln>
            <a:effectLst/>
          </p:spPr>
          <p:txBody>
            <a:bodyPr wrap="none" lIns="64008" tIns="32004" rIns="64008" bIns="32004">
              <a:spAutoFit/>
            </a:bodyPr>
            <a:lstStyle/>
            <a:p>
              <a:pPr algn="ctr">
                <a:defRPr/>
              </a:pPr>
              <a:r>
                <a:rPr lang="en-US" sz="1400" kern="0" dirty="0">
                  <a:solidFill>
                    <a:sysClr val="windowText" lastClr="000000"/>
                  </a:solidFill>
                  <a:latin typeface="Tahoma"/>
                  <a:ea typeface="Arial" pitchFamily="-107" charset="0"/>
                  <a:cs typeface="Tahoma"/>
                </a:rPr>
                <a:t>Main </a:t>
              </a:r>
              <a:r>
                <a:rPr lang="en-US" sz="1400" kern="0" dirty="0" smtClean="0">
                  <a:solidFill>
                    <a:sysClr val="windowText" lastClr="000000"/>
                  </a:solidFill>
                  <a:latin typeface="Tahoma"/>
                  <a:ea typeface="Arial" pitchFamily="-107" charset="0"/>
                  <a:cs typeface="Tahoma"/>
                </a:rPr>
                <a:t>Memory</a:t>
              </a:r>
              <a:endParaRPr lang="en-US" sz="1400" kern="0" dirty="0">
                <a:solidFill>
                  <a:sysClr val="windowText" lastClr="000000"/>
                </a:solidFill>
                <a:latin typeface="Tahoma"/>
                <a:ea typeface="Arial" pitchFamily="-107" charset="0"/>
                <a:cs typeface="Tahoma"/>
              </a:endParaRPr>
            </a:p>
          </p:txBody>
        </p:sp>
        <p:sp>
          <p:nvSpPr>
            <p:cNvPr id="9" name="Text Box 24" descr="90%"/>
            <p:cNvSpPr txBox="1">
              <a:spLocks noChangeArrowheads="1"/>
            </p:cNvSpPr>
            <p:nvPr/>
          </p:nvSpPr>
          <p:spPr bwMode="auto">
            <a:xfrm>
              <a:off x="6237901" y="5108778"/>
              <a:ext cx="2394603" cy="38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0"/>
                </a:spcBef>
                <a:spcAft>
                  <a:spcPct val="0"/>
                </a:spcAft>
              </a:pPr>
              <a:r>
                <a:rPr lang="en-US" sz="1400" dirty="0" smtClean="0">
                  <a:solidFill>
                    <a:srgbClr val="000000"/>
                  </a:solidFill>
                  <a:latin typeface="Tahoma"/>
                  <a:cs typeface="Tahoma"/>
                </a:rPr>
                <a:t>Storage (SSD/HDD)</a:t>
              </a:r>
            </a:p>
          </p:txBody>
        </p:sp>
        <p:pic>
          <p:nvPicPr>
            <p:cNvPr id="10" name="Content Placeholder 6" descr="barcelona-die-photo-colo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1633988"/>
              <a:ext cx="1312168" cy="1279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dim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V="1">
              <a:off x="683568" y="4581128"/>
              <a:ext cx="2304256" cy="549297"/>
            </a:xfrm>
            <a:prstGeom prst="rect">
              <a:avLst/>
            </a:prstGeom>
          </p:spPr>
        </p:pic>
        <p:cxnSp>
          <p:nvCxnSpPr>
            <p:cNvPr id="12" name="Straight Arrow Connector 11"/>
            <p:cNvCxnSpPr/>
            <p:nvPr/>
          </p:nvCxnSpPr>
          <p:spPr>
            <a:xfrm flipH="1">
              <a:off x="2843808" y="2276872"/>
              <a:ext cx="1008112"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755576" y="1844824"/>
              <a:ext cx="2088232"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Tahoma"/>
                </a:rPr>
                <a:t>Virtual memory</a:t>
              </a:r>
              <a:endParaRPr lang="en-US" sz="1400" dirty="0">
                <a:solidFill>
                  <a:srgbClr val="000000"/>
                </a:solidFill>
                <a:latin typeface="Tahoma"/>
              </a:endParaRPr>
            </a:p>
          </p:txBody>
        </p:sp>
        <p:sp>
          <p:nvSpPr>
            <p:cNvPr id="14" name="Rectangle 13"/>
            <p:cNvSpPr/>
            <p:nvPr/>
          </p:nvSpPr>
          <p:spPr>
            <a:xfrm>
              <a:off x="755576" y="3212976"/>
              <a:ext cx="2088232"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Tahoma"/>
                </a:rPr>
                <a:t>Address translation</a:t>
              </a:r>
              <a:endParaRPr lang="en-US" sz="1400" dirty="0">
                <a:solidFill>
                  <a:srgbClr val="000000"/>
                </a:solidFill>
                <a:latin typeface="Tahoma"/>
              </a:endParaRPr>
            </a:p>
          </p:txBody>
        </p:sp>
        <p:cxnSp>
          <p:nvCxnSpPr>
            <p:cNvPr id="15" name="Straight Arrow Connector 14"/>
            <p:cNvCxnSpPr>
              <a:stCxn id="13" idx="2"/>
              <a:endCxn id="14" idx="0"/>
            </p:cNvCxnSpPr>
            <p:nvPr/>
          </p:nvCxnSpPr>
          <p:spPr>
            <a:xfrm>
              <a:off x="1799692" y="2708920"/>
              <a:ext cx="0" cy="50405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1817346" y="4077072"/>
              <a:ext cx="0" cy="50405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699792" y="1268760"/>
              <a:ext cx="1448008" cy="424654"/>
            </a:xfrm>
            <a:prstGeom prst="rect">
              <a:avLst/>
            </a:prstGeom>
            <a:noFill/>
          </p:spPr>
          <p:txBody>
            <a:bodyPr wrap="none" rtlCol="0">
              <a:spAutoFit/>
            </a:bodyPr>
            <a:lstStyle/>
            <a:p>
              <a:r>
                <a:rPr lang="en-US" sz="1400" dirty="0" smtClean="0">
                  <a:solidFill>
                    <a:srgbClr val="000000"/>
                  </a:solidFill>
                  <a:latin typeface="Tahoma"/>
                </a:rPr>
                <a:t>Load/Store</a:t>
              </a:r>
              <a:endParaRPr lang="en-US" sz="1400" dirty="0">
                <a:solidFill>
                  <a:srgbClr val="000000"/>
                </a:solidFill>
                <a:latin typeface="Tahoma"/>
              </a:endParaRPr>
            </a:p>
          </p:txBody>
        </p:sp>
        <p:cxnSp>
          <p:nvCxnSpPr>
            <p:cNvPr id="18" name="Straight Arrow Connector 17"/>
            <p:cNvCxnSpPr/>
            <p:nvPr/>
          </p:nvCxnSpPr>
          <p:spPr>
            <a:xfrm>
              <a:off x="5292080" y="2276872"/>
              <a:ext cx="1008112"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6300192" y="1844824"/>
              <a:ext cx="2088232"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Tahoma"/>
                </a:rPr>
                <a:t>Operating system</a:t>
              </a:r>
            </a:p>
            <a:p>
              <a:pPr algn="ctr"/>
              <a:r>
                <a:rPr lang="en-US" sz="1400" dirty="0" smtClean="0">
                  <a:solidFill>
                    <a:srgbClr val="000000"/>
                  </a:solidFill>
                  <a:latin typeface="Tahoma"/>
                </a:rPr>
                <a:t>and file system</a:t>
              </a:r>
              <a:endParaRPr lang="en-US" sz="1400" dirty="0">
                <a:solidFill>
                  <a:srgbClr val="000000"/>
                </a:solidFill>
                <a:latin typeface="Tahoma"/>
              </a:endParaRPr>
            </a:p>
          </p:txBody>
        </p:sp>
        <p:cxnSp>
          <p:nvCxnSpPr>
            <p:cNvPr id="20" name="Straight Arrow Connector 19"/>
            <p:cNvCxnSpPr>
              <a:stCxn id="19" idx="2"/>
            </p:cNvCxnSpPr>
            <p:nvPr/>
          </p:nvCxnSpPr>
          <p:spPr>
            <a:xfrm>
              <a:off x="7344308" y="2708920"/>
              <a:ext cx="0" cy="50405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220072" y="1268760"/>
              <a:ext cx="2716215" cy="424654"/>
            </a:xfrm>
            <a:prstGeom prst="rect">
              <a:avLst/>
            </a:prstGeom>
            <a:noFill/>
          </p:spPr>
          <p:txBody>
            <a:bodyPr wrap="none" rtlCol="0">
              <a:spAutoFit/>
            </a:bodyPr>
            <a:lstStyle/>
            <a:p>
              <a:r>
                <a:rPr lang="en-US" sz="1400" dirty="0" err="1" smtClean="0">
                  <a:solidFill>
                    <a:srgbClr val="000000"/>
                  </a:solidFill>
                  <a:latin typeface="Tahoma"/>
                </a:rPr>
                <a:t>fopen</a:t>
              </a:r>
              <a:r>
                <a:rPr lang="en-US" sz="1400" dirty="0" smtClean="0">
                  <a:solidFill>
                    <a:srgbClr val="000000"/>
                  </a:solidFill>
                  <a:latin typeface="Tahoma"/>
                </a:rPr>
                <a:t>, </a:t>
              </a:r>
              <a:r>
                <a:rPr lang="en-US" sz="1400" dirty="0" err="1" smtClean="0">
                  <a:solidFill>
                    <a:srgbClr val="000000"/>
                  </a:solidFill>
                  <a:latin typeface="Tahoma"/>
                </a:rPr>
                <a:t>fread</a:t>
              </a:r>
              <a:r>
                <a:rPr lang="en-US" sz="1400" dirty="0" smtClean="0">
                  <a:solidFill>
                    <a:srgbClr val="000000"/>
                  </a:solidFill>
                  <a:latin typeface="Tahoma"/>
                </a:rPr>
                <a:t>, </a:t>
              </a:r>
              <a:r>
                <a:rPr lang="en-US" sz="1400" dirty="0" err="1" smtClean="0">
                  <a:solidFill>
                    <a:srgbClr val="000000"/>
                  </a:solidFill>
                  <a:latin typeface="Tahoma"/>
                </a:rPr>
                <a:t>fwrite</a:t>
              </a:r>
              <a:r>
                <a:rPr lang="en-US" sz="1400" dirty="0" smtClean="0">
                  <a:solidFill>
                    <a:srgbClr val="000000"/>
                  </a:solidFill>
                  <a:latin typeface="Tahoma"/>
                </a:rPr>
                <a:t>, …</a:t>
              </a:r>
              <a:endParaRPr lang="en-US" sz="1400" dirty="0">
                <a:solidFill>
                  <a:srgbClr val="000000"/>
                </a:solidFill>
                <a:latin typeface="Tahoma"/>
              </a:endParaRPr>
            </a:p>
          </p:txBody>
        </p:sp>
      </p:grpSp>
    </p:spTree>
    <p:extLst>
      <p:ext uri="{BB962C8B-B14F-4D97-AF65-F5344CB8AC3E}">
        <p14:creationId xmlns:p14="http://schemas.microsoft.com/office/powerpoint/2010/main" val="12349481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067944" y="4293096"/>
            <a:ext cx="1296144"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2" name="Title 1"/>
          <p:cNvSpPr>
            <a:spLocks noGrp="1"/>
          </p:cNvSpPr>
          <p:nvPr>
            <p:ph type="title"/>
          </p:nvPr>
        </p:nvSpPr>
        <p:spPr>
          <a:xfrm>
            <a:off x="228600" y="19307"/>
            <a:ext cx="8610600" cy="756320"/>
          </a:xfrm>
        </p:spPr>
        <p:txBody>
          <a:bodyPr>
            <a:normAutofit fontScale="90000"/>
          </a:bodyPr>
          <a:lstStyle/>
          <a:p>
            <a:pPr>
              <a:lnSpc>
                <a:spcPct val="70000"/>
              </a:lnSpc>
            </a:pPr>
            <a:r>
              <a:rPr lang="en-US" dirty="0" smtClean="0"/>
              <a:t>Our Proposal: Coordinated HW/SW     Memory and Storage Management</a:t>
            </a:r>
            <a:endParaRPr lang="en-US" dirty="0"/>
          </a:p>
        </p:txBody>
      </p:sp>
      <p:sp>
        <p:nvSpPr>
          <p:cNvPr id="3" name="Content Placeholder 2"/>
          <p:cNvSpPr>
            <a:spLocks noGrp="1"/>
          </p:cNvSpPr>
          <p:nvPr>
            <p:ph idx="1"/>
          </p:nvPr>
        </p:nvSpPr>
        <p:spPr>
          <a:xfrm>
            <a:off x="228600" y="1124744"/>
            <a:ext cx="8610600" cy="5123656"/>
          </a:xfrm>
        </p:spPr>
        <p:txBody>
          <a:bodyPr/>
          <a:lstStyle/>
          <a:p>
            <a:r>
              <a:rPr lang="en-US" sz="2200" dirty="0" smtClean="0">
                <a:sym typeface="Wingdings"/>
              </a:rPr>
              <a:t>Goal: Unify memory and storage to eliminate wasted work to locate, transfer, and translate data</a:t>
            </a:r>
          </a:p>
          <a:p>
            <a:pPr lvl="1"/>
            <a:r>
              <a:rPr lang="en-US" sz="2000" dirty="0" smtClean="0">
                <a:sym typeface="Wingdings"/>
              </a:rPr>
              <a:t>Improve both energy and performance</a:t>
            </a:r>
          </a:p>
          <a:p>
            <a:pPr lvl="1"/>
            <a:r>
              <a:rPr lang="en-US" sz="2000" dirty="0" smtClean="0">
                <a:sym typeface="Wingdings"/>
              </a:rPr>
              <a:t>Simplify programming model as well</a:t>
            </a:r>
            <a:endParaRPr lang="en-US" sz="20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146</a:t>
            </a:fld>
            <a:endParaRPr lang="en-US" altLang="en-US">
              <a:solidFill>
                <a:srgbClr val="000000"/>
              </a:solidFill>
            </a:endParaRPr>
          </a:p>
        </p:txBody>
      </p:sp>
      <p:sp>
        <p:nvSpPr>
          <p:cNvPr id="23" name="Rectangle 22"/>
          <p:cNvSpPr/>
          <p:nvPr/>
        </p:nvSpPr>
        <p:spPr>
          <a:xfrm>
            <a:off x="1619672" y="2780928"/>
            <a:ext cx="6048672" cy="3384376"/>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22" name="TextBox 21"/>
          <p:cNvSpPr txBox="1"/>
          <p:nvPr/>
        </p:nvSpPr>
        <p:spPr>
          <a:xfrm>
            <a:off x="1835696" y="2613509"/>
            <a:ext cx="4314001" cy="369332"/>
          </a:xfrm>
          <a:prstGeom prst="rect">
            <a:avLst/>
          </a:prstGeom>
          <a:solidFill>
            <a:srgbClr val="FFFFFF"/>
          </a:solidFill>
        </p:spPr>
        <p:txBody>
          <a:bodyPr wrap="none" rtlCol="0">
            <a:spAutoFit/>
          </a:bodyPr>
          <a:lstStyle/>
          <a:p>
            <a:r>
              <a:rPr lang="en-US" dirty="0" smtClean="0">
                <a:solidFill>
                  <a:srgbClr val="000000"/>
                </a:solidFill>
                <a:latin typeface="Tahoma"/>
              </a:rPr>
              <a:t>After: Coordinated HW/SW Management</a:t>
            </a:r>
            <a:endParaRPr lang="en-US" dirty="0">
              <a:solidFill>
                <a:srgbClr val="000000"/>
              </a:solidFill>
              <a:latin typeface="Tahoma"/>
            </a:endParaRPr>
          </a:p>
        </p:txBody>
      </p:sp>
      <p:sp>
        <p:nvSpPr>
          <p:cNvPr id="24" name="Text Box 13" descr="90%"/>
          <p:cNvSpPr txBox="1">
            <a:spLocks noChangeArrowheads="1"/>
          </p:cNvSpPr>
          <p:nvPr/>
        </p:nvSpPr>
        <p:spPr bwMode="auto">
          <a:xfrm>
            <a:off x="4185446" y="3787414"/>
            <a:ext cx="1047549" cy="495520"/>
          </a:xfrm>
          <a:prstGeom prst="rect">
            <a:avLst/>
          </a:prstGeom>
          <a:noFill/>
          <a:ln w="12700">
            <a:noFill/>
            <a:miter lim="800000"/>
            <a:headEnd/>
            <a:tailEnd/>
          </a:ln>
          <a:effectLst/>
        </p:spPr>
        <p:txBody>
          <a:bodyPr wrap="none" lIns="64008" tIns="32004" rIns="64008" bIns="32004">
            <a:spAutoFit/>
          </a:bodyPr>
          <a:lstStyle/>
          <a:p>
            <a:pPr algn="ctr">
              <a:defRPr/>
            </a:pPr>
            <a:r>
              <a:rPr lang="en-US" sz="1400" kern="0" dirty="0" smtClean="0">
                <a:solidFill>
                  <a:sysClr val="windowText" lastClr="000000"/>
                </a:solidFill>
                <a:latin typeface="Tahoma"/>
                <a:ea typeface="Arial" pitchFamily="-107" charset="0"/>
                <a:cs typeface="Tahoma"/>
              </a:rPr>
              <a:t>Processor</a:t>
            </a:r>
          </a:p>
          <a:p>
            <a:pPr algn="ctr">
              <a:defRPr/>
            </a:pPr>
            <a:r>
              <a:rPr lang="en-US" sz="1400" kern="0" dirty="0">
                <a:solidFill>
                  <a:sysClr val="windowText" lastClr="000000"/>
                </a:solidFill>
                <a:latin typeface="Tahoma"/>
                <a:ea typeface="Arial" pitchFamily="-107" charset="0"/>
                <a:cs typeface="Tahoma"/>
              </a:rPr>
              <a:t>a</a:t>
            </a:r>
            <a:r>
              <a:rPr lang="en-US" sz="1400" kern="0" dirty="0" smtClean="0">
                <a:solidFill>
                  <a:sysClr val="windowText" lastClr="000000"/>
                </a:solidFill>
                <a:latin typeface="Tahoma"/>
                <a:ea typeface="Arial" pitchFamily="-107" charset="0"/>
                <a:cs typeface="Tahoma"/>
              </a:rPr>
              <a:t>nd caches</a:t>
            </a:r>
            <a:endParaRPr lang="en-US" sz="1400" kern="0" dirty="0">
              <a:solidFill>
                <a:sysClr val="windowText" lastClr="000000"/>
              </a:solidFill>
              <a:latin typeface="Tahoma"/>
              <a:ea typeface="Arial" pitchFamily="-107" charset="0"/>
              <a:cs typeface="Tahoma"/>
            </a:endParaRPr>
          </a:p>
        </p:txBody>
      </p:sp>
      <p:sp>
        <p:nvSpPr>
          <p:cNvPr id="25" name="Text Box 24" descr="90%"/>
          <p:cNvSpPr txBox="1">
            <a:spLocks noChangeArrowheads="1"/>
          </p:cNvSpPr>
          <p:nvPr/>
        </p:nvSpPr>
        <p:spPr bwMode="auto">
          <a:xfrm>
            <a:off x="3059832" y="5847327"/>
            <a:ext cx="3399392" cy="2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0"/>
              </a:spcBef>
              <a:spcAft>
                <a:spcPct val="0"/>
              </a:spcAft>
            </a:pPr>
            <a:r>
              <a:rPr lang="en-US" sz="1400" dirty="0" smtClean="0">
                <a:solidFill>
                  <a:srgbClr val="000000"/>
                </a:solidFill>
                <a:latin typeface="Tahoma"/>
                <a:cs typeface="Tahoma"/>
              </a:rPr>
              <a:t>Persistent (e.g., Phase-Change) Memory</a:t>
            </a:r>
          </a:p>
        </p:txBody>
      </p:sp>
      <p:pic>
        <p:nvPicPr>
          <p:cNvPr id="26" name="Content Placeholder 6" descr="barcelona-die-photo-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71452" y="2924944"/>
            <a:ext cx="874036" cy="85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Arrow Connector 26"/>
          <p:cNvCxnSpPr/>
          <p:nvPr/>
        </p:nvCxnSpPr>
        <p:spPr>
          <a:xfrm>
            <a:off x="4355976" y="4216532"/>
            <a:ext cx="0" cy="52761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987824" y="4293096"/>
            <a:ext cx="1049474" cy="307777"/>
          </a:xfrm>
          <a:prstGeom prst="rect">
            <a:avLst/>
          </a:prstGeom>
          <a:noFill/>
        </p:spPr>
        <p:txBody>
          <a:bodyPr wrap="none" rtlCol="0">
            <a:spAutoFit/>
          </a:bodyPr>
          <a:lstStyle/>
          <a:p>
            <a:r>
              <a:rPr lang="en-US" sz="1400" dirty="0" smtClean="0">
                <a:solidFill>
                  <a:srgbClr val="000000"/>
                </a:solidFill>
                <a:latin typeface="Tahoma"/>
              </a:rPr>
              <a:t>Load/Store</a:t>
            </a:r>
            <a:endParaRPr lang="en-US" sz="1400" dirty="0">
              <a:solidFill>
                <a:srgbClr val="000000"/>
              </a:solidFill>
              <a:latin typeface="Tahoma"/>
            </a:endParaRPr>
          </a:p>
        </p:txBody>
      </p:sp>
      <p:pic>
        <p:nvPicPr>
          <p:cNvPr id="29" name="Picture 28"/>
          <p:cNvPicPr>
            <a:picLocks noChangeAspect="1"/>
          </p:cNvPicPr>
          <p:nvPr/>
        </p:nvPicPr>
        <p:blipFill>
          <a:blip r:embed="rId4"/>
          <a:stretch>
            <a:fillRect/>
          </a:stretch>
        </p:blipFill>
        <p:spPr>
          <a:xfrm>
            <a:off x="3935700" y="4840071"/>
            <a:ext cx="1554690" cy="1003885"/>
          </a:xfrm>
          <a:prstGeom prst="rect">
            <a:avLst/>
          </a:prstGeom>
        </p:spPr>
      </p:pic>
      <p:cxnSp>
        <p:nvCxnSpPr>
          <p:cNvPr id="33" name="Straight Connector 32"/>
          <p:cNvCxnSpPr/>
          <p:nvPr/>
        </p:nvCxnSpPr>
        <p:spPr>
          <a:xfrm flipH="1" flipV="1">
            <a:off x="2915816" y="3861048"/>
            <a:ext cx="1152128" cy="43204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2123728" y="3356992"/>
            <a:ext cx="1659429" cy="523220"/>
          </a:xfrm>
          <a:prstGeom prst="rect">
            <a:avLst/>
          </a:prstGeom>
          <a:noFill/>
        </p:spPr>
        <p:txBody>
          <a:bodyPr wrap="none" rtlCol="0">
            <a:spAutoFit/>
          </a:bodyPr>
          <a:lstStyle/>
          <a:p>
            <a:pPr algn="ctr"/>
            <a:r>
              <a:rPr lang="en-US" sz="1400" dirty="0" smtClean="0">
                <a:solidFill>
                  <a:srgbClr val="000000"/>
                </a:solidFill>
                <a:latin typeface="Tahoma"/>
              </a:rPr>
              <a:t>Persistent Memory</a:t>
            </a:r>
          </a:p>
          <a:p>
            <a:pPr algn="ctr"/>
            <a:r>
              <a:rPr lang="en-US" sz="1400" dirty="0" smtClean="0">
                <a:solidFill>
                  <a:srgbClr val="000000"/>
                </a:solidFill>
                <a:latin typeface="Tahoma"/>
              </a:rPr>
              <a:t>Manager</a:t>
            </a:r>
            <a:endParaRPr lang="en-US" sz="1400" dirty="0">
              <a:solidFill>
                <a:srgbClr val="000000"/>
              </a:solidFill>
              <a:latin typeface="Tahoma"/>
            </a:endParaRPr>
          </a:p>
        </p:txBody>
      </p:sp>
      <p:cxnSp>
        <p:nvCxnSpPr>
          <p:cNvPr id="36" name="Straight Arrow Connector 35"/>
          <p:cNvCxnSpPr/>
          <p:nvPr/>
        </p:nvCxnSpPr>
        <p:spPr>
          <a:xfrm flipV="1">
            <a:off x="5076056" y="4221088"/>
            <a:ext cx="0" cy="52761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5436096" y="4293096"/>
            <a:ext cx="928459" cy="307777"/>
          </a:xfrm>
          <a:prstGeom prst="rect">
            <a:avLst/>
          </a:prstGeom>
          <a:noFill/>
        </p:spPr>
        <p:txBody>
          <a:bodyPr wrap="none" rtlCol="0">
            <a:spAutoFit/>
          </a:bodyPr>
          <a:lstStyle/>
          <a:p>
            <a:r>
              <a:rPr lang="en-US" sz="1400" dirty="0" smtClean="0">
                <a:solidFill>
                  <a:srgbClr val="000000"/>
                </a:solidFill>
                <a:latin typeface="Tahoma"/>
              </a:rPr>
              <a:t>Feedback</a:t>
            </a:r>
            <a:endParaRPr lang="en-US" sz="1400" dirty="0">
              <a:solidFill>
                <a:srgbClr val="000000"/>
              </a:solidFill>
              <a:latin typeface="Tahoma"/>
            </a:endParaRPr>
          </a:p>
        </p:txBody>
      </p:sp>
    </p:spTree>
    <p:extLst>
      <p:ext uri="{BB962C8B-B14F-4D97-AF65-F5344CB8AC3E}">
        <p14:creationId xmlns:p14="http://schemas.microsoft.com/office/powerpoint/2010/main" val="5274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Persistent Memory Manager (PMM)</a:t>
            </a:r>
            <a:endParaRPr lang="en-US" dirty="0"/>
          </a:p>
        </p:txBody>
      </p:sp>
      <p:sp>
        <p:nvSpPr>
          <p:cNvPr id="3" name="Content Placeholder 2"/>
          <p:cNvSpPr>
            <a:spLocks noGrp="1"/>
          </p:cNvSpPr>
          <p:nvPr>
            <p:ph idx="1"/>
          </p:nvPr>
        </p:nvSpPr>
        <p:spPr/>
        <p:txBody>
          <a:bodyPr/>
          <a:lstStyle/>
          <a:p>
            <a:r>
              <a:rPr lang="en-US" sz="2200" dirty="0" smtClean="0">
                <a:solidFill>
                  <a:srgbClr val="0000FF"/>
                </a:solidFill>
                <a:sym typeface="Wingdings"/>
              </a:rPr>
              <a:t>Exposes a load/store interface to access persistent data</a:t>
            </a:r>
          </a:p>
          <a:p>
            <a:pPr lvl="1"/>
            <a:r>
              <a:rPr lang="en-US" sz="2000" dirty="0" smtClean="0">
                <a:solidFill>
                  <a:schemeClr val="accent2">
                    <a:lumMod val="75000"/>
                  </a:schemeClr>
                </a:solidFill>
                <a:sym typeface="Wingdings"/>
              </a:rPr>
              <a:t>Applications can directly access persistent memory  no conversion, translation, location overhead for persistent data </a:t>
            </a:r>
          </a:p>
          <a:p>
            <a:pPr lvl="1"/>
            <a:endParaRPr lang="en-US" sz="2000" dirty="0" smtClean="0">
              <a:sym typeface="Wingdings"/>
            </a:endParaRPr>
          </a:p>
          <a:p>
            <a:r>
              <a:rPr lang="en-US" sz="2200" dirty="0" smtClean="0">
                <a:solidFill>
                  <a:srgbClr val="0000FF"/>
                </a:solidFill>
                <a:sym typeface="Wingdings"/>
              </a:rPr>
              <a:t>Manages data placement, location, persistence, security</a:t>
            </a:r>
          </a:p>
          <a:p>
            <a:pPr lvl="1"/>
            <a:r>
              <a:rPr lang="en-US" sz="2000" dirty="0" smtClean="0">
                <a:solidFill>
                  <a:schemeClr val="accent2">
                    <a:lumMod val="75000"/>
                  </a:schemeClr>
                </a:solidFill>
                <a:sym typeface="Wingdings"/>
              </a:rPr>
              <a:t>To get the best of multiple forms of storage</a:t>
            </a:r>
          </a:p>
          <a:p>
            <a:pPr lvl="1"/>
            <a:endParaRPr lang="en-US" sz="2000" dirty="0" smtClean="0">
              <a:sym typeface="Wingdings"/>
            </a:endParaRPr>
          </a:p>
          <a:p>
            <a:r>
              <a:rPr lang="en-US" sz="2200" dirty="0" smtClean="0">
                <a:solidFill>
                  <a:srgbClr val="0000FF"/>
                </a:solidFill>
                <a:sym typeface="Wingdings"/>
              </a:rPr>
              <a:t>Manages metadata storage and retrieval</a:t>
            </a:r>
          </a:p>
          <a:p>
            <a:pPr lvl="1"/>
            <a:r>
              <a:rPr lang="en-US" sz="2000" dirty="0" smtClean="0">
                <a:solidFill>
                  <a:srgbClr val="FF0000"/>
                </a:solidFill>
                <a:sym typeface="Wingdings"/>
              </a:rPr>
              <a:t>This can lead to overheads that need to be managed</a:t>
            </a:r>
          </a:p>
          <a:p>
            <a:pPr lvl="1"/>
            <a:endParaRPr lang="en-US" sz="2000" dirty="0" smtClean="0">
              <a:sym typeface="Wingdings"/>
            </a:endParaRPr>
          </a:p>
          <a:p>
            <a:r>
              <a:rPr lang="en-US" sz="2200" dirty="0" smtClean="0">
                <a:solidFill>
                  <a:srgbClr val="0000FF"/>
                </a:solidFill>
                <a:sym typeface="Wingdings"/>
              </a:rPr>
              <a:t>Exposes hooks and interfaces for system software</a:t>
            </a:r>
          </a:p>
          <a:p>
            <a:pPr lvl="1"/>
            <a:r>
              <a:rPr lang="en-US" sz="2000" dirty="0" smtClean="0">
                <a:solidFill>
                  <a:srgbClr val="2C6123"/>
                </a:solidFill>
                <a:sym typeface="Wingdings"/>
              </a:rPr>
              <a:t>To enable better data placement and management decisions</a:t>
            </a:r>
            <a:endParaRPr lang="en-US" sz="2000" dirty="0" smtClean="0">
              <a:solidFill>
                <a:srgbClr val="2C6123"/>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147</a:t>
            </a:fld>
            <a:endParaRPr lang="en-US" altLang="en-US">
              <a:solidFill>
                <a:srgbClr val="000000"/>
              </a:solidFill>
            </a:endParaRPr>
          </a:p>
        </p:txBody>
      </p:sp>
    </p:spTree>
    <p:extLst>
      <p:ext uri="{BB962C8B-B14F-4D97-AF65-F5344CB8AC3E}">
        <p14:creationId xmlns:p14="http://schemas.microsoft.com/office/powerpoint/2010/main" val="36540962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Persistent Memory Manager</a:t>
            </a:r>
            <a:endParaRPr lang="en-US" dirty="0"/>
          </a:p>
        </p:txBody>
      </p:sp>
      <p:sp>
        <p:nvSpPr>
          <p:cNvPr id="3" name="Content Placeholder 2"/>
          <p:cNvSpPr>
            <a:spLocks noGrp="1"/>
          </p:cNvSpPr>
          <p:nvPr>
            <p:ph idx="1"/>
          </p:nvPr>
        </p:nvSpPr>
        <p:spPr/>
        <p:txBody>
          <a:bodyPr/>
          <a:lstStyle/>
          <a:p>
            <a:r>
              <a:rPr lang="en-US" sz="2200" dirty="0" smtClean="0">
                <a:sym typeface="Wingdings"/>
              </a:rPr>
              <a:t>Persistent Memory Manager</a:t>
            </a:r>
          </a:p>
          <a:p>
            <a:pPr lvl="1"/>
            <a:r>
              <a:rPr lang="en-US" sz="2000" dirty="0" smtClean="0">
                <a:sym typeface="Wingdings"/>
              </a:rPr>
              <a:t>Exposes a load/store interface to access persistent data</a:t>
            </a:r>
          </a:p>
          <a:p>
            <a:pPr lvl="1"/>
            <a:r>
              <a:rPr lang="en-US" sz="2000" dirty="0" smtClean="0">
                <a:sym typeface="Wingdings"/>
              </a:rPr>
              <a:t>Manages data placement, location, persistence, security</a:t>
            </a:r>
          </a:p>
          <a:p>
            <a:pPr lvl="1"/>
            <a:r>
              <a:rPr lang="en-US" sz="2000" dirty="0" smtClean="0">
                <a:sym typeface="Wingdings"/>
              </a:rPr>
              <a:t>Manages metadata storage and retrieval</a:t>
            </a:r>
          </a:p>
          <a:p>
            <a:pPr lvl="1"/>
            <a:r>
              <a:rPr lang="en-US" sz="2000" dirty="0" smtClean="0">
                <a:sym typeface="Wingdings"/>
              </a:rPr>
              <a:t>Exposes hooks and interfaces for system software</a:t>
            </a:r>
          </a:p>
          <a:p>
            <a:endParaRPr lang="en-US" sz="2200" dirty="0">
              <a:sym typeface="Wingdings"/>
            </a:endParaRPr>
          </a:p>
          <a:p>
            <a:r>
              <a:rPr lang="en-US" sz="2200" dirty="0" smtClean="0">
                <a:solidFill>
                  <a:srgbClr val="0000FF"/>
                </a:solidFill>
              </a:rPr>
              <a:t>Example program manipulating a persistent object:</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148</a:t>
            </a:fld>
            <a:endParaRPr lang="en-US" altLang="en-US">
              <a:solidFill>
                <a:srgbClr val="000000"/>
              </a:solidFill>
            </a:endParaRPr>
          </a:p>
        </p:txBody>
      </p:sp>
      <p:pic>
        <p:nvPicPr>
          <p:cNvPr id="5" name="Picture 4"/>
          <p:cNvPicPr>
            <a:picLocks noChangeAspect="1"/>
          </p:cNvPicPr>
          <p:nvPr/>
        </p:nvPicPr>
        <p:blipFill>
          <a:blip r:embed="rId3"/>
          <a:stretch>
            <a:fillRect/>
          </a:stretch>
        </p:blipFill>
        <p:spPr>
          <a:xfrm>
            <a:off x="1426691" y="3573016"/>
            <a:ext cx="6290619" cy="2808312"/>
          </a:xfrm>
          <a:prstGeom prst="rect">
            <a:avLst/>
          </a:prstGeom>
        </p:spPr>
      </p:pic>
      <p:sp>
        <p:nvSpPr>
          <p:cNvPr id="6" name="Rounded Rectangle 5"/>
          <p:cNvSpPr>
            <a:spLocks noChangeArrowheads="1"/>
          </p:cNvSpPr>
          <p:nvPr/>
        </p:nvSpPr>
        <p:spPr bwMode="auto">
          <a:xfrm>
            <a:off x="1907704" y="4293097"/>
            <a:ext cx="3456384" cy="288032"/>
          </a:xfrm>
          <a:prstGeom prst="roundRect">
            <a:avLst>
              <a:gd name="adj" fmla="val 16667"/>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FFFFFF"/>
              </a:solidFill>
              <a:latin typeface="Tahoma"/>
            </a:endParaRPr>
          </a:p>
        </p:txBody>
      </p:sp>
      <p:sp>
        <p:nvSpPr>
          <p:cNvPr id="7" name="Rounded Rectangle 6"/>
          <p:cNvSpPr>
            <a:spLocks noChangeArrowheads="1"/>
          </p:cNvSpPr>
          <p:nvPr/>
        </p:nvSpPr>
        <p:spPr bwMode="auto">
          <a:xfrm>
            <a:off x="1907704" y="4581128"/>
            <a:ext cx="3456384" cy="288032"/>
          </a:xfrm>
          <a:prstGeom prst="roundRect">
            <a:avLst>
              <a:gd name="adj" fmla="val 16667"/>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FFFFFF"/>
              </a:solidFill>
              <a:latin typeface="Tahoma"/>
            </a:endParaRPr>
          </a:p>
        </p:txBody>
      </p:sp>
      <p:sp>
        <p:nvSpPr>
          <p:cNvPr id="8" name="TextBox 38"/>
          <p:cNvSpPr txBox="1">
            <a:spLocks noChangeArrowheads="1"/>
          </p:cNvSpPr>
          <p:nvPr/>
        </p:nvSpPr>
        <p:spPr bwMode="auto">
          <a:xfrm rot="10800000" flipV="1">
            <a:off x="5436096" y="4221198"/>
            <a:ext cx="3707904" cy="338554"/>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600" dirty="0" smtClean="0">
                <a:solidFill>
                  <a:srgbClr val="0000FF"/>
                </a:solidFill>
              </a:rPr>
              <a:t>Create persistent object and its handle</a:t>
            </a:r>
          </a:p>
        </p:txBody>
      </p:sp>
      <p:sp>
        <p:nvSpPr>
          <p:cNvPr id="9" name="TextBox 38"/>
          <p:cNvSpPr txBox="1">
            <a:spLocks noChangeArrowheads="1"/>
          </p:cNvSpPr>
          <p:nvPr/>
        </p:nvSpPr>
        <p:spPr bwMode="auto">
          <a:xfrm rot="10800000" flipV="1">
            <a:off x="5410981" y="4530605"/>
            <a:ext cx="3707904" cy="338554"/>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600" dirty="0" smtClean="0">
                <a:solidFill>
                  <a:srgbClr val="0000FF"/>
                </a:solidFill>
              </a:rPr>
              <a:t>Allocate a persistent array and assign</a:t>
            </a:r>
          </a:p>
        </p:txBody>
      </p:sp>
      <p:sp>
        <p:nvSpPr>
          <p:cNvPr id="11" name="Rounded Rectangle 10"/>
          <p:cNvSpPr>
            <a:spLocks noChangeArrowheads="1"/>
          </p:cNvSpPr>
          <p:nvPr/>
        </p:nvSpPr>
        <p:spPr bwMode="auto">
          <a:xfrm>
            <a:off x="611560" y="1700808"/>
            <a:ext cx="7416824" cy="792088"/>
          </a:xfrm>
          <a:prstGeom prst="roundRect">
            <a:avLst>
              <a:gd name="adj" fmla="val 16667"/>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FFFFFF"/>
              </a:solidFill>
              <a:latin typeface="Tahoma"/>
            </a:endParaRPr>
          </a:p>
        </p:txBody>
      </p:sp>
      <p:sp>
        <p:nvSpPr>
          <p:cNvPr id="12" name="Rounded Rectangle 11"/>
          <p:cNvSpPr>
            <a:spLocks noChangeArrowheads="1"/>
          </p:cNvSpPr>
          <p:nvPr/>
        </p:nvSpPr>
        <p:spPr bwMode="auto">
          <a:xfrm>
            <a:off x="1907704" y="5646307"/>
            <a:ext cx="5688632" cy="288032"/>
          </a:xfrm>
          <a:prstGeom prst="roundRect">
            <a:avLst>
              <a:gd name="adj" fmla="val 16667"/>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FFFFFF"/>
              </a:solidFill>
              <a:latin typeface="Tahoma"/>
            </a:endParaRPr>
          </a:p>
        </p:txBody>
      </p:sp>
      <p:sp>
        <p:nvSpPr>
          <p:cNvPr id="13" name="TextBox 38"/>
          <p:cNvSpPr txBox="1">
            <a:spLocks noChangeArrowheads="1"/>
          </p:cNvSpPr>
          <p:nvPr/>
        </p:nvSpPr>
        <p:spPr bwMode="auto">
          <a:xfrm rot="10800000" flipV="1">
            <a:off x="6084168" y="5898757"/>
            <a:ext cx="3707904" cy="338554"/>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600" dirty="0" smtClean="0">
                <a:solidFill>
                  <a:srgbClr val="0000FF"/>
                </a:solidFill>
              </a:rPr>
              <a:t>Load/store interface</a:t>
            </a:r>
          </a:p>
        </p:txBody>
      </p:sp>
    </p:spTree>
    <p:extLst>
      <p:ext uri="{BB962C8B-B14F-4D97-AF65-F5344CB8AC3E}">
        <p14:creationId xmlns:p14="http://schemas.microsoft.com/office/powerpoint/2010/main" val="35657787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1" grpId="0" animBg="1"/>
      <p:bldP spid="12" grpId="0" animBg="1"/>
      <p:bldP spid="13"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Everything Together</a:t>
            </a:r>
            <a:endParaRPr lang="en-US" dirty="0"/>
          </a:p>
        </p:txBody>
      </p:sp>
      <p:sp>
        <p:nvSpPr>
          <p:cNvPr id="3" name="Content Placeholder 2"/>
          <p:cNvSpPr>
            <a:spLocks noGrp="1"/>
          </p:cNvSpPr>
          <p:nvPr>
            <p:ph idx="1"/>
          </p:nvPr>
        </p:nvSpPr>
        <p:spPr/>
        <p:txBody>
          <a:bodyPr/>
          <a:lstStyle/>
          <a:p>
            <a:endParaRPr lang="en-US" sz="22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149</a:t>
            </a:fld>
            <a:endParaRPr lang="en-US" altLang="en-US">
              <a:solidFill>
                <a:srgbClr val="000000"/>
              </a:solidFill>
            </a:endParaRPr>
          </a:p>
        </p:txBody>
      </p:sp>
      <p:pic>
        <p:nvPicPr>
          <p:cNvPr id="6" name="Picture 5"/>
          <p:cNvPicPr>
            <a:picLocks noChangeAspect="1"/>
          </p:cNvPicPr>
          <p:nvPr/>
        </p:nvPicPr>
        <p:blipFill>
          <a:blip r:embed="rId3"/>
          <a:stretch>
            <a:fillRect/>
          </a:stretch>
        </p:blipFill>
        <p:spPr>
          <a:xfrm>
            <a:off x="827584" y="786355"/>
            <a:ext cx="6624736" cy="5018909"/>
          </a:xfrm>
          <a:prstGeom prst="rect">
            <a:avLst/>
          </a:prstGeom>
        </p:spPr>
      </p:pic>
      <p:sp>
        <p:nvSpPr>
          <p:cNvPr id="7" name="TextBox 6"/>
          <p:cNvSpPr txBox="1"/>
          <p:nvPr/>
        </p:nvSpPr>
        <p:spPr>
          <a:xfrm>
            <a:off x="251520" y="5910371"/>
            <a:ext cx="8593137" cy="830997"/>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smtClean="0">
                <a:solidFill>
                  <a:srgbClr val="0000FF"/>
                </a:solidFill>
                <a:latin typeface="Calibri"/>
              </a:rPr>
              <a:t>PMM uses access and hint information to allocate, locate, migrate and access data in the heterogeneous array of devices</a:t>
            </a:r>
            <a:endParaRPr lang="en-US" sz="2400" b="1" kern="0" dirty="0">
              <a:solidFill>
                <a:srgbClr val="0000FF"/>
              </a:solidFill>
              <a:latin typeface="Calibri"/>
            </a:endParaRPr>
          </a:p>
        </p:txBody>
      </p:sp>
    </p:spTree>
    <p:extLst>
      <p:ext uri="{BB962C8B-B14F-4D97-AF65-F5344CB8AC3E}">
        <p14:creationId xmlns:p14="http://schemas.microsoft.com/office/powerpoint/2010/main" val="28647203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1"/>
            <a:ext cx="9167936" cy="1066800"/>
          </a:xfrm>
        </p:spPr>
        <p:txBody>
          <a:bodyPr/>
          <a:lstStyle/>
          <a:p>
            <a:r>
              <a:rPr lang="en-US" dirty="0" smtClean="0">
                <a:latin typeface="Garamond" charset="0"/>
                <a:ea typeface="ＭＳ Ｐゴシック" charset="0"/>
                <a:cs typeface="ＭＳ Ｐゴシック" charset="0"/>
              </a:rPr>
              <a:t>Solution 2: Emerging Memory Technologies</a:t>
            </a:r>
            <a:endParaRPr lang="en-US" dirty="0">
              <a:latin typeface="Garamond" charset="0"/>
              <a:ea typeface="ＭＳ Ｐゴシック" charset="0"/>
              <a:cs typeface="ＭＳ Ｐゴシック" charset="0"/>
            </a:endParaRPr>
          </a:p>
        </p:txBody>
      </p:sp>
      <p:sp>
        <p:nvSpPr>
          <p:cNvPr id="28675" name="Content Placeholder 2"/>
          <p:cNvSpPr>
            <a:spLocks noGrp="1"/>
          </p:cNvSpPr>
          <p:nvPr>
            <p:ph idx="1"/>
          </p:nvPr>
        </p:nvSpPr>
        <p:spPr>
          <a:xfrm>
            <a:off x="228600" y="1052736"/>
            <a:ext cx="8807896" cy="5020816"/>
          </a:xfrm>
        </p:spPr>
        <p:txBody>
          <a:bodyPr/>
          <a:lstStyle/>
          <a:p>
            <a:pPr eaLnBrk="1" hangingPunct="1"/>
            <a:r>
              <a:rPr lang="en-US" dirty="0" smtClean="0">
                <a:solidFill>
                  <a:srgbClr val="0000FF"/>
                </a:solidFill>
                <a:latin typeface="Tahoma" charset="0"/>
                <a:ea typeface="ＭＳ Ｐゴシック" charset="0"/>
                <a:cs typeface="ＭＳ Ｐゴシック" charset="0"/>
              </a:rPr>
              <a:t>Some </a:t>
            </a:r>
            <a:r>
              <a:rPr lang="en-US" dirty="0">
                <a:solidFill>
                  <a:srgbClr val="0000FF"/>
                </a:solidFill>
                <a:latin typeface="Tahoma" charset="0"/>
                <a:ea typeface="ＭＳ Ｐゴシック" charset="0"/>
                <a:cs typeface="ＭＳ Ｐゴシック" charset="0"/>
              </a:rPr>
              <a:t>emerging resistive memory technologies </a:t>
            </a:r>
            <a:r>
              <a:rPr lang="en-US" dirty="0" smtClean="0">
                <a:solidFill>
                  <a:srgbClr val="0000FF"/>
                </a:solidFill>
                <a:latin typeface="Tahoma" charset="0"/>
                <a:ea typeface="ＭＳ Ｐゴシック" charset="0"/>
                <a:cs typeface="ＭＳ Ｐゴシック" charset="0"/>
              </a:rPr>
              <a:t>seem more </a:t>
            </a:r>
            <a:r>
              <a:rPr lang="en-US" dirty="0">
                <a:solidFill>
                  <a:srgbClr val="0000FF"/>
                </a:solidFill>
                <a:latin typeface="Tahoma" charset="0"/>
                <a:ea typeface="ＭＳ Ｐゴシック" charset="0"/>
                <a:cs typeface="ＭＳ Ｐゴシック" charset="0"/>
              </a:rPr>
              <a:t>scalable than </a:t>
            </a:r>
            <a:r>
              <a:rPr lang="en-US" dirty="0" smtClean="0">
                <a:solidFill>
                  <a:srgbClr val="0000FF"/>
                </a:solidFill>
                <a:latin typeface="Tahoma" charset="0"/>
                <a:ea typeface="ＭＳ Ｐゴシック" charset="0"/>
                <a:cs typeface="ＭＳ Ｐゴシック" charset="0"/>
              </a:rPr>
              <a:t>DRAM (and they are non-volatile)</a:t>
            </a:r>
          </a:p>
          <a:p>
            <a:pPr eaLnBrk="1" hangingPunct="1"/>
            <a:r>
              <a:rPr lang="en-US" dirty="0" smtClean="0">
                <a:solidFill>
                  <a:srgbClr val="000000"/>
                </a:solidFill>
                <a:latin typeface="Tahoma" charset="0"/>
                <a:ea typeface="ＭＳ Ｐゴシック" charset="0"/>
                <a:cs typeface="ＭＳ Ｐゴシック" charset="0"/>
              </a:rPr>
              <a:t>Example: Phase </a:t>
            </a:r>
            <a:r>
              <a:rPr lang="en-US" dirty="0">
                <a:solidFill>
                  <a:srgbClr val="000000"/>
                </a:solidFill>
                <a:latin typeface="Tahoma" charset="0"/>
                <a:ea typeface="ＭＳ Ｐゴシック" charset="0"/>
                <a:cs typeface="ＭＳ Ｐゴシック" charset="0"/>
              </a:rPr>
              <a:t>Change Memory</a:t>
            </a:r>
          </a:p>
          <a:p>
            <a:pPr lvl="1"/>
            <a:r>
              <a:rPr lang="en-US" dirty="0" smtClean="0">
                <a:latin typeface="Tahoma" charset="0"/>
                <a:ea typeface="ＭＳ Ｐゴシック" charset="0"/>
              </a:rPr>
              <a:t>Expected </a:t>
            </a:r>
            <a:r>
              <a:rPr lang="en-US" dirty="0">
                <a:latin typeface="Tahoma" charset="0"/>
                <a:ea typeface="ＭＳ Ｐゴシック" charset="0"/>
              </a:rPr>
              <a:t>to scale to 9nm (2022 [ITRS])</a:t>
            </a:r>
          </a:p>
          <a:p>
            <a:pPr lvl="1"/>
            <a:r>
              <a:rPr lang="en-US" dirty="0" smtClean="0">
                <a:latin typeface="Tahoma" charset="0"/>
                <a:ea typeface="ＭＳ Ｐゴシック" charset="0"/>
              </a:rPr>
              <a:t>Expected to be denser than DRAM: can store multiple bits/cell</a:t>
            </a:r>
          </a:p>
          <a:p>
            <a:endParaRPr lang="en-US" sz="1800" dirty="0">
              <a:latin typeface="Tahoma" charset="0"/>
              <a:ea typeface="ＭＳ Ｐゴシック" charset="0"/>
            </a:endParaRPr>
          </a:p>
          <a:p>
            <a:r>
              <a:rPr lang="en-US" dirty="0" smtClean="0">
                <a:latin typeface="Tahoma" charset="0"/>
                <a:ea typeface="ＭＳ Ｐゴシック" charset="0"/>
              </a:rPr>
              <a:t>But, emerging technologies have shortcomings as well</a:t>
            </a:r>
            <a:endParaRPr lang="en-US" dirty="0">
              <a:latin typeface="Tahoma" charset="0"/>
              <a:ea typeface="ＭＳ Ｐゴシック" charset="0"/>
            </a:endParaRPr>
          </a:p>
          <a:p>
            <a:pPr lvl="1"/>
            <a:r>
              <a:rPr lang="en-US" dirty="0">
                <a:solidFill>
                  <a:srgbClr val="FF0000"/>
                </a:solidFill>
                <a:latin typeface="Tahoma" charset="0"/>
                <a:ea typeface="ＭＳ Ｐゴシック" charset="0"/>
              </a:rPr>
              <a:t>Can they be enabled to replace/augment/surpass DRAM?</a:t>
            </a:r>
            <a:endParaRPr lang="en-US" dirty="0">
              <a:latin typeface="Tahoma" charset="0"/>
              <a:ea typeface="ＭＳ Ｐゴシック" charset="0"/>
            </a:endParaRPr>
          </a:p>
          <a:p>
            <a:pPr lvl="1" eaLnBrk="1" hangingPunct="1"/>
            <a:endParaRPr lang="en-US" sz="1600" dirty="0" smtClean="0">
              <a:solidFill>
                <a:srgbClr val="000000"/>
              </a:solidFill>
              <a:latin typeface="Tahoma" charset="0"/>
              <a:ea typeface="ＭＳ Ｐゴシック" charset="0"/>
              <a:cs typeface="ＭＳ Ｐゴシック" charset="0"/>
            </a:endParaRPr>
          </a:p>
          <a:p>
            <a:pPr lvl="1" eaLnBrk="1" hangingPunct="1"/>
            <a:endParaRPr lang="en-US" sz="1200" dirty="0">
              <a:solidFill>
                <a:srgbClr val="000000"/>
              </a:solidFill>
              <a:latin typeface="Tahoma" charset="0"/>
              <a:ea typeface="ＭＳ Ｐゴシック" charset="0"/>
              <a:cs typeface="ＭＳ Ｐゴシック" charset="0"/>
            </a:endParaRPr>
          </a:p>
          <a:p>
            <a:pPr lvl="0">
              <a:buClr>
                <a:srgbClr val="CC9900"/>
              </a:buClr>
              <a:buFont typeface="Wingdings" charset="0"/>
              <a:buChar char="n"/>
            </a:pPr>
            <a:r>
              <a:rPr lang="en-US" sz="1500" dirty="0">
                <a:solidFill>
                  <a:srgbClr val="000000"/>
                </a:solidFill>
                <a:latin typeface="Tahoma" charset="0"/>
                <a:ea typeface="ＭＳ Ｐゴシック" charset="0"/>
                <a:cs typeface="ＭＳ Ｐゴシック" charset="0"/>
              </a:rPr>
              <a:t>Lee, </a:t>
            </a:r>
            <a:r>
              <a:rPr lang="en-US" sz="1500" dirty="0" err="1">
                <a:solidFill>
                  <a:srgbClr val="000000"/>
                </a:solidFill>
                <a:latin typeface="Tahoma" charset="0"/>
                <a:ea typeface="ＭＳ Ｐゴシック" charset="0"/>
                <a:cs typeface="ＭＳ Ｐゴシック" charset="0"/>
              </a:rPr>
              <a:t>Ipek</a:t>
            </a:r>
            <a:r>
              <a:rPr lang="en-US" sz="1500" dirty="0">
                <a:solidFill>
                  <a:srgbClr val="000000"/>
                </a:solidFill>
                <a:latin typeface="Tahoma" charset="0"/>
                <a:ea typeface="ＭＳ Ｐゴシック" charset="0"/>
                <a:cs typeface="ＭＳ Ｐゴシック" charset="0"/>
              </a:rPr>
              <a:t>, Mutlu, Burger, </a:t>
            </a:r>
            <a:r>
              <a:rPr lang="ja-JP" altLang="en-US" sz="1500" dirty="0">
                <a:solidFill>
                  <a:srgbClr val="000000"/>
                </a:solidFill>
                <a:latin typeface="Tahoma" charset="0"/>
                <a:ea typeface="ＭＳ Ｐゴシック" charset="0"/>
                <a:cs typeface="ＭＳ Ｐゴシック" charset="0"/>
              </a:rPr>
              <a:t>“</a:t>
            </a:r>
            <a:r>
              <a:rPr lang="en-US" sz="1500" dirty="0">
                <a:solidFill>
                  <a:srgbClr val="0000FF"/>
                </a:solidFill>
                <a:latin typeface="Tahoma" charset="0"/>
                <a:ea typeface="ＭＳ Ｐゴシック" charset="0"/>
                <a:cs typeface="ＭＳ Ｐゴシック" charset="0"/>
              </a:rPr>
              <a:t>Architecting Phase Change Memory as a Scalable DRAM Alternative</a:t>
            </a:r>
            <a:r>
              <a:rPr lang="en-US" sz="1500" dirty="0">
                <a:solidFill>
                  <a:srgbClr val="000000"/>
                </a:solidFill>
                <a:latin typeface="Tahoma" charset="0"/>
                <a:ea typeface="ＭＳ Ｐゴシック" charset="0"/>
                <a:cs typeface="ＭＳ Ｐゴシック" charset="0"/>
              </a:rPr>
              <a:t>,</a:t>
            </a:r>
            <a:r>
              <a:rPr lang="ja-JP" altLang="en-US" sz="1500" dirty="0">
                <a:solidFill>
                  <a:srgbClr val="000000"/>
                </a:solidFill>
                <a:latin typeface="Tahoma" charset="0"/>
                <a:ea typeface="ＭＳ Ｐゴシック" charset="0"/>
                <a:cs typeface="ＭＳ Ｐゴシック" charset="0"/>
              </a:rPr>
              <a:t>”</a:t>
            </a:r>
            <a:r>
              <a:rPr lang="en-US" sz="1500" dirty="0">
                <a:solidFill>
                  <a:srgbClr val="000000"/>
                </a:solidFill>
                <a:latin typeface="Tahoma" charset="0"/>
                <a:ea typeface="ＭＳ Ｐゴシック" charset="0"/>
                <a:cs typeface="ＭＳ Ｐゴシック" charset="0"/>
              </a:rPr>
              <a:t> ISCA 2009, CACM 2010, Top Picks 2010.</a:t>
            </a:r>
          </a:p>
          <a:p>
            <a:pPr>
              <a:buClr>
                <a:srgbClr val="CC9900"/>
              </a:buClr>
              <a:buFont typeface="Wingdings" charset="0"/>
              <a:buChar char="n"/>
            </a:pPr>
            <a:r>
              <a:rPr lang="en-US" sz="1500" dirty="0"/>
              <a:t>Meza, Chang, Yoon, </a:t>
            </a:r>
            <a:r>
              <a:rPr lang="en-US" sz="1500" dirty="0" smtClean="0"/>
              <a:t>Mutlu, </a:t>
            </a:r>
            <a:r>
              <a:rPr lang="en-US" sz="1500" dirty="0" err="1" smtClean="0"/>
              <a:t>Ranganathan</a:t>
            </a:r>
            <a:r>
              <a:rPr lang="en-US" sz="1500" dirty="0" smtClean="0"/>
              <a:t>, </a:t>
            </a:r>
            <a:r>
              <a:rPr lang="en-US" sz="1500" dirty="0"/>
              <a:t>“</a:t>
            </a:r>
            <a:r>
              <a:rPr lang="en-US" sz="1500" dirty="0">
                <a:solidFill>
                  <a:srgbClr val="0000FF"/>
                </a:solidFill>
              </a:rPr>
              <a:t>Enabling Efficient and Scalable Hybrid Memories</a:t>
            </a:r>
            <a:r>
              <a:rPr lang="en-US" sz="1500" dirty="0"/>
              <a:t>,” IEEE Comp. Arch. Letters 2012.</a:t>
            </a:r>
          </a:p>
          <a:p>
            <a:pPr>
              <a:buClr>
                <a:srgbClr val="CC9900"/>
              </a:buClr>
              <a:buFont typeface="Wingdings" charset="0"/>
              <a:buChar char="n"/>
            </a:pPr>
            <a:r>
              <a:rPr lang="en-US" sz="1500" dirty="0" smtClean="0"/>
              <a:t>Yoon, Meza et al., </a:t>
            </a:r>
            <a:r>
              <a:rPr lang="en-US" sz="1500" dirty="0"/>
              <a:t>“</a:t>
            </a:r>
            <a:r>
              <a:rPr lang="en-US" sz="1500" dirty="0">
                <a:solidFill>
                  <a:srgbClr val="0000FF"/>
                </a:solidFill>
              </a:rPr>
              <a:t>Row Buffer </a:t>
            </a:r>
            <a:r>
              <a:rPr lang="en-US" sz="1500" dirty="0" smtClean="0">
                <a:solidFill>
                  <a:srgbClr val="0000FF"/>
                </a:solidFill>
              </a:rPr>
              <a:t>Locality</a:t>
            </a:r>
            <a:r>
              <a:rPr lang="en-US" sz="1500" dirty="0">
                <a:solidFill>
                  <a:srgbClr val="0000FF"/>
                </a:solidFill>
              </a:rPr>
              <a:t> </a:t>
            </a:r>
            <a:r>
              <a:rPr lang="en-US" sz="1500" dirty="0" smtClean="0">
                <a:solidFill>
                  <a:srgbClr val="0000FF"/>
                </a:solidFill>
              </a:rPr>
              <a:t>Aware Caching Policies for </a:t>
            </a:r>
            <a:r>
              <a:rPr lang="en-US" sz="1500" dirty="0">
                <a:solidFill>
                  <a:srgbClr val="0000FF"/>
                </a:solidFill>
              </a:rPr>
              <a:t>Hybrid Memories</a:t>
            </a:r>
            <a:r>
              <a:rPr lang="en-US" sz="1500" dirty="0"/>
              <a:t>,” </a:t>
            </a:r>
            <a:r>
              <a:rPr lang="en-US" sz="1500" dirty="0" smtClean="0"/>
              <a:t>ICCD 2012.</a:t>
            </a:r>
          </a:p>
          <a:p>
            <a:pPr>
              <a:buClr>
                <a:srgbClr val="CC9900"/>
              </a:buClr>
              <a:buFont typeface="Wingdings" charset="0"/>
              <a:buChar char="n"/>
            </a:pPr>
            <a:r>
              <a:rPr lang="en-US" sz="1500" dirty="0" err="1" smtClean="0"/>
              <a:t>Kultursay</a:t>
            </a:r>
            <a:r>
              <a:rPr lang="en-US" sz="1500" dirty="0"/>
              <a:t>+, “</a:t>
            </a:r>
            <a:r>
              <a:rPr lang="en-US" sz="1500" dirty="0">
                <a:solidFill>
                  <a:srgbClr val="0000FF"/>
                </a:solidFill>
              </a:rPr>
              <a:t>Evaluating STT-RAM as an Energy-Efficient Main Memory </a:t>
            </a:r>
            <a:r>
              <a:rPr lang="en-US" sz="1500" dirty="0" smtClean="0">
                <a:solidFill>
                  <a:srgbClr val="0000FF"/>
                </a:solidFill>
              </a:rPr>
              <a:t>Alternative</a:t>
            </a:r>
            <a:r>
              <a:rPr lang="en-US" sz="1500" dirty="0" smtClean="0"/>
              <a:t>,</a:t>
            </a:r>
            <a:r>
              <a:rPr lang="en-US" sz="1500" dirty="0"/>
              <a:t>” ISPASS 2013. </a:t>
            </a:r>
          </a:p>
          <a:p>
            <a:pPr>
              <a:buClr>
                <a:srgbClr val="CC9900"/>
              </a:buClr>
              <a:buFont typeface="Wingdings" charset="0"/>
              <a:buChar char="n"/>
            </a:pPr>
            <a:endParaRPr lang="en-US" sz="2000" dirty="0"/>
          </a:p>
          <a:p>
            <a:pPr lvl="0">
              <a:buClr>
                <a:srgbClr val="CC9900"/>
              </a:buClr>
              <a:buFont typeface="Wingdings" charset="0"/>
              <a:buChar char="n"/>
            </a:pPr>
            <a:endParaRPr lang="en-US" sz="2000" dirty="0">
              <a:solidFill>
                <a:srgbClr val="000000"/>
              </a:solidFill>
              <a:latin typeface="Tahoma" charset="0"/>
              <a:ea typeface="ＭＳ Ｐゴシック" charset="0"/>
              <a:cs typeface="ＭＳ Ｐゴシック" charset="0"/>
            </a:endParaRPr>
          </a:p>
          <a:p>
            <a:pPr eaLnBrk="1" hangingPunct="1"/>
            <a:endParaRPr lang="en-US" dirty="0">
              <a:solidFill>
                <a:srgbClr val="0000FF"/>
              </a:solidFill>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999534" indent="-35999534"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0" eaLnBrk="0" fontAlgn="base" hangingPunct="0">
              <a:spcBef>
                <a:spcPct val="0"/>
              </a:spcBef>
              <a:spcAft>
                <a:spcPct val="0"/>
              </a:spcAft>
              <a:defRPr sz="2400">
                <a:solidFill>
                  <a:schemeClr val="tx1"/>
                </a:solidFill>
                <a:latin typeface="Arial" charset="0"/>
                <a:ea typeface="ＭＳ Ｐゴシック" charset="0"/>
              </a:defRPr>
            </a:lvl6pPr>
            <a:lvl7pPr marL="914259" eaLnBrk="0" fontAlgn="base" hangingPunct="0">
              <a:spcBef>
                <a:spcPct val="0"/>
              </a:spcBef>
              <a:spcAft>
                <a:spcPct val="0"/>
              </a:spcAft>
              <a:defRPr sz="2400">
                <a:solidFill>
                  <a:schemeClr val="tx1"/>
                </a:solidFill>
                <a:latin typeface="Arial" charset="0"/>
                <a:ea typeface="ＭＳ Ｐゴシック" charset="0"/>
              </a:defRPr>
            </a:lvl7pPr>
            <a:lvl8pPr marL="1371390" eaLnBrk="0" fontAlgn="base" hangingPunct="0">
              <a:spcBef>
                <a:spcPct val="0"/>
              </a:spcBef>
              <a:spcAft>
                <a:spcPct val="0"/>
              </a:spcAft>
              <a:defRPr sz="2400">
                <a:solidFill>
                  <a:schemeClr val="tx1"/>
                </a:solidFill>
                <a:latin typeface="Arial" charset="0"/>
                <a:ea typeface="ＭＳ Ｐゴシック" charset="0"/>
              </a:defRPr>
            </a:lvl8pPr>
            <a:lvl9pPr marL="182851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E44939-9186-2D4D-AFEC-3982F1727CB1}" type="slidenum">
              <a:rPr lang="en-US" sz="1600">
                <a:solidFill>
                  <a:srgbClr val="000000"/>
                </a:solidFill>
                <a:latin typeface="Garamond" charset="0"/>
              </a:rPr>
              <a:pPr eaLnBrk="1" hangingPunct="1"/>
              <a:t>15</a:t>
            </a:fld>
            <a:endParaRPr lang="en-US" sz="1600">
              <a:solidFill>
                <a:srgbClr val="000000"/>
              </a:solidFill>
              <a:latin typeface="Garamond" charset="0"/>
            </a:endParaRPr>
          </a:p>
        </p:txBody>
      </p:sp>
    </p:spTree>
    <p:extLst>
      <p:ext uri="{BB962C8B-B14F-4D97-AF65-F5344CB8AC3E}">
        <p14:creationId xmlns:p14="http://schemas.microsoft.com/office/powerpoint/2010/main" val="21041932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67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675">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675">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67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and Benefits</a:t>
            </a:r>
            <a:endParaRPr lang="en-US" dirty="0"/>
          </a:p>
        </p:txBody>
      </p:sp>
      <p:sp>
        <p:nvSpPr>
          <p:cNvPr id="3" name="Content Placeholder 2"/>
          <p:cNvSpPr>
            <a:spLocks noGrp="1"/>
          </p:cNvSpPr>
          <p:nvPr>
            <p:ph idx="1"/>
          </p:nvPr>
        </p:nvSpPr>
        <p:spPr>
          <a:xfrm>
            <a:off x="228600" y="908720"/>
            <a:ext cx="8915400" cy="5472608"/>
          </a:xfrm>
        </p:spPr>
        <p:txBody>
          <a:bodyPr/>
          <a:lstStyle/>
          <a:p>
            <a:endParaRPr lang="en-US" sz="2200" dirty="0" smtClean="0"/>
          </a:p>
          <a:p>
            <a:r>
              <a:rPr lang="en-US" sz="2200" dirty="0" smtClean="0"/>
              <a:t>We’ve identified at least five opportunities and benefits of a unified storage/memory system that gets rid of the two-level model:</a:t>
            </a:r>
            <a:endParaRPr lang="en-US" sz="1800" dirty="0"/>
          </a:p>
          <a:p>
            <a:pPr marL="801687" lvl="1" indent="-457200">
              <a:lnSpc>
                <a:spcPct val="130000"/>
              </a:lnSpc>
              <a:buSzPct val="100000"/>
              <a:buFont typeface="+mj-lt"/>
              <a:buAutoNum type="arabicPeriod"/>
            </a:pPr>
            <a:r>
              <a:rPr lang="en-US" dirty="0" smtClean="0"/>
              <a:t>Eliminating system calls for file operations</a:t>
            </a:r>
          </a:p>
          <a:p>
            <a:pPr marL="801687" lvl="1" indent="-457200">
              <a:lnSpc>
                <a:spcPct val="130000"/>
              </a:lnSpc>
              <a:buSzPct val="100000"/>
              <a:buFont typeface="+mj-lt"/>
              <a:buAutoNum type="arabicPeriod"/>
            </a:pPr>
            <a:r>
              <a:rPr lang="en-US" dirty="0" smtClean="0"/>
              <a:t>Eliminating file system operations</a:t>
            </a:r>
          </a:p>
          <a:p>
            <a:pPr marL="801687" lvl="1" indent="-457200">
              <a:lnSpc>
                <a:spcPct val="130000"/>
              </a:lnSpc>
              <a:buSzPct val="100000"/>
              <a:buFont typeface="+mj-lt"/>
              <a:buAutoNum type="arabicPeriod"/>
            </a:pPr>
            <a:r>
              <a:rPr lang="en-US" dirty="0" smtClean="0"/>
              <a:t>Efficient data mapping/location among heterogeneous devices</a:t>
            </a:r>
          </a:p>
          <a:p>
            <a:pPr marL="801687" lvl="1" indent="-457200">
              <a:lnSpc>
                <a:spcPct val="130000"/>
              </a:lnSpc>
              <a:buSzPct val="100000"/>
              <a:buFont typeface="+mj-lt"/>
              <a:buAutoNum type="arabicPeriod"/>
            </a:pPr>
            <a:r>
              <a:rPr lang="en-US" dirty="0" smtClean="0"/>
              <a:t>Providing security and reliability in persistent memories</a:t>
            </a:r>
          </a:p>
          <a:p>
            <a:pPr marL="801687" lvl="1" indent="-457200">
              <a:lnSpc>
                <a:spcPct val="130000"/>
              </a:lnSpc>
              <a:buSzPct val="100000"/>
              <a:buFont typeface="+mj-lt"/>
              <a:buAutoNum type="arabicPeriod"/>
            </a:pPr>
            <a:r>
              <a:rPr lang="en-US" dirty="0" smtClean="0"/>
              <a:t>Hardware/software cooperative data management</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150</a:t>
            </a:fld>
            <a:endParaRPr lang="en-US" altLang="en-US"/>
          </a:p>
        </p:txBody>
      </p:sp>
    </p:spTree>
    <p:extLst>
      <p:ext uri="{BB962C8B-B14F-4D97-AF65-F5344CB8AC3E}">
        <p14:creationId xmlns:p14="http://schemas.microsoft.com/office/powerpoint/2010/main" val="28642361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Evaluation Methodology</a:t>
            </a:r>
            <a:endParaRPr lang="en-US" dirty="0"/>
          </a:p>
        </p:txBody>
      </p:sp>
      <p:sp>
        <p:nvSpPr>
          <p:cNvPr id="3" name="Content Placeholder 2"/>
          <p:cNvSpPr>
            <a:spLocks noGrp="1"/>
          </p:cNvSpPr>
          <p:nvPr>
            <p:ph idx="1"/>
          </p:nvPr>
        </p:nvSpPr>
        <p:spPr/>
        <p:txBody>
          <a:bodyPr/>
          <a:lstStyle/>
          <a:p>
            <a:pPr>
              <a:lnSpc>
                <a:spcPct val="120000"/>
              </a:lnSpc>
            </a:pPr>
            <a:r>
              <a:rPr lang="en-US" sz="2200" dirty="0" smtClean="0"/>
              <a:t>Hybrid real system / simulation-based approach</a:t>
            </a:r>
          </a:p>
          <a:p>
            <a:pPr lvl="1">
              <a:lnSpc>
                <a:spcPct val="120000"/>
              </a:lnSpc>
            </a:pPr>
            <a:r>
              <a:rPr lang="en-US" sz="2000" dirty="0" smtClean="0"/>
              <a:t>System calls are executed on host machine (functional correctness) and timed to accurately model their latency in the simulator</a:t>
            </a:r>
          </a:p>
          <a:p>
            <a:pPr lvl="1">
              <a:lnSpc>
                <a:spcPct val="120000"/>
              </a:lnSpc>
            </a:pPr>
            <a:r>
              <a:rPr lang="en-US" sz="2000" dirty="0" smtClean="0"/>
              <a:t>Rest of execution is simulated in Multi2Sim (enables hardware-level exploration)</a:t>
            </a:r>
          </a:p>
          <a:p>
            <a:pPr>
              <a:lnSpc>
                <a:spcPct val="120000"/>
              </a:lnSpc>
            </a:pPr>
            <a:r>
              <a:rPr lang="en-US" sz="2200" dirty="0" smtClean="0"/>
              <a:t>Power evaluated using </a:t>
            </a:r>
            <a:r>
              <a:rPr lang="en-US" sz="2200" dirty="0" err="1" smtClean="0"/>
              <a:t>McPAT</a:t>
            </a:r>
            <a:r>
              <a:rPr lang="en-US" sz="2200" dirty="0" smtClean="0"/>
              <a:t> and memory power models</a:t>
            </a:r>
          </a:p>
          <a:p>
            <a:pPr>
              <a:lnSpc>
                <a:spcPct val="120000"/>
              </a:lnSpc>
            </a:pPr>
            <a:r>
              <a:rPr lang="en-US" sz="2200" dirty="0" smtClean="0"/>
              <a:t>16 cores, 4-wide issue, 128-entry instruction window, 1.6 GHz</a:t>
            </a:r>
          </a:p>
          <a:p>
            <a:pPr>
              <a:lnSpc>
                <a:spcPct val="120000"/>
              </a:lnSpc>
            </a:pPr>
            <a:r>
              <a:rPr lang="en-US" sz="2200" dirty="0" smtClean="0"/>
              <a:t>Volatile memory: 4GB DRAM, 4KB page size, 100-cycle latency</a:t>
            </a:r>
          </a:p>
          <a:p>
            <a:pPr>
              <a:lnSpc>
                <a:spcPct val="120000"/>
              </a:lnSpc>
            </a:pPr>
            <a:r>
              <a:rPr lang="en-US" sz="2200" dirty="0" smtClean="0"/>
              <a:t>Persistent memory</a:t>
            </a:r>
          </a:p>
          <a:p>
            <a:pPr lvl="1">
              <a:lnSpc>
                <a:spcPct val="120000"/>
              </a:lnSpc>
            </a:pPr>
            <a:r>
              <a:rPr lang="en-US" sz="2000" dirty="0" smtClean="0"/>
              <a:t>HDD (measured): 4ms seek latency, 6Gbps bus rate</a:t>
            </a:r>
          </a:p>
          <a:p>
            <a:pPr lvl="1">
              <a:lnSpc>
                <a:spcPct val="120000"/>
              </a:lnSpc>
            </a:pPr>
            <a:r>
              <a:rPr lang="en-US" sz="2000" dirty="0" smtClean="0"/>
              <a:t>NVM: (modeled after PCM) 4KB page size, 160-/480-cycle (read/write) latency</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151</a:t>
            </a:fld>
            <a:endParaRPr lang="en-US" altLang="en-US">
              <a:solidFill>
                <a:srgbClr val="000000"/>
              </a:solidFill>
            </a:endParaRPr>
          </a:p>
        </p:txBody>
      </p:sp>
    </p:spTree>
    <p:extLst>
      <p:ext uri="{BB962C8B-B14F-4D97-AF65-F5344CB8AC3E}">
        <p14:creationId xmlns:p14="http://schemas.microsoft.com/office/powerpoint/2010/main" val="30992382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Evaluated Systems</a:t>
            </a:r>
            <a:endParaRPr lang="en-US" dirty="0"/>
          </a:p>
        </p:txBody>
      </p:sp>
      <p:sp>
        <p:nvSpPr>
          <p:cNvPr id="3" name="Content Placeholder 2"/>
          <p:cNvSpPr>
            <a:spLocks noGrp="1"/>
          </p:cNvSpPr>
          <p:nvPr>
            <p:ph idx="1"/>
          </p:nvPr>
        </p:nvSpPr>
        <p:spPr/>
        <p:txBody>
          <a:bodyPr/>
          <a:lstStyle/>
          <a:p>
            <a:pPr>
              <a:lnSpc>
                <a:spcPct val="110000"/>
              </a:lnSpc>
            </a:pPr>
            <a:r>
              <a:rPr lang="en-US" sz="2200" dirty="0" smtClean="0"/>
              <a:t>HDD Baseline (HB)</a:t>
            </a:r>
          </a:p>
          <a:p>
            <a:pPr lvl="1">
              <a:lnSpc>
                <a:spcPct val="110000"/>
              </a:lnSpc>
            </a:pPr>
            <a:r>
              <a:rPr lang="en-US" sz="1800" dirty="0" smtClean="0"/>
              <a:t>Traditional system with volatile DRAM memory and persistent HDD storage</a:t>
            </a:r>
          </a:p>
          <a:p>
            <a:pPr lvl="1">
              <a:lnSpc>
                <a:spcPct val="110000"/>
              </a:lnSpc>
            </a:pPr>
            <a:r>
              <a:rPr lang="en-US" sz="1800" dirty="0" smtClean="0">
                <a:solidFill>
                  <a:srgbClr val="FF0000"/>
                </a:solidFill>
              </a:rPr>
              <a:t>Overheads of operating system and file system code and buffering</a:t>
            </a:r>
          </a:p>
          <a:p>
            <a:pPr>
              <a:lnSpc>
                <a:spcPct val="110000"/>
              </a:lnSpc>
            </a:pPr>
            <a:r>
              <a:rPr lang="en-US" sz="2000" dirty="0" smtClean="0"/>
              <a:t>HDD without OS/FS (HW)</a:t>
            </a:r>
          </a:p>
          <a:p>
            <a:pPr lvl="1">
              <a:lnSpc>
                <a:spcPct val="110000"/>
              </a:lnSpc>
            </a:pPr>
            <a:r>
              <a:rPr lang="en-US" sz="1800" dirty="0" smtClean="0"/>
              <a:t>Same as HDD Baseline, but with the ideal elimination of all OS/FS overheads</a:t>
            </a:r>
          </a:p>
          <a:p>
            <a:pPr lvl="1">
              <a:lnSpc>
                <a:spcPct val="110000"/>
              </a:lnSpc>
            </a:pPr>
            <a:r>
              <a:rPr lang="en-US" sz="1800" dirty="0" smtClean="0">
                <a:solidFill>
                  <a:srgbClr val="008000"/>
                </a:solidFill>
              </a:rPr>
              <a:t>System calls take 0 cycles </a:t>
            </a:r>
            <a:r>
              <a:rPr lang="en-US" sz="1800" dirty="0" smtClean="0"/>
              <a:t>(but </a:t>
            </a:r>
            <a:r>
              <a:rPr lang="en-US" sz="1800" dirty="0" smtClean="0">
                <a:solidFill>
                  <a:srgbClr val="FF0000"/>
                </a:solidFill>
              </a:rPr>
              <a:t>HDD access takes normal latency</a:t>
            </a:r>
            <a:r>
              <a:rPr lang="en-US" sz="1800" dirty="0" smtClean="0"/>
              <a:t>)</a:t>
            </a:r>
          </a:p>
          <a:p>
            <a:pPr>
              <a:lnSpc>
                <a:spcPct val="110000"/>
              </a:lnSpc>
            </a:pPr>
            <a:r>
              <a:rPr lang="en-US" sz="2000" dirty="0" smtClean="0"/>
              <a:t>NVM Baseline (NB)</a:t>
            </a:r>
          </a:p>
          <a:p>
            <a:pPr lvl="1">
              <a:lnSpc>
                <a:spcPct val="110000"/>
              </a:lnSpc>
            </a:pPr>
            <a:r>
              <a:rPr lang="en-US" sz="1800" dirty="0" smtClean="0"/>
              <a:t>Same as HDD Baseline, but </a:t>
            </a:r>
            <a:r>
              <a:rPr lang="en-US" sz="1800" dirty="0" smtClean="0">
                <a:solidFill>
                  <a:srgbClr val="008000"/>
                </a:solidFill>
              </a:rPr>
              <a:t>HDD is replaced with NVM</a:t>
            </a:r>
          </a:p>
          <a:p>
            <a:pPr lvl="1">
              <a:lnSpc>
                <a:spcPct val="110000"/>
              </a:lnSpc>
            </a:pPr>
            <a:r>
              <a:rPr lang="en-US" sz="1800" dirty="0" smtClean="0">
                <a:solidFill>
                  <a:srgbClr val="FF0000"/>
                </a:solidFill>
              </a:rPr>
              <a:t>Still has OS/FS overheads of the two-level storage model</a:t>
            </a:r>
          </a:p>
          <a:p>
            <a:pPr>
              <a:lnSpc>
                <a:spcPct val="110000"/>
              </a:lnSpc>
            </a:pPr>
            <a:r>
              <a:rPr lang="en-US" sz="2000" dirty="0" smtClean="0"/>
              <a:t>Persistent Memory (PM)</a:t>
            </a:r>
          </a:p>
          <a:p>
            <a:pPr lvl="1">
              <a:lnSpc>
                <a:spcPct val="110000"/>
              </a:lnSpc>
            </a:pPr>
            <a:r>
              <a:rPr lang="en-US" sz="1800" dirty="0" smtClean="0"/>
              <a:t>Uses only NVM (no DRAM) to ensure full-system persistence</a:t>
            </a:r>
          </a:p>
          <a:p>
            <a:pPr lvl="1">
              <a:lnSpc>
                <a:spcPct val="110000"/>
              </a:lnSpc>
            </a:pPr>
            <a:r>
              <a:rPr lang="en-US" sz="1800" dirty="0" smtClean="0"/>
              <a:t>All data accessed using loads and stores</a:t>
            </a:r>
          </a:p>
          <a:p>
            <a:pPr lvl="1">
              <a:lnSpc>
                <a:spcPct val="110000"/>
              </a:lnSpc>
            </a:pPr>
            <a:r>
              <a:rPr lang="en-US" sz="1800" dirty="0" smtClean="0">
                <a:solidFill>
                  <a:srgbClr val="008000"/>
                </a:solidFill>
              </a:rPr>
              <a:t>Does not waste energy on system calls</a:t>
            </a:r>
          </a:p>
          <a:p>
            <a:pPr lvl="1">
              <a:lnSpc>
                <a:spcPct val="110000"/>
              </a:lnSpc>
            </a:pPr>
            <a:r>
              <a:rPr lang="en-US" sz="1800" dirty="0" smtClean="0">
                <a:solidFill>
                  <a:srgbClr val="008000"/>
                </a:solidFill>
              </a:rPr>
              <a:t>Data is manipulated directly on the NVM device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152</a:t>
            </a:fld>
            <a:endParaRPr lang="en-US" altLang="en-US">
              <a:solidFill>
                <a:srgbClr val="000000"/>
              </a:solidFill>
            </a:endParaRPr>
          </a:p>
        </p:txBody>
      </p:sp>
    </p:spTree>
    <p:extLst>
      <p:ext uri="{BB962C8B-B14F-4D97-AF65-F5344CB8AC3E}">
        <p14:creationId xmlns:p14="http://schemas.microsoft.com/office/powerpoint/2010/main" val="13631348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Evaluated Workloads</a:t>
            </a:r>
            <a:endParaRPr lang="en-US" dirty="0"/>
          </a:p>
        </p:txBody>
      </p:sp>
      <p:sp>
        <p:nvSpPr>
          <p:cNvPr id="3" name="Content Placeholder 2"/>
          <p:cNvSpPr>
            <a:spLocks noGrp="1"/>
          </p:cNvSpPr>
          <p:nvPr>
            <p:ph idx="1"/>
          </p:nvPr>
        </p:nvSpPr>
        <p:spPr/>
        <p:txBody>
          <a:bodyPr/>
          <a:lstStyle/>
          <a:p>
            <a:r>
              <a:rPr lang="en-US" sz="2200" dirty="0" smtClean="0"/>
              <a:t>Unix utilities that manipulate files</a:t>
            </a:r>
          </a:p>
          <a:p>
            <a:pPr lvl="1"/>
            <a:r>
              <a:rPr lang="en-US" sz="2000" dirty="0" err="1" smtClean="0"/>
              <a:t>cp</a:t>
            </a:r>
            <a:r>
              <a:rPr lang="en-US" sz="2000" dirty="0" smtClean="0"/>
              <a:t>: copy a large file from one location to another</a:t>
            </a:r>
          </a:p>
          <a:p>
            <a:pPr lvl="1"/>
            <a:r>
              <a:rPr lang="en-US" sz="2000" dirty="0" err="1" smtClean="0"/>
              <a:t>cp</a:t>
            </a:r>
            <a:r>
              <a:rPr lang="en-US" sz="2000" dirty="0" smtClean="0"/>
              <a:t> –r: copy files in a directory tree from one location to another</a:t>
            </a:r>
          </a:p>
          <a:p>
            <a:pPr lvl="1"/>
            <a:r>
              <a:rPr lang="en-US" sz="2000" dirty="0" err="1" smtClean="0"/>
              <a:t>grep</a:t>
            </a:r>
            <a:r>
              <a:rPr lang="en-US" sz="2000" dirty="0" smtClean="0"/>
              <a:t>: search for a string in a large file</a:t>
            </a:r>
          </a:p>
          <a:p>
            <a:pPr lvl="1"/>
            <a:r>
              <a:rPr lang="en-US" sz="2000" dirty="0" err="1" smtClean="0"/>
              <a:t>grep</a:t>
            </a:r>
            <a:r>
              <a:rPr lang="en-US" sz="2000" dirty="0" smtClean="0"/>
              <a:t> –r: search for a string recursively in a directory tree</a:t>
            </a:r>
          </a:p>
          <a:p>
            <a:pPr lvl="1"/>
            <a:endParaRPr lang="en-US" sz="2000" dirty="0" smtClean="0"/>
          </a:p>
          <a:p>
            <a:r>
              <a:rPr lang="en-US" sz="2200" dirty="0" err="1" smtClean="0"/>
              <a:t>PostMark</a:t>
            </a:r>
            <a:r>
              <a:rPr lang="en-US" sz="2200" dirty="0" smtClean="0"/>
              <a:t>: an I/O-intensive benchmark from </a:t>
            </a:r>
            <a:r>
              <a:rPr lang="en-US" sz="2200" dirty="0" err="1" smtClean="0"/>
              <a:t>NetApp</a:t>
            </a:r>
            <a:endParaRPr lang="en-US" sz="2200" dirty="0" smtClean="0"/>
          </a:p>
          <a:p>
            <a:pPr lvl="1"/>
            <a:r>
              <a:rPr lang="en-US" sz="2000" dirty="0" smtClean="0"/>
              <a:t>Emulates typical access patterns for email, news, web commerce</a:t>
            </a:r>
          </a:p>
          <a:p>
            <a:pPr lvl="1"/>
            <a:endParaRPr lang="en-US" sz="2000" dirty="0" smtClean="0"/>
          </a:p>
          <a:p>
            <a:r>
              <a:rPr lang="en-US" sz="2200" dirty="0" smtClean="0"/>
              <a:t>MySQL Server: a popular database management system</a:t>
            </a:r>
          </a:p>
          <a:p>
            <a:pPr lvl="1"/>
            <a:r>
              <a:rPr lang="en-US" sz="2000" dirty="0" smtClean="0"/>
              <a:t>OLTP-style queries generated by </a:t>
            </a:r>
            <a:r>
              <a:rPr lang="en-US" sz="2000" dirty="0" err="1" smtClean="0"/>
              <a:t>Sysbench</a:t>
            </a:r>
            <a:endParaRPr lang="en-US" sz="2000" dirty="0" smtClean="0"/>
          </a:p>
          <a:p>
            <a:pPr lvl="1"/>
            <a:r>
              <a:rPr lang="en-US" sz="2000" dirty="0" smtClean="0"/>
              <a:t>MySQL (simple): single, random read to an entry</a:t>
            </a:r>
          </a:p>
          <a:p>
            <a:pPr lvl="1"/>
            <a:r>
              <a:rPr lang="en-US" sz="2000" dirty="0" smtClean="0"/>
              <a:t>MySQL (complex): reads/writes 1 to 100 entries per transaction</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153</a:t>
            </a:fld>
            <a:endParaRPr lang="en-US" altLang="en-US">
              <a:solidFill>
                <a:srgbClr val="000000"/>
              </a:solidFill>
            </a:endParaRPr>
          </a:p>
        </p:txBody>
      </p:sp>
    </p:spTree>
    <p:extLst>
      <p:ext uri="{BB962C8B-B14F-4D97-AF65-F5344CB8AC3E}">
        <p14:creationId xmlns:p14="http://schemas.microsoft.com/office/powerpoint/2010/main" val="11690382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p:cNvPicPr>
            <a:picLocks noGrp="1" noChangeAspect="1"/>
          </p:cNvPicPr>
          <p:nvPr>
            <p:ph idx="1"/>
          </p:nvPr>
        </p:nvPicPr>
        <p:blipFill>
          <a:blip r:embed="rId2"/>
          <a:srcRect l="-8474" r="-8474"/>
          <a:stretch>
            <a:fillRect/>
          </a:stretch>
        </p:blipFill>
        <p:spPr>
          <a:xfrm>
            <a:off x="228600" y="908720"/>
            <a:ext cx="8610600" cy="4536504"/>
          </a:xfrm>
          <a:prstGeom prst="rect">
            <a:avLst/>
          </a:prstGeom>
        </p:spPr>
      </p:pic>
      <p:sp>
        <p:nvSpPr>
          <p:cNvPr id="2" name="Title 1"/>
          <p:cNvSpPr>
            <a:spLocks noGrp="1"/>
          </p:cNvSpPr>
          <p:nvPr>
            <p:ph type="title"/>
          </p:nvPr>
        </p:nvSpPr>
        <p:spPr/>
        <p:txBody>
          <a:bodyPr>
            <a:normAutofit/>
          </a:bodyPr>
          <a:lstStyle/>
          <a:p>
            <a:r>
              <a:rPr lang="en-US" dirty="0" smtClean="0"/>
              <a:t>Performance Results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154</a:t>
            </a:fld>
            <a:endParaRPr lang="en-US" altLang="en-US">
              <a:solidFill>
                <a:srgbClr val="000000"/>
              </a:solidFill>
            </a:endParaRPr>
          </a:p>
        </p:txBody>
      </p:sp>
      <p:sp>
        <p:nvSpPr>
          <p:cNvPr id="6" name="TextBox 5"/>
          <p:cNvSpPr txBox="1"/>
          <p:nvPr/>
        </p:nvSpPr>
        <p:spPr>
          <a:xfrm>
            <a:off x="179512" y="5445224"/>
            <a:ext cx="8784976" cy="923330"/>
          </a:xfrm>
          <a:prstGeom prst="rect">
            <a:avLst/>
          </a:prstGeom>
          <a:noFill/>
        </p:spPr>
        <p:txBody>
          <a:bodyPr wrap="square" rtlCol="0">
            <a:spAutoFit/>
          </a:bodyPr>
          <a:lstStyle/>
          <a:p>
            <a:pPr algn="ctr"/>
            <a:r>
              <a:rPr lang="en-US" dirty="0" smtClean="0">
                <a:solidFill>
                  <a:srgbClr val="008000"/>
                </a:solidFill>
                <a:latin typeface="Tahoma"/>
              </a:rPr>
              <a:t>The workloads that see the greatest improvement from using a Persistent Memory are those that spend a large portion of their time executing system call code due to the two-level storage model</a:t>
            </a:r>
            <a:endParaRPr lang="en-US" dirty="0">
              <a:solidFill>
                <a:srgbClr val="008000"/>
              </a:solidFill>
              <a:latin typeface="Tahoma"/>
            </a:endParaRPr>
          </a:p>
        </p:txBody>
      </p:sp>
      <p:sp>
        <p:nvSpPr>
          <p:cNvPr id="7" name="Oval 6"/>
          <p:cNvSpPr/>
          <p:nvPr/>
        </p:nvSpPr>
        <p:spPr>
          <a:xfrm>
            <a:off x="1853092" y="3950451"/>
            <a:ext cx="491812" cy="504056"/>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8" name="Oval 7"/>
          <p:cNvSpPr/>
          <p:nvPr/>
        </p:nvSpPr>
        <p:spPr>
          <a:xfrm>
            <a:off x="2796772" y="3227943"/>
            <a:ext cx="516300" cy="792088"/>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9" name="Oval 8"/>
          <p:cNvSpPr/>
          <p:nvPr/>
        </p:nvSpPr>
        <p:spPr>
          <a:xfrm>
            <a:off x="4716016" y="2276872"/>
            <a:ext cx="546182" cy="1728192"/>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0" name="Oval 9"/>
          <p:cNvSpPr/>
          <p:nvPr/>
        </p:nvSpPr>
        <p:spPr>
          <a:xfrm>
            <a:off x="5684488" y="4149080"/>
            <a:ext cx="491812" cy="330158"/>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1" name="Oval 10"/>
          <p:cNvSpPr/>
          <p:nvPr/>
        </p:nvSpPr>
        <p:spPr>
          <a:xfrm>
            <a:off x="7596336" y="4106954"/>
            <a:ext cx="491812" cy="330158"/>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1615404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p:cNvPicPr>
            <a:picLocks noGrp="1" noChangeAspect="1"/>
          </p:cNvPicPr>
          <p:nvPr>
            <p:ph idx="1"/>
          </p:nvPr>
        </p:nvPicPr>
        <p:blipFill>
          <a:blip r:embed="rId3"/>
          <a:srcRect l="-9059" r="-9059"/>
          <a:stretch>
            <a:fillRect/>
          </a:stretch>
        </p:blipFill>
        <p:spPr>
          <a:xfrm>
            <a:off x="228600" y="908720"/>
            <a:ext cx="8610600" cy="4536504"/>
          </a:xfrm>
        </p:spPr>
      </p:pic>
      <p:sp>
        <p:nvSpPr>
          <p:cNvPr id="2" name="Title 1"/>
          <p:cNvSpPr>
            <a:spLocks noGrp="1"/>
          </p:cNvSpPr>
          <p:nvPr>
            <p:ph type="title"/>
          </p:nvPr>
        </p:nvSpPr>
        <p:spPr/>
        <p:txBody>
          <a:bodyPr>
            <a:normAutofit/>
          </a:bodyPr>
          <a:lstStyle/>
          <a:p>
            <a:r>
              <a:rPr lang="en-US" dirty="0" smtClean="0"/>
              <a:t>Energy Results: NVM to PMM</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155</a:t>
            </a:fld>
            <a:endParaRPr lang="en-US" altLang="en-US">
              <a:solidFill>
                <a:srgbClr val="000000"/>
              </a:solidFill>
            </a:endParaRPr>
          </a:p>
        </p:txBody>
      </p:sp>
      <p:sp>
        <p:nvSpPr>
          <p:cNvPr id="6" name="TextBox 5"/>
          <p:cNvSpPr txBox="1"/>
          <p:nvPr/>
        </p:nvSpPr>
        <p:spPr>
          <a:xfrm>
            <a:off x="179512" y="5445224"/>
            <a:ext cx="8784976" cy="646331"/>
          </a:xfrm>
          <a:prstGeom prst="rect">
            <a:avLst/>
          </a:prstGeom>
          <a:noFill/>
        </p:spPr>
        <p:txBody>
          <a:bodyPr wrap="square" rtlCol="0">
            <a:spAutoFit/>
          </a:bodyPr>
          <a:lstStyle/>
          <a:p>
            <a:pPr algn="ctr"/>
            <a:r>
              <a:rPr lang="en-US" dirty="0" smtClean="0">
                <a:solidFill>
                  <a:srgbClr val="008000"/>
                </a:solidFill>
                <a:latin typeface="Tahoma"/>
              </a:rPr>
              <a:t>Between systems with and without OS/FS code, energy improvements come from: </a:t>
            </a:r>
          </a:p>
          <a:p>
            <a:pPr algn="ctr"/>
            <a:r>
              <a:rPr lang="en-US" dirty="0" smtClean="0">
                <a:solidFill>
                  <a:srgbClr val="008000"/>
                </a:solidFill>
                <a:latin typeface="Tahoma"/>
              </a:rPr>
              <a:t>1. reduced code footprint, 2. reduced data movement</a:t>
            </a:r>
            <a:endParaRPr lang="en-US" dirty="0">
              <a:solidFill>
                <a:srgbClr val="008000"/>
              </a:solidFill>
              <a:latin typeface="Tahoma"/>
            </a:endParaRPr>
          </a:p>
        </p:txBody>
      </p:sp>
      <p:sp>
        <p:nvSpPr>
          <p:cNvPr id="14" name="Rectangle 13"/>
          <p:cNvSpPr/>
          <p:nvPr/>
        </p:nvSpPr>
        <p:spPr>
          <a:xfrm>
            <a:off x="1259632" y="980728"/>
            <a:ext cx="6984776" cy="2880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7" name="Oval 6"/>
          <p:cNvSpPr/>
          <p:nvPr/>
        </p:nvSpPr>
        <p:spPr>
          <a:xfrm>
            <a:off x="1835696" y="4005064"/>
            <a:ext cx="491812" cy="504056"/>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8" name="Oval 7"/>
          <p:cNvSpPr/>
          <p:nvPr/>
        </p:nvSpPr>
        <p:spPr>
          <a:xfrm>
            <a:off x="2759556" y="3429000"/>
            <a:ext cx="516300" cy="792088"/>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0" name="Oval 9"/>
          <p:cNvSpPr/>
          <p:nvPr/>
        </p:nvSpPr>
        <p:spPr>
          <a:xfrm>
            <a:off x="4716016" y="2132856"/>
            <a:ext cx="546182" cy="1944216"/>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 name="TextBox 12"/>
          <p:cNvSpPr txBox="1"/>
          <p:nvPr/>
        </p:nvSpPr>
        <p:spPr>
          <a:xfrm>
            <a:off x="179512" y="6207695"/>
            <a:ext cx="8593137" cy="461665"/>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smtClean="0">
                <a:solidFill>
                  <a:srgbClr val="0000FF"/>
                </a:solidFill>
                <a:latin typeface="Calibri"/>
              </a:rPr>
              <a:t>Large energy reductions with a PMM over the NVM based system</a:t>
            </a:r>
            <a:endParaRPr lang="en-US" sz="2400" b="1" kern="0" dirty="0">
              <a:solidFill>
                <a:srgbClr val="0000FF"/>
              </a:solidFill>
              <a:latin typeface="Calibri"/>
            </a:endParaRPr>
          </a:p>
        </p:txBody>
      </p:sp>
    </p:spTree>
    <p:extLst>
      <p:ext uri="{BB962C8B-B14F-4D97-AF65-F5344CB8AC3E}">
        <p14:creationId xmlns:p14="http://schemas.microsoft.com/office/powerpoint/2010/main" val="32825575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756320"/>
          </a:xfrm>
        </p:spPr>
        <p:txBody>
          <a:bodyPr>
            <a:normAutofit/>
          </a:bodyPr>
          <a:lstStyle/>
          <a:p>
            <a:r>
              <a:rPr lang="en-US" dirty="0" smtClean="0"/>
              <a:t>Scalability Analysis: Effect of PMM Latency</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156</a:t>
            </a:fld>
            <a:endParaRPr lang="en-US" altLang="en-US">
              <a:solidFill>
                <a:srgbClr val="000000"/>
              </a:solidFill>
            </a:endParaRPr>
          </a:p>
        </p:txBody>
      </p:sp>
      <p:sp>
        <p:nvSpPr>
          <p:cNvPr id="6" name="TextBox 5"/>
          <p:cNvSpPr txBox="1"/>
          <p:nvPr/>
        </p:nvSpPr>
        <p:spPr>
          <a:xfrm>
            <a:off x="144016" y="5374957"/>
            <a:ext cx="8964488" cy="646331"/>
          </a:xfrm>
          <a:prstGeom prst="rect">
            <a:avLst/>
          </a:prstGeom>
          <a:noFill/>
        </p:spPr>
        <p:txBody>
          <a:bodyPr wrap="square" rtlCol="0">
            <a:spAutoFit/>
          </a:bodyPr>
          <a:lstStyle/>
          <a:p>
            <a:pPr algn="ctr"/>
            <a:r>
              <a:rPr lang="en-US" dirty="0" smtClean="0">
                <a:solidFill>
                  <a:srgbClr val="0000FF"/>
                </a:solidFill>
                <a:latin typeface="Tahoma"/>
              </a:rPr>
              <a:t>Even if each PMM access takes a non-overlapped </a:t>
            </a:r>
            <a:r>
              <a:rPr lang="en-US" dirty="0">
                <a:solidFill>
                  <a:srgbClr val="0000FF"/>
                </a:solidFill>
                <a:latin typeface="Tahoma"/>
              </a:rPr>
              <a:t>5</a:t>
            </a:r>
            <a:r>
              <a:rPr lang="en-US" dirty="0" smtClean="0">
                <a:solidFill>
                  <a:srgbClr val="0000FF"/>
                </a:solidFill>
                <a:latin typeface="Tahoma"/>
              </a:rPr>
              <a:t>0 cycles (conservative), </a:t>
            </a:r>
          </a:p>
          <a:p>
            <a:pPr algn="ctr"/>
            <a:r>
              <a:rPr lang="en-US" dirty="0" smtClean="0">
                <a:solidFill>
                  <a:srgbClr val="0000FF"/>
                </a:solidFill>
                <a:latin typeface="Tahoma"/>
              </a:rPr>
              <a:t>PMM still provides an overall improvement compared to the NVM baseline</a:t>
            </a:r>
            <a:endParaRPr lang="en-US" dirty="0">
              <a:solidFill>
                <a:srgbClr val="0000FF"/>
              </a:solidFill>
              <a:latin typeface="Tahoma"/>
            </a:endParaRPr>
          </a:p>
        </p:txBody>
      </p:sp>
      <p:sp>
        <p:nvSpPr>
          <p:cNvPr id="14" name="Rectangle 13"/>
          <p:cNvSpPr/>
          <p:nvPr/>
        </p:nvSpPr>
        <p:spPr>
          <a:xfrm>
            <a:off x="1259632" y="980728"/>
            <a:ext cx="6984776" cy="2880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pic>
        <p:nvPicPr>
          <p:cNvPr id="5" name="Content Placeholder 4"/>
          <p:cNvPicPr>
            <a:picLocks noGrp="1" noChangeAspect="1"/>
          </p:cNvPicPr>
          <p:nvPr>
            <p:ph idx="1"/>
          </p:nvPr>
        </p:nvPicPr>
        <p:blipFill>
          <a:blip r:embed="rId3"/>
          <a:srcRect l="-6728" r="-6728"/>
          <a:stretch>
            <a:fillRect/>
          </a:stretch>
        </p:blipFill>
        <p:spPr>
          <a:xfrm>
            <a:off x="228600" y="908720"/>
            <a:ext cx="8610600" cy="4608512"/>
          </a:xfrm>
        </p:spPr>
      </p:pic>
      <p:sp>
        <p:nvSpPr>
          <p:cNvPr id="7" name="TextBox 6"/>
          <p:cNvSpPr txBox="1"/>
          <p:nvPr/>
        </p:nvSpPr>
        <p:spPr>
          <a:xfrm>
            <a:off x="179512" y="6207695"/>
            <a:ext cx="8593137" cy="461665"/>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smtClean="0">
                <a:solidFill>
                  <a:srgbClr val="0000FF"/>
                </a:solidFill>
                <a:latin typeface="Calibri"/>
              </a:rPr>
              <a:t>Future research should target keeping PMM latencies in check</a:t>
            </a:r>
            <a:endParaRPr lang="en-US" sz="2400" b="1" kern="0" dirty="0">
              <a:solidFill>
                <a:srgbClr val="0000FF"/>
              </a:solidFill>
              <a:latin typeface="Calibri"/>
            </a:endParaRPr>
          </a:p>
        </p:txBody>
      </p:sp>
    </p:spTree>
    <p:extLst>
      <p:ext uri="{BB962C8B-B14F-4D97-AF65-F5344CB8AC3E}">
        <p14:creationId xmlns:p14="http://schemas.microsoft.com/office/powerpoint/2010/main" val="149136614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Questions and Challenges</a:t>
            </a:r>
            <a:endParaRPr lang="en-US" dirty="0"/>
          </a:p>
        </p:txBody>
      </p:sp>
      <p:sp>
        <p:nvSpPr>
          <p:cNvPr id="3" name="Content Placeholder 2"/>
          <p:cNvSpPr>
            <a:spLocks noGrp="1"/>
          </p:cNvSpPr>
          <p:nvPr>
            <p:ph idx="1"/>
          </p:nvPr>
        </p:nvSpPr>
        <p:spPr/>
        <p:txBody>
          <a:bodyPr/>
          <a:lstStyle/>
          <a:p>
            <a:r>
              <a:rPr lang="en-US" sz="2200" dirty="0" smtClean="0">
                <a:solidFill>
                  <a:srgbClr val="000000"/>
                </a:solidFill>
                <a:sym typeface="Wingdings"/>
              </a:rPr>
              <a:t>We identify and discuss several open research questions</a:t>
            </a:r>
          </a:p>
          <a:p>
            <a:endParaRPr lang="en-US" sz="2200" dirty="0" smtClean="0">
              <a:solidFill>
                <a:srgbClr val="000000"/>
              </a:solidFill>
              <a:sym typeface="Wingdings"/>
            </a:endParaRPr>
          </a:p>
          <a:p>
            <a:pPr>
              <a:buFont typeface="Wingdings" charset="2"/>
              <a:buChar char="Ø"/>
            </a:pPr>
            <a:r>
              <a:rPr lang="en-US" sz="2200" dirty="0">
                <a:solidFill>
                  <a:srgbClr val="0000FF"/>
                </a:solidFill>
              </a:rPr>
              <a:t>Q1. How to tailor applications for systems with persistent memory</a:t>
            </a:r>
            <a:r>
              <a:rPr lang="en-US" sz="2200" dirty="0" smtClean="0">
                <a:solidFill>
                  <a:srgbClr val="0000FF"/>
                </a:solidFill>
              </a:rPr>
              <a:t>?</a:t>
            </a:r>
          </a:p>
          <a:p>
            <a:pPr>
              <a:buFont typeface="Wingdings" charset="2"/>
              <a:buChar char="Ø"/>
            </a:pPr>
            <a:endParaRPr lang="en-US" sz="2200" dirty="0">
              <a:solidFill>
                <a:srgbClr val="0000FF"/>
              </a:solidFill>
            </a:endParaRPr>
          </a:p>
          <a:p>
            <a:pPr>
              <a:buFont typeface="Wingdings" charset="2"/>
              <a:buChar char="Ø"/>
            </a:pPr>
            <a:r>
              <a:rPr lang="en-US" sz="2200" dirty="0">
                <a:solidFill>
                  <a:srgbClr val="0000FF"/>
                </a:solidFill>
              </a:rPr>
              <a:t>Q2. How can hardware and software cooperate </a:t>
            </a:r>
            <a:r>
              <a:rPr lang="en-US" sz="2200" dirty="0" smtClean="0">
                <a:solidFill>
                  <a:srgbClr val="0000FF"/>
                </a:solidFill>
              </a:rPr>
              <a:t>to support </a:t>
            </a:r>
            <a:r>
              <a:rPr lang="en-US" sz="2200" dirty="0">
                <a:solidFill>
                  <a:srgbClr val="0000FF"/>
                </a:solidFill>
              </a:rPr>
              <a:t>a scalable, persistent single-level address space</a:t>
            </a:r>
            <a:r>
              <a:rPr lang="en-US" sz="2200" dirty="0" smtClean="0">
                <a:solidFill>
                  <a:srgbClr val="0000FF"/>
                </a:solidFill>
              </a:rPr>
              <a:t>?</a:t>
            </a:r>
          </a:p>
          <a:p>
            <a:pPr>
              <a:buFont typeface="Wingdings" charset="2"/>
              <a:buChar char="Ø"/>
            </a:pPr>
            <a:endParaRPr lang="en-US" sz="2200" dirty="0">
              <a:solidFill>
                <a:srgbClr val="0000FF"/>
              </a:solidFill>
            </a:endParaRPr>
          </a:p>
          <a:p>
            <a:pPr>
              <a:buFont typeface="Wingdings" charset="2"/>
              <a:buChar char="Ø"/>
            </a:pPr>
            <a:r>
              <a:rPr lang="en-US" sz="2200" dirty="0">
                <a:solidFill>
                  <a:srgbClr val="0000FF"/>
                </a:solidFill>
              </a:rPr>
              <a:t>Q3. How to provide efficient backward </a:t>
            </a:r>
            <a:r>
              <a:rPr lang="en-US" sz="2200" dirty="0" smtClean="0">
                <a:solidFill>
                  <a:srgbClr val="0000FF"/>
                </a:solidFill>
              </a:rPr>
              <a:t>compatibility (for two-level stores) </a:t>
            </a:r>
            <a:r>
              <a:rPr lang="en-US" sz="2200" dirty="0">
                <a:solidFill>
                  <a:srgbClr val="0000FF"/>
                </a:solidFill>
              </a:rPr>
              <a:t>on </a:t>
            </a:r>
            <a:r>
              <a:rPr lang="en-US" sz="2200" dirty="0" smtClean="0">
                <a:solidFill>
                  <a:srgbClr val="0000FF"/>
                </a:solidFill>
              </a:rPr>
              <a:t>persistent </a:t>
            </a:r>
            <a:r>
              <a:rPr lang="en-US" sz="2200" dirty="0">
                <a:solidFill>
                  <a:srgbClr val="0000FF"/>
                </a:solidFill>
              </a:rPr>
              <a:t>memory systems</a:t>
            </a:r>
            <a:r>
              <a:rPr lang="en-US" sz="2200" dirty="0" smtClean="0">
                <a:solidFill>
                  <a:srgbClr val="0000FF"/>
                </a:solidFill>
              </a:rPr>
              <a:t>?</a:t>
            </a:r>
          </a:p>
          <a:p>
            <a:pPr>
              <a:buFont typeface="Wingdings" charset="2"/>
              <a:buChar char="Ø"/>
            </a:pPr>
            <a:endParaRPr lang="en-US" sz="2200" dirty="0" smtClean="0">
              <a:solidFill>
                <a:srgbClr val="0000FF"/>
              </a:solidFill>
            </a:endParaRPr>
          </a:p>
          <a:p>
            <a:pPr>
              <a:buFont typeface="Wingdings" charset="2"/>
              <a:buChar char="Ø"/>
            </a:pPr>
            <a:r>
              <a:rPr lang="en-US" sz="2200" dirty="0">
                <a:solidFill>
                  <a:srgbClr val="0000FF"/>
                </a:solidFill>
              </a:rPr>
              <a:t>Q4. How to mitigate potential hardware performance and </a:t>
            </a:r>
            <a:r>
              <a:rPr lang="en-US" sz="2200" dirty="0" smtClean="0">
                <a:solidFill>
                  <a:srgbClr val="0000FF"/>
                </a:solidFill>
              </a:rPr>
              <a:t>energy </a:t>
            </a:r>
            <a:r>
              <a:rPr lang="en-US" sz="2200" dirty="0">
                <a:solidFill>
                  <a:srgbClr val="0000FF"/>
                </a:solidFill>
              </a:rPr>
              <a:t>overheads</a:t>
            </a:r>
            <a:r>
              <a:rPr lang="en-US" sz="2200" dirty="0" smtClean="0">
                <a:solidFill>
                  <a:srgbClr val="0000FF"/>
                </a:solidFill>
              </a:rPr>
              <a:t>?</a:t>
            </a:r>
            <a:endParaRPr lang="en-US" sz="2200" dirty="0">
              <a:solidFill>
                <a:srgbClr val="0000FF"/>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157</a:t>
            </a:fld>
            <a:endParaRPr lang="en-US" altLang="en-US">
              <a:solidFill>
                <a:srgbClr val="000000"/>
              </a:solidFill>
            </a:endParaRPr>
          </a:p>
        </p:txBody>
      </p:sp>
    </p:spTree>
    <p:extLst>
      <p:ext uri="{BB962C8B-B14F-4D97-AF65-F5344CB8AC3E}">
        <p14:creationId xmlns:p14="http://schemas.microsoft.com/office/powerpoint/2010/main" val="35185392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Single-Level Stores: Summary and Conclusions</a:t>
            </a:r>
            <a:endParaRPr lang="en-US" sz="3600" dirty="0"/>
          </a:p>
        </p:txBody>
      </p:sp>
      <p:sp>
        <p:nvSpPr>
          <p:cNvPr id="3" name="Content Placeholder 2"/>
          <p:cNvSpPr>
            <a:spLocks noGrp="1"/>
          </p:cNvSpPr>
          <p:nvPr>
            <p:ph idx="1"/>
          </p:nvPr>
        </p:nvSpPr>
        <p:spPr>
          <a:xfrm>
            <a:off x="228600" y="908720"/>
            <a:ext cx="8915400" cy="5472608"/>
          </a:xfrm>
        </p:spPr>
        <p:txBody>
          <a:bodyPr/>
          <a:lstStyle/>
          <a:p>
            <a:r>
              <a:rPr lang="en-US" sz="2200" dirty="0" smtClean="0">
                <a:solidFill>
                  <a:srgbClr val="FF0000"/>
                </a:solidFill>
                <a:sym typeface="Wingdings"/>
              </a:rPr>
              <a:t>Traditional two-level storage model is inefficient in terms of performance and energy</a:t>
            </a:r>
          </a:p>
          <a:p>
            <a:pPr lvl="1"/>
            <a:r>
              <a:rPr lang="en-US" sz="2000" dirty="0" smtClean="0">
                <a:sym typeface="Wingdings"/>
              </a:rPr>
              <a:t>Due to OS/FS code and buffering needed to manage two models</a:t>
            </a:r>
          </a:p>
          <a:p>
            <a:pPr lvl="1"/>
            <a:r>
              <a:rPr lang="en-US" sz="2000" dirty="0" smtClean="0">
                <a:sym typeface="Wingdings"/>
              </a:rPr>
              <a:t>Especially so in future devices with NVM technologies, as we show</a:t>
            </a:r>
            <a:endParaRPr lang="en-US" sz="2000" dirty="0">
              <a:sym typeface="Wingdings"/>
            </a:endParaRPr>
          </a:p>
          <a:p>
            <a:endParaRPr lang="en-US" sz="800" dirty="0" smtClean="0">
              <a:solidFill>
                <a:schemeClr val="tx2">
                  <a:lumMod val="75000"/>
                </a:schemeClr>
              </a:solidFill>
            </a:endParaRPr>
          </a:p>
          <a:p>
            <a:r>
              <a:rPr lang="en-US" sz="2200" dirty="0" smtClean="0">
                <a:solidFill>
                  <a:schemeClr val="tx2">
                    <a:lumMod val="75000"/>
                  </a:schemeClr>
                </a:solidFill>
              </a:rPr>
              <a:t>New non-volatile memory based persistent memory designs that use a single-level storage model to unify memory and storage can alleviate this problem</a:t>
            </a:r>
          </a:p>
          <a:p>
            <a:endParaRPr lang="en-US" sz="800" dirty="0" smtClean="0">
              <a:solidFill>
                <a:srgbClr val="0000FF"/>
              </a:solidFill>
            </a:endParaRPr>
          </a:p>
          <a:p>
            <a:r>
              <a:rPr lang="en-US" sz="2200" dirty="0" smtClean="0">
                <a:solidFill>
                  <a:srgbClr val="0000FF"/>
                </a:solidFill>
              </a:rPr>
              <a:t>We quantified the performance and energy benefits of such a single-level persistent memory/storage design</a:t>
            </a:r>
          </a:p>
          <a:p>
            <a:pPr lvl="1"/>
            <a:r>
              <a:rPr lang="en-US" sz="2000" dirty="0" smtClean="0">
                <a:solidFill>
                  <a:srgbClr val="004D26"/>
                </a:solidFill>
              </a:rPr>
              <a:t>Showed significant benefits from reduced code footprint, data movement, and system software overhead on a variety of workloads</a:t>
            </a:r>
          </a:p>
          <a:p>
            <a:endParaRPr lang="en-US" sz="800" dirty="0" smtClean="0"/>
          </a:p>
          <a:p>
            <a:r>
              <a:rPr lang="en-US" sz="2200" dirty="0" smtClean="0"/>
              <a:t>Such a design requires more research to answer the questions we have posed and enable efficient persistent memory managers</a:t>
            </a:r>
          </a:p>
          <a:p>
            <a:pPr marL="344487" lvl="1" indent="0">
              <a:buNone/>
            </a:pPr>
            <a:r>
              <a:rPr lang="en-US" sz="2000" dirty="0" smtClean="0">
                <a:solidFill>
                  <a:srgbClr val="0000FF"/>
                </a:solidFill>
                <a:sym typeface="Wingdings"/>
              </a:rPr>
              <a:t> can lead to a fundamentally more efficient storage system</a:t>
            </a:r>
            <a:endParaRPr lang="en-US" sz="2000" dirty="0" smtClean="0">
              <a:solidFill>
                <a:srgbClr val="0000FF"/>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158</a:t>
            </a:fld>
            <a:endParaRPr lang="en-US" altLang="en-US">
              <a:solidFill>
                <a:srgbClr val="000000"/>
              </a:solidFill>
            </a:endParaRPr>
          </a:p>
        </p:txBody>
      </p:sp>
    </p:spTree>
    <p:extLst>
      <p:ext uri="{BB962C8B-B14F-4D97-AF65-F5344CB8AC3E}">
        <p14:creationId xmlns:p14="http://schemas.microsoft.com/office/powerpoint/2010/main" val="4847971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End of Backup </a:t>
            </a:r>
            <a:r>
              <a:rPr lang="en-US" dirty="0" smtClean="0"/>
              <a:t>Slides</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srgbClr val="000000"/>
                </a:solidFill>
              </a:rPr>
              <a:pPr/>
              <a:t>159</a:t>
            </a:fld>
            <a:endParaRPr lang="en-US" altLang="en-US">
              <a:solidFill>
                <a:srgbClr val="000000"/>
              </a:solidFill>
            </a:endParaRPr>
          </a:p>
        </p:txBody>
      </p:sp>
    </p:spTree>
    <p:extLst>
      <p:ext uri="{BB962C8B-B14F-4D97-AF65-F5344CB8AC3E}">
        <p14:creationId xmlns:p14="http://schemas.microsoft.com/office/powerpoint/2010/main" val="7653514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Memory </a:t>
            </a:r>
            <a:r>
              <a:rPr lang="en-US" dirty="0"/>
              <a:t>Systems</a:t>
            </a:r>
          </a:p>
        </p:txBody>
      </p:sp>
      <p:sp>
        <p:nvSpPr>
          <p:cNvPr id="3" name="Content Placeholder 2"/>
          <p:cNvSpPr>
            <a:spLocks noGrp="1"/>
          </p:cNvSpPr>
          <p:nvPr>
            <p:ph idx="1"/>
          </p:nvPr>
        </p:nvSpPr>
        <p:spPr>
          <a:xfrm>
            <a:off x="228600" y="1124744"/>
            <a:ext cx="8610600" cy="4807737"/>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a:p>
          <a:p>
            <a:endParaRPr lang="en-US" dirty="0" smtClean="0"/>
          </a:p>
          <a:p>
            <a:pPr marL="0" indent="0">
              <a:buNone/>
            </a:pPr>
            <a:endParaRPr lang="en-US" dirty="0" smtClean="0"/>
          </a:p>
          <a:p>
            <a:pPr marL="0" indent="0">
              <a:buNone/>
            </a:pPr>
            <a:r>
              <a:rPr lang="en-US" sz="1600" dirty="0" smtClean="0"/>
              <a:t>Meza</a:t>
            </a:r>
            <a:r>
              <a:rPr lang="en-US" sz="1600" dirty="0"/>
              <a:t>+</a:t>
            </a:r>
            <a:r>
              <a:rPr lang="en-US" sz="1600" dirty="0" smtClean="0"/>
              <a:t>, “</a:t>
            </a:r>
            <a:r>
              <a:rPr lang="en-US" sz="1600" dirty="0" smtClean="0">
                <a:solidFill>
                  <a:srgbClr val="0000FF"/>
                </a:solidFill>
              </a:rPr>
              <a:t>Enabling Efficient and Scalable Hybrid Memories</a:t>
            </a:r>
            <a:r>
              <a:rPr lang="en-US" sz="1600" dirty="0" smtClean="0"/>
              <a:t>,” IEEE Comp. Arch. Letters, 2012.</a:t>
            </a:r>
          </a:p>
          <a:p>
            <a:pPr marL="0" indent="0">
              <a:buNone/>
            </a:pPr>
            <a:r>
              <a:rPr lang="en-US" sz="1600" dirty="0"/>
              <a:t>Yoon, Meza et al., “</a:t>
            </a:r>
            <a:r>
              <a:rPr lang="en-US" sz="1600" dirty="0">
                <a:solidFill>
                  <a:srgbClr val="0000FF"/>
                </a:solidFill>
              </a:rPr>
              <a:t>Row Buffer Locality Aware Caching Policies for Hybrid Memories</a:t>
            </a:r>
            <a:r>
              <a:rPr lang="en-US" sz="1600" dirty="0"/>
              <a:t>,” ICCD 2012 Best Paper Award.</a:t>
            </a:r>
          </a:p>
          <a:p>
            <a:pPr marL="0" indent="0">
              <a:buNone/>
            </a:pPr>
            <a:endParaRPr lang="en-US" sz="1600"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Rectangle 3"/>
          <p:cNvSpPr/>
          <p:nvPr/>
        </p:nvSpPr>
        <p:spPr>
          <a:xfrm>
            <a:off x="3000210" y="1052736"/>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FF"/>
                </a:solidFill>
                <a:latin typeface="Tahoma"/>
              </a:rPr>
              <a:t>CPU</a:t>
            </a:r>
            <a:endParaRPr lang="en-US" sz="2400" dirty="0">
              <a:solidFill>
                <a:srgbClr val="FFFFFF"/>
              </a:solidFill>
              <a:latin typeface="Tahoma"/>
            </a:endParaRPr>
          </a:p>
        </p:txBody>
      </p:sp>
      <p:sp>
        <p:nvSpPr>
          <p:cNvPr id="5" name="Rectangle 4"/>
          <p:cNvSpPr/>
          <p:nvPr/>
        </p:nvSpPr>
        <p:spPr>
          <a:xfrm>
            <a:off x="3000210" y="2047067"/>
            <a:ext cx="792087" cy="504056"/>
          </a:xfrm>
          <a:prstGeom prst="rect">
            <a:avLst/>
          </a:prstGeom>
          <a:solidFill>
            <a:schemeClr val="accent6">
              <a:lumMod val="20000"/>
              <a:lumOff val="80000"/>
            </a:schemeClr>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000000"/>
                </a:solidFill>
                <a:latin typeface="Tahoma"/>
              </a:rPr>
              <a:t>DRAMCtrl</a:t>
            </a:r>
            <a:endParaRPr lang="en-US" dirty="0">
              <a:solidFill>
                <a:srgbClr val="000000"/>
              </a:solidFill>
              <a:latin typeface="Tahoma"/>
            </a:endParaRPr>
          </a:p>
        </p:txBody>
      </p:sp>
      <p:cxnSp>
        <p:nvCxnSpPr>
          <p:cNvPr id="6" name="Straight Connector 5"/>
          <p:cNvCxnSpPr/>
          <p:nvPr/>
        </p:nvCxnSpPr>
        <p:spPr>
          <a:xfrm>
            <a:off x="3440385" y="2601190"/>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3144226" y="3140968"/>
            <a:ext cx="296159"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403648" y="2744642"/>
            <a:ext cx="1740577"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6633">
                    <a:lumMod val="75000"/>
                  </a:srgbClr>
                </a:solidFill>
                <a:latin typeface="Tahoma"/>
              </a:rPr>
              <a:t>Fast, </a:t>
            </a:r>
            <a:r>
              <a:rPr lang="en-US" b="1" dirty="0" smtClean="0">
                <a:solidFill>
                  <a:srgbClr val="006633">
                    <a:lumMod val="75000"/>
                  </a:srgbClr>
                </a:solidFill>
                <a:latin typeface="Tahoma"/>
              </a:rPr>
              <a:t>durable</a:t>
            </a:r>
          </a:p>
          <a:p>
            <a:pPr algn="ctr"/>
            <a:r>
              <a:rPr lang="en-US" dirty="0" smtClean="0">
                <a:solidFill>
                  <a:srgbClr val="8C0000"/>
                </a:solidFill>
                <a:latin typeface="Tahoma"/>
              </a:rPr>
              <a:t>Small, </a:t>
            </a:r>
          </a:p>
          <a:p>
            <a:pPr algn="ctr"/>
            <a:r>
              <a:rPr lang="en-US" dirty="0" smtClean="0">
                <a:solidFill>
                  <a:srgbClr val="8C0000"/>
                </a:solidFill>
                <a:latin typeface="Tahoma"/>
              </a:rPr>
              <a:t>leaky, volatile, </a:t>
            </a:r>
          </a:p>
          <a:p>
            <a:pPr algn="ctr"/>
            <a:r>
              <a:rPr lang="en-US" dirty="0" smtClean="0">
                <a:solidFill>
                  <a:srgbClr val="8C0000"/>
                </a:solidFill>
                <a:latin typeface="Tahoma"/>
              </a:rPr>
              <a:t>high-cost</a:t>
            </a:r>
            <a:endParaRPr lang="en-US" dirty="0">
              <a:solidFill>
                <a:srgbClr val="8C0000"/>
              </a:solidFill>
              <a:latin typeface="Tahoma"/>
            </a:endParaRPr>
          </a:p>
        </p:txBody>
      </p:sp>
      <p:sp>
        <p:nvSpPr>
          <p:cNvPr id="9" name="Rectangle 8"/>
          <p:cNvSpPr/>
          <p:nvPr/>
        </p:nvSpPr>
        <p:spPr>
          <a:xfrm>
            <a:off x="4440369" y="2744642"/>
            <a:ext cx="4070409"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4D26"/>
                </a:solidFill>
                <a:latin typeface="Tahoma"/>
              </a:rPr>
              <a:t>Large, non-volatile, </a:t>
            </a:r>
            <a:r>
              <a:rPr lang="en-US" dirty="0">
                <a:solidFill>
                  <a:srgbClr val="004D26"/>
                </a:solidFill>
                <a:latin typeface="Tahoma"/>
              </a:rPr>
              <a:t>low</a:t>
            </a:r>
            <a:r>
              <a:rPr lang="en-US" dirty="0" smtClean="0">
                <a:solidFill>
                  <a:srgbClr val="004D26"/>
                </a:solidFill>
                <a:latin typeface="Tahoma"/>
              </a:rPr>
              <a:t>-cost</a:t>
            </a:r>
          </a:p>
          <a:p>
            <a:pPr algn="ctr"/>
            <a:r>
              <a:rPr lang="en-US" dirty="0" smtClean="0">
                <a:solidFill>
                  <a:srgbClr val="8C0000"/>
                </a:solidFill>
                <a:latin typeface="Tahoma"/>
              </a:rPr>
              <a:t>Slow, </a:t>
            </a:r>
            <a:r>
              <a:rPr lang="en-US" b="1" dirty="0" smtClean="0">
                <a:solidFill>
                  <a:srgbClr val="8C0000"/>
                </a:solidFill>
                <a:latin typeface="Tahoma"/>
              </a:rPr>
              <a:t>wears out, </a:t>
            </a:r>
            <a:r>
              <a:rPr lang="en-US" dirty="0" smtClean="0">
                <a:solidFill>
                  <a:srgbClr val="8C0000"/>
                </a:solidFill>
                <a:latin typeface="Tahoma"/>
              </a:rPr>
              <a:t>high active energy</a:t>
            </a:r>
            <a:endParaRPr lang="en-US" dirty="0">
              <a:solidFill>
                <a:srgbClr val="8C0000"/>
              </a:solidFill>
              <a:latin typeface="Tahoma"/>
            </a:endParaRPr>
          </a:p>
        </p:txBody>
      </p:sp>
      <p:cxnSp>
        <p:nvCxnSpPr>
          <p:cNvPr id="10" name="Straight Connector 9"/>
          <p:cNvCxnSpPr/>
          <p:nvPr/>
        </p:nvCxnSpPr>
        <p:spPr>
          <a:xfrm flipH="1">
            <a:off x="4113004" y="3140968"/>
            <a:ext cx="327366"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792298" y="2045549"/>
            <a:ext cx="735381" cy="504056"/>
          </a:xfrm>
          <a:prstGeom prst="rect">
            <a:avLst/>
          </a:prstGeom>
          <a:solidFill>
            <a:schemeClr val="accent6">
              <a:lumMod val="40000"/>
              <a:lumOff val="60000"/>
            </a:schemeClr>
          </a:solidFill>
          <a:ln>
            <a:solidFill>
              <a:schemeClr val="accent6">
                <a:lumMod val="40000"/>
                <a:lumOff val="6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303030"/>
                </a:solidFill>
                <a:latin typeface="Tahoma"/>
              </a:rPr>
              <a:t>PCM Ctrl</a:t>
            </a:r>
            <a:endParaRPr lang="en-US" dirty="0">
              <a:solidFill>
                <a:srgbClr val="303030"/>
              </a:solidFill>
              <a:latin typeface="Tahoma"/>
            </a:endParaRPr>
          </a:p>
        </p:txBody>
      </p:sp>
      <p:cxnSp>
        <p:nvCxnSpPr>
          <p:cNvPr id="12" name="Straight Connector 11"/>
          <p:cNvCxnSpPr/>
          <p:nvPr/>
        </p:nvCxnSpPr>
        <p:spPr>
          <a:xfrm>
            <a:off x="4113004" y="2564904"/>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844847" y="2353804"/>
            <a:ext cx="782937" cy="369332"/>
          </a:xfrm>
          <a:prstGeom prst="rect">
            <a:avLst/>
          </a:prstGeom>
          <a:noFill/>
        </p:spPr>
        <p:txBody>
          <a:bodyPr wrap="none" rtlCol="0">
            <a:spAutoFit/>
          </a:bodyPr>
          <a:lstStyle/>
          <a:p>
            <a:r>
              <a:rPr lang="en-US" dirty="0" smtClean="0">
                <a:solidFill>
                  <a:srgbClr val="303030"/>
                </a:solidFill>
                <a:latin typeface="Tahoma"/>
              </a:rPr>
              <a:t>DRAM</a:t>
            </a:r>
            <a:endParaRPr lang="en-US" dirty="0">
              <a:solidFill>
                <a:srgbClr val="303030"/>
              </a:solidFill>
              <a:latin typeface="Tahoma"/>
            </a:endParaRPr>
          </a:p>
        </p:txBody>
      </p:sp>
      <p:sp>
        <p:nvSpPr>
          <p:cNvPr id="14" name="TextBox 13"/>
          <p:cNvSpPr txBox="1"/>
          <p:nvPr/>
        </p:nvSpPr>
        <p:spPr>
          <a:xfrm>
            <a:off x="4876146" y="2364939"/>
            <a:ext cx="3471323" cy="369332"/>
          </a:xfrm>
          <a:prstGeom prst="rect">
            <a:avLst/>
          </a:prstGeom>
          <a:noFill/>
        </p:spPr>
        <p:txBody>
          <a:bodyPr wrap="none" rtlCol="0">
            <a:spAutoFit/>
          </a:bodyPr>
          <a:lstStyle/>
          <a:p>
            <a:r>
              <a:rPr lang="en-US" dirty="0" smtClean="0">
                <a:solidFill>
                  <a:srgbClr val="303030"/>
                </a:solidFill>
                <a:latin typeface="Tahoma"/>
              </a:rPr>
              <a:t>Phase Change Memory (or Tech. X)</a:t>
            </a:r>
            <a:endParaRPr lang="en-US" dirty="0">
              <a:solidFill>
                <a:srgbClr val="303030"/>
              </a:solidFill>
              <a:latin typeface="Tahoma"/>
            </a:endParaRPr>
          </a:p>
        </p:txBody>
      </p:sp>
      <p:sp>
        <p:nvSpPr>
          <p:cNvPr id="15" name="TextBox 14"/>
          <p:cNvSpPr txBox="1"/>
          <p:nvPr/>
        </p:nvSpPr>
        <p:spPr>
          <a:xfrm>
            <a:off x="459985" y="4365104"/>
            <a:ext cx="8161209" cy="830997"/>
          </a:xfrm>
          <a:prstGeom prst="rect">
            <a:avLst/>
          </a:prstGeom>
          <a:noFill/>
        </p:spPr>
        <p:txBody>
          <a:bodyPr wrap="none" rtlCol="0">
            <a:spAutoFit/>
          </a:bodyPr>
          <a:lstStyle/>
          <a:p>
            <a:pPr algn="ctr"/>
            <a:r>
              <a:rPr lang="en-US" sz="2400" dirty="0" smtClean="0">
                <a:solidFill>
                  <a:srgbClr val="000000"/>
                </a:solidFill>
                <a:latin typeface="Tahoma"/>
              </a:rPr>
              <a:t>Hardware/software manage data allocation and movement </a:t>
            </a:r>
            <a:endParaRPr lang="en-US" sz="2400" dirty="0">
              <a:solidFill>
                <a:srgbClr val="000000"/>
              </a:solidFill>
              <a:latin typeface="Tahoma"/>
            </a:endParaRPr>
          </a:p>
          <a:p>
            <a:pPr algn="ctr"/>
            <a:r>
              <a:rPr lang="en-US" sz="2400" dirty="0">
                <a:solidFill>
                  <a:srgbClr val="008000"/>
                </a:solidFill>
                <a:latin typeface="Tahoma"/>
              </a:rPr>
              <a:t>t</a:t>
            </a:r>
            <a:r>
              <a:rPr lang="en-US" sz="2400" dirty="0" smtClean="0">
                <a:solidFill>
                  <a:srgbClr val="008000"/>
                </a:solidFill>
                <a:latin typeface="Tahoma"/>
              </a:rPr>
              <a:t>o achieve the best of multiple technologies</a:t>
            </a:r>
          </a:p>
        </p:txBody>
      </p:sp>
      <p:sp>
        <p:nvSpPr>
          <p:cNvPr id="16" name="AutoShape 25"/>
          <p:cNvSpPr>
            <a:spLocks noChangeArrowheads="1"/>
          </p:cNvSpPr>
          <p:nvPr/>
        </p:nvSpPr>
        <p:spPr bwMode="auto">
          <a:xfrm>
            <a:off x="1199169" y="1905287"/>
            <a:ext cx="2557463" cy="2231901"/>
          </a:xfrm>
          <a:prstGeom prst="roundRect">
            <a:avLst>
              <a:gd name="adj" fmla="val 16667"/>
            </a:avLst>
          </a:prstGeom>
          <a:noFill/>
          <a:ln w="28575">
            <a:solidFill>
              <a:srgbClr val="0000FF"/>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7" name="AutoShape 25"/>
          <p:cNvSpPr>
            <a:spLocks noChangeArrowheads="1"/>
          </p:cNvSpPr>
          <p:nvPr/>
        </p:nvSpPr>
        <p:spPr bwMode="auto">
          <a:xfrm>
            <a:off x="3851920" y="1916832"/>
            <a:ext cx="4824536" cy="2231901"/>
          </a:xfrm>
          <a:prstGeom prst="roundRect">
            <a:avLst>
              <a:gd name="adj" fmla="val 16667"/>
            </a:avLst>
          </a:prstGeom>
          <a:noFill/>
          <a:ln w="28575">
            <a:solidFill>
              <a:srgbClr val="0000FF"/>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Tree>
    <p:extLst>
      <p:ext uri="{BB962C8B-B14F-4D97-AF65-F5344CB8AC3E}">
        <p14:creationId xmlns:p14="http://schemas.microsoft.com/office/powerpoint/2010/main" val="21937908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28600" y="152400"/>
            <a:ext cx="8915400" cy="1066800"/>
          </a:xfrm>
        </p:spPr>
        <p:txBody>
          <a:bodyPr/>
          <a:lstStyle/>
          <a:p>
            <a:r>
              <a:rPr lang="en-US" dirty="0" smtClean="0"/>
              <a:t>An Orthogonal Issue: Memory Interference</a:t>
            </a:r>
          </a:p>
        </p:txBody>
      </p:sp>
      <p:sp>
        <p:nvSpPr>
          <p:cNvPr id="10268" name="Rectangle 65"/>
          <p:cNvSpPr>
            <a:spLocks noChangeArrowheads="1"/>
          </p:cNvSpPr>
          <p:nvPr/>
        </p:nvSpPr>
        <p:spPr bwMode="auto">
          <a:xfrm>
            <a:off x="5472764" y="1700808"/>
            <a:ext cx="2571768" cy="2928958"/>
          </a:xfrm>
          <a:prstGeom prst="rect">
            <a:avLst/>
          </a:prstGeom>
          <a:noFill/>
          <a:ln w="54864" algn="ctr">
            <a:solidFill>
              <a:schemeClr val="tx1"/>
            </a:solidFill>
            <a:round/>
            <a:headEnd/>
            <a:tailEnd/>
          </a:ln>
        </p:spPr>
        <p:txBody>
          <a:bodyPr anchor="ctr"/>
          <a:lstStyle/>
          <a:p>
            <a:pPr algn="ctr" eaLnBrk="0" hangingPunct="0"/>
            <a:r>
              <a:rPr lang="en-US" sz="3000" dirty="0" smtClean="0">
                <a:solidFill>
                  <a:srgbClr val="000000"/>
                </a:solidFill>
                <a:latin typeface="Tahoma"/>
              </a:rPr>
              <a:t>Main </a:t>
            </a:r>
          </a:p>
          <a:p>
            <a:pPr algn="ctr" eaLnBrk="0" hangingPunct="0"/>
            <a:r>
              <a:rPr lang="en-US" sz="3000" dirty="0" smtClean="0">
                <a:solidFill>
                  <a:srgbClr val="000000"/>
                </a:solidFill>
                <a:latin typeface="Tahoma"/>
              </a:rPr>
              <a:t>Memory</a:t>
            </a:r>
            <a:endParaRPr lang="en-US" sz="3000" dirty="0">
              <a:solidFill>
                <a:srgbClr val="000000"/>
              </a:solidFill>
              <a:latin typeface="Tahoma"/>
            </a:endParaRPr>
          </a:p>
        </p:txBody>
      </p:sp>
      <p:sp>
        <p:nvSpPr>
          <p:cNvPr id="272" name="Left-Right Arrow 271"/>
          <p:cNvSpPr/>
          <p:nvPr/>
        </p:nvSpPr>
        <p:spPr>
          <a:xfrm>
            <a:off x="3686814" y="2876824"/>
            <a:ext cx="1714512" cy="574354"/>
          </a:xfrm>
          <a:prstGeom prst="leftRightArrow">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74" name="Slide Number Placeholder 273"/>
          <p:cNvSpPr>
            <a:spLocks noGrp="1"/>
          </p:cNvSpPr>
          <p:nvPr>
            <p:ph type="sldNum" sz="quarter" idx="11"/>
          </p:nvPr>
        </p:nvSpPr>
        <p:spPr/>
        <p:txBody>
          <a:bodyPr/>
          <a:lstStyle/>
          <a:p>
            <a:fld id="{323594FA-E141-4234-AE05-360401972BE7}" type="slidenum">
              <a:rPr lang="en-US" altLang="en-US" smtClean="0">
                <a:solidFill>
                  <a:srgbClr val="000000"/>
                </a:solidFill>
              </a:rPr>
              <a:pPr/>
              <a:t>17</a:t>
            </a:fld>
            <a:endParaRPr lang="en-US" altLang="en-US">
              <a:solidFill>
                <a:srgbClr val="000000"/>
              </a:solidFill>
            </a:endParaRPr>
          </a:p>
        </p:txBody>
      </p:sp>
      <p:sp>
        <p:nvSpPr>
          <p:cNvPr id="60" name="Rectangle 59"/>
          <p:cNvSpPr/>
          <p:nvPr/>
        </p:nvSpPr>
        <p:spPr>
          <a:xfrm>
            <a:off x="1043608" y="1951258"/>
            <a:ext cx="1214446" cy="11430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000000"/>
                </a:solidFill>
                <a:latin typeface="Tahoma"/>
              </a:rPr>
              <a:t>Core</a:t>
            </a:r>
            <a:endParaRPr lang="en-US" sz="3000" dirty="0">
              <a:solidFill>
                <a:srgbClr val="000000"/>
              </a:solidFill>
              <a:latin typeface="Tahoma"/>
            </a:endParaRPr>
          </a:p>
        </p:txBody>
      </p:sp>
      <p:sp>
        <p:nvSpPr>
          <p:cNvPr id="61" name="Rectangle 60"/>
          <p:cNvSpPr/>
          <p:nvPr/>
        </p:nvSpPr>
        <p:spPr>
          <a:xfrm>
            <a:off x="2400930" y="1951258"/>
            <a:ext cx="1214446" cy="11430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000000"/>
                </a:solidFill>
                <a:latin typeface="Tahoma"/>
              </a:rPr>
              <a:t>Core</a:t>
            </a:r>
            <a:endParaRPr lang="en-US" sz="3000" dirty="0">
              <a:solidFill>
                <a:srgbClr val="000000"/>
              </a:solidFill>
              <a:latin typeface="Tahoma"/>
            </a:endParaRPr>
          </a:p>
        </p:txBody>
      </p:sp>
      <p:sp>
        <p:nvSpPr>
          <p:cNvPr id="62" name="Rectangle 61"/>
          <p:cNvSpPr/>
          <p:nvPr/>
        </p:nvSpPr>
        <p:spPr>
          <a:xfrm>
            <a:off x="1043608" y="3237142"/>
            <a:ext cx="1214446" cy="11430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000000"/>
                </a:solidFill>
                <a:latin typeface="Tahoma"/>
              </a:rPr>
              <a:t>Core</a:t>
            </a:r>
            <a:endParaRPr lang="en-US" sz="3000" dirty="0">
              <a:solidFill>
                <a:srgbClr val="000000"/>
              </a:solidFill>
              <a:latin typeface="Tahoma"/>
            </a:endParaRPr>
          </a:p>
        </p:txBody>
      </p:sp>
      <p:sp>
        <p:nvSpPr>
          <p:cNvPr id="63" name="Rectangle 62"/>
          <p:cNvSpPr/>
          <p:nvPr/>
        </p:nvSpPr>
        <p:spPr>
          <a:xfrm>
            <a:off x="2400930" y="3237142"/>
            <a:ext cx="1214446" cy="11430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000000"/>
                </a:solidFill>
                <a:latin typeface="Tahoma"/>
              </a:rPr>
              <a:t>Core</a:t>
            </a:r>
            <a:endParaRPr lang="en-US" sz="3000" dirty="0">
              <a:solidFill>
                <a:srgbClr val="000000"/>
              </a:solidFill>
              <a:latin typeface="Tahoma"/>
            </a:endParaRPr>
          </a:p>
        </p:txBody>
      </p:sp>
      <p:sp>
        <p:nvSpPr>
          <p:cNvPr id="2" name="TextBox 1"/>
          <p:cNvSpPr txBox="1"/>
          <p:nvPr/>
        </p:nvSpPr>
        <p:spPr>
          <a:xfrm>
            <a:off x="179512" y="5518393"/>
            <a:ext cx="8869761" cy="430887"/>
          </a:xfrm>
          <a:prstGeom prst="rect">
            <a:avLst/>
          </a:prstGeom>
          <a:noFill/>
        </p:spPr>
        <p:txBody>
          <a:bodyPr wrap="none" rtlCol="0">
            <a:spAutoFit/>
          </a:bodyPr>
          <a:lstStyle/>
          <a:p>
            <a:r>
              <a:rPr lang="en-US" sz="2200" dirty="0" smtClean="0">
                <a:solidFill>
                  <a:srgbClr val="FF0000"/>
                </a:solidFill>
              </a:rPr>
              <a:t>Cores’ interfere with each other when accessing shared main memory</a:t>
            </a:r>
            <a:endParaRPr lang="en-US" sz="2200" dirty="0">
              <a:solidFill>
                <a:srgbClr val="FF0000"/>
              </a:solidFill>
            </a:endParaRPr>
          </a:p>
        </p:txBody>
      </p:sp>
    </p:spTree>
    <p:extLst>
      <p:ext uri="{BB962C8B-B14F-4D97-AF65-F5344CB8AC3E}">
        <p14:creationId xmlns:p14="http://schemas.microsoft.com/office/powerpoint/2010/main" val="3552302136"/>
      </p:ext>
    </p:extLst>
  </p:cSld>
  <p:clrMapOvr>
    <a:masterClrMapping/>
  </p:clrMapOvr>
  <p:transition xmlns:p14="http://schemas.microsoft.com/office/powerpoint/2010/main" advTm="10718"/>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46633"/>
            <a:ext cx="8801100" cy="5046663"/>
          </a:xfrm>
        </p:spPr>
        <p:txBody>
          <a:bodyPr/>
          <a:lstStyle/>
          <a:p>
            <a:r>
              <a:rPr lang="en-US" dirty="0">
                <a:latin typeface="Tahoma" charset="0"/>
              </a:rPr>
              <a:t>Problem: </a:t>
            </a:r>
            <a:r>
              <a:rPr lang="en-US" dirty="0">
                <a:solidFill>
                  <a:srgbClr val="FF0000"/>
                </a:solidFill>
                <a:latin typeface="Tahoma" charset="0"/>
              </a:rPr>
              <a:t>Memory interference </a:t>
            </a:r>
            <a:r>
              <a:rPr lang="en-US" dirty="0" smtClean="0">
                <a:solidFill>
                  <a:srgbClr val="FF0000"/>
                </a:solidFill>
                <a:latin typeface="Tahoma" charset="0"/>
              </a:rPr>
              <a:t>between cores is uncontrolled</a:t>
            </a:r>
          </a:p>
          <a:p>
            <a:pPr marL="344487" lvl="1" indent="0">
              <a:buNone/>
            </a:pPr>
            <a:r>
              <a:rPr lang="en-US" dirty="0" smtClean="0">
                <a:latin typeface="Tahoma" charset="0"/>
                <a:sym typeface="Wingdings"/>
              </a:rPr>
              <a:t> </a:t>
            </a:r>
            <a:r>
              <a:rPr lang="en-US" dirty="0" smtClean="0">
                <a:latin typeface="Tahoma" charset="0"/>
                <a:sym typeface="Wingdings" charset="0"/>
              </a:rPr>
              <a:t>unfairness, starvation, low performance</a:t>
            </a:r>
          </a:p>
          <a:p>
            <a:pPr marL="344487" lvl="1" indent="0">
              <a:buNone/>
            </a:pPr>
            <a:r>
              <a:rPr lang="en-US" dirty="0" smtClean="0">
                <a:solidFill>
                  <a:srgbClr val="FF0000"/>
                </a:solidFill>
                <a:latin typeface="Tahoma" charset="0"/>
                <a:sym typeface="Wingdings"/>
              </a:rPr>
              <a:t> </a:t>
            </a:r>
            <a:r>
              <a:rPr lang="en-US" dirty="0" smtClean="0">
                <a:solidFill>
                  <a:srgbClr val="FF0000"/>
                </a:solidFill>
                <a:latin typeface="Tahoma" charset="0"/>
                <a:sym typeface="Wingdings" charset="0"/>
              </a:rPr>
              <a:t>uncontrollable</a:t>
            </a:r>
            <a:r>
              <a:rPr lang="en-US" dirty="0">
                <a:solidFill>
                  <a:srgbClr val="FF0000"/>
                </a:solidFill>
                <a:latin typeface="Tahoma" charset="0"/>
                <a:sym typeface="Wingdings" charset="0"/>
              </a:rPr>
              <a:t>, </a:t>
            </a:r>
            <a:r>
              <a:rPr lang="en-US" dirty="0" smtClean="0">
                <a:solidFill>
                  <a:srgbClr val="FF0000"/>
                </a:solidFill>
                <a:latin typeface="Tahoma" charset="0"/>
                <a:sym typeface="Wingdings" charset="0"/>
              </a:rPr>
              <a:t>unpredictable, vulnerable </a:t>
            </a:r>
            <a:r>
              <a:rPr lang="en-US" dirty="0">
                <a:solidFill>
                  <a:srgbClr val="FF0000"/>
                </a:solidFill>
                <a:latin typeface="Tahoma" charset="0"/>
                <a:sym typeface="Wingdings" charset="0"/>
              </a:rPr>
              <a:t>system</a:t>
            </a:r>
            <a:endParaRPr lang="en-US" dirty="0">
              <a:solidFill>
                <a:srgbClr val="FF0000"/>
              </a:solidFill>
              <a:latin typeface="Tahoma" charset="0"/>
            </a:endParaRPr>
          </a:p>
          <a:p>
            <a:pPr marL="0" indent="0">
              <a:buNone/>
            </a:pPr>
            <a:endParaRPr lang="en-US" sz="1800" dirty="0">
              <a:latin typeface="Tahoma" charset="0"/>
              <a:sym typeface="Wingdings" charset="0"/>
            </a:endParaRPr>
          </a:p>
          <a:p>
            <a:r>
              <a:rPr lang="en-US" dirty="0">
                <a:latin typeface="Tahoma" charset="0"/>
                <a:sym typeface="Wingdings" charset="0"/>
              </a:rPr>
              <a:t>Solution: </a:t>
            </a:r>
            <a:r>
              <a:rPr lang="en-US" dirty="0" smtClean="0">
                <a:solidFill>
                  <a:srgbClr val="0000FF"/>
                </a:solidFill>
                <a:latin typeface="Tahoma" charset="0"/>
                <a:sym typeface="Wingdings" charset="0"/>
              </a:rPr>
              <a:t>QoS-Aware Memory Systems</a:t>
            </a:r>
            <a:endParaRPr lang="en-US" dirty="0">
              <a:solidFill>
                <a:srgbClr val="0000FF"/>
              </a:solidFill>
              <a:latin typeface="Tahoma" charset="0"/>
              <a:sym typeface="Wingdings" charset="0"/>
            </a:endParaRPr>
          </a:p>
          <a:p>
            <a:pPr lvl="1"/>
            <a:r>
              <a:rPr lang="en-US" dirty="0">
                <a:solidFill>
                  <a:srgbClr val="008000"/>
                </a:solidFill>
                <a:latin typeface="Tahoma" charset="0"/>
                <a:ea typeface="ＭＳ Ｐゴシック" charset="0"/>
                <a:sym typeface="Wingdings" charset="0"/>
              </a:rPr>
              <a:t>Hardware </a:t>
            </a:r>
            <a:r>
              <a:rPr lang="en-US" dirty="0" smtClean="0">
                <a:solidFill>
                  <a:srgbClr val="008000"/>
                </a:solidFill>
                <a:latin typeface="Tahoma" charset="0"/>
                <a:ea typeface="ＭＳ Ｐゴシック" charset="0"/>
                <a:sym typeface="Wingdings" charset="0"/>
              </a:rPr>
              <a:t>designed </a:t>
            </a:r>
            <a:r>
              <a:rPr lang="en-US" dirty="0">
                <a:solidFill>
                  <a:srgbClr val="008000"/>
                </a:solidFill>
                <a:latin typeface="Tahoma" charset="0"/>
                <a:ea typeface="ＭＳ Ｐゴシック" charset="0"/>
                <a:sym typeface="Wingdings" charset="0"/>
              </a:rPr>
              <a:t>to provide a configurable fairness substrate </a:t>
            </a:r>
          </a:p>
          <a:p>
            <a:pPr lvl="2"/>
            <a:r>
              <a:rPr lang="en-US" sz="1800" dirty="0">
                <a:latin typeface="Tahoma" charset="0"/>
                <a:ea typeface="ＭＳ Ｐゴシック" charset="0"/>
                <a:sym typeface="Wingdings" charset="0"/>
              </a:rPr>
              <a:t>Application-aware memory scheduling, partitioning, throttling</a:t>
            </a:r>
          </a:p>
          <a:p>
            <a:pPr lvl="1"/>
            <a:r>
              <a:rPr lang="en-US" dirty="0">
                <a:solidFill>
                  <a:srgbClr val="008000"/>
                </a:solidFill>
                <a:latin typeface="Tahoma" charset="0"/>
                <a:ea typeface="ＭＳ Ｐゴシック" charset="0"/>
                <a:sym typeface="Wingdings" charset="0"/>
              </a:rPr>
              <a:t>Software designed to configure the resources to satisfy different QoS </a:t>
            </a:r>
            <a:r>
              <a:rPr lang="en-US" dirty="0" smtClean="0">
                <a:solidFill>
                  <a:srgbClr val="008000"/>
                </a:solidFill>
                <a:latin typeface="Tahoma" charset="0"/>
                <a:ea typeface="ＭＳ Ｐゴシック" charset="0"/>
                <a:sym typeface="Wingdings" charset="0"/>
              </a:rPr>
              <a:t>goals</a:t>
            </a:r>
          </a:p>
          <a:p>
            <a:pPr lvl="1"/>
            <a:endParaRPr lang="en-US" dirty="0">
              <a:latin typeface="Tahoma" charset="0"/>
              <a:ea typeface="ＭＳ Ｐゴシック" charset="0"/>
              <a:sym typeface="Wingdings" charset="0"/>
            </a:endParaRPr>
          </a:p>
          <a:p>
            <a:r>
              <a:rPr lang="en-US" dirty="0" smtClean="0">
                <a:solidFill>
                  <a:srgbClr val="0000FF"/>
                </a:solidFill>
                <a:latin typeface="Tahoma" charset="0"/>
                <a:ea typeface="ＭＳ Ｐゴシック" charset="0"/>
                <a:sym typeface="Wingdings" charset="0"/>
              </a:rPr>
              <a:t>QoS-aware memory controllers and interconnects can provide predictable </a:t>
            </a:r>
            <a:r>
              <a:rPr lang="en-US" dirty="0">
                <a:solidFill>
                  <a:srgbClr val="0000FF"/>
                </a:solidFill>
                <a:latin typeface="Tahoma" charset="0"/>
                <a:ea typeface="ＭＳ Ｐゴシック" charset="0"/>
                <a:sym typeface="Wingdings" charset="0"/>
              </a:rPr>
              <a:t>performance </a:t>
            </a:r>
            <a:r>
              <a:rPr lang="en-US" dirty="0" smtClean="0">
                <a:solidFill>
                  <a:srgbClr val="0000FF"/>
                </a:solidFill>
                <a:latin typeface="Tahoma" charset="0"/>
                <a:ea typeface="ＭＳ Ｐゴシック" charset="0"/>
                <a:sym typeface="Wingdings" charset="0"/>
              </a:rPr>
              <a:t>and higher efficiency</a:t>
            </a:r>
          </a:p>
          <a:p>
            <a:endParaRPr lang="en-US" dirty="0">
              <a:latin typeface="Tahoma" charset="0"/>
              <a:sym typeface="Wingdings" charset="0"/>
            </a:endParaRPr>
          </a:p>
          <a:p>
            <a:endParaRPr lang="en-US" dirty="0">
              <a:latin typeface="Tahoma" charset="0"/>
            </a:endParaRPr>
          </a:p>
        </p:txBody>
      </p:sp>
      <p:sp>
        <p:nvSpPr>
          <p:cNvPr id="20482" name="Title 3"/>
          <p:cNvSpPr>
            <a:spLocks noGrp="1"/>
          </p:cNvSpPr>
          <p:nvPr>
            <p:ph type="title"/>
          </p:nvPr>
        </p:nvSpPr>
        <p:spPr>
          <a:xfrm>
            <a:off x="228600" y="152400"/>
            <a:ext cx="8915400" cy="1066800"/>
          </a:xfrm>
        </p:spPr>
        <p:txBody>
          <a:bodyPr/>
          <a:lstStyle/>
          <a:p>
            <a:r>
              <a:rPr lang="en-US" dirty="0" smtClean="0">
                <a:latin typeface="Garamond" charset="0"/>
              </a:rPr>
              <a:t>An Orthogonal Issue: Memory Interference</a:t>
            </a:r>
            <a:endParaRPr lang="en-US" dirty="0">
              <a:latin typeface="Garamond" charset="0"/>
            </a:endParaRPr>
          </a:p>
        </p:txBody>
      </p:sp>
    </p:spTree>
    <p:extLst>
      <p:ext uri="{BB962C8B-B14F-4D97-AF65-F5344CB8AC3E}">
        <p14:creationId xmlns:p14="http://schemas.microsoft.com/office/powerpoint/2010/main" val="40512882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The DRAM Scaling Problem and Solution Directions</a:t>
            </a:r>
          </a:p>
          <a:p>
            <a:pPr lvl="1" eaLnBrk="1" hangingPunct="1"/>
            <a:r>
              <a:rPr lang="en-US" dirty="0" smtClean="0">
                <a:solidFill>
                  <a:srgbClr val="0000FF"/>
                </a:solidFill>
                <a:latin typeface="Tahoma" charset="0"/>
                <a:ea typeface="ＭＳ Ｐゴシック" charset="0"/>
                <a:cs typeface="ＭＳ Ｐゴシック" charset="0"/>
              </a:rPr>
              <a:t>Tolerating DRAM: New DRAM Architectures</a:t>
            </a:r>
          </a:p>
          <a:p>
            <a:pPr lvl="1" eaLnBrk="1" hangingPunct="1"/>
            <a:r>
              <a:rPr lang="en-US" dirty="0" smtClean="0">
                <a:latin typeface="Tahoma" charset="0"/>
                <a:ea typeface="ＭＳ Ｐゴシック" charset="0"/>
                <a:cs typeface="ＭＳ Ｐゴシック" charset="0"/>
              </a:rPr>
              <a:t>Enabling Emerging Technologies: Hybrid Memory Systems</a:t>
            </a:r>
          </a:p>
          <a:p>
            <a:pPr eaLnBrk="1" hangingPunct="1"/>
            <a:r>
              <a:rPr lang="en-US" dirty="0" smtClean="0">
                <a:latin typeface="Tahoma" charset="0"/>
                <a:ea typeface="ＭＳ Ｐゴシック" charset="0"/>
                <a:cs typeface="ＭＳ Ｐゴシック" charset="0"/>
              </a:rPr>
              <a:t>How Can We Do Better?</a:t>
            </a:r>
          </a:p>
          <a:p>
            <a:pPr eaLnBrk="1" hangingPunct="1"/>
            <a:r>
              <a:rPr lang="en-US" dirty="0" smtClean="0">
                <a:latin typeface="Tahoma" charset="0"/>
                <a:ea typeface="ＭＳ Ｐゴシック" charset="0"/>
                <a:cs typeface="ＭＳ Ｐゴシック" charset="0"/>
              </a:rPr>
              <a:t>Summary</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19</a:t>
            </a:fld>
            <a:endParaRPr lang="en-US" sz="1600">
              <a:solidFill>
                <a:srgbClr val="000000"/>
              </a:solidFill>
              <a:latin typeface="Garamond" charset="0"/>
            </a:endParaRPr>
          </a:p>
        </p:txBody>
      </p:sp>
    </p:spTree>
    <p:extLst>
      <p:ext uri="{BB962C8B-B14F-4D97-AF65-F5344CB8AC3E}">
        <p14:creationId xmlns:p14="http://schemas.microsoft.com/office/powerpoint/2010/main" val="18294120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3" descr="http://i.ehow.com/images/a04/ac/qb/format-hard-drive-xp-800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66144">
            <a:off x="5944993" y="1201593"/>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itle 1"/>
          <p:cNvSpPr>
            <a:spLocks noGrp="1"/>
          </p:cNvSpPr>
          <p:nvPr>
            <p:ph type="title"/>
          </p:nvPr>
        </p:nvSpPr>
        <p:spPr/>
        <p:txBody>
          <a:bodyPr/>
          <a:lstStyle/>
          <a:p>
            <a:r>
              <a:rPr lang="en-US">
                <a:latin typeface="Garamond" charset="0"/>
                <a:ea typeface="ＭＳ Ｐゴシック" charset="0"/>
                <a:cs typeface="ＭＳ Ｐゴシック" charset="0"/>
              </a:rPr>
              <a:t>The Main Memory System</a:t>
            </a:r>
          </a:p>
        </p:txBody>
      </p:sp>
      <p:sp>
        <p:nvSpPr>
          <p:cNvPr id="3" name="Content Placeholder 2"/>
          <p:cNvSpPr>
            <a:spLocks noGrp="1"/>
          </p:cNvSpPr>
          <p:nvPr>
            <p:ph idx="1"/>
          </p:nvPr>
        </p:nvSpPr>
        <p:spPr>
          <a:xfrm>
            <a:off x="228600" y="996950"/>
            <a:ext cx="8610600" cy="5194300"/>
          </a:xfrm>
        </p:spPr>
        <p:txBody>
          <a:bodyPr/>
          <a:lstStyle/>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pPr marL="0" indent="0">
              <a:buNone/>
            </a:pPr>
            <a:endParaRPr lang="en-US" dirty="0">
              <a:latin typeface="Tahoma" charset="0"/>
              <a:ea typeface="ＭＳ Ｐゴシック" charset="0"/>
              <a:cs typeface="ＭＳ Ｐゴシック" charset="0"/>
            </a:endParaRPr>
          </a:p>
          <a:p>
            <a:pPr marL="0" indent="0">
              <a:buNone/>
            </a:pPr>
            <a:endParaRPr lang="en-US" sz="1200"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is a critical component of all computing systems</a:t>
            </a:r>
            <a:r>
              <a:rPr lang="en-US" dirty="0">
                <a:latin typeface="Tahoma" charset="0"/>
                <a:ea typeface="ＭＳ Ｐゴシック" charset="0"/>
                <a:cs typeface="ＭＳ Ｐゴシック" charset="0"/>
              </a:rPr>
              <a:t>: server, mobile, embedded, desktop, sensor</a:t>
            </a:r>
          </a:p>
          <a:p>
            <a:endParaRPr lang="en-US"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system must scale </a:t>
            </a:r>
            <a:r>
              <a:rPr lang="en-US" dirty="0">
                <a:latin typeface="Tahoma" charset="0"/>
                <a:ea typeface="ＭＳ Ｐゴシック" charset="0"/>
                <a:cs typeface="ＭＳ Ｐゴシック" charset="0"/>
              </a:rPr>
              <a:t>(in </a:t>
            </a:r>
            <a:r>
              <a:rPr lang="en-US" i="1" dirty="0">
                <a:latin typeface="Tahoma" charset="0"/>
                <a:ea typeface="ＭＳ Ｐゴシック" charset="0"/>
                <a:cs typeface="ＭＳ Ｐゴシック" charset="0"/>
              </a:rPr>
              <a:t>size</a:t>
            </a:r>
            <a:r>
              <a:rPr lang="en-US" dirty="0">
                <a:latin typeface="Tahoma" charset="0"/>
                <a:ea typeface="ＭＳ Ｐゴシック" charset="0"/>
                <a:cs typeface="ＭＳ Ｐゴシック" charset="0"/>
              </a:rPr>
              <a:t>, </a:t>
            </a:r>
            <a:r>
              <a:rPr lang="en-US" i="1" dirty="0">
                <a:latin typeface="Tahoma" charset="0"/>
                <a:ea typeface="ＭＳ Ｐゴシック" charset="0"/>
                <a:cs typeface="ＭＳ Ｐゴシック" charset="0"/>
              </a:rPr>
              <a:t>technology</a:t>
            </a:r>
            <a:r>
              <a:rPr lang="en-US" dirty="0">
                <a:latin typeface="Tahoma" charset="0"/>
                <a:ea typeface="ＭＳ Ｐゴシック" charset="0"/>
                <a:cs typeface="ＭＳ Ｐゴシック" charset="0"/>
              </a:rPr>
              <a:t>, </a:t>
            </a:r>
            <a:r>
              <a:rPr lang="en-US" i="1" dirty="0">
                <a:latin typeface="Tahoma" charset="0"/>
                <a:ea typeface="ＭＳ Ｐゴシック" charset="0"/>
                <a:cs typeface="ＭＳ Ｐゴシック" charset="0"/>
              </a:rPr>
              <a:t>efficiency</a:t>
            </a:r>
            <a:r>
              <a:rPr lang="en-US" dirty="0">
                <a:latin typeface="Tahoma" charset="0"/>
                <a:ea typeface="ＭＳ Ｐゴシック" charset="0"/>
                <a:cs typeface="ＭＳ Ｐゴシック" charset="0"/>
              </a:rPr>
              <a:t>, </a:t>
            </a:r>
            <a:r>
              <a:rPr lang="en-US" i="1" dirty="0" smtClean="0">
                <a:latin typeface="Tahoma" charset="0"/>
                <a:ea typeface="ＭＳ Ｐゴシック" charset="0"/>
                <a:cs typeface="ＭＳ Ｐゴシック" charset="0"/>
              </a:rPr>
              <a:t>cost</a:t>
            </a:r>
            <a:r>
              <a:rPr lang="en-US" dirty="0" smtClean="0">
                <a:latin typeface="Tahoma" charset="0"/>
                <a:ea typeface="ＭＳ Ｐゴシック" charset="0"/>
                <a:cs typeface="ＭＳ Ｐゴシック" charset="0"/>
              </a:rPr>
              <a:t>, and </a:t>
            </a:r>
            <a:r>
              <a:rPr lang="en-US" i="1" dirty="0" smtClean="0">
                <a:latin typeface="Tahoma" charset="0"/>
                <a:ea typeface="ＭＳ Ｐゴシック" charset="0"/>
                <a:cs typeface="ＭＳ Ｐゴシック" charset="0"/>
              </a:rPr>
              <a:t>management algorithms</a:t>
            </a:r>
            <a:r>
              <a:rPr lang="en-US" dirty="0" smtClean="0">
                <a:latin typeface="Tahoma" charset="0"/>
                <a:ea typeface="ＭＳ Ｐゴシック" charset="0"/>
                <a:cs typeface="ＭＳ Ｐゴシック" charset="0"/>
              </a:rPr>
              <a:t>) </a:t>
            </a:r>
            <a:r>
              <a:rPr lang="en-US" dirty="0">
                <a:latin typeface="Tahoma" charset="0"/>
                <a:ea typeface="ＭＳ Ｐゴシック" charset="0"/>
                <a:cs typeface="ＭＳ Ｐゴシック" charset="0"/>
              </a:rPr>
              <a:t>to maintain performance growth and technology scaling benefits</a:t>
            </a:r>
          </a:p>
        </p:txBody>
      </p:sp>
      <p:sp>
        <p:nvSpPr>
          <p:cNvPr id="194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330F078-BF11-6B47-89B1-D774F4018531}" type="slidenum">
              <a:rPr lang="en-US" sz="1600">
                <a:solidFill>
                  <a:srgbClr val="000000"/>
                </a:solidFill>
                <a:latin typeface="Garamond" charset="0"/>
              </a:rPr>
              <a:pPr eaLnBrk="1" hangingPunct="1"/>
              <a:t>2</a:t>
            </a:fld>
            <a:endParaRPr lang="en-US" sz="1600">
              <a:solidFill>
                <a:srgbClr val="000000"/>
              </a:solidFill>
              <a:latin typeface="Garamond" charset="0"/>
            </a:endParaRPr>
          </a:p>
        </p:txBody>
      </p:sp>
      <p:sp>
        <p:nvSpPr>
          <p:cNvPr id="18" name="AutoShape 25"/>
          <p:cNvSpPr>
            <a:spLocks noChangeArrowheads="1"/>
          </p:cNvSpPr>
          <p:nvPr/>
        </p:nvSpPr>
        <p:spPr bwMode="auto">
          <a:xfrm>
            <a:off x="3190875" y="1166668"/>
            <a:ext cx="2557463" cy="2447925"/>
          </a:xfrm>
          <a:prstGeom prst="roundRect">
            <a:avLst>
              <a:gd name="adj" fmla="val 16667"/>
            </a:avLst>
          </a:prstGeom>
          <a:noFill/>
          <a:ln w="28575">
            <a:solidFill>
              <a:srgbClr val="0000FF"/>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21" name="Text Box 13" descr="90%"/>
          <p:cNvSpPr txBox="1">
            <a:spLocks noChangeArrowheads="1"/>
          </p:cNvSpPr>
          <p:nvPr/>
        </p:nvSpPr>
        <p:spPr bwMode="auto">
          <a:xfrm>
            <a:off x="1245861" y="2928793"/>
            <a:ext cx="1309915" cy="618631"/>
          </a:xfrm>
          <a:prstGeom prst="rect">
            <a:avLst/>
          </a:prstGeom>
          <a:noFill/>
          <a:ln w="12700">
            <a:noFill/>
            <a:miter lim="800000"/>
            <a:headEnd/>
            <a:tailEnd/>
          </a:ln>
          <a:effectLst/>
        </p:spPr>
        <p:txBody>
          <a:bodyPr wrap="none" lIns="64008" tIns="32004" rIns="64008" bIns="32004">
            <a:spAutoFit/>
          </a:bodyPr>
          <a:lstStyle/>
          <a:p>
            <a:pPr algn="ctr">
              <a:defRPr/>
            </a:pPr>
            <a:r>
              <a:rPr lang="en-US" kern="0" dirty="0" smtClean="0">
                <a:solidFill>
                  <a:sysClr val="windowText" lastClr="000000"/>
                </a:solidFill>
                <a:latin typeface="Arial" pitchFamily="-107" charset="0"/>
                <a:ea typeface="Arial" pitchFamily="-107" charset="0"/>
                <a:cs typeface="Arial" pitchFamily="-107" charset="0"/>
              </a:rPr>
              <a:t>Processor</a:t>
            </a:r>
          </a:p>
          <a:p>
            <a:pPr algn="ctr">
              <a:defRPr/>
            </a:pPr>
            <a:r>
              <a:rPr lang="en-US" kern="0" dirty="0">
                <a:solidFill>
                  <a:sysClr val="windowText" lastClr="000000"/>
                </a:solidFill>
                <a:latin typeface="Arial" pitchFamily="-107" charset="0"/>
                <a:ea typeface="Arial" pitchFamily="-107" charset="0"/>
                <a:cs typeface="Arial" pitchFamily="-107" charset="0"/>
              </a:rPr>
              <a:t>a</a:t>
            </a:r>
            <a:r>
              <a:rPr lang="en-US" kern="0" dirty="0" smtClean="0">
                <a:solidFill>
                  <a:sysClr val="windowText" lastClr="000000"/>
                </a:solidFill>
                <a:latin typeface="Arial" pitchFamily="-107" charset="0"/>
                <a:ea typeface="Arial" pitchFamily="-107" charset="0"/>
                <a:cs typeface="Arial" pitchFamily="-107" charset="0"/>
              </a:rPr>
              <a:t>nd caches</a:t>
            </a:r>
            <a:endParaRPr lang="en-US" kern="0" dirty="0">
              <a:solidFill>
                <a:sysClr val="windowText" lastClr="000000"/>
              </a:solidFill>
              <a:latin typeface="Arial" pitchFamily="-107" charset="0"/>
              <a:ea typeface="Arial" pitchFamily="-107" charset="0"/>
              <a:cs typeface="Arial" pitchFamily="-107" charset="0"/>
            </a:endParaRPr>
          </a:p>
        </p:txBody>
      </p:sp>
      <p:sp>
        <p:nvSpPr>
          <p:cNvPr id="26" name="Text Box 20" descr="90%"/>
          <p:cNvSpPr txBox="1">
            <a:spLocks noChangeArrowheads="1"/>
          </p:cNvSpPr>
          <p:nvPr/>
        </p:nvSpPr>
        <p:spPr bwMode="auto">
          <a:xfrm>
            <a:off x="3616246" y="2996808"/>
            <a:ext cx="1527335" cy="341632"/>
          </a:xfrm>
          <a:prstGeom prst="rect">
            <a:avLst/>
          </a:prstGeom>
          <a:noFill/>
          <a:ln w="12700">
            <a:noFill/>
            <a:miter lim="800000"/>
            <a:headEnd/>
            <a:tailEnd/>
          </a:ln>
          <a:effectLst/>
        </p:spPr>
        <p:txBody>
          <a:bodyPr wrap="none" lIns="64008" tIns="32004" rIns="64008" bIns="32004">
            <a:spAutoFit/>
          </a:bodyPr>
          <a:lstStyle/>
          <a:p>
            <a:pPr algn="ctr">
              <a:defRPr/>
            </a:pPr>
            <a:r>
              <a:rPr lang="en-US" kern="0" dirty="0">
                <a:solidFill>
                  <a:sysClr val="windowText" lastClr="000000"/>
                </a:solidFill>
                <a:latin typeface="Arial" pitchFamily="-107" charset="0"/>
                <a:ea typeface="Arial" pitchFamily="-107" charset="0"/>
                <a:cs typeface="Arial" pitchFamily="-107" charset="0"/>
              </a:rPr>
              <a:t>Main </a:t>
            </a:r>
            <a:r>
              <a:rPr lang="en-US" kern="0" dirty="0" smtClean="0">
                <a:solidFill>
                  <a:sysClr val="windowText" lastClr="000000"/>
                </a:solidFill>
                <a:latin typeface="Arial" pitchFamily="-107" charset="0"/>
                <a:ea typeface="Arial" pitchFamily="-107" charset="0"/>
                <a:cs typeface="Arial" pitchFamily="-107" charset="0"/>
              </a:rPr>
              <a:t>Memory</a:t>
            </a:r>
            <a:endParaRPr lang="en-US" kern="0" dirty="0">
              <a:solidFill>
                <a:sysClr val="windowText" lastClr="000000"/>
              </a:solidFill>
              <a:latin typeface="Arial" pitchFamily="-107" charset="0"/>
              <a:ea typeface="Arial" pitchFamily="-107" charset="0"/>
              <a:cs typeface="Arial" pitchFamily="-107" charset="0"/>
            </a:endParaRPr>
          </a:p>
        </p:txBody>
      </p:sp>
      <p:sp>
        <p:nvSpPr>
          <p:cNvPr id="27" name="Line 15"/>
          <p:cNvSpPr>
            <a:spLocks noChangeShapeType="1"/>
          </p:cNvSpPr>
          <p:nvPr/>
        </p:nvSpPr>
        <p:spPr bwMode="auto">
          <a:xfrm flipV="1">
            <a:off x="2506663" y="2282060"/>
            <a:ext cx="697185" cy="620"/>
          </a:xfrm>
          <a:prstGeom prst="line">
            <a:avLst/>
          </a:prstGeom>
          <a:noFill/>
          <a:ln w="38100">
            <a:solidFill>
              <a:srgbClr val="0000FF"/>
            </a:solidFill>
            <a:round/>
            <a:headEnd type="triangle" w="med" len="me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9472" name="Text Box 24" descr="90%"/>
          <p:cNvSpPr txBox="1">
            <a:spLocks noChangeArrowheads="1"/>
          </p:cNvSpPr>
          <p:nvPr/>
        </p:nvSpPr>
        <p:spPr bwMode="auto">
          <a:xfrm>
            <a:off x="6049936" y="3020548"/>
            <a:ext cx="2194472"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0"/>
              </a:spcBef>
              <a:spcAft>
                <a:spcPct val="0"/>
              </a:spcAft>
            </a:pPr>
            <a:r>
              <a:rPr lang="en-US" sz="1800" dirty="0" smtClean="0">
                <a:solidFill>
                  <a:srgbClr val="000000"/>
                </a:solidFill>
              </a:rPr>
              <a:t>Storage (SSD/HDD)</a:t>
            </a:r>
          </a:p>
        </p:txBody>
      </p:sp>
      <p:pic>
        <p:nvPicPr>
          <p:cNvPr id="19" name="Content Placeholder 6" descr="barcelona-die-photo-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3608" y="1633988"/>
            <a:ext cx="1312168" cy="1279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ne 15"/>
          <p:cNvSpPr>
            <a:spLocks noChangeShapeType="1"/>
          </p:cNvSpPr>
          <p:nvPr/>
        </p:nvSpPr>
        <p:spPr bwMode="auto">
          <a:xfrm flipV="1">
            <a:off x="5724128" y="2282060"/>
            <a:ext cx="697185" cy="620"/>
          </a:xfrm>
          <a:prstGeom prst="line">
            <a:avLst/>
          </a:prstGeom>
          <a:noFill/>
          <a:ln w="38100">
            <a:solidFill>
              <a:srgbClr val="0000FF"/>
            </a:solidFill>
            <a:round/>
            <a:headEnd type="triangle" w="med" len="me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pic>
        <p:nvPicPr>
          <p:cNvPr id="23" name="Picture 22" descr="dim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3324124" y="1633988"/>
            <a:ext cx="2304256" cy="549297"/>
          </a:xfrm>
          <a:prstGeom prst="rect">
            <a:avLst/>
          </a:prstGeom>
        </p:spPr>
      </p:pic>
      <p:pic>
        <p:nvPicPr>
          <p:cNvPr id="24" name="Picture 23" descr="dim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3299596" y="2308826"/>
            <a:ext cx="2304256" cy="549297"/>
          </a:xfrm>
          <a:prstGeom prst="rect">
            <a:avLst/>
          </a:prstGeom>
        </p:spPr>
      </p:pic>
    </p:spTree>
    <p:extLst>
      <p:ext uri="{BB962C8B-B14F-4D97-AF65-F5344CB8AC3E}">
        <p14:creationId xmlns:p14="http://schemas.microsoft.com/office/powerpoint/2010/main" val="23519150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Tolerating DRAM: Example Techniques</a:t>
            </a:r>
            <a:endParaRPr lang="en-US" dirty="0"/>
          </a:p>
        </p:txBody>
      </p:sp>
      <p:sp>
        <p:nvSpPr>
          <p:cNvPr id="3" name="Content Placeholder 2"/>
          <p:cNvSpPr>
            <a:spLocks noGrp="1"/>
          </p:cNvSpPr>
          <p:nvPr>
            <p:ph idx="1"/>
          </p:nvPr>
        </p:nvSpPr>
        <p:spPr/>
        <p:txBody>
          <a:bodyPr/>
          <a:lstStyle/>
          <a:p>
            <a:r>
              <a:rPr lang="en-US" dirty="0" smtClean="0"/>
              <a:t>Retention-Aware DRAM Refresh: </a:t>
            </a:r>
            <a:r>
              <a:rPr lang="en-US" dirty="0" smtClean="0">
                <a:solidFill>
                  <a:srgbClr val="0000FF"/>
                </a:solidFill>
              </a:rPr>
              <a:t>Reducing Refresh Impact</a:t>
            </a:r>
          </a:p>
          <a:p>
            <a:pPr marL="0" indent="0">
              <a:buNone/>
            </a:pPr>
            <a:endParaRPr lang="en-US" dirty="0" smtClean="0">
              <a:solidFill>
                <a:srgbClr val="0000FF"/>
              </a:solidFill>
            </a:endParaRPr>
          </a:p>
          <a:p>
            <a:r>
              <a:rPr lang="en-US" dirty="0" smtClean="0"/>
              <a:t>Tiered-Latency DRAM: </a:t>
            </a:r>
            <a:r>
              <a:rPr lang="en-US" dirty="0" smtClean="0">
                <a:solidFill>
                  <a:srgbClr val="0000FF"/>
                </a:solidFill>
              </a:rPr>
              <a:t>Reducing DRAM Latency</a:t>
            </a:r>
          </a:p>
          <a:p>
            <a:endParaRPr lang="en-US" dirty="0"/>
          </a:p>
          <a:p>
            <a:r>
              <a:rPr lang="en-US" dirty="0" err="1" smtClean="0"/>
              <a:t>RowClone</a:t>
            </a:r>
            <a:r>
              <a:rPr lang="en-US" dirty="0" smtClean="0"/>
              <a:t>: </a:t>
            </a:r>
            <a:r>
              <a:rPr lang="en-US" dirty="0" smtClean="0">
                <a:solidFill>
                  <a:srgbClr val="0000FF"/>
                </a:solidFill>
              </a:rPr>
              <a:t>Accelerating Page Copy and Initialization </a:t>
            </a:r>
          </a:p>
          <a:p>
            <a:endParaRPr lang="en-US" dirty="0"/>
          </a:p>
          <a:p>
            <a:r>
              <a:rPr lang="en-US" dirty="0" smtClean="0"/>
              <a:t>Subarray</a:t>
            </a:r>
            <a:r>
              <a:rPr lang="en-US" dirty="0"/>
              <a:t>-Level </a:t>
            </a:r>
            <a:r>
              <a:rPr lang="en-US" dirty="0" smtClean="0"/>
              <a:t>Parallelism: </a:t>
            </a:r>
            <a:r>
              <a:rPr lang="en-US" dirty="0" smtClean="0">
                <a:solidFill>
                  <a:srgbClr val="0000FF"/>
                </a:solidFill>
              </a:rPr>
              <a:t>Reducing Bank Conflict Impact</a:t>
            </a:r>
            <a:endParaRPr lang="en-US" dirty="0">
              <a:solidFill>
                <a:srgbClr val="0000FF"/>
              </a:solidFill>
            </a:endParaRPr>
          </a:p>
          <a:p>
            <a:pPr marL="0" indent="0">
              <a:buNone/>
            </a:pP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20</a:t>
            </a:fld>
            <a:endParaRPr lang="en-US" altLang="en-US">
              <a:solidFill>
                <a:srgbClr val="000000"/>
              </a:solidFill>
            </a:endParaRPr>
          </a:p>
        </p:txBody>
      </p:sp>
      <p:sp>
        <p:nvSpPr>
          <p:cNvPr id="6" name="Rectangle 5"/>
          <p:cNvSpPr/>
          <p:nvPr/>
        </p:nvSpPr>
        <p:spPr>
          <a:xfrm>
            <a:off x="539552" y="1340768"/>
            <a:ext cx="8136904" cy="504056"/>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7583119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2863"/>
            <a:ext cx="2646363"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4" name="Title 1"/>
          <p:cNvSpPr>
            <a:spLocks noGrp="1"/>
          </p:cNvSpPr>
          <p:nvPr>
            <p:ph type="title"/>
          </p:nvPr>
        </p:nvSpPr>
        <p:spPr/>
        <p:txBody>
          <a:bodyPr/>
          <a:lstStyle/>
          <a:p>
            <a:r>
              <a:rPr lang="en-US">
                <a:latin typeface="Garamond" charset="0"/>
                <a:ea typeface="ＭＳ Ｐゴシック" charset="0"/>
                <a:cs typeface="ＭＳ Ｐゴシック" charset="0"/>
              </a:rPr>
              <a:t>DRAM Refresh</a:t>
            </a:r>
          </a:p>
        </p:txBody>
      </p:sp>
      <p:sp>
        <p:nvSpPr>
          <p:cNvPr id="3" name="Content Placeholder 2"/>
          <p:cNvSpPr>
            <a:spLocks noGrp="1"/>
          </p:cNvSpPr>
          <p:nvPr>
            <p:ph idx="1"/>
          </p:nvPr>
        </p:nvSpPr>
        <p:spPr>
          <a:xfrm>
            <a:off x="228600" y="996950"/>
            <a:ext cx="8610600" cy="5194300"/>
          </a:xfrm>
        </p:spPr>
        <p:txBody>
          <a:bodyPr/>
          <a:lstStyle/>
          <a:p>
            <a:pPr>
              <a:defRPr/>
            </a:pPr>
            <a:r>
              <a:rPr lang="en-US" dirty="0">
                <a:latin typeface="Tahoma" charset="0"/>
              </a:rPr>
              <a:t>DRAM capacitor charge leaks over time</a:t>
            </a:r>
          </a:p>
          <a:p>
            <a:pPr>
              <a:defRPr/>
            </a:pPr>
            <a:endParaRPr lang="en-US" dirty="0" smtClean="0">
              <a:latin typeface="Tahoma" charset="0"/>
            </a:endParaRPr>
          </a:p>
          <a:p>
            <a:pPr>
              <a:defRPr/>
            </a:pPr>
            <a:r>
              <a:rPr lang="en-US" dirty="0" smtClean="0">
                <a:latin typeface="Tahoma" charset="0"/>
              </a:rPr>
              <a:t>The </a:t>
            </a:r>
            <a:r>
              <a:rPr lang="en-US" dirty="0">
                <a:latin typeface="Tahoma" charset="0"/>
              </a:rPr>
              <a:t>memory controller needs to </a:t>
            </a:r>
            <a:r>
              <a:rPr lang="en-US" dirty="0" smtClean="0">
                <a:latin typeface="Tahoma" charset="0"/>
              </a:rPr>
              <a:t>refresh each </a:t>
            </a:r>
            <a:r>
              <a:rPr lang="en-US" dirty="0">
                <a:latin typeface="Tahoma" charset="0"/>
              </a:rPr>
              <a:t>row periodically to </a:t>
            </a:r>
            <a:r>
              <a:rPr lang="en-US" dirty="0" smtClean="0">
                <a:latin typeface="Tahoma" charset="0"/>
              </a:rPr>
              <a:t>restore charge</a:t>
            </a:r>
            <a:endParaRPr lang="en-US" dirty="0">
              <a:latin typeface="Tahoma" charset="0"/>
            </a:endParaRPr>
          </a:p>
          <a:p>
            <a:pPr lvl="1">
              <a:defRPr/>
            </a:pPr>
            <a:r>
              <a:rPr lang="en-US" dirty="0" smtClean="0">
                <a:latin typeface="Tahoma" charset="0"/>
                <a:ea typeface="ＭＳ Ｐゴシック" charset="0"/>
              </a:rPr>
              <a:t>Activate each </a:t>
            </a:r>
            <a:r>
              <a:rPr lang="en-US" dirty="0">
                <a:latin typeface="Tahoma" charset="0"/>
                <a:ea typeface="ＭＳ Ｐゴシック" charset="0"/>
              </a:rPr>
              <a:t>row every N </a:t>
            </a:r>
            <a:r>
              <a:rPr lang="en-US" dirty="0" err="1">
                <a:latin typeface="Tahoma" charset="0"/>
                <a:ea typeface="ＭＳ Ｐゴシック" charset="0"/>
              </a:rPr>
              <a:t>ms</a:t>
            </a:r>
            <a:endParaRPr lang="en-US" dirty="0">
              <a:latin typeface="Tahoma" charset="0"/>
              <a:ea typeface="ＭＳ Ｐゴシック" charset="0"/>
            </a:endParaRPr>
          </a:p>
          <a:p>
            <a:pPr lvl="1">
              <a:defRPr/>
            </a:pPr>
            <a:r>
              <a:rPr lang="en-US" dirty="0">
                <a:latin typeface="Tahoma" charset="0"/>
                <a:ea typeface="ＭＳ Ｐゴシック" charset="0"/>
              </a:rPr>
              <a:t>Typical N = 64 </a:t>
            </a:r>
            <a:r>
              <a:rPr lang="en-US" dirty="0" err="1" smtClean="0">
                <a:latin typeface="Tahoma" charset="0"/>
                <a:ea typeface="ＭＳ Ｐゴシック" charset="0"/>
              </a:rPr>
              <a:t>ms</a:t>
            </a:r>
            <a:endParaRPr lang="en-US" dirty="0" smtClean="0">
              <a:latin typeface="Tahoma" charset="0"/>
              <a:ea typeface="ＭＳ Ｐゴシック" charset="0"/>
            </a:endParaRPr>
          </a:p>
          <a:p>
            <a:pPr lvl="1">
              <a:defRPr/>
            </a:pPr>
            <a:endParaRPr lang="en-US" dirty="0">
              <a:latin typeface="Tahoma" charset="0"/>
              <a:ea typeface="ＭＳ Ｐゴシック" charset="0"/>
            </a:endParaRPr>
          </a:p>
          <a:p>
            <a:pPr>
              <a:defRPr/>
            </a:pPr>
            <a:r>
              <a:rPr lang="en-US" dirty="0" smtClean="0">
                <a:latin typeface="Tahoma" charset="0"/>
              </a:rPr>
              <a:t>Downsides of refresh</a:t>
            </a:r>
          </a:p>
          <a:p>
            <a:pPr marL="0" indent="0">
              <a:buFont typeface="Wingdings" charset="0"/>
              <a:buNone/>
              <a:defRPr/>
            </a:pPr>
            <a:r>
              <a:rPr lang="en-US" sz="2200" dirty="0">
                <a:latin typeface="Tahoma" charset="0"/>
                <a:ea typeface="ＭＳ Ｐゴシック" charset="0"/>
              </a:rPr>
              <a:t> </a:t>
            </a:r>
            <a:r>
              <a:rPr lang="en-US" sz="2200" dirty="0" smtClean="0">
                <a:latin typeface="Tahoma" charset="0"/>
                <a:ea typeface="ＭＳ Ｐゴシック" charset="0"/>
              </a:rPr>
              <a:t>   -- </a:t>
            </a:r>
            <a:r>
              <a:rPr lang="en-US" sz="2200" dirty="0">
                <a:solidFill>
                  <a:srgbClr val="0000FF"/>
                </a:solidFill>
                <a:latin typeface="Tahoma" charset="0"/>
                <a:ea typeface="ＭＳ Ｐゴシック" charset="0"/>
              </a:rPr>
              <a:t>E</a:t>
            </a:r>
            <a:r>
              <a:rPr lang="en-US" sz="2200" dirty="0" smtClean="0">
                <a:solidFill>
                  <a:srgbClr val="0000FF"/>
                </a:solidFill>
                <a:latin typeface="Tahoma" charset="0"/>
                <a:ea typeface="ＭＳ Ｐゴシック" charset="0"/>
              </a:rPr>
              <a:t>nergy consumption</a:t>
            </a:r>
            <a:r>
              <a:rPr lang="en-US" sz="2200" dirty="0" smtClean="0">
                <a:latin typeface="Tahoma" charset="0"/>
                <a:ea typeface="ＭＳ Ｐゴシック" charset="0"/>
              </a:rPr>
              <a:t>: Each refresh consumes energy</a:t>
            </a:r>
          </a:p>
          <a:p>
            <a:pPr lvl="1">
              <a:buFont typeface="Wingdings" charset="0"/>
              <a:buNone/>
              <a:defRPr/>
            </a:pPr>
            <a:r>
              <a:rPr lang="en-US" dirty="0" smtClean="0">
                <a:latin typeface="Tahoma" charset="0"/>
                <a:ea typeface="ＭＳ Ｐゴシック" charset="0"/>
              </a:rPr>
              <a:t>-</a:t>
            </a:r>
            <a:r>
              <a:rPr lang="en-US" dirty="0">
                <a:latin typeface="Tahoma" charset="0"/>
                <a:ea typeface="ＭＳ Ｐゴシック" charset="0"/>
              </a:rPr>
              <a:t>- </a:t>
            </a:r>
            <a:r>
              <a:rPr lang="en-US" dirty="0" smtClean="0">
                <a:solidFill>
                  <a:srgbClr val="0000FF"/>
                </a:solidFill>
                <a:latin typeface="Tahoma" charset="0"/>
                <a:ea typeface="ＭＳ Ｐゴシック" charset="0"/>
              </a:rPr>
              <a:t>Performance degradation</a:t>
            </a:r>
            <a:r>
              <a:rPr lang="en-US" dirty="0" smtClean="0">
                <a:latin typeface="Tahoma" charset="0"/>
                <a:ea typeface="ＭＳ Ｐゴシック" charset="0"/>
              </a:rPr>
              <a:t>: DRAM rank/bank </a:t>
            </a:r>
            <a:r>
              <a:rPr lang="en-US" dirty="0">
                <a:latin typeface="Tahoma" charset="0"/>
                <a:ea typeface="ＭＳ Ｐゴシック" charset="0"/>
              </a:rPr>
              <a:t>unavailable while refreshed</a:t>
            </a:r>
          </a:p>
          <a:p>
            <a:pPr lvl="1">
              <a:buFont typeface="Wingdings" charset="0"/>
              <a:buNone/>
              <a:defRPr/>
            </a:pPr>
            <a:r>
              <a:rPr lang="en-US" dirty="0">
                <a:latin typeface="Tahoma" charset="0"/>
                <a:ea typeface="ＭＳ Ｐゴシック" charset="0"/>
              </a:rPr>
              <a:t>-- </a:t>
            </a:r>
            <a:r>
              <a:rPr lang="en-US" dirty="0" smtClean="0">
                <a:solidFill>
                  <a:srgbClr val="0000FF"/>
                </a:solidFill>
                <a:latin typeface="Tahoma" charset="0"/>
                <a:ea typeface="ＭＳ Ｐゴシック" charset="0"/>
              </a:rPr>
              <a:t>QoS/predictability impact</a:t>
            </a:r>
            <a:r>
              <a:rPr lang="en-US" dirty="0" smtClean="0">
                <a:latin typeface="Tahoma" charset="0"/>
                <a:ea typeface="ＭＳ Ｐゴシック" charset="0"/>
              </a:rPr>
              <a:t>: (Long) pause times during refresh</a:t>
            </a:r>
            <a:endParaRPr lang="en-US" dirty="0">
              <a:latin typeface="Tahoma" charset="0"/>
              <a:ea typeface="ＭＳ Ｐゴシック" charset="0"/>
            </a:endParaRPr>
          </a:p>
          <a:p>
            <a:pPr lvl="1">
              <a:buFont typeface="Wingdings" charset="0"/>
              <a:buNone/>
              <a:defRPr/>
            </a:pPr>
            <a:r>
              <a:rPr lang="en-US" dirty="0" smtClean="0">
                <a:latin typeface="Tahoma" charset="0"/>
                <a:ea typeface="ＭＳ Ｐゴシック" charset="0"/>
              </a:rPr>
              <a:t>-- </a:t>
            </a:r>
            <a:r>
              <a:rPr lang="en-US" dirty="0">
                <a:solidFill>
                  <a:srgbClr val="0000FF"/>
                </a:solidFill>
                <a:latin typeface="Tahoma" charset="0"/>
              </a:rPr>
              <a:t>Refresh rate limits DRAM </a:t>
            </a:r>
            <a:r>
              <a:rPr lang="en-US" dirty="0" smtClean="0">
                <a:solidFill>
                  <a:srgbClr val="0000FF"/>
                </a:solidFill>
                <a:latin typeface="Tahoma" charset="0"/>
              </a:rPr>
              <a:t>capacity scaling </a:t>
            </a:r>
            <a:endParaRPr lang="en-US" dirty="0">
              <a:solidFill>
                <a:srgbClr val="0000FF"/>
              </a:solidFill>
              <a:latin typeface="Tahoma" charset="0"/>
            </a:endParaRPr>
          </a:p>
          <a:p>
            <a:pPr lvl="1">
              <a:buFont typeface="Wingdings" charset="0"/>
              <a:buNone/>
              <a:defRPr/>
            </a:pPr>
            <a:endParaRPr lang="en-US" dirty="0">
              <a:latin typeface="Tahoma" charset="0"/>
            </a:endParaRPr>
          </a:p>
          <a:p>
            <a:pPr>
              <a:defRPr/>
            </a:pPr>
            <a:endParaRPr lang="en-US" dirty="0">
              <a:latin typeface="Tahoma" charset="0"/>
            </a:endParaRPr>
          </a:p>
          <a:p>
            <a:pPr lvl="1">
              <a:defRPr/>
            </a:pPr>
            <a:endParaRPr lang="en-US" dirty="0">
              <a:latin typeface="Tahoma" charset="0"/>
              <a:ea typeface="ＭＳ Ｐゴシック" charset="0"/>
            </a:endParaRPr>
          </a:p>
          <a:p>
            <a:pPr>
              <a:defRPr/>
            </a:pPr>
            <a:endParaRPr lang="en-US" dirty="0">
              <a:latin typeface="Tahoma" charset="0"/>
            </a:endParaRPr>
          </a:p>
        </p:txBody>
      </p:sp>
      <p:sp>
        <p:nvSpPr>
          <p:cNvPr id="9523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53C4982-98C9-324D-9F65-FCC9C20E067B}" type="slidenum">
              <a:rPr lang="en-US" sz="1600">
                <a:solidFill>
                  <a:srgbClr val="000000"/>
                </a:solidFill>
                <a:latin typeface="Garamond" charset="0"/>
              </a:rPr>
              <a:pPr eaLnBrk="1" hangingPunct="1"/>
              <a:t>21</a:t>
            </a:fld>
            <a:endParaRPr lang="en-US" sz="1600">
              <a:solidFill>
                <a:srgbClr val="000000"/>
              </a:solidFill>
              <a:latin typeface="Garamond" charset="0"/>
            </a:endParaRPr>
          </a:p>
        </p:txBody>
      </p:sp>
    </p:spTree>
    <p:extLst>
      <p:ext uri="{BB962C8B-B14F-4D97-AF65-F5344CB8AC3E}">
        <p14:creationId xmlns:p14="http://schemas.microsoft.com/office/powerpoint/2010/main" val="31806491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US">
                <a:latin typeface="Garamond" charset="0"/>
                <a:ea typeface="ＭＳ Ｐゴシック" charset="0"/>
                <a:cs typeface="ＭＳ Ｐゴシック" charset="0"/>
              </a:rPr>
              <a:t>Refresh Overhead: Performance</a:t>
            </a:r>
          </a:p>
        </p:txBody>
      </p:sp>
      <p:sp>
        <p:nvSpPr>
          <p:cNvPr id="9728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81CABFF-B2FC-7446-B344-1DF3937ECF61}" type="slidenum">
              <a:rPr lang="en-US" sz="1600">
                <a:solidFill>
                  <a:srgbClr val="000000"/>
                </a:solidFill>
                <a:latin typeface="Garamond" charset="0"/>
              </a:rPr>
              <a:pPr eaLnBrk="1" hangingPunct="1"/>
              <a:t>22</a:t>
            </a:fld>
            <a:endParaRPr lang="en-US" sz="1600">
              <a:solidFill>
                <a:srgbClr val="000000"/>
              </a:solidFill>
              <a:latin typeface="Garamond" charset="0"/>
            </a:endParaRPr>
          </a:p>
        </p:txBody>
      </p:sp>
      <p:pic>
        <p:nvPicPr>
          <p:cNvPr id="9728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981075"/>
            <a:ext cx="6867525"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2"/>
          <p:cNvSpPr txBox="1">
            <a:spLocks noChangeArrowheads="1"/>
          </p:cNvSpPr>
          <p:nvPr/>
        </p:nvSpPr>
        <p:spPr bwMode="auto">
          <a:xfrm>
            <a:off x="2555875" y="4746625"/>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000" b="1" smtClean="0">
                <a:solidFill>
                  <a:srgbClr val="404040"/>
                </a:solidFill>
                <a:latin typeface="Calibri" charset="0"/>
              </a:rPr>
              <a:t>8%</a:t>
            </a:r>
          </a:p>
        </p:txBody>
      </p:sp>
      <p:sp>
        <p:nvSpPr>
          <p:cNvPr id="97285" name="2"/>
          <p:cNvSpPr txBox="1">
            <a:spLocks noChangeArrowheads="1"/>
          </p:cNvSpPr>
          <p:nvPr/>
        </p:nvSpPr>
        <p:spPr bwMode="auto">
          <a:xfrm>
            <a:off x="6443663" y="2997200"/>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000" b="1" smtClean="0">
                <a:solidFill>
                  <a:srgbClr val="404040"/>
                </a:solidFill>
                <a:latin typeface="Calibri" charset="0"/>
              </a:rPr>
              <a:t>46%</a:t>
            </a:r>
          </a:p>
        </p:txBody>
      </p:sp>
    </p:spTree>
    <p:extLst>
      <p:ext uri="{BB962C8B-B14F-4D97-AF65-F5344CB8AC3E}">
        <p14:creationId xmlns:p14="http://schemas.microsoft.com/office/powerpoint/2010/main" val="24979220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a:latin typeface="Garamond" charset="0"/>
                <a:ea typeface="ＭＳ Ｐゴシック" charset="0"/>
                <a:cs typeface="ＭＳ Ｐゴシック" charset="0"/>
              </a:rPr>
              <a:t>Refresh Overhead: Energy</a:t>
            </a:r>
          </a:p>
        </p:txBody>
      </p:sp>
      <p:sp>
        <p:nvSpPr>
          <p:cNvPr id="9830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48D7D63-AEFE-3544-81C8-F29D7B5104D9}" type="slidenum">
              <a:rPr lang="en-US" sz="1600">
                <a:solidFill>
                  <a:srgbClr val="000000"/>
                </a:solidFill>
                <a:latin typeface="Garamond" charset="0"/>
              </a:rPr>
              <a:pPr eaLnBrk="1" hangingPunct="1"/>
              <a:t>23</a:t>
            </a:fld>
            <a:endParaRPr lang="en-US" sz="1600">
              <a:solidFill>
                <a:srgbClr val="000000"/>
              </a:solidFill>
              <a:latin typeface="Garamond" charset="0"/>
            </a:endParaRPr>
          </a:p>
        </p:txBody>
      </p:sp>
      <p:pic>
        <p:nvPicPr>
          <p:cNvPr id="9830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906" y="908720"/>
            <a:ext cx="6929438"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2"/>
          <p:cNvSpPr txBox="1">
            <a:spLocks noChangeArrowheads="1"/>
          </p:cNvSpPr>
          <p:nvPr/>
        </p:nvSpPr>
        <p:spPr bwMode="auto">
          <a:xfrm>
            <a:off x="2555875" y="4508500"/>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000" b="1" smtClean="0">
                <a:solidFill>
                  <a:srgbClr val="404040"/>
                </a:solidFill>
                <a:latin typeface="Calibri" charset="0"/>
              </a:rPr>
              <a:t>15%</a:t>
            </a:r>
          </a:p>
        </p:txBody>
      </p:sp>
      <p:sp>
        <p:nvSpPr>
          <p:cNvPr id="98309" name="2"/>
          <p:cNvSpPr txBox="1">
            <a:spLocks noChangeArrowheads="1"/>
          </p:cNvSpPr>
          <p:nvPr/>
        </p:nvSpPr>
        <p:spPr bwMode="auto">
          <a:xfrm>
            <a:off x="6443663" y="2997200"/>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000" b="1" smtClean="0">
                <a:solidFill>
                  <a:srgbClr val="404040"/>
                </a:solidFill>
                <a:latin typeface="Calibri" charset="0"/>
              </a:rPr>
              <a:t>47%</a:t>
            </a:r>
          </a:p>
        </p:txBody>
      </p:sp>
    </p:spTree>
    <p:extLst>
      <p:ext uri="{BB962C8B-B14F-4D97-AF65-F5344CB8AC3E}">
        <p14:creationId xmlns:p14="http://schemas.microsoft.com/office/powerpoint/2010/main" val="20430010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Retention Time Profile of DRAM</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pPr>
              <a:defRPr/>
            </a:pPr>
            <a:fld id="{00786FF2-CC60-CB43-AE88-3EA463621049}" type="slidenum">
              <a:rPr lang="en-US" smtClean="0"/>
              <a:pPr>
                <a:defRPr/>
              </a:pPr>
              <a:t>24</a:t>
            </a:fld>
            <a:endParaRPr lang="en-US"/>
          </a:p>
        </p:txBody>
      </p:sp>
      <p:pic>
        <p:nvPicPr>
          <p:cNvPr id="5" name="Picture 4"/>
          <p:cNvPicPr>
            <a:picLocks noChangeAspect="1"/>
          </p:cNvPicPr>
          <p:nvPr/>
        </p:nvPicPr>
        <p:blipFill>
          <a:blip r:embed="rId2"/>
          <a:stretch>
            <a:fillRect/>
          </a:stretch>
        </p:blipFill>
        <p:spPr>
          <a:xfrm>
            <a:off x="0" y="1144459"/>
            <a:ext cx="9144000" cy="4372773"/>
          </a:xfrm>
          <a:prstGeom prst="rect">
            <a:avLst/>
          </a:prstGeom>
        </p:spPr>
      </p:pic>
    </p:spTree>
    <p:extLst>
      <p:ext uri="{BB962C8B-B14F-4D97-AF65-F5344CB8AC3E}">
        <p14:creationId xmlns:p14="http://schemas.microsoft.com/office/powerpoint/2010/main" val="23769358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973435" y="1268760"/>
            <a:ext cx="3184345" cy="1872208"/>
          </a:xfrm>
          <a:prstGeom prst="rect">
            <a:avLst/>
          </a:prstGeom>
        </p:spPr>
      </p:pic>
      <p:sp>
        <p:nvSpPr>
          <p:cNvPr id="2" name="Title 1"/>
          <p:cNvSpPr>
            <a:spLocks noGrp="1"/>
          </p:cNvSpPr>
          <p:nvPr>
            <p:ph type="title"/>
          </p:nvPr>
        </p:nvSpPr>
        <p:spPr>
          <a:xfrm>
            <a:off x="228600" y="152400"/>
            <a:ext cx="8915400" cy="1066800"/>
          </a:xfrm>
        </p:spPr>
        <p:txBody>
          <a:bodyPr/>
          <a:lstStyle/>
          <a:p>
            <a:r>
              <a:rPr lang="en-US" dirty="0" smtClean="0"/>
              <a:t>RAIDR: Eliminating Unnecessary Refreshes</a:t>
            </a:r>
            <a:endParaRPr lang="en-US" dirty="0"/>
          </a:p>
        </p:txBody>
      </p:sp>
      <p:sp>
        <p:nvSpPr>
          <p:cNvPr id="3" name="Content Placeholder 2"/>
          <p:cNvSpPr>
            <a:spLocks noGrp="1"/>
          </p:cNvSpPr>
          <p:nvPr>
            <p:ph idx="1"/>
          </p:nvPr>
        </p:nvSpPr>
        <p:spPr>
          <a:xfrm>
            <a:off x="-36512" y="980728"/>
            <a:ext cx="9036496" cy="5267672"/>
          </a:xfrm>
        </p:spPr>
        <p:txBody>
          <a:bodyPr/>
          <a:lstStyle/>
          <a:p>
            <a:r>
              <a:rPr lang="en-US" sz="2200" dirty="0"/>
              <a:t>Observation: </a:t>
            </a:r>
            <a:r>
              <a:rPr lang="en-US" sz="2200" dirty="0">
                <a:solidFill>
                  <a:srgbClr val="0000FF"/>
                </a:solidFill>
              </a:rPr>
              <a:t>Most </a:t>
            </a:r>
            <a:r>
              <a:rPr lang="en-US" sz="2200" dirty="0" smtClean="0">
                <a:solidFill>
                  <a:srgbClr val="0000FF"/>
                </a:solidFill>
              </a:rPr>
              <a:t>DRAM rows </a:t>
            </a:r>
            <a:r>
              <a:rPr lang="en-US" sz="2200" dirty="0">
                <a:solidFill>
                  <a:srgbClr val="0000FF"/>
                </a:solidFill>
              </a:rPr>
              <a:t>can be refreshed much less often without losing data </a:t>
            </a:r>
            <a:r>
              <a:rPr lang="en-US" sz="1500" b="1" dirty="0">
                <a:solidFill>
                  <a:schemeClr val="accent6">
                    <a:lumMod val="75000"/>
                  </a:schemeClr>
                </a:solidFill>
              </a:rPr>
              <a:t>[Kim+, EDL’09</a:t>
            </a:r>
            <a:r>
              <a:rPr lang="en-US" sz="1500" b="1" dirty="0" smtClean="0">
                <a:solidFill>
                  <a:schemeClr val="accent6">
                    <a:lumMod val="75000"/>
                  </a:schemeClr>
                </a:solidFill>
              </a:rPr>
              <a:t>][Liu+ ISCA’13]</a:t>
            </a:r>
          </a:p>
          <a:p>
            <a:endParaRPr lang="en-US" sz="800" dirty="0" smtClean="0"/>
          </a:p>
          <a:p>
            <a:r>
              <a:rPr lang="en-US" sz="2200" dirty="0" smtClean="0"/>
              <a:t>Key </a:t>
            </a:r>
            <a:r>
              <a:rPr lang="en-US" sz="2200" dirty="0"/>
              <a:t>idea: </a:t>
            </a:r>
            <a:r>
              <a:rPr lang="en-US" sz="2200" dirty="0" smtClean="0">
                <a:solidFill>
                  <a:srgbClr val="0000FF"/>
                </a:solidFill>
              </a:rPr>
              <a:t>Refresh </a:t>
            </a:r>
            <a:r>
              <a:rPr lang="en-US" sz="2200" dirty="0">
                <a:solidFill>
                  <a:srgbClr val="0000FF"/>
                </a:solidFill>
              </a:rPr>
              <a:t>rows containing weak cells </a:t>
            </a:r>
            <a:endParaRPr lang="en-US" sz="2200" dirty="0" smtClean="0">
              <a:solidFill>
                <a:srgbClr val="0000FF"/>
              </a:solidFill>
            </a:endParaRPr>
          </a:p>
          <a:p>
            <a:pPr marL="0" indent="0">
              <a:buNone/>
            </a:pPr>
            <a:r>
              <a:rPr lang="en-US" sz="2200" dirty="0">
                <a:solidFill>
                  <a:srgbClr val="0000FF"/>
                </a:solidFill>
              </a:rPr>
              <a:t> </a:t>
            </a:r>
            <a:r>
              <a:rPr lang="en-US" sz="2200" dirty="0" smtClean="0">
                <a:solidFill>
                  <a:srgbClr val="0000FF"/>
                </a:solidFill>
              </a:rPr>
              <a:t>   more frequently, other </a:t>
            </a:r>
            <a:r>
              <a:rPr lang="en-US" sz="2200" dirty="0">
                <a:solidFill>
                  <a:srgbClr val="0000FF"/>
                </a:solidFill>
              </a:rPr>
              <a:t>rows less </a:t>
            </a:r>
            <a:r>
              <a:rPr lang="en-US" sz="2200" dirty="0" smtClean="0">
                <a:solidFill>
                  <a:srgbClr val="0000FF"/>
                </a:solidFill>
              </a:rPr>
              <a:t>frequently</a:t>
            </a:r>
          </a:p>
          <a:p>
            <a:pPr marL="344487" lvl="1" indent="0">
              <a:buNone/>
            </a:pPr>
            <a:r>
              <a:rPr lang="en-US" sz="2000" dirty="0">
                <a:solidFill>
                  <a:srgbClr val="FF0000"/>
                </a:solidFill>
              </a:rPr>
              <a:t>1. Profiling: </a:t>
            </a:r>
            <a:r>
              <a:rPr lang="en-US" sz="2000" dirty="0">
                <a:solidFill>
                  <a:srgbClr val="000000"/>
                </a:solidFill>
              </a:rPr>
              <a:t>Profile </a:t>
            </a:r>
            <a:r>
              <a:rPr lang="en-US" sz="2000" dirty="0" smtClean="0">
                <a:solidFill>
                  <a:srgbClr val="000000"/>
                </a:solidFill>
              </a:rPr>
              <a:t>retention </a:t>
            </a:r>
            <a:r>
              <a:rPr lang="en-US" sz="2000" dirty="0">
                <a:solidFill>
                  <a:srgbClr val="000000"/>
                </a:solidFill>
              </a:rPr>
              <a:t>time of </a:t>
            </a:r>
            <a:r>
              <a:rPr lang="en-US" sz="2000" dirty="0" smtClean="0">
                <a:solidFill>
                  <a:srgbClr val="000000"/>
                </a:solidFill>
              </a:rPr>
              <a:t>all rows</a:t>
            </a:r>
            <a:endParaRPr lang="en-US" sz="2000" dirty="0">
              <a:solidFill>
                <a:srgbClr val="000000"/>
              </a:solidFill>
            </a:endParaRPr>
          </a:p>
          <a:p>
            <a:pPr marL="344487" lvl="1" indent="0">
              <a:buNone/>
            </a:pPr>
            <a:r>
              <a:rPr lang="en-US" sz="2000" dirty="0">
                <a:solidFill>
                  <a:srgbClr val="FF0000"/>
                </a:solidFill>
              </a:rPr>
              <a:t>2. Binning: </a:t>
            </a:r>
            <a:r>
              <a:rPr lang="en-US" sz="2000" dirty="0">
                <a:solidFill>
                  <a:srgbClr val="000000"/>
                </a:solidFill>
              </a:rPr>
              <a:t>Store rows into bins by retention </a:t>
            </a:r>
            <a:r>
              <a:rPr lang="en-US" sz="2000" dirty="0" smtClean="0">
                <a:solidFill>
                  <a:srgbClr val="000000"/>
                </a:solidFill>
              </a:rPr>
              <a:t>time in memory controller</a:t>
            </a:r>
          </a:p>
          <a:p>
            <a:pPr marL="344487" lvl="1" indent="0">
              <a:buNone/>
            </a:pPr>
            <a:r>
              <a:rPr lang="en-US" sz="2000" dirty="0">
                <a:solidFill>
                  <a:srgbClr val="000000"/>
                </a:solidFill>
                <a:sym typeface="Wingdings"/>
              </a:rPr>
              <a:t>	</a:t>
            </a:r>
            <a:r>
              <a:rPr lang="en-US" sz="2000" i="1" dirty="0" smtClean="0">
                <a:solidFill>
                  <a:srgbClr val="000000"/>
                </a:solidFill>
                <a:sym typeface="Wingdings"/>
              </a:rPr>
              <a:t>Efficient storage with Bloom Filters</a:t>
            </a:r>
            <a:r>
              <a:rPr lang="en-US" sz="2000" dirty="0" smtClean="0">
                <a:solidFill>
                  <a:srgbClr val="000000"/>
                </a:solidFill>
                <a:sym typeface="Wingdings"/>
              </a:rPr>
              <a:t> (only 1.25KB for 32GB memory)</a:t>
            </a:r>
            <a:endParaRPr lang="en-US" sz="2000" dirty="0">
              <a:solidFill>
                <a:srgbClr val="000000"/>
              </a:solidFill>
            </a:endParaRPr>
          </a:p>
          <a:p>
            <a:pPr marL="344487" lvl="1" indent="0">
              <a:buNone/>
            </a:pPr>
            <a:r>
              <a:rPr lang="en-US" sz="2000" dirty="0">
                <a:solidFill>
                  <a:srgbClr val="FF0000"/>
                </a:solidFill>
              </a:rPr>
              <a:t>3. Refreshing: </a:t>
            </a:r>
            <a:r>
              <a:rPr lang="en-US" sz="2000" dirty="0">
                <a:solidFill>
                  <a:srgbClr val="000000"/>
                </a:solidFill>
              </a:rPr>
              <a:t>Memory controller refreshes rows in different bins at different rates</a:t>
            </a:r>
          </a:p>
          <a:p>
            <a:pPr lvl="1"/>
            <a:endParaRPr lang="en-US" sz="800" dirty="0" smtClean="0"/>
          </a:p>
          <a:p>
            <a:r>
              <a:rPr lang="en-US" sz="2200" dirty="0" smtClean="0"/>
              <a:t>Results: 8-core, 32GB, SPEC, </a:t>
            </a:r>
            <a:r>
              <a:rPr lang="en-US" sz="2200" dirty="0"/>
              <a:t>TPC-C, TPC-</a:t>
            </a:r>
            <a:r>
              <a:rPr lang="en-US" sz="2200" dirty="0" smtClean="0"/>
              <a:t>H</a:t>
            </a:r>
            <a:endParaRPr lang="en-US" sz="2200" dirty="0"/>
          </a:p>
          <a:p>
            <a:pPr lvl="1"/>
            <a:r>
              <a:rPr lang="en-US" sz="1800" dirty="0">
                <a:solidFill>
                  <a:srgbClr val="0000FF"/>
                </a:solidFill>
              </a:rPr>
              <a:t>74.6% refresh </a:t>
            </a:r>
            <a:r>
              <a:rPr lang="en-US" sz="1800" dirty="0" smtClean="0">
                <a:solidFill>
                  <a:srgbClr val="0000FF"/>
                </a:solidFill>
              </a:rPr>
              <a:t>reduction @ 1.25KB storage</a:t>
            </a:r>
            <a:endParaRPr lang="en-US" sz="1800" dirty="0">
              <a:solidFill>
                <a:srgbClr val="0000FF"/>
              </a:solidFill>
            </a:endParaRPr>
          </a:p>
          <a:p>
            <a:pPr lvl="1"/>
            <a:r>
              <a:rPr lang="en-US" sz="1800" dirty="0">
                <a:solidFill>
                  <a:srgbClr val="0000FF"/>
                </a:solidFill>
              </a:rPr>
              <a:t>~16%/20% DRAM dynamic/idle power reduction</a:t>
            </a:r>
          </a:p>
          <a:p>
            <a:pPr lvl="1"/>
            <a:r>
              <a:rPr lang="en-US" sz="1800" dirty="0">
                <a:solidFill>
                  <a:srgbClr val="0000FF"/>
                </a:solidFill>
              </a:rPr>
              <a:t>~9% performance improvement </a:t>
            </a:r>
            <a:endParaRPr lang="en-US" sz="1800" dirty="0" smtClean="0">
              <a:solidFill>
                <a:srgbClr val="0000FF"/>
              </a:solidFill>
            </a:endParaRPr>
          </a:p>
          <a:p>
            <a:pPr lvl="1"/>
            <a:r>
              <a:rPr lang="en-US" sz="1800" dirty="0">
                <a:solidFill>
                  <a:srgbClr val="0000FF"/>
                </a:solidFill>
              </a:rPr>
              <a:t>B</a:t>
            </a:r>
            <a:r>
              <a:rPr lang="en-US" sz="1800" dirty="0" smtClean="0">
                <a:solidFill>
                  <a:srgbClr val="0000FF"/>
                </a:solidFill>
              </a:rPr>
              <a:t>enefits increase with DRAM capacity</a:t>
            </a:r>
            <a:endParaRPr lang="en-US" sz="1800" dirty="0">
              <a:solidFill>
                <a:srgbClr val="0000FF"/>
              </a:solidFill>
            </a:endParaRP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25</a:t>
            </a:fld>
            <a:endParaRPr lang="en-US" altLang="en-US">
              <a:solidFill>
                <a:srgbClr val="000000"/>
              </a:solidFill>
            </a:endParaRPr>
          </a:p>
        </p:txBody>
      </p:sp>
      <p:pic>
        <p:nvPicPr>
          <p:cNvPr id="5" name="Picture 4"/>
          <p:cNvPicPr>
            <a:picLocks noChangeAspect="1"/>
          </p:cNvPicPr>
          <p:nvPr/>
        </p:nvPicPr>
        <p:blipFill>
          <a:blip r:embed="rId3"/>
          <a:stretch>
            <a:fillRect/>
          </a:stretch>
        </p:blipFill>
        <p:spPr>
          <a:xfrm>
            <a:off x="5796136" y="4299384"/>
            <a:ext cx="3312368" cy="2369976"/>
          </a:xfrm>
          <a:prstGeom prst="rect">
            <a:avLst/>
          </a:prstGeom>
        </p:spPr>
      </p:pic>
      <p:sp>
        <p:nvSpPr>
          <p:cNvPr id="7" name="Rectangle 6"/>
          <p:cNvSpPr/>
          <p:nvPr/>
        </p:nvSpPr>
        <p:spPr>
          <a:xfrm>
            <a:off x="1403648" y="6577607"/>
            <a:ext cx="8208912" cy="307777"/>
          </a:xfrm>
          <a:prstGeom prst="rect">
            <a:avLst/>
          </a:prstGeom>
        </p:spPr>
        <p:txBody>
          <a:bodyPr wrap="square">
            <a:spAutoFit/>
          </a:bodyPr>
          <a:lstStyle/>
          <a:p>
            <a:r>
              <a:rPr lang="en-US" sz="1400" dirty="0">
                <a:solidFill>
                  <a:srgbClr val="000000"/>
                </a:solidFill>
                <a:latin typeface="Tahoma" charset="0"/>
              </a:rPr>
              <a:t>Liu et al., “</a:t>
            </a:r>
            <a:r>
              <a:rPr lang="en-US" altLang="ja-JP" sz="1400" dirty="0">
                <a:solidFill>
                  <a:srgbClr val="0000FF"/>
                </a:solidFill>
                <a:latin typeface="Tahoma" charset="0"/>
              </a:rPr>
              <a:t>RAIDR: Retention-Aware Intelligent DRAM Refresh</a:t>
            </a:r>
            <a:r>
              <a:rPr lang="en-US" altLang="ja-JP" sz="1400" dirty="0">
                <a:solidFill>
                  <a:srgbClr val="000000"/>
                </a:solidFill>
                <a:latin typeface="Tahoma" charset="0"/>
              </a:rPr>
              <a:t>,</a:t>
            </a:r>
            <a:r>
              <a:rPr lang="en-US" sz="1400" dirty="0">
                <a:solidFill>
                  <a:srgbClr val="000000"/>
                </a:solidFill>
                <a:latin typeface="Tahoma" charset="0"/>
              </a:rPr>
              <a:t>”</a:t>
            </a:r>
            <a:r>
              <a:rPr lang="en-US" altLang="ja-JP" sz="1400" dirty="0">
                <a:solidFill>
                  <a:srgbClr val="000000"/>
                </a:solidFill>
                <a:latin typeface="Tahoma" charset="0"/>
              </a:rPr>
              <a:t> ISCA 2012.</a:t>
            </a:r>
            <a:endParaRPr lang="en-US" sz="1400" dirty="0">
              <a:solidFill>
                <a:srgbClr val="000000"/>
              </a:solidFill>
              <a:latin typeface="Tahoma"/>
            </a:endParaRPr>
          </a:p>
        </p:txBody>
      </p:sp>
      <p:sp>
        <p:nvSpPr>
          <p:cNvPr id="8" name="Rectangle 7"/>
          <p:cNvSpPr>
            <a:spLocks noChangeArrowheads="1"/>
          </p:cNvSpPr>
          <p:nvPr/>
        </p:nvSpPr>
        <p:spPr bwMode="auto">
          <a:xfrm>
            <a:off x="6948264" y="1844825"/>
            <a:ext cx="1224136" cy="432048"/>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Tree>
    <p:extLst>
      <p:ext uri="{BB962C8B-B14F-4D97-AF65-F5344CB8AC3E}">
        <p14:creationId xmlns:p14="http://schemas.microsoft.com/office/powerpoint/2010/main" val="268480404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Forward</a:t>
            </a:r>
            <a:endParaRPr lang="en-US" dirty="0"/>
          </a:p>
        </p:txBody>
      </p:sp>
      <p:sp>
        <p:nvSpPr>
          <p:cNvPr id="3" name="Content Placeholder 2"/>
          <p:cNvSpPr>
            <a:spLocks noGrp="1"/>
          </p:cNvSpPr>
          <p:nvPr>
            <p:ph idx="1"/>
          </p:nvPr>
        </p:nvSpPr>
        <p:spPr/>
        <p:txBody>
          <a:bodyPr/>
          <a:lstStyle/>
          <a:p>
            <a:r>
              <a:rPr lang="en-US" dirty="0" smtClean="0"/>
              <a:t>How to find out and expose weak memory cells/rows</a:t>
            </a:r>
          </a:p>
          <a:p>
            <a:pPr lvl="1"/>
            <a:r>
              <a:rPr lang="en-US" dirty="0"/>
              <a:t>Early analysis of modern DRAM chips: </a:t>
            </a:r>
          </a:p>
          <a:p>
            <a:pPr lvl="2"/>
            <a:r>
              <a:rPr lang="en-US" dirty="0"/>
              <a:t>Liu+, “</a:t>
            </a:r>
            <a:r>
              <a:rPr lang="en-US" dirty="0">
                <a:solidFill>
                  <a:srgbClr val="0000FF"/>
                </a:solidFill>
              </a:rPr>
              <a:t>An Experimental Study of Data Retention Behavior in Modern DRAM Devices: Implications for Retention Time Profiling Mechanisms</a:t>
            </a:r>
            <a:r>
              <a:rPr lang="en-US" dirty="0"/>
              <a:t>”, ISCA 2013</a:t>
            </a:r>
            <a:r>
              <a:rPr lang="en-US" dirty="0" smtClean="0"/>
              <a:t>.</a:t>
            </a:r>
          </a:p>
          <a:p>
            <a:endParaRPr lang="en-US" dirty="0" smtClean="0"/>
          </a:p>
          <a:p>
            <a:r>
              <a:rPr lang="en-US" dirty="0" smtClean="0"/>
              <a:t>Low-cost system-level tolerance of DRAM errors</a:t>
            </a:r>
            <a:endParaRPr lang="en-US" dirty="0"/>
          </a:p>
          <a:p>
            <a:endParaRPr lang="en-US" dirty="0"/>
          </a:p>
          <a:p>
            <a:r>
              <a:rPr lang="en-US" dirty="0" smtClean="0"/>
              <a:t>Tolerating cell-to-cell interference at the system level </a:t>
            </a:r>
          </a:p>
          <a:p>
            <a:pPr lvl="1"/>
            <a:r>
              <a:rPr lang="en-US" dirty="0" smtClean="0"/>
              <a:t>For both DRAM and Flash. Early analysis of Flash chips:</a:t>
            </a:r>
          </a:p>
          <a:p>
            <a:pPr lvl="2"/>
            <a:r>
              <a:rPr lang="en-US" dirty="0" err="1" smtClean="0"/>
              <a:t>Cai</a:t>
            </a:r>
            <a:r>
              <a:rPr lang="en-US" dirty="0"/>
              <a:t>+, “</a:t>
            </a:r>
            <a:r>
              <a:rPr lang="en-US" dirty="0">
                <a:solidFill>
                  <a:srgbClr val="0000FF"/>
                </a:solidFill>
              </a:rPr>
              <a:t>Program Interference in MLC NAND Flash Memory: Characterization, Modeling, and Mitigation</a:t>
            </a:r>
            <a:r>
              <a:rPr lang="en-US" dirty="0"/>
              <a:t>,” ICCD 2013.</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26</a:t>
            </a:fld>
            <a:endParaRPr lang="en-US" altLang="en-US"/>
          </a:p>
        </p:txBody>
      </p:sp>
    </p:spTree>
    <p:extLst>
      <p:ext uri="{BB962C8B-B14F-4D97-AF65-F5344CB8AC3E}">
        <p14:creationId xmlns:p14="http://schemas.microsoft.com/office/powerpoint/2010/main" val="28970728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Tolerating DRAM: Example Techniques</a:t>
            </a:r>
            <a:endParaRPr lang="en-US" dirty="0"/>
          </a:p>
        </p:txBody>
      </p:sp>
      <p:sp>
        <p:nvSpPr>
          <p:cNvPr id="3" name="Content Placeholder 2"/>
          <p:cNvSpPr>
            <a:spLocks noGrp="1"/>
          </p:cNvSpPr>
          <p:nvPr>
            <p:ph idx="1"/>
          </p:nvPr>
        </p:nvSpPr>
        <p:spPr/>
        <p:txBody>
          <a:bodyPr/>
          <a:lstStyle/>
          <a:p>
            <a:r>
              <a:rPr lang="en-US" dirty="0" smtClean="0"/>
              <a:t>Retention-Aware DRAM Refresh: </a:t>
            </a:r>
            <a:r>
              <a:rPr lang="en-US" dirty="0" smtClean="0">
                <a:solidFill>
                  <a:srgbClr val="0000FF"/>
                </a:solidFill>
              </a:rPr>
              <a:t>Reducing Refresh Impact</a:t>
            </a:r>
          </a:p>
          <a:p>
            <a:pPr marL="0" indent="0">
              <a:buNone/>
            </a:pPr>
            <a:endParaRPr lang="en-US" dirty="0" smtClean="0">
              <a:solidFill>
                <a:srgbClr val="0000FF"/>
              </a:solidFill>
            </a:endParaRPr>
          </a:p>
          <a:p>
            <a:r>
              <a:rPr lang="en-US" dirty="0" smtClean="0"/>
              <a:t>Tiered-Latency DRAM: </a:t>
            </a:r>
            <a:r>
              <a:rPr lang="en-US" dirty="0" smtClean="0">
                <a:solidFill>
                  <a:srgbClr val="0000FF"/>
                </a:solidFill>
              </a:rPr>
              <a:t>Reducing DRAM Latency</a:t>
            </a:r>
          </a:p>
          <a:p>
            <a:endParaRPr lang="en-US" dirty="0"/>
          </a:p>
          <a:p>
            <a:r>
              <a:rPr lang="en-US" dirty="0" err="1" smtClean="0"/>
              <a:t>RowClone</a:t>
            </a:r>
            <a:r>
              <a:rPr lang="en-US" dirty="0" smtClean="0"/>
              <a:t>: </a:t>
            </a:r>
            <a:r>
              <a:rPr lang="en-US" dirty="0" smtClean="0">
                <a:solidFill>
                  <a:srgbClr val="0000FF"/>
                </a:solidFill>
              </a:rPr>
              <a:t>Accelerating Page Copy and Initialization </a:t>
            </a:r>
          </a:p>
          <a:p>
            <a:endParaRPr lang="en-US" dirty="0"/>
          </a:p>
          <a:p>
            <a:r>
              <a:rPr lang="en-US" dirty="0" smtClean="0"/>
              <a:t>Subarray</a:t>
            </a:r>
            <a:r>
              <a:rPr lang="en-US" dirty="0"/>
              <a:t>-Level </a:t>
            </a:r>
            <a:r>
              <a:rPr lang="en-US" dirty="0" smtClean="0"/>
              <a:t>Parallelism: </a:t>
            </a:r>
            <a:r>
              <a:rPr lang="en-US" dirty="0" smtClean="0">
                <a:solidFill>
                  <a:srgbClr val="0000FF"/>
                </a:solidFill>
              </a:rPr>
              <a:t>Reducing Bank Conflict Impact</a:t>
            </a:r>
            <a:endParaRPr lang="en-US" dirty="0">
              <a:solidFill>
                <a:srgbClr val="0000FF"/>
              </a:solidFill>
            </a:endParaRPr>
          </a:p>
          <a:p>
            <a:pPr marL="0" indent="0">
              <a:buNone/>
            </a:pP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27</a:t>
            </a:fld>
            <a:endParaRPr lang="en-US" altLang="en-US">
              <a:solidFill>
                <a:srgbClr val="000000"/>
              </a:solidFill>
            </a:endParaRPr>
          </a:p>
        </p:txBody>
      </p:sp>
      <p:sp>
        <p:nvSpPr>
          <p:cNvPr id="6" name="Rectangle 5"/>
          <p:cNvSpPr/>
          <p:nvPr/>
        </p:nvSpPr>
        <p:spPr>
          <a:xfrm>
            <a:off x="539552" y="2238772"/>
            <a:ext cx="6696744" cy="504056"/>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11220853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0" y="0"/>
            <a:ext cx="9144000" cy="838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dirty="0" smtClean="0">
                <a:solidFill>
                  <a:prstClr val="black"/>
                </a:solidFill>
                <a:latin typeface="Calibri"/>
              </a:rPr>
              <a:t>DRAM Latency-Capacity Trend</a:t>
            </a:r>
            <a:endParaRPr lang="en-US" dirty="0">
              <a:solidFill>
                <a:prstClr val="black"/>
              </a:solidFill>
              <a:latin typeface="Calibri"/>
            </a:endParaRPr>
          </a:p>
        </p:txBody>
      </p:sp>
      <p:graphicFrame>
        <p:nvGraphicFramePr>
          <p:cNvPr id="7" name="Chart 6"/>
          <p:cNvGraphicFramePr>
            <a:graphicFrameLocks/>
          </p:cNvGraphicFramePr>
          <p:nvPr>
            <p:extLst>
              <p:ext uri="{D42A27DB-BD31-4B8C-83A1-F6EECF244321}">
                <p14:modId xmlns:p14="http://schemas.microsoft.com/office/powerpoint/2010/main" val="1182565617"/>
              </p:ext>
            </p:extLst>
          </p:nvPr>
        </p:nvGraphicFramePr>
        <p:xfrm>
          <a:off x="304800" y="885825"/>
          <a:ext cx="84582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248400" y="1600200"/>
            <a:ext cx="1123950" cy="646331"/>
          </a:xfrm>
          <a:prstGeom prst="rect">
            <a:avLst/>
          </a:prstGeom>
          <a:noFill/>
        </p:spPr>
        <p:txBody>
          <a:bodyPr wrap="square" rtlCol="0">
            <a:spAutoFit/>
          </a:bodyPr>
          <a:lstStyle/>
          <a:p>
            <a:pPr algn="ctr"/>
            <a:r>
              <a:rPr lang="en-US" sz="3600" b="1" dirty="0" smtClean="0">
                <a:solidFill>
                  <a:srgbClr val="4F81BD"/>
                </a:solidFill>
                <a:latin typeface="Calibri"/>
              </a:rPr>
              <a:t>16X</a:t>
            </a:r>
            <a:endParaRPr lang="en-US" sz="3600" b="1" dirty="0">
              <a:solidFill>
                <a:srgbClr val="4F81BD"/>
              </a:solidFill>
              <a:latin typeface="Calibri"/>
            </a:endParaRPr>
          </a:p>
        </p:txBody>
      </p:sp>
      <p:sp>
        <p:nvSpPr>
          <p:cNvPr id="9" name="TextBox 8"/>
          <p:cNvSpPr txBox="1"/>
          <p:nvPr/>
        </p:nvSpPr>
        <p:spPr>
          <a:xfrm>
            <a:off x="6248400" y="3276600"/>
            <a:ext cx="1123950" cy="646331"/>
          </a:xfrm>
          <a:prstGeom prst="rect">
            <a:avLst/>
          </a:prstGeom>
          <a:noFill/>
        </p:spPr>
        <p:txBody>
          <a:bodyPr wrap="square" rtlCol="0">
            <a:spAutoFit/>
          </a:bodyPr>
          <a:lstStyle/>
          <a:p>
            <a:pPr algn="ctr"/>
            <a:r>
              <a:rPr lang="en-US" sz="3600" b="1" smtClean="0">
                <a:solidFill>
                  <a:srgbClr val="C0504D"/>
                </a:solidFill>
                <a:latin typeface="Calibri"/>
              </a:rPr>
              <a:t>-20%</a:t>
            </a:r>
            <a:endParaRPr lang="en-US" sz="3600" b="1">
              <a:solidFill>
                <a:srgbClr val="C0504D"/>
              </a:solidFill>
              <a:latin typeface="Calibri"/>
            </a:endParaRPr>
          </a:p>
        </p:txBody>
      </p:sp>
      <p:sp>
        <p:nvSpPr>
          <p:cNvPr id="3" name="TextBox 2"/>
          <p:cNvSpPr txBox="1"/>
          <p:nvPr/>
        </p:nvSpPr>
        <p:spPr>
          <a:xfrm>
            <a:off x="304800" y="5715000"/>
            <a:ext cx="8534400" cy="584775"/>
          </a:xfrm>
          <a:prstGeom prst="rect">
            <a:avLst/>
          </a:prstGeom>
          <a:noFill/>
        </p:spPr>
        <p:txBody>
          <a:bodyPr wrap="square" rtlCol="0">
            <a:spAutoFit/>
          </a:bodyPr>
          <a:lstStyle/>
          <a:p>
            <a:r>
              <a:rPr lang="en-US" sz="3200" i="1" smtClean="0">
                <a:solidFill>
                  <a:srgbClr val="FF0000"/>
                </a:solidFill>
                <a:latin typeface="Calibri"/>
              </a:rPr>
              <a:t>DRAM latency continues to be a critical bottleneck</a:t>
            </a:r>
            <a:endParaRPr lang="en-US" sz="3200" i="1">
              <a:solidFill>
                <a:srgbClr val="FF0000"/>
              </a:solidFill>
              <a:latin typeface="Calibri"/>
            </a:endParaRPr>
          </a:p>
        </p:txBody>
      </p:sp>
    </p:spTree>
    <p:extLst>
      <p:ext uri="{BB962C8B-B14F-4D97-AF65-F5344CB8AC3E}">
        <p14:creationId xmlns:p14="http://schemas.microsoft.com/office/powerpoint/2010/main" val="32234937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chart seriesIdx="0" categoryIdx="-4" bldStep="series"/>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chart seriesIdx="1" categoryIdx="-4" bldStep="series"/>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P spid="2" grpId="0"/>
      <p:bldP spid="9"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304800" y="4876800"/>
            <a:ext cx="8534400" cy="584776"/>
          </a:xfrm>
          <a:prstGeom prst="rect">
            <a:avLst/>
          </a:prstGeom>
          <a:noFill/>
        </p:spPr>
        <p:txBody>
          <a:bodyPr wrap="square" rtlCol="0">
            <a:spAutoFit/>
          </a:bodyPr>
          <a:lstStyle/>
          <a:p>
            <a:r>
              <a:rPr lang="en-US" sz="3200" i="1" dirty="0" smtClean="0">
                <a:solidFill>
                  <a:prstClr val="black"/>
                </a:solidFill>
                <a:latin typeface="Calibri"/>
              </a:rPr>
              <a:t>DRAM Latency = </a:t>
            </a:r>
            <a:r>
              <a:rPr lang="en-US" sz="3200" b="1" i="1" dirty="0" err="1" smtClean="0">
                <a:solidFill>
                  <a:srgbClr val="FF0000"/>
                </a:solidFill>
                <a:latin typeface="Calibri"/>
              </a:rPr>
              <a:t>Subarray</a:t>
            </a:r>
            <a:r>
              <a:rPr lang="en-US" sz="3200" b="1" i="1" dirty="0" smtClean="0">
                <a:solidFill>
                  <a:srgbClr val="FF0000"/>
                </a:solidFill>
                <a:latin typeface="Calibri"/>
              </a:rPr>
              <a:t> Latency</a:t>
            </a:r>
            <a:r>
              <a:rPr lang="en-US" sz="3200" i="1" dirty="0" smtClean="0">
                <a:solidFill>
                  <a:prstClr val="black"/>
                </a:solidFill>
                <a:latin typeface="Calibri"/>
              </a:rPr>
              <a:t> + I/O Latency</a:t>
            </a:r>
          </a:p>
        </p:txBody>
      </p:sp>
      <p:sp>
        <p:nvSpPr>
          <p:cNvPr id="2" name="Title 1"/>
          <p:cNvSpPr>
            <a:spLocks noGrp="1"/>
          </p:cNvSpPr>
          <p:nvPr>
            <p:ph type="title"/>
          </p:nvPr>
        </p:nvSpPr>
        <p:spPr>
          <a:xfrm>
            <a:off x="0" y="0"/>
            <a:ext cx="8991600" cy="838200"/>
          </a:xfrm>
        </p:spPr>
        <p:txBody>
          <a:bodyPr>
            <a:normAutofit/>
          </a:bodyPr>
          <a:lstStyle/>
          <a:p>
            <a:r>
              <a:rPr lang="en-US" smtClean="0"/>
              <a:t>   What </a:t>
            </a:r>
            <a:r>
              <a:rPr lang="en-US"/>
              <a:t>Causes the Long Latency?</a:t>
            </a:r>
          </a:p>
        </p:txBody>
      </p:sp>
      <p:sp>
        <p:nvSpPr>
          <p:cNvPr id="490" name="Rectangle 489"/>
          <p:cNvSpPr/>
          <p:nvPr/>
        </p:nvSpPr>
        <p:spPr>
          <a:xfrm>
            <a:off x="3124203" y="762000"/>
            <a:ext cx="2743201"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DRAM Chip</a:t>
            </a:r>
            <a:endParaRPr lang="en-US" sz="2800" b="1" i="1">
              <a:solidFill>
                <a:prstClr val="black"/>
              </a:solidFill>
              <a:latin typeface="Calibri"/>
            </a:endParaRPr>
          </a:p>
        </p:txBody>
      </p:sp>
      <p:sp>
        <p:nvSpPr>
          <p:cNvPr id="72" name="Rectangle 71"/>
          <p:cNvSpPr/>
          <p:nvPr/>
        </p:nvSpPr>
        <p:spPr>
          <a:xfrm rot="10800000" flipV="1">
            <a:off x="3124204" y="1219200"/>
            <a:ext cx="2743200" cy="27432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73" name="Straight Connector 72"/>
          <p:cNvCxnSpPr/>
          <p:nvPr/>
        </p:nvCxnSpPr>
        <p:spPr>
          <a:xfrm>
            <a:off x="3124203" y="4495800"/>
            <a:ext cx="2743201" cy="0"/>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endCxn id="72" idx="2"/>
          </p:cNvCxnSpPr>
          <p:nvPr/>
        </p:nvCxnSpPr>
        <p:spPr>
          <a:xfrm flipV="1">
            <a:off x="4495804" y="39624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3048003" y="4038600"/>
            <a:ext cx="1371603"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hannel</a:t>
            </a:r>
            <a:endParaRPr lang="en-US" sz="2800" b="1" i="1">
              <a:solidFill>
                <a:prstClr val="black"/>
              </a:solidFill>
              <a:latin typeface="Calibri"/>
            </a:endParaRPr>
          </a:p>
        </p:txBody>
      </p:sp>
      <p:sp>
        <p:nvSpPr>
          <p:cNvPr id="20" name="Rectangle 19"/>
          <p:cNvSpPr/>
          <p:nvPr/>
        </p:nvSpPr>
        <p:spPr>
          <a:xfrm rot="10800000" flipV="1">
            <a:off x="3276595" y="3276600"/>
            <a:ext cx="2438404" cy="5334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1" name="Rectangle 20"/>
          <p:cNvSpPr/>
          <p:nvPr/>
        </p:nvSpPr>
        <p:spPr>
          <a:xfrm rot="10800000" flipV="1">
            <a:off x="3276600" y="1371600"/>
            <a:ext cx="2438404"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 name="Straight Connector 21"/>
          <p:cNvCxnSpPr/>
          <p:nvPr/>
        </p:nvCxnSpPr>
        <p:spPr>
          <a:xfrm flipV="1">
            <a:off x="4495804" y="28194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276599" y="1371600"/>
            <a:ext cx="2438405" cy="6096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ell array</a:t>
            </a:r>
            <a:endParaRPr lang="en-US" sz="2800" b="1" i="1">
              <a:solidFill>
                <a:prstClr val="black"/>
              </a:solidFill>
              <a:latin typeface="Calibri"/>
            </a:endParaRPr>
          </a:p>
        </p:txBody>
      </p:sp>
      <p:sp>
        <p:nvSpPr>
          <p:cNvPr id="24" name="Rectangle 23"/>
          <p:cNvSpPr/>
          <p:nvPr/>
        </p:nvSpPr>
        <p:spPr>
          <a:xfrm>
            <a:off x="3276604" y="3276599"/>
            <a:ext cx="2438405" cy="5334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I/O</a:t>
            </a:r>
            <a:endParaRPr lang="en-US" sz="2800" b="1" i="1">
              <a:solidFill>
                <a:prstClr val="black"/>
              </a:solidFill>
              <a:latin typeface="Calibri"/>
            </a:endParaRPr>
          </a:p>
        </p:txBody>
      </p:sp>
      <p:grpSp>
        <p:nvGrpSpPr>
          <p:cNvPr id="70" name="Group 69"/>
          <p:cNvGrpSpPr/>
          <p:nvPr/>
        </p:nvGrpSpPr>
        <p:grpSpPr>
          <a:xfrm>
            <a:off x="3048000" y="762000"/>
            <a:ext cx="2819411" cy="3733802"/>
            <a:chOff x="2743189" y="761998"/>
            <a:chExt cx="2819411" cy="3733802"/>
          </a:xfrm>
        </p:grpSpPr>
        <p:sp>
          <p:nvSpPr>
            <p:cNvPr id="74" name="Rectangle 73"/>
            <p:cNvSpPr/>
            <p:nvPr/>
          </p:nvSpPr>
          <p:spPr>
            <a:xfrm>
              <a:off x="2819394" y="761998"/>
              <a:ext cx="2743201"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DRAM Chip</a:t>
              </a:r>
              <a:endParaRPr lang="en-US" sz="2800" b="1" i="1">
                <a:solidFill>
                  <a:prstClr val="black"/>
                </a:solidFill>
                <a:latin typeface="Calibri"/>
              </a:endParaRPr>
            </a:p>
          </p:txBody>
        </p:sp>
        <p:sp>
          <p:nvSpPr>
            <p:cNvPr id="75" name="Rectangle 74"/>
            <p:cNvSpPr/>
            <p:nvPr/>
          </p:nvSpPr>
          <p:spPr>
            <a:xfrm rot="10800000" flipV="1">
              <a:off x="2819400" y="1219200"/>
              <a:ext cx="2743200" cy="27432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77" name="Straight Connector 76"/>
            <p:cNvCxnSpPr/>
            <p:nvPr/>
          </p:nvCxnSpPr>
          <p:spPr>
            <a:xfrm>
              <a:off x="2819399" y="4495800"/>
              <a:ext cx="2743201" cy="0"/>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endCxn id="75" idx="2"/>
            </p:cNvCxnSpPr>
            <p:nvPr/>
          </p:nvCxnSpPr>
          <p:spPr>
            <a:xfrm flipV="1">
              <a:off x="4191000" y="39624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2743189" y="4038598"/>
              <a:ext cx="1371603"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hannel</a:t>
              </a:r>
              <a:endParaRPr lang="en-US" sz="2800" b="1" i="1">
                <a:solidFill>
                  <a:prstClr val="black"/>
                </a:solidFill>
                <a:latin typeface="Calibri"/>
              </a:endParaRPr>
            </a:p>
          </p:txBody>
        </p:sp>
        <p:sp>
          <p:nvSpPr>
            <p:cNvPr id="81" name="Rectangle 80"/>
            <p:cNvSpPr/>
            <p:nvPr/>
          </p:nvSpPr>
          <p:spPr>
            <a:xfrm rot="10800000" flipV="1">
              <a:off x="2971791" y="3276600"/>
              <a:ext cx="2438404" cy="5334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cxnSp>
          <p:nvCxnSpPr>
            <p:cNvPr id="82" name="Straight Connector 81"/>
            <p:cNvCxnSpPr/>
            <p:nvPr/>
          </p:nvCxnSpPr>
          <p:spPr>
            <a:xfrm flipV="1">
              <a:off x="4191000" y="2849880"/>
              <a:ext cx="2" cy="42672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2971800" y="3276599"/>
              <a:ext cx="2438405" cy="5334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I/O</a:t>
              </a:r>
              <a:endParaRPr lang="en-US" sz="2800" b="1" i="1">
                <a:solidFill>
                  <a:prstClr val="black"/>
                </a:solidFill>
                <a:latin typeface="Calibri"/>
              </a:endParaRPr>
            </a:p>
          </p:txBody>
        </p:sp>
        <p:sp>
          <p:nvSpPr>
            <p:cNvPr id="88" name="Rectangle 87"/>
            <p:cNvSpPr/>
            <p:nvPr/>
          </p:nvSpPr>
          <p:spPr>
            <a:xfrm rot="10800000" flipV="1">
              <a:off x="2971800" y="1371598"/>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89" name="Rectangle 88"/>
            <p:cNvSpPr/>
            <p:nvPr/>
          </p:nvSpPr>
          <p:spPr>
            <a:xfrm rot="10800000" flipV="1">
              <a:off x="3048006" y="1438273"/>
              <a:ext cx="2285982" cy="37147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prstClr val="black"/>
                </a:solidFill>
                <a:latin typeface="Calibri"/>
              </a:endParaRPr>
            </a:p>
          </p:txBody>
        </p:sp>
        <p:sp>
          <p:nvSpPr>
            <p:cNvPr id="90" name="Rectangle 89"/>
            <p:cNvSpPr/>
            <p:nvPr/>
          </p:nvSpPr>
          <p:spPr>
            <a:xfrm rot="10800000" flipV="1">
              <a:off x="3048006" y="2343149"/>
              <a:ext cx="2285982" cy="41147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91" name="Rectangle 90"/>
            <p:cNvSpPr/>
            <p:nvPr/>
          </p:nvSpPr>
          <p:spPr>
            <a:xfrm>
              <a:off x="3048007" y="1428748"/>
              <a:ext cx="2285982"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prstClr val="black"/>
                  </a:solidFill>
                  <a:latin typeface="Calibri"/>
                </a:rPr>
                <a:t>s</a:t>
              </a:r>
              <a:r>
                <a:rPr lang="en-US" sz="2800" b="1" i="1" dirty="0" err="1" smtClean="0">
                  <a:solidFill>
                    <a:prstClr val="black"/>
                  </a:solidFill>
                  <a:latin typeface="Calibri"/>
                </a:rPr>
                <a:t>ubarray</a:t>
              </a:r>
              <a:endParaRPr lang="en-US" sz="2800" b="1" i="1" dirty="0">
                <a:solidFill>
                  <a:prstClr val="black"/>
                </a:solidFill>
                <a:latin typeface="Calibri"/>
              </a:endParaRPr>
            </a:p>
          </p:txBody>
        </p:sp>
        <p:sp>
          <p:nvSpPr>
            <p:cNvPr id="92" name="Rectangle 91"/>
            <p:cNvSpPr/>
            <p:nvPr/>
          </p:nvSpPr>
          <p:spPr>
            <a:xfrm rot="10800000" flipV="1">
              <a:off x="3048006" y="1876423"/>
              <a:ext cx="2285982" cy="411477"/>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sp>
        <p:nvSpPr>
          <p:cNvPr id="53" name="TextBox 52"/>
          <p:cNvSpPr txBox="1"/>
          <p:nvPr/>
        </p:nvSpPr>
        <p:spPr>
          <a:xfrm>
            <a:off x="304800" y="4876800"/>
            <a:ext cx="8534400" cy="584775"/>
          </a:xfrm>
          <a:prstGeom prst="rect">
            <a:avLst/>
          </a:prstGeom>
          <a:noFill/>
        </p:spPr>
        <p:txBody>
          <a:bodyPr wrap="square" rtlCol="0">
            <a:spAutoFit/>
          </a:bodyPr>
          <a:lstStyle/>
          <a:p>
            <a:r>
              <a:rPr lang="en-US" sz="3200" i="1" dirty="0" smtClean="0">
                <a:solidFill>
                  <a:prstClr val="black"/>
                </a:solidFill>
                <a:latin typeface="Calibri"/>
              </a:rPr>
              <a:t>DRAM Latency = </a:t>
            </a:r>
            <a:r>
              <a:rPr lang="en-US" sz="3200" i="1" dirty="0" err="1" smtClean="0">
                <a:solidFill>
                  <a:prstClr val="black"/>
                </a:solidFill>
                <a:latin typeface="Calibri"/>
              </a:rPr>
              <a:t>Subarray</a:t>
            </a:r>
            <a:r>
              <a:rPr lang="en-US" sz="3200" i="1" dirty="0" smtClean="0">
                <a:solidFill>
                  <a:prstClr val="black"/>
                </a:solidFill>
                <a:latin typeface="Calibri"/>
              </a:rPr>
              <a:t> Latency + </a:t>
            </a:r>
            <a:r>
              <a:rPr lang="en-US" sz="3200" i="1" dirty="0">
                <a:solidFill>
                  <a:prstClr val="black"/>
                </a:solidFill>
                <a:latin typeface="Calibri"/>
              </a:rPr>
              <a:t>I/</a:t>
            </a:r>
            <a:r>
              <a:rPr lang="en-US" sz="3200" i="1" dirty="0" smtClean="0">
                <a:solidFill>
                  <a:prstClr val="black"/>
                </a:solidFill>
                <a:latin typeface="Calibri"/>
              </a:rPr>
              <a:t>O Latency</a:t>
            </a:r>
          </a:p>
        </p:txBody>
      </p:sp>
      <p:grpSp>
        <p:nvGrpSpPr>
          <p:cNvPr id="12" name="Group 11"/>
          <p:cNvGrpSpPr/>
          <p:nvPr/>
        </p:nvGrpSpPr>
        <p:grpSpPr>
          <a:xfrm>
            <a:off x="3048000" y="4800600"/>
            <a:ext cx="5562600" cy="1676400"/>
            <a:chOff x="2895600" y="4724400"/>
            <a:chExt cx="5562600" cy="1676400"/>
          </a:xfrm>
        </p:grpSpPr>
        <p:sp>
          <p:nvSpPr>
            <p:cNvPr id="5" name="Oval 4"/>
            <p:cNvSpPr/>
            <p:nvPr/>
          </p:nvSpPr>
          <p:spPr>
            <a:xfrm>
              <a:off x="2895600" y="4724400"/>
              <a:ext cx="3200400" cy="838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7" name="Straight Arrow Connector 6"/>
            <p:cNvCxnSpPr/>
            <p:nvPr/>
          </p:nvCxnSpPr>
          <p:spPr>
            <a:xfrm>
              <a:off x="4503440" y="6019800"/>
              <a:ext cx="830560" cy="0"/>
            </a:xfrm>
            <a:prstGeom prst="straightConnector1">
              <a:avLst/>
            </a:prstGeom>
            <a:ln w="76200" cap="rnd">
              <a:solidFill>
                <a:srgbClr val="FF0000"/>
              </a:solidFill>
              <a:headEnd type="none" w="lg" len="med"/>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5" idx="4"/>
            </p:cNvCxnSpPr>
            <p:nvPr/>
          </p:nvCxnSpPr>
          <p:spPr>
            <a:xfrm flipV="1">
              <a:off x="4495795" y="5562600"/>
              <a:ext cx="5" cy="457200"/>
            </a:xfrm>
            <a:prstGeom prst="line">
              <a:avLst/>
            </a:prstGeom>
            <a:ln w="76200" cap="rnd">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5486400" y="5692914"/>
              <a:ext cx="2971800" cy="707886"/>
            </a:xfrm>
            <a:prstGeom prst="rect">
              <a:avLst/>
            </a:prstGeom>
            <a:noFill/>
          </p:spPr>
          <p:txBody>
            <a:bodyPr wrap="square" rtlCol="0">
              <a:spAutoFit/>
            </a:bodyPr>
            <a:lstStyle/>
            <a:p>
              <a:r>
                <a:rPr lang="en-US" sz="4000" b="1" i="1" smtClean="0">
                  <a:solidFill>
                    <a:srgbClr val="FF0000"/>
                  </a:solidFill>
                  <a:latin typeface="Calibri"/>
                </a:rPr>
                <a:t>Dominant</a:t>
              </a:r>
            </a:p>
          </p:txBody>
        </p:sp>
      </p:grpSp>
      <p:sp>
        <p:nvSpPr>
          <p:cNvPr id="35" name="Left Arrow 34"/>
          <p:cNvSpPr/>
          <p:nvPr/>
        </p:nvSpPr>
        <p:spPr>
          <a:xfrm rot="16200000">
            <a:off x="5493547" y="1745458"/>
            <a:ext cx="1676399"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9144" bIns="91440" rtlCol="0" anchor="ctr"/>
          <a:lstStyle/>
          <a:p>
            <a:pPr algn="ctr"/>
            <a:r>
              <a:rPr lang="en-US" sz="2600" b="1" dirty="0" err="1" smtClean="0">
                <a:solidFill>
                  <a:prstClr val="white"/>
                </a:solidFill>
                <a:latin typeface="Calibri"/>
              </a:rPr>
              <a:t>Subarray</a:t>
            </a:r>
            <a:endParaRPr lang="en-US" sz="2600" b="1" dirty="0">
              <a:solidFill>
                <a:prstClr val="white"/>
              </a:solidFill>
              <a:latin typeface="Calibri"/>
            </a:endParaRPr>
          </a:p>
        </p:txBody>
      </p:sp>
      <p:sp>
        <p:nvSpPr>
          <p:cNvPr id="36" name="Left Arrow 35"/>
          <p:cNvSpPr/>
          <p:nvPr/>
        </p:nvSpPr>
        <p:spPr>
          <a:xfrm rot="16200000">
            <a:off x="5689338" y="3285333"/>
            <a:ext cx="133985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9144" bIns="91440" rtlCol="0" anchor="ctr"/>
          <a:lstStyle/>
          <a:p>
            <a:pPr algn="ctr"/>
            <a:r>
              <a:rPr lang="en-US" sz="2600" b="1" dirty="0" smtClean="0">
                <a:solidFill>
                  <a:prstClr val="white"/>
                </a:solidFill>
                <a:latin typeface="Calibri"/>
              </a:rPr>
              <a:t>I/O</a:t>
            </a:r>
            <a:endParaRPr lang="en-US" sz="2600" b="1" dirty="0">
              <a:solidFill>
                <a:prstClr val="white"/>
              </a:solidFill>
              <a:latin typeface="Calibri"/>
            </a:endParaRPr>
          </a:p>
        </p:txBody>
      </p:sp>
    </p:spTree>
    <p:extLst>
      <p:ext uri="{BB962C8B-B14F-4D97-AF65-F5344CB8AC3E}">
        <p14:creationId xmlns:p14="http://schemas.microsoft.com/office/powerpoint/2010/main" val="2658833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53"/>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490" grpId="0"/>
      <p:bldP spid="72" grpId="0" animBg="1"/>
      <p:bldP spid="83" grpId="0"/>
      <p:bldP spid="20" grpId="0" animBg="1"/>
      <p:bldP spid="21" grpId="0" animBg="1"/>
      <p:bldP spid="23" grpId="0"/>
      <p:bldP spid="24" grpId="0"/>
      <p:bldP spid="53" grpId="0"/>
      <p:bldP spid="53" grpId="1"/>
      <p:bldP spid="35" grpId="0" animBg="1"/>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152400"/>
            <a:ext cx="8915400" cy="1066800"/>
          </a:xfrm>
        </p:spPr>
        <p:txBody>
          <a:bodyPr/>
          <a:lstStyle/>
          <a:p>
            <a:r>
              <a:rPr lang="en-US" sz="3800" dirty="0" smtClean="0"/>
              <a:t>Memory System: A </a:t>
            </a:r>
            <a:r>
              <a:rPr lang="en-US" sz="3800" b="1" i="1" dirty="0" smtClean="0"/>
              <a:t>Shared Resource </a:t>
            </a:r>
            <a:r>
              <a:rPr lang="en-US" sz="3800" dirty="0" smtClean="0"/>
              <a:t>View</a:t>
            </a:r>
          </a:p>
        </p:txBody>
      </p:sp>
      <p:sp>
        <p:nvSpPr>
          <p:cNvPr id="2048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pPr>
              <a:defRPr/>
            </a:pPr>
            <a:fld id="{A574598C-5A2F-5E46-8E0D-A0FDA29590CD}" type="slidenum">
              <a:rPr lang="en-US" smtClean="0"/>
              <a:pPr>
                <a:defRPr/>
              </a:pPr>
              <a:t>3</a:t>
            </a:fld>
            <a:endParaRPr lang="en-US"/>
          </a:p>
        </p:txBody>
      </p:sp>
      <p:sp>
        <p:nvSpPr>
          <p:cNvPr id="20486" name="TextBox 5"/>
          <p:cNvSpPr txBox="1">
            <a:spLocks noChangeArrowheads="1"/>
          </p:cNvSpPr>
          <p:nvPr/>
        </p:nvSpPr>
        <p:spPr bwMode="auto">
          <a:xfrm>
            <a:off x="964377" y="1108075"/>
            <a:ext cx="2286000" cy="533400"/>
          </a:xfrm>
          <a:prstGeom prst="rect">
            <a:avLst/>
          </a:prstGeom>
          <a:solidFill>
            <a:schemeClr val="bg1"/>
          </a:solidFill>
          <a:ln w="9525">
            <a:noFill/>
            <a:miter lim="800000"/>
            <a:headEnd/>
            <a:tailEnd/>
          </a:ln>
        </p:spPr>
        <p:txBody>
          <a:bodyPr>
            <a:prstTxWarp prst="textNoShape">
              <a:avLst/>
            </a:prstTxWarp>
            <a:spAutoFit/>
          </a:bodyPr>
          <a:lstStyle/>
          <a:p>
            <a:endParaRPr lang="en-US">
              <a:solidFill>
                <a:srgbClr val="000000"/>
              </a:solidFill>
              <a:latin typeface="Tahoma"/>
            </a:endParaRPr>
          </a:p>
        </p:txBody>
      </p:sp>
      <p:pic>
        <p:nvPicPr>
          <p:cNvPr id="7" name="Picture 6" descr="many-core3.eps"/>
          <p:cNvPicPr>
            <a:picLocks noChangeAspect="1"/>
          </p:cNvPicPr>
          <p:nvPr/>
        </p:nvPicPr>
        <p:blipFill>
          <a:blip r:embed="rId2"/>
          <a:srcRect/>
          <a:stretch>
            <a:fillRect/>
          </a:stretch>
        </p:blipFill>
        <p:spPr bwMode="auto">
          <a:xfrm>
            <a:off x="437624" y="1066800"/>
            <a:ext cx="6146800" cy="4953000"/>
          </a:xfrm>
          <a:prstGeom prst="rect">
            <a:avLst/>
          </a:prstGeom>
          <a:noFill/>
          <a:ln w="9525">
            <a:noFill/>
            <a:miter lim="800000"/>
            <a:headEnd/>
            <a:tailEnd/>
          </a:ln>
        </p:spPr>
      </p:pic>
      <p:pic>
        <p:nvPicPr>
          <p:cNvPr id="8" name="Picture 23" descr="http://i.ehow.com/images/a04/ac/qb/format-hard-drive-xp-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33856">
            <a:off x="7195612" y="2425729"/>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1"/>
          <p:cNvSpPr>
            <a:spLocks noChangeShapeType="1"/>
          </p:cNvSpPr>
          <p:nvPr/>
        </p:nvSpPr>
        <p:spPr bwMode="auto">
          <a:xfrm>
            <a:off x="6584424" y="3470304"/>
            <a:ext cx="1044575" cy="0"/>
          </a:xfrm>
          <a:prstGeom prst="line">
            <a:avLst/>
          </a:prstGeom>
          <a:noFill/>
          <a:ln w="38100">
            <a:solidFill>
              <a:srgbClr val="993300"/>
            </a:solidFill>
            <a:round/>
            <a:headEnd type="triangle" w="med" len="me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0" name="Text Box 24" descr="90%"/>
          <p:cNvSpPr txBox="1">
            <a:spLocks noChangeArrowheads="1"/>
          </p:cNvSpPr>
          <p:nvPr/>
        </p:nvSpPr>
        <p:spPr bwMode="auto">
          <a:xfrm>
            <a:off x="7628440" y="4189441"/>
            <a:ext cx="937743" cy="341632"/>
          </a:xfrm>
          <a:prstGeom prst="rect">
            <a:avLst/>
          </a:prstGeom>
          <a:noFill/>
          <a:ln w="12700">
            <a:noFill/>
            <a:miter lim="800000"/>
            <a:headEnd/>
            <a:tailEnd/>
          </a:ln>
          <a:effec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800" dirty="0" smtClean="0">
                <a:solidFill>
                  <a:srgbClr val="000000"/>
                </a:solidFill>
              </a:rPr>
              <a:t>Storage</a:t>
            </a:r>
            <a:endParaRPr lang="en-US" sz="1800" dirty="0">
              <a:solidFill>
                <a:srgbClr val="000000"/>
              </a:solidFill>
            </a:endParaRPr>
          </a:p>
        </p:txBody>
      </p:sp>
    </p:spTree>
    <p:extLst>
      <p:ext uri="{BB962C8B-B14F-4D97-AF65-F5344CB8AC3E}">
        <p14:creationId xmlns:p14="http://schemas.microsoft.com/office/powerpoint/2010/main" val="28670492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a:t> </a:t>
            </a:r>
            <a:r>
              <a:rPr lang="en-US" dirty="0" smtClean="0"/>
              <a:t>  Why is the </a:t>
            </a:r>
            <a:r>
              <a:rPr lang="en-US" dirty="0" err="1" smtClean="0"/>
              <a:t>Subarray</a:t>
            </a:r>
            <a:r>
              <a:rPr lang="en-US" dirty="0" smtClean="0"/>
              <a:t> </a:t>
            </a:r>
            <a:r>
              <a:rPr lang="en-US" dirty="0"/>
              <a:t>S</a:t>
            </a:r>
            <a:r>
              <a:rPr lang="en-US" dirty="0" smtClean="0"/>
              <a:t>o Slow?</a:t>
            </a:r>
            <a:endParaRPr lang="en-US" dirty="0"/>
          </a:p>
        </p:txBody>
      </p:sp>
      <p:sp>
        <p:nvSpPr>
          <p:cNvPr id="97" name="Rectangle 96"/>
          <p:cNvSpPr/>
          <p:nvPr/>
        </p:nvSpPr>
        <p:spPr>
          <a:xfrm>
            <a:off x="533400" y="990598"/>
            <a:ext cx="3309853"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smtClean="0">
                <a:solidFill>
                  <a:prstClr val="black"/>
                </a:solidFill>
                <a:latin typeface="Calibri"/>
              </a:rPr>
              <a:t>Subarray</a:t>
            </a:r>
            <a:endParaRPr lang="en-US" sz="3200" b="1" i="1" dirty="0">
              <a:solidFill>
                <a:prstClr val="black"/>
              </a:solidFill>
              <a:latin typeface="Calibri"/>
            </a:endParaRPr>
          </a:p>
        </p:txBody>
      </p:sp>
      <p:grpSp>
        <p:nvGrpSpPr>
          <p:cNvPr id="243" name="Group 242"/>
          <p:cNvGrpSpPr/>
          <p:nvPr/>
        </p:nvGrpSpPr>
        <p:grpSpPr>
          <a:xfrm>
            <a:off x="281942" y="1600204"/>
            <a:ext cx="3451858" cy="3200400"/>
            <a:chOff x="281942" y="1828802"/>
            <a:chExt cx="3451858" cy="3200400"/>
          </a:xfrm>
        </p:grpSpPr>
        <p:sp>
          <p:nvSpPr>
            <p:cNvPr id="200" name="Rectangle 199"/>
            <p:cNvSpPr/>
            <p:nvPr/>
          </p:nvSpPr>
          <p:spPr>
            <a:xfrm>
              <a:off x="30583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1" name="Straight Arrow Connector 200"/>
            <p:cNvCxnSpPr>
              <a:stCxn id="200" idx="0"/>
            </p:cNvCxnSpPr>
            <p:nvPr/>
          </p:nvCxnSpPr>
          <p:spPr>
            <a:xfrm flipV="1">
              <a:off x="32412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Rectangle 202"/>
            <p:cNvSpPr/>
            <p:nvPr/>
          </p:nvSpPr>
          <p:spPr>
            <a:xfrm>
              <a:off x="26011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4" name="Straight Arrow Connector 203"/>
            <p:cNvCxnSpPr>
              <a:stCxn id="203" idx="0"/>
            </p:cNvCxnSpPr>
            <p:nvPr/>
          </p:nvCxnSpPr>
          <p:spPr>
            <a:xfrm flipV="1">
              <a:off x="27840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6" name="Rectangle 205"/>
            <p:cNvSpPr/>
            <p:nvPr/>
          </p:nvSpPr>
          <p:spPr>
            <a:xfrm>
              <a:off x="21439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7" name="Straight Arrow Connector 206"/>
            <p:cNvCxnSpPr>
              <a:stCxn id="206" idx="0"/>
            </p:cNvCxnSpPr>
            <p:nvPr/>
          </p:nvCxnSpPr>
          <p:spPr>
            <a:xfrm flipV="1">
              <a:off x="23268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9" name="Rectangle 208"/>
            <p:cNvSpPr/>
            <p:nvPr/>
          </p:nvSpPr>
          <p:spPr>
            <a:xfrm>
              <a:off x="16867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0" name="Straight Arrow Connector 209"/>
            <p:cNvCxnSpPr>
              <a:stCxn id="209" idx="0"/>
            </p:cNvCxnSpPr>
            <p:nvPr/>
          </p:nvCxnSpPr>
          <p:spPr>
            <a:xfrm flipV="1">
              <a:off x="18696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2" name="Rectangle 211"/>
            <p:cNvSpPr/>
            <p:nvPr/>
          </p:nvSpPr>
          <p:spPr>
            <a:xfrm>
              <a:off x="12295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3" name="Straight Arrow Connector 212"/>
            <p:cNvCxnSpPr>
              <a:stCxn id="212" idx="0"/>
            </p:cNvCxnSpPr>
            <p:nvPr/>
          </p:nvCxnSpPr>
          <p:spPr>
            <a:xfrm flipV="1">
              <a:off x="14124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a:endCxn id="216" idx="3"/>
            </p:cNvCxnSpPr>
            <p:nvPr/>
          </p:nvCxnSpPr>
          <p:spPr>
            <a:xfrm flipH="1">
              <a:off x="1104900" y="20992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6" name="Rectangle 215"/>
            <p:cNvSpPr/>
            <p:nvPr/>
          </p:nvSpPr>
          <p:spPr>
            <a:xfrm>
              <a:off x="739140" y="19163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44" name="Oval 243"/>
            <p:cNvSpPr/>
            <p:nvPr/>
          </p:nvSpPr>
          <p:spPr>
            <a:xfrm>
              <a:off x="30631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5" name="Oval 244"/>
            <p:cNvSpPr/>
            <p:nvPr/>
          </p:nvSpPr>
          <p:spPr>
            <a:xfrm>
              <a:off x="26059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6" name="Oval 245"/>
            <p:cNvSpPr/>
            <p:nvPr/>
          </p:nvSpPr>
          <p:spPr>
            <a:xfrm>
              <a:off x="21487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7" name="Oval 246"/>
            <p:cNvSpPr/>
            <p:nvPr/>
          </p:nvSpPr>
          <p:spPr>
            <a:xfrm>
              <a:off x="16915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8" name="Oval 247"/>
            <p:cNvSpPr/>
            <p:nvPr/>
          </p:nvSpPr>
          <p:spPr>
            <a:xfrm>
              <a:off x="12343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50" name="Straight Arrow Connector 249"/>
            <p:cNvCxnSpPr>
              <a:endCxn id="251" idx="3"/>
            </p:cNvCxnSpPr>
            <p:nvPr/>
          </p:nvCxnSpPr>
          <p:spPr>
            <a:xfrm flipH="1">
              <a:off x="1104900" y="25564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1" name="Rectangle 250"/>
            <p:cNvSpPr/>
            <p:nvPr/>
          </p:nvSpPr>
          <p:spPr>
            <a:xfrm>
              <a:off x="739140" y="23735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3" name="Oval 252"/>
            <p:cNvSpPr/>
            <p:nvPr/>
          </p:nvSpPr>
          <p:spPr>
            <a:xfrm>
              <a:off x="30631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Oval 253"/>
            <p:cNvSpPr/>
            <p:nvPr/>
          </p:nvSpPr>
          <p:spPr>
            <a:xfrm>
              <a:off x="26059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5" name="Oval 254"/>
            <p:cNvSpPr/>
            <p:nvPr/>
          </p:nvSpPr>
          <p:spPr>
            <a:xfrm>
              <a:off x="21487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6" name="Oval 255"/>
            <p:cNvSpPr/>
            <p:nvPr/>
          </p:nvSpPr>
          <p:spPr>
            <a:xfrm>
              <a:off x="16915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7" name="Oval 256"/>
            <p:cNvSpPr/>
            <p:nvPr/>
          </p:nvSpPr>
          <p:spPr>
            <a:xfrm>
              <a:off x="12343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58" name="Straight Arrow Connector 257"/>
            <p:cNvCxnSpPr>
              <a:endCxn id="259" idx="3"/>
            </p:cNvCxnSpPr>
            <p:nvPr/>
          </p:nvCxnSpPr>
          <p:spPr>
            <a:xfrm flipH="1">
              <a:off x="1104900" y="30136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9" name="Rectangle 258"/>
            <p:cNvSpPr/>
            <p:nvPr/>
          </p:nvSpPr>
          <p:spPr>
            <a:xfrm>
              <a:off x="739140" y="28307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61" name="Oval 260"/>
            <p:cNvSpPr/>
            <p:nvPr/>
          </p:nvSpPr>
          <p:spPr>
            <a:xfrm>
              <a:off x="30631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2" name="Oval 261"/>
            <p:cNvSpPr/>
            <p:nvPr/>
          </p:nvSpPr>
          <p:spPr>
            <a:xfrm>
              <a:off x="26059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3" name="Oval 262"/>
            <p:cNvSpPr/>
            <p:nvPr/>
          </p:nvSpPr>
          <p:spPr>
            <a:xfrm>
              <a:off x="21487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4" name="Oval 263"/>
            <p:cNvSpPr/>
            <p:nvPr/>
          </p:nvSpPr>
          <p:spPr>
            <a:xfrm>
              <a:off x="16915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5" name="Oval 264"/>
            <p:cNvSpPr/>
            <p:nvPr/>
          </p:nvSpPr>
          <p:spPr>
            <a:xfrm>
              <a:off x="12343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66" name="Straight Arrow Connector 265"/>
            <p:cNvCxnSpPr>
              <a:endCxn id="267" idx="3"/>
            </p:cNvCxnSpPr>
            <p:nvPr/>
          </p:nvCxnSpPr>
          <p:spPr>
            <a:xfrm flipH="1">
              <a:off x="1104900" y="34708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67" name="Rectangle 266"/>
            <p:cNvSpPr/>
            <p:nvPr/>
          </p:nvSpPr>
          <p:spPr>
            <a:xfrm>
              <a:off x="739140" y="32879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69" name="Oval 268"/>
            <p:cNvSpPr/>
            <p:nvPr/>
          </p:nvSpPr>
          <p:spPr>
            <a:xfrm>
              <a:off x="30631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0" name="Oval 269"/>
            <p:cNvSpPr/>
            <p:nvPr/>
          </p:nvSpPr>
          <p:spPr>
            <a:xfrm>
              <a:off x="26059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1" name="Oval 270"/>
            <p:cNvSpPr/>
            <p:nvPr/>
          </p:nvSpPr>
          <p:spPr>
            <a:xfrm>
              <a:off x="21487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2" name="Oval 271"/>
            <p:cNvSpPr/>
            <p:nvPr/>
          </p:nvSpPr>
          <p:spPr>
            <a:xfrm>
              <a:off x="16915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3" name="Oval 272"/>
            <p:cNvSpPr/>
            <p:nvPr/>
          </p:nvSpPr>
          <p:spPr>
            <a:xfrm>
              <a:off x="12343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74" name="Straight Arrow Connector 273"/>
            <p:cNvCxnSpPr>
              <a:endCxn id="275" idx="3"/>
            </p:cNvCxnSpPr>
            <p:nvPr/>
          </p:nvCxnSpPr>
          <p:spPr>
            <a:xfrm flipH="1">
              <a:off x="1104900" y="39280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75" name="Rectangle 274"/>
            <p:cNvSpPr/>
            <p:nvPr/>
          </p:nvSpPr>
          <p:spPr>
            <a:xfrm>
              <a:off x="739140" y="37451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77" name="Oval 276"/>
            <p:cNvSpPr/>
            <p:nvPr/>
          </p:nvSpPr>
          <p:spPr>
            <a:xfrm>
              <a:off x="30631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8" name="Oval 277"/>
            <p:cNvSpPr/>
            <p:nvPr/>
          </p:nvSpPr>
          <p:spPr>
            <a:xfrm>
              <a:off x="26059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9" name="Oval 278"/>
            <p:cNvSpPr/>
            <p:nvPr/>
          </p:nvSpPr>
          <p:spPr>
            <a:xfrm>
              <a:off x="21487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0" name="Oval 279"/>
            <p:cNvSpPr/>
            <p:nvPr/>
          </p:nvSpPr>
          <p:spPr>
            <a:xfrm>
              <a:off x="16915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1" name="Oval 280"/>
            <p:cNvSpPr/>
            <p:nvPr/>
          </p:nvSpPr>
          <p:spPr>
            <a:xfrm>
              <a:off x="12343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9" name="Rectangle 118"/>
            <p:cNvSpPr/>
            <p:nvPr/>
          </p:nvSpPr>
          <p:spPr>
            <a:xfrm rot="16200000">
              <a:off x="-624387" y="2827472"/>
              <a:ext cx="2193660" cy="381001"/>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r</a:t>
              </a:r>
              <a:r>
                <a:rPr lang="en-US" sz="2800" b="1" i="1" dirty="0" smtClean="0">
                  <a:solidFill>
                    <a:prstClr val="black"/>
                  </a:solidFill>
                  <a:latin typeface="Calibri"/>
                </a:rPr>
                <a:t>ow decoder</a:t>
              </a:r>
              <a:endParaRPr lang="en-US" sz="2800" b="1" i="1" dirty="0">
                <a:solidFill>
                  <a:prstClr val="black"/>
                </a:solidFill>
                <a:latin typeface="Calibri"/>
              </a:endParaRPr>
            </a:p>
          </p:txBody>
        </p:sp>
        <p:sp>
          <p:nvSpPr>
            <p:cNvPr id="120" name="Rectangle 119"/>
            <p:cNvSpPr/>
            <p:nvPr/>
          </p:nvSpPr>
          <p:spPr>
            <a:xfrm>
              <a:off x="937176" y="4549142"/>
              <a:ext cx="2796624" cy="480060"/>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s</a:t>
              </a:r>
              <a:r>
                <a:rPr lang="en-US" sz="2800" b="1" i="1" dirty="0" smtClean="0">
                  <a:solidFill>
                    <a:prstClr val="black"/>
                  </a:solidFill>
                  <a:latin typeface="Calibri"/>
                </a:rPr>
                <a:t>ense amplifier</a:t>
              </a:r>
              <a:endParaRPr lang="en-US" sz="2800" b="1" i="1" dirty="0">
                <a:solidFill>
                  <a:prstClr val="black"/>
                </a:solidFill>
                <a:latin typeface="Calibri"/>
              </a:endParaRPr>
            </a:p>
          </p:txBody>
        </p:sp>
      </p:grpSp>
      <p:grpSp>
        <p:nvGrpSpPr>
          <p:cNvPr id="242" name="Group 241"/>
          <p:cNvGrpSpPr/>
          <p:nvPr/>
        </p:nvGrpSpPr>
        <p:grpSpPr>
          <a:xfrm>
            <a:off x="5501640" y="990598"/>
            <a:ext cx="2880359" cy="3337564"/>
            <a:chOff x="5501640" y="1219196"/>
            <a:chExt cx="2880359" cy="3337564"/>
          </a:xfrm>
        </p:grpSpPr>
        <p:sp>
          <p:nvSpPr>
            <p:cNvPr id="179" name="Oval 178"/>
            <p:cNvSpPr/>
            <p:nvPr/>
          </p:nvSpPr>
          <p:spPr>
            <a:xfrm>
              <a:off x="5910346" y="2144960"/>
              <a:ext cx="2052554" cy="2046040"/>
            </a:xfrm>
            <a:prstGeom prst="ellipse">
              <a:avLst/>
            </a:prstGeom>
            <a:solidFill>
              <a:schemeClr val="accent1">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80" name="Rectangle 179"/>
            <p:cNvSpPr/>
            <p:nvPr/>
          </p:nvSpPr>
          <p:spPr>
            <a:xfrm>
              <a:off x="5501640" y="191636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1" name="Straight Arrow Connector 180"/>
            <p:cNvCxnSpPr>
              <a:endCxn id="180" idx="3"/>
            </p:cNvCxnSpPr>
            <p:nvPr/>
          </p:nvCxnSpPr>
          <p:spPr>
            <a:xfrm flipH="1">
              <a:off x="5867400" y="2099240"/>
              <a:ext cx="228600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3" name="Rectangle 182"/>
            <p:cNvSpPr/>
            <p:nvPr/>
          </p:nvSpPr>
          <p:spPr>
            <a:xfrm rot="16200000">
              <a:off x="5551083" y="3070878"/>
              <a:ext cx="1142999" cy="35796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c</a:t>
              </a:r>
              <a:r>
                <a:rPr lang="en-US" sz="2000" dirty="0" smtClean="0">
                  <a:solidFill>
                    <a:prstClr val="black"/>
                  </a:solidFill>
                  <a:latin typeface="Calibri"/>
                </a:rPr>
                <a:t>apacitor</a:t>
              </a:r>
              <a:endParaRPr lang="en-US" sz="2000" dirty="0">
                <a:solidFill>
                  <a:prstClr val="black"/>
                </a:solidFill>
                <a:latin typeface="Calibri"/>
              </a:endParaRPr>
            </a:p>
          </p:txBody>
        </p:sp>
        <p:sp>
          <p:nvSpPr>
            <p:cNvPr id="184" name="Rectangle 183"/>
            <p:cNvSpPr/>
            <p:nvPr/>
          </p:nvSpPr>
          <p:spPr>
            <a:xfrm>
              <a:off x="6672346" y="2754560"/>
              <a:ext cx="1295400" cy="375491"/>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prstClr val="black"/>
                  </a:solidFill>
                  <a:latin typeface="Calibri"/>
                </a:rPr>
                <a:t>a</a:t>
              </a:r>
              <a:r>
                <a:rPr lang="en-US" sz="2000" smtClean="0">
                  <a:solidFill>
                    <a:prstClr val="black"/>
                  </a:solidFill>
                  <a:latin typeface="Calibri"/>
                </a:rPr>
                <a:t>ccess</a:t>
              </a:r>
              <a:endParaRPr lang="en-US" sz="2000">
                <a:solidFill>
                  <a:prstClr val="black"/>
                </a:solidFill>
                <a:latin typeface="Calibri"/>
              </a:endParaRPr>
            </a:p>
          </p:txBody>
        </p:sp>
        <p:sp>
          <p:nvSpPr>
            <p:cNvPr id="185" name="Rectangle 184"/>
            <p:cNvSpPr/>
            <p:nvPr/>
          </p:nvSpPr>
          <p:spPr>
            <a:xfrm>
              <a:off x="6672346" y="2889676"/>
              <a:ext cx="1279459" cy="431479"/>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prstClr val="black"/>
                  </a:solidFill>
                  <a:latin typeface="Calibri"/>
                </a:rPr>
                <a:t>transistor</a:t>
              </a:r>
              <a:endParaRPr lang="en-US" sz="2000">
                <a:solidFill>
                  <a:prstClr val="black"/>
                </a:solidFill>
                <a:latin typeface="Calibri"/>
              </a:endParaRPr>
            </a:p>
          </p:txBody>
        </p:sp>
        <p:sp>
          <p:nvSpPr>
            <p:cNvPr id="186" name="Rectangle 185"/>
            <p:cNvSpPr/>
            <p:nvPr/>
          </p:nvSpPr>
          <p:spPr>
            <a:xfrm>
              <a:off x="5757946" y="1762156"/>
              <a:ext cx="2064789" cy="327041"/>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err="1" smtClean="0">
                  <a:solidFill>
                    <a:prstClr val="black"/>
                  </a:solidFill>
                  <a:latin typeface="Calibri"/>
                </a:rPr>
                <a:t>wordline</a:t>
              </a:r>
              <a:endParaRPr lang="en-US" sz="2000">
                <a:solidFill>
                  <a:prstClr val="black"/>
                </a:solidFill>
                <a:latin typeface="Calibri"/>
              </a:endParaRPr>
            </a:p>
          </p:txBody>
        </p:sp>
        <p:sp>
          <p:nvSpPr>
            <p:cNvPr id="187" name="Rectangle 186"/>
            <p:cNvSpPr/>
            <p:nvPr/>
          </p:nvSpPr>
          <p:spPr>
            <a:xfrm rot="16200000">
              <a:off x="7349868" y="3158868"/>
              <a:ext cx="1706594" cy="357669"/>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err="1" smtClean="0">
                  <a:solidFill>
                    <a:prstClr val="black"/>
                  </a:solidFill>
                  <a:latin typeface="Calibri"/>
                </a:rPr>
                <a:t>bitline</a:t>
              </a:r>
              <a:endParaRPr lang="en-US" sz="2000">
                <a:solidFill>
                  <a:prstClr val="black"/>
                </a:solidFill>
                <a:latin typeface="Calibri"/>
              </a:endParaRPr>
            </a:p>
          </p:txBody>
        </p:sp>
        <p:cxnSp>
          <p:nvCxnSpPr>
            <p:cNvPr id="188" name="Straight Arrow Connector 187"/>
            <p:cNvCxnSpPr/>
            <p:nvPr/>
          </p:nvCxnSpPr>
          <p:spPr>
            <a:xfrm flipV="1">
              <a:off x="8013466" y="1975763"/>
              <a:ext cx="0" cy="2291437"/>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V="1">
              <a:off x="7291581" y="2360845"/>
              <a:ext cx="0" cy="137012"/>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flipH="1">
              <a:off x="7071068" y="2504208"/>
              <a:ext cx="439480"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flipH="1" flipV="1">
              <a:off x="7510546" y="2602160"/>
              <a:ext cx="1" cy="228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flipH="1">
              <a:off x="7071068" y="2602160"/>
              <a:ext cx="439480"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a:off x="7510546" y="2830760"/>
              <a:ext cx="170121"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a:off x="6900946" y="2830760"/>
              <a:ext cx="170122"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flipH="1" flipV="1">
              <a:off x="7071067" y="2602160"/>
              <a:ext cx="1" cy="228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a:off x="7291581" y="2099240"/>
              <a:ext cx="1" cy="28296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flipH="1">
              <a:off x="7680667" y="2830760"/>
              <a:ext cx="332799"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8" name="Elbow Connector 197"/>
            <p:cNvCxnSpPr/>
            <p:nvPr/>
          </p:nvCxnSpPr>
          <p:spPr>
            <a:xfrm rot="10800000" flipV="1">
              <a:off x="6519946" y="2833142"/>
              <a:ext cx="381001" cy="226217"/>
            </a:xfrm>
            <a:prstGeom prst="bentConnector3">
              <a:avLst>
                <a:gd name="adj1" fmla="val 100625"/>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7" name="Straight Arrow Connector 216"/>
            <p:cNvCxnSpPr/>
            <p:nvPr/>
          </p:nvCxnSpPr>
          <p:spPr>
            <a:xfrm>
              <a:off x="6519945" y="3541133"/>
              <a:ext cx="0" cy="280226"/>
            </a:xfrm>
            <a:prstGeom prst="straightConnector1">
              <a:avLst/>
            </a:prstGeom>
            <a:ln w="25400">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flipV="1">
              <a:off x="6519945" y="3059360"/>
              <a:ext cx="0" cy="133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flipH="1">
              <a:off x="6291347" y="3426484"/>
              <a:ext cx="457198"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nvCxnSpPr>
          <p:spPr>
            <a:xfrm flipH="1">
              <a:off x="6291347" y="3192960"/>
              <a:ext cx="457198"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flipV="1">
              <a:off x="6519945" y="3426485"/>
              <a:ext cx="0" cy="11464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2" name="Rectangle 221"/>
            <p:cNvSpPr/>
            <p:nvPr/>
          </p:nvSpPr>
          <p:spPr>
            <a:xfrm>
              <a:off x="7830586" y="4191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0" name="Rectangle 229"/>
            <p:cNvSpPr/>
            <p:nvPr/>
          </p:nvSpPr>
          <p:spPr>
            <a:xfrm>
              <a:off x="5501640" y="1219196"/>
              <a:ext cx="252269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Cell</a:t>
              </a:r>
              <a:endParaRPr lang="en-US" sz="2800" b="1" i="1" dirty="0">
                <a:solidFill>
                  <a:prstClr val="black"/>
                </a:solidFill>
                <a:latin typeface="Calibri"/>
              </a:endParaRPr>
            </a:p>
          </p:txBody>
        </p:sp>
      </p:grpSp>
      <p:grpSp>
        <p:nvGrpSpPr>
          <p:cNvPr id="240" name="Group 239"/>
          <p:cNvGrpSpPr/>
          <p:nvPr/>
        </p:nvGrpSpPr>
        <p:grpSpPr>
          <a:xfrm>
            <a:off x="5072146" y="3962402"/>
            <a:ext cx="3386053" cy="838200"/>
            <a:chOff x="5072146" y="4191000"/>
            <a:chExt cx="3386053" cy="838200"/>
          </a:xfrm>
        </p:grpSpPr>
        <p:sp>
          <p:nvSpPr>
            <p:cNvPr id="234" name="Rectangle 233"/>
            <p:cNvSpPr/>
            <p:nvPr/>
          </p:nvSpPr>
          <p:spPr>
            <a:xfrm>
              <a:off x="5072146" y="4495800"/>
              <a:ext cx="3386053" cy="533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smtClean="0">
                  <a:solidFill>
                    <a:srgbClr val="FF0000"/>
                  </a:solidFill>
                  <a:latin typeface="Calibri"/>
                </a:rPr>
                <a:t>large sense amplifier</a:t>
              </a:r>
            </a:p>
          </p:txBody>
        </p:sp>
        <p:sp>
          <p:nvSpPr>
            <p:cNvPr id="237" name="Rectangle 236"/>
            <p:cNvSpPr/>
            <p:nvPr/>
          </p:nvSpPr>
          <p:spPr>
            <a:xfrm>
              <a:off x="7833610" y="4191000"/>
              <a:ext cx="365760" cy="365760"/>
            </a:xfrm>
            <a:prstGeom prst="rect">
              <a:avLst/>
            </a:prstGeom>
            <a:solidFill>
              <a:schemeClr val="accent2"/>
            </a:solidFill>
            <a:ln w="508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grpSp>
        <p:nvGrpSpPr>
          <p:cNvPr id="133" name="Group 132"/>
          <p:cNvGrpSpPr/>
          <p:nvPr/>
        </p:nvGrpSpPr>
        <p:grpSpPr>
          <a:xfrm>
            <a:off x="3048000" y="1474386"/>
            <a:ext cx="1003835" cy="2855580"/>
            <a:chOff x="7338060" y="1622874"/>
            <a:chExt cx="1003835" cy="2855580"/>
          </a:xfrm>
        </p:grpSpPr>
        <p:sp>
          <p:nvSpPr>
            <p:cNvPr id="139" name="Rounded Rectangle 138"/>
            <p:cNvSpPr/>
            <p:nvPr/>
          </p:nvSpPr>
          <p:spPr>
            <a:xfrm rot="16200000">
              <a:off x="6824570" y="2669765"/>
              <a:ext cx="2564215" cy="470434"/>
            </a:xfrm>
            <a:prstGeom prst="roundRect">
              <a:avLst>
                <a:gd name="adj" fmla="val 12383"/>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smtClean="0">
                  <a:solidFill>
                    <a:srgbClr val="FF0000"/>
                  </a:solidFill>
                  <a:latin typeface="Calibri"/>
                  <a:cs typeface="Calibri"/>
                </a:rPr>
                <a:t>bitline</a:t>
              </a:r>
              <a:r>
                <a:rPr lang="en-US" sz="2400" b="1" i="1" dirty="0" smtClean="0">
                  <a:solidFill>
                    <a:srgbClr val="FF0000"/>
                  </a:solidFill>
                  <a:latin typeface="Calibri"/>
                  <a:cs typeface="Calibri"/>
                </a:rPr>
                <a:t>: 512 cells</a:t>
              </a:r>
              <a:endParaRPr lang="en-US" sz="2400" b="1" i="1" dirty="0">
                <a:solidFill>
                  <a:srgbClr val="FF0000"/>
                </a:solidFill>
                <a:latin typeface="Calibri"/>
                <a:cs typeface="Calibri"/>
              </a:endParaRPr>
            </a:p>
          </p:txBody>
        </p:sp>
        <p:cxnSp>
          <p:nvCxnSpPr>
            <p:cNvPr id="134" name="Straight Arrow Connector 133"/>
            <p:cNvCxnSpPr/>
            <p:nvPr/>
          </p:nvCxnSpPr>
          <p:spPr>
            <a:xfrm>
              <a:off x="7947657" y="1977290"/>
              <a:ext cx="0" cy="1981200"/>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H="1" flipV="1">
              <a:off x="7871460" y="189565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V="1">
              <a:off x="7871460" y="3958490"/>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51" name="Rectangle 150"/>
            <p:cNvSpPr/>
            <p:nvPr/>
          </p:nvSpPr>
          <p:spPr>
            <a:xfrm>
              <a:off x="7338060" y="4112694"/>
              <a:ext cx="365760" cy="365760"/>
            </a:xfrm>
            <a:prstGeom prst="rect">
              <a:avLst/>
            </a:prstGeom>
            <a:solidFill>
              <a:schemeClr val="accent2"/>
            </a:solidFill>
            <a:ln w="508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2" name="Straight Arrow Connector 151"/>
            <p:cNvCxnSpPr>
              <a:stCxn id="151" idx="0"/>
            </p:cNvCxnSpPr>
            <p:nvPr/>
          </p:nvCxnSpPr>
          <p:spPr>
            <a:xfrm flipV="1">
              <a:off x="7520940" y="1748692"/>
              <a:ext cx="4763" cy="2364002"/>
            </a:xfrm>
            <a:prstGeom prst="straightConnector1">
              <a:avLst/>
            </a:prstGeom>
            <a:ln w="50800" cap="rnd">
              <a:solidFill>
                <a:srgbClr val="FF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4" name="Oval 153"/>
            <p:cNvSpPr/>
            <p:nvPr/>
          </p:nvSpPr>
          <p:spPr>
            <a:xfrm>
              <a:off x="7342823" y="18401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5" name="Oval 154"/>
            <p:cNvSpPr/>
            <p:nvPr/>
          </p:nvSpPr>
          <p:spPr>
            <a:xfrm>
              <a:off x="7342823" y="22973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6" name="Oval 155"/>
            <p:cNvSpPr/>
            <p:nvPr/>
          </p:nvSpPr>
          <p:spPr>
            <a:xfrm>
              <a:off x="7342823" y="27545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7" name="Oval 156"/>
            <p:cNvSpPr/>
            <p:nvPr/>
          </p:nvSpPr>
          <p:spPr>
            <a:xfrm>
              <a:off x="7342823" y="32117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8" name="Oval 157"/>
            <p:cNvSpPr/>
            <p:nvPr/>
          </p:nvSpPr>
          <p:spPr>
            <a:xfrm>
              <a:off x="7342823" y="36689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64" name="Group 63"/>
          <p:cNvGrpSpPr/>
          <p:nvPr/>
        </p:nvGrpSpPr>
        <p:grpSpPr>
          <a:xfrm>
            <a:off x="3253742" y="1295404"/>
            <a:ext cx="1242058" cy="565684"/>
            <a:chOff x="3253742" y="1524002"/>
            <a:chExt cx="1242058" cy="565684"/>
          </a:xfrm>
        </p:grpSpPr>
        <p:cxnSp>
          <p:nvCxnSpPr>
            <p:cNvPr id="249" name="Straight Arrow Connector 248"/>
            <p:cNvCxnSpPr/>
            <p:nvPr/>
          </p:nvCxnSpPr>
          <p:spPr>
            <a:xfrm flipH="1">
              <a:off x="3253742" y="1752602"/>
              <a:ext cx="474820" cy="33708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82" name="Rectangle 281"/>
            <p:cNvSpPr/>
            <p:nvPr/>
          </p:nvSpPr>
          <p:spPr>
            <a:xfrm>
              <a:off x="3657598" y="1524002"/>
              <a:ext cx="838202" cy="35796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cell</a:t>
              </a:r>
              <a:endParaRPr lang="en-US" sz="2800" b="1" i="1" dirty="0">
                <a:solidFill>
                  <a:prstClr val="black"/>
                </a:solidFill>
                <a:latin typeface="Calibri"/>
              </a:endParaRPr>
            </a:p>
          </p:txBody>
        </p:sp>
        <p:cxnSp>
          <p:nvCxnSpPr>
            <p:cNvPr id="287" name="Straight Arrow Connector 286"/>
            <p:cNvCxnSpPr/>
            <p:nvPr/>
          </p:nvCxnSpPr>
          <p:spPr>
            <a:xfrm flipH="1">
              <a:off x="3728562" y="1752602"/>
              <a:ext cx="81439"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288" name="Content Placeholder 2"/>
          <p:cNvSpPr txBox="1">
            <a:spLocks/>
          </p:cNvSpPr>
          <p:nvPr/>
        </p:nvSpPr>
        <p:spPr>
          <a:xfrm>
            <a:off x="381000" y="4953000"/>
            <a:ext cx="8305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200" b="1" dirty="0" smtClean="0">
                <a:solidFill>
                  <a:prstClr val="black"/>
                </a:solidFill>
                <a:latin typeface="Calibri"/>
              </a:rPr>
              <a:t>Long </a:t>
            </a:r>
            <a:r>
              <a:rPr lang="en-US" sz="3200" b="1" dirty="0" err="1">
                <a:solidFill>
                  <a:prstClr val="black"/>
                </a:solidFill>
                <a:latin typeface="Calibri"/>
              </a:rPr>
              <a:t>b</a:t>
            </a:r>
            <a:r>
              <a:rPr lang="en-US" sz="3200" b="1" dirty="0" err="1" smtClean="0">
                <a:solidFill>
                  <a:prstClr val="black"/>
                </a:solidFill>
                <a:latin typeface="Calibri"/>
              </a:rPr>
              <a:t>itline</a:t>
            </a:r>
            <a:endParaRPr lang="en-US" sz="3200" b="1" dirty="0" smtClean="0">
              <a:solidFill>
                <a:prstClr val="black"/>
              </a:solidFill>
              <a:latin typeface="Calibri"/>
            </a:endParaRPr>
          </a:p>
          <a:p>
            <a:pPr lvl="1">
              <a:lnSpc>
                <a:spcPct val="90000"/>
              </a:lnSpc>
            </a:pPr>
            <a:r>
              <a:rPr lang="en-US" sz="2800" b="1" dirty="0" smtClean="0">
                <a:solidFill>
                  <a:srgbClr val="006600"/>
                </a:solidFill>
                <a:latin typeface="Calibri"/>
              </a:rPr>
              <a:t>Amortizes sense amplifier cost </a:t>
            </a:r>
            <a:r>
              <a:rPr lang="en-US" sz="2800" b="1" dirty="0" smtClean="0">
                <a:solidFill>
                  <a:srgbClr val="006600"/>
                </a:solidFill>
                <a:latin typeface="Calibri"/>
                <a:sym typeface="Wingdings" pitchFamily="2" charset="2"/>
              </a:rPr>
              <a:t> Small area</a:t>
            </a:r>
          </a:p>
          <a:p>
            <a:pPr lvl="1">
              <a:lnSpc>
                <a:spcPct val="90000"/>
              </a:lnSpc>
            </a:pPr>
            <a:r>
              <a:rPr lang="en-US" sz="2800" b="1" dirty="0" smtClean="0">
                <a:solidFill>
                  <a:srgbClr val="FF0000"/>
                </a:solidFill>
                <a:latin typeface="Calibri"/>
                <a:sym typeface="Wingdings" pitchFamily="2" charset="2"/>
              </a:rPr>
              <a:t>Large </a:t>
            </a:r>
            <a:r>
              <a:rPr lang="en-US" sz="2800" b="1" dirty="0" err="1" smtClean="0">
                <a:solidFill>
                  <a:srgbClr val="FF0000"/>
                </a:solidFill>
                <a:latin typeface="Calibri"/>
                <a:sym typeface="Wingdings" pitchFamily="2" charset="2"/>
              </a:rPr>
              <a:t>bitline</a:t>
            </a:r>
            <a:r>
              <a:rPr lang="en-US" sz="2800" b="1" dirty="0" smtClean="0">
                <a:solidFill>
                  <a:srgbClr val="FF0000"/>
                </a:solidFill>
                <a:latin typeface="Calibri"/>
                <a:sym typeface="Wingdings" pitchFamily="2" charset="2"/>
              </a:rPr>
              <a:t> capacitance  High latency &amp; power</a:t>
            </a:r>
            <a:endParaRPr lang="en-US" sz="2800" dirty="0" smtClean="0">
              <a:solidFill>
                <a:srgbClr val="FF0000"/>
              </a:solidFill>
              <a:latin typeface="Calibri"/>
            </a:endParaRPr>
          </a:p>
          <a:p>
            <a:pPr marL="749300" lvl="1" indent="-349250">
              <a:lnSpc>
                <a:spcPct val="90000"/>
              </a:lnSpc>
            </a:pPr>
            <a:endParaRPr lang="en-US" dirty="0" smtClean="0">
              <a:solidFill>
                <a:prstClr val="black"/>
              </a:solidFill>
              <a:latin typeface="Calibri"/>
            </a:endParaRPr>
          </a:p>
          <a:p>
            <a:pPr marL="749300" lvl="1" indent="-349250">
              <a:lnSpc>
                <a:spcPct val="90000"/>
              </a:lnSpc>
            </a:pPr>
            <a:endParaRPr lang="en-US" sz="4400" b="1" i="1" dirty="0">
              <a:solidFill>
                <a:srgbClr val="1F497D"/>
              </a:solidFill>
              <a:latin typeface="Calibri"/>
            </a:endParaRPr>
          </a:p>
          <a:p>
            <a:pPr marL="746125" lvl="1" indent="-346075">
              <a:lnSpc>
                <a:spcPct val="90000"/>
              </a:lnSpc>
            </a:pPr>
            <a:endParaRPr lang="en-US" dirty="0">
              <a:solidFill>
                <a:prstClr val="black"/>
              </a:solidFill>
              <a:latin typeface="Calibri"/>
            </a:endParaRPr>
          </a:p>
        </p:txBody>
      </p:sp>
      <p:sp>
        <p:nvSpPr>
          <p:cNvPr id="99" name="Rectangle 98"/>
          <p:cNvSpPr/>
          <p:nvPr/>
        </p:nvSpPr>
        <p:spPr>
          <a:xfrm rot="16200000">
            <a:off x="7330024" y="2902086"/>
            <a:ext cx="2654025"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sense amplifier</a:t>
            </a:r>
            <a:endParaRPr lang="en-US" sz="2800" b="1" i="1" dirty="0">
              <a:solidFill>
                <a:prstClr val="black"/>
              </a:solidFill>
              <a:latin typeface="Calibri"/>
            </a:endParaRPr>
          </a:p>
        </p:txBody>
      </p:sp>
      <p:cxnSp>
        <p:nvCxnSpPr>
          <p:cNvPr id="100" name="Straight Arrow Connector 99"/>
          <p:cNvCxnSpPr/>
          <p:nvPr/>
        </p:nvCxnSpPr>
        <p:spPr>
          <a:xfrm>
            <a:off x="8001000" y="4157119"/>
            <a:ext cx="579835" cy="1135"/>
          </a:xfrm>
          <a:prstGeom prst="straightConnector1">
            <a:avLst/>
          </a:prstGeom>
          <a:ln w="12700" cap="rnd">
            <a:solidFill>
              <a:schemeClr val="tx1"/>
            </a:solidFill>
            <a:prstDash val="sysDash"/>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H="1">
            <a:off x="5181600" y="1874524"/>
            <a:ext cx="472082" cy="1135"/>
          </a:xfrm>
          <a:prstGeom prst="straightConnector1">
            <a:avLst/>
          </a:prstGeom>
          <a:ln w="12700" cap="rnd">
            <a:solidFill>
              <a:schemeClr val="tx1"/>
            </a:solidFill>
            <a:prstDash val="sysDash"/>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rot="16200000">
            <a:off x="3740286" y="2527162"/>
            <a:ext cx="2654025"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r</a:t>
            </a:r>
            <a:r>
              <a:rPr lang="en-US" sz="2800" b="1" i="1" dirty="0" smtClean="0">
                <a:solidFill>
                  <a:prstClr val="black"/>
                </a:solidFill>
                <a:latin typeface="Calibri"/>
              </a:rPr>
              <a:t>ow decoder</a:t>
            </a:r>
            <a:endParaRPr lang="en-US" sz="2800" b="1" i="1" dirty="0">
              <a:solidFill>
                <a:prstClr val="black"/>
              </a:solidFill>
              <a:latin typeface="Calibri"/>
            </a:endParaRPr>
          </a:p>
        </p:txBody>
      </p:sp>
    </p:spTree>
    <p:extLst>
      <p:ext uri="{BB962C8B-B14F-4D97-AF65-F5344CB8AC3E}">
        <p14:creationId xmlns:p14="http://schemas.microsoft.com/office/powerpoint/2010/main" val="6243124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Trade-Off: Area (Die Size) vs. Latency</a:t>
            </a:r>
            <a:endParaRPr lang="en-US" dirty="0"/>
          </a:p>
        </p:txBody>
      </p:sp>
      <p:sp>
        <p:nvSpPr>
          <p:cNvPr id="5" name="Right Arrow 4"/>
          <p:cNvSpPr/>
          <p:nvPr/>
        </p:nvSpPr>
        <p:spPr>
          <a:xfrm>
            <a:off x="3238500" y="2164080"/>
            <a:ext cx="2590800" cy="1264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4000" b="1" dirty="0" smtClean="0">
                <a:solidFill>
                  <a:prstClr val="white"/>
                </a:solidFill>
                <a:latin typeface="Calibri"/>
              </a:rPr>
              <a:t>Faster</a:t>
            </a:r>
            <a:endParaRPr lang="en-US" sz="4000" b="1" dirty="0">
              <a:solidFill>
                <a:prstClr val="white"/>
              </a:solidFill>
              <a:latin typeface="Calibri"/>
            </a:endParaRPr>
          </a:p>
        </p:txBody>
      </p:sp>
      <p:sp>
        <p:nvSpPr>
          <p:cNvPr id="97" name="Right Arrow 96"/>
          <p:cNvSpPr/>
          <p:nvPr/>
        </p:nvSpPr>
        <p:spPr>
          <a:xfrm flipH="1">
            <a:off x="3238500" y="3535680"/>
            <a:ext cx="2590800" cy="1264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4000" b="1" dirty="0" smtClean="0">
                <a:solidFill>
                  <a:prstClr val="white"/>
                </a:solidFill>
                <a:latin typeface="Calibri"/>
              </a:rPr>
              <a:t>Smaller</a:t>
            </a:r>
            <a:endParaRPr lang="en-US" sz="4000" b="1" dirty="0">
              <a:solidFill>
                <a:prstClr val="white"/>
              </a:solidFill>
              <a:latin typeface="Calibri"/>
            </a:endParaRPr>
          </a:p>
        </p:txBody>
      </p:sp>
      <p:grpSp>
        <p:nvGrpSpPr>
          <p:cNvPr id="15" name="Group 14"/>
          <p:cNvGrpSpPr/>
          <p:nvPr/>
        </p:nvGrpSpPr>
        <p:grpSpPr>
          <a:xfrm>
            <a:off x="5867400" y="1066800"/>
            <a:ext cx="2590800" cy="5105400"/>
            <a:chOff x="5867400" y="1066800"/>
            <a:chExt cx="2590800" cy="5105400"/>
          </a:xfrm>
        </p:grpSpPr>
        <p:sp>
          <p:nvSpPr>
            <p:cNvPr id="250" name="Rectangle 249"/>
            <p:cNvSpPr/>
            <p:nvPr/>
          </p:nvSpPr>
          <p:spPr>
            <a:xfrm>
              <a:off x="77066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1" name="Straight Arrow Connector 250"/>
            <p:cNvCxnSpPr>
              <a:stCxn id="250" idx="0"/>
            </p:cNvCxnSpPr>
            <p:nvPr/>
          </p:nvCxnSpPr>
          <p:spPr>
            <a:xfrm flipV="1">
              <a:off x="78895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3" name="Rectangle 252"/>
            <p:cNvSpPr/>
            <p:nvPr/>
          </p:nvSpPr>
          <p:spPr>
            <a:xfrm>
              <a:off x="72494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4" name="Straight Arrow Connector 253"/>
            <p:cNvCxnSpPr>
              <a:stCxn id="253" idx="0"/>
            </p:cNvCxnSpPr>
            <p:nvPr/>
          </p:nvCxnSpPr>
          <p:spPr>
            <a:xfrm flipV="1">
              <a:off x="74323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8" name="Rectangle 257"/>
            <p:cNvSpPr/>
            <p:nvPr/>
          </p:nvSpPr>
          <p:spPr>
            <a:xfrm>
              <a:off x="67922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9" name="Straight Arrow Connector 258"/>
            <p:cNvCxnSpPr>
              <a:stCxn id="258" idx="0"/>
            </p:cNvCxnSpPr>
            <p:nvPr/>
          </p:nvCxnSpPr>
          <p:spPr>
            <a:xfrm flipV="1">
              <a:off x="69751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61" name="Rectangle 260"/>
            <p:cNvSpPr/>
            <p:nvPr/>
          </p:nvSpPr>
          <p:spPr>
            <a:xfrm>
              <a:off x="63350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62" name="Straight Arrow Connector 261"/>
            <p:cNvCxnSpPr>
              <a:stCxn id="261" idx="0"/>
            </p:cNvCxnSpPr>
            <p:nvPr/>
          </p:nvCxnSpPr>
          <p:spPr>
            <a:xfrm flipV="1">
              <a:off x="65179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76" name="Oval 275"/>
            <p:cNvSpPr/>
            <p:nvPr/>
          </p:nvSpPr>
          <p:spPr>
            <a:xfrm>
              <a:off x="77114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7" name="Oval 276"/>
            <p:cNvSpPr/>
            <p:nvPr/>
          </p:nvSpPr>
          <p:spPr>
            <a:xfrm>
              <a:off x="72542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8" name="Oval 277"/>
            <p:cNvSpPr/>
            <p:nvPr/>
          </p:nvSpPr>
          <p:spPr>
            <a:xfrm>
              <a:off x="67970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9" name="Oval 278"/>
            <p:cNvSpPr/>
            <p:nvPr/>
          </p:nvSpPr>
          <p:spPr>
            <a:xfrm>
              <a:off x="63398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0" name="Oval 279"/>
            <p:cNvSpPr/>
            <p:nvPr/>
          </p:nvSpPr>
          <p:spPr>
            <a:xfrm>
              <a:off x="77114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1" name="Oval 280"/>
            <p:cNvSpPr/>
            <p:nvPr/>
          </p:nvSpPr>
          <p:spPr>
            <a:xfrm>
              <a:off x="72542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2" name="Oval 281"/>
            <p:cNvSpPr/>
            <p:nvPr/>
          </p:nvSpPr>
          <p:spPr>
            <a:xfrm>
              <a:off x="67970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3" name="Oval 282"/>
            <p:cNvSpPr/>
            <p:nvPr/>
          </p:nvSpPr>
          <p:spPr>
            <a:xfrm>
              <a:off x="63398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8" name="Rectangle 317"/>
            <p:cNvSpPr/>
            <p:nvPr/>
          </p:nvSpPr>
          <p:spPr>
            <a:xfrm>
              <a:off x="77066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19" name="Straight Arrow Connector 318"/>
            <p:cNvCxnSpPr>
              <a:stCxn id="318" idx="0"/>
            </p:cNvCxnSpPr>
            <p:nvPr/>
          </p:nvCxnSpPr>
          <p:spPr>
            <a:xfrm flipV="1">
              <a:off x="78895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0" name="Rectangle 319"/>
            <p:cNvSpPr/>
            <p:nvPr/>
          </p:nvSpPr>
          <p:spPr>
            <a:xfrm>
              <a:off x="72494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21" name="Straight Arrow Connector 320"/>
            <p:cNvCxnSpPr>
              <a:stCxn id="320" idx="0"/>
            </p:cNvCxnSpPr>
            <p:nvPr/>
          </p:nvCxnSpPr>
          <p:spPr>
            <a:xfrm flipV="1">
              <a:off x="74323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2" name="Rectangle 321"/>
            <p:cNvSpPr/>
            <p:nvPr/>
          </p:nvSpPr>
          <p:spPr>
            <a:xfrm>
              <a:off x="67922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24" name="Straight Arrow Connector 323"/>
            <p:cNvCxnSpPr>
              <a:stCxn id="322" idx="0"/>
            </p:cNvCxnSpPr>
            <p:nvPr/>
          </p:nvCxnSpPr>
          <p:spPr>
            <a:xfrm flipV="1">
              <a:off x="69751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5" name="Rectangle 324"/>
            <p:cNvSpPr/>
            <p:nvPr/>
          </p:nvSpPr>
          <p:spPr>
            <a:xfrm>
              <a:off x="63350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26" name="Straight Arrow Connector 325"/>
            <p:cNvCxnSpPr>
              <a:stCxn id="325" idx="0"/>
            </p:cNvCxnSpPr>
            <p:nvPr/>
          </p:nvCxnSpPr>
          <p:spPr>
            <a:xfrm flipV="1">
              <a:off x="65179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7" name="Oval 326"/>
            <p:cNvSpPr/>
            <p:nvPr/>
          </p:nvSpPr>
          <p:spPr>
            <a:xfrm>
              <a:off x="77114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8" name="Oval 327"/>
            <p:cNvSpPr/>
            <p:nvPr/>
          </p:nvSpPr>
          <p:spPr>
            <a:xfrm>
              <a:off x="72542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9" name="Oval 328"/>
            <p:cNvSpPr/>
            <p:nvPr/>
          </p:nvSpPr>
          <p:spPr>
            <a:xfrm>
              <a:off x="67970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0" name="Oval 329"/>
            <p:cNvSpPr/>
            <p:nvPr/>
          </p:nvSpPr>
          <p:spPr>
            <a:xfrm>
              <a:off x="63398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1" name="Oval 330"/>
            <p:cNvSpPr/>
            <p:nvPr/>
          </p:nvSpPr>
          <p:spPr>
            <a:xfrm>
              <a:off x="77114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2" name="Oval 331"/>
            <p:cNvSpPr/>
            <p:nvPr/>
          </p:nvSpPr>
          <p:spPr>
            <a:xfrm>
              <a:off x="72542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3" name="Oval 332"/>
            <p:cNvSpPr/>
            <p:nvPr/>
          </p:nvSpPr>
          <p:spPr>
            <a:xfrm>
              <a:off x="67970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4" name="Oval 333"/>
            <p:cNvSpPr/>
            <p:nvPr/>
          </p:nvSpPr>
          <p:spPr>
            <a:xfrm>
              <a:off x="63398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8" name="Rounded Rectangle 147"/>
            <p:cNvSpPr/>
            <p:nvPr/>
          </p:nvSpPr>
          <p:spPr>
            <a:xfrm>
              <a:off x="5867400" y="1066800"/>
              <a:ext cx="25908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3600" b="1" dirty="0" smtClean="0">
                  <a:solidFill>
                    <a:prstClr val="black"/>
                  </a:solidFill>
                  <a:latin typeface="Calibri"/>
                  <a:cs typeface="Calibri"/>
                </a:rPr>
                <a:t>Short </a:t>
              </a:r>
              <a:r>
                <a:rPr lang="en-US" sz="3600" b="1" dirty="0" err="1" smtClean="0">
                  <a:solidFill>
                    <a:prstClr val="black"/>
                  </a:solidFill>
                  <a:latin typeface="Calibri"/>
                  <a:cs typeface="Calibri"/>
                </a:rPr>
                <a:t>Bitline</a:t>
              </a:r>
              <a:endParaRPr lang="en-US" sz="3600" b="1" dirty="0" smtClean="0">
                <a:solidFill>
                  <a:prstClr val="black"/>
                </a:solidFill>
                <a:latin typeface="Calibri"/>
                <a:cs typeface="Calibri"/>
              </a:endParaRPr>
            </a:p>
            <a:p>
              <a:pPr algn="ctr">
                <a:lnSpc>
                  <a:spcPct val="80000"/>
                </a:lnSpc>
              </a:pPr>
              <a:endParaRPr lang="en-US" sz="3600" b="1" dirty="0" smtClean="0">
                <a:solidFill>
                  <a:prstClr val="black"/>
                </a:solidFill>
                <a:latin typeface="Calibri"/>
                <a:cs typeface="Calibri"/>
              </a:endParaRPr>
            </a:p>
          </p:txBody>
        </p:sp>
        <p:sp>
          <p:nvSpPr>
            <p:cNvPr id="380" name="Rectangle 379"/>
            <p:cNvSpPr/>
            <p:nvPr/>
          </p:nvSpPr>
          <p:spPr>
            <a:xfrm>
              <a:off x="76962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1" name="Straight Arrow Connector 380"/>
            <p:cNvCxnSpPr>
              <a:stCxn id="380" idx="0"/>
            </p:cNvCxnSpPr>
            <p:nvPr/>
          </p:nvCxnSpPr>
          <p:spPr>
            <a:xfrm flipV="1">
              <a:off x="78790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2" name="Rectangle 381"/>
            <p:cNvSpPr/>
            <p:nvPr/>
          </p:nvSpPr>
          <p:spPr>
            <a:xfrm>
              <a:off x="72390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3" name="Straight Arrow Connector 382"/>
            <p:cNvCxnSpPr>
              <a:stCxn id="382" idx="0"/>
            </p:cNvCxnSpPr>
            <p:nvPr/>
          </p:nvCxnSpPr>
          <p:spPr>
            <a:xfrm flipV="1">
              <a:off x="74218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4" name="Rectangle 383"/>
            <p:cNvSpPr/>
            <p:nvPr/>
          </p:nvSpPr>
          <p:spPr>
            <a:xfrm>
              <a:off x="67818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5" name="Straight Arrow Connector 384"/>
            <p:cNvCxnSpPr>
              <a:stCxn id="384" idx="0"/>
            </p:cNvCxnSpPr>
            <p:nvPr/>
          </p:nvCxnSpPr>
          <p:spPr>
            <a:xfrm flipV="1">
              <a:off x="69646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6" name="Rectangle 385"/>
            <p:cNvSpPr/>
            <p:nvPr/>
          </p:nvSpPr>
          <p:spPr>
            <a:xfrm>
              <a:off x="63246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7" name="Straight Arrow Connector 386"/>
            <p:cNvCxnSpPr>
              <a:stCxn id="386" idx="0"/>
            </p:cNvCxnSpPr>
            <p:nvPr/>
          </p:nvCxnSpPr>
          <p:spPr>
            <a:xfrm flipV="1">
              <a:off x="65074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8" name="Oval 387"/>
            <p:cNvSpPr/>
            <p:nvPr/>
          </p:nvSpPr>
          <p:spPr>
            <a:xfrm>
              <a:off x="77009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9" name="Oval 388"/>
            <p:cNvSpPr/>
            <p:nvPr/>
          </p:nvSpPr>
          <p:spPr>
            <a:xfrm>
              <a:off x="72437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0" name="Oval 389"/>
            <p:cNvSpPr/>
            <p:nvPr/>
          </p:nvSpPr>
          <p:spPr>
            <a:xfrm>
              <a:off x="67865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1" name="Oval 390"/>
            <p:cNvSpPr/>
            <p:nvPr/>
          </p:nvSpPr>
          <p:spPr>
            <a:xfrm>
              <a:off x="63293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2" name="Oval 391"/>
            <p:cNvSpPr/>
            <p:nvPr/>
          </p:nvSpPr>
          <p:spPr>
            <a:xfrm>
              <a:off x="77009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3" name="Oval 392"/>
            <p:cNvSpPr/>
            <p:nvPr/>
          </p:nvSpPr>
          <p:spPr>
            <a:xfrm>
              <a:off x="72437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4" name="Oval 393"/>
            <p:cNvSpPr/>
            <p:nvPr/>
          </p:nvSpPr>
          <p:spPr>
            <a:xfrm>
              <a:off x="67865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5" name="Oval 394"/>
            <p:cNvSpPr/>
            <p:nvPr/>
          </p:nvSpPr>
          <p:spPr>
            <a:xfrm>
              <a:off x="63293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14" name="Group 13"/>
          <p:cNvGrpSpPr/>
          <p:nvPr/>
        </p:nvGrpSpPr>
        <p:grpSpPr>
          <a:xfrm>
            <a:off x="495300" y="1066800"/>
            <a:ext cx="2514600" cy="5105400"/>
            <a:chOff x="495300" y="1066800"/>
            <a:chExt cx="2514600" cy="5105400"/>
          </a:xfrm>
        </p:grpSpPr>
        <p:sp>
          <p:nvSpPr>
            <p:cNvPr id="131" name="Rounded Rectangle 130"/>
            <p:cNvSpPr/>
            <p:nvPr/>
          </p:nvSpPr>
          <p:spPr>
            <a:xfrm>
              <a:off x="495300" y="1066800"/>
              <a:ext cx="25146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3600" b="1" dirty="0" smtClean="0">
                  <a:solidFill>
                    <a:prstClr val="black"/>
                  </a:solidFill>
                  <a:latin typeface="Calibri"/>
                  <a:cs typeface="Calibri"/>
                </a:rPr>
                <a:t>Long </a:t>
              </a:r>
              <a:r>
                <a:rPr lang="en-US" sz="3600" b="1" dirty="0" err="1" smtClean="0">
                  <a:solidFill>
                    <a:prstClr val="black"/>
                  </a:solidFill>
                  <a:latin typeface="Calibri"/>
                  <a:cs typeface="Calibri"/>
                </a:rPr>
                <a:t>Bitline</a:t>
              </a:r>
              <a:endParaRPr lang="en-US" sz="3600" b="1" dirty="0" smtClean="0">
                <a:solidFill>
                  <a:prstClr val="black"/>
                </a:solidFill>
                <a:latin typeface="Calibri"/>
                <a:cs typeface="Calibri"/>
              </a:endParaRPr>
            </a:p>
            <a:p>
              <a:pPr algn="ctr">
                <a:lnSpc>
                  <a:spcPct val="80000"/>
                </a:lnSpc>
              </a:pPr>
              <a:endParaRPr lang="en-US" sz="3600" b="1" dirty="0" smtClean="0">
                <a:solidFill>
                  <a:prstClr val="black"/>
                </a:solidFill>
                <a:latin typeface="Calibri"/>
                <a:cs typeface="Calibri"/>
              </a:endParaRPr>
            </a:p>
          </p:txBody>
        </p:sp>
        <p:sp>
          <p:nvSpPr>
            <p:cNvPr id="183" name="Rectangle 182"/>
            <p:cNvSpPr/>
            <p:nvPr/>
          </p:nvSpPr>
          <p:spPr>
            <a:xfrm>
              <a:off x="22098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4" name="Straight Arrow Connector 183"/>
            <p:cNvCxnSpPr>
              <a:stCxn id="183" idx="0"/>
            </p:cNvCxnSpPr>
            <p:nvPr/>
          </p:nvCxnSpPr>
          <p:spPr>
            <a:xfrm flipV="1">
              <a:off x="23926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6" name="Rectangle 185"/>
            <p:cNvSpPr/>
            <p:nvPr/>
          </p:nvSpPr>
          <p:spPr>
            <a:xfrm>
              <a:off x="17526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7" name="Straight Arrow Connector 186"/>
            <p:cNvCxnSpPr>
              <a:stCxn id="186" idx="0"/>
            </p:cNvCxnSpPr>
            <p:nvPr/>
          </p:nvCxnSpPr>
          <p:spPr>
            <a:xfrm flipV="1">
              <a:off x="19354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9" name="Rectangle 188"/>
            <p:cNvSpPr/>
            <p:nvPr/>
          </p:nvSpPr>
          <p:spPr>
            <a:xfrm>
              <a:off x="12954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0" name="Straight Arrow Connector 189"/>
            <p:cNvCxnSpPr>
              <a:stCxn id="189" idx="0"/>
            </p:cNvCxnSpPr>
            <p:nvPr/>
          </p:nvCxnSpPr>
          <p:spPr>
            <a:xfrm flipV="1">
              <a:off x="14782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2" name="Rectangle 191"/>
            <p:cNvSpPr/>
            <p:nvPr/>
          </p:nvSpPr>
          <p:spPr>
            <a:xfrm>
              <a:off x="8382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3" name="Straight Arrow Connector 192"/>
            <p:cNvCxnSpPr>
              <a:stCxn id="192" idx="0"/>
            </p:cNvCxnSpPr>
            <p:nvPr/>
          </p:nvCxnSpPr>
          <p:spPr>
            <a:xfrm flipV="1">
              <a:off x="10210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7" name="Oval 206"/>
            <p:cNvSpPr/>
            <p:nvPr/>
          </p:nvSpPr>
          <p:spPr>
            <a:xfrm>
              <a:off x="22145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8" name="Oval 207"/>
            <p:cNvSpPr/>
            <p:nvPr/>
          </p:nvSpPr>
          <p:spPr>
            <a:xfrm>
              <a:off x="17573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9" name="Oval 208"/>
            <p:cNvSpPr/>
            <p:nvPr/>
          </p:nvSpPr>
          <p:spPr>
            <a:xfrm>
              <a:off x="13001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0" name="Oval 209"/>
            <p:cNvSpPr/>
            <p:nvPr/>
          </p:nvSpPr>
          <p:spPr>
            <a:xfrm>
              <a:off x="8429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5" name="Oval 214"/>
            <p:cNvSpPr/>
            <p:nvPr/>
          </p:nvSpPr>
          <p:spPr>
            <a:xfrm>
              <a:off x="22145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6" name="Oval 215"/>
            <p:cNvSpPr/>
            <p:nvPr/>
          </p:nvSpPr>
          <p:spPr>
            <a:xfrm>
              <a:off x="17573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7" name="Oval 216"/>
            <p:cNvSpPr/>
            <p:nvPr/>
          </p:nvSpPr>
          <p:spPr>
            <a:xfrm>
              <a:off x="13001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8" name="Oval 217"/>
            <p:cNvSpPr/>
            <p:nvPr/>
          </p:nvSpPr>
          <p:spPr>
            <a:xfrm>
              <a:off x="8429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3" name="Oval 222"/>
            <p:cNvSpPr/>
            <p:nvPr/>
          </p:nvSpPr>
          <p:spPr>
            <a:xfrm>
              <a:off x="22145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4" name="Oval 223"/>
            <p:cNvSpPr/>
            <p:nvPr/>
          </p:nvSpPr>
          <p:spPr>
            <a:xfrm>
              <a:off x="17573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5" name="Oval 224"/>
            <p:cNvSpPr/>
            <p:nvPr/>
          </p:nvSpPr>
          <p:spPr>
            <a:xfrm>
              <a:off x="13001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6" name="Oval 225"/>
            <p:cNvSpPr/>
            <p:nvPr/>
          </p:nvSpPr>
          <p:spPr>
            <a:xfrm>
              <a:off x="8429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1" name="Oval 230"/>
            <p:cNvSpPr/>
            <p:nvPr/>
          </p:nvSpPr>
          <p:spPr>
            <a:xfrm>
              <a:off x="22145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2" name="Oval 231"/>
            <p:cNvSpPr/>
            <p:nvPr/>
          </p:nvSpPr>
          <p:spPr>
            <a:xfrm>
              <a:off x="17573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3" name="Oval 232"/>
            <p:cNvSpPr/>
            <p:nvPr/>
          </p:nvSpPr>
          <p:spPr>
            <a:xfrm>
              <a:off x="13001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4" name="Oval 233"/>
            <p:cNvSpPr/>
            <p:nvPr/>
          </p:nvSpPr>
          <p:spPr>
            <a:xfrm>
              <a:off x="8429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6" name="Oval 395"/>
            <p:cNvSpPr/>
            <p:nvPr/>
          </p:nvSpPr>
          <p:spPr>
            <a:xfrm>
              <a:off x="22098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7" name="Oval 396"/>
            <p:cNvSpPr/>
            <p:nvPr/>
          </p:nvSpPr>
          <p:spPr>
            <a:xfrm>
              <a:off x="17526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8" name="Oval 397"/>
            <p:cNvSpPr/>
            <p:nvPr/>
          </p:nvSpPr>
          <p:spPr>
            <a:xfrm>
              <a:off x="12954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9" name="Oval 398"/>
            <p:cNvSpPr/>
            <p:nvPr/>
          </p:nvSpPr>
          <p:spPr>
            <a:xfrm>
              <a:off x="8382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0" name="Oval 399"/>
            <p:cNvSpPr/>
            <p:nvPr/>
          </p:nvSpPr>
          <p:spPr>
            <a:xfrm>
              <a:off x="22098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1" name="Oval 400"/>
            <p:cNvSpPr/>
            <p:nvPr/>
          </p:nvSpPr>
          <p:spPr>
            <a:xfrm>
              <a:off x="17526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2" name="Oval 401"/>
            <p:cNvSpPr/>
            <p:nvPr/>
          </p:nvSpPr>
          <p:spPr>
            <a:xfrm>
              <a:off x="12954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3" name="Oval 402"/>
            <p:cNvSpPr/>
            <p:nvPr/>
          </p:nvSpPr>
          <p:spPr>
            <a:xfrm>
              <a:off x="8382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404" name="Content Placeholder 2"/>
          <p:cNvSpPr txBox="1">
            <a:spLocks/>
          </p:cNvSpPr>
          <p:nvPr/>
        </p:nvSpPr>
        <p:spPr>
          <a:xfrm>
            <a:off x="457200" y="4953000"/>
            <a:ext cx="8001000" cy="648602"/>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4000" b="1" dirty="0" smtClean="0">
                <a:solidFill>
                  <a:srgbClr val="FFFF00"/>
                </a:solidFill>
                <a:latin typeface="Calibri"/>
              </a:rPr>
              <a:t>Trade-Off: Area vs. Latency</a:t>
            </a:r>
          </a:p>
        </p:txBody>
      </p:sp>
    </p:spTree>
    <p:extLst>
      <p:ext uri="{BB962C8B-B14F-4D97-AF65-F5344CB8AC3E}">
        <p14:creationId xmlns:p14="http://schemas.microsoft.com/office/powerpoint/2010/main" val="23688505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7" grpId="0" animBg="1"/>
      <p:bldP spid="40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a:t> </a:t>
            </a:r>
            <a:r>
              <a:rPr lang="en-US" dirty="0" smtClean="0"/>
              <a:t>  Trade-Off: Area (Die</a:t>
            </a:r>
            <a:r>
              <a:rPr lang="en-US" dirty="0"/>
              <a:t> </a:t>
            </a:r>
            <a:r>
              <a:rPr lang="en-US" dirty="0" smtClean="0"/>
              <a:t>Size) vs. Latency</a:t>
            </a:r>
            <a:endParaRPr lang="en-US" dirty="0"/>
          </a:p>
        </p:txBody>
      </p:sp>
      <p:graphicFrame>
        <p:nvGraphicFramePr>
          <p:cNvPr id="22" name="Chart 21"/>
          <p:cNvGraphicFramePr>
            <a:graphicFrameLocks/>
          </p:cNvGraphicFramePr>
          <p:nvPr>
            <p:extLst>
              <p:ext uri="{D42A27DB-BD31-4B8C-83A1-F6EECF244321}">
                <p14:modId xmlns:p14="http://schemas.microsoft.com/office/powerpoint/2010/main" val="317445209"/>
              </p:ext>
            </p:extLst>
          </p:nvPr>
        </p:nvGraphicFramePr>
        <p:xfrm>
          <a:off x="990600" y="838200"/>
          <a:ext cx="7391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3429000" y="2362200"/>
            <a:ext cx="609600" cy="523220"/>
          </a:xfrm>
          <a:prstGeom prst="rect">
            <a:avLst/>
          </a:prstGeom>
          <a:noFill/>
        </p:spPr>
        <p:txBody>
          <a:bodyPr wrap="square" rtlCol="0">
            <a:spAutoFit/>
          </a:bodyPr>
          <a:lstStyle/>
          <a:p>
            <a:pPr algn="r"/>
            <a:r>
              <a:rPr lang="en-US" sz="2800" b="1" dirty="0" smtClean="0">
                <a:solidFill>
                  <a:prstClr val="black"/>
                </a:solidFill>
                <a:latin typeface="Calibri"/>
              </a:rPr>
              <a:t>64</a:t>
            </a:r>
            <a:endParaRPr lang="en-US" sz="2800" b="1" dirty="0">
              <a:solidFill>
                <a:prstClr val="black"/>
              </a:solidFill>
              <a:latin typeface="Calibri"/>
            </a:endParaRPr>
          </a:p>
        </p:txBody>
      </p:sp>
      <p:sp>
        <p:nvSpPr>
          <p:cNvPr id="25" name="TextBox 24"/>
          <p:cNvSpPr txBox="1"/>
          <p:nvPr/>
        </p:nvSpPr>
        <p:spPr>
          <a:xfrm>
            <a:off x="3276600" y="1066800"/>
            <a:ext cx="609600" cy="523220"/>
          </a:xfrm>
          <a:prstGeom prst="rect">
            <a:avLst/>
          </a:prstGeom>
          <a:noFill/>
        </p:spPr>
        <p:txBody>
          <a:bodyPr wrap="square" rtlCol="0">
            <a:spAutoFit/>
          </a:bodyPr>
          <a:lstStyle/>
          <a:p>
            <a:pPr algn="r"/>
            <a:r>
              <a:rPr lang="en-US" sz="2800" b="1" smtClean="0">
                <a:solidFill>
                  <a:prstClr val="black"/>
                </a:solidFill>
                <a:latin typeface="Calibri"/>
              </a:rPr>
              <a:t>32</a:t>
            </a:r>
            <a:endParaRPr lang="en-US" sz="2800" b="1">
              <a:solidFill>
                <a:prstClr val="black"/>
              </a:solidFill>
              <a:latin typeface="Calibri"/>
            </a:endParaRPr>
          </a:p>
        </p:txBody>
      </p:sp>
      <p:sp>
        <p:nvSpPr>
          <p:cNvPr id="36" name="TextBox 35"/>
          <p:cNvSpPr txBox="1"/>
          <p:nvPr/>
        </p:nvSpPr>
        <p:spPr>
          <a:xfrm>
            <a:off x="3581400" y="3124200"/>
            <a:ext cx="838200" cy="523220"/>
          </a:xfrm>
          <a:prstGeom prst="rect">
            <a:avLst/>
          </a:prstGeom>
          <a:noFill/>
        </p:spPr>
        <p:txBody>
          <a:bodyPr wrap="square" rtlCol="0">
            <a:spAutoFit/>
          </a:bodyPr>
          <a:lstStyle/>
          <a:p>
            <a:pPr algn="r"/>
            <a:r>
              <a:rPr lang="en-US" sz="2800" b="1" dirty="0" smtClean="0">
                <a:solidFill>
                  <a:srgbClr val="9BBB59">
                    <a:lumMod val="75000"/>
                  </a:srgbClr>
                </a:solidFill>
                <a:latin typeface="Calibri"/>
              </a:rPr>
              <a:t>128</a:t>
            </a:r>
            <a:endParaRPr lang="en-US" sz="2800" b="1" dirty="0">
              <a:solidFill>
                <a:srgbClr val="9BBB59">
                  <a:lumMod val="75000"/>
                </a:srgbClr>
              </a:solidFill>
              <a:latin typeface="Calibri"/>
            </a:endParaRPr>
          </a:p>
        </p:txBody>
      </p:sp>
      <p:sp>
        <p:nvSpPr>
          <p:cNvPr id="37" name="TextBox 36"/>
          <p:cNvSpPr txBox="1"/>
          <p:nvPr/>
        </p:nvSpPr>
        <p:spPr>
          <a:xfrm>
            <a:off x="4572000" y="3657600"/>
            <a:ext cx="838200" cy="523220"/>
          </a:xfrm>
          <a:prstGeom prst="rect">
            <a:avLst/>
          </a:prstGeom>
          <a:noFill/>
        </p:spPr>
        <p:txBody>
          <a:bodyPr wrap="square" rtlCol="0">
            <a:spAutoFit/>
          </a:bodyPr>
          <a:lstStyle/>
          <a:p>
            <a:pPr algn="ctr"/>
            <a:r>
              <a:rPr lang="en-US" sz="2800" b="1" dirty="0" smtClean="0">
                <a:solidFill>
                  <a:prstClr val="black"/>
                </a:solidFill>
                <a:latin typeface="Calibri"/>
              </a:rPr>
              <a:t>256</a:t>
            </a:r>
            <a:endParaRPr lang="en-US" sz="2800" b="1" dirty="0">
              <a:solidFill>
                <a:prstClr val="black"/>
              </a:solidFill>
              <a:latin typeface="Calibri"/>
            </a:endParaRPr>
          </a:p>
        </p:txBody>
      </p:sp>
      <p:sp>
        <p:nvSpPr>
          <p:cNvPr id="38" name="TextBox 37"/>
          <p:cNvSpPr txBox="1"/>
          <p:nvPr/>
        </p:nvSpPr>
        <p:spPr>
          <a:xfrm>
            <a:off x="6019800" y="3757990"/>
            <a:ext cx="2895600" cy="523220"/>
          </a:xfrm>
          <a:prstGeom prst="rect">
            <a:avLst/>
          </a:prstGeom>
          <a:noFill/>
        </p:spPr>
        <p:txBody>
          <a:bodyPr wrap="square" rtlCol="0">
            <a:spAutoFit/>
          </a:bodyPr>
          <a:lstStyle/>
          <a:p>
            <a:pPr algn="ctr"/>
            <a:r>
              <a:rPr lang="en-US" sz="2800" b="1" dirty="0" smtClean="0">
                <a:solidFill>
                  <a:srgbClr val="C0504D"/>
                </a:solidFill>
                <a:latin typeface="Calibri"/>
              </a:rPr>
              <a:t>512 cells/</a:t>
            </a:r>
            <a:r>
              <a:rPr lang="en-US" sz="2800" b="1" dirty="0" err="1" smtClean="0">
                <a:solidFill>
                  <a:srgbClr val="C0504D"/>
                </a:solidFill>
                <a:latin typeface="Calibri"/>
              </a:rPr>
              <a:t>bitline</a:t>
            </a:r>
            <a:endParaRPr lang="en-US" sz="2800" b="1" dirty="0">
              <a:solidFill>
                <a:srgbClr val="C0504D"/>
              </a:solidFill>
              <a:latin typeface="Calibri"/>
            </a:endParaRPr>
          </a:p>
        </p:txBody>
      </p:sp>
      <p:sp>
        <p:nvSpPr>
          <p:cNvPr id="40" name="Rounded Rectangular Callout 39"/>
          <p:cNvSpPr/>
          <p:nvPr/>
        </p:nvSpPr>
        <p:spPr>
          <a:xfrm>
            <a:off x="6705600" y="2133600"/>
            <a:ext cx="1828800" cy="1061055"/>
          </a:xfrm>
          <a:prstGeom prst="wedgeRoundRectCallout">
            <a:avLst>
              <a:gd name="adj1" fmla="val -51805"/>
              <a:gd name="adj2" fmla="val 9935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solidFill>
                  <a:prstClr val="white"/>
                </a:solidFill>
                <a:latin typeface="Calibri"/>
              </a:rPr>
              <a:t>Commodity DRAM</a:t>
            </a:r>
          </a:p>
          <a:p>
            <a:pPr algn="ctr"/>
            <a:r>
              <a:rPr lang="en-US" sz="2400" b="1" dirty="0" smtClean="0">
                <a:solidFill>
                  <a:prstClr val="white"/>
                </a:solidFill>
                <a:latin typeface="Calibri"/>
              </a:rPr>
              <a:t>Long </a:t>
            </a:r>
            <a:r>
              <a:rPr lang="en-US" sz="2400" b="1" dirty="0" err="1" smtClean="0">
                <a:solidFill>
                  <a:prstClr val="white"/>
                </a:solidFill>
                <a:latin typeface="Calibri"/>
              </a:rPr>
              <a:t>Bitline</a:t>
            </a:r>
            <a:endParaRPr lang="en-US" sz="2400" b="1" dirty="0" smtClean="0">
              <a:solidFill>
                <a:prstClr val="white"/>
              </a:solidFill>
              <a:latin typeface="Calibri"/>
            </a:endParaRPr>
          </a:p>
        </p:txBody>
      </p:sp>
      <p:sp>
        <p:nvSpPr>
          <p:cNvPr id="7" name="Left Arrow 6"/>
          <p:cNvSpPr/>
          <p:nvPr/>
        </p:nvSpPr>
        <p:spPr>
          <a:xfrm rot="16200000">
            <a:off x="-1250157" y="2621758"/>
            <a:ext cx="403860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Calibri"/>
              </a:rPr>
              <a:t>Cheaper</a:t>
            </a:r>
            <a:endParaRPr lang="en-US" sz="3200" b="1" dirty="0">
              <a:solidFill>
                <a:prstClr val="white"/>
              </a:solidFill>
              <a:latin typeface="Calibri"/>
            </a:endParaRPr>
          </a:p>
        </p:txBody>
      </p:sp>
      <p:sp>
        <p:nvSpPr>
          <p:cNvPr id="41" name="Left Arrow 40"/>
          <p:cNvSpPr/>
          <p:nvPr/>
        </p:nvSpPr>
        <p:spPr>
          <a:xfrm>
            <a:off x="1676400" y="5550693"/>
            <a:ext cx="640080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Calibri"/>
              </a:rPr>
              <a:t>Faster</a:t>
            </a:r>
            <a:endParaRPr lang="en-US" sz="3200" b="1" dirty="0">
              <a:solidFill>
                <a:prstClr val="white"/>
              </a:solidFill>
              <a:latin typeface="Calibri"/>
            </a:endParaRPr>
          </a:p>
        </p:txBody>
      </p:sp>
      <p:sp>
        <p:nvSpPr>
          <p:cNvPr id="12" name="Rounded Rectangular Callout 11"/>
          <p:cNvSpPr/>
          <p:nvPr/>
        </p:nvSpPr>
        <p:spPr>
          <a:xfrm>
            <a:off x="4495800" y="1905000"/>
            <a:ext cx="1981200" cy="838200"/>
          </a:xfrm>
          <a:prstGeom prst="wedgeRoundRectCallout">
            <a:avLst>
              <a:gd name="adj1" fmla="val -47531"/>
              <a:gd name="adj2" fmla="val 98151"/>
              <a:gd name="adj3" fmla="val 16667"/>
            </a:avLst>
          </a:prstGeom>
          <a:solidFill>
            <a:schemeClr val="accent3">
              <a:lumMod val="75000"/>
            </a:schemeClr>
          </a:solidFill>
          <a:ln>
            <a:solidFill>
              <a:schemeClr val="accent3">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solidFill>
                  <a:prstClr val="white"/>
                </a:solidFill>
                <a:latin typeface="Calibri"/>
              </a:rPr>
              <a:t>Fancy DRAM</a:t>
            </a:r>
          </a:p>
          <a:p>
            <a:pPr algn="ctr"/>
            <a:r>
              <a:rPr lang="en-US" sz="2400" b="1" dirty="0" smtClean="0">
                <a:solidFill>
                  <a:prstClr val="white"/>
                </a:solidFill>
                <a:latin typeface="Calibri"/>
              </a:rPr>
              <a:t>Short </a:t>
            </a:r>
            <a:r>
              <a:rPr lang="en-US" sz="2400" b="1" dirty="0" err="1" smtClean="0">
                <a:solidFill>
                  <a:prstClr val="white"/>
                </a:solidFill>
                <a:latin typeface="Calibri"/>
              </a:rPr>
              <a:t>Bitline</a:t>
            </a:r>
            <a:endParaRPr lang="en-US" sz="2400" b="1" dirty="0">
              <a:solidFill>
                <a:prstClr val="white"/>
              </a:solidFill>
              <a:latin typeface="Calibri"/>
            </a:endParaRPr>
          </a:p>
        </p:txBody>
      </p:sp>
      <p:grpSp>
        <p:nvGrpSpPr>
          <p:cNvPr id="3" name="Group 2"/>
          <p:cNvGrpSpPr/>
          <p:nvPr/>
        </p:nvGrpSpPr>
        <p:grpSpPr>
          <a:xfrm>
            <a:off x="1760146" y="3533003"/>
            <a:ext cx="1530690" cy="1238005"/>
            <a:chOff x="1760146" y="3533003"/>
            <a:chExt cx="1530690" cy="1238005"/>
          </a:xfrm>
        </p:grpSpPr>
        <p:sp>
          <p:nvSpPr>
            <p:cNvPr id="13" name="Left Arrow 12"/>
            <p:cNvSpPr/>
            <p:nvPr/>
          </p:nvSpPr>
          <p:spPr>
            <a:xfrm rot="18889308">
              <a:off x="1894524" y="3398625"/>
              <a:ext cx="1238005" cy="1506761"/>
            </a:xfrm>
            <a:prstGeom prst="leftArrow">
              <a:avLst>
                <a:gd name="adj1" fmla="val 50000"/>
                <a:gd name="adj2" fmla="val 615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prstClr val="white"/>
                </a:solidFill>
                <a:latin typeface="Calibri"/>
              </a:endParaRPr>
            </a:p>
          </p:txBody>
        </p:sp>
        <p:sp>
          <p:nvSpPr>
            <p:cNvPr id="15" name="TextBox 14"/>
            <p:cNvSpPr txBox="1"/>
            <p:nvPr/>
          </p:nvSpPr>
          <p:spPr>
            <a:xfrm rot="18932207">
              <a:off x="1798404" y="3826557"/>
              <a:ext cx="1492432" cy="523220"/>
            </a:xfrm>
            <a:prstGeom prst="rect">
              <a:avLst/>
            </a:prstGeom>
            <a:noFill/>
          </p:spPr>
          <p:txBody>
            <a:bodyPr wrap="square" rtlCol="0">
              <a:spAutoFit/>
            </a:bodyPr>
            <a:lstStyle/>
            <a:p>
              <a:pPr algn="ctr"/>
              <a:r>
                <a:rPr lang="en-US" sz="2800" b="1" dirty="0" smtClean="0">
                  <a:solidFill>
                    <a:srgbClr val="FFFFFF"/>
                  </a:solidFill>
                  <a:latin typeface="Calibri"/>
                </a:rPr>
                <a:t>GOAL</a:t>
              </a:r>
              <a:endParaRPr lang="en-US" sz="2800" b="1" dirty="0">
                <a:solidFill>
                  <a:srgbClr val="FFFFFF"/>
                </a:solidFill>
                <a:latin typeface="Calibri"/>
              </a:endParaRPr>
            </a:p>
          </p:txBody>
        </p:sp>
      </p:grpSp>
    </p:spTree>
    <p:extLst>
      <p:ext uri="{BB962C8B-B14F-4D97-AF65-F5344CB8AC3E}">
        <p14:creationId xmlns:p14="http://schemas.microsoft.com/office/powerpoint/2010/main" val="34583857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6" grpId="0"/>
      <p:bldP spid="37" grpId="0"/>
      <p:bldP spid="38" grpId="0"/>
      <p:bldP spid="40" grpId="0" animBg="1"/>
      <p:bldP spid="7" grpId="0" animBg="1"/>
      <p:bldP spid="4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2" name="Group 181"/>
          <p:cNvGrpSpPr/>
          <p:nvPr/>
        </p:nvGrpSpPr>
        <p:grpSpPr>
          <a:xfrm>
            <a:off x="5867400" y="914400"/>
            <a:ext cx="2590800" cy="5486400"/>
            <a:chOff x="5867400" y="762000"/>
            <a:chExt cx="2590800" cy="5486400"/>
          </a:xfrm>
        </p:grpSpPr>
        <p:sp>
          <p:nvSpPr>
            <p:cNvPr id="185" name="Rectangle 184"/>
            <p:cNvSpPr/>
            <p:nvPr/>
          </p:nvSpPr>
          <p:spPr>
            <a:xfrm>
              <a:off x="77066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8" name="Straight Arrow Connector 187"/>
            <p:cNvCxnSpPr>
              <a:stCxn id="185" idx="0"/>
            </p:cNvCxnSpPr>
            <p:nvPr/>
          </p:nvCxnSpPr>
          <p:spPr>
            <a:xfrm flipV="1">
              <a:off x="78895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1" name="Rectangle 190"/>
            <p:cNvSpPr/>
            <p:nvPr/>
          </p:nvSpPr>
          <p:spPr>
            <a:xfrm>
              <a:off x="72494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4" name="Straight Arrow Connector 193"/>
            <p:cNvCxnSpPr>
              <a:stCxn id="191" idx="0"/>
            </p:cNvCxnSpPr>
            <p:nvPr/>
          </p:nvCxnSpPr>
          <p:spPr>
            <a:xfrm flipV="1">
              <a:off x="74323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5" name="Rectangle 194"/>
            <p:cNvSpPr/>
            <p:nvPr/>
          </p:nvSpPr>
          <p:spPr>
            <a:xfrm>
              <a:off x="67922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6" name="Straight Arrow Connector 195"/>
            <p:cNvCxnSpPr>
              <a:stCxn id="195" idx="0"/>
            </p:cNvCxnSpPr>
            <p:nvPr/>
          </p:nvCxnSpPr>
          <p:spPr>
            <a:xfrm flipV="1">
              <a:off x="69751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7" name="Rectangle 196"/>
            <p:cNvSpPr/>
            <p:nvPr/>
          </p:nvSpPr>
          <p:spPr>
            <a:xfrm>
              <a:off x="63350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8" name="Straight Arrow Connector 197"/>
            <p:cNvCxnSpPr>
              <a:stCxn id="197" idx="0"/>
            </p:cNvCxnSpPr>
            <p:nvPr/>
          </p:nvCxnSpPr>
          <p:spPr>
            <a:xfrm flipV="1">
              <a:off x="65179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77114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4" name="Oval 203"/>
            <p:cNvSpPr/>
            <p:nvPr/>
          </p:nvSpPr>
          <p:spPr>
            <a:xfrm>
              <a:off x="72542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5" name="Oval 204"/>
            <p:cNvSpPr/>
            <p:nvPr/>
          </p:nvSpPr>
          <p:spPr>
            <a:xfrm>
              <a:off x="67970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6" name="Oval 205"/>
            <p:cNvSpPr/>
            <p:nvPr/>
          </p:nvSpPr>
          <p:spPr>
            <a:xfrm>
              <a:off x="63398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1" name="Oval 210"/>
            <p:cNvSpPr/>
            <p:nvPr/>
          </p:nvSpPr>
          <p:spPr>
            <a:xfrm>
              <a:off x="77114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2" name="Oval 211"/>
            <p:cNvSpPr/>
            <p:nvPr/>
          </p:nvSpPr>
          <p:spPr>
            <a:xfrm>
              <a:off x="72542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3" name="Oval 212"/>
            <p:cNvSpPr/>
            <p:nvPr/>
          </p:nvSpPr>
          <p:spPr>
            <a:xfrm>
              <a:off x="67970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4" name="Oval 213"/>
            <p:cNvSpPr/>
            <p:nvPr/>
          </p:nvSpPr>
          <p:spPr>
            <a:xfrm>
              <a:off x="63398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9" name="Rectangle 218"/>
            <p:cNvSpPr/>
            <p:nvPr/>
          </p:nvSpPr>
          <p:spPr>
            <a:xfrm>
              <a:off x="77066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0" name="Straight Arrow Connector 219"/>
            <p:cNvCxnSpPr>
              <a:stCxn id="219" idx="0"/>
            </p:cNvCxnSpPr>
            <p:nvPr/>
          </p:nvCxnSpPr>
          <p:spPr>
            <a:xfrm flipV="1">
              <a:off x="78895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1" name="Rectangle 220"/>
            <p:cNvSpPr/>
            <p:nvPr/>
          </p:nvSpPr>
          <p:spPr>
            <a:xfrm>
              <a:off x="72494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2" name="Straight Arrow Connector 221"/>
            <p:cNvCxnSpPr>
              <a:stCxn id="221" idx="0"/>
            </p:cNvCxnSpPr>
            <p:nvPr/>
          </p:nvCxnSpPr>
          <p:spPr>
            <a:xfrm flipV="1">
              <a:off x="74323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67922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8" name="Straight Arrow Connector 227"/>
            <p:cNvCxnSpPr>
              <a:stCxn id="227" idx="0"/>
            </p:cNvCxnSpPr>
            <p:nvPr/>
          </p:nvCxnSpPr>
          <p:spPr>
            <a:xfrm flipV="1">
              <a:off x="69751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9" name="Rectangle 228"/>
            <p:cNvSpPr/>
            <p:nvPr/>
          </p:nvSpPr>
          <p:spPr>
            <a:xfrm>
              <a:off x="63350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30" name="Straight Arrow Connector 229"/>
            <p:cNvCxnSpPr>
              <a:stCxn id="229" idx="0"/>
            </p:cNvCxnSpPr>
            <p:nvPr/>
          </p:nvCxnSpPr>
          <p:spPr>
            <a:xfrm flipV="1">
              <a:off x="65179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5" name="Oval 234"/>
            <p:cNvSpPr/>
            <p:nvPr/>
          </p:nvSpPr>
          <p:spPr>
            <a:xfrm>
              <a:off x="77114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6" name="Oval 235"/>
            <p:cNvSpPr/>
            <p:nvPr/>
          </p:nvSpPr>
          <p:spPr>
            <a:xfrm>
              <a:off x="72542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7" name="Oval 236"/>
            <p:cNvSpPr/>
            <p:nvPr/>
          </p:nvSpPr>
          <p:spPr>
            <a:xfrm>
              <a:off x="67970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63398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77114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72542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Oval 240"/>
            <p:cNvSpPr/>
            <p:nvPr/>
          </p:nvSpPr>
          <p:spPr>
            <a:xfrm>
              <a:off x="67970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2" name="Oval 241"/>
            <p:cNvSpPr/>
            <p:nvPr/>
          </p:nvSpPr>
          <p:spPr>
            <a:xfrm>
              <a:off x="63398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3" name="Rectangle 242"/>
            <p:cNvSpPr/>
            <p:nvPr/>
          </p:nvSpPr>
          <p:spPr>
            <a:xfrm>
              <a:off x="77066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4" name="Straight Arrow Connector 243"/>
            <p:cNvCxnSpPr>
              <a:stCxn id="243" idx="0"/>
            </p:cNvCxnSpPr>
            <p:nvPr/>
          </p:nvCxnSpPr>
          <p:spPr>
            <a:xfrm flipV="1">
              <a:off x="78895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5" name="Rectangle 244"/>
            <p:cNvSpPr/>
            <p:nvPr/>
          </p:nvSpPr>
          <p:spPr>
            <a:xfrm>
              <a:off x="72494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6" name="Straight Arrow Connector 245"/>
            <p:cNvCxnSpPr>
              <a:stCxn id="245" idx="0"/>
            </p:cNvCxnSpPr>
            <p:nvPr/>
          </p:nvCxnSpPr>
          <p:spPr>
            <a:xfrm flipV="1">
              <a:off x="74323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7" name="Rectangle 246"/>
            <p:cNvSpPr/>
            <p:nvPr/>
          </p:nvSpPr>
          <p:spPr>
            <a:xfrm>
              <a:off x="67922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8" name="Straight Arrow Connector 247"/>
            <p:cNvCxnSpPr>
              <a:stCxn id="247" idx="0"/>
            </p:cNvCxnSpPr>
            <p:nvPr/>
          </p:nvCxnSpPr>
          <p:spPr>
            <a:xfrm flipV="1">
              <a:off x="69751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9" name="Rectangle 248"/>
            <p:cNvSpPr/>
            <p:nvPr/>
          </p:nvSpPr>
          <p:spPr>
            <a:xfrm>
              <a:off x="63350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2" name="Straight Arrow Connector 251"/>
            <p:cNvCxnSpPr>
              <a:stCxn id="249" idx="0"/>
            </p:cNvCxnSpPr>
            <p:nvPr/>
          </p:nvCxnSpPr>
          <p:spPr>
            <a:xfrm flipV="1">
              <a:off x="65179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5" name="Oval 254"/>
            <p:cNvSpPr/>
            <p:nvPr/>
          </p:nvSpPr>
          <p:spPr>
            <a:xfrm>
              <a:off x="77114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6" name="Oval 255"/>
            <p:cNvSpPr/>
            <p:nvPr/>
          </p:nvSpPr>
          <p:spPr>
            <a:xfrm>
              <a:off x="72542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7" name="Oval 256"/>
            <p:cNvSpPr/>
            <p:nvPr/>
          </p:nvSpPr>
          <p:spPr>
            <a:xfrm>
              <a:off x="67970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63398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3" name="Oval 262"/>
            <p:cNvSpPr/>
            <p:nvPr/>
          </p:nvSpPr>
          <p:spPr>
            <a:xfrm>
              <a:off x="77114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4" name="Oval 263"/>
            <p:cNvSpPr/>
            <p:nvPr/>
          </p:nvSpPr>
          <p:spPr>
            <a:xfrm>
              <a:off x="72542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5" name="Oval 264"/>
            <p:cNvSpPr/>
            <p:nvPr/>
          </p:nvSpPr>
          <p:spPr>
            <a:xfrm>
              <a:off x="67970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6" name="Oval 265"/>
            <p:cNvSpPr/>
            <p:nvPr/>
          </p:nvSpPr>
          <p:spPr>
            <a:xfrm>
              <a:off x="63398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7" name="Rounded Rectangle 266"/>
            <p:cNvSpPr/>
            <p:nvPr/>
          </p:nvSpPr>
          <p:spPr>
            <a:xfrm>
              <a:off x="5867400" y="762000"/>
              <a:ext cx="25908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solidFill>
                  <a:latin typeface="Calibri"/>
                  <a:cs typeface="Calibri"/>
                </a:rPr>
                <a:t>Short </a:t>
              </a:r>
              <a:r>
                <a:rPr lang="en-US" sz="3200" b="1" dirty="0" err="1" smtClean="0">
                  <a:solidFill>
                    <a:prstClr val="black"/>
                  </a:solidFill>
                  <a:latin typeface="Calibri"/>
                  <a:cs typeface="Calibri"/>
                </a:rPr>
                <a:t>Bitline</a:t>
              </a:r>
              <a:endParaRPr lang="en-US" sz="3200" b="1" dirty="0">
                <a:solidFill>
                  <a:prstClr val="black"/>
                </a:solidFill>
                <a:latin typeface="Calibri"/>
                <a:cs typeface="Calibri"/>
              </a:endParaRPr>
            </a:p>
          </p:txBody>
        </p:sp>
      </p:grpSp>
      <p:sp>
        <p:nvSpPr>
          <p:cNvPr id="483" name="Content Placeholder 2"/>
          <p:cNvSpPr txBox="1">
            <a:spLocks/>
          </p:cNvSpPr>
          <p:nvPr/>
        </p:nvSpPr>
        <p:spPr>
          <a:xfrm>
            <a:off x="5867400"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smtClean="0">
                <a:solidFill>
                  <a:srgbClr val="008000"/>
                </a:solidFill>
                <a:latin typeface="Calibri"/>
              </a:rPr>
              <a:t>Low Latency </a:t>
            </a:r>
          </a:p>
        </p:txBody>
      </p:sp>
      <p:grpSp>
        <p:nvGrpSpPr>
          <p:cNvPr id="470" name="Group 469"/>
          <p:cNvGrpSpPr/>
          <p:nvPr/>
        </p:nvGrpSpPr>
        <p:grpSpPr>
          <a:xfrm>
            <a:off x="3632200" y="4549508"/>
            <a:ext cx="1500615" cy="435242"/>
            <a:chOff x="6576585" y="3527158"/>
            <a:chExt cx="1500615" cy="435242"/>
          </a:xfrm>
        </p:grpSpPr>
        <p:cxnSp>
          <p:nvCxnSpPr>
            <p:cNvPr id="471" name="Straight Arrow Connector 470"/>
            <p:cNvCxnSpPr/>
            <p:nvPr/>
          </p:nvCxnSpPr>
          <p:spPr>
            <a:xfrm flipV="1">
              <a:off x="8077200" y="3527158"/>
              <a:ext cx="0" cy="93511"/>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2" name="Straight Arrow Connector 471"/>
            <p:cNvCxnSpPr/>
            <p:nvPr/>
          </p:nvCxnSpPr>
          <p:spPr>
            <a:xfrm flipV="1">
              <a:off x="7620000" y="3527425"/>
              <a:ext cx="3895"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3" name="Straight Arrow Connector 472"/>
            <p:cNvCxnSpPr/>
            <p:nvPr/>
          </p:nvCxnSpPr>
          <p:spPr>
            <a:xfrm flipV="1">
              <a:off x="71628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4" name="Straight Arrow Connector 473"/>
            <p:cNvCxnSpPr/>
            <p:nvPr/>
          </p:nvCxnSpPr>
          <p:spPr>
            <a:xfrm flipV="1">
              <a:off x="67056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5" name="Straight Arrow Connector 474"/>
            <p:cNvCxnSpPr/>
            <p:nvPr/>
          </p:nvCxnSpPr>
          <p:spPr>
            <a:xfrm flipH="1" flipV="1">
              <a:off x="80724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6" name="Straight Arrow Connector 475"/>
            <p:cNvCxnSpPr/>
            <p:nvPr/>
          </p:nvCxnSpPr>
          <p:spPr>
            <a:xfrm flipH="1" flipV="1">
              <a:off x="76152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7" name="Straight Arrow Connector 476"/>
            <p:cNvCxnSpPr/>
            <p:nvPr/>
          </p:nvCxnSpPr>
          <p:spPr>
            <a:xfrm flipH="1" flipV="1">
              <a:off x="71580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8" name="Straight Arrow Connector 477"/>
            <p:cNvCxnSpPr/>
            <p:nvPr/>
          </p:nvCxnSpPr>
          <p:spPr>
            <a:xfrm flipH="1" flipV="1">
              <a:off x="67008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9" name="Straight Arrow Connector 478"/>
            <p:cNvCxnSpPr/>
            <p:nvPr/>
          </p:nvCxnSpPr>
          <p:spPr>
            <a:xfrm>
              <a:off x="657658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0" name="Straight Arrow Connector 479"/>
            <p:cNvCxnSpPr/>
            <p:nvPr/>
          </p:nvCxnSpPr>
          <p:spPr>
            <a:xfrm>
              <a:off x="70350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1" name="Straight Arrow Connector 480"/>
            <p:cNvCxnSpPr/>
            <p:nvPr/>
          </p:nvCxnSpPr>
          <p:spPr>
            <a:xfrm>
              <a:off x="7491730"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2" name="Straight Arrow Connector 481"/>
            <p:cNvCxnSpPr/>
            <p:nvPr/>
          </p:nvCxnSpPr>
          <p:spPr>
            <a:xfrm>
              <a:off x="79494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0" y="0"/>
            <a:ext cx="9144000" cy="838200"/>
          </a:xfrm>
        </p:spPr>
        <p:txBody>
          <a:bodyPr>
            <a:normAutofit/>
          </a:bodyPr>
          <a:lstStyle/>
          <a:p>
            <a:r>
              <a:rPr lang="en-US" smtClean="0"/>
              <a:t>   Approximating the Best of Both Worlds</a:t>
            </a:r>
            <a:endParaRPr lang="en-US"/>
          </a:p>
        </p:txBody>
      </p:sp>
      <p:grpSp>
        <p:nvGrpSpPr>
          <p:cNvPr id="148" name="Group 147"/>
          <p:cNvGrpSpPr/>
          <p:nvPr/>
        </p:nvGrpSpPr>
        <p:grpSpPr>
          <a:xfrm>
            <a:off x="495300" y="914400"/>
            <a:ext cx="2514600" cy="5486400"/>
            <a:chOff x="495300" y="762000"/>
            <a:chExt cx="2514600" cy="5486400"/>
          </a:xfrm>
        </p:grpSpPr>
        <p:sp>
          <p:nvSpPr>
            <p:cNvPr id="149" name="Rounded Rectangle 148"/>
            <p:cNvSpPr/>
            <p:nvPr/>
          </p:nvSpPr>
          <p:spPr>
            <a:xfrm>
              <a:off x="495300" y="762000"/>
              <a:ext cx="25146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solidFill>
                  <a:latin typeface="Calibri"/>
                  <a:cs typeface="Calibri"/>
                </a:rPr>
                <a:t>Long </a:t>
              </a:r>
              <a:r>
                <a:rPr lang="en-US" sz="3200" b="1" dirty="0" err="1" smtClean="0">
                  <a:solidFill>
                    <a:prstClr val="black"/>
                  </a:solidFill>
                  <a:latin typeface="Calibri"/>
                  <a:cs typeface="Calibri"/>
                </a:rPr>
                <a:t>Bitline</a:t>
              </a:r>
              <a:endParaRPr lang="en-US" sz="3200" b="1" dirty="0">
                <a:solidFill>
                  <a:prstClr val="black"/>
                </a:solidFill>
                <a:latin typeface="Calibri"/>
                <a:cs typeface="Calibri"/>
              </a:endParaRPr>
            </a:p>
          </p:txBody>
        </p:sp>
        <p:sp>
          <p:nvSpPr>
            <p:cNvPr id="150" name="Rectangle 149"/>
            <p:cNvSpPr/>
            <p:nvPr/>
          </p:nvSpPr>
          <p:spPr>
            <a:xfrm>
              <a:off x="22098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1" name="Straight Arrow Connector 150"/>
            <p:cNvCxnSpPr>
              <a:stCxn id="150" idx="0"/>
            </p:cNvCxnSpPr>
            <p:nvPr/>
          </p:nvCxnSpPr>
          <p:spPr>
            <a:xfrm flipV="1">
              <a:off x="23926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17526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3" name="Straight Arrow Connector 152"/>
            <p:cNvCxnSpPr>
              <a:stCxn id="152" idx="0"/>
            </p:cNvCxnSpPr>
            <p:nvPr/>
          </p:nvCxnSpPr>
          <p:spPr>
            <a:xfrm flipV="1">
              <a:off x="19354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a:off x="12954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5" name="Straight Arrow Connector 154"/>
            <p:cNvCxnSpPr>
              <a:stCxn id="154" idx="0"/>
            </p:cNvCxnSpPr>
            <p:nvPr/>
          </p:nvCxnSpPr>
          <p:spPr>
            <a:xfrm flipV="1">
              <a:off x="14782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6" name="Rectangle 155"/>
            <p:cNvSpPr/>
            <p:nvPr/>
          </p:nvSpPr>
          <p:spPr>
            <a:xfrm>
              <a:off x="8382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7" name="Straight Arrow Connector 156"/>
            <p:cNvCxnSpPr>
              <a:stCxn id="156" idx="0"/>
            </p:cNvCxnSpPr>
            <p:nvPr/>
          </p:nvCxnSpPr>
          <p:spPr>
            <a:xfrm flipV="1">
              <a:off x="10210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22145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9" name="Oval 158"/>
            <p:cNvSpPr/>
            <p:nvPr/>
          </p:nvSpPr>
          <p:spPr>
            <a:xfrm>
              <a:off x="17573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0" name="Oval 159"/>
            <p:cNvSpPr/>
            <p:nvPr/>
          </p:nvSpPr>
          <p:spPr>
            <a:xfrm>
              <a:off x="13001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1" name="Oval 160"/>
            <p:cNvSpPr/>
            <p:nvPr/>
          </p:nvSpPr>
          <p:spPr>
            <a:xfrm>
              <a:off x="8429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2" name="Oval 161"/>
            <p:cNvSpPr/>
            <p:nvPr/>
          </p:nvSpPr>
          <p:spPr>
            <a:xfrm>
              <a:off x="22145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3" name="Oval 162"/>
            <p:cNvSpPr/>
            <p:nvPr/>
          </p:nvSpPr>
          <p:spPr>
            <a:xfrm>
              <a:off x="17573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4" name="Oval 163"/>
            <p:cNvSpPr/>
            <p:nvPr/>
          </p:nvSpPr>
          <p:spPr>
            <a:xfrm>
              <a:off x="13001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5" name="Oval 164"/>
            <p:cNvSpPr/>
            <p:nvPr/>
          </p:nvSpPr>
          <p:spPr>
            <a:xfrm>
              <a:off x="8429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6" name="Oval 165"/>
            <p:cNvSpPr/>
            <p:nvPr/>
          </p:nvSpPr>
          <p:spPr>
            <a:xfrm>
              <a:off x="22145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7" name="Oval 166"/>
            <p:cNvSpPr/>
            <p:nvPr/>
          </p:nvSpPr>
          <p:spPr>
            <a:xfrm>
              <a:off x="17573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8" name="Oval 167"/>
            <p:cNvSpPr/>
            <p:nvPr/>
          </p:nvSpPr>
          <p:spPr>
            <a:xfrm>
              <a:off x="13001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9" name="Oval 168"/>
            <p:cNvSpPr/>
            <p:nvPr/>
          </p:nvSpPr>
          <p:spPr>
            <a:xfrm>
              <a:off x="8429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0" name="Oval 169"/>
            <p:cNvSpPr/>
            <p:nvPr/>
          </p:nvSpPr>
          <p:spPr>
            <a:xfrm>
              <a:off x="22145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1" name="Oval 170"/>
            <p:cNvSpPr/>
            <p:nvPr/>
          </p:nvSpPr>
          <p:spPr>
            <a:xfrm>
              <a:off x="17573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2" name="Oval 171"/>
            <p:cNvSpPr/>
            <p:nvPr/>
          </p:nvSpPr>
          <p:spPr>
            <a:xfrm>
              <a:off x="13001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3" name="Oval 172"/>
            <p:cNvSpPr/>
            <p:nvPr/>
          </p:nvSpPr>
          <p:spPr>
            <a:xfrm>
              <a:off x="8429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4" name="Oval 173"/>
            <p:cNvSpPr/>
            <p:nvPr/>
          </p:nvSpPr>
          <p:spPr>
            <a:xfrm>
              <a:off x="22145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5" name="Oval 174"/>
            <p:cNvSpPr/>
            <p:nvPr/>
          </p:nvSpPr>
          <p:spPr>
            <a:xfrm>
              <a:off x="17573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6" name="Oval 175"/>
            <p:cNvSpPr/>
            <p:nvPr/>
          </p:nvSpPr>
          <p:spPr>
            <a:xfrm>
              <a:off x="13001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7" name="Oval 176"/>
            <p:cNvSpPr/>
            <p:nvPr/>
          </p:nvSpPr>
          <p:spPr>
            <a:xfrm>
              <a:off x="8429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8" name="Oval 177"/>
            <p:cNvSpPr/>
            <p:nvPr/>
          </p:nvSpPr>
          <p:spPr>
            <a:xfrm>
              <a:off x="22098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9" name="Oval 178"/>
            <p:cNvSpPr/>
            <p:nvPr/>
          </p:nvSpPr>
          <p:spPr>
            <a:xfrm>
              <a:off x="17526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0" name="Oval 179"/>
            <p:cNvSpPr/>
            <p:nvPr/>
          </p:nvSpPr>
          <p:spPr>
            <a:xfrm>
              <a:off x="12954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1" name="Oval 180"/>
            <p:cNvSpPr/>
            <p:nvPr/>
          </p:nvSpPr>
          <p:spPr>
            <a:xfrm>
              <a:off x="8382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268" name="Content Placeholder 2"/>
          <p:cNvSpPr txBox="1">
            <a:spLocks/>
          </p:cNvSpPr>
          <p:nvPr/>
        </p:nvSpPr>
        <p:spPr>
          <a:xfrm>
            <a:off x="457200" y="161544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Small Area </a:t>
            </a:r>
          </a:p>
        </p:txBody>
      </p:sp>
      <p:sp>
        <p:nvSpPr>
          <p:cNvPr id="269" name="Rounded Rectangle 268"/>
          <p:cNvSpPr/>
          <p:nvPr/>
        </p:nvSpPr>
        <p:spPr>
          <a:xfrm>
            <a:off x="45720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Calibri"/>
                <a:cs typeface="Calibri"/>
              </a:rPr>
              <a:t>Long </a:t>
            </a:r>
            <a:r>
              <a:rPr lang="en-US" sz="3200" b="1" dirty="0" err="1" smtClean="0">
                <a:solidFill>
                  <a:srgbClr val="FFFF00"/>
                </a:solidFill>
                <a:latin typeface="Calibri"/>
                <a:cs typeface="Calibri"/>
              </a:rPr>
              <a:t>Bitline</a:t>
            </a:r>
            <a:endParaRPr lang="en-US" sz="3200" b="1" dirty="0">
              <a:solidFill>
                <a:srgbClr val="FFFF00"/>
              </a:solidFill>
              <a:latin typeface="Calibri"/>
              <a:cs typeface="Calibri"/>
            </a:endParaRPr>
          </a:p>
        </p:txBody>
      </p:sp>
      <p:sp>
        <p:nvSpPr>
          <p:cNvPr id="274" name="Content Placeholder 2"/>
          <p:cNvSpPr txBox="1">
            <a:spLocks/>
          </p:cNvSpPr>
          <p:nvPr/>
        </p:nvSpPr>
        <p:spPr>
          <a:xfrm>
            <a:off x="5867400"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Low Latency </a:t>
            </a:r>
          </a:p>
        </p:txBody>
      </p:sp>
      <p:sp>
        <p:nvSpPr>
          <p:cNvPr id="275" name="Rounded Rectangle 274"/>
          <p:cNvSpPr/>
          <p:nvPr/>
        </p:nvSpPr>
        <p:spPr>
          <a:xfrm>
            <a:off x="586740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Calibri"/>
                <a:cs typeface="Calibri"/>
              </a:rPr>
              <a:t>Short </a:t>
            </a:r>
            <a:r>
              <a:rPr lang="en-US" sz="3200" b="1" err="1" smtClean="0">
                <a:solidFill>
                  <a:srgbClr val="FFFF00"/>
                </a:solidFill>
                <a:latin typeface="Calibri"/>
                <a:cs typeface="Calibri"/>
              </a:rPr>
              <a:t>Bitline</a:t>
            </a:r>
            <a:endParaRPr lang="en-US" sz="3200" b="1">
              <a:solidFill>
                <a:srgbClr val="FFFF00"/>
              </a:solidFill>
              <a:latin typeface="Calibri"/>
              <a:cs typeface="Calibri"/>
            </a:endParaRPr>
          </a:p>
        </p:txBody>
      </p:sp>
      <p:sp>
        <p:nvSpPr>
          <p:cNvPr id="284" name="Rounded Rectangle 283"/>
          <p:cNvSpPr/>
          <p:nvPr/>
        </p:nvSpPr>
        <p:spPr>
          <a:xfrm>
            <a:off x="316865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Calibri"/>
                <a:cs typeface="Calibri"/>
              </a:rPr>
              <a:t>Our Proposal</a:t>
            </a:r>
            <a:endParaRPr lang="en-US" sz="3200" b="1">
              <a:solidFill>
                <a:srgbClr val="FFFF00"/>
              </a:solidFill>
              <a:latin typeface="Calibri"/>
              <a:cs typeface="Calibri"/>
            </a:endParaRPr>
          </a:p>
        </p:txBody>
      </p:sp>
      <p:grpSp>
        <p:nvGrpSpPr>
          <p:cNvPr id="3" name="Group 2"/>
          <p:cNvGrpSpPr/>
          <p:nvPr/>
        </p:nvGrpSpPr>
        <p:grpSpPr>
          <a:xfrm>
            <a:off x="838200" y="3352800"/>
            <a:ext cx="1742123" cy="3048000"/>
            <a:chOff x="844550" y="3200400"/>
            <a:chExt cx="1742123" cy="3048000"/>
          </a:xfrm>
        </p:grpSpPr>
        <p:sp>
          <p:nvSpPr>
            <p:cNvPr id="287" name="Rectangle 286"/>
            <p:cNvSpPr/>
            <p:nvPr/>
          </p:nvSpPr>
          <p:spPr>
            <a:xfrm>
              <a:off x="22161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88" name="Straight Arrow Connector 287"/>
            <p:cNvCxnSpPr>
              <a:stCxn id="287" idx="0"/>
            </p:cNvCxnSpPr>
            <p:nvPr/>
          </p:nvCxnSpPr>
          <p:spPr>
            <a:xfrm flipV="1">
              <a:off x="23990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89" name="Rectangle 288"/>
            <p:cNvSpPr/>
            <p:nvPr/>
          </p:nvSpPr>
          <p:spPr>
            <a:xfrm>
              <a:off x="17589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0" name="Straight Arrow Connector 289"/>
            <p:cNvCxnSpPr>
              <a:stCxn id="289" idx="0"/>
            </p:cNvCxnSpPr>
            <p:nvPr/>
          </p:nvCxnSpPr>
          <p:spPr>
            <a:xfrm flipV="1">
              <a:off x="19418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1" name="Rectangle 290"/>
            <p:cNvSpPr/>
            <p:nvPr/>
          </p:nvSpPr>
          <p:spPr>
            <a:xfrm>
              <a:off x="13017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2" name="Straight Arrow Connector 291"/>
            <p:cNvCxnSpPr>
              <a:stCxn id="291" idx="0"/>
            </p:cNvCxnSpPr>
            <p:nvPr/>
          </p:nvCxnSpPr>
          <p:spPr>
            <a:xfrm flipV="1">
              <a:off x="14846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3" name="Rectangle 292"/>
            <p:cNvSpPr/>
            <p:nvPr/>
          </p:nvSpPr>
          <p:spPr>
            <a:xfrm>
              <a:off x="8445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4" name="Straight Arrow Connector 293"/>
            <p:cNvCxnSpPr>
              <a:stCxn id="293" idx="0"/>
            </p:cNvCxnSpPr>
            <p:nvPr/>
          </p:nvCxnSpPr>
          <p:spPr>
            <a:xfrm flipV="1">
              <a:off x="10274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5" name="Oval 294"/>
            <p:cNvSpPr/>
            <p:nvPr/>
          </p:nvSpPr>
          <p:spPr>
            <a:xfrm>
              <a:off x="22209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6" name="Oval 295"/>
            <p:cNvSpPr/>
            <p:nvPr/>
          </p:nvSpPr>
          <p:spPr>
            <a:xfrm>
              <a:off x="17637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7" name="Oval 296"/>
            <p:cNvSpPr/>
            <p:nvPr/>
          </p:nvSpPr>
          <p:spPr>
            <a:xfrm>
              <a:off x="13065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8" name="Oval 297"/>
            <p:cNvSpPr/>
            <p:nvPr/>
          </p:nvSpPr>
          <p:spPr>
            <a:xfrm>
              <a:off x="8493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9" name="Oval 298"/>
            <p:cNvSpPr/>
            <p:nvPr/>
          </p:nvSpPr>
          <p:spPr>
            <a:xfrm>
              <a:off x="22209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0" name="Oval 299"/>
            <p:cNvSpPr/>
            <p:nvPr/>
          </p:nvSpPr>
          <p:spPr>
            <a:xfrm>
              <a:off x="17637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1" name="Oval 300"/>
            <p:cNvSpPr/>
            <p:nvPr/>
          </p:nvSpPr>
          <p:spPr>
            <a:xfrm>
              <a:off x="13065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2" name="Oval 301"/>
            <p:cNvSpPr/>
            <p:nvPr/>
          </p:nvSpPr>
          <p:spPr>
            <a:xfrm>
              <a:off x="8493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3" name="Oval 302"/>
            <p:cNvSpPr/>
            <p:nvPr/>
          </p:nvSpPr>
          <p:spPr>
            <a:xfrm>
              <a:off x="22209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4" name="Oval 303"/>
            <p:cNvSpPr/>
            <p:nvPr/>
          </p:nvSpPr>
          <p:spPr>
            <a:xfrm>
              <a:off x="17637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5" name="Oval 304"/>
            <p:cNvSpPr/>
            <p:nvPr/>
          </p:nvSpPr>
          <p:spPr>
            <a:xfrm>
              <a:off x="13065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6" name="Oval 305"/>
            <p:cNvSpPr/>
            <p:nvPr/>
          </p:nvSpPr>
          <p:spPr>
            <a:xfrm>
              <a:off x="8493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7" name="Oval 306"/>
            <p:cNvSpPr/>
            <p:nvPr/>
          </p:nvSpPr>
          <p:spPr>
            <a:xfrm>
              <a:off x="22209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8" name="Oval 307"/>
            <p:cNvSpPr/>
            <p:nvPr/>
          </p:nvSpPr>
          <p:spPr>
            <a:xfrm>
              <a:off x="17637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9" name="Oval 308"/>
            <p:cNvSpPr/>
            <p:nvPr/>
          </p:nvSpPr>
          <p:spPr>
            <a:xfrm>
              <a:off x="13065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0" name="Oval 309"/>
            <p:cNvSpPr/>
            <p:nvPr/>
          </p:nvSpPr>
          <p:spPr>
            <a:xfrm>
              <a:off x="8493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1" name="Oval 310"/>
            <p:cNvSpPr/>
            <p:nvPr/>
          </p:nvSpPr>
          <p:spPr>
            <a:xfrm>
              <a:off x="22209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2" name="Oval 311"/>
            <p:cNvSpPr/>
            <p:nvPr/>
          </p:nvSpPr>
          <p:spPr>
            <a:xfrm>
              <a:off x="17637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3" name="Oval 312"/>
            <p:cNvSpPr/>
            <p:nvPr/>
          </p:nvSpPr>
          <p:spPr>
            <a:xfrm>
              <a:off x="13065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3" name="Oval 322"/>
            <p:cNvSpPr/>
            <p:nvPr/>
          </p:nvSpPr>
          <p:spPr>
            <a:xfrm>
              <a:off x="8493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6" name="Oval 345"/>
            <p:cNvSpPr/>
            <p:nvPr/>
          </p:nvSpPr>
          <p:spPr>
            <a:xfrm>
              <a:off x="22161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69" name="Oval 368"/>
            <p:cNvSpPr/>
            <p:nvPr/>
          </p:nvSpPr>
          <p:spPr>
            <a:xfrm>
              <a:off x="17589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5" name="Oval 384"/>
            <p:cNvSpPr/>
            <p:nvPr/>
          </p:nvSpPr>
          <p:spPr>
            <a:xfrm>
              <a:off x="13017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6" name="Oval 385"/>
            <p:cNvSpPr/>
            <p:nvPr/>
          </p:nvSpPr>
          <p:spPr>
            <a:xfrm>
              <a:off x="8445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432" name="Content Placeholder 2"/>
          <p:cNvSpPr txBox="1">
            <a:spLocks/>
          </p:cNvSpPr>
          <p:nvPr/>
        </p:nvSpPr>
        <p:spPr>
          <a:xfrm>
            <a:off x="457200" y="1607897"/>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Small Area </a:t>
            </a:r>
          </a:p>
        </p:txBody>
      </p:sp>
      <p:grpSp>
        <p:nvGrpSpPr>
          <p:cNvPr id="433" name="Group 432"/>
          <p:cNvGrpSpPr/>
          <p:nvPr/>
        </p:nvGrpSpPr>
        <p:grpSpPr>
          <a:xfrm>
            <a:off x="3579177" y="3368676"/>
            <a:ext cx="1742123" cy="1577974"/>
            <a:chOff x="6487477" y="1949184"/>
            <a:chExt cx="1742123" cy="1577974"/>
          </a:xfrm>
        </p:grpSpPr>
        <p:cxnSp>
          <p:nvCxnSpPr>
            <p:cNvPr id="453" name="Straight Arrow Connector 452"/>
            <p:cNvCxnSpPr/>
            <p:nvPr/>
          </p:nvCxnSpPr>
          <p:spPr>
            <a:xfrm flipV="1">
              <a:off x="80438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4" name="Straight Arrow Connector 453"/>
            <p:cNvCxnSpPr/>
            <p:nvPr/>
          </p:nvCxnSpPr>
          <p:spPr>
            <a:xfrm flipV="1">
              <a:off x="75866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5" name="Straight Arrow Connector 454"/>
            <p:cNvCxnSpPr/>
            <p:nvPr/>
          </p:nvCxnSpPr>
          <p:spPr>
            <a:xfrm flipH="1" flipV="1">
              <a:off x="7126715" y="1949184"/>
              <a:ext cx="2744" cy="8689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6" name="Straight Arrow Connector 455"/>
            <p:cNvCxnSpPr/>
            <p:nvPr/>
          </p:nvCxnSpPr>
          <p:spPr>
            <a:xfrm flipV="1">
              <a:off x="66722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34" name="Oval 433"/>
            <p:cNvSpPr/>
            <p:nvPr/>
          </p:nvSpPr>
          <p:spPr>
            <a:xfrm>
              <a:off x="78638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6" name="Oval 435"/>
            <p:cNvSpPr/>
            <p:nvPr/>
          </p:nvSpPr>
          <p:spPr>
            <a:xfrm>
              <a:off x="74066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7" name="Oval 436"/>
            <p:cNvSpPr/>
            <p:nvPr/>
          </p:nvSpPr>
          <p:spPr>
            <a:xfrm>
              <a:off x="69494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0" name="Oval 439"/>
            <p:cNvSpPr/>
            <p:nvPr/>
          </p:nvSpPr>
          <p:spPr>
            <a:xfrm>
              <a:off x="64922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1" name="Oval 440"/>
            <p:cNvSpPr/>
            <p:nvPr/>
          </p:nvSpPr>
          <p:spPr>
            <a:xfrm>
              <a:off x="78638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2" name="Oval 441"/>
            <p:cNvSpPr/>
            <p:nvPr/>
          </p:nvSpPr>
          <p:spPr>
            <a:xfrm>
              <a:off x="74066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3" name="Oval 442"/>
            <p:cNvSpPr/>
            <p:nvPr/>
          </p:nvSpPr>
          <p:spPr>
            <a:xfrm>
              <a:off x="69494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4" name="Oval 443"/>
            <p:cNvSpPr/>
            <p:nvPr/>
          </p:nvSpPr>
          <p:spPr>
            <a:xfrm>
              <a:off x="64922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5" name="Oval 444"/>
            <p:cNvSpPr/>
            <p:nvPr/>
          </p:nvSpPr>
          <p:spPr>
            <a:xfrm>
              <a:off x="78638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6" name="Oval 445"/>
            <p:cNvSpPr/>
            <p:nvPr/>
          </p:nvSpPr>
          <p:spPr>
            <a:xfrm>
              <a:off x="74066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7" name="Oval 446"/>
            <p:cNvSpPr/>
            <p:nvPr/>
          </p:nvSpPr>
          <p:spPr>
            <a:xfrm>
              <a:off x="69494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8" name="Oval 447"/>
            <p:cNvSpPr/>
            <p:nvPr/>
          </p:nvSpPr>
          <p:spPr>
            <a:xfrm>
              <a:off x="64922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9" name="Oval 448"/>
            <p:cNvSpPr/>
            <p:nvPr/>
          </p:nvSpPr>
          <p:spPr>
            <a:xfrm>
              <a:off x="78590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0" name="Oval 449"/>
            <p:cNvSpPr/>
            <p:nvPr/>
          </p:nvSpPr>
          <p:spPr>
            <a:xfrm>
              <a:off x="74018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1" name="Oval 450"/>
            <p:cNvSpPr/>
            <p:nvPr/>
          </p:nvSpPr>
          <p:spPr>
            <a:xfrm>
              <a:off x="69446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2" name="Oval 451"/>
            <p:cNvSpPr/>
            <p:nvPr/>
          </p:nvSpPr>
          <p:spPr>
            <a:xfrm>
              <a:off x="64874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457" name="Group 456"/>
          <p:cNvGrpSpPr/>
          <p:nvPr/>
        </p:nvGrpSpPr>
        <p:grpSpPr>
          <a:xfrm>
            <a:off x="3579177" y="4953000"/>
            <a:ext cx="1742123" cy="1447800"/>
            <a:chOff x="6487477" y="3962400"/>
            <a:chExt cx="1742123" cy="1447800"/>
          </a:xfrm>
        </p:grpSpPr>
        <p:sp>
          <p:nvSpPr>
            <p:cNvPr id="458" name="Rectangle 457"/>
            <p:cNvSpPr/>
            <p:nvPr/>
          </p:nvSpPr>
          <p:spPr>
            <a:xfrm>
              <a:off x="78590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59" name="Rectangle 458"/>
            <p:cNvSpPr/>
            <p:nvPr/>
          </p:nvSpPr>
          <p:spPr>
            <a:xfrm>
              <a:off x="74018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0" name="Rectangle 459"/>
            <p:cNvSpPr/>
            <p:nvPr/>
          </p:nvSpPr>
          <p:spPr>
            <a:xfrm>
              <a:off x="69446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1" name="Rectangle 460"/>
            <p:cNvSpPr/>
            <p:nvPr/>
          </p:nvSpPr>
          <p:spPr>
            <a:xfrm>
              <a:off x="64874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2" name="Oval 461"/>
            <p:cNvSpPr/>
            <p:nvPr/>
          </p:nvSpPr>
          <p:spPr>
            <a:xfrm>
              <a:off x="78638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3" name="Oval 462"/>
            <p:cNvSpPr/>
            <p:nvPr/>
          </p:nvSpPr>
          <p:spPr>
            <a:xfrm>
              <a:off x="74066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4" name="Oval 463"/>
            <p:cNvSpPr/>
            <p:nvPr/>
          </p:nvSpPr>
          <p:spPr>
            <a:xfrm>
              <a:off x="69494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5" name="Oval 464"/>
            <p:cNvSpPr/>
            <p:nvPr/>
          </p:nvSpPr>
          <p:spPr>
            <a:xfrm>
              <a:off x="64922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6" name="Oval 465"/>
            <p:cNvSpPr/>
            <p:nvPr/>
          </p:nvSpPr>
          <p:spPr>
            <a:xfrm>
              <a:off x="78638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7" name="Oval 466"/>
            <p:cNvSpPr/>
            <p:nvPr/>
          </p:nvSpPr>
          <p:spPr>
            <a:xfrm>
              <a:off x="74066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8" name="Oval 467"/>
            <p:cNvSpPr/>
            <p:nvPr/>
          </p:nvSpPr>
          <p:spPr>
            <a:xfrm>
              <a:off x="69494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9" name="Oval 468"/>
            <p:cNvSpPr/>
            <p:nvPr/>
          </p:nvSpPr>
          <p:spPr>
            <a:xfrm>
              <a:off x="64922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184" name="Group 183"/>
          <p:cNvGrpSpPr/>
          <p:nvPr/>
        </p:nvGrpSpPr>
        <p:grpSpPr>
          <a:xfrm>
            <a:off x="3946525" y="4953000"/>
            <a:ext cx="3756147" cy="1463675"/>
            <a:chOff x="3946525" y="4800600"/>
            <a:chExt cx="3756147" cy="1463675"/>
          </a:xfrm>
        </p:grpSpPr>
        <p:cxnSp>
          <p:nvCxnSpPr>
            <p:cNvPr id="186" name="Straight Arrow Connector 185"/>
            <p:cNvCxnSpPr/>
            <p:nvPr/>
          </p:nvCxnSpPr>
          <p:spPr>
            <a:xfrm flipH="1">
              <a:off x="5382876" y="4800600"/>
              <a:ext cx="927100" cy="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flipH="1">
              <a:off x="5374409" y="5555673"/>
              <a:ext cx="927100" cy="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V="1">
              <a:off x="5852006" y="4832351"/>
              <a:ext cx="1" cy="715009"/>
            </a:xfrm>
            <a:prstGeom prst="straightConnector1">
              <a:avLst/>
            </a:prstGeom>
            <a:ln w="50800">
              <a:solidFill>
                <a:srgbClr val="FF0000"/>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190" name="Content Placeholder 2"/>
            <p:cNvSpPr txBox="1">
              <a:spLocks/>
            </p:cNvSpPr>
            <p:nvPr/>
          </p:nvSpPr>
          <p:spPr>
            <a:xfrm>
              <a:off x="3946525" y="5654675"/>
              <a:ext cx="3756147" cy="609600"/>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FF66"/>
                  </a:solidFill>
                  <a:latin typeface="Calibri"/>
                </a:rPr>
                <a:t>Short </a:t>
              </a:r>
              <a:r>
                <a:rPr lang="en-US" sz="3200" b="1" i="1" dirty="0" err="1" smtClean="0">
                  <a:solidFill>
                    <a:srgbClr val="FFFF66"/>
                  </a:solidFill>
                  <a:latin typeface="Calibri"/>
                </a:rPr>
                <a:t>Bitline</a:t>
              </a:r>
              <a:r>
                <a:rPr lang="en-US" sz="3200" b="1" i="1" dirty="0">
                  <a:solidFill>
                    <a:srgbClr val="FFFF66"/>
                  </a:solidFill>
                  <a:latin typeface="Calibri"/>
                </a:rPr>
                <a:t> </a:t>
              </a:r>
              <a:r>
                <a:rPr lang="en-US" sz="3200" b="1" i="1" dirty="0" smtClean="0">
                  <a:solidFill>
                    <a:srgbClr val="FFFF66"/>
                  </a:solidFill>
                  <a:latin typeface="Calibri"/>
                  <a:sym typeface="Wingdings"/>
                </a:rPr>
                <a:t> </a:t>
              </a:r>
              <a:r>
                <a:rPr lang="en-US" sz="3200" b="1" i="1" dirty="0" smtClean="0">
                  <a:solidFill>
                    <a:srgbClr val="FFFF66"/>
                  </a:solidFill>
                  <a:latin typeface="Calibri"/>
                </a:rPr>
                <a:t>Fast</a:t>
              </a:r>
            </a:p>
          </p:txBody>
        </p:sp>
      </p:grpSp>
      <p:grpSp>
        <p:nvGrpSpPr>
          <p:cNvPr id="19" name="Group 18"/>
          <p:cNvGrpSpPr/>
          <p:nvPr/>
        </p:nvGrpSpPr>
        <p:grpSpPr>
          <a:xfrm>
            <a:off x="182880" y="4404206"/>
            <a:ext cx="5303520" cy="1845998"/>
            <a:chOff x="182880" y="4251806"/>
            <a:chExt cx="5303520" cy="1845998"/>
          </a:xfrm>
        </p:grpSpPr>
        <p:sp>
          <p:nvSpPr>
            <p:cNvPr id="192" name="Oval 191"/>
            <p:cNvSpPr/>
            <p:nvPr/>
          </p:nvSpPr>
          <p:spPr>
            <a:xfrm>
              <a:off x="3352800" y="4251806"/>
              <a:ext cx="2133600" cy="685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18" name="Group 17"/>
            <p:cNvGrpSpPr/>
            <p:nvPr/>
          </p:nvGrpSpPr>
          <p:grpSpPr>
            <a:xfrm>
              <a:off x="182880" y="4594706"/>
              <a:ext cx="3169920" cy="1503098"/>
              <a:chOff x="182880" y="4594706"/>
              <a:chExt cx="3169920" cy="1503098"/>
            </a:xfrm>
          </p:grpSpPr>
          <p:cxnSp>
            <p:nvCxnSpPr>
              <p:cNvPr id="193" name="Straight Arrow Connector 192"/>
              <p:cNvCxnSpPr>
                <a:endCxn id="192" idx="2"/>
              </p:cNvCxnSpPr>
              <p:nvPr/>
            </p:nvCxnSpPr>
            <p:spPr>
              <a:xfrm flipV="1">
                <a:off x="2580323" y="4594706"/>
                <a:ext cx="772477" cy="556108"/>
              </a:xfrm>
              <a:prstGeom prst="straightConnector1">
                <a:avLst/>
              </a:prstGeom>
              <a:ln w="50800">
                <a:solidFill>
                  <a:srgbClr val="FF0000"/>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sp>
            <p:nvSpPr>
              <p:cNvPr id="199" name="Content Placeholder 2"/>
              <p:cNvSpPr txBox="1">
                <a:spLocks/>
              </p:cNvSpPr>
              <p:nvPr/>
            </p:nvSpPr>
            <p:spPr>
              <a:xfrm>
                <a:off x="182880" y="5031004"/>
                <a:ext cx="2590800" cy="1066800"/>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FF66"/>
                    </a:solidFill>
                    <a:latin typeface="Calibri"/>
                  </a:rPr>
                  <a:t>Need Isolation</a:t>
                </a:r>
              </a:p>
            </p:txBody>
          </p:sp>
        </p:grpSp>
      </p:grpSp>
      <p:sp>
        <p:nvSpPr>
          <p:cNvPr id="207" name="Content Placeholder 2"/>
          <p:cNvSpPr txBox="1">
            <a:spLocks/>
          </p:cNvSpPr>
          <p:nvPr/>
        </p:nvSpPr>
        <p:spPr>
          <a:xfrm>
            <a:off x="2895600" y="5181600"/>
            <a:ext cx="2590800" cy="1066800"/>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FF66"/>
                </a:solidFill>
                <a:latin typeface="Calibri"/>
              </a:rPr>
              <a:t>Add Isolation Transistor</a:t>
            </a:r>
            <a:r>
              <a:rPr lang="en-US" sz="3200" b="1" i="1" dirty="0">
                <a:solidFill>
                  <a:srgbClr val="FFFF66"/>
                </a:solidFill>
                <a:latin typeface="Calibri"/>
              </a:rPr>
              <a:t>s</a:t>
            </a:r>
            <a:endParaRPr lang="en-US" sz="3200" b="1" i="1" dirty="0" smtClean="0">
              <a:solidFill>
                <a:srgbClr val="FFFF66"/>
              </a:solidFill>
              <a:latin typeface="Calibri"/>
            </a:endParaRPr>
          </a:p>
        </p:txBody>
      </p:sp>
      <p:sp>
        <p:nvSpPr>
          <p:cNvPr id="200" name="Content Placeholder 2"/>
          <p:cNvSpPr txBox="1">
            <a:spLocks/>
          </p:cNvSpPr>
          <p:nvPr/>
        </p:nvSpPr>
        <p:spPr>
          <a:xfrm>
            <a:off x="457200"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0000"/>
                </a:solidFill>
                <a:latin typeface="Calibri"/>
              </a:rPr>
              <a:t>High Latency</a:t>
            </a:r>
          </a:p>
        </p:txBody>
      </p:sp>
      <p:sp>
        <p:nvSpPr>
          <p:cNvPr id="201" name="Content Placeholder 2"/>
          <p:cNvSpPr txBox="1">
            <a:spLocks/>
          </p:cNvSpPr>
          <p:nvPr/>
        </p:nvSpPr>
        <p:spPr>
          <a:xfrm>
            <a:off x="5867400" y="160020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0000"/>
                </a:solidFill>
                <a:latin typeface="Calibri"/>
              </a:rPr>
              <a:t>Large Area</a:t>
            </a:r>
            <a:r>
              <a:rPr lang="en-US" sz="3200" b="1" i="1" dirty="0" smtClean="0">
                <a:solidFill>
                  <a:srgbClr val="0000FF"/>
                </a:solidFill>
                <a:latin typeface="Calibri"/>
              </a:rPr>
              <a:t> </a:t>
            </a:r>
          </a:p>
        </p:txBody>
      </p:sp>
      <p:cxnSp>
        <p:nvCxnSpPr>
          <p:cNvPr id="202" name="Straight Arrow Connector 201"/>
          <p:cNvCxnSpPr/>
          <p:nvPr/>
        </p:nvCxnSpPr>
        <p:spPr>
          <a:xfrm flipV="1">
            <a:off x="304800" y="22707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a:off x="304800" y="22707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flipV="1">
            <a:off x="5746750" y="160020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5746750" y="160020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5523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43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0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7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8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7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8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4.44444E-6 1.11111E-6 L 0.3 1.11111E-6 " pathEditMode="relative" rAng="0" ptsTypes="AA">
                                      <p:cBhvr>
                                        <p:cTn id="39" dur="1000" fill="hold"/>
                                        <p:tgtEl>
                                          <p:spTgt spid="3"/>
                                        </p:tgtEl>
                                        <p:attrNameLst>
                                          <p:attrName>ppt_x</p:attrName>
                                          <p:attrName>ppt_y</p:attrName>
                                        </p:attrNameLst>
                                      </p:cBhvr>
                                      <p:rCtr x="15000" y="0"/>
                                    </p:animMotion>
                                  </p:childTnLst>
                                </p:cTn>
                              </p:par>
                            </p:childTnLst>
                          </p:cTn>
                        </p:par>
                        <p:par>
                          <p:cTn id="40" fill="hold">
                            <p:stCondLst>
                              <p:cond delay="1000"/>
                            </p:stCondLst>
                            <p:childTnLst>
                              <p:par>
                                <p:cTn id="41" presetID="42" presetClass="path" presetSubtype="0" accel="50000" decel="50000" fill="hold" grpId="1" nodeType="afterEffect">
                                  <p:stCondLst>
                                    <p:cond delay="0"/>
                                  </p:stCondLst>
                                  <p:childTnLst>
                                    <p:animMotion origin="layout" path="M 0.00416 2.59259E-6 L 0.29583 2.59259E-6 " pathEditMode="relative" rAng="0" ptsTypes="AA">
                                      <p:cBhvr>
                                        <p:cTn id="42" dur="1000" fill="hold"/>
                                        <p:tgtEl>
                                          <p:spTgt spid="432"/>
                                        </p:tgtEl>
                                        <p:attrNameLst>
                                          <p:attrName>ppt_x</p:attrName>
                                          <p:attrName>ppt_y</p:attrName>
                                        </p:attrNameLst>
                                      </p:cBhvr>
                                      <p:rCtr x="14583" y="0"/>
                                    </p:animMotion>
                                  </p:childTnLst>
                                </p:cTn>
                              </p:par>
                              <p:par>
                                <p:cTn id="43" presetID="1" presetClass="entr" presetSubtype="0" fill="hold" nodeType="withEffect">
                                  <p:stCondLst>
                                    <p:cond delay="0"/>
                                  </p:stCondLst>
                                  <p:childTnLst>
                                    <p:set>
                                      <p:cBhvr>
                                        <p:cTn id="44" dur="1" fill="hold">
                                          <p:stCondLst>
                                            <p:cond delay="0"/>
                                          </p:stCondLst>
                                        </p:cTn>
                                        <p:tgtEl>
                                          <p:spTgt spid="4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57"/>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3"/>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20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2.5E-6 0.00046 L 2.5E-6 -0.05949 " pathEditMode="relative" rAng="0" ptsTypes="AA">
                                      <p:cBhvr>
                                        <p:cTn id="56" dur="1000" fill="hold"/>
                                        <p:tgtEl>
                                          <p:spTgt spid="433"/>
                                        </p:tgtEl>
                                        <p:attrNameLst>
                                          <p:attrName>ppt_x</p:attrName>
                                          <p:attrName>ppt_y</p:attrName>
                                        </p:attrNameLst>
                                      </p:cBhvr>
                                      <p:rCtr x="0" y="-3009"/>
                                    </p:animMotion>
                                  </p:childTnLst>
                                </p:cTn>
                              </p:par>
                            </p:childTnLst>
                          </p:cTn>
                        </p:par>
                        <p:par>
                          <p:cTn id="57" fill="hold">
                            <p:stCondLst>
                              <p:cond delay="1000"/>
                            </p:stCondLst>
                            <p:childTnLst>
                              <p:par>
                                <p:cTn id="58" presetID="42" presetClass="path" presetSubtype="0" accel="50000" decel="50000" fill="hold" grpId="1" nodeType="afterEffect">
                                  <p:stCondLst>
                                    <p:cond delay="0"/>
                                  </p:stCondLst>
                                  <p:childTnLst>
                                    <p:animMotion origin="layout" path="M 0.00209 1.48148E-6 L -0.29444 1.48148E-6 " pathEditMode="relative" rAng="0" ptsTypes="AA">
                                      <p:cBhvr>
                                        <p:cTn id="59" dur="1000" fill="hold"/>
                                        <p:tgtEl>
                                          <p:spTgt spid="274"/>
                                        </p:tgtEl>
                                        <p:attrNameLst>
                                          <p:attrName>ppt_x</p:attrName>
                                          <p:attrName>ppt_y</p:attrName>
                                        </p:attrNameLst>
                                      </p:cBhvr>
                                      <p:rCtr x="-14826" y="0"/>
                                    </p:animMotion>
                                  </p:childTnLst>
                                </p:cTn>
                              </p:par>
                              <p:par>
                                <p:cTn id="60" presetID="1" presetClass="entr" presetSubtype="0" fill="hold" nodeType="withEffect">
                                  <p:stCondLst>
                                    <p:cond delay="0"/>
                                  </p:stCondLst>
                                  <p:childTnLst>
                                    <p:set>
                                      <p:cBhvr>
                                        <p:cTn id="61" dur="1" fill="hold">
                                          <p:stCondLst>
                                            <p:cond delay="0"/>
                                          </p:stCondLst>
                                        </p:cTn>
                                        <p:tgtEl>
                                          <p:spTgt spid="209"/>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10"/>
                                        </p:tgtEl>
                                        <p:attrNameLst>
                                          <p:attrName>style.visibility</p:attrName>
                                        </p:attrNameLst>
                                      </p:cBhvr>
                                      <p:to>
                                        <p:strVal val="visible"/>
                                      </p:to>
                                    </p:set>
                                  </p:childTnLst>
                                </p:cTn>
                              </p:par>
                            </p:childTnLst>
                          </p:cTn>
                        </p:par>
                        <p:par>
                          <p:cTn id="64" fill="hold">
                            <p:stCondLst>
                              <p:cond delay="2000"/>
                            </p:stCondLst>
                            <p:childTnLst>
                              <p:par>
                                <p:cTn id="65" presetID="1" presetClass="entr" presetSubtype="0" fill="hold" nodeType="afterEffect">
                                  <p:stCondLst>
                                    <p:cond delay="500"/>
                                  </p:stCondLst>
                                  <p:childTnLst>
                                    <p:set>
                                      <p:cBhvr>
                                        <p:cTn id="66" dur="1" fill="hold">
                                          <p:stCondLst>
                                            <p:cond delay="0"/>
                                          </p:stCondLst>
                                        </p:cTn>
                                        <p:tgtEl>
                                          <p:spTgt spid="18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84"/>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7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0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207"/>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 grpId="0" animBg="1"/>
      <p:bldP spid="268" grpId="0" animBg="1"/>
      <p:bldP spid="269" grpId="0" animBg="1"/>
      <p:bldP spid="274" grpId="0" animBg="1"/>
      <p:bldP spid="274" grpId="1" animBg="1"/>
      <p:bldP spid="275" grpId="0" animBg="1"/>
      <p:bldP spid="284" grpId="0" animBg="1"/>
      <p:bldP spid="432" grpId="0" animBg="1"/>
      <p:bldP spid="432" grpId="1" animBg="1"/>
      <p:bldP spid="207" grpId="0" animBg="1"/>
      <p:bldP spid="207" grpId="1" animBg="1"/>
      <p:bldP spid="200" grpId="0" animBg="1"/>
      <p:bldP spid="20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0" name="Group 469"/>
          <p:cNvGrpSpPr/>
          <p:nvPr/>
        </p:nvGrpSpPr>
        <p:grpSpPr>
          <a:xfrm>
            <a:off x="3632200" y="4549508"/>
            <a:ext cx="1500615" cy="435242"/>
            <a:chOff x="6576585" y="3527158"/>
            <a:chExt cx="1500615" cy="435242"/>
          </a:xfrm>
        </p:grpSpPr>
        <p:cxnSp>
          <p:nvCxnSpPr>
            <p:cNvPr id="471" name="Straight Arrow Connector 470"/>
            <p:cNvCxnSpPr/>
            <p:nvPr/>
          </p:nvCxnSpPr>
          <p:spPr>
            <a:xfrm flipV="1">
              <a:off x="8077200" y="3527158"/>
              <a:ext cx="0" cy="93511"/>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2" name="Straight Arrow Connector 471"/>
            <p:cNvCxnSpPr/>
            <p:nvPr/>
          </p:nvCxnSpPr>
          <p:spPr>
            <a:xfrm flipV="1">
              <a:off x="7620000" y="3527425"/>
              <a:ext cx="3895"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3" name="Straight Arrow Connector 472"/>
            <p:cNvCxnSpPr/>
            <p:nvPr/>
          </p:nvCxnSpPr>
          <p:spPr>
            <a:xfrm flipV="1">
              <a:off x="71628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4" name="Straight Arrow Connector 473"/>
            <p:cNvCxnSpPr/>
            <p:nvPr/>
          </p:nvCxnSpPr>
          <p:spPr>
            <a:xfrm flipV="1">
              <a:off x="67056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5" name="Straight Arrow Connector 474"/>
            <p:cNvCxnSpPr/>
            <p:nvPr/>
          </p:nvCxnSpPr>
          <p:spPr>
            <a:xfrm flipH="1" flipV="1">
              <a:off x="80724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6" name="Straight Arrow Connector 475"/>
            <p:cNvCxnSpPr/>
            <p:nvPr/>
          </p:nvCxnSpPr>
          <p:spPr>
            <a:xfrm flipH="1" flipV="1">
              <a:off x="76152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7" name="Straight Arrow Connector 476"/>
            <p:cNvCxnSpPr/>
            <p:nvPr/>
          </p:nvCxnSpPr>
          <p:spPr>
            <a:xfrm flipH="1" flipV="1">
              <a:off x="71580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8" name="Straight Arrow Connector 477"/>
            <p:cNvCxnSpPr/>
            <p:nvPr/>
          </p:nvCxnSpPr>
          <p:spPr>
            <a:xfrm flipH="1" flipV="1">
              <a:off x="67008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9" name="Straight Arrow Connector 478"/>
            <p:cNvCxnSpPr/>
            <p:nvPr/>
          </p:nvCxnSpPr>
          <p:spPr>
            <a:xfrm>
              <a:off x="657658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0" name="Straight Arrow Connector 479"/>
            <p:cNvCxnSpPr/>
            <p:nvPr/>
          </p:nvCxnSpPr>
          <p:spPr>
            <a:xfrm>
              <a:off x="70350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1" name="Straight Arrow Connector 480"/>
            <p:cNvCxnSpPr/>
            <p:nvPr/>
          </p:nvCxnSpPr>
          <p:spPr>
            <a:xfrm>
              <a:off x="7491730"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2" name="Straight Arrow Connector 481"/>
            <p:cNvCxnSpPr/>
            <p:nvPr/>
          </p:nvCxnSpPr>
          <p:spPr>
            <a:xfrm>
              <a:off x="79494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0" y="0"/>
            <a:ext cx="9144000" cy="838200"/>
          </a:xfrm>
        </p:spPr>
        <p:txBody>
          <a:bodyPr>
            <a:normAutofit/>
          </a:bodyPr>
          <a:lstStyle/>
          <a:p>
            <a:r>
              <a:rPr lang="en-US" smtClean="0"/>
              <a:t>   Approximating the Best of Both Worlds</a:t>
            </a:r>
            <a:endParaRPr lang="en-US"/>
          </a:p>
        </p:txBody>
      </p:sp>
      <p:sp>
        <p:nvSpPr>
          <p:cNvPr id="274" name="Content Placeholder 2"/>
          <p:cNvSpPr txBox="1">
            <a:spLocks/>
          </p:cNvSpPr>
          <p:nvPr/>
        </p:nvSpPr>
        <p:spPr>
          <a:xfrm>
            <a:off x="3173355"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Low Latency </a:t>
            </a:r>
          </a:p>
        </p:txBody>
      </p:sp>
      <p:sp>
        <p:nvSpPr>
          <p:cNvPr id="284" name="Rounded Rectangle 283"/>
          <p:cNvSpPr/>
          <p:nvPr/>
        </p:nvSpPr>
        <p:spPr>
          <a:xfrm>
            <a:off x="316865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Calibri"/>
                <a:cs typeface="Calibri"/>
              </a:rPr>
              <a:t>Our Proposal</a:t>
            </a:r>
            <a:endParaRPr lang="en-US" sz="3200" b="1">
              <a:solidFill>
                <a:srgbClr val="FFFF00"/>
              </a:solidFill>
              <a:latin typeface="Calibri"/>
              <a:cs typeface="Calibri"/>
            </a:endParaRPr>
          </a:p>
        </p:txBody>
      </p:sp>
      <p:sp>
        <p:nvSpPr>
          <p:cNvPr id="432" name="Content Placeholder 2"/>
          <p:cNvSpPr txBox="1">
            <a:spLocks/>
          </p:cNvSpPr>
          <p:nvPr/>
        </p:nvSpPr>
        <p:spPr>
          <a:xfrm>
            <a:off x="3161828" y="1607897"/>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Small Area </a:t>
            </a:r>
          </a:p>
        </p:txBody>
      </p:sp>
      <p:grpSp>
        <p:nvGrpSpPr>
          <p:cNvPr id="433" name="Group 432"/>
          <p:cNvGrpSpPr/>
          <p:nvPr/>
        </p:nvGrpSpPr>
        <p:grpSpPr>
          <a:xfrm>
            <a:off x="3579177" y="2961217"/>
            <a:ext cx="1742123" cy="1577974"/>
            <a:chOff x="6487477" y="1949184"/>
            <a:chExt cx="1742123" cy="1577974"/>
          </a:xfrm>
        </p:grpSpPr>
        <p:cxnSp>
          <p:nvCxnSpPr>
            <p:cNvPr id="453" name="Straight Arrow Connector 452"/>
            <p:cNvCxnSpPr/>
            <p:nvPr/>
          </p:nvCxnSpPr>
          <p:spPr>
            <a:xfrm flipV="1">
              <a:off x="80438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4" name="Straight Arrow Connector 453"/>
            <p:cNvCxnSpPr/>
            <p:nvPr/>
          </p:nvCxnSpPr>
          <p:spPr>
            <a:xfrm flipV="1">
              <a:off x="75866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5" name="Straight Arrow Connector 454"/>
            <p:cNvCxnSpPr/>
            <p:nvPr/>
          </p:nvCxnSpPr>
          <p:spPr>
            <a:xfrm flipH="1" flipV="1">
              <a:off x="7126715" y="1949184"/>
              <a:ext cx="2744" cy="8689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6" name="Straight Arrow Connector 455"/>
            <p:cNvCxnSpPr/>
            <p:nvPr/>
          </p:nvCxnSpPr>
          <p:spPr>
            <a:xfrm flipV="1">
              <a:off x="66722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34" name="Oval 433"/>
            <p:cNvSpPr/>
            <p:nvPr/>
          </p:nvSpPr>
          <p:spPr>
            <a:xfrm>
              <a:off x="78638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6" name="Oval 435"/>
            <p:cNvSpPr/>
            <p:nvPr/>
          </p:nvSpPr>
          <p:spPr>
            <a:xfrm>
              <a:off x="74066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7" name="Oval 436"/>
            <p:cNvSpPr/>
            <p:nvPr/>
          </p:nvSpPr>
          <p:spPr>
            <a:xfrm>
              <a:off x="69494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0" name="Oval 439"/>
            <p:cNvSpPr/>
            <p:nvPr/>
          </p:nvSpPr>
          <p:spPr>
            <a:xfrm>
              <a:off x="64922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1" name="Oval 440"/>
            <p:cNvSpPr/>
            <p:nvPr/>
          </p:nvSpPr>
          <p:spPr>
            <a:xfrm>
              <a:off x="78638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2" name="Oval 441"/>
            <p:cNvSpPr/>
            <p:nvPr/>
          </p:nvSpPr>
          <p:spPr>
            <a:xfrm>
              <a:off x="74066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3" name="Oval 442"/>
            <p:cNvSpPr/>
            <p:nvPr/>
          </p:nvSpPr>
          <p:spPr>
            <a:xfrm>
              <a:off x="69494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4" name="Oval 443"/>
            <p:cNvSpPr/>
            <p:nvPr/>
          </p:nvSpPr>
          <p:spPr>
            <a:xfrm>
              <a:off x="64922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5" name="Oval 444"/>
            <p:cNvSpPr/>
            <p:nvPr/>
          </p:nvSpPr>
          <p:spPr>
            <a:xfrm>
              <a:off x="78638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6" name="Oval 445"/>
            <p:cNvSpPr/>
            <p:nvPr/>
          </p:nvSpPr>
          <p:spPr>
            <a:xfrm>
              <a:off x="74066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7" name="Oval 446"/>
            <p:cNvSpPr/>
            <p:nvPr/>
          </p:nvSpPr>
          <p:spPr>
            <a:xfrm>
              <a:off x="69494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8" name="Oval 447"/>
            <p:cNvSpPr/>
            <p:nvPr/>
          </p:nvSpPr>
          <p:spPr>
            <a:xfrm>
              <a:off x="64922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9" name="Oval 448"/>
            <p:cNvSpPr/>
            <p:nvPr/>
          </p:nvSpPr>
          <p:spPr>
            <a:xfrm>
              <a:off x="78590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0" name="Oval 449"/>
            <p:cNvSpPr/>
            <p:nvPr/>
          </p:nvSpPr>
          <p:spPr>
            <a:xfrm>
              <a:off x="74018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1" name="Oval 450"/>
            <p:cNvSpPr/>
            <p:nvPr/>
          </p:nvSpPr>
          <p:spPr>
            <a:xfrm>
              <a:off x="69446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2" name="Oval 451"/>
            <p:cNvSpPr/>
            <p:nvPr/>
          </p:nvSpPr>
          <p:spPr>
            <a:xfrm>
              <a:off x="64874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457" name="Group 456"/>
          <p:cNvGrpSpPr/>
          <p:nvPr/>
        </p:nvGrpSpPr>
        <p:grpSpPr>
          <a:xfrm>
            <a:off x="3579177" y="4953000"/>
            <a:ext cx="1742123" cy="1447800"/>
            <a:chOff x="6487477" y="3962400"/>
            <a:chExt cx="1742123" cy="1447800"/>
          </a:xfrm>
        </p:grpSpPr>
        <p:sp>
          <p:nvSpPr>
            <p:cNvPr id="458" name="Rectangle 457"/>
            <p:cNvSpPr/>
            <p:nvPr/>
          </p:nvSpPr>
          <p:spPr>
            <a:xfrm>
              <a:off x="78590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59" name="Rectangle 458"/>
            <p:cNvSpPr/>
            <p:nvPr/>
          </p:nvSpPr>
          <p:spPr>
            <a:xfrm>
              <a:off x="74018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0" name="Rectangle 459"/>
            <p:cNvSpPr/>
            <p:nvPr/>
          </p:nvSpPr>
          <p:spPr>
            <a:xfrm>
              <a:off x="69446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1" name="Rectangle 460"/>
            <p:cNvSpPr/>
            <p:nvPr/>
          </p:nvSpPr>
          <p:spPr>
            <a:xfrm>
              <a:off x="64874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2" name="Oval 461"/>
            <p:cNvSpPr/>
            <p:nvPr/>
          </p:nvSpPr>
          <p:spPr>
            <a:xfrm>
              <a:off x="78638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3" name="Oval 462"/>
            <p:cNvSpPr/>
            <p:nvPr/>
          </p:nvSpPr>
          <p:spPr>
            <a:xfrm>
              <a:off x="74066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4" name="Oval 463"/>
            <p:cNvSpPr/>
            <p:nvPr/>
          </p:nvSpPr>
          <p:spPr>
            <a:xfrm>
              <a:off x="69494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5" name="Oval 464"/>
            <p:cNvSpPr/>
            <p:nvPr/>
          </p:nvSpPr>
          <p:spPr>
            <a:xfrm>
              <a:off x="64922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6" name="Oval 465"/>
            <p:cNvSpPr/>
            <p:nvPr/>
          </p:nvSpPr>
          <p:spPr>
            <a:xfrm>
              <a:off x="78638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7" name="Oval 466"/>
            <p:cNvSpPr/>
            <p:nvPr/>
          </p:nvSpPr>
          <p:spPr>
            <a:xfrm>
              <a:off x="74066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8" name="Oval 467"/>
            <p:cNvSpPr/>
            <p:nvPr/>
          </p:nvSpPr>
          <p:spPr>
            <a:xfrm>
              <a:off x="69494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9" name="Oval 468"/>
            <p:cNvSpPr/>
            <p:nvPr/>
          </p:nvSpPr>
          <p:spPr>
            <a:xfrm>
              <a:off x="64922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4" name="Group 3"/>
          <p:cNvGrpSpPr/>
          <p:nvPr/>
        </p:nvGrpSpPr>
        <p:grpSpPr>
          <a:xfrm>
            <a:off x="304800" y="914400"/>
            <a:ext cx="2863850" cy="5486400"/>
            <a:chOff x="304800" y="762000"/>
            <a:chExt cx="2863850" cy="5486400"/>
          </a:xfrm>
        </p:grpSpPr>
        <p:grpSp>
          <p:nvGrpSpPr>
            <p:cNvPr id="148" name="Group 147"/>
            <p:cNvGrpSpPr/>
            <p:nvPr/>
          </p:nvGrpSpPr>
          <p:grpSpPr>
            <a:xfrm>
              <a:off x="495300" y="914400"/>
              <a:ext cx="2514600" cy="5334000"/>
              <a:chOff x="495300" y="914400"/>
              <a:chExt cx="2514600" cy="5334000"/>
            </a:xfrm>
          </p:grpSpPr>
          <p:sp>
            <p:nvSpPr>
              <p:cNvPr id="149" name="Rounded Rectangle 148"/>
              <p:cNvSpPr/>
              <p:nvPr/>
            </p:nvSpPr>
            <p:spPr>
              <a:xfrm>
                <a:off x="495300" y="914400"/>
                <a:ext cx="25146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prstClr val="black"/>
                    </a:solidFill>
                    <a:latin typeface="Calibri"/>
                    <a:cs typeface="Calibri"/>
                  </a:rPr>
                  <a:t>Long </a:t>
                </a:r>
                <a:r>
                  <a:rPr lang="en-US" sz="3200" b="1" err="1" smtClean="0">
                    <a:solidFill>
                      <a:prstClr val="black"/>
                    </a:solidFill>
                    <a:latin typeface="Calibri"/>
                    <a:cs typeface="Calibri"/>
                  </a:rPr>
                  <a:t>Bitline</a:t>
                </a:r>
                <a:endParaRPr lang="en-US" sz="3200" b="1">
                  <a:solidFill>
                    <a:prstClr val="black"/>
                  </a:solidFill>
                  <a:latin typeface="Calibri"/>
                  <a:cs typeface="Calibri"/>
                </a:endParaRPr>
              </a:p>
            </p:txBody>
          </p:sp>
          <p:sp>
            <p:nvSpPr>
              <p:cNvPr id="150" name="Rectangle 149"/>
              <p:cNvSpPr/>
              <p:nvPr/>
            </p:nvSpPr>
            <p:spPr>
              <a:xfrm>
                <a:off x="22098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1" name="Straight Arrow Connector 150"/>
              <p:cNvCxnSpPr>
                <a:stCxn id="150" idx="0"/>
              </p:cNvCxnSpPr>
              <p:nvPr/>
            </p:nvCxnSpPr>
            <p:spPr>
              <a:xfrm flipV="1">
                <a:off x="23926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17526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3" name="Straight Arrow Connector 152"/>
              <p:cNvCxnSpPr>
                <a:stCxn id="152" idx="0"/>
              </p:cNvCxnSpPr>
              <p:nvPr/>
            </p:nvCxnSpPr>
            <p:spPr>
              <a:xfrm flipV="1">
                <a:off x="19354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a:off x="12954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5" name="Straight Arrow Connector 154"/>
              <p:cNvCxnSpPr>
                <a:stCxn id="154" idx="0"/>
              </p:cNvCxnSpPr>
              <p:nvPr/>
            </p:nvCxnSpPr>
            <p:spPr>
              <a:xfrm flipV="1">
                <a:off x="14782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6" name="Rectangle 155"/>
              <p:cNvSpPr/>
              <p:nvPr/>
            </p:nvSpPr>
            <p:spPr>
              <a:xfrm>
                <a:off x="8382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7" name="Straight Arrow Connector 156"/>
              <p:cNvCxnSpPr>
                <a:stCxn id="156" idx="0"/>
              </p:cNvCxnSpPr>
              <p:nvPr/>
            </p:nvCxnSpPr>
            <p:spPr>
              <a:xfrm flipV="1">
                <a:off x="10210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22145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9" name="Oval 158"/>
              <p:cNvSpPr/>
              <p:nvPr/>
            </p:nvSpPr>
            <p:spPr>
              <a:xfrm>
                <a:off x="17573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0" name="Oval 159"/>
              <p:cNvSpPr/>
              <p:nvPr/>
            </p:nvSpPr>
            <p:spPr>
              <a:xfrm>
                <a:off x="13001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1" name="Oval 160"/>
              <p:cNvSpPr/>
              <p:nvPr/>
            </p:nvSpPr>
            <p:spPr>
              <a:xfrm>
                <a:off x="8429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2" name="Oval 161"/>
              <p:cNvSpPr/>
              <p:nvPr/>
            </p:nvSpPr>
            <p:spPr>
              <a:xfrm>
                <a:off x="22145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3" name="Oval 162"/>
              <p:cNvSpPr/>
              <p:nvPr/>
            </p:nvSpPr>
            <p:spPr>
              <a:xfrm>
                <a:off x="17573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4" name="Oval 163"/>
              <p:cNvSpPr/>
              <p:nvPr/>
            </p:nvSpPr>
            <p:spPr>
              <a:xfrm>
                <a:off x="13001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5" name="Oval 164"/>
              <p:cNvSpPr/>
              <p:nvPr/>
            </p:nvSpPr>
            <p:spPr>
              <a:xfrm>
                <a:off x="8429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6" name="Oval 165"/>
              <p:cNvSpPr/>
              <p:nvPr/>
            </p:nvSpPr>
            <p:spPr>
              <a:xfrm>
                <a:off x="22145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7" name="Oval 166"/>
              <p:cNvSpPr/>
              <p:nvPr/>
            </p:nvSpPr>
            <p:spPr>
              <a:xfrm>
                <a:off x="17573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8" name="Oval 167"/>
              <p:cNvSpPr/>
              <p:nvPr/>
            </p:nvSpPr>
            <p:spPr>
              <a:xfrm>
                <a:off x="13001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9" name="Oval 168"/>
              <p:cNvSpPr/>
              <p:nvPr/>
            </p:nvSpPr>
            <p:spPr>
              <a:xfrm>
                <a:off x="8429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0" name="Oval 169"/>
              <p:cNvSpPr/>
              <p:nvPr/>
            </p:nvSpPr>
            <p:spPr>
              <a:xfrm>
                <a:off x="22145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1" name="Oval 170"/>
              <p:cNvSpPr/>
              <p:nvPr/>
            </p:nvSpPr>
            <p:spPr>
              <a:xfrm>
                <a:off x="17573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2" name="Oval 171"/>
              <p:cNvSpPr/>
              <p:nvPr/>
            </p:nvSpPr>
            <p:spPr>
              <a:xfrm>
                <a:off x="13001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3" name="Oval 172"/>
              <p:cNvSpPr/>
              <p:nvPr/>
            </p:nvSpPr>
            <p:spPr>
              <a:xfrm>
                <a:off x="8429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4" name="Oval 173"/>
              <p:cNvSpPr/>
              <p:nvPr/>
            </p:nvSpPr>
            <p:spPr>
              <a:xfrm>
                <a:off x="22145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5" name="Oval 174"/>
              <p:cNvSpPr/>
              <p:nvPr/>
            </p:nvSpPr>
            <p:spPr>
              <a:xfrm>
                <a:off x="17573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6" name="Oval 175"/>
              <p:cNvSpPr/>
              <p:nvPr/>
            </p:nvSpPr>
            <p:spPr>
              <a:xfrm>
                <a:off x="13001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7" name="Oval 176"/>
              <p:cNvSpPr/>
              <p:nvPr/>
            </p:nvSpPr>
            <p:spPr>
              <a:xfrm>
                <a:off x="8429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8" name="Oval 177"/>
              <p:cNvSpPr/>
              <p:nvPr/>
            </p:nvSpPr>
            <p:spPr>
              <a:xfrm>
                <a:off x="22098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9" name="Oval 178"/>
              <p:cNvSpPr/>
              <p:nvPr/>
            </p:nvSpPr>
            <p:spPr>
              <a:xfrm>
                <a:off x="17526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0" name="Oval 179"/>
              <p:cNvSpPr/>
              <p:nvPr/>
            </p:nvSpPr>
            <p:spPr>
              <a:xfrm>
                <a:off x="12954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1" name="Oval 180"/>
              <p:cNvSpPr/>
              <p:nvPr/>
            </p:nvSpPr>
            <p:spPr>
              <a:xfrm>
                <a:off x="8382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268" name="Content Placeholder 2"/>
            <p:cNvSpPr txBox="1">
              <a:spLocks/>
            </p:cNvSpPr>
            <p:nvPr/>
          </p:nvSpPr>
          <p:spPr>
            <a:xfrm>
              <a:off x="457200" y="146304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Small Area </a:t>
              </a:r>
            </a:p>
          </p:txBody>
        </p:sp>
        <p:sp>
          <p:nvSpPr>
            <p:cNvPr id="269" name="Rounded Rectangle 268"/>
            <p:cNvSpPr/>
            <p:nvPr/>
          </p:nvSpPr>
          <p:spPr>
            <a:xfrm>
              <a:off x="457200" y="7620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Calibri"/>
                  <a:cs typeface="Calibri"/>
                </a:rPr>
                <a:t>Long </a:t>
              </a:r>
              <a:r>
                <a:rPr lang="en-US" sz="3200" b="1" dirty="0" err="1" smtClean="0">
                  <a:solidFill>
                    <a:srgbClr val="FFFF00"/>
                  </a:solidFill>
                  <a:latin typeface="Calibri"/>
                  <a:cs typeface="Calibri"/>
                </a:rPr>
                <a:t>Bitline</a:t>
              </a:r>
              <a:endParaRPr lang="en-US" sz="3200" b="1" dirty="0">
                <a:solidFill>
                  <a:srgbClr val="FFFF00"/>
                </a:solidFill>
                <a:latin typeface="Calibri"/>
                <a:cs typeface="Calibri"/>
              </a:endParaRPr>
            </a:p>
          </p:txBody>
        </p:sp>
        <p:grpSp>
          <p:nvGrpSpPr>
            <p:cNvPr id="3" name="Group 2"/>
            <p:cNvGrpSpPr/>
            <p:nvPr/>
          </p:nvGrpSpPr>
          <p:grpSpPr>
            <a:xfrm>
              <a:off x="838200" y="3200400"/>
              <a:ext cx="1742123" cy="3048000"/>
              <a:chOff x="844550" y="3200400"/>
              <a:chExt cx="1742123" cy="3048000"/>
            </a:xfrm>
          </p:grpSpPr>
          <p:sp>
            <p:nvSpPr>
              <p:cNvPr id="287" name="Rectangle 286"/>
              <p:cNvSpPr/>
              <p:nvPr/>
            </p:nvSpPr>
            <p:spPr>
              <a:xfrm>
                <a:off x="22161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88" name="Straight Arrow Connector 287"/>
              <p:cNvCxnSpPr>
                <a:stCxn id="287" idx="0"/>
              </p:cNvCxnSpPr>
              <p:nvPr/>
            </p:nvCxnSpPr>
            <p:spPr>
              <a:xfrm flipV="1">
                <a:off x="23990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89" name="Rectangle 288"/>
              <p:cNvSpPr/>
              <p:nvPr/>
            </p:nvSpPr>
            <p:spPr>
              <a:xfrm>
                <a:off x="17589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0" name="Straight Arrow Connector 289"/>
              <p:cNvCxnSpPr>
                <a:stCxn id="289" idx="0"/>
              </p:cNvCxnSpPr>
              <p:nvPr/>
            </p:nvCxnSpPr>
            <p:spPr>
              <a:xfrm flipV="1">
                <a:off x="19418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1" name="Rectangle 290"/>
              <p:cNvSpPr/>
              <p:nvPr/>
            </p:nvSpPr>
            <p:spPr>
              <a:xfrm>
                <a:off x="13017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2" name="Straight Arrow Connector 291"/>
              <p:cNvCxnSpPr>
                <a:stCxn id="291" idx="0"/>
              </p:cNvCxnSpPr>
              <p:nvPr/>
            </p:nvCxnSpPr>
            <p:spPr>
              <a:xfrm flipV="1">
                <a:off x="14846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3" name="Rectangle 292"/>
              <p:cNvSpPr/>
              <p:nvPr/>
            </p:nvSpPr>
            <p:spPr>
              <a:xfrm>
                <a:off x="8445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4" name="Straight Arrow Connector 293"/>
              <p:cNvCxnSpPr>
                <a:stCxn id="293" idx="0"/>
              </p:cNvCxnSpPr>
              <p:nvPr/>
            </p:nvCxnSpPr>
            <p:spPr>
              <a:xfrm flipV="1">
                <a:off x="10274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5" name="Oval 294"/>
              <p:cNvSpPr/>
              <p:nvPr/>
            </p:nvSpPr>
            <p:spPr>
              <a:xfrm>
                <a:off x="22209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6" name="Oval 295"/>
              <p:cNvSpPr/>
              <p:nvPr/>
            </p:nvSpPr>
            <p:spPr>
              <a:xfrm>
                <a:off x="17637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7" name="Oval 296"/>
              <p:cNvSpPr/>
              <p:nvPr/>
            </p:nvSpPr>
            <p:spPr>
              <a:xfrm>
                <a:off x="13065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8" name="Oval 297"/>
              <p:cNvSpPr/>
              <p:nvPr/>
            </p:nvSpPr>
            <p:spPr>
              <a:xfrm>
                <a:off x="8493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9" name="Oval 298"/>
              <p:cNvSpPr/>
              <p:nvPr/>
            </p:nvSpPr>
            <p:spPr>
              <a:xfrm>
                <a:off x="22209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0" name="Oval 299"/>
              <p:cNvSpPr/>
              <p:nvPr/>
            </p:nvSpPr>
            <p:spPr>
              <a:xfrm>
                <a:off x="17637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1" name="Oval 300"/>
              <p:cNvSpPr/>
              <p:nvPr/>
            </p:nvSpPr>
            <p:spPr>
              <a:xfrm>
                <a:off x="13065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2" name="Oval 301"/>
              <p:cNvSpPr/>
              <p:nvPr/>
            </p:nvSpPr>
            <p:spPr>
              <a:xfrm>
                <a:off x="8493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3" name="Oval 302"/>
              <p:cNvSpPr/>
              <p:nvPr/>
            </p:nvSpPr>
            <p:spPr>
              <a:xfrm>
                <a:off x="22209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4" name="Oval 303"/>
              <p:cNvSpPr/>
              <p:nvPr/>
            </p:nvSpPr>
            <p:spPr>
              <a:xfrm>
                <a:off x="17637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5" name="Oval 304"/>
              <p:cNvSpPr/>
              <p:nvPr/>
            </p:nvSpPr>
            <p:spPr>
              <a:xfrm>
                <a:off x="13065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6" name="Oval 305"/>
              <p:cNvSpPr/>
              <p:nvPr/>
            </p:nvSpPr>
            <p:spPr>
              <a:xfrm>
                <a:off x="8493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7" name="Oval 306"/>
              <p:cNvSpPr/>
              <p:nvPr/>
            </p:nvSpPr>
            <p:spPr>
              <a:xfrm>
                <a:off x="22209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8" name="Oval 307"/>
              <p:cNvSpPr/>
              <p:nvPr/>
            </p:nvSpPr>
            <p:spPr>
              <a:xfrm>
                <a:off x="17637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9" name="Oval 308"/>
              <p:cNvSpPr/>
              <p:nvPr/>
            </p:nvSpPr>
            <p:spPr>
              <a:xfrm>
                <a:off x="13065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0" name="Oval 309"/>
              <p:cNvSpPr/>
              <p:nvPr/>
            </p:nvSpPr>
            <p:spPr>
              <a:xfrm>
                <a:off x="8493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1" name="Oval 310"/>
              <p:cNvSpPr/>
              <p:nvPr/>
            </p:nvSpPr>
            <p:spPr>
              <a:xfrm>
                <a:off x="22209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2" name="Oval 311"/>
              <p:cNvSpPr/>
              <p:nvPr/>
            </p:nvSpPr>
            <p:spPr>
              <a:xfrm>
                <a:off x="17637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3" name="Oval 312"/>
              <p:cNvSpPr/>
              <p:nvPr/>
            </p:nvSpPr>
            <p:spPr>
              <a:xfrm>
                <a:off x="13065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3" name="Oval 322"/>
              <p:cNvSpPr/>
              <p:nvPr/>
            </p:nvSpPr>
            <p:spPr>
              <a:xfrm>
                <a:off x="8493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6" name="Oval 345"/>
              <p:cNvSpPr/>
              <p:nvPr/>
            </p:nvSpPr>
            <p:spPr>
              <a:xfrm>
                <a:off x="22161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69" name="Oval 368"/>
              <p:cNvSpPr/>
              <p:nvPr/>
            </p:nvSpPr>
            <p:spPr>
              <a:xfrm>
                <a:off x="17589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5" name="Oval 384"/>
              <p:cNvSpPr/>
              <p:nvPr/>
            </p:nvSpPr>
            <p:spPr>
              <a:xfrm>
                <a:off x="13017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6" name="Oval 385"/>
              <p:cNvSpPr/>
              <p:nvPr/>
            </p:nvSpPr>
            <p:spPr>
              <a:xfrm>
                <a:off x="8445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200" name="Content Placeholder 2"/>
            <p:cNvSpPr txBox="1">
              <a:spLocks/>
            </p:cNvSpPr>
            <p:nvPr/>
          </p:nvSpPr>
          <p:spPr>
            <a:xfrm>
              <a:off x="457200" y="21183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0000"/>
                  </a:solidFill>
                  <a:latin typeface="Calibri"/>
                </a:rPr>
                <a:t>High Latency</a:t>
              </a:r>
            </a:p>
          </p:txBody>
        </p:sp>
        <p:cxnSp>
          <p:nvCxnSpPr>
            <p:cNvPr id="202" name="Straight Arrow Connector 201"/>
            <p:cNvCxnSpPr/>
            <p:nvPr/>
          </p:nvCxnSpPr>
          <p:spPr>
            <a:xfrm flipV="1">
              <a:off x="304800" y="21183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a:off x="304800" y="21183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5746750" y="914400"/>
            <a:ext cx="2863850" cy="5486400"/>
            <a:chOff x="5746750" y="762000"/>
            <a:chExt cx="2863850" cy="5486400"/>
          </a:xfrm>
        </p:grpSpPr>
        <p:grpSp>
          <p:nvGrpSpPr>
            <p:cNvPr id="182" name="Group 181"/>
            <p:cNvGrpSpPr/>
            <p:nvPr/>
          </p:nvGrpSpPr>
          <p:grpSpPr>
            <a:xfrm>
              <a:off x="5867400" y="914400"/>
              <a:ext cx="2590800" cy="5334000"/>
              <a:chOff x="5867400" y="914400"/>
              <a:chExt cx="2590800" cy="5334000"/>
            </a:xfrm>
          </p:grpSpPr>
          <p:sp>
            <p:nvSpPr>
              <p:cNvPr id="185" name="Rectangle 184"/>
              <p:cNvSpPr/>
              <p:nvPr/>
            </p:nvSpPr>
            <p:spPr>
              <a:xfrm>
                <a:off x="77066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8" name="Straight Arrow Connector 187"/>
              <p:cNvCxnSpPr>
                <a:stCxn id="185" idx="0"/>
              </p:cNvCxnSpPr>
              <p:nvPr/>
            </p:nvCxnSpPr>
            <p:spPr>
              <a:xfrm flipV="1">
                <a:off x="78895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1" name="Rectangle 190"/>
              <p:cNvSpPr/>
              <p:nvPr/>
            </p:nvSpPr>
            <p:spPr>
              <a:xfrm>
                <a:off x="72494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4" name="Straight Arrow Connector 193"/>
              <p:cNvCxnSpPr>
                <a:stCxn id="191" idx="0"/>
              </p:cNvCxnSpPr>
              <p:nvPr/>
            </p:nvCxnSpPr>
            <p:spPr>
              <a:xfrm flipV="1">
                <a:off x="74323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5" name="Rectangle 194"/>
              <p:cNvSpPr/>
              <p:nvPr/>
            </p:nvSpPr>
            <p:spPr>
              <a:xfrm>
                <a:off x="67922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6" name="Straight Arrow Connector 195"/>
              <p:cNvCxnSpPr>
                <a:stCxn id="195" idx="0"/>
              </p:cNvCxnSpPr>
              <p:nvPr/>
            </p:nvCxnSpPr>
            <p:spPr>
              <a:xfrm flipV="1">
                <a:off x="69751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7" name="Rectangle 196"/>
              <p:cNvSpPr/>
              <p:nvPr/>
            </p:nvSpPr>
            <p:spPr>
              <a:xfrm>
                <a:off x="63350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8" name="Straight Arrow Connector 197"/>
              <p:cNvCxnSpPr>
                <a:stCxn id="197" idx="0"/>
              </p:cNvCxnSpPr>
              <p:nvPr/>
            </p:nvCxnSpPr>
            <p:spPr>
              <a:xfrm flipV="1">
                <a:off x="65179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77114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4" name="Oval 203"/>
              <p:cNvSpPr/>
              <p:nvPr/>
            </p:nvSpPr>
            <p:spPr>
              <a:xfrm>
                <a:off x="72542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5" name="Oval 204"/>
              <p:cNvSpPr/>
              <p:nvPr/>
            </p:nvSpPr>
            <p:spPr>
              <a:xfrm>
                <a:off x="67970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6" name="Oval 205"/>
              <p:cNvSpPr/>
              <p:nvPr/>
            </p:nvSpPr>
            <p:spPr>
              <a:xfrm>
                <a:off x="63398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1" name="Oval 210"/>
              <p:cNvSpPr/>
              <p:nvPr/>
            </p:nvSpPr>
            <p:spPr>
              <a:xfrm>
                <a:off x="77114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2" name="Oval 211"/>
              <p:cNvSpPr/>
              <p:nvPr/>
            </p:nvSpPr>
            <p:spPr>
              <a:xfrm>
                <a:off x="72542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3" name="Oval 212"/>
              <p:cNvSpPr/>
              <p:nvPr/>
            </p:nvSpPr>
            <p:spPr>
              <a:xfrm>
                <a:off x="67970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4" name="Oval 213"/>
              <p:cNvSpPr/>
              <p:nvPr/>
            </p:nvSpPr>
            <p:spPr>
              <a:xfrm>
                <a:off x="63398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9" name="Rectangle 218"/>
              <p:cNvSpPr/>
              <p:nvPr/>
            </p:nvSpPr>
            <p:spPr>
              <a:xfrm>
                <a:off x="77066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0" name="Straight Arrow Connector 219"/>
              <p:cNvCxnSpPr>
                <a:stCxn id="219" idx="0"/>
              </p:cNvCxnSpPr>
              <p:nvPr/>
            </p:nvCxnSpPr>
            <p:spPr>
              <a:xfrm flipV="1">
                <a:off x="78895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1" name="Rectangle 220"/>
              <p:cNvSpPr/>
              <p:nvPr/>
            </p:nvSpPr>
            <p:spPr>
              <a:xfrm>
                <a:off x="72494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2" name="Straight Arrow Connector 221"/>
              <p:cNvCxnSpPr>
                <a:stCxn id="221" idx="0"/>
              </p:cNvCxnSpPr>
              <p:nvPr/>
            </p:nvCxnSpPr>
            <p:spPr>
              <a:xfrm flipV="1">
                <a:off x="74323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67922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8" name="Straight Arrow Connector 227"/>
              <p:cNvCxnSpPr>
                <a:stCxn id="227" idx="0"/>
              </p:cNvCxnSpPr>
              <p:nvPr/>
            </p:nvCxnSpPr>
            <p:spPr>
              <a:xfrm flipV="1">
                <a:off x="69751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9" name="Rectangle 228"/>
              <p:cNvSpPr/>
              <p:nvPr/>
            </p:nvSpPr>
            <p:spPr>
              <a:xfrm>
                <a:off x="63350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30" name="Straight Arrow Connector 229"/>
              <p:cNvCxnSpPr>
                <a:stCxn id="229" idx="0"/>
              </p:cNvCxnSpPr>
              <p:nvPr/>
            </p:nvCxnSpPr>
            <p:spPr>
              <a:xfrm flipV="1">
                <a:off x="65179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5" name="Oval 234"/>
              <p:cNvSpPr/>
              <p:nvPr/>
            </p:nvSpPr>
            <p:spPr>
              <a:xfrm>
                <a:off x="77114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6" name="Oval 235"/>
              <p:cNvSpPr/>
              <p:nvPr/>
            </p:nvSpPr>
            <p:spPr>
              <a:xfrm>
                <a:off x="72542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7" name="Oval 236"/>
              <p:cNvSpPr/>
              <p:nvPr/>
            </p:nvSpPr>
            <p:spPr>
              <a:xfrm>
                <a:off x="67970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63398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77114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72542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Oval 240"/>
              <p:cNvSpPr/>
              <p:nvPr/>
            </p:nvSpPr>
            <p:spPr>
              <a:xfrm>
                <a:off x="67970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2" name="Oval 241"/>
              <p:cNvSpPr/>
              <p:nvPr/>
            </p:nvSpPr>
            <p:spPr>
              <a:xfrm>
                <a:off x="63398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3" name="Rectangle 242"/>
              <p:cNvSpPr/>
              <p:nvPr/>
            </p:nvSpPr>
            <p:spPr>
              <a:xfrm>
                <a:off x="77066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4" name="Straight Arrow Connector 243"/>
              <p:cNvCxnSpPr>
                <a:stCxn id="243" idx="0"/>
              </p:cNvCxnSpPr>
              <p:nvPr/>
            </p:nvCxnSpPr>
            <p:spPr>
              <a:xfrm flipV="1">
                <a:off x="78895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5" name="Rectangle 244"/>
              <p:cNvSpPr/>
              <p:nvPr/>
            </p:nvSpPr>
            <p:spPr>
              <a:xfrm>
                <a:off x="72494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6" name="Straight Arrow Connector 245"/>
              <p:cNvCxnSpPr>
                <a:stCxn id="245" idx="0"/>
              </p:cNvCxnSpPr>
              <p:nvPr/>
            </p:nvCxnSpPr>
            <p:spPr>
              <a:xfrm flipV="1">
                <a:off x="74323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7" name="Rectangle 246"/>
              <p:cNvSpPr/>
              <p:nvPr/>
            </p:nvSpPr>
            <p:spPr>
              <a:xfrm>
                <a:off x="67922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8" name="Straight Arrow Connector 247"/>
              <p:cNvCxnSpPr>
                <a:stCxn id="247" idx="0"/>
              </p:cNvCxnSpPr>
              <p:nvPr/>
            </p:nvCxnSpPr>
            <p:spPr>
              <a:xfrm flipV="1">
                <a:off x="69751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9" name="Rectangle 248"/>
              <p:cNvSpPr/>
              <p:nvPr/>
            </p:nvSpPr>
            <p:spPr>
              <a:xfrm>
                <a:off x="63350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2" name="Straight Arrow Connector 251"/>
              <p:cNvCxnSpPr>
                <a:stCxn id="249" idx="0"/>
              </p:cNvCxnSpPr>
              <p:nvPr/>
            </p:nvCxnSpPr>
            <p:spPr>
              <a:xfrm flipV="1">
                <a:off x="65179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5" name="Oval 254"/>
              <p:cNvSpPr/>
              <p:nvPr/>
            </p:nvSpPr>
            <p:spPr>
              <a:xfrm>
                <a:off x="77114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6" name="Oval 255"/>
              <p:cNvSpPr/>
              <p:nvPr/>
            </p:nvSpPr>
            <p:spPr>
              <a:xfrm>
                <a:off x="72542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7" name="Oval 256"/>
              <p:cNvSpPr/>
              <p:nvPr/>
            </p:nvSpPr>
            <p:spPr>
              <a:xfrm>
                <a:off x="67970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63398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3" name="Oval 262"/>
              <p:cNvSpPr/>
              <p:nvPr/>
            </p:nvSpPr>
            <p:spPr>
              <a:xfrm>
                <a:off x="77114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4" name="Oval 263"/>
              <p:cNvSpPr/>
              <p:nvPr/>
            </p:nvSpPr>
            <p:spPr>
              <a:xfrm>
                <a:off x="72542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5" name="Oval 264"/>
              <p:cNvSpPr/>
              <p:nvPr/>
            </p:nvSpPr>
            <p:spPr>
              <a:xfrm>
                <a:off x="67970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6" name="Oval 265"/>
              <p:cNvSpPr/>
              <p:nvPr/>
            </p:nvSpPr>
            <p:spPr>
              <a:xfrm>
                <a:off x="63398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7" name="Rounded Rectangle 266"/>
              <p:cNvSpPr/>
              <p:nvPr/>
            </p:nvSpPr>
            <p:spPr>
              <a:xfrm>
                <a:off x="5867400" y="914400"/>
                <a:ext cx="25908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prstClr val="black"/>
                    </a:solidFill>
                    <a:latin typeface="Calibri"/>
                    <a:cs typeface="Calibri"/>
                  </a:rPr>
                  <a:t>Short </a:t>
                </a:r>
                <a:r>
                  <a:rPr lang="en-US" sz="3200" b="1" err="1" smtClean="0">
                    <a:solidFill>
                      <a:prstClr val="black"/>
                    </a:solidFill>
                    <a:latin typeface="Calibri"/>
                    <a:cs typeface="Calibri"/>
                  </a:rPr>
                  <a:t>Bitline</a:t>
                </a:r>
                <a:endParaRPr lang="en-US" sz="3200" b="1">
                  <a:solidFill>
                    <a:prstClr val="black"/>
                  </a:solidFill>
                  <a:latin typeface="Calibri"/>
                  <a:cs typeface="Calibri"/>
                </a:endParaRPr>
              </a:p>
            </p:txBody>
          </p:sp>
        </p:grpSp>
        <p:sp>
          <p:nvSpPr>
            <p:cNvPr id="483" name="Content Placeholder 2"/>
            <p:cNvSpPr txBox="1">
              <a:spLocks/>
            </p:cNvSpPr>
            <p:nvPr/>
          </p:nvSpPr>
          <p:spPr>
            <a:xfrm>
              <a:off x="5867400" y="212090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Low Latency </a:t>
              </a:r>
            </a:p>
          </p:txBody>
        </p:sp>
        <p:sp>
          <p:nvSpPr>
            <p:cNvPr id="275" name="Rounded Rectangle 274"/>
            <p:cNvSpPr/>
            <p:nvPr/>
          </p:nvSpPr>
          <p:spPr>
            <a:xfrm>
              <a:off x="5867400" y="7620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Calibri"/>
                  <a:cs typeface="Calibri"/>
                </a:rPr>
                <a:t>Short </a:t>
              </a:r>
              <a:r>
                <a:rPr lang="en-US" sz="3200" b="1" dirty="0" err="1" smtClean="0">
                  <a:solidFill>
                    <a:srgbClr val="FFFF00"/>
                  </a:solidFill>
                  <a:latin typeface="Calibri"/>
                  <a:cs typeface="Calibri"/>
                </a:rPr>
                <a:t>Bitline</a:t>
              </a:r>
              <a:endParaRPr lang="en-US" sz="3200" b="1" dirty="0">
                <a:solidFill>
                  <a:srgbClr val="FFFF00"/>
                </a:solidFill>
                <a:latin typeface="Calibri"/>
                <a:cs typeface="Calibri"/>
              </a:endParaRPr>
            </a:p>
          </p:txBody>
        </p:sp>
        <p:sp>
          <p:nvSpPr>
            <p:cNvPr id="201" name="Content Placeholder 2"/>
            <p:cNvSpPr txBox="1">
              <a:spLocks/>
            </p:cNvSpPr>
            <p:nvPr/>
          </p:nvSpPr>
          <p:spPr>
            <a:xfrm>
              <a:off x="5867400" y="145034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0000"/>
                  </a:solidFill>
                  <a:latin typeface="Calibri"/>
                </a:rPr>
                <a:t>Large Area</a:t>
              </a:r>
              <a:r>
                <a:rPr lang="en-US" sz="3200" b="1" i="1" dirty="0" smtClean="0">
                  <a:solidFill>
                    <a:srgbClr val="0000FF"/>
                  </a:solidFill>
                  <a:latin typeface="Calibri"/>
                </a:rPr>
                <a:t> </a:t>
              </a:r>
            </a:p>
          </p:txBody>
        </p:sp>
        <p:cxnSp>
          <p:nvCxnSpPr>
            <p:cNvPr id="209" name="Straight Arrow Connector 208"/>
            <p:cNvCxnSpPr/>
            <p:nvPr/>
          </p:nvCxnSpPr>
          <p:spPr>
            <a:xfrm flipV="1">
              <a:off x="5746750" y="145034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5746750" y="145034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216" name="Rounded Rectangle 215"/>
          <p:cNvSpPr/>
          <p:nvPr/>
        </p:nvSpPr>
        <p:spPr>
          <a:xfrm>
            <a:off x="2473643" y="914400"/>
            <a:ext cx="4003357" cy="60706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Calibri"/>
                <a:cs typeface="Calibri"/>
              </a:rPr>
              <a:t>Tiered-Latency DRAM</a:t>
            </a:r>
          </a:p>
        </p:txBody>
      </p:sp>
      <p:grpSp>
        <p:nvGrpSpPr>
          <p:cNvPr id="20" name="Group 19"/>
          <p:cNvGrpSpPr/>
          <p:nvPr/>
        </p:nvGrpSpPr>
        <p:grpSpPr>
          <a:xfrm>
            <a:off x="5410200" y="4908550"/>
            <a:ext cx="2819400" cy="835660"/>
            <a:chOff x="5410200" y="4756150"/>
            <a:chExt cx="2819400" cy="835660"/>
          </a:xfrm>
        </p:grpSpPr>
        <p:sp>
          <p:nvSpPr>
            <p:cNvPr id="217" name="Rounded Rectangle 216"/>
            <p:cNvSpPr/>
            <p:nvPr/>
          </p:nvSpPr>
          <p:spPr>
            <a:xfrm>
              <a:off x="5638800" y="4861560"/>
              <a:ext cx="2590800" cy="612648"/>
            </a:xfrm>
            <a:prstGeom prst="roundRect">
              <a:avLst>
                <a:gd name="adj" fmla="val 30371"/>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bIns="82296" rtlCol="0" anchor="ctr"/>
            <a:lstStyle/>
            <a:p>
              <a:pPr algn="ctr"/>
              <a:r>
                <a:rPr lang="en-US" sz="3200" b="1" dirty="0" smtClean="0">
                  <a:solidFill>
                    <a:srgbClr val="FFFF00"/>
                  </a:solidFill>
                  <a:latin typeface="Calibri"/>
                  <a:cs typeface="Calibri"/>
                </a:rPr>
                <a:t>Low Latency</a:t>
              </a:r>
              <a:endParaRPr lang="en-US" sz="3200" b="1" dirty="0">
                <a:solidFill>
                  <a:srgbClr val="FFFF00"/>
                </a:solidFill>
                <a:latin typeface="Calibri"/>
                <a:cs typeface="Calibri"/>
              </a:endParaRPr>
            </a:p>
          </p:txBody>
        </p:sp>
        <p:cxnSp>
          <p:nvCxnSpPr>
            <p:cNvPr id="218" name="Straight Arrow Connector 217"/>
            <p:cNvCxnSpPr/>
            <p:nvPr/>
          </p:nvCxnSpPr>
          <p:spPr>
            <a:xfrm>
              <a:off x="5410200" y="4756150"/>
              <a:ext cx="114723" cy="10541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flipV="1">
              <a:off x="5410200" y="5474208"/>
              <a:ext cx="114723" cy="11760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a:off x="5524923" y="4861560"/>
              <a:ext cx="0" cy="61264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grpSp>
        <p:nvGrpSpPr>
          <p:cNvPr id="225" name="Group 224"/>
          <p:cNvGrpSpPr/>
          <p:nvPr/>
        </p:nvGrpSpPr>
        <p:grpSpPr>
          <a:xfrm>
            <a:off x="3581400" y="4953000"/>
            <a:ext cx="1742123" cy="1447800"/>
            <a:chOff x="6487477" y="3962400"/>
            <a:chExt cx="1742123" cy="1447800"/>
          </a:xfrm>
        </p:grpSpPr>
        <p:sp>
          <p:nvSpPr>
            <p:cNvPr id="226" name="Rectangle 225"/>
            <p:cNvSpPr/>
            <p:nvPr/>
          </p:nvSpPr>
          <p:spPr>
            <a:xfrm>
              <a:off x="78590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1" name="Rectangle 230"/>
            <p:cNvSpPr/>
            <p:nvPr/>
          </p:nvSpPr>
          <p:spPr>
            <a:xfrm>
              <a:off x="74018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2" name="Rectangle 231"/>
            <p:cNvSpPr/>
            <p:nvPr/>
          </p:nvSpPr>
          <p:spPr>
            <a:xfrm>
              <a:off x="69446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3" name="Rectangle 232"/>
            <p:cNvSpPr/>
            <p:nvPr/>
          </p:nvSpPr>
          <p:spPr>
            <a:xfrm>
              <a:off x="64874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4" name="Oval 233"/>
            <p:cNvSpPr/>
            <p:nvPr/>
          </p:nvSpPr>
          <p:spPr>
            <a:xfrm>
              <a:off x="78638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0" name="Oval 249"/>
            <p:cNvSpPr/>
            <p:nvPr/>
          </p:nvSpPr>
          <p:spPr>
            <a:xfrm>
              <a:off x="74066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1" name="Oval 250"/>
            <p:cNvSpPr/>
            <p:nvPr/>
          </p:nvSpPr>
          <p:spPr>
            <a:xfrm>
              <a:off x="69494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3" name="Oval 252"/>
            <p:cNvSpPr/>
            <p:nvPr/>
          </p:nvSpPr>
          <p:spPr>
            <a:xfrm>
              <a:off x="64922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Oval 253"/>
            <p:cNvSpPr/>
            <p:nvPr/>
          </p:nvSpPr>
          <p:spPr>
            <a:xfrm>
              <a:off x="78638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8" name="Oval 257"/>
            <p:cNvSpPr/>
            <p:nvPr/>
          </p:nvSpPr>
          <p:spPr>
            <a:xfrm>
              <a:off x="74066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9" name="Oval 258"/>
            <p:cNvSpPr/>
            <p:nvPr/>
          </p:nvSpPr>
          <p:spPr>
            <a:xfrm>
              <a:off x="69494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1" name="Oval 260"/>
            <p:cNvSpPr/>
            <p:nvPr/>
          </p:nvSpPr>
          <p:spPr>
            <a:xfrm>
              <a:off x="64922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29" name="Group 28"/>
          <p:cNvGrpSpPr/>
          <p:nvPr/>
        </p:nvGrpSpPr>
        <p:grpSpPr>
          <a:xfrm>
            <a:off x="838200" y="3016425"/>
            <a:ext cx="2628598" cy="2683335"/>
            <a:chOff x="838200" y="2864025"/>
            <a:chExt cx="2628598" cy="2683335"/>
          </a:xfrm>
        </p:grpSpPr>
        <p:sp>
          <p:nvSpPr>
            <p:cNvPr id="270" name="Rounded Rectangle 269"/>
            <p:cNvSpPr/>
            <p:nvPr/>
          </p:nvSpPr>
          <p:spPr>
            <a:xfrm>
              <a:off x="838200" y="3384550"/>
              <a:ext cx="2399877" cy="1416050"/>
            </a:xfrm>
            <a:prstGeom prst="roundRect">
              <a:avLst>
                <a:gd name="adj" fmla="val 18840"/>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bIns="82296" rtlCol="0" anchor="ctr"/>
            <a:lstStyle/>
            <a:p>
              <a:pPr algn="ctr"/>
              <a:r>
                <a:rPr lang="en-US" sz="3200" b="1" dirty="0" smtClean="0">
                  <a:solidFill>
                    <a:srgbClr val="FFFF00"/>
                  </a:solidFill>
                  <a:latin typeface="Calibri"/>
                  <a:cs typeface="Calibri"/>
                </a:rPr>
                <a:t>Small area using long </a:t>
              </a:r>
              <a:r>
                <a:rPr lang="en-US" sz="3200" b="1" dirty="0" err="1" smtClean="0">
                  <a:solidFill>
                    <a:srgbClr val="FFFF00"/>
                  </a:solidFill>
                  <a:latin typeface="Calibri"/>
                  <a:cs typeface="Calibri"/>
                </a:rPr>
                <a:t>bitline</a:t>
              </a:r>
              <a:endParaRPr lang="en-US" sz="3200" b="1" dirty="0">
                <a:solidFill>
                  <a:srgbClr val="FFFF00"/>
                </a:solidFill>
                <a:latin typeface="Calibri"/>
                <a:cs typeface="Calibri"/>
              </a:endParaRPr>
            </a:p>
          </p:txBody>
        </p:sp>
        <p:cxnSp>
          <p:nvCxnSpPr>
            <p:cNvPr id="271" name="Straight Arrow Connector 270"/>
            <p:cNvCxnSpPr/>
            <p:nvPr/>
          </p:nvCxnSpPr>
          <p:spPr>
            <a:xfrm flipH="1">
              <a:off x="3352800" y="2864025"/>
              <a:ext cx="113998" cy="107775"/>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2" name="Straight Arrow Connector 271"/>
            <p:cNvCxnSpPr/>
            <p:nvPr/>
          </p:nvCxnSpPr>
          <p:spPr>
            <a:xfrm flipH="1" flipV="1">
              <a:off x="3352800" y="5474208"/>
              <a:ext cx="113998" cy="7315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3" name="Straight Arrow Connector 272"/>
            <p:cNvCxnSpPr/>
            <p:nvPr/>
          </p:nvCxnSpPr>
          <p:spPr>
            <a:xfrm>
              <a:off x="3352800" y="2971800"/>
              <a:ext cx="0" cy="250240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74180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par>
                          <p:cTn id="11" fill="hold">
                            <p:stCondLst>
                              <p:cond delay="500"/>
                            </p:stCondLst>
                            <p:childTnLst>
                              <p:par>
                                <p:cTn id="12" presetID="1" presetClass="entr" presetSubtype="0" fill="hold" grpId="0" nodeType="afterEffect">
                                  <p:stCondLst>
                                    <p:cond delay="200"/>
                                  </p:stCondLst>
                                  <p:childTnLst>
                                    <p:set>
                                      <p:cBhvr>
                                        <p:cTn id="13" dur="1" fill="hold">
                                          <p:stCondLst>
                                            <p:cond delay="0"/>
                                          </p:stCondLst>
                                        </p:cTn>
                                        <p:tgtEl>
                                          <p:spTgt spid="2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5" name="Straight Arrow Connector 264"/>
          <p:cNvCxnSpPr/>
          <p:nvPr/>
        </p:nvCxnSpPr>
        <p:spPr>
          <a:xfrm flipV="1">
            <a:off x="38716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flipV="1">
            <a:off x="34144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flipV="1">
            <a:off x="29572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flipV="1">
            <a:off x="25000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p:nvPr/>
        </p:nvCxnSpPr>
        <p:spPr>
          <a:xfrm flipV="1">
            <a:off x="20428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p:nvPr/>
        </p:nvCxnSpPr>
        <p:spPr>
          <a:xfrm flipV="1">
            <a:off x="15856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0"/>
            <a:ext cx="9144000" cy="838200"/>
          </a:xfrm>
        </p:spPr>
        <p:txBody>
          <a:bodyPr>
            <a:normAutofit/>
          </a:bodyPr>
          <a:lstStyle/>
          <a:p>
            <a:r>
              <a:rPr lang="en-US" smtClean="0"/>
              <a:t>   Tiered-Latency DRAM</a:t>
            </a:r>
            <a:endParaRPr lang="en-US"/>
          </a:p>
        </p:txBody>
      </p:sp>
      <p:cxnSp>
        <p:nvCxnSpPr>
          <p:cNvPr id="199" name="Straight Arrow Connector 198"/>
          <p:cNvCxnSpPr>
            <a:endCxn id="201" idx="3"/>
          </p:cNvCxnSpPr>
          <p:nvPr/>
        </p:nvCxnSpPr>
        <p:spPr>
          <a:xfrm flipH="1">
            <a:off x="1280160" y="277548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0" name="Rectangle 199"/>
          <p:cNvSpPr/>
          <p:nvPr/>
        </p:nvSpPr>
        <p:spPr>
          <a:xfrm>
            <a:off x="36908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01" name="Rectangle 200"/>
          <p:cNvSpPr/>
          <p:nvPr/>
        </p:nvSpPr>
        <p:spPr>
          <a:xfrm>
            <a:off x="914400" y="2592604"/>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2" name="Straight Arrow Connector 201"/>
          <p:cNvCxnSpPr>
            <a:stCxn id="200" idx="0"/>
          </p:cNvCxnSpPr>
          <p:nvPr/>
        </p:nvCxnSpPr>
        <p:spPr>
          <a:xfrm flipV="1">
            <a:off x="38737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36956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4" name="Rectangle 203"/>
          <p:cNvSpPr/>
          <p:nvPr/>
        </p:nvSpPr>
        <p:spPr>
          <a:xfrm>
            <a:off x="32336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5" name="Straight Arrow Connector 204"/>
          <p:cNvCxnSpPr>
            <a:stCxn id="204" idx="0"/>
          </p:cNvCxnSpPr>
          <p:nvPr/>
        </p:nvCxnSpPr>
        <p:spPr>
          <a:xfrm flipV="1">
            <a:off x="34165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6" name="Oval 205"/>
          <p:cNvSpPr/>
          <p:nvPr/>
        </p:nvSpPr>
        <p:spPr>
          <a:xfrm>
            <a:off x="32384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7" name="Rectangle 206"/>
          <p:cNvSpPr/>
          <p:nvPr/>
        </p:nvSpPr>
        <p:spPr>
          <a:xfrm>
            <a:off x="27764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8" name="Straight Arrow Connector 207"/>
          <p:cNvCxnSpPr>
            <a:stCxn id="207" idx="0"/>
          </p:cNvCxnSpPr>
          <p:nvPr/>
        </p:nvCxnSpPr>
        <p:spPr>
          <a:xfrm flipV="1">
            <a:off x="29593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9" name="Oval 208"/>
          <p:cNvSpPr/>
          <p:nvPr/>
        </p:nvSpPr>
        <p:spPr>
          <a:xfrm>
            <a:off x="27812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0" name="Rectangle 209"/>
          <p:cNvSpPr/>
          <p:nvPr/>
        </p:nvSpPr>
        <p:spPr>
          <a:xfrm>
            <a:off x="23192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1" name="Straight Arrow Connector 210"/>
          <p:cNvCxnSpPr>
            <a:stCxn id="210" idx="0"/>
          </p:cNvCxnSpPr>
          <p:nvPr/>
        </p:nvCxnSpPr>
        <p:spPr>
          <a:xfrm flipV="1">
            <a:off x="25021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2" name="Oval 211"/>
          <p:cNvSpPr/>
          <p:nvPr/>
        </p:nvSpPr>
        <p:spPr>
          <a:xfrm>
            <a:off x="23240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3" name="Rectangle 212"/>
          <p:cNvSpPr/>
          <p:nvPr/>
        </p:nvSpPr>
        <p:spPr>
          <a:xfrm>
            <a:off x="18620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4" name="Straight Arrow Connector 213"/>
          <p:cNvCxnSpPr>
            <a:stCxn id="213" idx="0"/>
          </p:cNvCxnSpPr>
          <p:nvPr/>
        </p:nvCxnSpPr>
        <p:spPr>
          <a:xfrm flipV="1">
            <a:off x="20449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5" name="Oval 214"/>
          <p:cNvSpPr/>
          <p:nvPr/>
        </p:nvSpPr>
        <p:spPr>
          <a:xfrm>
            <a:off x="18668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6" name="Rectangle 215"/>
          <p:cNvSpPr/>
          <p:nvPr/>
        </p:nvSpPr>
        <p:spPr>
          <a:xfrm>
            <a:off x="14048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7" name="Straight Arrow Connector 216"/>
          <p:cNvCxnSpPr>
            <a:stCxn id="216" idx="0"/>
          </p:cNvCxnSpPr>
          <p:nvPr/>
        </p:nvCxnSpPr>
        <p:spPr>
          <a:xfrm flipV="1">
            <a:off x="15877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8" name="Oval 217"/>
          <p:cNvSpPr/>
          <p:nvPr/>
        </p:nvSpPr>
        <p:spPr>
          <a:xfrm>
            <a:off x="14096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19" name="Straight Arrow Connector 218"/>
          <p:cNvCxnSpPr>
            <a:endCxn id="220" idx="3"/>
          </p:cNvCxnSpPr>
          <p:nvPr/>
        </p:nvCxnSpPr>
        <p:spPr>
          <a:xfrm flipH="1">
            <a:off x="1280160" y="32422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0" name="Rectangle 219"/>
          <p:cNvSpPr/>
          <p:nvPr/>
        </p:nvSpPr>
        <p:spPr>
          <a:xfrm>
            <a:off x="914400" y="30593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1" name="Oval 220"/>
          <p:cNvSpPr/>
          <p:nvPr/>
        </p:nvSpPr>
        <p:spPr>
          <a:xfrm>
            <a:off x="36956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2" name="Oval 221"/>
          <p:cNvSpPr/>
          <p:nvPr/>
        </p:nvSpPr>
        <p:spPr>
          <a:xfrm>
            <a:off x="32384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3" name="Oval 222"/>
          <p:cNvSpPr/>
          <p:nvPr/>
        </p:nvSpPr>
        <p:spPr>
          <a:xfrm>
            <a:off x="27812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4" name="Oval 223"/>
          <p:cNvSpPr/>
          <p:nvPr/>
        </p:nvSpPr>
        <p:spPr>
          <a:xfrm>
            <a:off x="23240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5" name="Oval 224"/>
          <p:cNvSpPr/>
          <p:nvPr/>
        </p:nvSpPr>
        <p:spPr>
          <a:xfrm>
            <a:off x="18668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6" name="Oval 225"/>
          <p:cNvSpPr/>
          <p:nvPr/>
        </p:nvSpPr>
        <p:spPr>
          <a:xfrm>
            <a:off x="14096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27" name="Straight Arrow Connector 226"/>
          <p:cNvCxnSpPr>
            <a:endCxn id="228" idx="3"/>
          </p:cNvCxnSpPr>
          <p:nvPr/>
        </p:nvCxnSpPr>
        <p:spPr>
          <a:xfrm flipH="1">
            <a:off x="1280160" y="36994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8" name="Rectangle 227"/>
          <p:cNvSpPr/>
          <p:nvPr/>
        </p:nvSpPr>
        <p:spPr>
          <a:xfrm>
            <a:off x="914400" y="35165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9" name="Oval 228"/>
          <p:cNvSpPr/>
          <p:nvPr/>
        </p:nvSpPr>
        <p:spPr>
          <a:xfrm>
            <a:off x="36956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0" name="Oval 229"/>
          <p:cNvSpPr/>
          <p:nvPr/>
        </p:nvSpPr>
        <p:spPr>
          <a:xfrm>
            <a:off x="32384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1" name="Oval 230"/>
          <p:cNvSpPr/>
          <p:nvPr/>
        </p:nvSpPr>
        <p:spPr>
          <a:xfrm>
            <a:off x="27812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2" name="Oval 231"/>
          <p:cNvSpPr/>
          <p:nvPr/>
        </p:nvSpPr>
        <p:spPr>
          <a:xfrm>
            <a:off x="23240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3" name="Oval 232"/>
          <p:cNvSpPr/>
          <p:nvPr/>
        </p:nvSpPr>
        <p:spPr>
          <a:xfrm>
            <a:off x="18668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4" name="Oval 233"/>
          <p:cNvSpPr/>
          <p:nvPr/>
        </p:nvSpPr>
        <p:spPr>
          <a:xfrm>
            <a:off x="14096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35" name="Straight Arrow Connector 234"/>
          <p:cNvCxnSpPr>
            <a:endCxn id="236" idx="3"/>
          </p:cNvCxnSpPr>
          <p:nvPr/>
        </p:nvCxnSpPr>
        <p:spPr>
          <a:xfrm flipH="1">
            <a:off x="1280160" y="41566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6" name="Rectangle 235"/>
          <p:cNvSpPr/>
          <p:nvPr/>
        </p:nvSpPr>
        <p:spPr>
          <a:xfrm>
            <a:off x="914400" y="39737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7" name="Oval 236"/>
          <p:cNvSpPr/>
          <p:nvPr/>
        </p:nvSpPr>
        <p:spPr>
          <a:xfrm>
            <a:off x="36956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32384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27812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23240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Oval 240"/>
          <p:cNvSpPr/>
          <p:nvPr/>
        </p:nvSpPr>
        <p:spPr>
          <a:xfrm>
            <a:off x="18668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2" name="Oval 241"/>
          <p:cNvSpPr/>
          <p:nvPr/>
        </p:nvSpPr>
        <p:spPr>
          <a:xfrm>
            <a:off x="14096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43" name="Straight Arrow Connector 242"/>
          <p:cNvCxnSpPr>
            <a:endCxn id="244" idx="3"/>
          </p:cNvCxnSpPr>
          <p:nvPr/>
        </p:nvCxnSpPr>
        <p:spPr>
          <a:xfrm flipH="1">
            <a:off x="1280160" y="49948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4" name="Rectangle 243"/>
          <p:cNvSpPr/>
          <p:nvPr/>
        </p:nvSpPr>
        <p:spPr>
          <a:xfrm>
            <a:off x="914400" y="48119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45" name="Oval 244"/>
          <p:cNvSpPr/>
          <p:nvPr/>
        </p:nvSpPr>
        <p:spPr>
          <a:xfrm>
            <a:off x="36956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6" name="Oval 245"/>
          <p:cNvSpPr/>
          <p:nvPr/>
        </p:nvSpPr>
        <p:spPr>
          <a:xfrm>
            <a:off x="32384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7" name="Oval 246"/>
          <p:cNvSpPr/>
          <p:nvPr/>
        </p:nvSpPr>
        <p:spPr>
          <a:xfrm>
            <a:off x="27812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8" name="Oval 247"/>
          <p:cNvSpPr/>
          <p:nvPr/>
        </p:nvSpPr>
        <p:spPr>
          <a:xfrm>
            <a:off x="23240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9" name="Oval 248"/>
          <p:cNvSpPr/>
          <p:nvPr/>
        </p:nvSpPr>
        <p:spPr>
          <a:xfrm>
            <a:off x="18668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0" name="Oval 249"/>
          <p:cNvSpPr/>
          <p:nvPr/>
        </p:nvSpPr>
        <p:spPr>
          <a:xfrm>
            <a:off x="14096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51" name="Straight Arrow Connector 250"/>
          <p:cNvCxnSpPr>
            <a:endCxn id="252" idx="3"/>
          </p:cNvCxnSpPr>
          <p:nvPr/>
        </p:nvCxnSpPr>
        <p:spPr>
          <a:xfrm flipH="1">
            <a:off x="1280160" y="54520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2" name="Rectangle 251"/>
          <p:cNvSpPr/>
          <p:nvPr/>
        </p:nvSpPr>
        <p:spPr>
          <a:xfrm>
            <a:off x="914400" y="52691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3" name="Oval 252"/>
          <p:cNvSpPr/>
          <p:nvPr/>
        </p:nvSpPr>
        <p:spPr>
          <a:xfrm>
            <a:off x="36956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Oval 253"/>
          <p:cNvSpPr/>
          <p:nvPr/>
        </p:nvSpPr>
        <p:spPr>
          <a:xfrm>
            <a:off x="32384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5" name="Oval 254"/>
          <p:cNvSpPr/>
          <p:nvPr/>
        </p:nvSpPr>
        <p:spPr>
          <a:xfrm>
            <a:off x="27812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8" name="Oval 257"/>
          <p:cNvSpPr/>
          <p:nvPr/>
        </p:nvSpPr>
        <p:spPr>
          <a:xfrm>
            <a:off x="23240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9" name="Oval 258"/>
          <p:cNvSpPr/>
          <p:nvPr/>
        </p:nvSpPr>
        <p:spPr>
          <a:xfrm>
            <a:off x="18668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14096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61" name="Straight Arrow Connector 260"/>
          <p:cNvCxnSpPr/>
          <p:nvPr/>
        </p:nvCxnSpPr>
        <p:spPr>
          <a:xfrm>
            <a:off x="4406366" y="4876800"/>
            <a:ext cx="0" cy="683929"/>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flipH="1" flipV="1">
            <a:off x="4330168" y="4795163"/>
            <a:ext cx="76198" cy="81637"/>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p:nvPr/>
        </p:nvCxnSpPr>
        <p:spPr>
          <a:xfrm flipV="1">
            <a:off x="4330168" y="5560729"/>
            <a:ext cx="76198" cy="83508"/>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94" name="Straight Arrow Connector 293"/>
          <p:cNvCxnSpPr/>
          <p:nvPr/>
        </p:nvCxnSpPr>
        <p:spPr>
          <a:xfrm flipV="1">
            <a:off x="1579796" y="4421404"/>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7" name="Straight Arrow Connector 296"/>
          <p:cNvCxnSpPr/>
          <p:nvPr/>
        </p:nvCxnSpPr>
        <p:spPr>
          <a:xfrm flipV="1">
            <a:off x="2043571"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8" name="Straight Arrow Connector 297"/>
          <p:cNvCxnSpPr/>
          <p:nvPr/>
        </p:nvCxnSpPr>
        <p:spPr>
          <a:xfrm flipV="1">
            <a:off x="250235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9" name="Straight Arrow Connector 298"/>
          <p:cNvCxnSpPr/>
          <p:nvPr/>
        </p:nvCxnSpPr>
        <p:spPr>
          <a:xfrm flipV="1">
            <a:off x="295955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00" name="Straight Arrow Connector 299"/>
          <p:cNvCxnSpPr/>
          <p:nvPr/>
        </p:nvCxnSpPr>
        <p:spPr>
          <a:xfrm flipV="1">
            <a:off x="341675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p:nvPr/>
        </p:nvCxnSpPr>
        <p:spPr>
          <a:xfrm flipV="1">
            <a:off x="387395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11" name="Rectangle 310"/>
          <p:cNvSpPr/>
          <p:nvPr/>
        </p:nvSpPr>
        <p:spPr>
          <a:xfrm>
            <a:off x="4419600" y="5029198"/>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9BBB59">
                    <a:lumMod val="50000"/>
                  </a:srgbClr>
                </a:solidFill>
                <a:latin typeface="Calibri"/>
              </a:rPr>
              <a:t>Near Segment</a:t>
            </a:r>
            <a:endParaRPr lang="en-US" sz="3200" b="1" i="1">
              <a:solidFill>
                <a:srgbClr val="9BBB59">
                  <a:lumMod val="50000"/>
                </a:srgbClr>
              </a:solidFill>
              <a:latin typeface="Calibri"/>
            </a:endParaRPr>
          </a:p>
        </p:txBody>
      </p:sp>
      <p:cxnSp>
        <p:nvCxnSpPr>
          <p:cNvPr id="312" name="Straight Arrow Connector 311"/>
          <p:cNvCxnSpPr/>
          <p:nvPr/>
        </p:nvCxnSpPr>
        <p:spPr>
          <a:xfrm>
            <a:off x="4419598" y="2667000"/>
            <a:ext cx="0" cy="1592892"/>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flipH="1" flipV="1">
            <a:off x="4343400" y="258536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4" name="Straight Arrow Connector 313"/>
          <p:cNvCxnSpPr/>
          <p:nvPr/>
        </p:nvCxnSpPr>
        <p:spPr>
          <a:xfrm flipV="1">
            <a:off x="4343400" y="4259892"/>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15" name="Rectangle 314"/>
          <p:cNvSpPr/>
          <p:nvPr/>
        </p:nvSpPr>
        <p:spPr>
          <a:xfrm>
            <a:off x="4432832" y="3276600"/>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FF0000"/>
                </a:solidFill>
                <a:latin typeface="Calibri"/>
              </a:rPr>
              <a:t>Far Segment</a:t>
            </a:r>
            <a:endParaRPr lang="en-US" sz="3200" b="1" i="1">
              <a:solidFill>
                <a:srgbClr val="FF0000"/>
              </a:solidFill>
              <a:latin typeface="Calibri"/>
            </a:endParaRPr>
          </a:p>
        </p:txBody>
      </p:sp>
      <p:sp>
        <p:nvSpPr>
          <p:cNvPr id="319" name="Rectangle 318"/>
          <p:cNvSpPr/>
          <p:nvPr/>
        </p:nvSpPr>
        <p:spPr>
          <a:xfrm>
            <a:off x="4419600" y="4343399"/>
            <a:ext cx="4114800" cy="45176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a:t>
            </a:r>
            <a:endParaRPr lang="en-US" sz="3200" b="1" i="1">
              <a:solidFill>
                <a:prstClr val="black"/>
              </a:solidFill>
              <a:latin typeface="Calibri"/>
            </a:endParaRPr>
          </a:p>
        </p:txBody>
      </p:sp>
      <p:sp>
        <p:nvSpPr>
          <p:cNvPr id="320" name="Content Placeholder 2"/>
          <p:cNvSpPr>
            <a:spLocks noGrp="1"/>
          </p:cNvSpPr>
          <p:nvPr>
            <p:ph idx="1"/>
          </p:nvPr>
        </p:nvSpPr>
        <p:spPr>
          <a:xfrm>
            <a:off x="365760" y="914400"/>
            <a:ext cx="8610600" cy="1371600"/>
          </a:xfrm>
        </p:spPr>
        <p:txBody>
          <a:bodyPr/>
          <a:lstStyle/>
          <a:p>
            <a:pPr>
              <a:lnSpc>
                <a:spcPct val="90000"/>
              </a:lnSpc>
            </a:pPr>
            <a:r>
              <a:rPr lang="en-US" sz="3200" dirty="0" smtClean="0"/>
              <a:t>Divide a </a:t>
            </a:r>
            <a:r>
              <a:rPr lang="en-US" sz="3200" dirty="0" err="1" smtClean="0"/>
              <a:t>bitline</a:t>
            </a:r>
            <a:r>
              <a:rPr lang="en-US" sz="3200" dirty="0" smtClean="0"/>
              <a:t> into two segments with an </a:t>
            </a:r>
            <a:r>
              <a:rPr lang="en-US" sz="3200" b="1" dirty="0" smtClean="0"/>
              <a:t>isolation transistor</a:t>
            </a:r>
          </a:p>
        </p:txBody>
      </p:sp>
      <p:sp>
        <p:nvSpPr>
          <p:cNvPr id="86" name="Rectangle 85"/>
          <p:cNvSpPr/>
          <p:nvPr/>
        </p:nvSpPr>
        <p:spPr>
          <a:xfrm>
            <a:off x="4419599" y="5714998"/>
            <a:ext cx="357337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smtClean="0">
                <a:solidFill>
                  <a:prstClr val="black"/>
                </a:solidFill>
                <a:latin typeface="Calibri"/>
              </a:rPr>
              <a:t>Sense Amplifier</a:t>
            </a:r>
            <a:endParaRPr lang="en-US" sz="3200" b="1" i="1" dirty="0">
              <a:solidFill>
                <a:prstClr val="black"/>
              </a:solidFill>
              <a:latin typeface="Calibri"/>
            </a:endParaRPr>
          </a:p>
        </p:txBody>
      </p:sp>
      <p:sp>
        <p:nvSpPr>
          <p:cNvPr id="3" name="Rectangle 2"/>
          <p:cNvSpPr/>
          <p:nvPr/>
        </p:nvSpPr>
        <p:spPr>
          <a:xfrm>
            <a:off x="-37052" y="6474822"/>
            <a:ext cx="8532440" cy="338554"/>
          </a:xfrm>
          <a:prstGeom prst="rect">
            <a:avLst/>
          </a:prstGeom>
        </p:spPr>
        <p:txBody>
          <a:bodyPr wrap="square">
            <a:spAutoFit/>
          </a:bodyPr>
          <a:lstStyle/>
          <a:p>
            <a:r>
              <a:rPr lang="en-US" sz="1600" dirty="0">
                <a:solidFill>
                  <a:srgbClr val="000000"/>
                </a:solidFill>
                <a:latin typeface="Tahoma" charset="0"/>
                <a:ea typeface="ＭＳ Ｐゴシック" charset="0"/>
                <a:cs typeface="ＭＳ Ｐゴシック" charset="0"/>
              </a:rPr>
              <a:t>Lee+, “</a:t>
            </a:r>
            <a:r>
              <a:rPr lang="en-US" sz="1600" dirty="0">
                <a:solidFill>
                  <a:srgbClr val="0000FF"/>
                </a:solidFill>
                <a:latin typeface="Tahoma" charset="0"/>
                <a:ea typeface="ＭＳ Ｐゴシック" charset="0"/>
                <a:cs typeface="ＭＳ Ｐゴシック" charset="0"/>
              </a:rPr>
              <a:t>Tiered-Latency DRAM: A Low Latency and Low Cost DRAM Architecture</a:t>
            </a:r>
            <a:r>
              <a:rPr lang="en-US" sz="1600" dirty="0">
                <a:solidFill>
                  <a:srgbClr val="000000"/>
                </a:solidFill>
                <a:latin typeface="Tahoma" charset="0"/>
                <a:ea typeface="ＭＳ Ｐゴシック" charset="0"/>
                <a:cs typeface="ＭＳ Ｐゴシック" charset="0"/>
              </a:rPr>
              <a:t>,” HPCA 2013.</a:t>
            </a:r>
          </a:p>
        </p:txBody>
      </p:sp>
    </p:spTree>
    <p:extLst>
      <p:ext uri="{BB962C8B-B14F-4D97-AF65-F5344CB8AC3E}">
        <p14:creationId xmlns:p14="http://schemas.microsoft.com/office/powerpoint/2010/main" val="36713897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0"/>
      <p:bldP spid="315" grpId="0"/>
      <p:bldP spid="3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p:cNvGraphicFramePr>
            <a:graphicFrameLocks/>
          </p:cNvGraphicFramePr>
          <p:nvPr>
            <p:extLst>
              <p:ext uri="{D42A27DB-BD31-4B8C-83A1-F6EECF244321}">
                <p14:modId xmlns:p14="http://schemas.microsoft.com/office/powerpoint/2010/main" val="1739310181"/>
              </p:ext>
            </p:extLst>
          </p:nvPr>
        </p:nvGraphicFramePr>
        <p:xfrm>
          <a:off x="4343400" y="1524000"/>
          <a:ext cx="4419600" cy="32004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a:graphicFrameLocks/>
          </p:cNvGraphicFramePr>
          <p:nvPr>
            <p:extLst>
              <p:ext uri="{D42A27DB-BD31-4B8C-83A1-F6EECF244321}">
                <p14:modId xmlns:p14="http://schemas.microsoft.com/office/powerpoint/2010/main" val="2205933902"/>
              </p:ext>
            </p:extLst>
          </p:nvPr>
        </p:nvGraphicFramePr>
        <p:xfrm>
          <a:off x="0" y="1524000"/>
          <a:ext cx="4511039" cy="3200401"/>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0" y="0"/>
            <a:ext cx="9144000" cy="838200"/>
          </a:xfrm>
        </p:spPr>
        <p:txBody>
          <a:bodyPr>
            <a:normAutofit/>
          </a:bodyPr>
          <a:lstStyle/>
          <a:p>
            <a:r>
              <a:rPr lang="en-US" dirty="0" smtClean="0"/>
              <a:t> </a:t>
            </a:r>
            <a:r>
              <a:rPr lang="en-US" dirty="0"/>
              <a:t>Commodity DRAM </a:t>
            </a:r>
            <a:r>
              <a:rPr lang="en-US" dirty="0" smtClean="0"/>
              <a:t>vs. TL-DRAM </a:t>
            </a:r>
            <a:endParaRPr lang="en-US" dirty="0"/>
          </a:p>
        </p:txBody>
      </p:sp>
      <p:sp>
        <p:nvSpPr>
          <p:cNvPr id="28" name="Rectangle 27"/>
          <p:cNvSpPr/>
          <p:nvPr/>
        </p:nvSpPr>
        <p:spPr>
          <a:xfrm rot="16200000">
            <a:off x="-571499" y="2689858"/>
            <a:ext cx="2225040" cy="47244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prstClr val="black"/>
                </a:solidFill>
                <a:latin typeface="Calibri"/>
              </a:rPr>
              <a:t>Latency</a:t>
            </a:r>
            <a:endParaRPr lang="en-US" sz="2400" b="1">
              <a:solidFill>
                <a:prstClr val="black"/>
              </a:solidFill>
              <a:latin typeface="Calibri"/>
            </a:endParaRPr>
          </a:p>
        </p:txBody>
      </p:sp>
      <p:sp>
        <p:nvSpPr>
          <p:cNvPr id="29" name="Rectangle 28"/>
          <p:cNvSpPr/>
          <p:nvPr/>
        </p:nvSpPr>
        <p:spPr>
          <a:xfrm rot="16200000">
            <a:off x="3702733" y="2635933"/>
            <a:ext cx="2438402" cy="67173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black"/>
                </a:solidFill>
                <a:latin typeface="Calibri"/>
              </a:rPr>
              <a:t>Power</a:t>
            </a:r>
            <a:endParaRPr lang="en-US" sz="2400" b="1" dirty="0">
              <a:solidFill>
                <a:prstClr val="black"/>
              </a:solidFill>
              <a:latin typeface="Calibri"/>
            </a:endParaRPr>
          </a:p>
        </p:txBody>
      </p:sp>
      <p:sp>
        <p:nvSpPr>
          <p:cNvPr id="30" name="Content Placeholder 2"/>
          <p:cNvSpPr txBox="1">
            <a:spLocks/>
          </p:cNvSpPr>
          <p:nvPr/>
        </p:nvSpPr>
        <p:spPr>
          <a:xfrm>
            <a:off x="1989407" y="2857500"/>
            <a:ext cx="1524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sz="2800" b="1" dirty="0" smtClean="0">
                <a:solidFill>
                  <a:srgbClr val="0000FF"/>
                </a:solidFill>
                <a:latin typeface="Calibri"/>
              </a:rPr>
              <a:t>–56%</a:t>
            </a:r>
          </a:p>
        </p:txBody>
      </p:sp>
      <p:sp>
        <p:nvSpPr>
          <p:cNvPr id="31" name="Content Placeholder 2"/>
          <p:cNvSpPr txBox="1">
            <a:spLocks/>
          </p:cNvSpPr>
          <p:nvPr/>
        </p:nvSpPr>
        <p:spPr>
          <a:xfrm>
            <a:off x="2917875" y="1851660"/>
            <a:ext cx="1524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sz="2800" b="1">
                <a:solidFill>
                  <a:srgbClr val="FF0000"/>
                </a:solidFill>
                <a:latin typeface="Calibri"/>
              </a:rPr>
              <a:t>+</a:t>
            </a:r>
            <a:r>
              <a:rPr lang="en-US" sz="2800" b="1" smtClean="0">
                <a:solidFill>
                  <a:srgbClr val="FF0000"/>
                </a:solidFill>
                <a:latin typeface="Calibri"/>
              </a:rPr>
              <a:t>23%</a:t>
            </a:r>
          </a:p>
        </p:txBody>
      </p:sp>
      <p:sp>
        <p:nvSpPr>
          <p:cNvPr id="32" name="Content Placeholder 2"/>
          <p:cNvSpPr txBox="1">
            <a:spLocks/>
          </p:cNvSpPr>
          <p:nvPr/>
        </p:nvSpPr>
        <p:spPr>
          <a:xfrm>
            <a:off x="6248400" y="2956560"/>
            <a:ext cx="1524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sz="2800" b="1" smtClean="0">
                <a:solidFill>
                  <a:srgbClr val="0000FF"/>
                </a:solidFill>
                <a:latin typeface="Calibri"/>
              </a:rPr>
              <a:t>–51%</a:t>
            </a:r>
          </a:p>
        </p:txBody>
      </p:sp>
      <p:sp>
        <p:nvSpPr>
          <p:cNvPr id="33" name="Content Placeholder 2"/>
          <p:cNvSpPr txBox="1">
            <a:spLocks/>
          </p:cNvSpPr>
          <p:nvPr/>
        </p:nvSpPr>
        <p:spPr>
          <a:xfrm>
            <a:off x="7162800" y="1432560"/>
            <a:ext cx="1524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sz="2800" b="1" smtClean="0">
                <a:solidFill>
                  <a:srgbClr val="FF0000"/>
                </a:solidFill>
                <a:latin typeface="Calibri"/>
              </a:rPr>
              <a:t>+49%</a:t>
            </a:r>
          </a:p>
        </p:txBody>
      </p:sp>
      <p:sp>
        <p:nvSpPr>
          <p:cNvPr id="35" name="Content Placeholder 2"/>
          <p:cNvSpPr txBox="1">
            <a:spLocks/>
          </p:cNvSpPr>
          <p:nvPr/>
        </p:nvSpPr>
        <p:spPr>
          <a:xfrm>
            <a:off x="381000" y="838200"/>
            <a:ext cx="4495800" cy="102161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600" b="1" dirty="0" smtClean="0">
                <a:solidFill>
                  <a:prstClr val="black"/>
                </a:solidFill>
                <a:latin typeface="Calibri"/>
              </a:rPr>
              <a:t>DRAM Latency </a:t>
            </a:r>
            <a:r>
              <a:rPr lang="en-US" sz="3600" dirty="0" smtClean="0">
                <a:solidFill>
                  <a:prstClr val="black"/>
                </a:solidFill>
                <a:latin typeface="Calibri"/>
              </a:rPr>
              <a:t>(</a:t>
            </a:r>
            <a:r>
              <a:rPr lang="en-US" sz="3600" dirty="0" err="1" smtClean="0">
                <a:solidFill>
                  <a:prstClr val="black"/>
                </a:solidFill>
                <a:latin typeface="Calibri"/>
              </a:rPr>
              <a:t>tRC</a:t>
            </a:r>
            <a:r>
              <a:rPr lang="en-US" sz="3600" dirty="0" smtClean="0">
                <a:solidFill>
                  <a:prstClr val="black"/>
                </a:solidFill>
                <a:latin typeface="Calibri"/>
              </a:rPr>
              <a:t>)</a:t>
            </a:r>
          </a:p>
        </p:txBody>
      </p:sp>
      <p:sp>
        <p:nvSpPr>
          <p:cNvPr id="36" name="Content Placeholder 2"/>
          <p:cNvSpPr txBox="1">
            <a:spLocks/>
          </p:cNvSpPr>
          <p:nvPr/>
        </p:nvSpPr>
        <p:spPr>
          <a:xfrm>
            <a:off x="4648200" y="838200"/>
            <a:ext cx="4114800" cy="102161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600" b="1" dirty="0" smtClean="0">
                <a:solidFill>
                  <a:prstClr val="black"/>
                </a:solidFill>
                <a:latin typeface="Calibri"/>
              </a:rPr>
              <a:t>DRAM Power</a:t>
            </a:r>
          </a:p>
        </p:txBody>
      </p:sp>
      <p:sp>
        <p:nvSpPr>
          <p:cNvPr id="37" name="Content Placeholder 2"/>
          <p:cNvSpPr txBox="1">
            <a:spLocks/>
          </p:cNvSpPr>
          <p:nvPr/>
        </p:nvSpPr>
        <p:spPr>
          <a:xfrm>
            <a:off x="381000" y="5334000"/>
            <a:ext cx="8001000" cy="15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600" b="1" dirty="0" smtClean="0">
                <a:solidFill>
                  <a:prstClr val="black"/>
                </a:solidFill>
                <a:latin typeface="Calibri"/>
              </a:rPr>
              <a:t>DRAM Area Overhead</a:t>
            </a:r>
          </a:p>
          <a:p>
            <a:pPr marL="457200" lvl="1" indent="0">
              <a:lnSpc>
                <a:spcPct val="90000"/>
              </a:lnSpc>
              <a:buFont typeface="Arial" pitchFamily="34" charset="0"/>
              <a:buNone/>
            </a:pPr>
            <a:r>
              <a:rPr lang="en-US" sz="3200" b="1" dirty="0" smtClean="0">
                <a:solidFill>
                  <a:srgbClr val="4F81BD">
                    <a:lumMod val="75000"/>
                  </a:srgbClr>
                </a:solidFill>
                <a:latin typeface="Calibri"/>
              </a:rPr>
              <a:t>~3%</a:t>
            </a:r>
            <a:r>
              <a:rPr lang="en-US" sz="2800" dirty="0" smtClean="0">
                <a:solidFill>
                  <a:prstClr val="black"/>
                </a:solidFill>
                <a:latin typeface="Calibri"/>
              </a:rPr>
              <a:t>: mainly due to the isolation transistors</a:t>
            </a:r>
          </a:p>
        </p:txBody>
      </p:sp>
      <p:grpSp>
        <p:nvGrpSpPr>
          <p:cNvPr id="67" name="Group 66"/>
          <p:cNvGrpSpPr/>
          <p:nvPr/>
        </p:nvGrpSpPr>
        <p:grpSpPr>
          <a:xfrm>
            <a:off x="298449" y="4038600"/>
            <a:ext cx="4040188" cy="1219200"/>
            <a:chOff x="298449" y="4038600"/>
            <a:chExt cx="4040188" cy="1219200"/>
          </a:xfrm>
        </p:grpSpPr>
        <p:sp>
          <p:nvSpPr>
            <p:cNvPr id="46" name="Content Placeholder 2"/>
            <p:cNvSpPr txBox="1">
              <a:spLocks/>
            </p:cNvSpPr>
            <p:nvPr/>
          </p:nvSpPr>
          <p:spPr>
            <a:xfrm>
              <a:off x="2116046" y="4572001"/>
              <a:ext cx="20574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TL-DRAM</a:t>
              </a:r>
            </a:p>
          </p:txBody>
        </p:sp>
        <p:cxnSp>
          <p:nvCxnSpPr>
            <p:cNvPr id="39" name="Straight Arrow Connector 38"/>
            <p:cNvCxnSpPr/>
            <p:nvPr/>
          </p:nvCxnSpPr>
          <p:spPr>
            <a:xfrm flipV="1">
              <a:off x="2438400" y="4038600"/>
              <a:ext cx="0" cy="914401"/>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52" name="Content Placeholder 2"/>
            <p:cNvSpPr txBox="1">
              <a:spLocks/>
            </p:cNvSpPr>
            <p:nvPr/>
          </p:nvSpPr>
          <p:spPr>
            <a:xfrm>
              <a:off x="298449" y="4267201"/>
              <a:ext cx="2209801"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dirty="0" smtClean="0">
                  <a:solidFill>
                    <a:prstClr val="black"/>
                  </a:solidFill>
                  <a:latin typeface="Calibri"/>
                </a:rPr>
                <a:t>Commodity DRAM</a:t>
              </a:r>
            </a:p>
          </p:txBody>
        </p:sp>
        <p:sp>
          <p:nvSpPr>
            <p:cNvPr id="53" name="Content Placeholder 2"/>
            <p:cNvSpPr txBox="1">
              <a:spLocks/>
            </p:cNvSpPr>
            <p:nvPr/>
          </p:nvSpPr>
          <p:spPr>
            <a:xfrm>
              <a:off x="1970356" y="4114800"/>
              <a:ext cx="2277792"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Near       Far</a:t>
              </a:r>
            </a:p>
          </p:txBody>
        </p:sp>
        <p:cxnSp>
          <p:nvCxnSpPr>
            <p:cNvPr id="54" name="Straight Arrow Connector 53"/>
            <p:cNvCxnSpPr/>
            <p:nvPr/>
          </p:nvCxnSpPr>
          <p:spPr>
            <a:xfrm flipV="1">
              <a:off x="3381378" y="4038601"/>
              <a:ext cx="0" cy="4571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4338637" y="4038602"/>
              <a:ext cx="0" cy="9143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748668" y="4089400"/>
              <a:ext cx="746757" cy="228601"/>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748668" y="4318002"/>
              <a:ext cx="0" cy="6349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4586068" y="4038600"/>
            <a:ext cx="4040188" cy="1219199"/>
            <a:chOff x="4586068" y="4038600"/>
            <a:chExt cx="4040188" cy="1219199"/>
          </a:xfrm>
        </p:grpSpPr>
        <p:cxnSp>
          <p:nvCxnSpPr>
            <p:cNvPr id="58" name="Straight Arrow Connector 57"/>
            <p:cNvCxnSpPr/>
            <p:nvPr/>
          </p:nvCxnSpPr>
          <p:spPr>
            <a:xfrm flipV="1">
              <a:off x="6726019" y="4038600"/>
              <a:ext cx="0" cy="914401"/>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59" name="Content Placeholder 2"/>
            <p:cNvSpPr txBox="1">
              <a:spLocks/>
            </p:cNvSpPr>
            <p:nvPr/>
          </p:nvSpPr>
          <p:spPr>
            <a:xfrm>
              <a:off x="4586068" y="4267201"/>
              <a:ext cx="2209801"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Commodity DRAM</a:t>
              </a:r>
            </a:p>
          </p:txBody>
        </p:sp>
        <p:sp>
          <p:nvSpPr>
            <p:cNvPr id="60" name="Content Placeholder 2"/>
            <p:cNvSpPr txBox="1">
              <a:spLocks/>
            </p:cNvSpPr>
            <p:nvPr/>
          </p:nvSpPr>
          <p:spPr>
            <a:xfrm>
              <a:off x="6257975" y="4114800"/>
              <a:ext cx="2277792"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Near       Far</a:t>
              </a:r>
            </a:p>
          </p:txBody>
        </p:sp>
        <p:cxnSp>
          <p:nvCxnSpPr>
            <p:cNvPr id="61" name="Straight Arrow Connector 60"/>
            <p:cNvCxnSpPr/>
            <p:nvPr/>
          </p:nvCxnSpPr>
          <p:spPr>
            <a:xfrm flipV="1">
              <a:off x="7668997" y="4038601"/>
              <a:ext cx="0" cy="4571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8626256" y="4038602"/>
              <a:ext cx="0" cy="9143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5036287" y="4094163"/>
              <a:ext cx="746757" cy="228601"/>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5036287" y="4322765"/>
              <a:ext cx="0" cy="6349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65" name="Content Placeholder 2"/>
            <p:cNvSpPr txBox="1">
              <a:spLocks/>
            </p:cNvSpPr>
            <p:nvPr/>
          </p:nvSpPr>
          <p:spPr>
            <a:xfrm>
              <a:off x="6400800" y="4572000"/>
              <a:ext cx="20574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TL-DRAM</a:t>
              </a:r>
            </a:p>
          </p:txBody>
        </p:sp>
      </p:grpSp>
      <p:sp>
        <p:nvSpPr>
          <p:cNvPr id="38" name="Content Placeholder 2"/>
          <p:cNvSpPr txBox="1">
            <a:spLocks/>
          </p:cNvSpPr>
          <p:nvPr/>
        </p:nvSpPr>
        <p:spPr>
          <a:xfrm>
            <a:off x="879923" y="2188026"/>
            <a:ext cx="18288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b="1" dirty="0" smtClean="0">
                <a:solidFill>
                  <a:prstClr val="black"/>
                </a:solidFill>
                <a:latin typeface="Calibri"/>
              </a:rPr>
              <a:t> (52.5ns)</a:t>
            </a:r>
          </a:p>
        </p:txBody>
      </p:sp>
    </p:spTree>
    <p:extLst>
      <p:ext uri="{BB962C8B-B14F-4D97-AF65-F5344CB8AC3E}">
        <p14:creationId xmlns:p14="http://schemas.microsoft.com/office/powerpoint/2010/main" val="23973659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Graphic spid="24" grpId="0">
        <p:bldAsOne/>
      </p:bldGraphic>
      <p:bldP spid="28" grpId="0"/>
      <p:bldP spid="29" grpId="0"/>
      <p:bldP spid="30" grpId="0"/>
      <p:bldP spid="31" grpId="0"/>
      <p:bldP spid="32" grpId="0"/>
      <p:bldP spid="33" grpId="0"/>
      <p:bldP spid="35" grpId="0"/>
      <p:bldP spid="36" grpId="0"/>
      <p:bldP spid="37" grpId="0"/>
      <p:bldP spid="3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a:t> </a:t>
            </a:r>
            <a:r>
              <a:rPr lang="en-US" dirty="0" smtClean="0"/>
              <a:t>  Trade-Off: Area (Die-Area) vs. Latency</a:t>
            </a:r>
            <a:endParaRPr lang="en-US" dirty="0"/>
          </a:p>
        </p:txBody>
      </p:sp>
      <p:graphicFrame>
        <p:nvGraphicFramePr>
          <p:cNvPr id="22" name="Chart 21"/>
          <p:cNvGraphicFramePr>
            <a:graphicFrameLocks/>
          </p:cNvGraphicFramePr>
          <p:nvPr>
            <p:extLst>
              <p:ext uri="{D42A27DB-BD31-4B8C-83A1-F6EECF244321}">
                <p14:modId xmlns:p14="http://schemas.microsoft.com/office/powerpoint/2010/main" val="2959010026"/>
              </p:ext>
            </p:extLst>
          </p:nvPr>
        </p:nvGraphicFramePr>
        <p:xfrm>
          <a:off x="990600" y="838200"/>
          <a:ext cx="7391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3429000" y="2362200"/>
            <a:ext cx="609600" cy="523220"/>
          </a:xfrm>
          <a:prstGeom prst="rect">
            <a:avLst/>
          </a:prstGeom>
          <a:noFill/>
        </p:spPr>
        <p:txBody>
          <a:bodyPr wrap="square" rtlCol="0">
            <a:spAutoFit/>
          </a:bodyPr>
          <a:lstStyle/>
          <a:p>
            <a:pPr algn="r"/>
            <a:r>
              <a:rPr lang="en-US" sz="2800" b="1" smtClean="0">
                <a:solidFill>
                  <a:prstClr val="black"/>
                </a:solidFill>
                <a:latin typeface="Calibri"/>
              </a:rPr>
              <a:t>64</a:t>
            </a:r>
            <a:endParaRPr lang="en-US" sz="2800" b="1">
              <a:solidFill>
                <a:prstClr val="black"/>
              </a:solidFill>
              <a:latin typeface="Calibri"/>
            </a:endParaRPr>
          </a:p>
        </p:txBody>
      </p:sp>
      <p:sp>
        <p:nvSpPr>
          <p:cNvPr id="25" name="TextBox 24"/>
          <p:cNvSpPr txBox="1"/>
          <p:nvPr/>
        </p:nvSpPr>
        <p:spPr>
          <a:xfrm>
            <a:off x="3276600" y="1066800"/>
            <a:ext cx="609600" cy="523220"/>
          </a:xfrm>
          <a:prstGeom prst="rect">
            <a:avLst/>
          </a:prstGeom>
          <a:noFill/>
        </p:spPr>
        <p:txBody>
          <a:bodyPr wrap="square" rtlCol="0">
            <a:spAutoFit/>
          </a:bodyPr>
          <a:lstStyle/>
          <a:p>
            <a:pPr algn="r"/>
            <a:r>
              <a:rPr lang="en-US" sz="2800" b="1" smtClean="0">
                <a:solidFill>
                  <a:prstClr val="black"/>
                </a:solidFill>
                <a:latin typeface="Calibri"/>
              </a:rPr>
              <a:t>32</a:t>
            </a:r>
            <a:endParaRPr lang="en-US" sz="2800" b="1">
              <a:solidFill>
                <a:prstClr val="black"/>
              </a:solidFill>
              <a:latin typeface="Calibri"/>
            </a:endParaRPr>
          </a:p>
        </p:txBody>
      </p:sp>
      <p:sp>
        <p:nvSpPr>
          <p:cNvPr id="36" name="TextBox 35"/>
          <p:cNvSpPr txBox="1"/>
          <p:nvPr/>
        </p:nvSpPr>
        <p:spPr>
          <a:xfrm>
            <a:off x="4419600" y="2743200"/>
            <a:ext cx="838200" cy="523220"/>
          </a:xfrm>
          <a:prstGeom prst="rect">
            <a:avLst/>
          </a:prstGeom>
          <a:noFill/>
        </p:spPr>
        <p:txBody>
          <a:bodyPr wrap="square" rtlCol="0">
            <a:spAutoFit/>
          </a:bodyPr>
          <a:lstStyle/>
          <a:p>
            <a:pPr algn="r"/>
            <a:r>
              <a:rPr lang="en-US" sz="2800" b="1" dirty="0" smtClean="0">
                <a:solidFill>
                  <a:prstClr val="black"/>
                </a:solidFill>
                <a:latin typeface="Calibri"/>
              </a:rPr>
              <a:t>128</a:t>
            </a:r>
            <a:endParaRPr lang="en-US" sz="2800" b="1" dirty="0">
              <a:solidFill>
                <a:prstClr val="black"/>
              </a:solidFill>
              <a:latin typeface="Calibri"/>
            </a:endParaRPr>
          </a:p>
        </p:txBody>
      </p:sp>
      <p:sp>
        <p:nvSpPr>
          <p:cNvPr id="37" name="TextBox 36"/>
          <p:cNvSpPr txBox="1"/>
          <p:nvPr/>
        </p:nvSpPr>
        <p:spPr>
          <a:xfrm>
            <a:off x="5105400" y="3048000"/>
            <a:ext cx="838200" cy="523220"/>
          </a:xfrm>
          <a:prstGeom prst="rect">
            <a:avLst/>
          </a:prstGeom>
          <a:noFill/>
        </p:spPr>
        <p:txBody>
          <a:bodyPr wrap="square" rtlCol="0">
            <a:spAutoFit/>
          </a:bodyPr>
          <a:lstStyle/>
          <a:p>
            <a:pPr algn="ctr"/>
            <a:r>
              <a:rPr lang="en-US" sz="2800" b="1" dirty="0" smtClean="0">
                <a:solidFill>
                  <a:prstClr val="black"/>
                </a:solidFill>
                <a:latin typeface="Calibri"/>
              </a:rPr>
              <a:t>256</a:t>
            </a:r>
            <a:endParaRPr lang="en-US" sz="2800" b="1" dirty="0">
              <a:solidFill>
                <a:prstClr val="black"/>
              </a:solidFill>
              <a:latin typeface="Calibri"/>
            </a:endParaRPr>
          </a:p>
        </p:txBody>
      </p:sp>
      <p:sp>
        <p:nvSpPr>
          <p:cNvPr id="38" name="TextBox 37"/>
          <p:cNvSpPr txBox="1"/>
          <p:nvPr/>
        </p:nvSpPr>
        <p:spPr>
          <a:xfrm>
            <a:off x="5981700" y="3084493"/>
            <a:ext cx="2895600" cy="954107"/>
          </a:xfrm>
          <a:prstGeom prst="rect">
            <a:avLst/>
          </a:prstGeom>
          <a:noFill/>
        </p:spPr>
        <p:txBody>
          <a:bodyPr wrap="square" rtlCol="0">
            <a:spAutoFit/>
          </a:bodyPr>
          <a:lstStyle/>
          <a:p>
            <a:r>
              <a:rPr lang="en-US" sz="2800" b="1" dirty="0" smtClean="0">
                <a:solidFill>
                  <a:prstClr val="black"/>
                </a:solidFill>
                <a:latin typeface="Calibri"/>
              </a:rPr>
              <a:t>   512 cells/</a:t>
            </a:r>
            <a:r>
              <a:rPr lang="en-US" sz="2800" b="1" dirty="0" err="1" smtClean="0">
                <a:solidFill>
                  <a:prstClr val="black"/>
                </a:solidFill>
                <a:latin typeface="Calibri"/>
              </a:rPr>
              <a:t>bitline</a:t>
            </a:r>
            <a:r>
              <a:rPr lang="en-US" sz="2800" b="1" dirty="0" smtClean="0">
                <a:solidFill>
                  <a:prstClr val="black"/>
                </a:solidFill>
                <a:latin typeface="Calibri"/>
              </a:rPr>
              <a:t> </a:t>
            </a:r>
          </a:p>
          <a:p>
            <a:r>
              <a:rPr lang="en-US" sz="2800" b="1" dirty="0">
                <a:solidFill>
                  <a:prstClr val="black"/>
                </a:solidFill>
                <a:latin typeface="Calibri"/>
              </a:rPr>
              <a:t> </a:t>
            </a:r>
            <a:r>
              <a:rPr lang="en-US" sz="2800" b="1" dirty="0" smtClean="0">
                <a:solidFill>
                  <a:prstClr val="black"/>
                </a:solidFill>
                <a:latin typeface="Calibri"/>
              </a:rPr>
              <a:t>  </a:t>
            </a:r>
            <a:endParaRPr lang="en-US" sz="2800" b="1" dirty="0">
              <a:solidFill>
                <a:prstClr val="black"/>
              </a:solidFill>
              <a:latin typeface="Calibri"/>
            </a:endParaRPr>
          </a:p>
        </p:txBody>
      </p:sp>
      <p:sp>
        <p:nvSpPr>
          <p:cNvPr id="7" name="Left Arrow 6"/>
          <p:cNvSpPr/>
          <p:nvPr/>
        </p:nvSpPr>
        <p:spPr>
          <a:xfrm rot="16200000">
            <a:off x="-1250157" y="2621758"/>
            <a:ext cx="403860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Calibri"/>
              </a:rPr>
              <a:t>Cheaper</a:t>
            </a:r>
            <a:endParaRPr lang="en-US" sz="3200" b="1" dirty="0">
              <a:solidFill>
                <a:prstClr val="white"/>
              </a:solidFill>
              <a:latin typeface="Calibri"/>
            </a:endParaRPr>
          </a:p>
        </p:txBody>
      </p:sp>
      <p:sp>
        <p:nvSpPr>
          <p:cNvPr id="41" name="Left Arrow 40"/>
          <p:cNvSpPr/>
          <p:nvPr/>
        </p:nvSpPr>
        <p:spPr>
          <a:xfrm>
            <a:off x="1676400" y="5550693"/>
            <a:ext cx="640080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Calibri"/>
              </a:rPr>
              <a:t>Faster</a:t>
            </a:r>
            <a:endParaRPr lang="en-US" sz="3200" b="1" dirty="0">
              <a:solidFill>
                <a:prstClr val="white"/>
              </a:solidFill>
              <a:latin typeface="Calibri"/>
            </a:endParaRPr>
          </a:p>
        </p:txBody>
      </p:sp>
      <p:sp>
        <p:nvSpPr>
          <p:cNvPr id="13" name="Oval 12"/>
          <p:cNvSpPr/>
          <p:nvPr/>
        </p:nvSpPr>
        <p:spPr>
          <a:xfrm>
            <a:off x="3979398" y="3606018"/>
            <a:ext cx="182880" cy="182880"/>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4" name="Rectangle 13"/>
          <p:cNvSpPr/>
          <p:nvPr/>
        </p:nvSpPr>
        <p:spPr>
          <a:xfrm>
            <a:off x="3314699" y="3657600"/>
            <a:ext cx="2628901" cy="55839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smtClean="0">
                <a:solidFill>
                  <a:srgbClr val="9BBB59">
                    <a:lumMod val="50000"/>
                  </a:srgbClr>
                </a:solidFill>
                <a:latin typeface="Calibri"/>
              </a:rPr>
              <a:t>Near Segment</a:t>
            </a:r>
            <a:endParaRPr lang="en-US" sz="2800" b="1" i="1" dirty="0">
              <a:solidFill>
                <a:srgbClr val="9BBB59">
                  <a:lumMod val="50000"/>
                </a:srgbClr>
              </a:solidFill>
              <a:latin typeface="Calibri"/>
            </a:endParaRPr>
          </a:p>
        </p:txBody>
      </p:sp>
      <p:sp>
        <p:nvSpPr>
          <p:cNvPr id="15" name="Oval 14"/>
          <p:cNvSpPr/>
          <p:nvPr/>
        </p:nvSpPr>
        <p:spPr>
          <a:xfrm>
            <a:off x="7528561" y="3606018"/>
            <a:ext cx="182880" cy="1828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Rectangle 15"/>
          <p:cNvSpPr/>
          <p:nvPr/>
        </p:nvSpPr>
        <p:spPr>
          <a:xfrm>
            <a:off x="6544002" y="3657600"/>
            <a:ext cx="2447598" cy="55839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smtClean="0">
                <a:solidFill>
                  <a:srgbClr val="FF0000"/>
                </a:solidFill>
                <a:latin typeface="Calibri"/>
              </a:rPr>
              <a:t>Far Segment</a:t>
            </a:r>
            <a:endParaRPr lang="en-US" sz="2800" b="1" i="1" dirty="0">
              <a:solidFill>
                <a:srgbClr val="FF0000"/>
              </a:solidFill>
              <a:latin typeface="Calibri"/>
            </a:endParaRPr>
          </a:p>
        </p:txBody>
      </p:sp>
      <p:grpSp>
        <p:nvGrpSpPr>
          <p:cNvPr id="23" name="Group 22"/>
          <p:cNvGrpSpPr/>
          <p:nvPr/>
        </p:nvGrpSpPr>
        <p:grpSpPr>
          <a:xfrm>
            <a:off x="1760146" y="3533003"/>
            <a:ext cx="1530690" cy="1238005"/>
            <a:chOff x="1760146" y="3533003"/>
            <a:chExt cx="1530690" cy="1238005"/>
          </a:xfrm>
        </p:grpSpPr>
        <p:sp>
          <p:nvSpPr>
            <p:cNvPr id="26" name="Left Arrow 25"/>
            <p:cNvSpPr/>
            <p:nvPr/>
          </p:nvSpPr>
          <p:spPr>
            <a:xfrm rot="18889308">
              <a:off x="1894524" y="3398625"/>
              <a:ext cx="1238005" cy="1506761"/>
            </a:xfrm>
            <a:prstGeom prst="leftArrow">
              <a:avLst>
                <a:gd name="adj1" fmla="val 50000"/>
                <a:gd name="adj2" fmla="val 615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prstClr val="white"/>
                </a:solidFill>
                <a:latin typeface="Calibri"/>
              </a:endParaRPr>
            </a:p>
          </p:txBody>
        </p:sp>
        <p:sp>
          <p:nvSpPr>
            <p:cNvPr id="27" name="TextBox 26"/>
            <p:cNvSpPr txBox="1"/>
            <p:nvPr/>
          </p:nvSpPr>
          <p:spPr>
            <a:xfrm rot="18932207">
              <a:off x="1798404" y="3826557"/>
              <a:ext cx="1492432" cy="523220"/>
            </a:xfrm>
            <a:prstGeom prst="rect">
              <a:avLst/>
            </a:prstGeom>
            <a:noFill/>
          </p:spPr>
          <p:txBody>
            <a:bodyPr wrap="square" rtlCol="0">
              <a:spAutoFit/>
            </a:bodyPr>
            <a:lstStyle/>
            <a:p>
              <a:pPr algn="ctr"/>
              <a:r>
                <a:rPr lang="en-US" sz="2800" b="1" dirty="0" smtClean="0">
                  <a:solidFill>
                    <a:srgbClr val="FFFFFF"/>
                  </a:solidFill>
                  <a:latin typeface="Calibri"/>
                </a:rPr>
                <a:t>GOAL</a:t>
              </a:r>
              <a:endParaRPr lang="en-US" sz="2800" b="1" dirty="0">
                <a:solidFill>
                  <a:srgbClr val="FFFFFF"/>
                </a:solidFill>
                <a:latin typeface="Calibri"/>
              </a:endParaRPr>
            </a:p>
          </p:txBody>
        </p:sp>
      </p:grpSp>
    </p:spTree>
    <p:extLst>
      <p:ext uri="{BB962C8B-B14F-4D97-AF65-F5344CB8AC3E}">
        <p14:creationId xmlns:p14="http://schemas.microsoft.com/office/powerpoint/2010/main" val="10434429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Leveraging Tiered-Latency DRAM</a:t>
            </a:r>
            <a:endParaRPr lang="en-US" dirty="0"/>
          </a:p>
        </p:txBody>
      </p:sp>
      <p:sp>
        <p:nvSpPr>
          <p:cNvPr id="28" name="Content Placeholder 2"/>
          <p:cNvSpPr>
            <a:spLocks noGrp="1"/>
          </p:cNvSpPr>
          <p:nvPr>
            <p:ph idx="1"/>
          </p:nvPr>
        </p:nvSpPr>
        <p:spPr>
          <a:xfrm>
            <a:off x="304800" y="990600"/>
            <a:ext cx="8534400" cy="5562600"/>
          </a:xfrm>
        </p:spPr>
        <p:txBody>
          <a:bodyPr/>
          <a:lstStyle/>
          <a:p>
            <a:pPr>
              <a:lnSpc>
                <a:spcPct val="85000"/>
              </a:lnSpc>
            </a:pPr>
            <a:r>
              <a:rPr lang="en-US" sz="3200" dirty="0" smtClean="0"/>
              <a:t>TL-DRAM is a </a:t>
            </a:r>
            <a:r>
              <a:rPr lang="en-US" sz="3200" b="1" i="1" dirty="0" smtClean="0"/>
              <a:t>substrate</a:t>
            </a:r>
            <a:r>
              <a:rPr lang="en-US" sz="3200" dirty="0" smtClean="0"/>
              <a:t> that can be leveraged by the hardware and/or software</a:t>
            </a:r>
          </a:p>
          <a:p>
            <a:pPr>
              <a:lnSpc>
                <a:spcPct val="85000"/>
              </a:lnSpc>
            </a:pPr>
            <a:endParaRPr lang="en-US" sz="1800" dirty="0"/>
          </a:p>
          <a:p>
            <a:pPr>
              <a:lnSpc>
                <a:spcPct val="85000"/>
              </a:lnSpc>
            </a:pPr>
            <a:r>
              <a:rPr lang="en-US" sz="3200" dirty="0" smtClean="0"/>
              <a:t>Many potential uses</a:t>
            </a:r>
          </a:p>
          <a:p>
            <a:pPr marL="801688" lvl="1" indent="-344488">
              <a:lnSpc>
                <a:spcPct val="85000"/>
              </a:lnSpc>
              <a:buFont typeface="+mj-lt"/>
              <a:buAutoNum type="arabicPeriod"/>
            </a:pPr>
            <a:r>
              <a:rPr lang="en-US" sz="2800" dirty="0" smtClean="0"/>
              <a:t>Use near segment as hardware-managed </a:t>
            </a:r>
            <a:r>
              <a:rPr lang="en-US" sz="2800" b="1" i="1" dirty="0" smtClean="0"/>
              <a:t>inclusive</a:t>
            </a:r>
            <a:r>
              <a:rPr lang="en-US" sz="2800" dirty="0" smtClean="0"/>
              <a:t> cache to far segment</a:t>
            </a:r>
          </a:p>
          <a:p>
            <a:pPr marL="801688" lvl="1" indent="-344488">
              <a:lnSpc>
                <a:spcPct val="85000"/>
              </a:lnSpc>
              <a:buFont typeface="+mj-lt"/>
              <a:buAutoNum type="arabicPeriod"/>
            </a:pPr>
            <a:r>
              <a:rPr lang="en-US" sz="2800" dirty="0" smtClean="0"/>
              <a:t>Use near segment as hardware-managed </a:t>
            </a:r>
            <a:r>
              <a:rPr lang="en-US" sz="2800" b="1" i="1" dirty="0" smtClean="0"/>
              <a:t>exclusive</a:t>
            </a:r>
            <a:r>
              <a:rPr lang="en-US" sz="2800" dirty="0" smtClean="0"/>
              <a:t> cache to far segment</a:t>
            </a:r>
            <a:endParaRPr lang="en-US" sz="2800" dirty="0"/>
          </a:p>
          <a:p>
            <a:pPr marL="801688" lvl="1" indent="-344488">
              <a:lnSpc>
                <a:spcPct val="85000"/>
              </a:lnSpc>
              <a:buFont typeface="+mj-lt"/>
              <a:buAutoNum type="arabicPeriod"/>
            </a:pPr>
            <a:r>
              <a:rPr lang="en-US" sz="2800" dirty="0" smtClean="0"/>
              <a:t>Profile-based page mapping by operating system</a:t>
            </a:r>
          </a:p>
          <a:p>
            <a:pPr marL="801688" lvl="1" indent="-344488">
              <a:lnSpc>
                <a:spcPct val="85000"/>
              </a:lnSpc>
              <a:buFont typeface="+mj-lt"/>
              <a:buAutoNum type="arabicPeriod"/>
            </a:pPr>
            <a:r>
              <a:rPr lang="en-US" sz="2800" dirty="0" smtClean="0"/>
              <a:t>Simply replace DRAM with TL-DRAM </a:t>
            </a:r>
            <a:r>
              <a:rPr lang="en-US" sz="1000" dirty="0" smtClean="0">
                <a:latin typeface="Wingdings"/>
                <a:ea typeface="Wingdings"/>
                <a:cs typeface="Wingdings"/>
                <a:sym typeface="Wingdings"/>
              </a:rPr>
              <a:t> </a:t>
            </a:r>
            <a:endParaRPr lang="en-US" sz="2800" dirty="0" smtClean="0"/>
          </a:p>
          <a:p>
            <a:pPr marL="801688" lvl="1" indent="-344488">
              <a:lnSpc>
                <a:spcPct val="85000"/>
              </a:lnSpc>
              <a:buFont typeface="+mj-lt"/>
              <a:buAutoNum type="arabicPeriod"/>
            </a:pPr>
            <a:endParaRPr lang="en-US" sz="2800" dirty="0" smtClean="0"/>
          </a:p>
          <a:p>
            <a:pPr marL="801688" lvl="1" indent="-344488">
              <a:lnSpc>
                <a:spcPct val="85000"/>
              </a:lnSpc>
              <a:buFont typeface="+mj-lt"/>
              <a:buAutoNum type="arabicPeriod"/>
            </a:pPr>
            <a:endParaRPr lang="en-US" sz="3200" dirty="0" smtClean="0"/>
          </a:p>
        </p:txBody>
      </p:sp>
      <p:sp>
        <p:nvSpPr>
          <p:cNvPr id="4" name="Rounded Rectangle 3"/>
          <p:cNvSpPr/>
          <p:nvPr/>
        </p:nvSpPr>
        <p:spPr>
          <a:xfrm>
            <a:off x="762000" y="2743200"/>
            <a:ext cx="7848600" cy="76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 name="Rounded Rectangle 4"/>
          <p:cNvSpPr/>
          <p:nvPr/>
        </p:nvSpPr>
        <p:spPr>
          <a:xfrm>
            <a:off x="762000" y="2743200"/>
            <a:ext cx="7848600" cy="2057400"/>
          </a:xfrm>
          <a:prstGeom prst="roundRect">
            <a:avLst>
              <a:gd name="adj" fmla="val 764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878966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a:graphicFrameLocks/>
          </p:cNvGraphicFramePr>
          <p:nvPr>
            <p:extLst>
              <p:ext uri="{D42A27DB-BD31-4B8C-83A1-F6EECF244321}">
                <p14:modId xmlns:p14="http://schemas.microsoft.com/office/powerpoint/2010/main" val="2775880518"/>
              </p:ext>
            </p:extLst>
          </p:nvPr>
        </p:nvGraphicFramePr>
        <p:xfrm>
          <a:off x="832431" y="914400"/>
          <a:ext cx="3355729" cy="39931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p:cNvGraphicFramePr>
            <a:graphicFrameLocks/>
          </p:cNvGraphicFramePr>
          <p:nvPr>
            <p:extLst>
              <p:ext uri="{D42A27DB-BD31-4B8C-83A1-F6EECF244321}">
                <p14:modId xmlns:p14="http://schemas.microsoft.com/office/powerpoint/2010/main" val="2010943003"/>
              </p:ext>
            </p:extLst>
          </p:nvPr>
        </p:nvGraphicFramePr>
        <p:xfrm>
          <a:off x="5083421" y="914400"/>
          <a:ext cx="3355729" cy="3993173"/>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0" y="0"/>
            <a:ext cx="9144000" cy="838200"/>
          </a:xfrm>
        </p:spPr>
        <p:txBody>
          <a:bodyPr>
            <a:normAutofit/>
          </a:bodyPr>
          <a:lstStyle/>
          <a:p>
            <a:r>
              <a:rPr lang="en-US" dirty="0" smtClean="0"/>
              <a:t>   Performance &amp; Power Consumption  </a:t>
            </a:r>
            <a:endParaRPr lang="en-US" dirty="0"/>
          </a:p>
        </p:txBody>
      </p:sp>
      <p:sp>
        <p:nvSpPr>
          <p:cNvPr id="23" name="TextBox 1"/>
          <p:cNvSpPr txBox="1"/>
          <p:nvPr/>
        </p:nvSpPr>
        <p:spPr>
          <a:xfrm>
            <a:off x="2241550" y="1000123"/>
            <a:ext cx="1257300" cy="46672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11.5%</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19" name="Rectangle 18"/>
          <p:cNvSpPr/>
          <p:nvPr/>
        </p:nvSpPr>
        <p:spPr>
          <a:xfrm rot="16200000">
            <a:off x="-1261544" y="2514599"/>
            <a:ext cx="3657601" cy="6096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prstClr val="black"/>
                </a:solidFill>
                <a:latin typeface="Calibri"/>
              </a:rPr>
              <a:t>Normalized Performance</a:t>
            </a:r>
            <a:endParaRPr lang="en-US" sz="2600" b="1" dirty="0">
              <a:solidFill>
                <a:prstClr val="black"/>
              </a:solidFill>
              <a:latin typeface="Calibri"/>
            </a:endParaRPr>
          </a:p>
        </p:txBody>
      </p:sp>
      <p:sp>
        <p:nvSpPr>
          <p:cNvPr id="20" name="Rectangle 19"/>
          <p:cNvSpPr/>
          <p:nvPr/>
        </p:nvSpPr>
        <p:spPr>
          <a:xfrm>
            <a:off x="567256" y="4837138"/>
            <a:ext cx="3547544" cy="4572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600" b="1" dirty="0" smtClean="0">
                <a:solidFill>
                  <a:prstClr val="black"/>
                </a:solidFill>
                <a:latin typeface="Calibri"/>
              </a:rPr>
              <a:t>Core-Count (Channel)</a:t>
            </a:r>
            <a:endParaRPr lang="en-US" sz="2600" b="1" dirty="0">
              <a:solidFill>
                <a:prstClr val="black"/>
              </a:solidFill>
              <a:latin typeface="Calibri"/>
            </a:endParaRPr>
          </a:p>
        </p:txBody>
      </p:sp>
      <p:sp>
        <p:nvSpPr>
          <p:cNvPr id="26" name="Rectangle 25"/>
          <p:cNvSpPr/>
          <p:nvPr/>
        </p:nvSpPr>
        <p:spPr>
          <a:xfrm rot="16200000">
            <a:off x="3098992" y="2476498"/>
            <a:ext cx="3581401" cy="6096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prstClr val="black"/>
                </a:solidFill>
                <a:latin typeface="Calibri"/>
              </a:rPr>
              <a:t>Normalized Power</a:t>
            </a:r>
            <a:endParaRPr lang="en-US" sz="2600" b="1" dirty="0">
              <a:solidFill>
                <a:prstClr val="black"/>
              </a:solidFill>
              <a:latin typeface="Calibri"/>
            </a:endParaRPr>
          </a:p>
        </p:txBody>
      </p:sp>
      <p:sp>
        <p:nvSpPr>
          <p:cNvPr id="28" name="Rectangle 27"/>
          <p:cNvSpPr/>
          <p:nvPr/>
        </p:nvSpPr>
        <p:spPr>
          <a:xfrm>
            <a:off x="4953000" y="4837138"/>
            <a:ext cx="3429000" cy="4572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600" b="1" dirty="0" smtClean="0">
                <a:solidFill>
                  <a:prstClr val="black"/>
                </a:solidFill>
                <a:latin typeface="Calibri"/>
              </a:rPr>
              <a:t>Core-Count (Channel)</a:t>
            </a:r>
            <a:endParaRPr lang="en-US" sz="2600" b="1" dirty="0">
              <a:solidFill>
                <a:prstClr val="black"/>
              </a:solidFill>
              <a:latin typeface="Calibri"/>
            </a:endParaRPr>
          </a:p>
        </p:txBody>
      </p:sp>
      <p:sp>
        <p:nvSpPr>
          <p:cNvPr id="32" name="TextBox 1"/>
          <p:cNvSpPr txBox="1"/>
          <p:nvPr/>
        </p:nvSpPr>
        <p:spPr>
          <a:xfrm>
            <a:off x="3149600" y="1000123"/>
            <a:ext cx="1069729" cy="46672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10.7%</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22" name="TextBox 1"/>
          <p:cNvSpPr txBox="1"/>
          <p:nvPr/>
        </p:nvSpPr>
        <p:spPr>
          <a:xfrm>
            <a:off x="1546471" y="1000123"/>
            <a:ext cx="1069729" cy="46672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12.4%</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cxnSp>
        <p:nvCxnSpPr>
          <p:cNvPr id="38" name="Straight Arrow Connector 37"/>
          <p:cNvCxnSpPr/>
          <p:nvPr/>
        </p:nvCxnSpPr>
        <p:spPr>
          <a:xfrm flipH="1">
            <a:off x="1590675" y="1676400"/>
            <a:ext cx="2438402" cy="0"/>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5839531" y="1676400"/>
            <a:ext cx="2438402" cy="0"/>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0" name="TextBox 1"/>
          <p:cNvSpPr txBox="1"/>
          <p:nvPr/>
        </p:nvSpPr>
        <p:spPr>
          <a:xfrm>
            <a:off x="5805489" y="1288595"/>
            <a:ext cx="990600" cy="38780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–23%</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41" name="Down Arrow 40"/>
          <p:cNvSpPr/>
          <p:nvPr/>
        </p:nvSpPr>
        <p:spPr>
          <a:xfrm>
            <a:off x="6175683" y="1676400"/>
            <a:ext cx="233629" cy="638172"/>
          </a:xfrm>
          <a:prstGeom prst="downArrow">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42" name="Down Arrow 41"/>
          <p:cNvSpPr/>
          <p:nvPr/>
        </p:nvSpPr>
        <p:spPr>
          <a:xfrm>
            <a:off x="6981559" y="1683207"/>
            <a:ext cx="233629" cy="669470"/>
          </a:xfrm>
          <a:prstGeom prst="downArrow">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43" name="TextBox 1"/>
          <p:cNvSpPr txBox="1"/>
          <p:nvPr/>
        </p:nvSpPr>
        <p:spPr>
          <a:xfrm>
            <a:off x="6600822" y="1288595"/>
            <a:ext cx="990600" cy="3878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–24%</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44" name="Down Arrow 43"/>
          <p:cNvSpPr/>
          <p:nvPr/>
        </p:nvSpPr>
        <p:spPr>
          <a:xfrm>
            <a:off x="7781926" y="1683206"/>
            <a:ext cx="233629" cy="719479"/>
          </a:xfrm>
          <a:prstGeom prst="downArrow">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45" name="TextBox 1"/>
          <p:cNvSpPr txBox="1"/>
          <p:nvPr/>
        </p:nvSpPr>
        <p:spPr>
          <a:xfrm>
            <a:off x="7400926" y="1295400"/>
            <a:ext cx="990600" cy="3878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–26%</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46" name="TextBox 45"/>
          <p:cNvSpPr txBox="1"/>
          <p:nvPr/>
        </p:nvSpPr>
        <p:spPr>
          <a:xfrm>
            <a:off x="314324" y="5323582"/>
            <a:ext cx="8601076" cy="1077218"/>
          </a:xfrm>
          <a:prstGeom prst="rect">
            <a:avLst/>
          </a:prstGeom>
          <a:noFill/>
        </p:spPr>
        <p:txBody>
          <a:bodyPr wrap="square" rtlCol="0">
            <a:spAutoFit/>
          </a:bodyPr>
          <a:lstStyle/>
          <a:p>
            <a:r>
              <a:rPr lang="en-US" sz="3200" b="1" i="1" dirty="0" smtClean="0">
                <a:solidFill>
                  <a:srgbClr val="4F81BD">
                    <a:lumMod val="75000"/>
                  </a:srgbClr>
                </a:solidFill>
                <a:latin typeface="Calibri"/>
              </a:rPr>
              <a:t>Using near segment as a cache improves performance and reduces power consumption</a:t>
            </a:r>
            <a:endParaRPr lang="en-US" sz="3200" b="1" i="1" dirty="0">
              <a:solidFill>
                <a:srgbClr val="4F81BD">
                  <a:lumMod val="75000"/>
                </a:srgbClr>
              </a:solidFill>
              <a:latin typeface="Calibri"/>
            </a:endParaRPr>
          </a:p>
        </p:txBody>
      </p:sp>
    </p:spTree>
    <p:extLst>
      <p:ext uri="{BB962C8B-B14F-4D97-AF65-F5344CB8AC3E}">
        <p14:creationId xmlns:p14="http://schemas.microsoft.com/office/powerpoint/2010/main" val="32969464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P spid="23" grpId="0"/>
      <p:bldP spid="26" grpId="0"/>
      <p:bldP spid="28" grpId="0"/>
      <p:bldP spid="32" grpId="0"/>
      <p:bldP spid="22" grpId="0"/>
      <p:bldP spid="40" grpId="0"/>
      <p:bldP spid="41" grpId="0" animBg="1"/>
      <p:bldP spid="42" grpId="0" animBg="1"/>
      <p:bldP spid="43" grpId="0"/>
      <p:bldP spid="44" grpId="0" animBg="1"/>
      <p:bldP spid="45" grpId="0"/>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atin typeface="Garamond" charset="0"/>
                <a:ea typeface="ＭＳ Ｐゴシック" charset="0"/>
                <a:cs typeface="ＭＳ Ｐゴシック" charset="0"/>
              </a:rPr>
              <a:t>State of the Main Memory System</a:t>
            </a:r>
          </a:p>
        </p:txBody>
      </p:sp>
      <p:sp>
        <p:nvSpPr>
          <p:cNvPr id="3" name="Content Placeholder 2"/>
          <p:cNvSpPr>
            <a:spLocks noGrp="1"/>
          </p:cNvSpPr>
          <p:nvPr>
            <p:ph idx="1"/>
          </p:nvPr>
        </p:nvSpPr>
        <p:spPr>
          <a:xfrm>
            <a:off x="228600" y="980728"/>
            <a:ext cx="8610600" cy="5194300"/>
          </a:xfrm>
        </p:spPr>
        <p:txBody>
          <a:bodyPr/>
          <a:lstStyle/>
          <a:p>
            <a:r>
              <a:rPr lang="en-US" dirty="0">
                <a:latin typeface="Tahoma" charset="0"/>
                <a:ea typeface="ＭＳ Ｐゴシック" charset="0"/>
                <a:cs typeface="ＭＳ Ｐゴシック" charset="0"/>
              </a:rPr>
              <a:t>Recent technology, architecture, and application trends</a:t>
            </a:r>
          </a:p>
          <a:p>
            <a:pPr lvl="1"/>
            <a:r>
              <a:rPr lang="en-US" dirty="0">
                <a:solidFill>
                  <a:srgbClr val="0000FF"/>
                </a:solidFill>
                <a:latin typeface="Tahoma" charset="0"/>
                <a:ea typeface="ＭＳ Ｐゴシック" charset="0"/>
              </a:rPr>
              <a:t>lead to new </a:t>
            </a:r>
            <a:r>
              <a:rPr lang="en-US" dirty="0" smtClean="0">
                <a:solidFill>
                  <a:srgbClr val="0000FF"/>
                </a:solidFill>
                <a:latin typeface="Tahoma" charset="0"/>
                <a:ea typeface="ＭＳ Ｐゴシック" charset="0"/>
              </a:rPr>
              <a:t>requirements</a:t>
            </a:r>
            <a:endParaRPr lang="en-US" dirty="0">
              <a:latin typeface="Tahoma" charset="0"/>
              <a:ea typeface="ＭＳ Ｐゴシック" charset="0"/>
            </a:endParaRPr>
          </a:p>
          <a:p>
            <a:pPr lvl="1"/>
            <a:r>
              <a:rPr lang="en-US" dirty="0">
                <a:solidFill>
                  <a:srgbClr val="0000FF"/>
                </a:solidFill>
                <a:latin typeface="Tahoma" charset="0"/>
                <a:ea typeface="ＭＳ Ｐゴシック" charset="0"/>
              </a:rPr>
              <a:t>exacerbate old </a:t>
            </a:r>
            <a:r>
              <a:rPr lang="en-US" dirty="0" smtClean="0">
                <a:solidFill>
                  <a:srgbClr val="0000FF"/>
                </a:solidFill>
                <a:latin typeface="Tahoma" charset="0"/>
                <a:ea typeface="ＭＳ Ｐゴシック" charset="0"/>
              </a:rPr>
              <a:t>requirements</a:t>
            </a:r>
            <a:endParaRPr lang="en-US" dirty="0">
              <a:latin typeface="Tahoma" charset="0"/>
              <a:ea typeface="ＭＳ Ｐゴシック" charset="0"/>
            </a:endParaRPr>
          </a:p>
          <a:p>
            <a:pPr lvl="1"/>
            <a:endParaRPr lang="en-US" dirty="0">
              <a:latin typeface="Tahoma" charset="0"/>
              <a:ea typeface="ＭＳ Ｐゴシック" charset="0"/>
            </a:endParaRPr>
          </a:p>
          <a:p>
            <a:r>
              <a:rPr lang="en-US" dirty="0">
                <a:solidFill>
                  <a:srgbClr val="FF0000"/>
                </a:solidFill>
                <a:latin typeface="Tahoma" charset="0"/>
                <a:ea typeface="ＭＳ Ｐゴシック" charset="0"/>
                <a:cs typeface="ＭＳ Ｐゴシック" charset="0"/>
              </a:rPr>
              <a:t>DRAM </a:t>
            </a:r>
            <a:r>
              <a:rPr lang="en-US" dirty="0" smtClean="0">
                <a:solidFill>
                  <a:srgbClr val="FF0000"/>
                </a:solidFill>
                <a:latin typeface="Tahoma" charset="0"/>
                <a:ea typeface="ＭＳ Ｐゴシック" charset="0"/>
                <a:cs typeface="ＭＳ Ｐゴシック" charset="0"/>
              </a:rPr>
              <a:t>and memory controllers</a:t>
            </a:r>
            <a:r>
              <a:rPr lang="en-US" dirty="0" smtClean="0">
                <a:latin typeface="Tahoma" charset="0"/>
                <a:ea typeface="ＭＳ Ｐゴシック" charset="0"/>
                <a:cs typeface="ＭＳ Ｐゴシック" charset="0"/>
              </a:rPr>
              <a:t>, as we know them today, are </a:t>
            </a:r>
            <a:r>
              <a:rPr lang="en-US" dirty="0">
                <a:latin typeface="Tahoma" charset="0"/>
                <a:ea typeface="ＭＳ Ｐゴシック" charset="0"/>
                <a:cs typeface="ＭＳ Ｐゴシック" charset="0"/>
              </a:rPr>
              <a:t>(will be) </a:t>
            </a:r>
            <a:r>
              <a:rPr lang="en-US" dirty="0" smtClean="0">
                <a:solidFill>
                  <a:srgbClr val="FF0000"/>
                </a:solidFill>
                <a:latin typeface="Tahoma" charset="0"/>
                <a:ea typeface="ＭＳ Ｐゴシック" charset="0"/>
                <a:cs typeface="ＭＳ Ｐゴシック" charset="0"/>
              </a:rPr>
              <a:t>unlikely to </a:t>
            </a:r>
            <a:r>
              <a:rPr lang="en-US" dirty="0">
                <a:solidFill>
                  <a:srgbClr val="FF0000"/>
                </a:solidFill>
                <a:latin typeface="Tahoma" charset="0"/>
                <a:ea typeface="ＭＳ Ｐゴシック" charset="0"/>
                <a:cs typeface="ＭＳ Ｐゴシック" charset="0"/>
              </a:rPr>
              <a:t>satisfy </a:t>
            </a:r>
            <a:r>
              <a:rPr lang="en-US" dirty="0" smtClean="0">
                <a:solidFill>
                  <a:srgbClr val="FF0000"/>
                </a:solidFill>
                <a:latin typeface="Tahoma" charset="0"/>
                <a:ea typeface="ＭＳ Ｐゴシック" charset="0"/>
                <a:cs typeface="ＭＳ Ｐゴシック" charset="0"/>
              </a:rPr>
              <a:t>all requirements</a:t>
            </a:r>
            <a:endParaRPr lang="en-US" dirty="0">
              <a:solidFill>
                <a:srgbClr val="FF0000"/>
              </a:solidFill>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Some </a:t>
            </a:r>
            <a:r>
              <a:rPr lang="en-US" dirty="0">
                <a:solidFill>
                  <a:srgbClr val="FF0000"/>
                </a:solidFill>
                <a:latin typeface="Tahoma" charset="0"/>
                <a:ea typeface="ＭＳ Ｐゴシック" charset="0"/>
                <a:cs typeface="ＭＳ Ｐゴシック" charset="0"/>
              </a:rPr>
              <a:t>emerging non-volatile memory technologies </a:t>
            </a:r>
            <a:r>
              <a:rPr lang="en-US" dirty="0">
                <a:latin typeface="Tahoma" charset="0"/>
                <a:ea typeface="ＭＳ Ｐゴシック" charset="0"/>
                <a:cs typeface="ＭＳ Ｐゴシック" charset="0"/>
              </a:rPr>
              <a:t>(e.g., PCM) </a:t>
            </a:r>
            <a:r>
              <a:rPr lang="en-US" dirty="0" smtClean="0">
                <a:solidFill>
                  <a:srgbClr val="FF0000"/>
                </a:solidFill>
                <a:latin typeface="Tahoma" charset="0"/>
                <a:ea typeface="ＭＳ Ｐゴシック" charset="0"/>
              </a:rPr>
              <a:t>enable </a:t>
            </a:r>
            <a:r>
              <a:rPr lang="en-US" dirty="0">
                <a:solidFill>
                  <a:srgbClr val="FF0000"/>
                </a:solidFill>
                <a:latin typeface="Tahoma" charset="0"/>
                <a:ea typeface="ＭＳ Ｐゴシック" charset="0"/>
              </a:rPr>
              <a:t>new </a:t>
            </a:r>
            <a:r>
              <a:rPr lang="en-US" dirty="0" smtClean="0">
                <a:solidFill>
                  <a:srgbClr val="FF0000"/>
                </a:solidFill>
                <a:latin typeface="Tahoma" charset="0"/>
                <a:ea typeface="ＭＳ Ｐゴシック" charset="0"/>
              </a:rPr>
              <a:t>opportunities</a:t>
            </a:r>
            <a:r>
              <a:rPr lang="en-US" dirty="0" smtClean="0">
                <a:latin typeface="Tahoma" charset="0"/>
                <a:ea typeface="ＭＳ Ｐゴシック" charset="0"/>
              </a:rPr>
              <a:t>: </a:t>
            </a:r>
            <a:r>
              <a:rPr lang="en-US" dirty="0" err="1" smtClean="0">
                <a:latin typeface="Tahoma" charset="0"/>
                <a:ea typeface="ＭＳ Ｐゴシック" charset="0"/>
              </a:rPr>
              <a:t>memory+storage</a:t>
            </a:r>
            <a:r>
              <a:rPr lang="en-US" dirty="0" smtClean="0">
                <a:latin typeface="Tahoma" charset="0"/>
                <a:ea typeface="ＭＳ Ｐゴシック" charset="0"/>
              </a:rPr>
              <a:t> merging</a:t>
            </a:r>
            <a:endParaRPr lang="en-US" dirty="0">
              <a:latin typeface="Tahoma" charset="0"/>
              <a:ea typeface="ＭＳ Ｐゴシック" charset="0"/>
            </a:endParaRPr>
          </a:p>
          <a:p>
            <a:endParaRPr lang="en-US"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We need to rethink the main memory </a:t>
            </a:r>
            <a:r>
              <a:rPr lang="en-US" dirty="0" smtClean="0">
                <a:solidFill>
                  <a:srgbClr val="0000FF"/>
                </a:solidFill>
                <a:latin typeface="Tahoma" charset="0"/>
                <a:ea typeface="ＭＳ Ｐゴシック" charset="0"/>
                <a:cs typeface="ＭＳ Ｐゴシック" charset="0"/>
              </a:rPr>
              <a:t>system</a:t>
            </a:r>
          </a:p>
          <a:p>
            <a:pPr lvl="1"/>
            <a:r>
              <a:rPr lang="en-US" dirty="0" smtClean="0">
                <a:solidFill>
                  <a:srgbClr val="0000FF"/>
                </a:solidFill>
                <a:latin typeface="Tahoma" charset="0"/>
                <a:ea typeface="ＭＳ Ｐゴシック" charset="0"/>
                <a:cs typeface="ＭＳ Ｐゴシック" charset="0"/>
              </a:rPr>
              <a:t>to fix DRAM issues and enable emerging technologies </a:t>
            </a:r>
          </a:p>
          <a:p>
            <a:pPr lvl="1"/>
            <a:r>
              <a:rPr lang="en-US" dirty="0">
                <a:solidFill>
                  <a:srgbClr val="0000FF"/>
                </a:solidFill>
                <a:latin typeface="Tahoma" charset="0"/>
                <a:ea typeface="ＭＳ Ｐゴシック" charset="0"/>
                <a:cs typeface="ＭＳ Ｐゴシック" charset="0"/>
              </a:rPr>
              <a:t>to satisfy all </a:t>
            </a:r>
            <a:r>
              <a:rPr lang="en-US" dirty="0" smtClean="0">
                <a:solidFill>
                  <a:srgbClr val="0000FF"/>
                </a:solidFill>
                <a:latin typeface="Tahoma" charset="0"/>
                <a:ea typeface="ＭＳ Ｐゴシック" charset="0"/>
                <a:cs typeface="ＭＳ Ｐゴシック" charset="0"/>
              </a:rPr>
              <a:t>requirements</a:t>
            </a:r>
            <a:endParaRPr lang="en-US" dirty="0">
              <a:solidFill>
                <a:srgbClr val="0000FF"/>
              </a:solidFill>
              <a:latin typeface="Tahoma" charset="0"/>
              <a:ea typeface="ＭＳ Ｐゴシック" charset="0"/>
              <a:cs typeface="ＭＳ Ｐゴシック" charset="0"/>
            </a:endParaRPr>
          </a:p>
          <a:p>
            <a:pPr lvl="1"/>
            <a:endParaRPr lang="en-US" dirty="0" smtClean="0">
              <a:solidFill>
                <a:srgbClr val="0000FF"/>
              </a:solidFill>
              <a:latin typeface="Tahoma" charset="0"/>
              <a:ea typeface="ＭＳ Ｐゴシック" charset="0"/>
              <a:cs typeface="ＭＳ Ｐゴシック" charset="0"/>
            </a:endParaRPr>
          </a:p>
          <a:p>
            <a:pPr marL="344487" lvl="1" indent="0">
              <a:buNone/>
            </a:pPr>
            <a:endParaRPr lang="en-US" dirty="0" smtClean="0">
              <a:solidFill>
                <a:srgbClr val="0000FF"/>
              </a:solidFill>
              <a:latin typeface="Tahoma" charset="0"/>
              <a:ea typeface="ＭＳ Ｐゴシック" charset="0"/>
              <a:cs typeface="ＭＳ Ｐゴシック" charset="0"/>
            </a:endParaRPr>
          </a:p>
          <a:p>
            <a:pPr lvl="1"/>
            <a:endParaRPr lang="en-US" dirty="0" smtClean="0">
              <a:latin typeface="Tahoma" charset="0"/>
              <a:ea typeface="ＭＳ Ｐゴシック" charset="0"/>
            </a:endParaRPr>
          </a:p>
          <a:p>
            <a:pPr lvl="1"/>
            <a:endParaRPr lang="en-US" dirty="0">
              <a:latin typeface="Tahoma" charset="0"/>
              <a:ea typeface="ＭＳ Ｐゴシック" charset="0"/>
            </a:endParaRPr>
          </a:p>
        </p:txBody>
      </p:sp>
      <p:sp>
        <p:nvSpPr>
          <p:cNvPr id="2048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7878BD7-8E09-7949-990F-1FFCA512AD3A}" type="slidenum">
              <a:rPr lang="en-US" sz="1600">
                <a:solidFill>
                  <a:srgbClr val="000000"/>
                </a:solidFill>
                <a:latin typeface="Garamond" charset="0"/>
              </a:rPr>
              <a:pPr eaLnBrk="1" hangingPunct="1"/>
              <a:t>4</a:t>
            </a:fld>
            <a:endParaRPr lang="en-US" sz="1600">
              <a:solidFill>
                <a:srgbClr val="000000"/>
              </a:solidFill>
              <a:latin typeface="Garamond" charset="0"/>
            </a:endParaRPr>
          </a:p>
        </p:txBody>
      </p:sp>
    </p:spTree>
    <p:extLst>
      <p:ext uri="{BB962C8B-B14F-4D97-AF65-F5344CB8AC3E}">
        <p14:creationId xmlns:p14="http://schemas.microsoft.com/office/powerpoint/2010/main" val="181887776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Tolerating DRAM: Example Techniques</a:t>
            </a:r>
            <a:endParaRPr lang="en-US" dirty="0"/>
          </a:p>
        </p:txBody>
      </p:sp>
      <p:sp>
        <p:nvSpPr>
          <p:cNvPr id="3" name="Content Placeholder 2"/>
          <p:cNvSpPr>
            <a:spLocks noGrp="1"/>
          </p:cNvSpPr>
          <p:nvPr>
            <p:ph idx="1"/>
          </p:nvPr>
        </p:nvSpPr>
        <p:spPr/>
        <p:txBody>
          <a:bodyPr/>
          <a:lstStyle/>
          <a:p>
            <a:r>
              <a:rPr lang="en-US" dirty="0" smtClean="0"/>
              <a:t>Retention-Aware DRAM Refresh: </a:t>
            </a:r>
            <a:r>
              <a:rPr lang="en-US" dirty="0" smtClean="0">
                <a:solidFill>
                  <a:srgbClr val="0000FF"/>
                </a:solidFill>
              </a:rPr>
              <a:t>Reducing Refresh Impact</a:t>
            </a:r>
          </a:p>
          <a:p>
            <a:pPr marL="0" indent="0">
              <a:buNone/>
            </a:pPr>
            <a:endParaRPr lang="en-US" dirty="0" smtClean="0">
              <a:solidFill>
                <a:srgbClr val="0000FF"/>
              </a:solidFill>
            </a:endParaRPr>
          </a:p>
          <a:p>
            <a:r>
              <a:rPr lang="en-US" dirty="0" smtClean="0"/>
              <a:t>Tiered-Latency DRAM: </a:t>
            </a:r>
            <a:r>
              <a:rPr lang="en-US" dirty="0" smtClean="0">
                <a:solidFill>
                  <a:srgbClr val="0000FF"/>
                </a:solidFill>
              </a:rPr>
              <a:t>Reducing DRAM Latency</a:t>
            </a:r>
          </a:p>
          <a:p>
            <a:endParaRPr lang="en-US" dirty="0"/>
          </a:p>
          <a:p>
            <a:r>
              <a:rPr lang="en-US" dirty="0" err="1" smtClean="0"/>
              <a:t>RowClone</a:t>
            </a:r>
            <a:r>
              <a:rPr lang="en-US" dirty="0" smtClean="0"/>
              <a:t>: </a:t>
            </a:r>
            <a:r>
              <a:rPr lang="en-US" dirty="0" smtClean="0">
                <a:solidFill>
                  <a:srgbClr val="0000FF"/>
                </a:solidFill>
              </a:rPr>
              <a:t>Accelerating Page Copy and Initialization </a:t>
            </a:r>
          </a:p>
          <a:p>
            <a:endParaRPr lang="en-US" dirty="0"/>
          </a:p>
          <a:p>
            <a:r>
              <a:rPr lang="en-US" dirty="0" smtClean="0"/>
              <a:t>Subarray</a:t>
            </a:r>
            <a:r>
              <a:rPr lang="en-US" dirty="0"/>
              <a:t>-Level </a:t>
            </a:r>
            <a:r>
              <a:rPr lang="en-US" dirty="0" smtClean="0"/>
              <a:t>Parallelism: </a:t>
            </a:r>
            <a:r>
              <a:rPr lang="en-US" dirty="0" smtClean="0">
                <a:solidFill>
                  <a:srgbClr val="0000FF"/>
                </a:solidFill>
              </a:rPr>
              <a:t>Reducing Bank Conflict Impact</a:t>
            </a:r>
            <a:endParaRPr lang="en-US" dirty="0">
              <a:solidFill>
                <a:srgbClr val="0000FF"/>
              </a:solidFill>
            </a:endParaRPr>
          </a:p>
          <a:p>
            <a:pPr marL="0" indent="0">
              <a:buNone/>
            </a:pP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40</a:t>
            </a:fld>
            <a:endParaRPr lang="en-US" altLang="en-US">
              <a:solidFill>
                <a:srgbClr val="000000"/>
              </a:solidFill>
            </a:endParaRPr>
          </a:p>
        </p:txBody>
      </p:sp>
      <p:sp>
        <p:nvSpPr>
          <p:cNvPr id="6" name="Rectangle 5"/>
          <p:cNvSpPr/>
          <p:nvPr/>
        </p:nvSpPr>
        <p:spPr>
          <a:xfrm>
            <a:off x="539552" y="3140968"/>
            <a:ext cx="7200800" cy="504056"/>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17698992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Memory: Bulk Data Copy</a:t>
            </a:r>
            <a:endParaRPr lang="en-US" dirty="0"/>
          </a:p>
        </p:txBody>
      </p:sp>
      <p:sp>
        <p:nvSpPr>
          <p:cNvPr id="4" name="Rectangle 3"/>
          <p:cNvSpPr/>
          <p:nvPr/>
        </p:nvSpPr>
        <p:spPr bwMode="auto">
          <a:xfrm>
            <a:off x="7042402" y="1528540"/>
            <a:ext cx="1350971" cy="395786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Memory</a:t>
            </a: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b="1" dirty="0" smtClean="0">
              <a:solidFill>
                <a:prstClr val="black"/>
              </a:solidFill>
              <a:latin typeface="Arial" charset="0"/>
            </a:endParaRPr>
          </a:p>
        </p:txBody>
      </p:sp>
      <p:sp>
        <p:nvSpPr>
          <p:cNvPr id="5" name="Rectangle 4"/>
          <p:cNvSpPr/>
          <p:nvPr/>
        </p:nvSpPr>
        <p:spPr bwMode="auto">
          <a:xfrm>
            <a:off x="491319" y="2518009"/>
            <a:ext cx="4640239" cy="1978925"/>
          </a:xfrm>
          <a:prstGeom prst="rect">
            <a:avLst/>
          </a:prstGeom>
          <a:noFill/>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cxnSp>
        <p:nvCxnSpPr>
          <p:cNvPr id="6" name="Straight Connector 5"/>
          <p:cNvCxnSpPr/>
          <p:nvPr/>
        </p:nvCxnSpPr>
        <p:spPr bwMode="auto">
          <a:xfrm>
            <a:off x="1801504" y="3507471"/>
            <a:ext cx="13647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2442949" y="3507471"/>
            <a:ext cx="8645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193579" y="3507471"/>
            <a:ext cx="9102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4162568" y="3507471"/>
            <a:ext cx="11373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Rectangle 9"/>
          <p:cNvSpPr/>
          <p:nvPr/>
        </p:nvSpPr>
        <p:spPr bwMode="auto">
          <a:xfrm>
            <a:off x="4276300" y="3229966"/>
            <a:ext cx="664190" cy="55501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MC</a:t>
            </a:r>
          </a:p>
        </p:txBody>
      </p:sp>
      <p:sp>
        <p:nvSpPr>
          <p:cNvPr id="11" name="Rectangle 10"/>
          <p:cNvSpPr/>
          <p:nvPr/>
        </p:nvSpPr>
        <p:spPr bwMode="auto">
          <a:xfrm>
            <a:off x="3284606" y="2768212"/>
            <a:ext cx="877962" cy="147851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L3</a:t>
            </a:r>
          </a:p>
        </p:txBody>
      </p:sp>
      <p:sp>
        <p:nvSpPr>
          <p:cNvPr id="12" name="Rectangle 11"/>
          <p:cNvSpPr/>
          <p:nvPr/>
        </p:nvSpPr>
        <p:spPr bwMode="auto">
          <a:xfrm>
            <a:off x="2529403" y="2997952"/>
            <a:ext cx="664176" cy="101903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L2</a:t>
            </a:r>
          </a:p>
        </p:txBody>
      </p:sp>
      <p:sp>
        <p:nvSpPr>
          <p:cNvPr id="13" name="Rectangle 12"/>
          <p:cNvSpPr/>
          <p:nvPr/>
        </p:nvSpPr>
        <p:spPr bwMode="auto">
          <a:xfrm>
            <a:off x="1937982" y="3186749"/>
            <a:ext cx="504967" cy="6414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L1</a:t>
            </a:r>
          </a:p>
        </p:txBody>
      </p:sp>
      <p:sp>
        <p:nvSpPr>
          <p:cNvPr id="14" name="Rectangle 13"/>
          <p:cNvSpPr/>
          <p:nvPr/>
        </p:nvSpPr>
        <p:spPr bwMode="auto">
          <a:xfrm>
            <a:off x="696036" y="2927441"/>
            <a:ext cx="1105468" cy="116006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CPU</a:t>
            </a:r>
          </a:p>
        </p:txBody>
      </p:sp>
      <p:sp>
        <p:nvSpPr>
          <p:cNvPr id="15" name="Left-Right Arrow 14"/>
          <p:cNvSpPr/>
          <p:nvPr/>
        </p:nvSpPr>
        <p:spPr bwMode="auto">
          <a:xfrm>
            <a:off x="5131558" y="3282283"/>
            <a:ext cx="1910687" cy="450376"/>
          </a:xfrm>
          <a:prstGeom prst="leftRightArrow">
            <a:avLst>
              <a:gd name="adj1" fmla="val 50000"/>
              <a:gd name="adj2" fmla="val 25758"/>
            </a:avLst>
          </a:prstGeom>
          <a:solidFill>
            <a:schemeClr val="bg1">
              <a:lumMod val="75000"/>
            </a:schemeClr>
          </a:solidFill>
          <a:ln>
            <a:solidFill>
              <a:schemeClr val="tx1">
                <a:lumMod val="65000"/>
                <a:lumOff val="35000"/>
              </a:schemeClr>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6" name="Rectangle 15"/>
          <p:cNvSpPr/>
          <p:nvPr/>
        </p:nvSpPr>
        <p:spPr bwMode="auto">
          <a:xfrm>
            <a:off x="7042246" y="2968408"/>
            <a:ext cx="1351128" cy="245660"/>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7" name="Rectangle 16"/>
          <p:cNvSpPr/>
          <p:nvPr/>
        </p:nvSpPr>
        <p:spPr bwMode="auto">
          <a:xfrm>
            <a:off x="7044517" y="3659885"/>
            <a:ext cx="1348855" cy="257022"/>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8" name="Rectangle 17"/>
          <p:cNvSpPr/>
          <p:nvPr/>
        </p:nvSpPr>
        <p:spPr bwMode="auto">
          <a:xfrm>
            <a:off x="7042245"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9" name="Rectangle 18"/>
          <p:cNvSpPr/>
          <p:nvPr/>
        </p:nvSpPr>
        <p:spPr bwMode="auto">
          <a:xfrm>
            <a:off x="7044517" y="3659884"/>
            <a:ext cx="150125" cy="245659"/>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endParaRPr lang="en-US">
              <a:solidFill>
                <a:prstClr val="black"/>
              </a:solidFill>
              <a:latin typeface="Arial" charset="0"/>
            </a:endParaRPr>
          </a:p>
        </p:txBody>
      </p:sp>
      <p:sp>
        <p:nvSpPr>
          <p:cNvPr id="20" name="Rectangle 19"/>
          <p:cNvSpPr/>
          <p:nvPr/>
        </p:nvSpPr>
        <p:spPr bwMode="auto">
          <a:xfrm>
            <a:off x="7194635"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1" name="Rectangle 20"/>
          <p:cNvSpPr/>
          <p:nvPr/>
        </p:nvSpPr>
        <p:spPr bwMode="auto">
          <a:xfrm>
            <a:off x="1956169" y="3198146"/>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2" name="Rectangle 21"/>
          <p:cNvSpPr/>
          <p:nvPr/>
        </p:nvSpPr>
        <p:spPr bwMode="auto">
          <a:xfrm>
            <a:off x="1956170" y="3580283"/>
            <a:ext cx="150125" cy="245659"/>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endParaRPr lang="en-US">
              <a:solidFill>
                <a:prstClr val="black"/>
              </a:solidFill>
              <a:latin typeface="Arial" charset="0"/>
            </a:endParaRPr>
          </a:p>
        </p:txBody>
      </p:sp>
      <p:sp>
        <p:nvSpPr>
          <p:cNvPr id="23" name="Rectangle 22"/>
          <p:cNvSpPr/>
          <p:nvPr/>
        </p:nvSpPr>
        <p:spPr bwMode="auto">
          <a:xfrm>
            <a:off x="7347034"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4" name="Rectangle 23"/>
          <p:cNvSpPr/>
          <p:nvPr/>
        </p:nvSpPr>
        <p:spPr bwMode="auto">
          <a:xfrm>
            <a:off x="8240015"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5" name="Rectangle 24"/>
          <p:cNvSpPr/>
          <p:nvPr/>
        </p:nvSpPr>
        <p:spPr bwMode="auto">
          <a:xfrm>
            <a:off x="7788313"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6" name="Rectangle 25"/>
          <p:cNvSpPr/>
          <p:nvPr/>
        </p:nvSpPr>
        <p:spPr bwMode="auto">
          <a:xfrm>
            <a:off x="7640462"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7" name="Rectangle 26"/>
          <p:cNvSpPr/>
          <p:nvPr/>
        </p:nvSpPr>
        <p:spPr bwMode="auto">
          <a:xfrm>
            <a:off x="7492613"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8" name="Rectangle 27"/>
          <p:cNvSpPr/>
          <p:nvPr/>
        </p:nvSpPr>
        <p:spPr bwMode="auto">
          <a:xfrm>
            <a:off x="8088563"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9" name="Rectangle 28"/>
          <p:cNvSpPr/>
          <p:nvPr/>
        </p:nvSpPr>
        <p:spPr bwMode="auto">
          <a:xfrm>
            <a:off x="7940712"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0" name="TextBox 29"/>
          <p:cNvSpPr txBox="1"/>
          <p:nvPr/>
        </p:nvSpPr>
        <p:spPr>
          <a:xfrm>
            <a:off x="3731734" y="1507524"/>
            <a:ext cx="2239716" cy="461665"/>
          </a:xfrm>
          <a:prstGeom prst="rect">
            <a:avLst/>
          </a:prstGeom>
          <a:noFill/>
        </p:spPr>
        <p:txBody>
          <a:bodyPr wrap="none" rtlCol="0">
            <a:spAutoFit/>
          </a:bodyPr>
          <a:lstStyle/>
          <a:p>
            <a:r>
              <a:rPr lang="en-US" sz="2400" dirty="0" smtClean="0">
                <a:solidFill>
                  <a:srgbClr val="C00000"/>
                </a:solidFill>
                <a:latin typeface="Calibri"/>
              </a:rPr>
              <a:t>1) High latency</a:t>
            </a:r>
            <a:endParaRPr lang="en-US" sz="2400" dirty="0">
              <a:solidFill>
                <a:srgbClr val="C00000"/>
              </a:solidFill>
              <a:latin typeface="Calibri"/>
            </a:endParaRPr>
          </a:p>
        </p:txBody>
      </p:sp>
      <p:cxnSp>
        <p:nvCxnSpPr>
          <p:cNvPr id="31" name="Curved Connector 30"/>
          <p:cNvCxnSpPr>
            <a:stCxn id="30" idx="3"/>
            <a:endCxn id="18" idx="1"/>
          </p:cNvCxnSpPr>
          <p:nvPr/>
        </p:nvCxnSpPr>
        <p:spPr bwMode="auto">
          <a:xfrm>
            <a:off x="5971450" y="1738357"/>
            <a:ext cx="1070795" cy="1352881"/>
          </a:xfrm>
          <a:prstGeom prst="curvedConnector3">
            <a:avLst>
              <a:gd name="adj1" fmla="val 50000"/>
            </a:avLst>
          </a:prstGeom>
          <a:solidFill>
            <a:schemeClr val="accent1"/>
          </a:solidFill>
          <a:ln w="28575" cap="flat" cmpd="sng" algn="ctr">
            <a:solidFill>
              <a:srgbClr val="C00000"/>
            </a:solidFill>
            <a:prstDash val="solid"/>
            <a:round/>
            <a:headEnd type="none" w="med" len="med"/>
            <a:tailEnd type="stealth" w="lg" len="lg"/>
          </a:ln>
          <a:effectLst/>
        </p:spPr>
      </p:cxnSp>
      <p:sp>
        <p:nvSpPr>
          <p:cNvPr id="32" name="TextBox 31"/>
          <p:cNvSpPr txBox="1"/>
          <p:nvPr/>
        </p:nvSpPr>
        <p:spPr>
          <a:xfrm>
            <a:off x="2673162" y="5008669"/>
            <a:ext cx="4039888" cy="461665"/>
          </a:xfrm>
          <a:prstGeom prst="rect">
            <a:avLst/>
          </a:prstGeom>
          <a:noFill/>
        </p:spPr>
        <p:txBody>
          <a:bodyPr wrap="none" rtlCol="0">
            <a:spAutoFit/>
          </a:bodyPr>
          <a:lstStyle/>
          <a:p>
            <a:r>
              <a:rPr lang="en-US" sz="2400" dirty="0">
                <a:solidFill>
                  <a:srgbClr val="C00000"/>
                </a:solidFill>
                <a:latin typeface="Calibri"/>
              </a:rPr>
              <a:t>2</a:t>
            </a:r>
            <a:r>
              <a:rPr lang="en-US" sz="2400" dirty="0" smtClean="0">
                <a:solidFill>
                  <a:srgbClr val="C00000"/>
                </a:solidFill>
                <a:latin typeface="Calibri"/>
              </a:rPr>
              <a:t>) High bandwidth utilization</a:t>
            </a:r>
            <a:endParaRPr lang="en-US" sz="2400" dirty="0">
              <a:solidFill>
                <a:srgbClr val="C00000"/>
              </a:solidFill>
              <a:latin typeface="Calibri"/>
            </a:endParaRPr>
          </a:p>
        </p:txBody>
      </p:sp>
      <p:cxnSp>
        <p:nvCxnSpPr>
          <p:cNvPr id="33" name="Curved Connector 48"/>
          <p:cNvCxnSpPr>
            <a:stCxn id="32" idx="3"/>
            <a:endCxn id="15" idx="5"/>
          </p:cNvCxnSpPr>
          <p:nvPr/>
        </p:nvCxnSpPr>
        <p:spPr bwMode="auto">
          <a:xfrm flipH="1" flipV="1">
            <a:off x="6086902" y="3620065"/>
            <a:ext cx="626148" cy="1619437"/>
          </a:xfrm>
          <a:prstGeom prst="curvedConnector4">
            <a:avLst>
              <a:gd name="adj1" fmla="val -36509"/>
              <a:gd name="adj2" fmla="val 53651"/>
            </a:avLst>
          </a:prstGeom>
          <a:solidFill>
            <a:schemeClr val="accent1"/>
          </a:solidFill>
          <a:ln w="28575" cap="flat" cmpd="sng" algn="ctr">
            <a:solidFill>
              <a:srgbClr val="C00000"/>
            </a:solidFill>
            <a:prstDash val="solid"/>
            <a:round/>
            <a:headEnd type="none" w="med" len="med"/>
            <a:tailEnd type="stealth" w="lg" len="lg"/>
          </a:ln>
          <a:effectLst/>
        </p:spPr>
      </p:cxnSp>
      <p:sp>
        <p:nvSpPr>
          <p:cNvPr id="34" name="TextBox 33"/>
          <p:cNvSpPr txBox="1"/>
          <p:nvPr/>
        </p:nvSpPr>
        <p:spPr>
          <a:xfrm>
            <a:off x="378924" y="1861816"/>
            <a:ext cx="2669320" cy="461665"/>
          </a:xfrm>
          <a:prstGeom prst="rect">
            <a:avLst/>
          </a:prstGeom>
          <a:noFill/>
        </p:spPr>
        <p:txBody>
          <a:bodyPr wrap="none" rtlCol="0">
            <a:spAutoFit/>
          </a:bodyPr>
          <a:lstStyle/>
          <a:p>
            <a:r>
              <a:rPr lang="en-US" sz="2400" dirty="0" smtClean="0">
                <a:solidFill>
                  <a:srgbClr val="C00000"/>
                </a:solidFill>
                <a:latin typeface="Calibri"/>
              </a:rPr>
              <a:t>3) Cache pollution</a:t>
            </a:r>
            <a:endParaRPr lang="en-US" sz="2400" dirty="0">
              <a:solidFill>
                <a:srgbClr val="C00000"/>
              </a:solidFill>
              <a:latin typeface="Calibri"/>
            </a:endParaRPr>
          </a:p>
        </p:txBody>
      </p:sp>
      <p:cxnSp>
        <p:nvCxnSpPr>
          <p:cNvPr id="35" name="Curved Connector 48"/>
          <p:cNvCxnSpPr>
            <a:stCxn id="34" idx="3"/>
            <a:endCxn id="21" idx="0"/>
          </p:cNvCxnSpPr>
          <p:nvPr/>
        </p:nvCxnSpPr>
        <p:spPr bwMode="auto">
          <a:xfrm flipH="1">
            <a:off x="2031232" y="2092649"/>
            <a:ext cx="1017012" cy="1105497"/>
          </a:xfrm>
          <a:prstGeom prst="curvedConnector4">
            <a:avLst>
              <a:gd name="adj1" fmla="val -22478"/>
              <a:gd name="adj2" fmla="val 60440"/>
            </a:avLst>
          </a:prstGeom>
          <a:solidFill>
            <a:schemeClr val="accent1"/>
          </a:solidFill>
          <a:ln w="28575" cap="flat" cmpd="sng" algn="ctr">
            <a:solidFill>
              <a:srgbClr val="C00000"/>
            </a:solidFill>
            <a:prstDash val="solid"/>
            <a:round/>
            <a:headEnd type="none" w="med" len="med"/>
            <a:tailEnd type="stealth" w="lg" len="lg"/>
          </a:ln>
          <a:effectLst/>
        </p:spPr>
      </p:cxnSp>
      <p:sp>
        <p:nvSpPr>
          <p:cNvPr id="36" name="TextBox 35"/>
          <p:cNvSpPr txBox="1"/>
          <p:nvPr/>
        </p:nvSpPr>
        <p:spPr>
          <a:xfrm>
            <a:off x="2673162" y="5498830"/>
            <a:ext cx="4139275" cy="461665"/>
          </a:xfrm>
          <a:prstGeom prst="rect">
            <a:avLst/>
          </a:prstGeom>
          <a:noFill/>
        </p:spPr>
        <p:txBody>
          <a:bodyPr wrap="none" rtlCol="0">
            <a:spAutoFit/>
          </a:bodyPr>
          <a:lstStyle/>
          <a:p>
            <a:r>
              <a:rPr lang="en-US" sz="2400" dirty="0">
                <a:solidFill>
                  <a:srgbClr val="C00000"/>
                </a:solidFill>
                <a:latin typeface="Calibri"/>
              </a:rPr>
              <a:t>4</a:t>
            </a:r>
            <a:r>
              <a:rPr lang="en-US" sz="2400" dirty="0" smtClean="0">
                <a:solidFill>
                  <a:srgbClr val="C00000"/>
                </a:solidFill>
                <a:latin typeface="Calibri"/>
              </a:rPr>
              <a:t>) Unwanted data movement</a:t>
            </a:r>
            <a:endParaRPr lang="en-US" sz="2400" dirty="0">
              <a:solidFill>
                <a:srgbClr val="C00000"/>
              </a:solidFill>
              <a:latin typeface="Calibri"/>
            </a:endParaRPr>
          </a:p>
        </p:txBody>
      </p:sp>
      <p:sp>
        <p:nvSpPr>
          <p:cNvPr id="37" name="Slide Number Placeholder 3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41</a:t>
            </a:fld>
            <a:endParaRPr lang="en-US">
              <a:solidFill>
                <a:prstClr val="black">
                  <a:tint val="75000"/>
                </a:prstClr>
              </a:solidFill>
              <a:latin typeface="Calibri"/>
            </a:endParaRPr>
          </a:p>
        </p:txBody>
      </p:sp>
    </p:spTree>
    <p:extLst>
      <p:ext uri="{BB962C8B-B14F-4D97-AF65-F5344CB8AC3E}">
        <p14:creationId xmlns:p14="http://schemas.microsoft.com/office/powerpoint/2010/main" val="9530045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path" presetSubtype="0" accel="50000" decel="50000" fill="hold" grpId="1" nodeType="clickEffect">
                                  <p:stCondLst>
                                    <p:cond delay="0"/>
                                  </p:stCondLst>
                                  <p:childTnLst>
                                    <p:animMotion origin="layout" path="M 1.38889E-6 -2.59019E-6 L -0.55156 0.03169 " pathEditMode="relative" rAng="0" ptsTypes="AA">
                                      <p:cBhvr>
                                        <p:cTn id="19" dur="500" fill="hold"/>
                                        <p:tgtEl>
                                          <p:spTgt spid="18"/>
                                        </p:tgtEl>
                                        <p:attrNameLst>
                                          <p:attrName>ppt_x</p:attrName>
                                          <p:attrName>ppt_y</p:attrName>
                                        </p:attrNameLst>
                                      </p:cBhvr>
                                      <p:rCtr x="-27600" y="1600"/>
                                    </p:animMotion>
                                  </p:childTnLst>
                                </p:cTn>
                              </p:par>
                            </p:childTnLst>
                          </p:cTn>
                        </p:par>
                        <p:par>
                          <p:cTn id="20" fill="hold">
                            <p:stCondLst>
                              <p:cond delay="500"/>
                            </p:stCondLst>
                            <p:childTnLst>
                              <p:par>
                                <p:cTn id="21" presetID="1" presetClass="exit" presetSubtype="0" fill="hold" grpId="2" nodeType="afterEffect">
                                  <p:stCondLst>
                                    <p:cond delay="0"/>
                                  </p:stCondLst>
                                  <p:childTnLst>
                                    <p:set>
                                      <p:cBhvr>
                                        <p:cTn id="22" dur="1" fill="hold">
                                          <p:stCondLst>
                                            <p:cond delay="0"/>
                                          </p:stCondLst>
                                        </p:cTn>
                                        <p:tgtEl>
                                          <p:spTgt spid="1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path" presetSubtype="0" accel="50000" decel="50000" fill="hold" grpId="1" nodeType="clickEffect">
                                  <p:stCondLst>
                                    <p:cond delay="0"/>
                                  </p:stCondLst>
                                  <p:childTnLst>
                                    <p:animMotion origin="layout" path="M -2.22222E-6 1.18409E-6 L -0.54114 -0.0118 " pathEditMode="relative" rAng="0" ptsTypes="AA">
                                      <p:cBhvr>
                                        <p:cTn id="33" dur="500" fill="hold"/>
                                        <p:tgtEl>
                                          <p:spTgt spid="19"/>
                                        </p:tgtEl>
                                        <p:attrNameLst>
                                          <p:attrName>ppt_x</p:attrName>
                                          <p:attrName>ppt_y</p:attrName>
                                        </p:attrNameLst>
                                      </p:cBhvr>
                                      <p:rCtr x="-27100" y="-600"/>
                                    </p:animMotion>
                                  </p:childTnLst>
                                </p:cTn>
                              </p:par>
                            </p:childTnLst>
                          </p:cTn>
                        </p:par>
                        <p:par>
                          <p:cTn id="34" fill="hold">
                            <p:stCondLst>
                              <p:cond delay="500"/>
                            </p:stCondLst>
                            <p:childTnLst>
                              <p:par>
                                <p:cTn id="35" presetID="1" presetClass="exit" presetSubtype="0" fill="hold" grpId="2" nodeType="afterEffect">
                                  <p:stCondLst>
                                    <p:cond delay="0"/>
                                  </p:stCondLst>
                                  <p:childTnLst>
                                    <p:set>
                                      <p:cBhvr>
                                        <p:cTn id="36" dur="1" fill="hold">
                                          <p:stCondLst>
                                            <p:cond delay="0"/>
                                          </p:stCondLst>
                                        </p:cTn>
                                        <p:tgtEl>
                                          <p:spTgt spid="19"/>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2"/>
                                        </p:tgtEl>
                                        <p:attrNameLst>
                                          <p:attrName>fillcolor</p:attrName>
                                        </p:attrNameLst>
                                      </p:cBhvr>
                                      <p:to>
                                        <a:schemeClr val="bg1"/>
                                      </p:to>
                                    </p:animClr>
                                    <p:set>
                                      <p:cBhvr>
                                        <p:cTn id="43" dur="500" fill="hold"/>
                                        <p:tgtEl>
                                          <p:spTgt spid="22"/>
                                        </p:tgtEl>
                                        <p:attrNameLst>
                                          <p:attrName>fill.type</p:attrName>
                                        </p:attrNameLst>
                                      </p:cBhvr>
                                      <p:to>
                                        <p:strVal val="solid"/>
                                      </p:to>
                                    </p:set>
                                    <p:set>
                                      <p:cBhvr>
                                        <p:cTn id="44" dur="500" fill="hold"/>
                                        <p:tgtEl>
                                          <p:spTgt spid="22"/>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par>
                                <p:cTn id="74" presetID="10" presetClass="entr" presetSubtype="0" fill="hold"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par>
                                <p:cTn id="82" presetID="10" presetClass="entr" presetSubtype="0" fill="hold"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500"/>
                                        <p:tgtEl>
                                          <p:spTgt spid="34"/>
                                        </p:tgtEl>
                                      </p:cBhvr>
                                    </p:animEffect>
                                  </p:childTnLst>
                                </p:cTn>
                              </p:par>
                              <p:par>
                                <p:cTn id="90" presetID="10" presetClass="entr" presetSubtype="0" fill="hold"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500"/>
                                        <p:tgtEl>
                                          <p:spTgt spid="3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fade">
                                      <p:cBhvr>
                                        <p:cTn id="9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8" grpId="1" animBg="1"/>
      <p:bldP spid="18" grpId="2" animBg="1"/>
      <p:bldP spid="19" grpId="0" animBg="1"/>
      <p:bldP spid="19" grpId="1" animBg="1"/>
      <p:bldP spid="19" grpId="2"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p:bldP spid="32" grpId="0"/>
      <p:bldP spid="34" grpId="0"/>
      <p:bldP spid="3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a:bodyPr>
          <a:lstStyle/>
          <a:p>
            <a:r>
              <a:rPr lang="en-US" dirty="0" smtClean="0"/>
              <a:t>Future: </a:t>
            </a:r>
            <a:r>
              <a:rPr lang="en-US" dirty="0" err="1" smtClean="0"/>
              <a:t>RowClone</a:t>
            </a:r>
            <a:r>
              <a:rPr lang="en-US" dirty="0" smtClean="0"/>
              <a:t> (In-Memory Copy)</a:t>
            </a:r>
            <a:endParaRPr lang="en-US" dirty="0"/>
          </a:p>
        </p:txBody>
      </p:sp>
      <p:sp>
        <p:nvSpPr>
          <p:cNvPr id="4" name="Rectangle 3"/>
          <p:cNvSpPr/>
          <p:nvPr/>
        </p:nvSpPr>
        <p:spPr bwMode="auto">
          <a:xfrm>
            <a:off x="7042402" y="1528540"/>
            <a:ext cx="1350971" cy="395786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Memory</a:t>
            </a: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b="1" dirty="0" smtClean="0">
              <a:solidFill>
                <a:prstClr val="black"/>
              </a:solidFill>
              <a:latin typeface="Arial" charset="0"/>
            </a:endParaRPr>
          </a:p>
        </p:txBody>
      </p:sp>
      <p:sp>
        <p:nvSpPr>
          <p:cNvPr id="5" name="Rectangle 4"/>
          <p:cNvSpPr/>
          <p:nvPr/>
        </p:nvSpPr>
        <p:spPr bwMode="auto">
          <a:xfrm>
            <a:off x="491319" y="2518009"/>
            <a:ext cx="4640239" cy="1978925"/>
          </a:xfrm>
          <a:prstGeom prst="rect">
            <a:avLst/>
          </a:prstGeom>
          <a:noFill/>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cxnSp>
        <p:nvCxnSpPr>
          <p:cNvPr id="6" name="Straight Connector 5"/>
          <p:cNvCxnSpPr/>
          <p:nvPr/>
        </p:nvCxnSpPr>
        <p:spPr bwMode="auto">
          <a:xfrm>
            <a:off x="1801504" y="3507471"/>
            <a:ext cx="13647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2442949" y="3507471"/>
            <a:ext cx="8645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193579" y="3507471"/>
            <a:ext cx="9102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4162568" y="3507471"/>
            <a:ext cx="11373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Rectangle 9"/>
          <p:cNvSpPr/>
          <p:nvPr/>
        </p:nvSpPr>
        <p:spPr bwMode="auto">
          <a:xfrm>
            <a:off x="4276300" y="3229966"/>
            <a:ext cx="664190" cy="55501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MC</a:t>
            </a:r>
          </a:p>
        </p:txBody>
      </p:sp>
      <p:sp>
        <p:nvSpPr>
          <p:cNvPr id="11" name="Rectangle 10"/>
          <p:cNvSpPr/>
          <p:nvPr/>
        </p:nvSpPr>
        <p:spPr bwMode="auto">
          <a:xfrm>
            <a:off x="3284606" y="2768212"/>
            <a:ext cx="877962" cy="147851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L3</a:t>
            </a:r>
          </a:p>
        </p:txBody>
      </p:sp>
      <p:sp>
        <p:nvSpPr>
          <p:cNvPr id="12" name="Rectangle 11"/>
          <p:cNvSpPr/>
          <p:nvPr/>
        </p:nvSpPr>
        <p:spPr bwMode="auto">
          <a:xfrm>
            <a:off x="2529403" y="2997952"/>
            <a:ext cx="664176" cy="101903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L2</a:t>
            </a:r>
          </a:p>
        </p:txBody>
      </p:sp>
      <p:sp>
        <p:nvSpPr>
          <p:cNvPr id="13" name="Rectangle 12"/>
          <p:cNvSpPr/>
          <p:nvPr/>
        </p:nvSpPr>
        <p:spPr bwMode="auto">
          <a:xfrm>
            <a:off x="1937982" y="3186749"/>
            <a:ext cx="504967" cy="6414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L1</a:t>
            </a:r>
          </a:p>
        </p:txBody>
      </p:sp>
      <p:sp>
        <p:nvSpPr>
          <p:cNvPr id="14" name="Rectangle 13"/>
          <p:cNvSpPr/>
          <p:nvPr/>
        </p:nvSpPr>
        <p:spPr bwMode="auto">
          <a:xfrm>
            <a:off x="696036" y="2927441"/>
            <a:ext cx="1105468" cy="116006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CPU</a:t>
            </a:r>
          </a:p>
        </p:txBody>
      </p:sp>
      <p:sp>
        <p:nvSpPr>
          <p:cNvPr id="15" name="Left-Right Arrow 14"/>
          <p:cNvSpPr/>
          <p:nvPr/>
        </p:nvSpPr>
        <p:spPr bwMode="auto">
          <a:xfrm>
            <a:off x="5131558" y="3282283"/>
            <a:ext cx="1910687" cy="450376"/>
          </a:xfrm>
          <a:prstGeom prst="leftRightArrow">
            <a:avLst>
              <a:gd name="adj1" fmla="val 50000"/>
              <a:gd name="adj2" fmla="val 25758"/>
            </a:avLst>
          </a:prstGeom>
          <a:solidFill>
            <a:schemeClr val="bg1">
              <a:lumMod val="75000"/>
            </a:schemeClr>
          </a:solidFill>
          <a:ln>
            <a:solidFill>
              <a:schemeClr val="tx1">
                <a:lumMod val="65000"/>
                <a:lumOff val="35000"/>
              </a:schemeClr>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sp>
        <p:nvSpPr>
          <p:cNvPr id="16" name="Rectangle 15"/>
          <p:cNvSpPr/>
          <p:nvPr/>
        </p:nvSpPr>
        <p:spPr bwMode="auto">
          <a:xfrm>
            <a:off x="7042246" y="2960170"/>
            <a:ext cx="1351128" cy="245660"/>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sp>
        <p:nvSpPr>
          <p:cNvPr id="17" name="Rectangle 16"/>
          <p:cNvSpPr/>
          <p:nvPr/>
        </p:nvSpPr>
        <p:spPr bwMode="auto">
          <a:xfrm>
            <a:off x="7044517" y="3659885"/>
            <a:ext cx="1348855" cy="257022"/>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sp>
        <p:nvSpPr>
          <p:cNvPr id="18" name="Rectangle 17"/>
          <p:cNvSpPr/>
          <p:nvPr/>
        </p:nvSpPr>
        <p:spPr bwMode="auto">
          <a:xfrm>
            <a:off x="7042246" y="2954740"/>
            <a:ext cx="1351128" cy="245660"/>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cxnSp>
        <p:nvCxnSpPr>
          <p:cNvPr id="19" name="Straight Arrow Connector 18"/>
          <p:cNvCxnSpPr>
            <a:stCxn id="18" idx="2"/>
            <a:endCxn id="17" idx="0"/>
          </p:cNvCxnSpPr>
          <p:nvPr/>
        </p:nvCxnSpPr>
        <p:spPr bwMode="auto">
          <a:xfrm rot="16200000" flipH="1">
            <a:off x="7488635" y="3429574"/>
            <a:ext cx="459485" cy="1135"/>
          </a:xfrm>
          <a:prstGeom prst="straightConnector1">
            <a:avLst/>
          </a:prstGeom>
          <a:solidFill>
            <a:schemeClr val="accent1"/>
          </a:solidFill>
          <a:ln w="28575" cap="flat" cmpd="sng" algn="ctr">
            <a:solidFill>
              <a:schemeClr val="tx1"/>
            </a:solidFill>
            <a:prstDash val="solid"/>
            <a:round/>
            <a:headEnd type="none" w="med" len="med"/>
            <a:tailEnd type="stealth" w="lg" len="lg"/>
          </a:ln>
          <a:effectLst/>
        </p:spPr>
      </p:cxnSp>
      <p:sp>
        <p:nvSpPr>
          <p:cNvPr id="20" name="TextBox 19"/>
          <p:cNvSpPr txBox="1"/>
          <p:nvPr/>
        </p:nvSpPr>
        <p:spPr>
          <a:xfrm>
            <a:off x="4015945" y="1507524"/>
            <a:ext cx="2170787" cy="461665"/>
          </a:xfrm>
          <a:prstGeom prst="rect">
            <a:avLst/>
          </a:prstGeom>
          <a:noFill/>
        </p:spPr>
        <p:txBody>
          <a:bodyPr wrap="none" rtlCol="0">
            <a:spAutoFit/>
          </a:bodyPr>
          <a:lstStyle/>
          <a:p>
            <a:r>
              <a:rPr lang="en-US" sz="2400" dirty="0" smtClean="0">
                <a:solidFill>
                  <a:srgbClr val="003399"/>
                </a:solidFill>
                <a:latin typeface="Calibri"/>
              </a:rPr>
              <a:t>1) Low latency</a:t>
            </a:r>
            <a:endParaRPr lang="en-US" sz="2400" dirty="0">
              <a:solidFill>
                <a:srgbClr val="003399"/>
              </a:solidFill>
              <a:latin typeface="Calibri"/>
            </a:endParaRPr>
          </a:p>
        </p:txBody>
      </p:sp>
      <p:cxnSp>
        <p:nvCxnSpPr>
          <p:cNvPr id="21" name="Curved Connector 20"/>
          <p:cNvCxnSpPr>
            <a:stCxn id="20" idx="3"/>
            <a:endCxn id="18" idx="1"/>
          </p:cNvCxnSpPr>
          <p:nvPr/>
        </p:nvCxnSpPr>
        <p:spPr bwMode="auto">
          <a:xfrm>
            <a:off x="6186732" y="1738357"/>
            <a:ext cx="855514" cy="1339213"/>
          </a:xfrm>
          <a:prstGeom prst="curvedConnector3">
            <a:avLst>
              <a:gd name="adj1" fmla="val 50000"/>
            </a:avLst>
          </a:prstGeom>
          <a:solidFill>
            <a:schemeClr val="accent1"/>
          </a:solidFill>
          <a:ln w="28575" cap="flat" cmpd="sng" algn="ctr">
            <a:solidFill>
              <a:srgbClr val="003399"/>
            </a:solidFill>
            <a:prstDash val="solid"/>
            <a:round/>
            <a:headEnd type="none" w="med" len="med"/>
            <a:tailEnd type="stealth" w="lg" len="lg"/>
          </a:ln>
          <a:effectLst/>
        </p:spPr>
      </p:cxnSp>
      <p:sp>
        <p:nvSpPr>
          <p:cNvPr id="22" name="TextBox 21"/>
          <p:cNvSpPr txBox="1"/>
          <p:nvPr/>
        </p:nvSpPr>
        <p:spPr>
          <a:xfrm>
            <a:off x="2819400" y="5282524"/>
            <a:ext cx="3870961" cy="461665"/>
          </a:xfrm>
          <a:prstGeom prst="rect">
            <a:avLst/>
          </a:prstGeom>
          <a:noFill/>
        </p:spPr>
        <p:txBody>
          <a:bodyPr wrap="square" rtlCol="0">
            <a:spAutoFit/>
          </a:bodyPr>
          <a:lstStyle/>
          <a:p>
            <a:r>
              <a:rPr lang="en-US" sz="2400" dirty="0">
                <a:solidFill>
                  <a:srgbClr val="003399"/>
                </a:solidFill>
                <a:latin typeface="Calibri"/>
              </a:rPr>
              <a:t>2</a:t>
            </a:r>
            <a:r>
              <a:rPr lang="en-US" sz="2400" dirty="0" smtClean="0">
                <a:solidFill>
                  <a:srgbClr val="003399"/>
                </a:solidFill>
                <a:latin typeface="Calibri"/>
              </a:rPr>
              <a:t>) Low bandwidth utilization</a:t>
            </a:r>
            <a:endParaRPr lang="en-US" sz="2400" dirty="0">
              <a:solidFill>
                <a:srgbClr val="003399"/>
              </a:solidFill>
              <a:latin typeface="Calibri"/>
            </a:endParaRPr>
          </a:p>
        </p:txBody>
      </p:sp>
      <p:cxnSp>
        <p:nvCxnSpPr>
          <p:cNvPr id="23" name="Curved Connector 51"/>
          <p:cNvCxnSpPr>
            <a:stCxn id="22" idx="3"/>
            <a:endCxn id="15" idx="5"/>
          </p:cNvCxnSpPr>
          <p:nvPr/>
        </p:nvCxnSpPr>
        <p:spPr bwMode="auto">
          <a:xfrm flipH="1" flipV="1">
            <a:off x="6086902" y="3620065"/>
            <a:ext cx="603459" cy="1893292"/>
          </a:xfrm>
          <a:prstGeom prst="curvedConnector4">
            <a:avLst>
              <a:gd name="adj1" fmla="val -37882"/>
              <a:gd name="adj2" fmla="val 53123"/>
            </a:avLst>
          </a:prstGeom>
          <a:solidFill>
            <a:schemeClr val="accent1"/>
          </a:solidFill>
          <a:ln w="28575" cap="flat" cmpd="sng" algn="ctr">
            <a:solidFill>
              <a:srgbClr val="003399"/>
            </a:solidFill>
            <a:prstDash val="solid"/>
            <a:round/>
            <a:headEnd type="none" w="med" len="med"/>
            <a:tailEnd type="stealth" w="lg" len="lg"/>
          </a:ln>
          <a:effectLst/>
        </p:spPr>
      </p:cxnSp>
      <p:sp>
        <p:nvSpPr>
          <p:cNvPr id="24" name="TextBox 23"/>
          <p:cNvSpPr txBox="1"/>
          <p:nvPr/>
        </p:nvSpPr>
        <p:spPr>
          <a:xfrm>
            <a:off x="428359" y="1505479"/>
            <a:ext cx="3105673" cy="461665"/>
          </a:xfrm>
          <a:prstGeom prst="rect">
            <a:avLst/>
          </a:prstGeom>
          <a:noFill/>
        </p:spPr>
        <p:txBody>
          <a:bodyPr wrap="square" rtlCol="0">
            <a:spAutoFit/>
          </a:bodyPr>
          <a:lstStyle/>
          <a:p>
            <a:r>
              <a:rPr lang="en-US" sz="2400" dirty="0" smtClean="0">
                <a:solidFill>
                  <a:srgbClr val="003399"/>
                </a:solidFill>
                <a:latin typeface="Calibri"/>
              </a:rPr>
              <a:t>3) No cache pollution</a:t>
            </a:r>
            <a:endParaRPr lang="en-US" sz="2400" dirty="0">
              <a:solidFill>
                <a:srgbClr val="003399"/>
              </a:solidFill>
              <a:latin typeface="Calibri"/>
            </a:endParaRPr>
          </a:p>
        </p:txBody>
      </p:sp>
      <p:cxnSp>
        <p:nvCxnSpPr>
          <p:cNvPr id="25" name="Curved Connector 51"/>
          <p:cNvCxnSpPr>
            <a:stCxn id="24" idx="3"/>
            <a:endCxn id="13" idx="0"/>
          </p:cNvCxnSpPr>
          <p:nvPr/>
        </p:nvCxnSpPr>
        <p:spPr bwMode="auto">
          <a:xfrm flipH="1">
            <a:off x="2190466" y="1736312"/>
            <a:ext cx="1343566" cy="1450437"/>
          </a:xfrm>
          <a:prstGeom prst="curvedConnector4">
            <a:avLst>
              <a:gd name="adj1" fmla="val -17014"/>
              <a:gd name="adj2" fmla="val 57957"/>
            </a:avLst>
          </a:prstGeom>
          <a:solidFill>
            <a:schemeClr val="accent1"/>
          </a:solidFill>
          <a:ln w="28575" cap="flat" cmpd="sng" algn="ctr">
            <a:solidFill>
              <a:srgbClr val="003399"/>
            </a:solidFill>
            <a:prstDash val="solid"/>
            <a:round/>
            <a:headEnd type="none" w="med" len="med"/>
            <a:tailEnd type="stealth" w="lg" len="lg"/>
          </a:ln>
          <a:effectLst/>
        </p:spPr>
      </p:cxnSp>
      <p:sp>
        <p:nvSpPr>
          <p:cNvPr id="26" name="TextBox 25"/>
          <p:cNvSpPr txBox="1"/>
          <p:nvPr/>
        </p:nvSpPr>
        <p:spPr>
          <a:xfrm>
            <a:off x="2819400" y="5682064"/>
            <a:ext cx="4798552" cy="461665"/>
          </a:xfrm>
          <a:prstGeom prst="rect">
            <a:avLst/>
          </a:prstGeom>
          <a:noFill/>
        </p:spPr>
        <p:txBody>
          <a:bodyPr wrap="square" rtlCol="0">
            <a:spAutoFit/>
          </a:bodyPr>
          <a:lstStyle/>
          <a:p>
            <a:r>
              <a:rPr lang="en-US" sz="2400" dirty="0" smtClean="0">
                <a:solidFill>
                  <a:srgbClr val="003399"/>
                </a:solidFill>
                <a:latin typeface="Calibri"/>
              </a:rPr>
              <a:t>4) No unwanted data movement</a:t>
            </a:r>
            <a:endParaRPr lang="en-US" sz="2400" dirty="0">
              <a:solidFill>
                <a:srgbClr val="003399"/>
              </a:solidFill>
              <a:latin typeface="Calibri"/>
            </a:endParaRPr>
          </a:p>
        </p:txBody>
      </p:sp>
      <p:sp>
        <p:nvSpPr>
          <p:cNvPr id="28" name="Slide Number Placeholder 27"/>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42</a:t>
            </a:fld>
            <a:endParaRPr lang="en-US">
              <a:solidFill>
                <a:prstClr val="black">
                  <a:tint val="75000"/>
                </a:prstClr>
              </a:solidFill>
              <a:latin typeface="Calibri"/>
            </a:endParaRPr>
          </a:p>
        </p:txBody>
      </p:sp>
    </p:spTree>
    <p:extLst>
      <p:ext uri="{BB962C8B-B14F-4D97-AF65-F5344CB8AC3E}">
        <p14:creationId xmlns:p14="http://schemas.microsoft.com/office/powerpoint/2010/main" val="21794562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61111E-6 2.96296E-6 L -3.61111E-6 0.10277 " pathEditMode="relative" rAng="0" ptsTypes="AA">
                                      <p:cBhvr>
                                        <p:cTn id="6" dur="500" fill="hold"/>
                                        <p:tgtEl>
                                          <p:spTgt spid="18"/>
                                        </p:tgtEl>
                                        <p:attrNameLst>
                                          <p:attrName>ppt_x</p:attrName>
                                          <p:attrName>ppt_y</p:attrName>
                                        </p:attrNameLst>
                                      </p:cBhvr>
                                      <p:rCtr x="0" y="51"/>
                                    </p:animMotion>
                                  </p:childTnLst>
                                </p:cTn>
                              </p:par>
                            </p:childTnLst>
                          </p:cTn>
                        </p:par>
                        <p:par>
                          <p:cTn id="7" fill="hold">
                            <p:stCondLst>
                              <p:cond delay="500"/>
                            </p:stCondLst>
                            <p:childTnLst>
                              <p:par>
                                <p:cTn id="8" presetID="1" presetClass="exit" presetSubtype="0" fill="hold" grpId="1" nodeType="afterEffect">
                                  <p:stCondLst>
                                    <p:cond delay="0"/>
                                  </p:stCondLst>
                                  <p:childTnLst>
                                    <p:set>
                                      <p:cBhvr>
                                        <p:cTn id="9" dur="1" fill="hold">
                                          <p:stCondLst>
                                            <p:cond delay="0"/>
                                          </p:stCondLst>
                                        </p:cTn>
                                        <p:tgtEl>
                                          <p:spTgt spid="18"/>
                                        </p:tgtEl>
                                        <p:attrNameLst>
                                          <p:attrName>style.visibility</p:attrName>
                                        </p:attrNameLst>
                                      </p:cBhvr>
                                      <p:to>
                                        <p:strVal val="hidden"/>
                                      </p:to>
                                    </p:set>
                                  </p:childTnLst>
                                </p:cTn>
                              </p:par>
                              <p:par>
                                <p:cTn id="10" presetID="1" presetClass="emph" presetSubtype="2" fill="hold" nodeType="withEffect">
                                  <p:stCondLst>
                                    <p:cond delay="0"/>
                                  </p:stCondLst>
                                  <p:childTnLst>
                                    <p:animClr clrSpc="rgb" dir="cw">
                                      <p:cBhvr>
                                        <p:cTn id="11" dur="500" fill="hold"/>
                                        <p:tgtEl>
                                          <p:spTgt spid="17"/>
                                        </p:tgtEl>
                                        <p:attrNameLst>
                                          <p:attrName>fillcolor</p:attrName>
                                        </p:attrNameLst>
                                      </p:cBhvr>
                                      <p:to>
                                        <a:schemeClr val="bg1"/>
                                      </p:to>
                                    </p:animClr>
                                    <p:set>
                                      <p:cBhvr>
                                        <p:cTn id="12" dur="500" fill="hold"/>
                                        <p:tgtEl>
                                          <p:spTgt spid="17"/>
                                        </p:tgtEl>
                                        <p:attrNameLst>
                                          <p:attrName>fill.type</p:attrName>
                                        </p:attrNameLst>
                                      </p:cBhvr>
                                      <p:to>
                                        <p:strVal val="solid"/>
                                      </p:to>
                                    </p:set>
                                    <p:set>
                                      <p:cBhvr>
                                        <p:cTn id="13" dur="500" fill="hold"/>
                                        <p:tgtEl>
                                          <p:spTgt spid="17"/>
                                        </p:tgtEl>
                                        <p:attrNameLst>
                                          <p:attrName>fill.on</p:attrName>
                                        </p:attrNameLst>
                                      </p:cBhvr>
                                      <p:to>
                                        <p:strVal val="true"/>
                                      </p:to>
                                    </p:se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0" grpId="0"/>
      <p:bldP spid="22" grpId="0"/>
      <p:bldP spid="24" grpId="0"/>
      <p:bldP spid="2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40" name="Group 32"/>
          <p:cNvGrpSpPr>
            <a:grpSpLocks/>
          </p:cNvGrpSpPr>
          <p:nvPr/>
        </p:nvGrpSpPr>
        <p:grpSpPr bwMode="auto">
          <a:xfrm>
            <a:off x="1784350" y="5017294"/>
            <a:ext cx="4400550" cy="260350"/>
            <a:chOff x="0" y="0"/>
            <a:chExt cx="5544" cy="328"/>
          </a:xfrm>
        </p:grpSpPr>
        <p:sp>
          <p:nvSpPr>
            <p:cNvPr id="17409" name="Line 1"/>
            <p:cNvSpPr>
              <a:spLocks noChangeShapeType="1"/>
            </p:cNvSpPr>
            <p:nvPr/>
          </p:nvSpPr>
          <p:spPr bwMode="auto">
            <a:xfrm>
              <a:off x="0"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0" name="Line 2"/>
            <p:cNvSpPr>
              <a:spLocks noChangeShapeType="1"/>
            </p:cNvSpPr>
            <p:nvPr/>
          </p:nvSpPr>
          <p:spPr bwMode="auto">
            <a:xfrm>
              <a:off x="18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1" name="Line 3"/>
            <p:cNvSpPr>
              <a:spLocks noChangeShapeType="1"/>
            </p:cNvSpPr>
            <p:nvPr/>
          </p:nvSpPr>
          <p:spPr bwMode="auto">
            <a:xfrm>
              <a:off x="36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2" name="Line 4"/>
            <p:cNvSpPr>
              <a:spLocks noChangeShapeType="1"/>
            </p:cNvSpPr>
            <p:nvPr/>
          </p:nvSpPr>
          <p:spPr bwMode="auto">
            <a:xfrm>
              <a:off x="55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3" name="Line 5"/>
            <p:cNvSpPr>
              <a:spLocks noChangeShapeType="1"/>
            </p:cNvSpPr>
            <p:nvPr/>
          </p:nvSpPr>
          <p:spPr bwMode="auto">
            <a:xfrm>
              <a:off x="73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4" name="Line 6"/>
            <p:cNvSpPr>
              <a:spLocks noChangeShapeType="1"/>
            </p:cNvSpPr>
            <p:nvPr/>
          </p:nvSpPr>
          <p:spPr bwMode="auto">
            <a:xfrm>
              <a:off x="923"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5" name="Line 7"/>
            <p:cNvSpPr>
              <a:spLocks noChangeShapeType="1"/>
            </p:cNvSpPr>
            <p:nvPr/>
          </p:nvSpPr>
          <p:spPr bwMode="auto">
            <a:xfrm>
              <a:off x="1108"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6" name="Line 8"/>
            <p:cNvSpPr>
              <a:spLocks noChangeShapeType="1"/>
            </p:cNvSpPr>
            <p:nvPr/>
          </p:nvSpPr>
          <p:spPr bwMode="auto">
            <a:xfrm>
              <a:off x="1293"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7" name="Line 9"/>
            <p:cNvSpPr>
              <a:spLocks noChangeShapeType="1"/>
            </p:cNvSpPr>
            <p:nvPr/>
          </p:nvSpPr>
          <p:spPr bwMode="auto">
            <a:xfrm>
              <a:off x="1478"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8" name="Line 10"/>
            <p:cNvSpPr>
              <a:spLocks noChangeShapeType="1"/>
            </p:cNvSpPr>
            <p:nvPr/>
          </p:nvSpPr>
          <p:spPr bwMode="auto">
            <a:xfrm>
              <a:off x="1663"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9" name="Line 11"/>
            <p:cNvSpPr>
              <a:spLocks noChangeShapeType="1"/>
            </p:cNvSpPr>
            <p:nvPr/>
          </p:nvSpPr>
          <p:spPr bwMode="auto">
            <a:xfrm>
              <a:off x="1847"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0" name="Line 12"/>
            <p:cNvSpPr>
              <a:spLocks noChangeShapeType="1"/>
            </p:cNvSpPr>
            <p:nvPr/>
          </p:nvSpPr>
          <p:spPr bwMode="auto">
            <a:xfrm>
              <a:off x="2032"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1" name="Line 13"/>
            <p:cNvSpPr>
              <a:spLocks noChangeShapeType="1"/>
            </p:cNvSpPr>
            <p:nvPr/>
          </p:nvSpPr>
          <p:spPr bwMode="auto">
            <a:xfrm>
              <a:off x="2217"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2" name="Line 14"/>
            <p:cNvSpPr>
              <a:spLocks noChangeShapeType="1"/>
            </p:cNvSpPr>
            <p:nvPr/>
          </p:nvSpPr>
          <p:spPr bwMode="auto">
            <a:xfrm>
              <a:off x="2402"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3" name="Line 15"/>
            <p:cNvSpPr>
              <a:spLocks noChangeShapeType="1"/>
            </p:cNvSpPr>
            <p:nvPr/>
          </p:nvSpPr>
          <p:spPr bwMode="auto">
            <a:xfrm>
              <a:off x="2587"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4" name="Line 16"/>
            <p:cNvSpPr>
              <a:spLocks noChangeShapeType="1"/>
            </p:cNvSpPr>
            <p:nvPr/>
          </p:nvSpPr>
          <p:spPr bwMode="auto">
            <a:xfrm>
              <a:off x="2771"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5" name="Line 17"/>
            <p:cNvSpPr>
              <a:spLocks noChangeShapeType="1"/>
            </p:cNvSpPr>
            <p:nvPr/>
          </p:nvSpPr>
          <p:spPr bwMode="auto">
            <a:xfrm>
              <a:off x="2956"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6" name="Line 18"/>
            <p:cNvSpPr>
              <a:spLocks noChangeShapeType="1"/>
            </p:cNvSpPr>
            <p:nvPr/>
          </p:nvSpPr>
          <p:spPr bwMode="auto">
            <a:xfrm>
              <a:off x="3141"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7" name="Line 19"/>
            <p:cNvSpPr>
              <a:spLocks noChangeShapeType="1"/>
            </p:cNvSpPr>
            <p:nvPr/>
          </p:nvSpPr>
          <p:spPr bwMode="auto">
            <a:xfrm>
              <a:off x="3326"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8" name="Line 20"/>
            <p:cNvSpPr>
              <a:spLocks noChangeShapeType="1"/>
            </p:cNvSpPr>
            <p:nvPr/>
          </p:nvSpPr>
          <p:spPr bwMode="auto">
            <a:xfrm>
              <a:off x="3511"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9" name="Line 21"/>
            <p:cNvSpPr>
              <a:spLocks noChangeShapeType="1"/>
            </p:cNvSpPr>
            <p:nvPr/>
          </p:nvSpPr>
          <p:spPr bwMode="auto">
            <a:xfrm>
              <a:off x="3695"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0" name="Line 22"/>
            <p:cNvSpPr>
              <a:spLocks noChangeShapeType="1"/>
            </p:cNvSpPr>
            <p:nvPr/>
          </p:nvSpPr>
          <p:spPr bwMode="auto">
            <a:xfrm>
              <a:off x="3880"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1" name="Line 23"/>
            <p:cNvSpPr>
              <a:spLocks noChangeShapeType="1"/>
            </p:cNvSpPr>
            <p:nvPr/>
          </p:nvSpPr>
          <p:spPr bwMode="auto">
            <a:xfrm>
              <a:off x="4065"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2" name="Line 24"/>
            <p:cNvSpPr>
              <a:spLocks noChangeShapeType="1"/>
            </p:cNvSpPr>
            <p:nvPr/>
          </p:nvSpPr>
          <p:spPr bwMode="auto">
            <a:xfrm>
              <a:off x="4250"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3" name="Line 25"/>
            <p:cNvSpPr>
              <a:spLocks noChangeShapeType="1"/>
            </p:cNvSpPr>
            <p:nvPr/>
          </p:nvSpPr>
          <p:spPr bwMode="auto">
            <a:xfrm>
              <a:off x="4435"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4" name="Line 26"/>
            <p:cNvSpPr>
              <a:spLocks noChangeShapeType="1"/>
            </p:cNvSpPr>
            <p:nvPr/>
          </p:nvSpPr>
          <p:spPr bwMode="auto">
            <a:xfrm>
              <a:off x="461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5" name="Line 27"/>
            <p:cNvSpPr>
              <a:spLocks noChangeShapeType="1"/>
            </p:cNvSpPr>
            <p:nvPr/>
          </p:nvSpPr>
          <p:spPr bwMode="auto">
            <a:xfrm>
              <a:off x="480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6" name="Line 28"/>
            <p:cNvSpPr>
              <a:spLocks noChangeShapeType="1"/>
            </p:cNvSpPr>
            <p:nvPr/>
          </p:nvSpPr>
          <p:spPr bwMode="auto">
            <a:xfrm>
              <a:off x="498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7" name="Line 29"/>
            <p:cNvSpPr>
              <a:spLocks noChangeShapeType="1"/>
            </p:cNvSpPr>
            <p:nvPr/>
          </p:nvSpPr>
          <p:spPr bwMode="auto">
            <a:xfrm>
              <a:off x="517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8" name="Line 30"/>
            <p:cNvSpPr>
              <a:spLocks noChangeShapeType="1"/>
            </p:cNvSpPr>
            <p:nvPr/>
          </p:nvSpPr>
          <p:spPr bwMode="auto">
            <a:xfrm>
              <a:off x="535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9" name="Line 31"/>
            <p:cNvSpPr>
              <a:spLocks noChangeShapeType="1"/>
            </p:cNvSpPr>
            <p:nvPr/>
          </p:nvSpPr>
          <p:spPr bwMode="auto">
            <a:xfrm>
              <a:off x="554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441" name="Rectangle 33"/>
          <p:cNvSpPr>
            <a:spLocks/>
          </p:cNvSpPr>
          <p:nvPr/>
        </p:nvSpPr>
        <p:spPr bwMode="auto">
          <a:xfrm>
            <a:off x="1714500" y="208280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2" name="Rectangle 34"/>
          <p:cNvSpPr>
            <a:spLocks/>
          </p:cNvSpPr>
          <p:nvPr/>
        </p:nvSpPr>
        <p:spPr bwMode="auto">
          <a:xfrm>
            <a:off x="2895600" y="2089150"/>
            <a:ext cx="1168400" cy="165100"/>
          </a:xfrm>
          <a:prstGeom prst="rect">
            <a:avLst/>
          </a:prstGeom>
          <a:solidFill>
            <a:srgbClr val="FF2712"/>
          </a:solidFill>
          <a:ln>
            <a:noFill/>
          </a:ln>
          <a:extLst>
            <a:ext uri="{91240B29-F687-4f45-9708-019B960494DF}">
              <a14:hiddenLine xmlns:a14="http://schemas.microsoft.com/office/drawing/2010/main" w="25400" cap="flat">
                <a:solidFill>
                  <a:srgbClr val="FD9A00"/>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3" name="Rectangle 35"/>
          <p:cNvSpPr>
            <a:spLocks noGrp="1" noChangeArrowheads="1"/>
          </p:cNvSpPr>
          <p:nvPr>
            <p:ph type="title"/>
          </p:nvPr>
        </p:nvSpPr>
        <p:spPr>
          <a:ln/>
        </p:spPr>
        <p:txBody>
          <a:bodyPr/>
          <a:lstStyle/>
          <a:p>
            <a:r>
              <a:rPr lang="en-US" dirty="0"/>
              <a:t>DRAM </a:t>
            </a:r>
            <a:r>
              <a:rPr lang="en-US" dirty="0" smtClean="0"/>
              <a:t>operation (</a:t>
            </a:r>
            <a:r>
              <a:rPr lang="en-US" dirty="0"/>
              <a:t>load one byte)</a:t>
            </a:r>
          </a:p>
        </p:txBody>
      </p:sp>
      <p:grpSp>
        <p:nvGrpSpPr>
          <p:cNvPr id="17468" name="Group 60"/>
          <p:cNvGrpSpPr>
            <a:grpSpLocks/>
          </p:cNvGrpSpPr>
          <p:nvPr/>
        </p:nvGrpSpPr>
        <p:grpSpPr bwMode="auto">
          <a:xfrm>
            <a:off x="1695450" y="1662907"/>
            <a:ext cx="4574382" cy="3359944"/>
            <a:chOff x="0" y="0"/>
            <a:chExt cx="5763" cy="4232"/>
          </a:xfrm>
        </p:grpSpPr>
        <p:sp>
          <p:nvSpPr>
            <p:cNvPr id="17444" name="Line 36"/>
            <p:cNvSpPr>
              <a:spLocks noChangeShapeType="1"/>
            </p:cNvSpPr>
            <p:nvPr/>
          </p:nvSpPr>
          <p:spPr bwMode="auto">
            <a:xfrm rot="10800000" flipH="1">
              <a:off x="0" y="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5" name="Line 37"/>
            <p:cNvSpPr>
              <a:spLocks noChangeShapeType="1"/>
            </p:cNvSpPr>
            <p:nvPr/>
          </p:nvSpPr>
          <p:spPr bwMode="auto">
            <a:xfrm rot="10800000" flipH="1">
              <a:off x="0" y="18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6" name="Line 38"/>
            <p:cNvSpPr>
              <a:spLocks noChangeShapeType="1"/>
            </p:cNvSpPr>
            <p:nvPr/>
          </p:nvSpPr>
          <p:spPr bwMode="auto">
            <a:xfrm rot="10800000" flipH="1">
              <a:off x="0" y="36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7" name="Line 39"/>
            <p:cNvSpPr>
              <a:spLocks noChangeShapeType="1"/>
            </p:cNvSpPr>
            <p:nvPr/>
          </p:nvSpPr>
          <p:spPr bwMode="auto">
            <a:xfrm rot="10800000" flipH="1">
              <a:off x="0" y="55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8" name="Line 40"/>
            <p:cNvSpPr>
              <a:spLocks noChangeShapeType="1"/>
            </p:cNvSpPr>
            <p:nvPr/>
          </p:nvSpPr>
          <p:spPr bwMode="auto">
            <a:xfrm rot="10800000" flipH="1">
              <a:off x="0" y="73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9" name="Line 41"/>
            <p:cNvSpPr>
              <a:spLocks noChangeShapeType="1"/>
            </p:cNvSpPr>
            <p:nvPr/>
          </p:nvSpPr>
          <p:spPr bwMode="auto">
            <a:xfrm rot="10800000" flipH="1">
              <a:off x="0" y="92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0" name="Line 42"/>
            <p:cNvSpPr>
              <a:spLocks noChangeShapeType="1"/>
            </p:cNvSpPr>
            <p:nvPr/>
          </p:nvSpPr>
          <p:spPr bwMode="auto">
            <a:xfrm rot="10800000" flipH="1">
              <a:off x="0" y="110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1" name="Line 43"/>
            <p:cNvSpPr>
              <a:spLocks noChangeShapeType="1"/>
            </p:cNvSpPr>
            <p:nvPr/>
          </p:nvSpPr>
          <p:spPr bwMode="auto">
            <a:xfrm rot="10800000" flipH="1">
              <a:off x="0" y="128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2" name="Line 44"/>
            <p:cNvSpPr>
              <a:spLocks noChangeShapeType="1"/>
            </p:cNvSpPr>
            <p:nvPr/>
          </p:nvSpPr>
          <p:spPr bwMode="auto">
            <a:xfrm rot="10800000" flipH="1">
              <a:off x="0" y="147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3" name="Line 45"/>
            <p:cNvSpPr>
              <a:spLocks noChangeShapeType="1"/>
            </p:cNvSpPr>
            <p:nvPr/>
          </p:nvSpPr>
          <p:spPr bwMode="auto">
            <a:xfrm rot="10800000" flipH="1">
              <a:off x="0" y="165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4" name="Line 46"/>
            <p:cNvSpPr>
              <a:spLocks noChangeShapeType="1"/>
            </p:cNvSpPr>
            <p:nvPr/>
          </p:nvSpPr>
          <p:spPr bwMode="auto">
            <a:xfrm rot="10800000" flipH="1">
              <a:off x="0" y="184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5" name="Line 47"/>
            <p:cNvSpPr>
              <a:spLocks noChangeShapeType="1"/>
            </p:cNvSpPr>
            <p:nvPr/>
          </p:nvSpPr>
          <p:spPr bwMode="auto">
            <a:xfrm rot="10800000" flipH="1">
              <a:off x="0" y="202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6" name="Line 48"/>
            <p:cNvSpPr>
              <a:spLocks noChangeShapeType="1"/>
            </p:cNvSpPr>
            <p:nvPr/>
          </p:nvSpPr>
          <p:spPr bwMode="auto">
            <a:xfrm rot="10800000" flipH="1">
              <a:off x="0" y="220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7" name="Line 49"/>
            <p:cNvSpPr>
              <a:spLocks noChangeShapeType="1"/>
            </p:cNvSpPr>
            <p:nvPr/>
          </p:nvSpPr>
          <p:spPr bwMode="auto">
            <a:xfrm rot="10800000" flipH="1">
              <a:off x="0" y="239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8" name="Line 50"/>
            <p:cNvSpPr>
              <a:spLocks noChangeShapeType="1"/>
            </p:cNvSpPr>
            <p:nvPr/>
          </p:nvSpPr>
          <p:spPr bwMode="auto">
            <a:xfrm rot="10800000" flipH="1">
              <a:off x="0" y="257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9" name="Line 51"/>
            <p:cNvSpPr>
              <a:spLocks noChangeShapeType="1"/>
            </p:cNvSpPr>
            <p:nvPr/>
          </p:nvSpPr>
          <p:spPr bwMode="auto">
            <a:xfrm rot="10800000" flipH="1">
              <a:off x="0" y="276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0" name="Line 52"/>
            <p:cNvSpPr>
              <a:spLocks noChangeShapeType="1"/>
            </p:cNvSpPr>
            <p:nvPr/>
          </p:nvSpPr>
          <p:spPr bwMode="auto">
            <a:xfrm rot="10800000" flipH="1">
              <a:off x="0" y="294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1" name="Line 53"/>
            <p:cNvSpPr>
              <a:spLocks noChangeShapeType="1"/>
            </p:cNvSpPr>
            <p:nvPr/>
          </p:nvSpPr>
          <p:spPr bwMode="auto">
            <a:xfrm rot="10800000" flipH="1">
              <a:off x="0" y="312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2" name="Line 54"/>
            <p:cNvSpPr>
              <a:spLocks noChangeShapeType="1"/>
            </p:cNvSpPr>
            <p:nvPr/>
          </p:nvSpPr>
          <p:spPr bwMode="auto">
            <a:xfrm rot="10800000" flipH="1">
              <a:off x="0" y="331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3" name="Line 55"/>
            <p:cNvSpPr>
              <a:spLocks noChangeShapeType="1"/>
            </p:cNvSpPr>
            <p:nvPr/>
          </p:nvSpPr>
          <p:spPr bwMode="auto">
            <a:xfrm rot="10800000" flipH="1">
              <a:off x="0" y="349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4" name="Line 56"/>
            <p:cNvSpPr>
              <a:spLocks noChangeShapeType="1"/>
            </p:cNvSpPr>
            <p:nvPr/>
          </p:nvSpPr>
          <p:spPr bwMode="auto">
            <a:xfrm rot="10800000" flipH="1">
              <a:off x="0" y="368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5" name="Line 57"/>
            <p:cNvSpPr>
              <a:spLocks noChangeShapeType="1"/>
            </p:cNvSpPr>
            <p:nvPr/>
          </p:nvSpPr>
          <p:spPr bwMode="auto">
            <a:xfrm rot="10800000" flipH="1">
              <a:off x="0" y="386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6" name="Line 58"/>
            <p:cNvSpPr>
              <a:spLocks noChangeShapeType="1"/>
            </p:cNvSpPr>
            <p:nvPr/>
          </p:nvSpPr>
          <p:spPr bwMode="auto">
            <a:xfrm rot="10800000" flipH="1">
              <a:off x="0" y="404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7" name="Line 59"/>
            <p:cNvSpPr>
              <a:spLocks noChangeShapeType="1"/>
            </p:cNvSpPr>
            <p:nvPr/>
          </p:nvSpPr>
          <p:spPr bwMode="auto">
            <a:xfrm rot="10800000" flipH="1">
              <a:off x="0" y="423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grpSp>
        <p:nvGrpSpPr>
          <p:cNvPr id="17501" name="Group 93"/>
          <p:cNvGrpSpPr>
            <a:grpSpLocks/>
          </p:cNvGrpSpPr>
          <p:nvPr/>
        </p:nvGrpSpPr>
        <p:grpSpPr bwMode="auto">
          <a:xfrm>
            <a:off x="1706563" y="1658938"/>
            <a:ext cx="4559300" cy="3371850"/>
            <a:chOff x="0" y="0"/>
            <a:chExt cx="5744" cy="4248"/>
          </a:xfrm>
        </p:grpSpPr>
        <p:sp>
          <p:nvSpPr>
            <p:cNvPr id="17469" name="Line 61"/>
            <p:cNvSpPr>
              <a:spLocks noChangeShapeType="1"/>
            </p:cNvSpPr>
            <p:nvPr/>
          </p:nvSpPr>
          <p:spPr bwMode="auto">
            <a:xfrm rot="10800000">
              <a:off x="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0" name="Line 62"/>
            <p:cNvSpPr>
              <a:spLocks noChangeShapeType="1"/>
            </p:cNvSpPr>
            <p:nvPr/>
          </p:nvSpPr>
          <p:spPr bwMode="auto">
            <a:xfrm rot="10800000">
              <a:off x="18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1" name="Line 63"/>
            <p:cNvSpPr>
              <a:spLocks noChangeShapeType="1"/>
            </p:cNvSpPr>
            <p:nvPr/>
          </p:nvSpPr>
          <p:spPr bwMode="auto">
            <a:xfrm rot="10800000">
              <a:off x="37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2" name="Line 64"/>
            <p:cNvSpPr>
              <a:spLocks noChangeShapeType="1"/>
            </p:cNvSpPr>
            <p:nvPr/>
          </p:nvSpPr>
          <p:spPr bwMode="auto">
            <a:xfrm rot="10800000">
              <a:off x="55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3" name="Line 65"/>
            <p:cNvSpPr>
              <a:spLocks noChangeShapeType="1"/>
            </p:cNvSpPr>
            <p:nvPr/>
          </p:nvSpPr>
          <p:spPr bwMode="auto">
            <a:xfrm rot="10800000">
              <a:off x="740"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4" name="Line 66"/>
            <p:cNvSpPr>
              <a:spLocks noChangeShapeType="1"/>
            </p:cNvSpPr>
            <p:nvPr/>
          </p:nvSpPr>
          <p:spPr bwMode="auto">
            <a:xfrm rot="10800000">
              <a:off x="92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5" name="Line 67"/>
            <p:cNvSpPr>
              <a:spLocks noChangeShapeType="1"/>
            </p:cNvSpPr>
            <p:nvPr/>
          </p:nvSpPr>
          <p:spPr bwMode="auto">
            <a:xfrm rot="10800000">
              <a:off x="111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6" name="Line 68"/>
            <p:cNvSpPr>
              <a:spLocks noChangeShapeType="1"/>
            </p:cNvSpPr>
            <p:nvPr/>
          </p:nvSpPr>
          <p:spPr bwMode="auto">
            <a:xfrm rot="10800000">
              <a:off x="129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7" name="Line 69"/>
            <p:cNvSpPr>
              <a:spLocks noChangeShapeType="1"/>
            </p:cNvSpPr>
            <p:nvPr/>
          </p:nvSpPr>
          <p:spPr bwMode="auto">
            <a:xfrm rot="10800000">
              <a:off x="148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8" name="Line 70"/>
            <p:cNvSpPr>
              <a:spLocks noChangeShapeType="1"/>
            </p:cNvSpPr>
            <p:nvPr/>
          </p:nvSpPr>
          <p:spPr bwMode="auto">
            <a:xfrm rot="10800000">
              <a:off x="166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9" name="Line 71"/>
            <p:cNvSpPr>
              <a:spLocks noChangeShapeType="1"/>
            </p:cNvSpPr>
            <p:nvPr/>
          </p:nvSpPr>
          <p:spPr bwMode="auto">
            <a:xfrm rot="10800000">
              <a:off x="185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0" name="Line 72"/>
            <p:cNvSpPr>
              <a:spLocks noChangeShapeType="1"/>
            </p:cNvSpPr>
            <p:nvPr/>
          </p:nvSpPr>
          <p:spPr bwMode="auto">
            <a:xfrm rot="10800000">
              <a:off x="203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1" name="Line 73"/>
            <p:cNvSpPr>
              <a:spLocks noChangeShapeType="1"/>
            </p:cNvSpPr>
            <p:nvPr/>
          </p:nvSpPr>
          <p:spPr bwMode="auto">
            <a:xfrm rot="10800000">
              <a:off x="222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2" name="Line 74"/>
            <p:cNvSpPr>
              <a:spLocks noChangeShapeType="1"/>
            </p:cNvSpPr>
            <p:nvPr/>
          </p:nvSpPr>
          <p:spPr bwMode="auto">
            <a:xfrm rot="10800000">
              <a:off x="240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3" name="Line 75"/>
            <p:cNvSpPr>
              <a:spLocks noChangeShapeType="1"/>
            </p:cNvSpPr>
            <p:nvPr/>
          </p:nvSpPr>
          <p:spPr bwMode="auto">
            <a:xfrm rot="10800000">
              <a:off x="259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4" name="Line 76"/>
            <p:cNvSpPr>
              <a:spLocks noChangeShapeType="1"/>
            </p:cNvSpPr>
            <p:nvPr/>
          </p:nvSpPr>
          <p:spPr bwMode="auto">
            <a:xfrm rot="10800000">
              <a:off x="277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5" name="Line 77"/>
            <p:cNvSpPr>
              <a:spLocks noChangeShapeType="1"/>
            </p:cNvSpPr>
            <p:nvPr/>
          </p:nvSpPr>
          <p:spPr bwMode="auto">
            <a:xfrm rot="10800000">
              <a:off x="296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6" name="Line 78"/>
            <p:cNvSpPr>
              <a:spLocks noChangeShapeType="1"/>
            </p:cNvSpPr>
            <p:nvPr/>
          </p:nvSpPr>
          <p:spPr bwMode="auto">
            <a:xfrm rot="10800000">
              <a:off x="314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7" name="Line 79"/>
            <p:cNvSpPr>
              <a:spLocks noChangeShapeType="1"/>
            </p:cNvSpPr>
            <p:nvPr/>
          </p:nvSpPr>
          <p:spPr bwMode="auto">
            <a:xfrm rot="10800000">
              <a:off x="3333"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8" name="Line 80"/>
            <p:cNvSpPr>
              <a:spLocks noChangeShapeType="1"/>
            </p:cNvSpPr>
            <p:nvPr/>
          </p:nvSpPr>
          <p:spPr bwMode="auto">
            <a:xfrm rot="10800000">
              <a:off x="351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9" name="Line 81"/>
            <p:cNvSpPr>
              <a:spLocks noChangeShapeType="1"/>
            </p:cNvSpPr>
            <p:nvPr/>
          </p:nvSpPr>
          <p:spPr bwMode="auto">
            <a:xfrm rot="10800000">
              <a:off x="370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0" name="Line 82"/>
            <p:cNvSpPr>
              <a:spLocks noChangeShapeType="1"/>
            </p:cNvSpPr>
            <p:nvPr/>
          </p:nvSpPr>
          <p:spPr bwMode="auto">
            <a:xfrm rot="10800000">
              <a:off x="388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1" name="Line 83"/>
            <p:cNvSpPr>
              <a:spLocks noChangeShapeType="1"/>
            </p:cNvSpPr>
            <p:nvPr/>
          </p:nvSpPr>
          <p:spPr bwMode="auto">
            <a:xfrm rot="10800000">
              <a:off x="407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2" name="Line 84"/>
            <p:cNvSpPr>
              <a:spLocks noChangeShapeType="1"/>
            </p:cNvSpPr>
            <p:nvPr/>
          </p:nvSpPr>
          <p:spPr bwMode="auto">
            <a:xfrm rot="10800000">
              <a:off x="426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3" name="Line 85"/>
            <p:cNvSpPr>
              <a:spLocks noChangeShapeType="1"/>
            </p:cNvSpPr>
            <p:nvPr/>
          </p:nvSpPr>
          <p:spPr bwMode="auto">
            <a:xfrm rot="10800000">
              <a:off x="444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4" name="Line 86"/>
            <p:cNvSpPr>
              <a:spLocks noChangeShapeType="1"/>
            </p:cNvSpPr>
            <p:nvPr/>
          </p:nvSpPr>
          <p:spPr bwMode="auto">
            <a:xfrm rot="10800000">
              <a:off x="4632"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5" name="Line 87"/>
            <p:cNvSpPr>
              <a:spLocks noChangeShapeType="1"/>
            </p:cNvSpPr>
            <p:nvPr/>
          </p:nvSpPr>
          <p:spPr bwMode="auto">
            <a:xfrm rot="10800000">
              <a:off x="481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6" name="Line 88"/>
            <p:cNvSpPr>
              <a:spLocks noChangeShapeType="1"/>
            </p:cNvSpPr>
            <p:nvPr/>
          </p:nvSpPr>
          <p:spPr bwMode="auto">
            <a:xfrm rot="10800000">
              <a:off x="500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7" name="Line 89"/>
            <p:cNvSpPr>
              <a:spLocks noChangeShapeType="1"/>
            </p:cNvSpPr>
            <p:nvPr/>
          </p:nvSpPr>
          <p:spPr bwMode="auto">
            <a:xfrm rot="10800000">
              <a:off x="518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8" name="Line 90"/>
            <p:cNvSpPr>
              <a:spLocks noChangeShapeType="1"/>
            </p:cNvSpPr>
            <p:nvPr/>
          </p:nvSpPr>
          <p:spPr bwMode="auto">
            <a:xfrm rot="10800000">
              <a:off x="537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9" name="Line 91"/>
            <p:cNvSpPr>
              <a:spLocks noChangeShapeType="1"/>
            </p:cNvSpPr>
            <p:nvPr/>
          </p:nvSpPr>
          <p:spPr bwMode="auto">
            <a:xfrm rot="10800000">
              <a:off x="555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00" name="Line 92"/>
            <p:cNvSpPr>
              <a:spLocks noChangeShapeType="1"/>
            </p:cNvSpPr>
            <p:nvPr/>
          </p:nvSpPr>
          <p:spPr bwMode="auto">
            <a:xfrm rot="10800000">
              <a:off x="5743" y="4"/>
              <a:ext cx="1"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502" name="Rectangle 94"/>
          <p:cNvSpPr>
            <a:spLocks/>
          </p:cNvSpPr>
          <p:nvPr/>
        </p:nvSpPr>
        <p:spPr bwMode="auto">
          <a:xfrm>
            <a:off x="6503988" y="5227250"/>
            <a:ext cx="14143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Row Buffer (4 Kbits)</a:t>
            </a:r>
          </a:p>
        </p:txBody>
      </p:sp>
      <p:sp>
        <p:nvSpPr>
          <p:cNvPr id="17503" name="Line 95"/>
          <p:cNvSpPr>
            <a:spLocks noChangeShapeType="1"/>
          </p:cNvSpPr>
          <p:nvPr/>
        </p:nvSpPr>
        <p:spPr bwMode="auto">
          <a:xfrm rot="10800000" flipH="1">
            <a:off x="431800" y="6330157"/>
            <a:ext cx="8390732" cy="794"/>
          </a:xfrm>
          <a:prstGeom prst="line">
            <a:avLst/>
          </a:prstGeom>
          <a:noFill/>
          <a:ln w="2032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nvGrpSpPr>
          <p:cNvPr id="17506" name="Group 98"/>
          <p:cNvGrpSpPr>
            <a:grpSpLocks/>
          </p:cNvGrpSpPr>
          <p:nvPr/>
        </p:nvGrpSpPr>
        <p:grpSpPr bwMode="auto">
          <a:xfrm>
            <a:off x="1701800" y="5283200"/>
            <a:ext cx="4552950" cy="177800"/>
            <a:chOff x="0" y="0"/>
            <a:chExt cx="5736" cy="224"/>
          </a:xfrm>
        </p:grpSpPr>
        <p:sp>
          <p:nvSpPr>
            <p:cNvPr id="17504" name="Rectangle 96"/>
            <p:cNvSpPr>
              <a:spLocks/>
            </p:cNvSpPr>
            <p:nvPr/>
          </p:nvSpPr>
          <p:spPr bwMode="auto">
            <a:xfrm>
              <a:off x="0" y="0"/>
              <a:ext cx="5736" cy="224"/>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05" name="Rectangle 97"/>
            <p:cNvSpPr>
              <a:spLocks/>
            </p:cNvSpPr>
            <p:nvPr/>
          </p:nvSpPr>
          <p:spPr bwMode="auto">
            <a:xfrm>
              <a:off x="1488" y="0"/>
              <a:ext cx="1472" cy="216"/>
            </a:xfrm>
            <a:prstGeom prst="rect">
              <a:avLst/>
            </a:prstGeom>
            <a:solidFill>
              <a:srgbClr val="FF2712"/>
            </a:solidFill>
            <a:ln>
              <a:noFill/>
            </a:ln>
            <a:extLst>
              <a:ext uri="{91240B29-F687-4f45-9708-019B960494DF}">
                <a14:hiddenLine xmlns:a14="http://schemas.microsoft.com/office/drawing/2010/main" w="25400" cap="flat">
                  <a:solidFill>
                    <a:srgbClr val="FD9A00"/>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507" name="Line 99"/>
          <p:cNvSpPr>
            <a:spLocks noChangeShapeType="1"/>
          </p:cNvSpPr>
          <p:nvPr/>
        </p:nvSpPr>
        <p:spPr bwMode="auto">
          <a:xfrm>
            <a:off x="4064000" y="5537200"/>
            <a:ext cx="0" cy="798513"/>
          </a:xfrm>
          <a:prstGeom prst="line">
            <a:avLst/>
          </a:prstGeom>
          <a:noFill/>
          <a:ln w="1016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08" name="Rectangle 100"/>
          <p:cNvSpPr>
            <a:spLocks/>
          </p:cNvSpPr>
          <p:nvPr/>
        </p:nvSpPr>
        <p:spPr bwMode="auto">
          <a:xfrm>
            <a:off x="7342982" y="6408350"/>
            <a:ext cx="8976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Memory Bus</a:t>
            </a:r>
          </a:p>
        </p:txBody>
      </p:sp>
      <p:sp>
        <p:nvSpPr>
          <p:cNvPr id="17509" name="Rectangle 101"/>
          <p:cNvSpPr>
            <a:spLocks/>
          </p:cNvSpPr>
          <p:nvPr/>
        </p:nvSpPr>
        <p:spPr bwMode="auto">
          <a:xfrm>
            <a:off x="4149725" y="5798750"/>
            <a:ext cx="11968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Data pins (8 bits)</a:t>
            </a:r>
          </a:p>
        </p:txBody>
      </p:sp>
      <p:sp>
        <p:nvSpPr>
          <p:cNvPr id="17510" name="Rectangle 102"/>
          <p:cNvSpPr>
            <a:spLocks/>
          </p:cNvSpPr>
          <p:nvPr/>
        </p:nvSpPr>
        <p:spPr bwMode="auto">
          <a:xfrm>
            <a:off x="6484938" y="3125400"/>
            <a:ext cx="8463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DRAM array</a:t>
            </a:r>
          </a:p>
        </p:txBody>
      </p:sp>
      <p:sp>
        <p:nvSpPr>
          <p:cNvPr id="17511" name="Line 103"/>
          <p:cNvSpPr>
            <a:spLocks noChangeShapeType="1"/>
          </p:cNvSpPr>
          <p:nvPr/>
        </p:nvSpPr>
        <p:spPr bwMode="auto">
          <a:xfrm rot="10800000" flipH="1">
            <a:off x="1701800" y="1415257"/>
            <a:ext cx="4568825" cy="794"/>
          </a:xfrm>
          <a:prstGeom prst="line">
            <a:avLst/>
          </a:prstGeom>
          <a:noFill/>
          <a:ln w="25400" cap="flat">
            <a:solidFill>
              <a:schemeClr val="tx1"/>
            </a:solidFill>
            <a:prstDash val="solid"/>
            <a:miter lim="800000"/>
            <a:headEnd type="triangle" w="med" len="sm"/>
            <a:tailEnd type="triangle" w="med" len="sm"/>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2" name="Rectangle 104"/>
          <p:cNvSpPr>
            <a:spLocks/>
          </p:cNvSpPr>
          <p:nvPr/>
        </p:nvSpPr>
        <p:spPr bwMode="auto">
          <a:xfrm>
            <a:off x="3689350" y="1131500"/>
            <a:ext cx="487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4 Kbits</a:t>
            </a:r>
          </a:p>
        </p:txBody>
      </p:sp>
      <p:sp>
        <p:nvSpPr>
          <p:cNvPr id="17513" name="Line 105"/>
          <p:cNvSpPr>
            <a:spLocks noChangeShapeType="1"/>
          </p:cNvSpPr>
          <p:nvPr/>
        </p:nvSpPr>
        <p:spPr bwMode="auto">
          <a:xfrm rot="10800000" flipH="1">
            <a:off x="1695450" y="5460207"/>
            <a:ext cx="4564063" cy="79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4" name="Line 106"/>
          <p:cNvSpPr>
            <a:spLocks noChangeShapeType="1"/>
          </p:cNvSpPr>
          <p:nvPr/>
        </p:nvSpPr>
        <p:spPr bwMode="auto">
          <a:xfrm rot="10800000" flipH="1">
            <a:off x="1701800" y="5276850"/>
            <a:ext cx="45640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nvGrpSpPr>
          <p:cNvPr id="17547" name="Group 139"/>
          <p:cNvGrpSpPr>
            <a:grpSpLocks/>
          </p:cNvGrpSpPr>
          <p:nvPr/>
        </p:nvGrpSpPr>
        <p:grpSpPr bwMode="auto">
          <a:xfrm>
            <a:off x="1701800" y="5270500"/>
            <a:ext cx="4559300" cy="190500"/>
            <a:chOff x="0" y="0"/>
            <a:chExt cx="5744" cy="240"/>
          </a:xfrm>
        </p:grpSpPr>
        <p:sp>
          <p:nvSpPr>
            <p:cNvPr id="17515" name="Line 107"/>
            <p:cNvSpPr>
              <a:spLocks noChangeShapeType="1"/>
            </p:cNvSpPr>
            <p:nvPr/>
          </p:nvSpPr>
          <p:spPr bwMode="auto">
            <a:xfrm rot="10800000">
              <a:off x="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6" name="Line 108"/>
            <p:cNvSpPr>
              <a:spLocks noChangeShapeType="1"/>
            </p:cNvSpPr>
            <p:nvPr/>
          </p:nvSpPr>
          <p:spPr bwMode="auto">
            <a:xfrm rot="10800000">
              <a:off x="18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7" name="Line 109"/>
            <p:cNvSpPr>
              <a:spLocks noChangeShapeType="1"/>
            </p:cNvSpPr>
            <p:nvPr/>
          </p:nvSpPr>
          <p:spPr bwMode="auto">
            <a:xfrm rot="10800000">
              <a:off x="37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8" name="Line 110"/>
            <p:cNvSpPr>
              <a:spLocks noChangeShapeType="1"/>
            </p:cNvSpPr>
            <p:nvPr/>
          </p:nvSpPr>
          <p:spPr bwMode="auto">
            <a:xfrm rot="10800000">
              <a:off x="55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9" name="Line 111"/>
            <p:cNvSpPr>
              <a:spLocks noChangeShapeType="1"/>
            </p:cNvSpPr>
            <p:nvPr/>
          </p:nvSpPr>
          <p:spPr bwMode="auto">
            <a:xfrm rot="10800000">
              <a:off x="740"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0" name="Line 112"/>
            <p:cNvSpPr>
              <a:spLocks noChangeShapeType="1"/>
            </p:cNvSpPr>
            <p:nvPr/>
          </p:nvSpPr>
          <p:spPr bwMode="auto">
            <a:xfrm rot="10800000">
              <a:off x="92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1" name="Line 113"/>
            <p:cNvSpPr>
              <a:spLocks noChangeShapeType="1"/>
            </p:cNvSpPr>
            <p:nvPr/>
          </p:nvSpPr>
          <p:spPr bwMode="auto">
            <a:xfrm rot="10800000">
              <a:off x="111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2" name="Line 114"/>
            <p:cNvSpPr>
              <a:spLocks noChangeShapeType="1"/>
            </p:cNvSpPr>
            <p:nvPr/>
          </p:nvSpPr>
          <p:spPr bwMode="auto">
            <a:xfrm rot="10800000">
              <a:off x="129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3" name="Line 115"/>
            <p:cNvSpPr>
              <a:spLocks noChangeShapeType="1"/>
            </p:cNvSpPr>
            <p:nvPr/>
          </p:nvSpPr>
          <p:spPr bwMode="auto">
            <a:xfrm rot="10800000">
              <a:off x="148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4" name="Line 116"/>
            <p:cNvSpPr>
              <a:spLocks noChangeShapeType="1"/>
            </p:cNvSpPr>
            <p:nvPr/>
          </p:nvSpPr>
          <p:spPr bwMode="auto">
            <a:xfrm rot="10800000">
              <a:off x="166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5" name="Line 117"/>
            <p:cNvSpPr>
              <a:spLocks noChangeShapeType="1"/>
            </p:cNvSpPr>
            <p:nvPr/>
          </p:nvSpPr>
          <p:spPr bwMode="auto">
            <a:xfrm rot="10800000">
              <a:off x="185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6" name="Line 118"/>
            <p:cNvSpPr>
              <a:spLocks noChangeShapeType="1"/>
            </p:cNvSpPr>
            <p:nvPr/>
          </p:nvSpPr>
          <p:spPr bwMode="auto">
            <a:xfrm rot="10800000">
              <a:off x="203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7" name="Line 119"/>
            <p:cNvSpPr>
              <a:spLocks noChangeShapeType="1"/>
            </p:cNvSpPr>
            <p:nvPr/>
          </p:nvSpPr>
          <p:spPr bwMode="auto">
            <a:xfrm rot="10800000">
              <a:off x="222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8" name="Line 120"/>
            <p:cNvSpPr>
              <a:spLocks noChangeShapeType="1"/>
            </p:cNvSpPr>
            <p:nvPr/>
          </p:nvSpPr>
          <p:spPr bwMode="auto">
            <a:xfrm rot="10800000">
              <a:off x="240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9" name="Line 121"/>
            <p:cNvSpPr>
              <a:spLocks noChangeShapeType="1"/>
            </p:cNvSpPr>
            <p:nvPr/>
          </p:nvSpPr>
          <p:spPr bwMode="auto">
            <a:xfrm rot="10800000">
              <a:off x="259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0" name="Line 122"/>
            <p:cNvSpPr>
              <a:spLocks noChangeShapeType="1"/>
            </p:cNvSpPr>
            <p:nvPr/>
          </p:nvSpPr>
          <p:spPr bwMode="auto">
            <a:xfrm rot="10800000">
              <a:off x="277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1" name="Line 123"/>
            <p:cNvSpPr>
              <a:spLocks noChangeShapeType="1"/>
            </p:cNvSpPr>
            <p:nvPr/>
          </p:nvSpPr>
          <p:spPr bwMode="auto">
            <a:xfrm rot="10800000">
              <a:off x="296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2" name="Line 124"/>
            <p:cNvSpPr>
              <a:spLocks noChangeShapeType="1"/>
            </p:cNvSpPr>
            <p:nvPr/>
          </p:nvSpPr>
          <p:spPr bwMode="auto">
            <a:xfrm rot="10800000">
              <a:off x="314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3" name="Line 125"/>
            <p:cNvSpPr>
              <a:spLocks noChangeShapeType="1"/>
            </p:cNvSpPr>
            <p:nvPr/>
          </p:nvSpPr>
          <p:spPr bwMode="auto">
            <a:xfrm rot="10800000">
              <a:off x="3333"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4" name="Line 126"/>
            <p:cNvSpPr>
              <a:spLocks noChangeShapeType="1"/>
            </p:cNvSpPr>
            <p:nvPr/>
          </p:nvSpPr>
          <p:spPr bwMode="auto">
            <a:xfrm rot="10800000">
              <a:off x="351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5" name="Line 127"/>
            <p:cNvSpPr>
              <a:spLocks noChangeShapeType="1"/>
            </p:cNvSpPr>
            <p:nvPr/>
          </p:nvSpPr>
          <p:spPr bwMode="auto">
            <a:xfrm rot="10800000">
              <a:off x="370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6" name="Line 128"/>
            <p:cNvSpPr>
              <a:spLocks noChangeShapeType="1"/>
            </p:cNvSpPr>
            <p:nvPr/>
          </p:nvSpPr>
          <p:spPr bwMode="auto">
            <a:xfrm rot="10800000">
              <a:off x="388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7" name="Line 129"/>
            <p:cNvSpPr>
              <a:spLocks noChangeShapeType="1"/>
            </p:cNvSpPr>
            <p:nvPr/>
          </p:nvSpPr>
          <p:spPr bwMode="auto">
            <a:xfrm rot="10800000">
              <a:off x="407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8" name="Line 130"/>
            <p:cNvSpPr>
              <a:spLocks noChangeShapeType="1"/>
            </p:cNvSpPr>
            <p:nvPr/>
          </p:nvSpPr>
          <p:spPr bwMode="auto">
            <a:xfrm rot="10800000">
              <a:off x="426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9" name="Line 131"/>
            <p:cNvSpPr>
              <a:spLocks noChangeShapeType="1"/>
            </p:cNvSpPr>
            <p:nvPr/>
          </p:nvSpPr>
          <p:spPr bwMode="auto">
            <a:xfrm rot="10800000">
              <a:off x="444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0" name="Line 132"/>
            <p:cNvSpPr>
              <a:spLocks noChangeShapeType="1"/>
            </p:cNvSpPr>
            <p:nvPr/>
          </p:nvSpPr>
          <p:spPr bwMode="auto">
            <a:xfrm rot="10800000">
              <a:off x="4632"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1" name="Line 133"/>
            <p:cNvSpPr>
              <a:spLocks noChangeShapeType="1"/>
            </p:cNvSpPr>
            <p:nvPr/>
          </p:nvSpPr>
          <p:spPr bwMode="auto">
            <a:xfrm rot="10800000">
              <a:off x="481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2" name="Line 134"/>
            <p:cNvSpPr>
              <a:spLocks noChangeShapeType="1"/>
            </p:cNvSpPr>
            <p:nvPr/>
          </p:nvSpPr>
          <p:spPr bwMode="auto">
            <a:xfrm rot="10800000">
              <a:off x="500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3" name="Line 135"/>
            <p:cNvSpPr>
              <a:spLocks noChangeShapeType="1"/>
            </p:cNvSpPr>
            <p:nvPr/>
          </p:nvSpPr>
          <p:spPr bwMode="auto">
            <a:xfrm rot="10800000">
              <a:off x="518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4" name="Line 136"/>
            <p:cNvSpPr>
              <a:spLocks noChangeShapeType="1"/>
            </p:cNvSpPr>
            <p:nvPr/>
          </p:nvSpPr>
          <p:spPr bwMode="auto">
            <a:xfrm rot="10800000">
              <a:off x="537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5" name="Line 137"/>
            <p:cNvSpPr>
              <a:spLocks noChangeShapeType="1"/>
            </p:cNvSpPr>
            <p:nvPr/>
          </p:nvSpPr>
          <p:spPr bwMode="auto">
            <a:xfrm rot="10800000">
              <a:off x="555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6" name="Line 138"/>
            <p:cNvSpPr>
              <a:spLocks noChangeShapeType="1"/>
            </p:cNvSpPr>
            <p:nvPr/>
          </p:nvSpPr>
          <p:spPr bwMode="auto">
            <a:xfrm rot="10800000">
              <a:off x="5743" y="0"/>
              <a:ext cx="1"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548" name="Freeform 140"/>
          <p:cNvSpPr>
            <a:spLocks/>
          </p:cNvSpPr>
          <p:nvPr/>
        </p:nvSpPr>
        <p:spPr bwMode="auto">
          <a:xfrm>
            <a:off x="922338" y="2194719"/>
            <a:ext cx="742950" cy="3181350"/>
          </a:xfrm>
          <a:custGeom>
            <a:avLst/>
            <a:gdLst>
              <a:gd name="T0" fmla="*/ 21600 w 21600"/>
              <a:gd name="T1" fmla="*/ 0 h 21600"/>
              <a:gd name="T2" fmla="*/ 0 w 21600"/>
              <a:gd name="T3" fmla="*/ 0 h 21600"/>
              <a:gd name="T4" fmla="*/ 0 w 21600"/>
              <a:gd name="T5" fmla="*/ 21600 h 21600"/>
              <a:gd name="T6" fmla="*/ 20002 w 21600"/>
              <a:gd name="T7" fmla="*/ 21600 h 21600"/>
            </a:gdLst>
            <a:ahLst/>
            <a:cxnLst>
              <a:cxn ang="0">
                <a:pos x="T0" y="T1"/>
              </a:cxn>
              <a:cxn ang="0">
                <a:pos x="T2" y="T3"/>
              </a:cxn>
              <a:cxn ang="0">
                <a:pos x="T4" y="T5"/>
              </a:cxn>
              <a:cxn ang="0">
                <a:pos x="T6" y="T7"/>
              </a:cxn>
            </a:cxnLst>
            <a:rect l="0" t="0" r="r" b="b"/>
            <a:pathLst>
              <a:path w="21600" h="21600">
                <a:moveTo>
                  <a:pt x="21600" y="0"/>
                </a:moveTo>
                <a:lnTo>
                  <a:pt x="0" y="0"/>
                </a:lnTo>
                <a:lnTo>
                  <a:pt x="0" y="21600"/>
                </a:lnTo>
                <a:lnTo>
                  <a:pt x="20002" y="21600"/>
                </a:lnTo>
              </a:path>
            </a:pathLst>
          </a:custGeom>
          <a:noFill/>
          <a:ln w="50800" cap="flat">
            <a:solidFill>
              <a:srgbClr val="D90B00"/>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9" name="Rectangle 141"/>
          <p:cNvSpPr>
            <a:spLocks/>
          </p:cNvSpPr>
          <p:nvPr/>
        </p:nvSpPr>
        <p:spPr bwMode="auto">
          <a:xfrm>
            <a:off x="6369050" y="2048589"/>
            <a:ext cx="12567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dirty="0" smtClean="0">
                <a:solidFill>
                  <a:srgbClr val="D90B00"/>
                </a:solidFill>
                <a:latin typeface="Myriad Pro Bold Cond" charset="0"/>
                <a:ea typeface="ＭＳ Ｐゴシック" charset="0"/>
                <a:cs typeface="Myriad Pro Bold Cond" charset="0"/>
                <a:sym typeface="Myriad Pro Bold Cond" charset="0"/>
              </a:rPr>
              <a:t>Step 1: Activate </a:t>
            </a:r>
            <a:r>
              <a:rPr lang="en-US" sz="1600" dirty="0">
                <a:solidFill>
                  <a:srgbClr val="D90B00"/>
                </a:solidFill>
                <a:latin typeface="Myriad Pro Bold Cond" charset="0"/>
                <a:ea typeface="ＭＳ Ｐゴシック" charset="0"/>
                <a:cs typeface="Myriad Pro Bold Cond" charset="0"/>
                <a:sym typeface="Myriad Pro Bold Cond" charset="0"/>
              </a:rPr>
              <a:t>row</a:t>
            </a:r>
          </a:p>
        </p:txBody>
      </p:sp>
      <p:sp>
        <p:nvSpPr>
          <p:cNvPr id="17550" name="Rectangle 142"/>
          <p:cNvSpPr>
            <a:spLocks/>
          </p:cNvSpPr>
          <p:nvPr/>
        </p:nvSpPr>
        <p:spPr bwMode="auto">
          <a:xfrm>
            <a:off x="27484" y="3223339"/>
            <a:ext cx="8001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spAutoFit/>
          </a:bodyPr>
          <a:lstStyle/>
          <a:p>
            <a:pPr defTabSz="457200"/>
            <a:r>
              <a:rPr lang="en-US" sz="1600" dirty="0" smtClean="0">
                <a:solidFill>
                  <a:srgbClr val="D90B00"/>
                </a:solidFill>
                <a:latin typeface="Myriad Pro Bold Cond" charset="0"/>
                <a:ea typeface="ＭＳ Ｐゴシック" charset="0"/>
                <a:cs typeface="Myriad Pro Bold Cond" charset="0"/>
                <a:sym typeface="Myriad Pro Bold Cond" charset="0"/>
              </a:rPr>
              <a:t> Transfer row</a:t>
            </a:r>
            <a:endParaRPr lang="en-US" sz="1600" dirty="0">
              <a:solidFill>
                <a:srgbClr val="D90B00"/>
              </a:solidFill>
              <a:latin typeface="Myriad Pro Bold Cond" charset="0"/>
              <a:ea typeface="ＭＳ Ｐゴシック" charset="0"/>
              <a:cs typeface="Myriad Pro Bold Cond" charset="0"/>
              <a:sym typeface="Myriad Pro Bold Cond" charset="0"/>
            </a:endParaRPr>
          </a:p>
        </p:txBody>
      </p:sp>
      <p:sp>
        <p:nvSpPr>
          <p:cNvPr id="17551" name="Rectangle 143"/>
          <p:cNvSpPr>
            <a:spLocks/>
          </p:cNvSpPr>
          <p:nvPr/>
        </p:nvSpPr>
        <p:spPr bwMode="auto">
          <a:xfrm>
            <a:off x="2411760" y="5600853"/>
            <a:ext cx="151216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nchor="ctr">
            <a:spAutoFit/>
          </a:bodyPr>
          <a:lstStyle/>
          <a:p>
            <a:pPr defTabSz="457200"/>
            <a:r>
              <a:rPr lang="en-US" sz="1600" dirty="0" smtClean="0">
                <a:solidFill>
                  <a:srgbClr val="D90B00"/>
                </a:solidFill>
                <a:latin typeface="Myriad Pro Bold Cond" charset="0"/>
                <a:ea typeface="ＭＳ Ｐゴシック" charset="0"/>
                <a:cs typeface="Myriad Pro Bold Cond" charset="0"/>
                <a:sym typeface="Myriad Pro Bold Cond" charset="0"/>
              </a:rPr>
              <a:t>Step 2: Read  </a:t>
            </a:r>
          </a:p>
          <a:p>
            <a:pPr defTabSz="457200"/>
            <a:r>
              <a:rPr lang="en-US" sz="1600" dirty="0" smtClean="0">
                <a:solidFill>
                  <a:srgbClr val="D90B00"/>
                </a:solidFill>
                <a:latin typeface="Myriad Pro Bold Cond" charset="0"/>
                <a:ea typeface="ＭＳ Ｐゴシック" charset="0"/>
                <a:cs typeface="Myriad Pro Bold Cond" charset="0"/>
                <a:sym typeface="Myriad Pro Bold Cond" charset="0"/>
              </a:rPr>
              <a:t>Transfer</a:t>
            </a:r>
            <a:r>
              <a:rPr lang="en-US" sz="1600" dirty="0">
                <a:solidFill>
                  <a:srgbClr val="D90B00"/>
                </a:solidFill>
                <a:latin typeface="Myriad Pro Bold Cond" charset="0"/>
                <a:ea typeface="ＭＳ Ｐゴシック" charset="0"/>
                <a:cs typeface="Myriad Pro Bold Cond" charset="0"/>
                <a:sym typeface="Myriad Pro Bold Cond" charset="0"/>
              </a:rPr>
              <a:t> </a:t>
            </a:r>
            <a:r>
              <a:rPr lang="en-US" sz="1600" dirty="0" smtClean="0">
                <a:solidFill>
                  <a:srgbClr val="D90B00"/>
                </a:solidFill>
                <a:latin typeface="Myriad Pro Bold Cond" charset="0"/>
                <a:ea typeface="ＭＳ Ｐゴシック" charset="0"/>
                <a:cs typeface="Myriad Pro Bold Cond" charset="0"/>
                <a:sym typeface="Myriad Pro Bold Cond" charset="0"/>
              </a:rPr>
              <a:t>byte </a:t>
            </a:r>
            <a:r>
              <a:rPr lang="en-US" sz="1600" dirty="0">
                <a:solidFill>
                  <a:srgbClr val="D90B00"/>
                </a:solidFill>
                <a:latin typeface="Myriad Pro Bold Cond" charset="0"/>
                <a:ea typeface="ＭＳ Ｐゴシック" charset="0"/>
                <a:cs typeface="Myriad Pro Bold Cond" charset="0"/>
                <a:sym typeface="Myriad Pro Bold Cond" charset="0"/>
              </a:rPr>
              <a:t>onto bus</a:t>
            </a:r>
          </a:p>
        </p:txBody>
      </p:sp>
    </p:spTree>
    <p:extLst>
      <p:ext uri="{BB962C8B-B14F-4D97-AF65-F5344CB8AC3E}">
        <p14:creationId xmlns:p14="http://schemas.microsoft.com/office/powerpoint/2010/main" val="12575530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754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1750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75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755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75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1" grpId="0" animBg="1"/>
      <p:bldP spid="17548" grpId="0" animBg="1"/>
      <p:bldP spid="17549" grpId="0" autoUpdateAnimBg="0"/>
      <p:bldP spid="17550" grpId="0" autoUpdateAnimBg="0"/>
      <p:bldP spid="17551"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p:cNvSpPr>
          <p:nvPr/>
        </p:nvSpPr>
        <p:spPr bwMode="auto">
          <a:xfrm>
            <a:off x="1714500" y="273685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58" name="Rectangle 2"/>
          <p:cNvSpPr>
            <a:spLocks/>
          </p:cNvSpPr>
          <p:nvPr/>
        </p:nvSpPr>
        <p:spPr bwMode="auto">
          <a:xfrm>
            <a:off x="1695450" y="534670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59" name="Rectangle 3"/>
          <p:cNvSpPr>
            <a:spLocks/>
          </p:cNvSpPr>
          <p:nvPr/>
        </p:nvSpPr>
        <p:spPr bwMode="auto">
          <a:xfrm>
            <a:off x="1714500" y="215265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0" name="Rectangle 4"/>
          <p:cNvSpPr>
            <a:spLocks noGrp="1" noChangeArrowheads="1"/>
          </p:cNvSpPr>
          <p:nvPr>
            <p:ph type="title"/>
          </p:nvPr>
        </p:nvSpPr>
        <p:spPr>
          <a:xfrm>
            <a:off x="419100" y="196850"/>
            <a:ext cx="8545388" cy="558800"/>
          </a:xfrm>
          <a:ln/>
        </p:spPr>
        <p:txBody>
          <a:bodyPr/>
          <a:lstStyle/>
          <a:p>
            <a:r>
              <a:rPr lang="en-US" dirty="0" err="1"/>
              <a:t>RowClone</a:t>
            </a:r>
            <a:r>
              <a:rPr lang="en-US" dirty="0"/>
              <a:t>: in-DRAM </a:t>
            </a:r>
            <a:r>
              <a:rPr lang="en-US" dirty="0" smtClean="0"/>
              <a:t>Row Copy (and Initialization)</a:t>
            </a:r>
            <a:endParaRPr lang="en-US" dirty="0"/>
          </a:p>
        </p:txBody>
      </p:sp>
      <p:grpSp>
        <p:nvGrpSpPr>
          <p:cNvPr id="19485" name="Group 29"/>
          <p:cNvGrpSpPr>
            <a:grpSpLocks/>
          </p:cNvGrpSpPr>
          <p:nvPr/>
        </p:nvGrpSpPr>
        <p:grpSpPr bwMode="auto">
          <a:xfrm>
            <a:off x="1695450" y="1732757"/>
            <a:ext cx="4574382" cy="3359944"/>
            <a:chOff x="0" y="0"/>
            <a:chExt cx="5763" cy="4232"/>
          </a:xfrm>
        </p:grpSpPr>
        <p:sp>
          <p:nvSpPr>
            <p:cNvPr id="19461" name="Line 5"/>
            <p:cNvSpPr>
              <a:spLocks noChangeShapeType="1"/>
            </p:cNvSpPr>
            <p:nvPr/>
          </p:nvSpPr>
          <p:spPr bwMode="auto">
            <a:xfrm rot="10800000" flipH="1">
              <a:off x="0" y="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2" name="Line 6"/>
            <p:cNvSpPr>
              <a:spLocks noChangeShapeType="1"/>
            </p:cNvSpPr>
            <p:nvPr/>
          </p:nvSpPr>
          <p:spPr bwMode="auto">
            <a:xfrm rot="10800000" flipH="1">
              <a:off x="0" y="18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3" name="Line 7"/>
            <p:cNvSpPr>
              <a:spLocks noChangeShapeType="1"/>
            </p:cNvSpPr>
            <p:nvPr/>
          </p:nvSpPr>
          <p:spPr bwMode="auto">
            <a:xfrm rot="10800000" flipH="1">
              <a:off x="0" y="36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4" name="Line 8"/>
            <p:cNvSpPr>
              <a:spLocks noChangeShapeType="1"/>
            </p:cNvSpPr>
            <p:nvPr/>
          </p:nvSpPr>
          <p:spPr bwMode="auto">
            <a:xfrm rot="10800000" flipH="1">
              <a:off x="0" y="55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5" name="Line 9"/>
            <p:cNvSpPr>
              <a:spLocks noChangeShapeType="1"/>
            </p:cNvSpPr>
            <p:nvPr/>
          </p:nvSpPr>
          <p:spPr bwMode="auto">
            <a:xfrm rot="10800000" flipH="1">
              <a:off x="0" y="73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6" name="Line 10"/>
            <p:cNvSpPr>
              <a:spLocks noChangeShapeType="1"/>
            </p:cNvSpPr>
            <p:nvPr/>
          </p:nvSpPr>
          <p:spPr bwMode="auto">
            <a:xfrm rot="10800000" flipH="1">
              <a:off x="0" y="92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7" name="Line 11"/>
            <p:cNvSpPr>
              <a:spLocks noChangeShapeType="1"/>
            </p:cNvSpPr>
            <p:nvPr/>
          </p:nvSpPr>
          <p:spPr bwMode="auto">
            <a:xfrm rot="10800000" flipH="1">
              <a:off x="0" y="110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8" name="Line 12"/>
            <p:cNvSpPr>
              <a:spLocks noChangeShapeType="1"/>
            </p:cNvSpPr>
            <p:nvPr/>
          </p:nvSpPr>
          <p:spPr bwMode="auto">
            <a:xfrm rot="10800000" flipH="1">
              <a:off x="0" y="128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9" name="Line 13"/>
            <p:cNvSpPr>
              <a:spLocks noChangeShapeType="1"/>
            </p:cNvSpPr>
            <p:nvPr/>
          </p:nvSpPr>
          <p:spPr bwMode="auto">
            <a:xfrm rot="10800000" flipH="1">
              <a:off x="0" y="147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0" name="Line 14"/>
            <p:cNvSpPr>
              <a:spLocks noChangeShapeType="1"/>
            </p:cNvSpPr>
            <p:nvPr/>
          </p:nvSpPr>
          <p:spPr bwMode="auto">
            <a:xfrm rot="10800000" flipH="1">
              <a:off x="0" y="165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1" name="Line 15"/>
            <p:cNvSpPr>
              <a:spLocks noChangeShapeType="1"/>
            </p:cNvSpPr>
            <p:nvPr/>
          </p:nvSpPr>
          <p:spPr bwMode="auto">
            <a:xfrm rot="10800000" flipH="1">
              <a:off x="0" y="184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2" name="Line 16"/>
            <p:cNvSpPr>
              <a:spLocks noChangeShapeType="1"/>
            </p:cNvSpPr>
            <p:nvPr/>
          </p:nvSpPr>
          <p:spPr bwMode="auto">
            <a:xfrm rot="10800000" flipH="1">
              <a:off x="0" y="202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3" name="Line 17"/>
            <p:cNvSpPr>
              <a:spLocks noChangeShapeType="1"/>
            </p:cNvSpPr>
            <p:nvPr/>
          </p:nvSpPr>
          <p:spPr bwMode="auto">
            <a:xfrm rot="10800000" flipH="1">
              <a:off x="0" y="220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4" name="Line 18"/>
            <p:cNvSpPr>
              <a:spLocks noChangeShapeType="1"/>
            </p:cNvSpPr>
            <p:nvPr/>
          </p:nvSpPr>
          <p:spPr bwMode="auto">
            <a:xfrm rot="10800000" flipH="1">
              <a:off x="0" y="239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5" name="Line 19"/>
            <p:cNvSpPr>
              <a:spLocks noChangeShapeType="1"/>
            </p:cNvSpPr>
            <p:nvPr/>
          </p:nvSpPr>
          <p:spPr bwMode="auto">
            <a:xfrm rot="10800000" flipH="1">
              <a:off x="0" y="257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6" name="Line 20"/>
            <p:cNvSpPr>
              <a:spLocks noChangeShapeType="1"/>
            </p:cNvSpPr>
            <p:nvPr/>
          </p:nvSpPr>
          <p:spPr bwMode="auto">
            <a:xfrm rot="10800000" flipH="1">
              <a:off x="0" y="276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7" name="Line 21"/>
            <p:cNvSpPr>
              <a:spLocks noChangeShapeType="1"/>
            </p:cNvSpPr>
            <p:nvPr/>
          </p:nvSpPr>
          <p:spPr bwMode="auto">
            <a:xfrm rot="10800000" flipH="1">
              <a:off x="0" y="294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8" name="Line 22"/>
            <p:cNvSpPr>
              <a:spLocks noChangeShapeType="1"/>
            </p:cNvSpPr>
            <p:nvPr/>
          </p:nvSpPr>
          <p:spPr bwMode="auto">
            <a:xfrm rot="10800000" flipH="1">
              <a:off x="0" y="312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9" name="Line 23"/>
            <p:cNvSpPr>
              <a:spLocks noChangeShapeType="1"/>
            </p:cNvSpPr>
            <p:nvPr/>
          </p:nvSpPr>
          <p:spPr bwMode="auto">
            <a:xfrm rot="10800000" flipH="1">
              <a:off x="0" y="331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0" name="Line 24"/>
            <p:cNvSpPr>
              <a:spLocks noChangeShapeType="1"/>
            </p:cNvSpPr>
            <p:nvPr/>
          </p:nvSpPr>
          <p:spPr bwMode="auto">
            <a:xfrm rot="10800000" flipH="1">
              <a:off x="0" y="349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1" name="Line 25"/>
            <p:cNvSpPr>
              <a:spLocks noChangeShapeType="1"/>
            </p:cNvSpPr>
            <p:nvPr/>
          </p:nvSpPr>
          <p:spPr bwMode="auto">
            <a:xfrm rot="10800000" flipH="1">
              <a:off x="0" y="368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2" name="Line 26"/>
            <p:cNvSpPr>
              <a:spLocks noChangeShapeType="1"/>
            </p:cNvSpPr>
            <p:nvPr/>
          </p:nvSpPr>
          <p:spPr bwMode="auto">
            <a:xfrm rot="10800000" flipH="1">
              <a:off x="0" y="386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3" name="Line 27"/>
            <p:cNvSpPr>
              <a:spLocks noChangeShapeType="1"/>
            </p:cNvSpPr>
            <p:nvPr/>
          </p:nvSpPr>
          <p:spPr bwMode="auto">
            <a:xfrm rot="10800000" flipH="1">
              <a:off x="0" y="404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4" name="Line 28"/>
            <p:cNvSpPr>
              <a:spLocks noChangeShapeType="1"/>
            </p:cNvSpPr>
            <p:nvPr/>
          </p:nvSpPr>
          <p:spPr bwMode="auto">
            <a:xfrm rot="10800000" flipH="1">
              <a:off x="0" y="423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grpSp>
        <p:nvGrpSpPr>
          <p:cNvPr id="19518" name="Group 62"/>
          <p:cNvGrpSpPr>
            <a:grpSpLocks/>
          </p:cNvGrpSpPr>
          <p:nvPr/>
        </p:nvGrpSpPr>
        <p:grpSpPr bwMode="auto">
          <a:xfrm>
            <a:off x="1706563" y="1728788"/>
            <a:ext cx="4559300" cy="3371850"/>
            <a:chOff x="0" y="0"/>
            <a:chExt cx="5744" cy="4248"/>
          </a:xfrm>
        </p:grpSpPr>
        <p:sp>
          <p:nvSpPr>
            <p:cNvPr id="19486" name="Line 30"/>
            <p:cNvSpPr>
              <a:spLocks noChangeShapeType="1"/>
            </p:cNvSpPr>
            <p:nvPr/>
          </p:nvSpPr>
          <p:spPr bwMode="auto">
            <a:xfrm rot="10800000">
              <a:off x="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7" name="Line 31"/>
            <p:cNvSpPr>
              <a:spLocks noChangeShapeType="1"/>
            </p:cNvSpPr>
            <p:nvPr/>
          </p:nvSpPr>
          <p:spPr bwMode="auto">
            <a:xfrm rot="10800000">
              <a:off x="18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8" name="Line 32"/>
            <p:cNvSpPr>
              <a:spLocks noChangeShapeType="1"/>
            </p:cNvSpPr>
            <p:nvPr/>
          </p:nvSpPr>
          <p:spPr bwMode="auto">
            <a:xfrm rot="10800000">
              <a:off x="37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9" name="Line 33"/>
            <p:cNvSpPr>
              <a:spLocks noChangeShapeType="1"/>
            </p:cNvSpPr>
            <p:nvPr/>
          </p:nvSpPr>
          <p:spPr bwMode="auto">
            <a:xfrm rot="10800000">
              <a:off x="55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0" name="Line 34"/>
            <p:cNvSpPr>
              <a:spLocks noChangeShapeType="1"/>
            </p:cNvSpPr>
            <p:nvPr/>
          </p:nvSpPr>
          <p:spPr bwMode="auto">
            <a:xfrm rot="10800000">
              <a:off x="740"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1" name="Line 35"/>
            <p:cNvSpPr>
              <a:spLocks noChangeShapeType="1"/>
            </p:cNvSpPr>
            <p:nvPr/>
          </p:nvSpPr>
          <p:spPr bwMode="auto">
            <a:xfrm rot="10800000">
              <a:off x="92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2" name="Line 36"/>
            <p:cNvSpPr>
              <a:spLocks noChangeShapeType="1"/>
            </p:cNvSpPr>
            <p:nvPr/>
          </p:nvSpPr>
          <p:spPr bwMode="auto">
            <a:xfrm rot="10800000">
              <a:off x="111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3" name="Line 37"/>
            <p:cNvSpPr>
              <a:spLocks noChangeShapeType="1"/>
            </p:cNvSpPr>
            <p:nvPr/>
          </p:nvSpPr>
          <p:spPr bwMode="auto">
            <a:xfrm rot="10800000">
              <a:off x="129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4" name="Line 38"/>
            <p:cNvSpPr>
              <a:spLocks noChangeShapeType="1"/>
            </p:cNvSpPr>
            <p:nvPr/>
          </p:nvSpPr>
          <p:spPr bwMode="auto">
            <a:xfrm rot="10800000">
              <a:off x="148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5" name="Line 39"/>
            <p:cNvSpPr>
              <a:spLocks noChangeShapeType="1"/>
            </p:cNvSpPr>
            <p:nvPr/>
          </p:nvSpPr>
          <p:spPr bwMode="auto">
            <a:xfrm rot="10800000">
              <a:off x="166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6" name="Line 40"/>
            <p:cNvSpPr>
              <a:spLocks noChangeShapeType="1"/>
            </p:cNvSpPr>
            <p:nvPr/>
          </p:nvSpPr>
          <p:spPr bwMode="auto">
            <a:xfrm rot="10800000">
              <a:off x="185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7" name="Line 41"/>
            <p:cNvSpPr>
              <a:spLocks noChangeShapeType="1"/>
            </p:cNvSpPr>
            <p:nvPr/>
          </p:nvSpPr>
          <p:spPr bwMode="auto">
            <a:xfrm rot="10800000">
              <a:off x="203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8" name="Line 42"/>
            <p:cNvSpPr>
              <a:spLocks noChangeShapeType="1"/>
            </p:cNvSpPr>
            <p:nvPr/>
          </p:nvSpPr>
          <p:spPr bwMode="auto">
            <a:xfrm rot="10800000">
              <a:off x="222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9" name="Line 43"/>
            <p:cNvSpPr>
              <a:spLocks noChangeShapeType="1"/>
            </p:cNvSpPr>
            <p:nvPr/>
          </p:nvSpPr>
          <p:spPr bwMode="auto">
            <a:xfrm rot="10800000">
              <a:off x="240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0" name="Line 44"/>
            <p:cNvSpPr>
              <a:spLocks noChangeShapeType="1"/>
            </p:cNvSpPr>
            <p:nvPr/>
          </p:nvSpPr>
          <p:spPr bwMode="auto">
            <a:xfrm rot="10800000">
              <a:off x="259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1" name="Line 45"/>
            <p:cNvSpPr>
              <a:spLocks noChangeShapeType="1"/>
            </p:cNvSpPr>
            <p:nvPr/>
          </p:nvSpPr>
          <p:spPr bwMode="auto">
            <a:xfrm rot="10800000">
              <a:off x="277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2" name="Line 46"/>
            <p:cNvSpPr>
              <a:spLocks noChangeShapeType="1"/>
            </p:cNvSpPr>
            <p:nvPr/>
          </p:nvSpPr>
          <p:spPr bwMode="auto">
            <a:xfrm rot="10800000">
              <a:off x="296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3" name="Line 47"/>
            <p:cNvSpPr>
              <a:spLocks noChangeShapeType="1"/>
            </p:cNvSpPr>
            <p:nvPr/>
          </p:nvSpPr>
          <p:spPr bwMode="auto">
            <a:xfrm rot="10800000">
              <a:off x="314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4" name="Line 48"/>
            <p:cNvSpPr>
              <a:spLocks noChangeShapeType="1"/>
            </p:cNvSpPr>
            <p:nvPr/>
          </p:nvSpPr>
          <p:spPr bwMode="auto">
            <a:xfrm rot="10800000">
              <a:off x="3333"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5" name="Line 49"/>
            <p:cNvSpPr>
              <a:spLocks noChangeShapeType="1"/>
            </p:cNvSpPr>
            <p:nvPr/>
          </p:nvSpPr>
          <p:spPr bwMode="auto">
            <a:xfrm rot="10800000">
              <a:off x="351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6" name="Line 50"/>
            <p:cNvSpPr>
              <a:spLocks noChangeShapeType="1"/>
            </p:cNvSpPr>
            <p:nvPr/>
          </p:nvSpPr>
          <p:spPr bwMode="auto">
            <a:xfrm rot="10800000">
              <a:off x="370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7" name="Line 51"/>
            <p:cNvSpPr>
              <a:spLocks noChangeShapeType="1"/>
            </p:cNvSpPr>
            <p:nvPr/>
          </p:nvSpPr>
          <p:spPr bwMode="auto">
            <a:xfrm rot="10800000">
              <a:off x="388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8" name="Line 52"/>
            <p:cNvSpPr>
              <a:spLocks noChangeShapeType="1"/>
            </p:cNvSpPr>
            <p:nvPr/>
          </p:nvSpPr>
          <p:spPr bwMode="auto">
            <a:xfrm rot="10800000">
              <a:off x="407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9" name="Line 53"/>
            <p:cNvSpPr>
              <a:spLocks noChangeShapeType="1"/>
            </p:cNvSpPr>
            <p:nvPr/>
          </p:nvSpPr>
          <p:spPr bwMode="auto">
            <a:xfrm rot="10800000">
              <a:off x="426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0" name="Line 54"/>
            <p:cNvSpPr>
              <a:spLocks noChangeShapeType="1"/>
            </p:cNvSpPr>
            <p:nvPr/>
          </p:nvSpPr>
          <p:spPr bwMode="auto">
            <a:xfrm rot="10800000">
              <a:off x="444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1" name="Line 55"/>
            <p:cNvSpPr>
              <a:spLocks noChangeShapeType="1"/>
            </p:cNvSpPr>
            <p:nvPr/>
          </p:nvSpPr>
          <p:spPr bwMode="auto">
            <a:xfrm rot="10800000">
              <a:off x="4632"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2" name="Line 56"/>
            <p:cNvSpPr>
              <a:spLocks noChangeShapeType="1"/>
            </p:cNvSpPr>
            <p:nvPr/>
          </p:nvSpPr>
          <p:spPr bwMode="auto">
            <a:xfrm rot="10800000">
              <a:off x="481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3" name="Line 57"/>
            <p:cNvSpPr>
              <a:spLocks noChangeShapeType="1"/>
            </p:cNvSpPr>
            <p:nvPr/>
          </p:nvSpPr>
          <p:spPr bwMode="auto">
            <a:xfrm rot="10800000">
              <a:off x="500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4" name="Line 58"/>
            <p:cNvSpPr>
              <a:spLocks noChangeShapeType="1"/>
            </p:cNvSpPr>
            <p:nvPr/>
          </p:nvSpPr>
          <p:spPr bwMode="auto">
            <a:xfrm rot="10800000">
              <a:off x="518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5" name="Line 59"/>
            <p:cNvSpPr>
              <a:spLocks noChangeShapeType="1"/>
            </p:cNvSpPr>
            <p:nvPr/>
          </p:nvSpPr>
          <p:spPr bwMode="auto">
            <a:xfrm rot="10800000">
              <a:off x="537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6" name="Line 60"/>
            <p:cNvSpPr>
              <a:spLocks noChangeShapeType="1"/>
            </p:cNvSpPr>
            <p:nvPr/>
          </p:nvSpPr>
          <p:spPr bwMode="auto">
            <a:xfrm rot="10800000">
              <a:off x="555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7" name="Line 61"/>
            <p:cNvSpPr>
              <a:spLocks noChangeShapeType="1"/>
            </p:cNvSpPr>
            <p:nvPr/>
          </p:nvSpPr>
          <p:spPr bwMode="auto">
            <a:xfrm rot="10800000">
              <a:off x="5743" y="4"/>
              <a:ext cx="1"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9519" name="Rectangle 63"/>
          <p:cNvSpPr>
            <a:spLocks/>
          </p:cNvSpPr>
          <p:nvPr/>
        </p:nvSpPr>
        <p:spPr bwMode="auto">
          <a:xfrm>
            <a:off x="6503988" y="5297100"/>
            <a:ext cx="14143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Row Buffer (4 Kbits)</a:t>
            </a:r>
          </a:p>
        </p:txBody>
      </p:sp>
      <p:sp>
        <p:nvSpPr>
          <p:cNvPr id="19520" name="Line 64"/>
          <p:cNvSpPr>
            <a:spLocks noChangeShapeType="1"/>
          </p:cNvSpPr>
          <p:nvPr/>
        </p:nvSpPr>
        <p:spPr bwMode="auto">
          <a:xfrm rot="10800000" flipH="1">
            <a:off x="431800" y="6400007"/>
            <a:ext cx="8390732" cy="794"/>
          </a:xfrm>
          <a:prstGeom prst="line">
            <a:avLst/>
          </a:prstGeom>
          <a:noFill/>
          <a:ln w="2032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1" name="Line 65"/>
          <p:cNvSpPr>
            <a:spLocks noChangeShapeType="1"/>
          </p:cNvSpPr>
          <p:nvPr/>
        </p:nvSpPr>
        <p:spPr bwMode="auto">
          <a:xfrm>
            <a:off x="4064000" y="5607050"/>
            <a:ext cx="0" cy="798513"/>
          </a:xfrm>
          <a:prstGeom prst="line">
            <a:avLst/>
          </a:prstGeom>
          <a:noFill/>
          <a:ln w="1016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2" name="Rectangle 66"/>
          <p:cNvSpPr>
            <a:spLocks/>
          </p:cNvSpPr>
          <p:nvPr/>
        </p:nvSpPr>
        <p:spPr bwMode="auto">
          <a:xfrm>
            <a:off x="7342982" y="6478200"/>
            <a:ext cx="8976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Memory Bus</a:t>
            </a:r>
          </a:p>
        </p:txBody>
      </p:sp>
      <p:sp>
        <p:nvSpPr>
          <p:cNvPr id="19523" name="Rectangle 67"/>
          <p:cNvSpPr>
            <a:spLocks/>
          </p:cNvSpPr>
          <p:nvPr/>
        </p:nvSpPr>
        <p:spPr bwMode="auto">
          <a:xfrm>
            <a:off x="4149725" y="5868600"/>
            <a:ext cx="11968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Data pins (8 bits)</a:t>
            </a:r>
          </a:p>
        </p:txBody>
      </p:sp>
      <p:sp>
        <p:nvSpPr>
          <p:cNvPr id="19524" name="Rectangle 68"/>
          <p:cNvSpPr>
            <a:spLocks/>
          </p:cNvSpPr>
          <p:nvPr/>
        </p:nvSpPr>
        <p:spPr bwMode="auto">
          <a:xfrm>
            <a:off x="6484938" y="3195250"/>
            <a:ext cx="8463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DRAM array</a:t>
            </a:r>
          </a:p>
        </p:txBody>
      </p:sp>
      <p:sp>
        <p:nvSpPr>
          <p:cNvPr id="19525" name="Line 69"/>
          <p:cNvSpPr>
            <a:spLocks noChangeShapeType="1"/>
          </p:cNvSpPr>
          <p:nvPr/>
        </p:nvSpPr>
        <p:spPr bwMode="auto">
          <a:xfrm rot="10800000" flipH="1">
            <a:off x="1701800" y="1485107"/>
            <a:ext cx="4568825" cy="794"/>
          </a:xfrm>
          <a:prstGeom prst="line">
            <a:avLst/>
          </a:prstGeom>
          <a:noFill/>
          <a:ln w="25400" cap="flat">
            <a:solidFill>
              <a:schemeClr val="tx1"/>
            </a:solidFill>
            <a:prstDash val="solid"/>
            <a:miter lim="800000"/>
            <a:headEnd type="triangle" w="med" len="sm"/>
            <a:tailEnd type="triangle" w="med" len="sm"/>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6" name="Rectangle 70"/>
          <p:cNvSpPr>
            <a:spLocks/>
          </p:cNvSpPr>
          <p:nvPr/>
        </p:nvSpPr>
        <p:spPr bwMode="auto">
          <a:xfrm>
            <a:off x="3689350" y="1201350"/>
            <a:ext cx="487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4 Kbits</a:t>
            </a:r>
          </a:p>
        </p:txBody>
      </p:sp>
      <p:grpSp>
        <p:nvGrpSpPr>
          <p:cNvPr id="19558" name="Group 102"/>
          <p:cNvGrpSpPr>
            <a:grpSpLocks/>
          </p:cNvGrpSpPr>
          <p:nvPr/>
        </p:nvGrpSpPr>
        <p:grpSpPr bwMode="auto">
          <a:xfrm>
            <a:off x="1784350" y="5093494"/>
            <a:ext cx="4400550" cy="266700"/>
            <a:chOff x="0" y="0"/>
            <a:chExt cx="5544" cy="336"/>
          </a:xfrm>
        </p:grpSpPr>
        <p:sp>
          <p:nvSpPr>
            <p:cNvPr id="19527" name="Line 71"/>
            <p:cNvSpPr>
              <a:spLocks noChangeShapeType="1"/>
            </p:cNvSpPr>
            <p:nvPr/>
          </p:nvSpPr>
          <p:spPr bwMode="auto">
            <a:xfrm>
              <a:off x="0"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8" name="Line 72"/>
            <p:cNvSpPr>
              <a:spLocks noChangeShapeType="1"/>
            </p:cNvSpPr>
            <p:nvPr/>
          </p:nvSpPr>
          <p:spPr bwMode="auto">
            <a:xfrm>
              <a:off x="18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9" name="Line 73"/>
            <p:cNvSpPr>
              <a:spLocks noChangeShapeType="1"/>
            </p:cNvSpPr>
            <p:nvPr/>
          </p:nvSpPr>
          <p:spPr bwMode="auto">
            <a:xfrm>
              <a:off x="36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0" name="Line 74"/>
            <p:cNvSpPr>
              <a:spLocks noChangeShapeType="1"/>
            </p:cNvSpPr>
            <p:nvPr/>
          </p:nvSpPr>
          <p:spPr bwMode="auto">
            <a:xfrm>
              <a:off x="55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1" name="Line 75"/>
            <p:cNvSpPr>
              <a:spLocks noChangeShapeType="1"/>
            </p:cNvSpPr>
            <p:nvPr/>
          </p:nvSpPr>
          <p:spPr bwMode="auto">
            <a:xfrm>
              <a:off x="73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2" name="Line 76"/>
            <p:cNvSpPr>
              <a:spLocks noChangeShapeType="1"/>
            </p:cNvSpPr>
            <p:nvPr/>
          </p:nvSpPr>
          <p:spPr bwMode="auto">
            <a:xfrm>
              <a:off x="923"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3" name="Line 77"/>
            <p:cNvSpPr>
              <a:spLocks noChangeShapeType="1"/>
            </p:cNvSpPr>
            <p:nvPr/>
          </p:nvSpPr>
          <p:spPr bwMode="auto">
            <a:xfrm>
              <a:off x="1108"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4" name="Line 78"/>
            <p:cNvSpPr>
              <a:spLocks noChangeShapeType="1"/>
            </p:cNvSpPr>
            <p:nvPr/>
          </p:nvSpPr>
          <p:spPr bwMode="auto">
            <a:xfrm>
              <a:off x="1293"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5" name="Line 79"/>
            <p:cNvSpPr>
              <a:spLocks noChangeShapeType="1"/>
            </p:cNvSpPr>
            <p:nvPr/>
          </p:nvSpPr>
          <p:spPr bwMode="auto">
            <a:xfrm>
              <a:off x="1478"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6" name="Line 80"/>
            <p:cNvSpPr>
              <a:spLocks noChangeShapeType="1"/>
            </p:cNvSpPr>
            <p:nvPr/>
          </p:nvSpPr>
          <p:spPr bwMode="auto">
            <a:xfrm>
              <a:off x="1663"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7" name="Line 81"/>
            <p:cNvSpPr>
              <a:spLocks noChangeShapeType="1"/>
            </p:cNvSpPr>
            <p:nvPr/>
          </p:nvSpPr>
          <p:spPr bwMode="auto">
            <a:xfrm>
              <a:off x="1847"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8" name="Line 82"/>
            <p:cNvSpPr>
              <a:spLocks noChangeShapeType="1"/>
            </p:cNvSpPr>
            <p:nvPr/>
          </p:nvSpPr>
          <p:spPr bwMode="auto">
            <a:xfrm>
              <a:off x="2032"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9" name="Line 83"/>
            <p:cNvSpPr>
              <a:spLocks noChangeShapeType="1"/>
            </p:cNvSpPr>
            <p:nvPr/>
          </p:nvSpPr>
          <p:spPr bwMode="auto">
            <a:xfrm>
              <a:off x="2217"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0" name="Line 84"/>
            <p:cNvSpPr>
              <a:spLocks noChangeShapeType="1"/>
            </p:cNvSpPr>
            <p:nvPr/>
          </p:nvSpPr>
          <p:spPr bwMode="auto">
            <a:xfrm>
              <a:off x="2402"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1" name="Line 85"/>
            <p:cNvSpPr>
              <a:spLocks noChangeShapeType="1"/>
            </p:cNvSpPr>
            <p:nvPr/>
          </p:nvSpPr>
          <p:spPr bwMode="auto">
            <a:xfrm>
              <a:off x="2587"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2" name="Line 86"/>
            <p:cNvSpPr>
              <a:spLocks noChangeShapeType="1"/>
            </p:cNvSpPr>
            <p:nvPr/>
          </p:nvSpPr>
          <p:spPr bwMode="auto">
            <a:xfrm>
              <a:off x="2771"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3" name="Line 87"/>
            <p:cNvSpPr>
              <a:spLocks noChangeShapeType="1"/>
            </p:cNvSpPr>
            <p:nvPr/>
          </p:nvSpPr>
          <p:spPr bwMode="auto">
            <a:xfrm>
              <a:off x="2956"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4" name="Line 88"/>
            <p:cNvSpPr>
              <a:spLocks noChangeShapeType="1"/>
            </p:cNvSpPr>
            <p:nvPr/>
          </p:nvSpPr>
          <p:spPr bwMode="auto">
            <a:xfrm>
              <a:off x="3141"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5" name="Line 89"/>
            <p:cNvSpPr>
              <a:spLocks noChangeShapeType="1"/>
            </p:cNvSpPr>
            <p:nvPr/>
          </p:nvSpPr>
          <p:spPr bwMode="auto">
            <a:xfrm>
              <a:off x="3326"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6" name="Line 90"/>
            <p:cNvSpPr>
              <a:spLocks noChangeShapeType="1"/>
            </p:cNvSpPr>
            <p:nvPr/>
          </p:nvSpPr>
          <p:spPr bwMode="auto">
            <a:xfrm>
              <a:off x="3511"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7" name="Line 91"/>
            <p:cNvSpPr>
              <a:spLocks noChangeShapeType="1"/>
            </p:cNvSpPr>
            <p:nvPr/>
          </p:nvSpPr>
          <p:spPr bwMode="auto">
            <a:xfrm>
              <a:off x="3695"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8" name="Line 92"/>
            <p:cNvSpPr>
              <a:spLocks noChangeShapeType="1"/>
            </p:cNvSpPr>
            <p:nvPr/>
          </p:nvSpPr>
          <p:spPr bwMode="auto">
            <a:xfrm>
              <a:off x="3880"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9" name="Line 93"/>
            <p:cNvSpPr>
              <a:spLocks noChangeShapeType="1"/>
            </p:cNvSpPr>
            <p:nvPr/>
          </p:nvSpPr>
          <p:spPr bwMode="auto">
            <a:xfrm>
              <a:off x="4065"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0" name="Line 94"/>
            <p:cNvSpPr>
              <a:spLocks noChangeShapeType="1"/>
            </p:cNvSpPr>
            <p:nvPr/>
          </p:nvSpPr>
          <p:spPr bwMode="auto">
            <a:xfrm>
              <a:off x="4250"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1" name="Line 95"/>
            <p:cNvSpPr>
              <a:spLocks noChangeShapeType="1"/>
            </p:cNvSpPr>
            <p:nvPr/>
          </p:nvSpPr>
          <p:spPr bwMode="auto">
            <a:xfrm>
              <a:off x="4435"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2" name="Line 96"/>
            <p:cNvSpPr>
              <a:spLocks noChangeShapeType="1"/>
            </p:cNvSpPr>
            <p:nvPr/>
          </p:nvSpPr>
          <p:spPr bwMode="auto">
            <a:xfrm>
              <a:off x="461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3" name="Line 97"/>
            <p:cNvSpPr>
              <a:spLocks noChangeShapeType="1"/>
            </p:cNvSpPr>
            <p:nvPr/>
          </p:nvSpPr>
          <p:spPr bwMode="auto">
            <a:xfrm>
              <a:off x="480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4" name="Line 98"/>
            <p:cNvSpPr>
              <a:spLocks noChangeShapeType="1"/>
            </p:cNvSpPr>
            <p:nvPr/>
          </p:nvSpPr>
          <p:spPr bwMode="auto">
            <a:xfrm>
              <a:off x="498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5" name="Line 99"/>
            <p:cNvSpPr>
              <a:spLocks noChangeShapeType="1"/>
            </p:cNvSpPr>
            <p:nvPr/>
          </p:nvSpPr>
          <p:spPr bwMode="auto">
            <a:xfrm>
              <a:off x="517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6" name="Line 100"/>
            <p:cNvSpPr>
              <a:spLocks noChangeShapeType="1"/>
            </p:cNvSpPr>
            <p:nvPr/>
          </p:nvSpPr>
          <p:spPr bwMode="auto">
            <a:xfrm>
              <a:off x="535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7" name="Line 101"/>
            <p:cNvSpPr>
              <a:spLocks noChangeShapeType="1"/>
            </p:cNvSpPr>
            <p:nvPr/>
          </p:nvSpPr>
          <p:spPr bwMode="auto">
            <a:xfrm>
              <a:off x="554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9559" name="Line 103"/>
          <p:cNvSpPr>
            <a:spLocks noChangeShapeType="1"/>
          </p:cNvSpPr>
          <p:nvPr/>
        </p:nvSpPr>
        <p:spPr bwMode="auto">
          <a:xfrm rot="10800000" flipH="1">
            <a:off x="1695450" y="5530057"/>
            <a:ext cx="4564063" cy="79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0" name="Line 104"/>
          <p:cNvSpPr>
            <a:spLocks noChangeShapeType="1"/>
          </p:cNvSpPr>
          <p:nvPr/>
        </p:nvSpPr>
        <p:spPr bwMode="auto">
          <a:xfrm rot="10800000" flipH="1">
            <a:off x="1701800" y="5346700"/>
            <a:ext cx="45640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nvGrpSpPr>
          <p:cNvPr id="19593" name="Group 137"/>
          <p:cNvGrpSpPr>
            <a:grpSpLocks/>
          </p:cNvGrpSpPr>
          <p:nvPr/>
        </p:nvGrpSpPr>
        <p:grpSpPr bwMode="auto">
          <a:xfrm>
            <a:off x="1701800" y="5340350"/>
            <a:ext cx="4559300" cy="190500"/>
            <a:chOff x="0" y="0"/>
            <a:chExt cx="5744" cy="240"/>
          </a:xfrm>
        </p:grpSpPr>
        <p:sp>
          <p:nvSpPr>
            <p:cNvPr id="19561" name="Line 105"/>
            <p:cNvSpPr>
              <a:spLocks noChangeShapeType="1"/>
            </p:cNvSpPr>
            <p:nvPr/>
          </p:nvSpPr>
          <p:spPr bwMode="auto">
            <a:xfrm rot="10800000">
              <a:off x="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2" name="Line 106"/>
            <p:cNvSpPr>
              <a:spLocks noChangeShapeType="1"/>
            </p:cNvSpPr>
            <p:nvPr/>
          </p:nvSpPr>
          <p:spPr bwMode="auto">
            <a:xfrm rot="10800000">
              <a:off x="18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3" name="Line 107"/>
            <p:cNvSpPr>
              <a:spLocks noChangeShapeType="1"/>
            </p:cNvSpPr>
            <p:nvPr/>
          </p:nvSpPr>
          <p:spPr bwMode="auto">
            <a:xfrm rot="10800000">
              <a:off x="37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4" name="Line 108"/>
            <p:cNvSpPr>
              <a:spLocks noChangeShapeType="1"/>
            </p:cNvSpPr>
            <p:nvPr/>
          </p:nvSpPr>
          <p:spPr bwMode="auto">
            <a:xfrm rot="10800000">
              <a:off x="55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5" name="Line 109"/>
            <p:cNvSpPr>
              <a:spLocks noChangeShapeType="1"/>
            </p:cNvSpPr>
            <p:nvPr/>
          </p:nvSpPr>
          <p:spPr bwMode="auto">
            <a:xfrm rot="10800000">
              <a:off x="740"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6" name="Line 110"/>
            <p:cNvSpPr>
              <a:spLocks noChangeShapeType="1"/>
            </p:cNvSpPr>
            <p:nvPr/>
          </p:nvSpPr>
          <p:spPr bwMode="auto">
            <a:xfrm rot="10800000">
              <a:off x="92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7" name="Line 111"/>
            <p:cNvSpPr>
              <a:spLocks noChangeShapeType="1"/>
            </p:cNvSpPr>
            <p:nvPr/>
          </p:nvSpPr>
          <p:spPr bwMode="auto">
            <a:xfrm rot="10800000">
              <a:off x="111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8" name="Line 112"/>
            <p:cNvSpPr>
              <a:spLocks noChangeShapeType="1"/>
            </p:cNvSpPr>
            <p:nvPr/>
          </p:nvSpPr>
          <p:spPr bwMode="auto">
            <a:xfrm rot="10800000">
              <a:off x="129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9" name="Line 113"/>
            <p:cNvSpPr>
              <a:spLocks noChangeShapeType="1"/>
            </p:cNvSpPr>
            <p:nvPr/>
          </p:nvSpPr>
          <p:spPr bwMode="auto">
            <a:xfrm rot="10800000">
              <a:off x="148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0" name="Line 114"/>
            <p:cNvSpPr>
              <a:spLocks noChangeShapeType="1"/>
            </p:cNvSpPr>
            <p:nvPr/>
          </p:nvSpPr>
          <p:spPr bwMode="auto">
            <a:xfrm rot="10800000">
              <a:off x="166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1" name="Line 115"/>
            <p:cNvSpPr>
              <a:spLocks noChangeShapeType="1"/>
            </p:cNvSpPr>
            <p:nvPr/>
          </p:nvSpPr>
          <p:spPr bwMode="auto">
            <a:xfrm rot="10800000">
              <a:off x="185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2" name="Line 116"/>
            <p:cNvSpPr>
              <a:spLocks noChangeShapeType="1"/>
            </p:cNvSpPr>
            <p:nvPr/>
          </p:nvSpPr>
          <p:spPr bwMode="auto">
            <a:xfrm rot="10800000">
              <a:off x="203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3" name="Line 117"/>
            <p:cNvSpPr>
              <a:spLocks noChangeShapeType="1"/>
            </p:cNvSpPr>
            <p:nvPr/>
          </p:nvSpPr>
          <p:spPr bwMode="auto">
            <a:xfrm rot="10800000">
              <a:off x="222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4" name="Line 118"/>
            <p:cNvSpPr>
              <a:spLocks noChangeShapeType="1"/>
            </p:cNvSpPr>
            <p:nvPr/>
          </p:nvSpPr>
          <p:spPr bwMode="auto">
            <a:xfrm rot="10800000">
              <a:off x="240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5" name="Line 119"/>
            <p:cNvSpPr>
              <a:spLocks noChangeShapeType="1"/>
            </p:cNvSpPr>
            <p:nvPr/>
          </p:nvSpPr>
          <p:spPr bwMode="auto">
            <a:xfrm rot="10800000">
              <a:off x="259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6" name="Line 120"/>
            <p:cNvSpPr>
              <a:spLocks noChangeShapeType="1"/>
            </p:cNvSpPr>
            <p:nvPr/>
          </p:nvSpPr>
          <p:spPr bwMode="auto">
            <a:xfrm rot="10800000">
              <a:off x="277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7" name="Line 121"/>
            <p:cNvSpPr>
              <a:spLocks noChangeShapeType="1"/>
            </p:cNvSpPr>
            <p:nvPr/>
          </p:nvSpPr>
          <p:spPr bwMode="auto">
            <a:xfrm rot="10800000">
              <a:off x="296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8" name="Line 122"/>
            <p:cNvSpPr>
              <a:spLocks noChangeShapeType="1"/>
            </p:cNvSpPr>
            <p:nvPr/>
          </p:nvSpPr>
          <p:spPr bwMode="auto">
            <a:xfrm rot="10800000">
              <a:off x="314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9" name="Line 123"/>
            <p:cNvSpPr>
              <a:spLocks noChangeShapeType="1"/>
            </p:cNvSpPr>
            <p:nvPr/>
          </p:nvSpPr>
          <p:spPr bwMode="auto">
            <a:xfrm rot="10800000">
              <a:off x="3333"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0" name="Line 124"/>
            <p:cNvSpPr>
              <a:spLocks noChangeShapeType="1"/>
            </p:cNvSpPr>
            <p:nvPr/>
          </p:nvSpPr>
          <p:spPr bwMode="auto">
            <a:xfrm rot="10800000">
              <a:off x="351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1" name="Line 125"/>
            <p:cNvSpPr>
              <a:spLocks noChangeShapeType="1"/>
            </p:cNvSpPr>
            <p:nvPr/>
          </p:nvSpPr>
          <p:spPr bwMode="auto">
            <a:xfrm rot="10800000">
              <a:off x="370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2" name="Line 126"/>
            <p:cNvSpPr>
              <a:spLocks noChangeShapeType="1"/>
            </p:cNvSpPr>
            <p:nvPr/>
          </p:nvSpPr>
          <p:spPr bwMode="auto">
            <a:xfrm rot="10800000">
              <a:off x="388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3" name="Line 127"/>
            <p:cNvSpPr>
              <a:spLocks noChangeShapeType="1"/>
            </p:cNvSpPr>
            <p:nvPr/>
          </p:nvSpPr>
          <p:spPr bwMode="auto">
            <a:xfrm rot="10800000">
              <a:off x="407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4" name="Line 128"/>
            <p:cNvSpPr>
              <a:spLocks noChangeShapeType="1"/>
            </p:cNvSpPr>
            <p:nvPr/>
          </p:nvSpPr>
          <p:spPr bwMode="auto">
            <a:xfrm rot="10800000">
              <a:off x="426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5" name="Line 129"/>
            <p:cNvSpPr>
              <a:spLocks noChangeShapeType="1"/>
            </p:cNvSpPr>
            <p:nvPr/>
          </p:nvSpPr>
          <p:spPr bwMode="auto">
            <a:xfrm rot="10800000">
              <a:off x="444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6" name="Line 130"/>
            <p:cNvSpPr>
              <a:spLocks noChangeShapeType="1"/>
            </p:cNvSpPr>
            <p:nvPr/>
          </p:nvSpPr>
          <p:spPr bwMode="auto">
            <a:xfrm rot="10800000">
              <a:off x="4632"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7" name="Line 131"/>
            <p:cNvSpPr>
              <a:spLocks noChangeShapeType="1"/>
            </p:cNvSpPr>
            <p:nvPr/>
          </p:nvSpPr>
          <p:spPr bwMode="auto">
            <a:xfrm rot="10800000">
              <a:off x="481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8" name="Line 132"/>
            <p:cNvSpPr>
              <a:spLocks noChangeShapeType="1"/>
            </p:cNvSpPr>
            <p:nvPr/>
          </p:nvSpPr>
          <p:spPr bwMode="auto">
            <a:xfrm rot="10800000">
              <a:off x="500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9" name="Line 133"/>
            <p:cNvSpPr>
              <a:spLocks noChangeShapeType="1"/>
            </p:cNvSpPr>
            <p:nvPr/>
          </p:nvSpPr>
          <p:spPr bwMode="auto">
            <a:xfrm rot="10800000">
              <a:off x="518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0" name="Line 134"/>
            <p:cNvSpPr>
              <a:spLocks noChangeShapeType="1"/>
            </p:cNvSpPr>
            <p:nvPr/>
          </p:nvSpPr>
          <p:spPr bwMode="auto">
            <a:xfrm rot="10800000">
              <a:off x="537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1" name="Line 135"/>
            <p:cNvSpPr>
              <a:spLocks noChangeShapeType="1"/>
            </p:cNvSpPr>
            <p:nvPr/>
          </p:nvSpPr>
          <p:spPr bwMode="auto">
            <a:xfrm rot="10800000">
              <a:off x="555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2" name="Line 136"/>
            <p:cNvSpPr>
              <a:spLocks noChangeShapeType="1"/>
            </p:cNvSpPr>
            <p:nvPr/>
          </p:nvSpPr>
          <p:spPr bwMode="auto">
            <a:xfrm rot="10800000">
              <a:off x="5743" y="0"/>
              <a:ext cx="1"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9594" name="Rectangle 138"/>
          <p:cNvSpPr>
            <a:spLocks/>
          </p:cNvSpPr>
          <p:nvPr/>
        </p:nvSpPr>
        <p:spPr bwMode="auto">
          <a:xfrm>
            <a:off x="6369050" y="2118439"/>
            <a:ext cx="13721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dirty="0" smtClean="0">
                <a:solidFill>
                  <a:srgbClr val="D90B00"/>
                </a:solidFill>
                <a:latin typeface="Myriad Pro Bold Cond" charset="0"/>
                <a:ea typeface="ＭＳ Ｐゴシック" charset="0"/>
                <a:cs typeface="Myriad Pro Bold Cond" charset="0"/>
                <a:sym typeface="Myriad Pro Bold Cond" charset="0"/>
              </a:rPr>
              <a:t>Step 1</a:t>
            </a:r>
            <a:r>
              <a:rPr lang="en-US" sz="1600" dirty="0">
                <a:solidFill>
                  <a:srgbClr val="D90B00"/>
                </a:solidFill>
                <a:latin typeface="Myriad Pro Bold Cond" charset="0"/>
                <a:ea typeface="ＭＳ Ｐゴシック" charset="0"/>
                <a:cs typeface="Myriad Pro Bold Cond" charset="0"/>
                <a:sym typeface="Myriad Pro Bold Cond" charset="0"/>
              </a:rPr>
              <a:t>:</a:t>
            </a:r>
            <a:r>
              <a:rPr lang="en-US" sz="1600" dirty="0" smtClean="0">
                <a:solidFill>
                  <a:srgbClr val="D90B00"/>
                </a:solidFill>
                <a:latin typeface="Myriad Pro Bold Cond" charset="0"/>
                <a:ea typeface="ＭＳ Ｐゴシック" charset="0"/>
                <a:cs typeface="Myriad Pro Bold Cond" charset="0"/>
                <a:sym typeface="Myriad Pro Bold Cond" charset="0"/>
              </a:rPr>
              <a:t> </a:t>
            </a:r>
            <a:r>
              <a:rPr lang="en-US" sz="1600" dirty="0">
                <a:solidFill>
                  <a:srgbClr val="D90B00"/>
                </a:solidFill>
                <a:latin typeface="Myriad Pro Bold Cond" charset="0"/>
                <a:ea typeface="ＭＳ Ｐゴシック" charset="0"/>
                <a:cs typeface="Myriad Pro Bold Cond" charset="0"/>
                <a:sym typeface="Myriad Pro Bold Cond" charset="0"/>
              </a:rPr>
              <a:t>Activate row A</a:t>
            </a:r>
          </a:p>
        </p:txBody>
      </p:sp>
      <p:sp>
        <p:nvSpPr>
          <p:cNvPr id="19595" name="Freeform 139"/>
          <p:cNvSpPr>
            <a:spLocks/>
          </p:cNvSpPr>
          <p:nvPr/>
        </p:nvSpPr>
        <p:spPr bwMode="auto">
          <a:xfrm>
            <a:off x="922338" y="2264569"/>
            <a:ext cx="742950" cy="3232150"/>
          </a:xfrm>
          <a:custGeom>
            <a:avLst/>
            <a:gdLst>
              <a:gd name="T0" fmla="*/ 21600 w 21600"/>
              <a:gd name="T1" fmla="*/ 0 h 21600"/>
              <a:gd name="T2" fmla="*/ 0 w 21600"/>
              <a:gd name="T3" fmla="*/ 0 h 21600"/>
              <a:gd name="T4" fmla="*/ 0 w 21600"/>
              <a:gd name="T5" fmla="*/ 21600 h 21600"/>
              <a:gd name="T6" fmla="*/ 20002 w 21600"/>
              <a:gd name="T7" fmla="*/ 21600 h 21600"/>
            </a:gdLst>
            <a:ahLst/>
            <a:cxnLst>
              <a:cxn ang="0">
                <a:pos x="T0" y="T1"/>
              </a:cxn>
              <a:cxn ang="0">
                <a:pos x="T2" y="T3"/>
              </a:cxn>
              <a:cxn ang="0">
                <a:pos x="T4" y="T5"/>
              </a:cxn>
              <a:cxn ang="0">
                <a:pos x="T6" y="T7"/>
              </a:cxn>
            </a:cxnLst>
            <a:rect l="0" t="0" r="r" b="b"/>
            <a:pathLst>
              <a:path w="21600" h="21600">
                <a:moveTo>
                  <a:pt x="21600" y="0"/>
                </a:moveTo>
                <a:lnTo>
                  <a:pt x="0" y="0"/>
                </a:lnTo>
                <a:lnTo>
                  <a:pt x="0" y="21600"/>
                </a:lnTo>
                <a:lnTo>
                  <a:pt x="20002" y="21600"/>
                </a:lnTo>
              </a:path>
            </a:pathLst>
          </a:custGeom>
          <a:noFill/>
          <a:ln w="50800" cap="flat">
            <a:solidFill>
              <a:srgbClr val="D90B00"/>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6" name="Rectangle 140"/>
          <p:cNvSpPr>
            <a:spLocks/>
          </p:cNvSpPr>
          <p:nvPr/>
        </p:nvSpPr>
        <p:spPr bwMode="auto">
          <a:xfrm>
            <a:off x="82550" y="3293189"/>
            <a:ext cx="8001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spAutoFit/>
          </a:bodyPr>
          <a:lstStyle/>
          <a:p>
            <a:pPr defTabSz="457200"/>
            <a:r>
              <a:rPr lang="en-US" sz="1600" dirty="0" smtClean="0">
                <a:solidFill>
                  <a:srgbClr val="D90B00"/>
                </a:solidFill>
                <a:latin typeface="Myriad Pro Bold Cond" charset="0"/>
                <a:ea typeface="ＭＳ Ｐゴシック" charset="0"/>
                <a:cs typeface="Myriad Pro Bold Cond" charset="0"/>
                <a:sym typeface="Myriad Pro Bold Cond" charset="0"/>
              </a:rPr>
              <a:t>Transfer</a:t>
            </a:r>
            <a:r>
              <a:rPr lang="en-US" sz="1600" dirty="0">
                <a:solidFill>
                  <a:srgbClr val="D90B00"/>
                </a:solidFill>
                <a:latin typeface="Myriad Pro Bold Cond" charset="0"/>
                <a:ea typeface="ＭＳ Ｐゴシック" charset="0"/>
                <a:cs typeface="Myriad Pro Bold Cond" charset="0"/>
                <a:sym typeface="Myriad Pro Bold Cond" charset="0"/>
              </a:rPr>
              <a:t> </a:t>
            </a:r>
            <a:r>
              <a:rPr lang="en-US" sz="1600" dirty="0" smtClean="0">
                <a:solidFill>
                  <a:srgbClr val="D90B00"/>
                </a:solidFill>
                <a:latin typeface="Myriad Pro Bold Cond" charset="0"/>
                <a:ea typeface="ＭＳ Ｐゴシック" charset="0"/>
                <a:cs typeface="Myriad Pro Bold Cond" charset="0"/>
                <a:sym typeface="Myriad Pro Bold Cond" charset="0"/>
              </a:rPr>
              <a:t>row</a:t>
            </a:r>
            <a:endParaRPr lang="en-US" sz="1600" dirty="0">
              <a:solidFill>
                <a:srgbClr val="D90B00"/>
              </a:solidFill>
              <a:latin typeface="Myriad Pro Bold Cond" charset="0"/>
              <a:ea typeface="ＭＳ Ｐゴシック" charset="0"/>
              <a:cs typeface="Myriad Pro Bold Cond" charset="0"/>
              <a:sym typeface="Myriad Pro Bold Cond" charset="0"/>
            </a:endParaRPr>
          </a:p>
        </p:txBody>
      </p:sp>
      <p:sp>
        <p:nvSpPr>
          <p:cNvPr id="19597" name="Rectangle 141"/>
          <p:cNvSpPr>
            <a:spLocks/>
          </p:cNvSpPr>
          <p:nvPr/>
        </p:nvSpPr>
        <p:spPr bwMode="auto">
          <a:xfrm>
            <a:off x="6369050" y="2715339"/>
            <a:ext cx="13721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dirty="0" smtClean="0">
                <a:solidFill>
                  <a:srgbClr val="D90B00"/>
                </a:solidFill>
                <a:latin typeface="Myriad Pro Bold Cond" charset="0"/>
                <a:ea typeface="ＭＳ Ｐゴシック" charset="0"/>
                <a:cs typeface="Myriad Pro Bold Cond" charset="0"/>
                <a:sym typeface="Myriad Pro Bold Cond" charset="0"/>
              </a:rPr>
              <a:t>Step 2: Activate </a:t>
            </a:r>
            <a:r>
              <a:rPr lang="en-US" sz="1600" dirty="0">
                <a:solidFill>
                  <a:srgbClr val="D90B00"/>
                </a:solidFill>
                <a:latin typeface="Myriad Pro Bold Cond" charset="0"/>
                <a:ea typeface="ＭＳ Ｐゴシック" charset="0"/>
                <a:cs typeface="Myriad Pro Bold Cond" charset="0"/>
                <a:sym typeface="Myriad Pro Bold Cond" charset="0"/>
              </a:rPr>
              <a:t>row B</a:t>
            </a:r>
          </a:p>
        </p:txBody>
      </p:sp>
      <p:sp>
        <p:nvSpPr>
          <p:cNvPr id="19598" name="Freeform 142"/>
          <p:cNvSpPr>
            <a:spLocks/>
          </p:cNvSpPr>
          <p:nvPr/>
        </p:nvSpPr>
        <p:spPr bwMode="auto">
          <a:xfrm>
            <a:off x="1079500" y="2870200"/>
            <a:ext cx="571500" cy="2508250"/>
          </a:xfrm>
          <a:custGeom>
            <a:avLst/>
            <a:gdLst>
              <a:gd name="T0" fmla="*/ 21600 w 21600"/>
              <a:gd name="T1" fmla="*/ 0 h 21600"/>
              <a:gd name="T2" fmla="*/ 0 w 21600"/>
              <a:gd name="T3" fmla="*/ 0 h 21600"/>
              <a:gd name="T4" fmla="*/ 0 w 21600"/>
              <a:gd name="T5" fmla="*/ 21600 h 21600"/>
              <a:gd name="T6" fmla="*/ 20002 w 21600"/>
              <a:gd name="T7" fmla="*/ 21600 h 21600"/>
            </a:gdLst>
            <a:ahLst/>
            <a:cxnLst>
              <a:cxn ang="0">
                <a:pos x="T0" y="T1"/>
              </a:cxn>
              <a:cxn ang="0">
                <a:pos x="T2" y="T3"/>
              </a:cxn>
              <a:cxn ang="0">
                <a:pos x="T4" y="T5"/>
              </a:cxn>
              <a:cxn ang="0">
                <a:pos x="T6" y="T7"/>
              </a:cxn>
            </a:cxnLst>
            <a:rect l="0" t="0" r="r" b="b"/>
            <a:pathLst>
              <a:path w="21600" h="21600">
                <a:moveTo>
                  <a:pt x="21600" y="0"/>
                </a:moveTo>
                <a:lnTo>
                  <a:pt x="0" y="0"/>
                </a:lnTo>
                <a:lnTo>
                  <a:pt x="0" y="21600"/>
                </a:lnTo>
                <a:lnTo>
                  <a:pt x="20002" y="21600"/>
                </a:lnTo>
              </a:path>
            </a:pathLst>
          </a:custGeom>
          <a:noFill/>
          <a:ln w="50800" cap="flat">
            <a:solidFill>
              <a:srgbClr val="D90B00"/>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9" name="Rectangle 143"/>
          <p:cNvSpPr>
            <a:spLocks/>
          </p:cNvSpPr>
          <p:nvPr/>
        </p:nvSpPr>
        <p:spPr bwMode="auto">
          <a:xfrm>
            <a:off x="1162652" y="4196318"/>
            <a:ext cx="5001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endParaRPr lang="en-US" sz="1600" dirty="0">
              <a:solidFill>
                <a:srgbClr val="D90B00"/>
              </a:solidFill>
              <a:latin typeface="Myriad Pro Bold Cond" charset="0"/>
              <a:ea typeface="ＭＳ Ｐゴシック" charset="0"/>
              <a:cs typeface="Myriad Pro Bold Cond" charset="0"/>
              <a:sym typeface="Myriad Pro Bold Cond" charset="0"/>
            </a:endParaRPr>
          </a:p>
          <a:p>
            <a:pPr defTabSz="457200"/>
            <a:r>
              <a:rPr lang="en-US" sz="1600" dirty="0">
                <a:solidFill>
                  <a:srgbClr val="D90B00"/>
                </a:solidFill>
                <a:latin typeface="Myriad Pro Bold Cond" charset="0"/>
                <a:ea typeface="ＭＳ Ｐゴシック" charset="0"/>
                <a:cs typeface="Myriad Pro Bold Cond" charset="0"/>
                <a:sym typeface="Myriad Pro Bold Cond" charset="0"/>
              </a:rPr>
              <a:t>Transfer</a:t>
            </a:r>
          </a:p>
          <a:p>
            <a:pPr defTabSz="457200"/>
            <a:r>
              <a:rPr lang="en-US" sz="1600" dirty="0">
                <a:solidFill>
                  <a:srgbClr val="D90B00"/>
                </a:solidFill>
                <a:latin typeface="Myriad Pro Bold Cond" charset="0"/>
                <a:ea typeface="ＭＳ Ｐゴシック" charset="0"/>
                <a:cs typeface="Myriad Pro Bold Cond" charset="0"/>
                <a:sym typeface="Myriad Pro Bold Cond" charset="0"/>
              </a:rPr>
              <a:t>row</a:t>
            </a:r>
          </a:p>
        </p:txBody>
      </p:sp>
      <p:sp>
        <p:nvSpPr>
          <p:cNvPr id="19601" name="Rectangle 145"/>
          <p:cNvSpPr>
            <a:spLocks/>
          </p:cNvSpPr>
          <p:nvPr/>
        </p:nvSpPr>
        <p:spPr bwMode="auto">
          <a:xfrm>
            <a:off x="450850" y="739775"/>
            <a:ext cx="73469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457200"/>
            <a:endParaRPr lang="en-US" dirty="0">
              <a:solidFill>
                <a:srgbClr val="000000"/>
              </a:solidFill>
              <a:latin typeface="Myriad Pro Bold Cond" charset="0"/>
              <a:ea typeface="ＭＳ Ｐゴシック" charset="0"/>
              <a:cs typeface="Myriad Pro Bold Cond" charset="0"/>
              <a:sym typeface="Myriad Pro Bold Cond" charset="0"/>
            </a:endParaRPr>
          </a:p>
        </p:txBody>
      </p:sp>
    </p:spTree>
    <p:extLst>
      <p:ext uri="{BB962C8B-B14F-4D97-AF65-F5344CB8AC3E}">
        <p14:creationId xmlns:p14="http://schemas.microsoft.com/office/powerpoint/2010/main" val="14914820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959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959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95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945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945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959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59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9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animBg="1"/>
      <p:bldP spid="19458" grpId="0" animBg="1"/>
      <p:bldP spid="19459" grpId="0" animBg="1"/>
      <p:bldP spid="19594" grpId="0" autoUpdateAnimBg="0"/>
      <p:bldP spid="19595" grpId="0" animBg="1"/>
      <p:bldP spid="19596" grpId="0" autoUpdateAnimBg="0"/>
      <p:bldP spid="19597" grpId="0" autoUpdateAnimBg="0"/>
      <p:bldP spid="19598" grpId="0" animBg="1"/>
      <p:bldP spid="19599"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RowClone</a:t>
            </a:r>
            <a:r>
              <a:rPr lang="en-US" dirty="0" smtClean="0"/>
              <a:t>: Latency and Energy Savings</a:t>
            </a:r>
            <a:endParaRPr lang="en-US" dirty="0"/>
          </a:p>
        </p:txBody>
      </p:sp>
      <p:graphicFrame>
        <p:nvGraphicFramePr>
          <p:cNvPr id="4" name="Chart 3"/>
          <p:cNvGraphicFramePr/>
          <p:nvPr/>
        </p:nvGraphicFramePr>
        <p:xfrm>
          <a:off x="457200" y="1447800"/>
          <a:ext cx="8077200" cy="48006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bwMode="auto">
          <a:xfrm rot="16200000" flipH="1">
            <a:off x="1409703" y="3695699"/>
            <a:ext cx="2819397" cy="1"/>
          </a:xfrm>
          <a:prstGeom prst="straightConnector1">
            <a:avLst/>
          </a:prstGeom>
          <a:solidFill>
            <a:schemeClr val="accent1"/>
          </a:solidFill>
          <a:ln w="28575" cap="flat" cmpd="sng" algn="ctr">
            <a:solidFill>
              <a:schemeClr val="tx1"/>
            </a:solidFill>
            <a:prstDash val="solid"/>
            <a:round/>
            <a:headEnd type="stealth" w="lg" len="lg"/>
            <a:tailEnd type="stealth" w="lg" len="lg"/>
          </a:ln>
          <a:effectLst/>
        </p:spPr>
      </p:cxnSp>
      <p:sp>
        <p:nvSpPr>
          <p:cNvPr id="6" name="TextBox 5"/>
          <p:cNvSpPr txBox="1"/>
          <p:nvPr/>
        </p:nvSpPr>
        <p:spPr>
          <a:xfrm>
            <a:off x="2819400" y="2438400"/>
            <a:ext cx="979755" cy="523220"/>
          </a:xfrm>
          <a:prstGeom prst="rect">
            <a:avLst/>
          </a:prstGeom>
          <a:noFill/>
          <a:ln>
            <a:noFill/>
          </a:ln>
        </p:spPr>
        <p:txBody>
          <a:bodyPr wrap="none" rtlCol="0">
            <a:spAutoFit/>
          </a:bodyPr>
          <a:lstStyle/>
          <a:p>
            <a:r>
              <a:rPr lang="en-US" sz="2800" dirty="0" smtClean="0">
                <a:solidFill>
                  <a:prstClr val="black"/>
                </a:solidFill>
                <a:latin typeface="Calibri"/>
              </a:rPr>
              <a:t>11.6x</a:t>
            </a:r>
            <a:endParaRPr lang="en-US" sz="2800" dirty="0">
              <a:solidFill>
                <a:prstClr val="black"/>
              </a:solidFill>
              <a:latin typeface="Calibri"/>
            </a:endParaRPr>
          </a:p>
        </p:txBody>
      </p:sp>
      <p:cxnSp>
        <p:nvCxnSpPr>
          <p:cNvPr id="7" name="Straight Arrow Connector 6"/>
          <p:cNvCxnSpPr/>
          <p:nvPr/>
        </p:nvCxnSpPr>
        <p:spPr bwMode="auto">
          <a:xfrm rot="16200000" flipH="1">
            <a:off x="4615523" y="3842676"/>
            <a:ext cx="3124200" cy="10847"/>
          </a:xfrm>
          <a:prstGeom prst="straightConnector1">
            <a:avLst/>
          </a:prstGeom>
          <a:solidFill>
            <a:schemeClr val="accent1"/>
          </a:solidFill>
          <a:ln w="28575" cap="flat" cmpd="sng" algn="ctr">
            <a:solidFill>
              <a:schemeClr val="tx1"/>
            </a:solidFill>
            <a:prstDash val="solid"/>
            <a:round/>
            <a:headEnd type="stealth" w="lg" len="lg"/>
            <a:tailEnd type="stealth" w="lg" len="lg"/>
          </a:ln>
          <a:effectLst/>
        </p:spPr>
      </p:cxnSp>
      <p:sp>
        <p:nvSpPr>
          <p:cNvPr id="8" name="TextBox 7"/>
          <p:cNvSpPr txBox="1"/>
          <p:nvPr/>
        </p:nvSpPr>
        <p:spPr>
          <a:xfrm>
            <a:off x="6183045" y="2438400"/>
            <a:ext cx="705642" cy="523220"/>
          </a:xfrm>
          <a:prstGeom prst="rect">
            <a:avLst/>
          </a:prstGeom>
          <a:noFill/>
          <a:ln>
            <a:noFill/>
          </a:ln>
        </p:spPr>
        <p:txBody>
          <a:bodyPr wrap="none" rtlCol="0">
            <a:spAutoFit/>
          </a:bodyPr>
          <a:lstStyle/>
          <a:p>
            <a:r>
              <a:rPr lang="en-US" sz="2800" dirty="0" smtClean="0">
                <a:solidFill>
                  <a:prstClr val="black"/>
                </a:solidFill>
                <a:latin typeface="Calibri"/>
              </a:rPr>
              <a:t>74x</a:t>
            </a:r>
            <a:endParaRPr lang="en-US" sz="2800" dirty="0">
              <a:solidFill>
                <a:prstClr val="black"/>
              </a:solidFill>
              <a:latin typeface="Calibri"/>
            </a:endParaRPr>
          </a:p>
        </p:txBody>
      </p:sp>
      <p:sp>
        <p:nvSpPr>
          <p:cNvPr id="10" name="Slide Number Placeholder 9"/>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45</a:t>
            </a:fld>
            <a:endParaRPr lang="en-US">
              <a:solidFill>
                <a:prstClr val="black">
                  <a:tint val="75000"/>
                </a:prstClr>
              </a:solidFill>
              <a:latin typeface="Calibri"/>
            </a:endParaRPr>
          </a:p>
        </p:txBody>
      </p:sp>
      <p:sp>
        <p:nvSpPr>
          <p:cNvPr id="11" name="Rectangle 10"/>
          <p:cNvSpPr/>
          <p:nvPr/>
        </p:nvSpPr>
        <p:spPr>
          <a:xfrm>
            <a:off x="251520" y="6165304"/>
            <a:ext cx="7848872" cy="677108"/>
          </a:xfrm>
          <a:prstGeom prst="rect">
            <a:avLst/>
          </a:prstGeom>
        </p:spPr>
        <p:txBody>
          <a:bodyPr wrap="square">
            <a:spAutoFit/>
          </a:bodyPr>
          <a:lstStyle/>
          <a:p>
            <a:r>
              <a:rPr lang="en-US" sz="1900" dirty="0" smtClean="0">
                <a:solidFill>
                  <a:srgbClr val="000000"/>
                </a:solidFill>
                <a:latin typeface="Tahoma" charset="0"/>
              </a:rPr>
              <a:t>Seshadri et </a:t>
            </a:r>
            <a:r>
              <a:rPr lang="en-US" sz="1900" dirty="0">
                <a:solidFill>
                  <a:srgbClr val="000000"/>
                </a:solidFill>
                <a:latin typeface="Tahoma" charset="0"/>
              </a:rPr>
              <a:t>al., </a:t>
            </a:r>
            <a:r>
              <a:rPr lang="en-US" sz="1900" dirty="0" smtClean="0">
                <a:solidFill>
                  <a:srgbClr val="000000"/>
                </a:solidFill>
                <a:latin typeface="Tahoma" charset="0"/>
              </a:rPr>
              <a:t>“</a:t>
            </a:r>
            <a:r>
              <a:rPr lang="en-US" altLang="ja-JP" sz="1900" dirty="0" err="1" smtClean="0">
                <a:solidFill>
                  <a:srgbClr val="0000FF"/>
                </a:solidFill>
                <a:latin typeface="Tahoma" charset="0"/>
                <a:ea typeface="ＭＳ Ｐゴシック"/>
              </a:rPr>
              <a:t>RowClone</a:t>
            </a:r>
            <a:r>
              <a:rPr lang="en-US" altLang="ja-JP" sz="1900" dirty="0">
                <a:solidFill>
                  <a:srgbClr val="0000FF"/>
                </a:solidFill>
                <a:latin typeface="Tahoma" charset="0"/>
                <a:ea typeface="ＭＳ Ｐゴシック"/>
              </a:rPr>
              <a:t>: Fast and Efficient In-DRAM Copy and Initialization of Bulk Data</a:t>
            </a:r>
            <a:r>
              <a:rPr lang="en-US" altLang="ja-JP" sz="1900" dirty="0" smtClean="0">
                <a:solidFill>
                  <a:srgbClr val="000000"/>
                </a:solidFill>
                <a:latin typeface="Tahoma" charset="0"/>
                <a:ea typeface="ＭＳ Ｐゴシック"/>
              </a:rPr>
              <a:t>,</a:t>
            </a:r>
            <a:r>
              <a:rPr lang="en-US" sz="1900" dirty="0">
                <a:solidFill>
                  <a:srgbClr val="000000"/>
                </a:solidFill>
                <a:latin typeface="Tahoma" charset="0"/>
              </a:rPr>
              <a:t>”</a:t>
            </a:r>
            <a:r>
              <a:rPr lang="en-US" altLang="ja-JP" sz="1900" dirty="0">
                <a:solidFill>
                  <a:srgbClr val="000000"/>
                </a:solidFill>
                <a:latin typeface="Tahoma" charset="0"/>
                <a:ea typeface="ＭＳ Ｐゴシック"/>
              </a:rPr>
              <a:t> </a:t>
            </a:r>
            <a:r>
              <a:rPr lang="en-US" altLang="ja-JP" sz="1900" dirty="0" smtClean="0">
                <a:solidFill>
                  <a:srgbClr val="000000"/>
                </a:solidFill>
                <a:latin typeface="Tahoma" charset="0"/>
                <a:ea typeface="ＭＳ Ｐゴシック"/>
              </a:rPr>
              <a:t>CMU Tech Report 2013.</a:t>
            </a:r>
            <a:endParaRPr lang="en-US" sz="1900" dirty="0">
              <a:solidFill>
                <a:srgbClr val="000000"/>
              </a:solidFill>
              <a:latin typeface="Tahoma"/>
            </a:endParaRPr>
          </a:p>
        </p:txBody>
      </p:sp>
    </p:spTree>
    <p:extLst>
      <p:ext uri="{BB962C8B-B14F-4D97-AF65-F5344CB8AC3E}">
        <p14:creationId xmlns:p14="http://schemas.microsoft.com/office/powerpoint/2010/main" val="9586036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72" y="-243408"/>
            <a:ext cx="8229600" cy="1143000"/>
          </a:xfrm>
        </p:spPr>
        <p:txBody>
          <a:bodyPr/>
          <a:lstStyle/>
          <a:p>
            <a:r>
              <a:rPr lang="en-US" dirty="0" err="1" smtClean="0"/>
              <a:t>RowClone</a:t>
            </a:r>
            <a:r>
              <a:rPr lang="en-US" dirty="0" smtClean="0"/>
              <a:t>: Overall Performance</a:t>
            </a:r>
            <a:endParaRPr lang="en-US" dirty="0"/>
          </a:p>
        </p:txBody>
      </p:sp>
      <p:sp>
        <p:nvSpPr>
          <p:cNvPr id="4" name="Slide Number Placeholder 3"/>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46</a:t>
            </a:fld>
            <a:endParaRPr lang="en-US">
              <a:solidFill>
                <a:prstClr val="black">
                  <a:tint val="75000"/>
                </a:prstClr>
              </a:solidFill>
              <a:latin typeface="Calibri"/>
            </a:endParaRPr>
          </a:p>
        </p:txBody>
      </p:sp>
      <p:pic>
        <p:nvPicPr>
          <p:cNvPr id="8" name="Picture 7"/>
          <p:cNvPicPr>
            <a:picLocks noChangeAspect="1"/>
          </p:cNvPicPr>
          <p:nvPr/>
        </p:nvPicPr>
        <p:blipFill>
          <a:blip r:embed="rId2"/>
          <a:stretch>
            <a:fillRect/>
          </a:stretch>
        </p:blipFill>
        <p:spPr>
          <a:xfrm>
            <a:off x="3635896" y="5396306"/>
            <a:ext cx="5400600" cy="1490207"/>
          </a:xfrm>
          <a:prstGeom prst="rect">
            <a:avLst/>
          </a:prstGeom>
        </p:spPr>
      </p:pic>
      <p:pic>
        <p:nvPicPr>
          <p:cNvPr id="7" name="Picture 6"/>
          <p:cNvPicPr>
            <a:picLocks noChangeAspect="1"/>
          </p:cNvPicPr>
          <p:nvPr/>
        </p:nvPicPr>
        <p:blipFill>
          <a:blip r:embed="rId3"/>
          <a:stretch>
            <a:fillRect/>
          </a:stretch>
        </p:blipFill>
        <p:spPr>
          <a:xfrm>
            <a:off x="251520" y="564402"/>
            <a:ext cx="5544616" cy="4939356"/>
          </a:xfrm>
          <a:prstGeom prst="rect">
            <a:avLst/>
          </a:prstGeom>
        </p:spPr>
      </p:pic>
    </p:spTree>
    <p:extLst>
      <p:ext uri="{BB962C8B-B14F-4D97-AF65-F5344CB8AC3E}">
        <p14:creationId xmlns:p14="http://schemas.microsoft.com/office/powerpoint/2010/main" val="251797469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p:cNvSpPr>
          <p:nvPr/>
        </p:nvSpPr>
        <p:spPr bwMode="auto">
          <a:xfrm>
            <a:off x="412750" y="1295400"/>
            <a:ext cx="5740400" cy="3949700"/>
          </a:xfrm>
          <a:prstGeom prst="rect">
            <a:avLst/>
          </a:prstGeom>
          <a:solidFill>
            <a:srgbClr val="E6E6E6"/>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0" name="Line 2"/>
          <p:cNvSpPr>
            <a:spLocks noChangeShapeType="1"/>
          </p:cNvSpPr>
          <p:nvPr/>
        </p:nvSpPr>
        <p:spPr bwMode="auto">
          <a:xfrm>
            <a:off x="3289300" y="4584704"/>
            <a:ext cx="0" cy="881857"/>
          </a:xfrm>
          <a:prstGeom prst="line">
            <a:avLst/>
          </a:prstGeom>
          <a:noFill/>
          <a:ln w="889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1" name="Rectangle 3"/>
          <p:cNvSpPr>
            <a:spLocks noGrp="1" noChangeArrowheads="1"/>
          </p:cNvSpPr>
          <p:nvPr>
            <p:ph type="title"/>
          </p:nvPr>
        </p:nvSpPr>
        <p:spPr>
          <a:ln/>
        </p:spPr>
        <p:txBody>
          <a:bodyPr/>
          <a:lstStyle/>
          <a:p>
            <a:r>
              <a:rPr lang="en-US" dirty="0" smtClean="0"/>
              <a:t>Goal: Ultra-efficient heterogeneous architectures </a:t>
            </a:r>
            <a:endParaRPr lang="en-US" dirty="0"/>
          </a:p>
        </p:txBody>
      </p:sp>
      <p:sp>
        <p:nvSpPr>
          <p:cNvPr id="22532" name="Rectangle 4"/>
          <p:cNvSpPr>
            <a:spLocks/>
          </p:cNvSpPr>
          <p:nvPr/>
        </p:nvSpPr>
        <p:spPr bwMode="auto">
          <a:xfrm>
            <a:off x="692150" y="1600200"/>
            <a:ext cx="1016000" cy="8509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3" name="Rectangle 5"/>
          <p:cNvSpPr>
            <a:spLocks/>
          </p:cNvSpPr>
          <p:nvPr/>
        </p:nvSpPr>
        <p:spPr bwMode="auto">
          <a:xfrm>
            <a:off x="1062323" y="1824573"/>
            <a:ext cx="269304" cy="40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CPU</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core</a:t>
            </a:r>
          </a:p>
        </p:txBody>
      </p:sp>
      <p:sp>
        <p:nvSpPr>
          <p:cNvPr id="22534" name="Rectangle 6"/>
          <p:cNvSpPr>
            <a:spLocks/>
          </p:cNvSpPr>
          <p:nvPr/>
        </p:nvSpPr>
        <p:spPr bwMode="auto">
          <a:xfrm>
            <a:off x="1924050" y="1600200"/>
            <a:ext cx="1016000" cy="8509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5" name="Rectangle 7"/>
          <p:cNvSpPr>
            <a:spLocks/>
          </p:cNvSpPr>
          <p:nvPr/>
        </p:nvSpPr>
        <p:spPr bwMode="auto">
          <a:xfrm>
            <a:off x="2296604" y="1824573"/>
            <a:ext cx="269304" cy="40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CPU</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core</a:t>
            </a:r>
          </a:p>
        </p:txBody>
      </p:sp>
      <p:sp>
        <p:nvSpPr>
          <p:cNvPr id="22536" name="Rectangle 8"/>
          <p:cNvSpPr>
            <a:spLocks/>
          </p:cNvSpPr>
          <p:nvPr/>
        </p:nvSpPr>
        <p:spPr bwMode="auto">
          <a:xfrm>
            <a:off x="692150" y="2667000"/>
            <a:ext cx="1016000" cy="8509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7" name="Rectangle 9"/>
          <p:cNvSpPr>
            <a:spLocks/>
          </p:cNvSpPr>
          <p:nvPr/>
        </p:nvSpPr>
        <p:spPr bwMode="auto">
          <a:xfrm>
            <a:off x="1064704" y="2891373"/>
            <a:ext cx="269304" cy="40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CPU</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core</a:t>
            </a:r>
          </a:p>
        </p:txBody>
      </p:sp>
      <p:sp>
        <p:nvSpPr>
          <p:cNvPr id="22538" name="Rectangle 10"/>
          <p:cNvSpPr>
            <a:spLocks/>
          </p:cNvSpPr>
          <p:nvPr/>
        </p:nvSpPr>
        <p:spPr bwMode="auto">
          <a:xfrm>
            <a:off x="1924050" y="2667000"/>
            <a:ext cx="1016000" cy="8509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9" name="Rectangle 11"/>
          <p:cNvSpPr>
            <a:spLocks/>
          </p:cNvSpPr>
          <p:nvPr/>
        </p:nvSpPr>
        <p:spPr bwMode="auto">
          <a:xfrm>
            <a:off x="2296604" y="2891373"/>
            <a:ext cx="269304" cy="40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CPU</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core</a:t>
            </a:r>
          </a:p>
        </p:txBody>
      </p:sp>
      <p:sp>
        <p:nvSpPr>
          <p:cNvPr id="22540" name="Rectangle 12"/>
          <p:cNvSpPr>
            <a:spLocks/>
          </p:cNvSpPr>
          <p:nvPr/>
        </p:nvSpPr>
        <p:spPr bwMode="auto">
          <a:xfrm>
            <a:off x="3155950" y="1612900"/>
            <a:ext cx="577850" cy="4826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41" name="Rectangle 13"/>
          <p:cNvSpPr>
            <a:spLocks/>
          </p:cNvSpPr>
          <p:nvPr/>
        </p:nvSpPr>
        <p:spPr bwMode="auto">
          <a:xfrm>
            <a:off x="3222840" y="1722440"/>
            <a:ext cx="448841"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mini-CPU</a:t>
            </a:r>
          </a:p>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core</a:t>
            </a:r>
          </a:p>
        </p:txBody>
      </p:sp>
      <p:sp>
        <p:nvSpPr>
          <p:cNvPr id="22542" name="Rectangle 14"/>
          <p:cNvSpPr>
            <a:spLocks/>
          </p:cNvSpPr>
          <p:nvPr/>
        </p:nvSpPr>
        <p:spPr bwMode="auto">
          <a:xfrm>
            <a:off x="3155950" y="2266950"/>
            <a:ext cx="577850" cy="4826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43" name="Rectangle 15"/>
          <p:cNvSpPr>
            <a:spLocks/>
          </p:cNvSpPr>
          <p:nvPr/>
        </p:nvSpPr>
        <p:spPr bwMode="auto">
          <a:xfrm>
            <a:off x="3313402" y="2379668"/>
            <a:ext cx="269304"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video</a:t>
            </a:r>
          </a:p>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core</a:t>
            </a:r>
          </a:p>
        </p:txBody>
      </p:sp>
      <p:sp>
        <p:nvSpPr>
          <p:cNvPr id="22544" name="Rectangle 16"/>
          <p:cNvSpPr>
            <a:spLocks/>
          </p:cNvSpPr>
          <p:nvPr/>
        </p:nvSpPr>
        <p:spPr bwMode="auto">
          <a:xfrm>
            <a:off x="4025900" y="1663700"/>
            <a:ext cx="825500" cy="67945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45" name="Rectangle 17"/>
          <p:cNvSpPr>
            <a:spLocks/>
          </p:cNvSpPr>
          <p:nvPr/>
        </p:nvSpPr>
        <p:spPr bwMode="auto">
          <a:xfrm>
            <a:off x="4072376" y="1744477"/>
            <a:ext cx="730969" cy="52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GPU</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(throughput)</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core</a:t>
            </a:r>
          </a:p>
        </p:txBody>
      </p:sp>
      <p:sp>
        <p:nvSpPr>
          <p:cNvPr id="22546" name="Rectangle 18"/>
          <p:cNvSpPr>
            <a:spLocks/>
          </p:cNvSpPr>
          <p:nvPr/>
        </p:nvSpPr>
        <p:spPr bwMode="auto">
          <a:xfrm>
            <a:off x="4984750" y="1670050"/>
            <a:ext cx="825500" cy="67945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47" name="Rectangle 19"/>
          <p:cNvSpPr>
            <a:spLocks/>
          </p:cNvSpPr>
          <p:nvPr/>
        </p:nvSpPr>
        <p:spPr bwMode="auto">
          <a:xfrm>
            <a:off x="5028844" y="1754002"/>
            <a:ext cx="730969" cy="52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GPU</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(throughput)</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core</a:t>
            </a:r>
          </a:p>
        </p:txBody>
      </p:sp>
      <p:sp>
        <p:nvSpPr>
          <p:cNvPr id="22548" name="Rectangle 20"/>
          <p:cNvSpPr>
            <a:spLocks/>
          </p:cNvSpPr>
          <p:nvPr/>
        </p:nvSpPr>
        <p:spPr bwMode="auto">
          <a:xfrm>
            <a:off x="4025900" y="2641600"/>
            <a:ext cx="825500" cy="67945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49" name="Rectangle 21"/>
          <p:cNvSpPr>
            <a:spLocks/>
          </p:cNvSpPr>
          <p:nvPr/>
        </p:nvSpPr>
        <p:spPr bwMode="auto">
          <a:xfrm>
            <a:off x="4069994" y="2725552"/>
            <a:ext cx="730969" cy="52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GPU</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(throughput)</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core</a:t>
            </a:r>
          </a:p>
        </p:txBody>
      </p:sp>
      <p:sp>
        <p:nvSpPr>
          <p:cNvPr id="22550" name="Rectangle 22"/>
          <p:cNvSpPr>
            <a:spLocks/>
          </p:cNvSpPr>
          <p:nvPr/>
        </p:nvSpPr>
        <p:spPr bwMode="auto">
          <a:xfrm>
            <a:off x="4984750" y="2647950"/>
            <a:ext cx="825500" cy="67945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51" name="Rectangle 23"/>
          <p:cNvSpPr>
            <a:spLocks/>
          </p:cNvSpPr>
          <p:nvPr/>
        </p:nvSpPr>
        <p:spPr bwMode="auto">
          <a:xfrm>
            <a:off x="5028844" y="2731902"/>
            <a:ext cx="730969" cy="52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GPU</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(throughput)</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core</a:t>
            </a:r>
          </a:p>
        </p:txBody>
      </p:sp>
      <p:sp>
        <p:nvSpPr>
          <p:cNvPr id="22552" name="Rectangle 24"/>
          <p:cNvSpPr>
            <a:spLocks/>
          </p:cNvSpPr>
          <p:nvPr/>
        </p:nvSpPr>
        <p:spPr bwMode="auto">
          <a:xfrm>
            <a:off x="3930650" y="1593850"/>
            <a:ext cx="1981200" cy="1879600"/>
          </a:xfrm>
          <a:prstGeom prst="rect">
            <a:avLst/>
          </a:prstGeom>
          <a:noFill/>
          <a:ln w="25400" cap="flat">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53" name="Rectangle 25"/>
          <p:cNvSpPr>
            <a:spLocks/>
          </p:cNvSpPr>
          <p:nvPr/>
        </p:nvSpPr>
        <p:spPr bwMode="auto">
          <a:xfrm>
            <a:off x="692150" y="3733800"/>
            <a:ext cx="5207000" cy="850900"/>
          </a:xfrm>
          <a:prstGeom prst="rect">
            <a:avLst/>
          </a:prstGeom>
          <a:solidFill>
            <a:srgbClr val="CDCDCD"/>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54" name="Rectangle 26"/>
          <p:cNvSpPr>
            <a:spLocks/>
          </p:cNvSpPr>
          <p:nvPr/>
        </p:nvSpPr>
        <p:spPr bwMode="auto">
          <a:xfrm>
            <a:off x="3188665" y="4107461"/>
            <a:ext cx="211597" cy="20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LLC</a:t>
            </a:r>
          </a:p>
        </p:txBody>
      </p:sp>
      <p:sp>
        <p:nvSpPr>
          <p:cNvPr id="22555" name="Rectangle 27"/>
          <p:cNvSpPr>
            <a:spLocks/>
          </p:cNvSpPr>
          <p:nvPr/>
        </p:nvSpPr>
        <p:spPr bwMode="auto">
          <a:xfrm>
            <a:off x="2444750" y="4686300"/>
            <a:ext cx="1695450" cy="444500"/>
          </a:xfrm>
          <a:prstGeom prst="rect">
            <a:avLst/>
          </a:prstGeom>
          <a:solidFill>
            <a:srgbClr val="CDCDCD"/>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56" name="Rectangle 28"/>
          <p:cNvSpPr>
            <a:spLocks/>
          </p:cNvSpPr>
          <p:nvPr/>
        </p:nvSpPr>
        <p:spPr bwMode="auto">
          <a:xfrm>
            <a:off x="2702571" y="4825008"/>
            <a:ext cx="1179810"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Memory Controller</a:t>
            </a:r>
          </a:p>
        </p:txBody>
      </p:sp>
      <p:sp>
        <p:nvSpPr>
          <p:cNvPr id="22557" name="Rectangle 29"/>
          <p:cNvSpPr>
            <a:spLocks/>
          </p:cNvSpPr>
          <p:nvPr/>
        </p:nvSpPr>
        <p:spPr bwMode="auto">
          <a:xfrm>
            <a:off x="6965950" y="4565650"/>
            <a:ext cx="1695450" cy="5842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58" name="Rectangle 30"/>
          <p:cNvSpPr>
            <a:spLocks/>
          </p:cNvSpPr>
          <p:nvPr/>
        </p:nvSpPr>
        <p:spPr bwMode="auto">
          <a:xfrm>
            <a:off x="7191710" y="4583581"/>
            <a:ext cx="1243930" cy="59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Specialized</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compute-capability</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in memory</a:t>
            </a:r>
          </a:p>
        </p:txBody>
      </p:sp>
      <p:sp>
        <p:nvSpPr>
          <p:cNvPr id="22559" name="Rectangle 31"/>
          <p:cNvSpPr>
            <a:spLocks/>
          </p:cNvSpPr>
          <p:nvPr/>
        </p:nvSpPr>
        <p:spPr bwMode="auto">
          <a:xfrm>
            <a:off x="6654800" y="1276350"/>
            <a:ext cx="2324100" cy="3949700"/>
          </a:xfrm>
          <a:prstGeom prst="rect">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60" name="Rectangle 32"/>
          <p:cNvSpPr>
            <a:spLocks/>
          </p:cNvSpPr>
          <p:nvPr/>
        </p:nvSpPr>
        <p:spPr bwMode="auto">
          <a:xfrm>
            <a:off x="7542787" y="2989858"/>
            <a:ext cx="538609"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Memory</a:t>
            </a:r>
          </a:p>
        </p:txBody>
      </p:sp>
      <p:sp>
        <p:nvSpPr>
          <p:cNvPr id="22561" name="Rectangle 33"/>
          <p:cNvSpPr>
            <a:spLocks/>
          </p:cNvSpPr>
          <p:nvPr/>
        </p:nvSpPr>
        <p:spPr bwMode="auto">
          <a:xfrm>
            <a:off x="6718300" y="1339850"/>
            <a:ext cx="2184400" cy="3136900"/>
          </a:xfrm>
          <a:prstGeom prst="rect">
            <a:avLst/>
          </a:prstGeom>
          <a:noFill/>
          <a:ln w="25400" cap="flat">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62" name="Rectangle 34"/>
          <p:cNvSpPr>
            <a:spLocks/>
          </p:cNvSpPr>
          <p:nvPr/>
        </p:nvSpPr>
        <p:spPr bwMode="auto">
          <a:xfrm>
            <a:off x="3149600" y="2921000"/>
            <a:ext cx="577850" cy="4826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63" name="Rectangle 35"/>
          <p:cNvSpPr>
            <a:spLocks/>
          </p:cNvSpPr>
          <p:nvPr/>
        </p:nvSpPr>
        <p:spPr bwMode="auto">
          <a:xfrm>
            <a:off x="3245710" y="3033718"/>
            <a:ext cx="397545"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imaging</a:t>
            </a:r>
          </a:p>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core</a:t>
            </a:r>
          </a:p>
        </p:txBody>
      </p:sp>
      <p:sp>
        <p:nvSpPr>
          <p:cNvPr id="22564" name="Rectangle 36"/>
          <p:cNvSpPr>
            <a:spLocks/>
          </p:cNvSpPr>
          <p:nvPr/>
        </p:nvSpPr>
        <p:spPr bwMode="auto">
          <a:xfrm>
            <a:off x="4311318" y="5523508"/>
            <a:ext cx="807913"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Memory Bus</a:t>
            </a:r>
          </a:p>
        </p:txBody>
      </p:sp>
      <p:sp>
        <p:nvSpPr>
          <p:cNvPr id="22565" name="Line 37"/>
          <p:cNvSpPr>
            <a:spLocks noChangeShapeType="1"/>
          </p:cNvSpPr>
          <p:nvPr/>
        </p:nvSpPr>
        <p:spPr bwMode="auto">
          <a:xfrm rot="10800000" flipH="1">
            <a:off x="416722" y="5460207"/>
            <a:ext cx="8562181" cy="0"/>
          </a:xfrm>
          <a:prstGeom prst="line">
            <a:avLst/>
          </a:prstGeom>
          <a:noFill/>
          <a:ln w="1016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66" name="Line 38"/>
          <p:cNvSpPr>
            <a:spLocks noChangeShapeType="1"/>
          </p:cNvSpPr>
          <p:nvPr/>
        </p:nvSpPr>
        <p:spPr bwMode="auto">
          <a:xfrm>
            <a:off x="7816850" y="5226848"/>
            <a:ext cx="0" cy="239713"/>
          </a:xfrm>
          <a:prstGeom prst="line">
            <a:avLst/>
          </a:prstGeom>
          <a:noFill/>
          <a:ln w="889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44" name="Rounded Rectangle 43"/>
          <p:cNvSpPr>
            <a:spLocks noChangeArrowheads="1"/>
          </p:cNvSpPr>
          <p:nvPr/>
        </p:nvSpPr>
        <p:spPr bwMode="auto">
          <a:xfrm rot="5400000">
            <a:off x="6712425" y="3890443"/>
            <a:ext cx="2133601" cy="2286000"/>
          </a:xfrm>
          <a:prstGeom prst="roundRect">
            <a:avLst>
              <a:gd name="adj" fmla="val 16667"/>
            </a:avLst>
          </a:prstGeom>
          <a:noFill/>
          <a:ln w="1143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40" tIns="45720" rIns="91440" bIns="45720"/>
          <a:lstStyle/>
          <a:p>
            <a:pPr defTabSz="457200"/>
            <a:endParaRPr lang="en-US">
              <a:solidFill>
                <a:srgbClr val="000000"/>
              </a:solidFill>
              <a:latin typeface="Myriad Pro Bold Cond"/>
              <a:ea typeface="ヒラギノ角ゴ ProN W6"/>
              <a:cs typeface="ヒラギノ角ゴ ProN W6"/>
            </a:endParaRPr>
          </a:p>
        </p:txBody>
      </p:sp>
      <p:sp>
        <p:nvSpPr>
          <p:cNvPr id="2" name="TextBox 1"/>
          <p:cNvSpPr txBox="1"/>
          <p:nvPr/>
        </p:nvSpPr>
        <p:spPr>
          <a:xfrm>
            <a:off x="107504" y="6453336"/>
            <a:ext cx="3111155" cy="369332"/>
          </a:xfrm>
          <a:prstGeom prst="rect">
            <a:avLst/>
          </a:prstGeom>
          <a:noFill/>
        </p:spPr>
        <p:txBody>
          <a:bodyPr wrap="none" rtlCol="0">
            <a:spAutoFit/>
          </a:bodyPr>
          <a:lstStyle/>
          <a:p>
            <a:r>
              <a:rPr lang="en-US" dirty="0" smtClean="0">
                <a:solidFill>
                  <a:srgbClr val="000000"/>
                </a:solidFill>
                <a:latin typeface="Myriad Pro Bold Cond"/>
                <a:ea typeface="ヒラギノ角ゴ ProN W6"/>
                <a:cs typeface="ヒラギノ角ゴ ProN W6"/>
              </a:rPr>
              <a:t>Slide credit: Prof. </a:t>
            </a:r>
            <a:r>
              <a:rPr lang="en-US" dirty="0" err="1" smtClean="0">
                <a:solidFill>
                  <a:srgbClr val="000000"/>
                </a:solidFill>
                <a:latin typeface="Myriad Pro Bold Cond"/>
                <a:ea typeface="ヒラギノ角ゴ ProN W6"/>
                <a:cs typeface="ヒラギノ角ゴ ProN W6"/>
              </a:rPr>
              <a:t>Kayvon</a:t>
            </a:r>
            <a:r>
              <a:rPr lang="en-US" dirty="0" smtClean="0">
                <a:solidFill>
                  <a:srgbClr val="000000"/>
                </a:solidFill>
                <a:latin typeface="Myriad Pro Bold Cond"/>
                <a:ea typeface="ヒラギノ角ゴ ProN W6"/>
                <a:cs typeface="ヒラギノ角ゴ ProN W6"/>
              </a:rPr>
              <a:t> </a:t>
            </a:r>
            <a:r>
              <a:rPr lang="en-US" dirty="0" err="1" smtClean="0">
                <a:solidFill>
                  <a:srgbClr val="000000"/>
                </a:solidFill>
                <a:latin typeface="Myriad Pro Bold Cond"/>
                <a:ea typeface="ヒラギノ角ゴ ProN W6"/>
                <a:cs typeface="ヒラギノ角ゴ ProN W6"/>
              </a:rPr>
              <a:t>Fatahalian</a:t>
            </a:r>
            <a:r>
              <a:rPr lang="en-US" dirty="0" smtClean="0">
                <a:solidFill>
                  <a:srgbClr val="000000"/>
                </a:solidFill>
                <a:latin typeface="Myriad Pro Bold Cond"/>
                <a:ea typeface="ヒラギノ角ゴ ProN W6"/>
                <a:cs typeface="ヒラギノ角ゴ ProN W6"/>
              </a:rPr>
              <a:t>, CMU</a:t>
            </a:r>
            <a:endParaRPr lang="en-US" dirty="0">
              <a:solidFill>
                <a:srgbClr val="000000"/>
              </a:solidFill>
              <a:latin typeface="Myriad Pro Bold Cond"/>
              <a:ea typeface="ヒラギノ角ゴ ProN W6"/>
              <a:cs typeface="ヒラギノ角ゴ ProN W6"/>
            </a:endParaRPr>
          </a:p>
        </p:txBody>
      </p:sp>
    </p:spTree>
    <p:extLst>
      <p:ext uri="{BB962C8B-B14F-4D97-AF65-F5344CB8AC3E}">
        <p14:creationId xmlns:p14="http://schemas.microsoft.com/office/powerpoint/2010/main" val="400038858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Ultra-efficient (Visual) Search</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r>
              <a:rPr lang="en-US" dirty="0" smtClean="0"/>
              <a:t>What is the right partitioning of computation capability?</a:t>
            </a:r>
          </a:p>
          <a:p>
            <a:r>
              <a:rPr lang="en-US" dirty="0" smtClean="0"/>
              <a:t>What is the right low-cost memory substrate?</a:t>
            </a:r>
          </a:p>
          <a:p>
            <a:r>
              <a:rPr lang="en-US" dirty="0" smtClean="0"/>
              <a:t>What memory technologies are the best enablers?</a:t>
            </a:r>
          </a:p>
          <a:p>
            <a:r>
              <a:rPr lang="en-US" dirty="0" smtClean="0"/>
              <a:t>How do we rethink/ease (visual) search algorithms/applications?</a:t>
            </a:r>
            <a:endParaRPr lang="en-US" dirty="0"/>
          </a:p>
        </p:txBody>
      </p:sp>
      <p:sp>
        <p:nvSpPr>
          <p:cNvPr id="4" name="Rectangle 5"/>
          <p:cNvSpPr>
            <a:spLocks/>
          </p:cNvSpPr>
          <p:nvPr/>
        </p:nvSpPr>
        <p:spPr bwMode="auto">
          <a:xfrm>
            <a:off x="1475656" y="1615978"/>
            <a:ext cx="1504950" cy="1676400"/>
          </a:xfrm>
          <a:prstGeom prst="rect">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5" name="Rectangle 6"/>
          <p:cNvSpPr>
            <a:spLocks/>
          </p:cNvSpPr>
          <p:nvPr/>
        </p:nvSpPr>
        <p:spPr bwMode="auto">
          <a:xfrm>
            <a:off x="1647106" y="2657378"/>
            <a:ext cx="1155700" cy="495300"/>
          </a:xfrm>
          <a:prstGeom prst="rect">
            <a:avLst/>
          </a:prstGeom>
          <a:solidFill>
            <a:srgbClr val="E6E6E6"/>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6" name="Rectangle 7"/>
          <p:cNvSpPr>
            <a:spLocks/>
          </p:cNvSpPr>
          <p:nvPr/>
        </p:nvSpPr>
        <p:spPr bwMode="auto">
          <a:xfrm>
            <a:off x="1882056" y="2720878"/>
            <a:ext cx="660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600">
                <a:solidFill>
                  <a:srgbClr val="000000"/>
                </a:solidFill>
                <a:latin typeface="Myriad Pro Bold Cond" charset="0"/>
                <a:ea typeface="ＭＳ Ｐゴシック" charset="0"/>
                <a:cs typeface="Myriad Pro Bold Cond" charset="0"/>
                <a:sym typeface="Myriad Pro Bold Cond" charset="0"/>
              </a:rPr>
              <a:t>Cache</a:t>
            </a:r>
          </a:p>
        </p:txBody>
      </p:sp>
      <p:sp>
        <p:nvSpPr>
          <p:cNvPr id="7" name="Line 8"/>
          <p:cNvSpPr>
            <a:spLocks noChangeShapeType="1"/>
          </p:cNvSpPr>
          <p:nvPr/>
        </p:nvSpPr>
        <p:spPr bwMode="auto">
          <a:xfrm>
            <a:off x="2212256" y="3152678"/>
            <a:ext cx="0" cy="42545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8" name="Line 9"/>
          <p:cNvSpPr>
            <a:spLocks noChangeShapeType="1"/>
          </p:cNvSpPr>
          <p:nvPr/>
        </p:nvSpPr>
        <p:spPr bwMode="auto">
          <a:xfrm>
            <a:off x="2212256" y="2327178"/>
            <a:ext cx="0" cy="33655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9" name="Rectangle 10"/>
          <p:cNvSpPr>
            <a:spLocks/>
          </p:cNvSpPr>
          <p:nvPr/>
        </p:nvSpPr>
        <p:spPr bwMode="auto">
          <a:xfrm>
            <a:off x="1634406" y="1787428"/>
            <a:ext cx="1155700" cy="546100"/>
          </a:xfrm>
          <a:prstGeom prst="rect">
            <a:avLst/>
          </a:prstGeom>
          <a:solidFill>
            <a:srgbClr val="E6E6E6"/>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0" name="Rectangle 11"/>
          <p:cNvSpPr>
            <a:spLocks/>
          </p:cNvSpPr>
          <p:nvPr/>
        </p:nvSpPr>
        <p:spPr bwMode="auto">
          <a:xfrm>
            <a:off x="1786806" y="1838228"/>
            <a:ext cx="8445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600">
                <a:solidFill>
                  <a:srgbClr val="000000"/>
                </a:solidFill>
                <a:latin typeface="Myriad Pro Bold Cond" charset="0"/>
                <a:ea typeface="ＭＳ Ｐゴシック" charset="0"/>
                <a:cs typeface="Myriad Pro Bold Cond" charset="0"/>
                <a:sym typeface="Myriad Pro Bold Cond" charset="0"/>
              </a:rPr>
              <a:t>Processor</a:t>
            </a:r>
          </a:p>
          <a:p>
            <a:pPr defTabSz="457200">
              <a:lnSpc>
                <a:spcPct val="80000"/>
              </a:lnSpc>
            </a:pPr>
            <a:r>
              <a:rPr lang="en-US" sz="1600">
                <a:solidFill>
                  <a:srgbClr val="000000"/>
                </a:solidFill>
                <a:latin typeface="Myriad Pro Bold Cond" charset="0"/>
                <a:ea typeface="ＭＳ Ｐゴシック" charset="0"/>
                <a:cs typeface="Myriad Pro Bold Cond" charset="0"/>
                <a:sym typeface="Myriad Pro Bold Cond" charset="0"/>
              </a:rPr>
              <a:t>Core</a:t>
            </a:r>
          </a:p>
        </p:txBody>
      </p:sp>
      <p:sp>
        <p:nvSpPr>
          <p:cNvPr id="11" name="Rectangle 12"/>
          <p:cNvSpPr>
            <a:spLocks/>
          </p:cNvSpPr>
          <p:nvPr/>
        </p:nvSpPr>
        <p:spPr bwMode="auto">
          <a:xfrm>
            <a:off x="5634906" y="3660678"/>
            <a:ext cx="12128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600">
                <a:solidFill>
                  <a:srgbClr val="000000"/>
                </a:solidFill>
                <a:latin typeface="Myriad Pro Bold Cond" charset="0"/>
                <a:ea typeface="ＭＳ Ｐゴシック" charset="0"/>
                <a:cs typeface="Myriad Pro Bold Cond" charset="0"/>
                <a:sym typeface="Myriad Pro Bold Cond" charset="0"/>
              </a:rPr>
              <a:t>Memory Bus</a:t>
            </a:r>
          </a:p>
        </p:txBody>
      </p:sp>
      <p:sp>
        <p:nvSpPr>
          <p:cNvPr id="12" name="Rectangle 13"/>
          <p:cNvSpPr>
            <a:spLocks/>
          </p:cNvSpPr>
          <p:nvPr/>
        </p:nvSpPr>
        <p:spPr bwMode="auto">
          <a:xfrm>
            <a:off x="3914056" y="1615978"/>
            <a:ext cx="2901950" cy="1676400"/>
          </a:xfrm>
          <a:prstGeom prst="rect">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3" name="Rectangle 14"/>
          <p:cNvSpPr>
            <a:spLocks/>
          </p:cNvSpPr>
          <p:nvPr/>
        </p:nvSpPr>
        <p:spPr bwMode="auto">
          <a:xfrm>
            <a:off x="5014764" y="1674568"/>
            <a:ext cx="1069404" cy="209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600" dirty="0" smtClean="0">
                <a:solidFill>
                  <a:srgbClr val="000000"/>
                </a:solidFill>
                <a:latin typeface="Myriad Pro Bold Cond" charset="0"/>
                <a:ea typeface="ＭＳ Ｐゴシック" charset="0"/>
                <a:cs typeface="Myriad Pro Bold Cond" charset="0"/>
                <a:sym typeface="Myriad Pro Bold Cond" charset="0"/>
              </a:rPr>
              <a:t>Main Memory</a:t>
            </a:r>
            <a:endParaRPr lang="en-US" sz="1600" dirty="0">
              <a:solidFill>
                <a:srgbClr val="000000"/>
              </a:solidFill>
              <a:latin typeface="Myriad Pro Bold Cond" charset="0"/>
              <a:ea typeface="ＭＳ Ｐゴシック" charset="0"/>
              <a:cs typeface="Myriad Pro Bold Cond" charset="0"/>
              <a:sym typeface="Myriad Pro Bold Cond" charset="0"/>
            </a:endParaRPr>
          </a:p>
        </p:txBody>
      </p:sp>
      <p:sp>
        <p:nvSpPr>
          <p:cNvPr id="14" name="Line 15"/>
          <p:cNvSpPr>
            <a:spLocks noChangeShapeType="1"/>
          </p:cNvSpPr>
          <p:nvPr/>
        </p:nvSpPr>
        <p:spPr bwMode="auto">
          <a:xfrm>
            <a:off x="5364238" y="3299522"/>
            <a:ext cx="0" cy="31115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5" name="AutoShape 16"/>
          <p:cNvSpPr>
            <a:spLocks/>
          </p:cNvSpPr>
          <p:nvPr/>
        </p:nvSpPr>
        <p:spPr bwMode="auto">
          <a:xfrm>
            <a:off x="1482006" y="3583685"/>
            <a:ext cx="5327650" cy="76200"/>
          </a:xfrm>
          <a:prstGeom prst="roundRect">
            <a:avLst>
              <a:gd name="adj" fmla="val 50000"/>
            </a:avLst>
          </a:prstGeom>
          <a:solidFill>
            <a:srgbClr val="CDCDCD"/>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6" name="Rectangle 17"/>
          <p:cNvSpPr>
            <a:spLocks/>
          </p:cNvSpPr>
          <p:nvPr/>
        </p:nvSpPr>
        <p:spPr bwMode="auto">
          <a:xfrm>
            <a:off x="4022006" y="19080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 name="Rectangle 18"/>
          <p:cNvSpPr>
            <a:spLocks/>
          </p:cNvSpPr>
          <p:nvPr/>
        </p:nvSpPr>
        <p:spPr bwMode="auto">
          <a:xfrm>
            <a:off x="4022006" y="215572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8" name="Rectangle 19"/>
          <p:cNvSpPr>
            <a:spLocks/>
          </p:cNvSpPr>
          <p:nvPr/>
        </p:nvSpPr>
        <p:spPr bwMode="auto">
          <a:xfrm>
            <a:off x="4022006" y="24033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 name="Rectangle 20"/>
          <p:cNvSpPr>
            <a:spLocks/>
          </p:cNvSpPr>
          <p:nvPr/>
        </p:nvSpPr>
        <p:spPr bwMode="auto">
          <a:xfrm>
            <a:off x="4022006" y="265102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0" name="Rectangle 21"/>
          <p:cNvSpPr>
            <a:spLocks/>
          </p:cNvSpPr>
          <p:nvPr/>
        </p:nvSpPr>
        <p:spPr bwMode="auto">
          <a:xfrm>
            <a:off x="4022006" y="28986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1" name="Rectangle 22"/>
          <p:cNvSpPr>
            <a:spLocks/>
          </p:cNvSpPr>
          <p:nvPr/>
        </p:nvSpPr>
        <p:spPr bwMode="auto">
          <a:xfrm>
            <a:off x="5571406" y="19080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2" name="Rectangle 23"/>
          <p:cNvSpPr>
            <a:spLocks/>
          </p:cNvSpPr>
          <p:nvPr/>
        </p:nvSpPr>
        <p:spPr bwMode="auto">
          <a:xfrm>
            <a:off x="5571406" y="215572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3" name="Rectangle 24"/>
          <p:cNvSpPr>
            <a:spLocks/>
          </p:cNvSpPr>
          <p:nvPr/>
        </p:nvSpPr>
        <p:spPr bwMode="auto">
          <a:xfrm>
            <a:off x="5571406" y="24033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4" name="Rectangle 25"/>
          <p:cNvSpPr>
            <a:spLocks/>
          </p:cNvSpPr>
          <p:nvPr/>
        </p:nvSpPr>
        <p:spPr bwMode="auto">
          <a:xfrm>
            <a:off x="5571406" y="265102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5" name="Rectangle 26"/>
          <p:cNvSpPr>
            <a:spLocks/>
          </p:cNvSpPr>
          <p:nvPr/>
        </p:nvSpPr>
        <p:spPr bwMode="auto">
          <a:xfrm>
            <a:off x="5571406" y="28986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6" name="Rectangle 27"/>
          <p:cNvSpPr>
            <a:spLocks/>
          </p:cNvSpPr>
          <p:nvPr/>
        </p:nvSpPr>
        <p:spPr bwMode="auto">
          <a:xfrm>
            <a:off x="1736006" y="2962178"/>
            <a:ext cx="977900" cy="146050"/>
          </a:xfrm>
          <a:prstGeom prst="rect">
            <a:avLst/>
          </a:prstGeom>
          <a:solidFill>
            <a:srgbClr val="FD9A00"/>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7" name="Line 28"/>
          <p:cNvSpPr>
            <a:spLocks noChangeShapeType="1"/>
          </p:cNvSpPr>
          <p:nvPr/>
        </p:nvSpPr>
        <p:spPr bwMode="auto">
          <a:xfrm>
            <a:off x="6917606" y="1946178"/>
            <a:ext cx="0" cy="1270000"/>
          </a:xfrm>
          <a:prstGeom prst="line">
            <a:avLst/>
          </a:prstGeom>
          <a:noFill/>
          <a:ln w="25400" cap="flat">
            <a:solidFill>
              <a:schemeClr val="tx1"/>
            </a:solidFill>
            <a:prstDash val="solid"/>
            <a:miter lim="800000"/>
            <a:headEnd type="triangle" w="med" len="sm"/>
            <a:tailEnd type="triangle" w="med" len="sm"/>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8" name="Rectangle 29"/>
          <p:cNvSpPr>
            <a:spLocks/>
          </p:cNvSpPr>
          <p:nvPr/>
        </p:nvSpPr>
        <p:spPr bwMode="auto">
          <a:xfrm>
            <a:off x="7020272" y="2264668"/>
            <a:ext cx="1087536"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2400" dirty="0">
                <a:solidFill>
                  <a:srgbClr val="000000"/>
                </a:solidFill>
                <a:latin typeface="Myriad Pro Bold Cond" charset="0"/>
                <a:ea typeface="ＭＳ Ｐゴシック" charset="0"/>
                <a:cs typeface="Myriad Pro Bold Cond" charset="0"/>
                <a:sym typeface="Myriad Pro Bold Cond" charset="0"/>
              </a:rPr>
              <a:t>Database </a:t>
            </a:r>
            <a:r>
              <a:rPr lang="en-US" sz="2400" dirty="0" smtClean="0">
                <a:solidFill>
                  <a:srgbClr val="000000"/>
                </a:solidFill>
                <a:latin typeface="Myriad Pro Bold Cond" charset="0"/>
                <a:ea typeface="ＭＳ Ｐゴシック" charset="0"/>
                <a:cs typeface="Myriad Pro Bold Cond" charset="0"/>
                <a:sym typeface="Myriad Pro Bold Cond" charset="0"/>
              </a:rPr>
              <a:t>(of images)  </a:t>
            </a:r>
            <a:endParaRPr lang="en-US" sz="2400" dirty="0">
              <a:solidFill>
                <a:srgbClr val="000000"/>
              </a:solidFill>
              <a:latin typeface="Myriad Pro Bold Cond" charset="0"/>
              <a:ea typeface="ＭＳ Ｐゴシック" charset="0"/>
              <a:cs typeface="Myriad Pro Bold Cond" charset="0"/>
              <a:sym typeface="Myriad Pro Bold Cond" charset="0"/>
            </a:endParaRPr>
          </a:p>
        </p:txBody>
      </p:sp>
      <p:sp>
        <p:nvSpPr>
          <p:cNvPr id="29" name="Freeform 30"/>
          <p:cNvSpPr>
            <a:spLocks/>
          </p:cNvSpPr>
          <p:nvPr/>
        </p:nvSpPr>
        <p:spPr bwMode="auto">
          <a:xfrm>
            <a:off x="1863006" y="2441478"/>
            <a:ext cx="3714750" cy="1358900"/>
          </a:xfrm>
          <a:custGeom>
            <a:avLst/>
            <a:gdLst>
              <a:gd name="T0" fmla="*/ 21600 w 21600"/>
              <a:gd name="T1" fmla="*/ 12000 h 21600"/>
              <a:gd name="T2" fmla="*/ 21600 w 21600"/>
              <a:gd name="T3" fmla="*/ 21600 h 21600"/>
              <a:gd name="T4" fmla="*/ 0 w 21600"/>
              <a:gd name="T5" fmla="*/ 21600 h 21600"/>
              <a:gd name="T6" fmla="*/ 0 w 21600"/>
              <a:gd name="T7" fmla="*/ 0 h 21600"/>
            </a:gdLst>
            <a:ahLst/>
            <a:cxnLst>
              <a:cxn ang="0">
                <a:pos x="T0" y="T1"/>
              </a:cxn>
              <a:cxn ang="0">
                <a:pos x="T2" y="T3"/>
              </a:cxn>
              <a:cxn ang="0">
                <a:pos x="T4" y="T5"/>
              </a:cxn>
              <a:cxn ang="0">
                <a:pos x="T6" y="T7"/>
              </a:cxn>
            </a:cxnLst>
            <a:rect l="0" t="0" r="r" b="b"/>
            <a:pathLst>
              <a:path w="21600" h="21600">
                <a:moveTo>
                  <a:pt x="21600" y="12000"/>
                </a:moveTo>
                <a:lnTo>
                  <a:pt x="21600" y="21600"/>
                </a:lnTo>
                <a:lnTo>
                  <a:pt x="0" y="21600"/>
                </a:lnTo>
                <a:lnTo>
                  <a:pt x="0" y="0"/>
                </a:lnTo>
              </a:path>
            </a:pathLst>
          </a:custGeom>
          <a:noFill/>
          <a:ln w="101600" cap="flat">
            <a:solidFill>
              <a:srgbClr val="D90B00"/>
            </a:solidFill>
            <a:prstDash val="solid"/>
            <a:miter lim="800000"/>
            <a:headEnd type="none" w="med" len="med"/>
            <a:tailEnd type="triangle" w="med" len="med"/>
          </a:ln>
          <a:effectLst>
            <a:outerShdw blurRad="76200" dist="380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nvGrpSpPr>
          <p:cNvPr id="30" name="Group 34"/>
          <p:cNvGrpSpPr>
            <a:grpSpLocks/>
          </p:cNvGrpSpPr>
          <p:nvPr/>
        </p:nvGrpSpPr>
        <p:grpSpPr bwMode="auto">
          <a:xfrm>
            <a:off x="2507531" y="2410522"/>
            <a:ext cx="3349625" cy="1091406"/>
            <a:chOff x="0" y="0"/>
            <a:chExt cx="4219" cy="1374"/>
          </a:xfrm>
        </p:grpSpPr>
        <p:sp>
          <p:nvSpPr>
            <p:cNvPr id="31" name="Rectangle 31"/>
            <p:cNvSpPr>
              <a:spLocks/>
            </p:cNvSpPr>
            <p:nvPr/>
          </p:nvSpPr>
          <p:spPr bwMode="auto">
            <a:xfrm>
              <a:off x="2987" y="862"/>
              <a:ext cx="1232" cy="184"/>
            </a:xfrm>
            <a:prstGeom prst="rect">
              <a:avLst/>
            </a:prstGeom>
            <a:solidFill>
              <a:srgbClr val="FD9A00"/>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32" name="Freeform 32"/>
            <p:cNvSpPr>
              <a:spLocks/>
            </p:cNvSpPr>
            <p:nvPr/>
          </p:nvSpPr>
          <p:spPr bwMode="auto">
            <a:xfrm>
              <a:off x="0" y="0"/>
              <a:ext cx="3328" cy="1352"/>
            </a:xfrm>
            <a:custGeom>
              <a:avLst/>
              <a:gdLst>
                <a:gd name="T0" fmla="*/ 21600 w 21600"/>
                <a:gd name="T1" fmla="*/ 15330 h 21600"/>
                <a:gd name="T2" fmla="*/ 21600 w 21600"/>
                <a:gd name="T3" fmla="*/ 21600 h 21600"/>
                <a:gd name="T4" fmla="*/ 0 w 21600"/>
                <a:gd name="T5" fmla="*/ 21600 h 21600"/>
                <a:gd name="T6" fmla="*/ 0 w 21600"/>
                <a:gd name="T7" fmla="*/ 0 h 21600"/>
              </a:gdLst>
              <a:ahLst/>
              <a:cxnLst>
                <a:cxn ang="0">
                  <a:pos x="T0" y="T1"/>
                </a:cxn>
                <a:cxn ang="0">
                  <a:pos x="T2" y="T3"/>
                </a:cxn>
                <a:cxn ang="0">
                  <a:pos x="T4" y="T5"/>
                </a:cxn>
                <a:cxn ang="0">
                  <a:pos x="T6" y="T7"/>
                </a:cxn>
              </a:cxnLst>
              <a:rect l="0" t="0" r="r" b="b"/>
              <a:pathLst>
                <a:path w="21600" h="21600">
                  <a:moveTo>
                    <a:pt x="21600" y="15330"/>
                  </a:moveTo>
                  <a:lnTo>
                    <a:pt x="21600" y="21600"/>
                  </a:lnTo>
                  <a:lnTo>
                    <a:pt x="0" y="21600"/>
                  </a:lnTo>
                  <a:lnTo>
                    <a:pt x="0" y="0"/>
                  </a:lnTo>
                </a:path>
              </a:pathLst>
            </a:custGeom>
            <a:noFill/>
            <a:ln w="101600" cap="flat">
              <a:solidFill>
                <a:srgbClr val="D90B00"/>
              </a:solidFill>
              <a:prstDash val="solid"/>
              <a:miter lim="800000"/>
              <a:headEnd type="triangle" w="med" len="med"/>
              <a:tailEnd type="none" w="med" len="med"/>
            </a:ln>
            <a:effectLst>
              <a:outerShdw blurRad="76200" dist="380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33" name="Rectangle 33"/>
            <p:cNvSpPr>
              <a:spLocks/>
            </p:cNvSpPr>
            <p:nvPr/>
          </p:nvSpPr>
          <p:spPr bwMode="auto">
            <a:xfrm>
              <a:off x="800" y="1054"/>
              <a:ext cx="1528"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400" dirty="0">
                  <a:solidFill>
                    <a:srgbClr val="D90B00"/>
                  </a:solidFill>
                  <a:latin typeface="Myriad Pro Bold Cond" charset="0"/>
                  <a:ea typeface="ＭＳ Ｐゴシック" charset="0"/>
                  <a:cs typeface="Myriad Pro Bold Cond" charset="0"/>
                  <a:sym typeface="Myriad Pro Bold Cond" charset="0"/>
                </a:rPr>
                <a:t>Query vector</a:t>
              </a:r>
            </a:p>
          </p:txBody>
        </p:sp>
      </p:grpSp>
      <p:sp>
        <p:nvSpPr>
          <p:cNvPr id="34" name="Rectangle 35"/>
          <p:cNvSpPr>
            <a:spLocks/>
          </p:cNvSpPr>
          <p:nvPr/>
        </p:nvSpPr>
        <p:spPr bwMode="auto">
          <a:xfrm>
            <a:off x="3287142" y="3895080"/>
            <a:ext cx="12128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400" dirty="0">
                <a:solidFill>
                  <a:srgbClr val="D90B00"/>
                </a:solidFill>
                <a:latin typeface="Myriad Pro Bold Cond" charset="0"/>
                <a:ea typeface="ＭＳ Ｐゴシック" charset="0"/>
                <a:cs typeface="Myriad Pro Bold Cond" charset="0"/>
                <a:sym typeface="Myriad Pro Bold Cond" charset="0"/>
              </a:rPr>
              <a:t>Results</a:t>
            </a:r>
          </a:p>
        </p:txBody>
      </p:sp>
      <p:sp>
        <p:nvSpPr>
          <p:cNvPr id="35" name="Rounded Rectangle 34"/>
          <p:cNvSpPr>
            <a:spLocks noChangeArrowheads="1"/>
          </p:cNvSpPr>
          <p:nvPr/>
        </p:nvSpPr>
        <p:spPr bwMode="auto">
          <a:xfrm rot="5400000">
            <a:off x="6460231" y="1762202"/>
            <a:ext cx="2133601" cy="1434752"/>
          </a:xfrm>
          <a:prstGeom prst="roundRect">
            <a:avLst>
              <a:gd name="adj" fmla="val 16667"/>
            </a:avLst>
          </a:prstGeom>
          <a:noFill/>
          <a:ln w="1143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40" tIns="45720" rIns="91440" bIns="45720"/>
          <a:lstStyle/>
          <a:p>
            <a:pPr defTabSz="457200"/>
            <a:endParaRPr lang="en-US">
              <a:solidFill>
                <a:srgbClr val="000000"/>
              </a:solidFill>
              <a:latin typeface="Myriad Pro Bold Cond"/>
              <a:ea typeface="ヒラギノ角ゴ ProN W6"/>
              <a:cs typeface="ヒラギノ角ゴ ProN W6"/>
            </a:endParaRPr>
          </a:p>
        </p:txBody>
      </p:sp>
      <p:sp>
        <p:nvSpPr>
          <p:cNvPr id="36" name="TextBox 35"/>
          <p:cNvSpPr txBox="1"/>
          <p:nvPr/>
        </p:nvSpPr>
        <p:spPr>
          <a:xfrm>
            <a:off x="107504" y="6453336"/>
            <a:ext cx="3260273" cy="369332"/>
          </a:xfrm>
          <a:prstGeom prst="rect">
            <a:avLst/>
          </a:prstGeom>
          <a:noFill/>
        </p:spPr>
        <p:txBody>
          <a:bodyPr wrap="none" rtlCol="0">
            <a:spAutoFit/>
          </a:bodyPr>
          <a:lstStyle/>
          <a:p>
            <a:r>
              <a:rPr lang="en-US" dirty="0" smtClean="0">
                <a:solidFill>
                  <a:srgbClr val="000000"/>
                </a:solidFill>
                <a:latin typeface="Myriad Pro Bold Cond"/>
                <a:ea typeface="ヒラギノ角ゴ ProN W6"/>
                <a:cs typeface="ヒラギノ角ゴ ProN W6"/>
              </a:rPr>
              <a:t>Picture credit: Prof. </a:t>
            </a:r>
            <a:r>
              <a:rPr lang="en-US" dirty="0" err="1" smtClean="0">
                <a:solidFill>
                  <a:srgbClr val="000000"/>
                </a:solidFill>
                <a:latin typeface="Myriad Pro Bold Cond"/>
                <a:ea typeface="ヒラギノ角ゴ ProN W6"/>
                <a:cs typeface="ヒラギノ角ゴ ProN W6"/>
              </a:rPr>
              <a:t>Kayvon</a:t>
            </a:r>
            <a:r>
              <a:rPr lang="en-US" dirty="0" smtClean="0">
                <a:solidFill>
                  <a:srgbClr val="000000"/>
                </a:solidFill>
                <a:latin typeface="Myriad Pro Bold Cond"/>
                <a:ea typeface="ヒラギノ角ゴ ProN W6"/>
                <a:cs typeface="ヒラギノ角ゴ ProN W6"/>
              </a:rPr>
              <a:t> </a:t>
            </a:r>
            <a:r>
              <a:rPr lang="en-US" dirty="0" err="1" smtClean="0">
                <a:solidFill>
                  <a:srgbClr val="000000"/>
                </a:solidFill>
                <a:latin typeface="Myriad Pro Bold Cond"/>
                <a:ea typeface="ヒラギノ角ゴ ProN W6"/>
                <a:cs typeface="ヒラギノ角ゴ ProN W6"/>
              </a:rPr>
              <a:t>Fatahalian</a:t>
            </a:r>
            <a:r>
              <a:rPr lang="en-US" dirty="0" smtClean="0">
                <a:solidFill>
                  <a:srgbClr val="000000"/>
                </a:solidFill>
                <a:latin typeface="Myriad Pro Bold Cond"/>
                <a:ea typeface="ヒラギノ角ゴ ProN W6"/>
                <a:cs typeface="ヒラギノ角ゴ ProN W6"/>
              </a:rPr>
              <a:t>, CMU</a:t>
            </a:r>
            <a:endParaRPr lang="en-US" dirty="0">
              <a:solidFill>
                <a:srgbClr val="000000"/>
              </a:solidFill>
              <a:latin typeface="Myriad Pro Bold Cond"/>
              <a:ea typeface="ヒラギノ角ゴ ProN W6"/>
              <a:cs typeface="ヒラギノ角ゴ ProN W6"/>
            </a:endParaRPr>
          </a:p>
        </p:txBody>
      </p:sp>
    </p:spTree>
    <p:extLst>
      <p:ext uri="{BB962C8B-B14F-4D97-AF65-F5344CB8AC3E}">
        <p14:creationId xmlns:p14="http://schemas.microsoft.com/office/powerpoint/2010/main" val="340059252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499"/>
                                          </p:stCondLst>
                                        </p:cTn>
                                        <p:tgtEl>
                                          <p:spTgt spid="3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autoUpdateAnimBg="0"/>
      <p:bldP spid="3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Tolerating DRAM: Example Techniques</a:t>
            </a:r>
            <a:endParaRPr lang="en-US" dirty="0"/>
          </a:p>
        </p:txBody>
      </p:sp>
      <p:sp>
        <p:nvSpPr>
          <p:cNvPr id="3" name="Content Placeholder 2"/>
          <p:cNvSpPr>
            <a:spLocks noGrp="1"/>
          </p:cNvSpPr>
          <p:nvPr>
            <p:ph idx="1"/>
          </p:nvPr>
        </p:nvSpPr>
        <p:spPr/>
        <p:txBody>
          <a:bodyPr/>
          <a:lstStyle/>
          <a:p>
            <a:r>
              <a:rPr lang="en-US" dirty="0" smtClean="0"/>
              <a:t>Retention-Aware DRAM Refresh: </a:t>
            </a:r>
            <a:r>
              <a:rPr lang="en-US" dirty="0" smtClean="0">
                <a:solidFill>
                  <a:srgbClr val="0000FF"/>
                </a:solidFill>
              </a:rPr>
              <a:t>Reducing Refresh Impact</a:t>
            </a:r>
          </a:p>
          <a:p>
            <a:pPr marL="0" indent="0">
              <a:buNone/>
            </a:pPr>
            <a:endParaRPr lang="en-US" dirty="0" smtClean="0">
              <a:solidFill>
                <a:srgbClr val="0000FF"/>
              </a:solidFill>
            </a:endParaRPr>
          </a:p>
          <a:p>
            <a:r>
              <a:rPr lang="en-US" dirty="0" smtClean="0"/>
              <a:t>Tiered-Latency DRAM: </a:t>
            </a:r>
            <a:r>
              <a:rPr lang="en-US" dirty="0" smtClean="0">
                <a:solidFill>
                  <a:srgbClr val="0000FF"/>
                </a:solidFill>
              </a:rPr>
              <a:t>Reducing DRAM Latency</a:t>
            </a:r>
          </a:p>
          <a:p>
            <a:endParaRPr lang="en-US" dirty="0"/>
          </a:p>
          <a:p>
            <a:r>
              <a:rPr lang="en-US" dirty="0" err="1" smtClean="0"/>
              <a:t>RowClone</a:t>
            </a:r>
            <a:r>
              <a:rPr lang="en-US" dirty="0" smtClean="0"/>
              <a:t>: </a:t>
            </a:r>
            <a:r>
              <a:rPr lang="en-US" dirty="0" smtClean="0">
                <a:solidFill>
                  <a:srgbClr val="0000FF"/>
                </a:solidFill>
              </a:rPr>
              <a:t>In-Memory Page Copy and Initialization </a:t>
            </a:r>
          </a:p>
          <a:p>
            <a:endParaRPr lang="en-US" dirty="0"/>
          </a:p>
          <a:p>
            <a:r>
              <a:rPr lang="en-US" dirty="0" smtClean="0"/>
              <a:t>Subarray</a:t>
            </a:r>
            <a:r>
              <a:rPr lang="en-US" dirty="0"/>
              <a:t>-Level </a:t>
            </a:r>
            <a:r>
              <a:rPr lang="en-US" dirty="0" smtClean="0"/>
              <a:t>Parallelism: </a:t>
            </a:r>
            <a:r>
              <a:rPr lang="en-US" dirty="0" smtClean="0">
                <a:solidFill>
                  <a:srgbClr val="0000FF"/>
                </a:solidFill>
              </a:rPr>
              <a:t>Reducing Bank Conflict Impact</a:t>
            </a:r>
            <a:endParaRPr lang="en-US" dirty="0">
              <a:solidFill>
                <a:srgbClr val="0000FF"/>
              </a:solidFill>
            </a:endParaRPr>
          </a:p>
          <a:p>
            <a:pPr marL="0" indent="0">
              <a:buNone/>
            </a:pP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49</a:t>
            </a:fld>
            <a:endParaRPr lang="en-US" altLang="en-US">
              <a:solidFill>
                <a:srgbClr val="000000"/>
              </a:solidFill>
            </a:endParaRPr>
          </a:p>
        </p:txBody>
      </p:sp>
      <p:sp>
        <p:nvSpPr>
          <p:cNvPr id="6" name="Rectangle 5"/>
          <p:cNvSpPr/>
          <p:nvPr/>
        </p:nvSpPr>
        <p:spPr>
          <a:xfrm>
            <a:off x="539552" y="4005064"/>
            <a:ext cx="8064896" cy="504056"/>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5641819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solidFill>
                  <a:srgbClr val="0000FF"/>
                </a:solidFill>
                <a:latin typeface="Tahoma" charset="0"/>
                <a:ea typeface="ＭＳ Ｐゴシック" charset="0"/>
                <a:cs typeface="ＭＳ Ｐゴシック" charset="0"/>
              </a:rPr>
              <a:t>Major Trends Affecting Main Memory</a:t>
            </a:r>
          </a:p>
          <a:p>
            <a:pPr eaLnBrk="1" hangingPunct="1"/>
            <a:r>
              <a:rPr lang="en-US" dirty="0" smtClean="0">
                <a:latin typeface="Tahoma" charset="0"/>
                <a:ea typeface="ＭＳ Ｐゴシック" charset="0"/>
                <a:cs typeface="ＭＳ Ｐゴシック" charset="0"/>
              </a:rPr>
              <a:t>The DRAM Scaling Problem and Solution Directions</a:t>
            </a:r>
          </a:p>
          <a:p>
            <a:pPr lvl="1" eaLnBrk="1" hangingPunct="1"/>
            <a:r>
              <a:rPr lang="en-US" dirty="0" smtClean="0">
                <a:latin typeface="Tahoma" charset="0"/>
                <a:ea typeface="ＭＳ Ｐゴシック" charset="0"/>
                <a:cs typeface="ＭＳ Ｐゴシック" charset="0"/>
              </a:rPr>
              <a:t>Tolerating DRAM: New DRAM Architectures</a:t>
            </a:r>
          </a:p>
          <a:p>
            <a:pPr lvl="1" eaLnBrk="1" hangingPunct="1"/>
            <a:r>
              <a:rPr lang="en-US" dirty="0" smtClean="0">
                <a:latin typeface="Tahoma" charset="0"/>
                <a:ea typeface="ＭＳ Ｐゴシック" charset="0"/>
                <a:cs typeface="ＭＳ Ｐゴシック" charset="0"/>
              </a:rPr>
              <a:t>Enabling Emerging Technologies: Hybrid Memory Systems</a:t>
            </a:r>
          </a:p>
          <a:p>
            <a:pPr eaLnBrk="1" hangingPunct="1"/>
            <a:r>
              <a:rPr lang="en-US" dirty="0" smtClean="0">
                <a:latin typeface="Tahoma" charset="0"/>
                <a:ea typeface="ＭＳ Ｐゴシック" charset="0"/>
                <a:cs typeface="ＭＳ Ｐゴシック" charset="0"/>
              </a:rPr>
              <a:t>How Can We Do Better?</a:t>
            </a:r>
          </a:p>
          <a:p>
            <a:pPr eaLnBrk="1" hangingPunct="1"/>
            <a:r>
              <a:rPr lang="en-US" dirty="0" smtClean="0">
                <a:latin typeface="Tahoma" charset="0"/>
                <a:ea typeface="ＭＳ Ｐゴシック" charset="0"/>
                <a:cs typeface="ＭＳ Ｐゴシック" charset="0"/>
              </a:rPr>
              <a:t>Summary</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5</a:t>
            </a:fld>
            <a:endParaRPr lang="en-US" sz="1600">
              <a:solidFill>
                <a:srgbClr val="000000"/>
              </a:solidFill>
              <a:latin typeface="Garamond" charset="0"/>
            </a:endParaRPr>
          </a:p>
        </p:txBody>
      </p:sp>
    </p:spTree>
    <p:extLst>
      <p:ext uri="{BB962C8B-B14F-4D97-AF65-F5344CB8AC3E}">
        <p14:creationId xmlns:p14="http://schemas.microsoft.com/office/powerpoint/2010/main" val="18881392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SALP: Reducing DRAM Bank Conflicts</a:t>
            </a:r>
            <a:endParaRPr lang="en-US" dirty="0"/>
          </a:p>
        </p:txBody>
      </p:sp>
      <p:sp>
        <p:nvSpPr>
          <p:cNvPr id="3" name="Content Placeholder 2"/>
          <p:cNvSpPr>
            <a:spLocks noGrp="1"/>
          </p:cNvSpPr>
          <p:nvPr>
            <p:ph idx="1"/>
          </p:nvPr>
        </p:nvSpPr>
        <p:spPr>
          <a:xfrm>
            <a:off x="107504" y="1052736"/>
            <a:ext cx="9036496" cy="5195664"/>
          </a:xfrm>
        </p:spPr>
        <p:txBody>
          <a:bodyPr/>
          <a:lstStyle/>
          <a:p>
            <a:r>
              <a:rPr lang="en-US" sz="2200" dirty="0"/>
              <a:t>Problem: </a:t>
            </a:r>
            <a:r>
              <a:rPr lang="en-US" sz="2200" dirty="0" smtClean="0">
                <a:solidFill>
                  <a:srgbClr val="FF0000"/>
                </a:solidFill>
              </a:rPr>
              <a:t>Bank conflicts are costly for </a:t>
            </a:r>
            <a:r>
              <a:rPr lang="en-US" sz="2200" dirty="0">
                <a:solidFill>
                  <a:srgbClr val="FF0000"/>
                </a:solidFill>
              </a:rPr>
              <a:t>performance and </a:t>
            </a:r>
            <a:r>
              <a:rPr lang="en-US" sz="2200" dirty="0" smtClean="0">
                <a:solidFill>
                  <a:srgbClr val="FF0000"/>
                </a:solidFill>
              </a:rPr>
              <a:t>energy</a:t>
            </a:r>
          </a:p>
          <a:p>
            <a:pPr lvl="1"/>
            <a:r>
              <a:rPr lang="en-US" sz="2000" dirty="0" smtClean="0">
                <a:sym typeface="Wingdings"/>
              </a:rPr>
              <a:t>serialized requests, wasted energy (thrashing of row buffer, busy wait)</a:t>
            </a:r>
            <a:endParaRPr lang="en-US" sz="2000" dirty="0"/>
          </a:p>
          <a:p>
            <a:r>
              <a:rPr lang="en-US" sz="2200" dirty="0"/>
              <a:t>Goal: R</a:t>
            </a:r>
            <a:r>
              <a:rPr lang="en-US" sz="2200" dirty="0" smtClean="0"/>
              <a:t>educe </a:t>
            </a:r>
            <a:r>
              <a:rPr lang="en-US" sz="2200" dirty="0"/>
              <a:t>bank conflicts without </a:t>
            </a:r>
            <a:r>
              <a:rPr lang="en-US" sz="2200" dirty="0" smtClean="0"/>
              <a:t>adding more banks (low </a:t>
            </a:r>
            <a:r>
              <a:rPr lang="en-US" sz="2200" dirty="0"/>
              <a:t>cost</a:t>
            </a:r>
            <a:r>
              <a:rPr lang="en-US" sz="2200" dirty="0" smtClean="0"/>
              <a:t>)</a:t>
            </a:r>
            <a:endParaRPr lang="en-US" sz="2200" dirty="0"/>
          </a:p>
          <a:p>
            <a:r>
              <a:rPr lang="en-US" sz="2200" dirty="0" smtClean="0"/>
              <a:t>Key idea</a:t>
            </a:r>
            <a:r>
              <a:rPr lang="en-US" sz="2200" dirty="0"/>
              <a:t>: </a:t>
            </a:r>
            <a:r>
              <a:rPr lang="en-US" sz="2200" dirty="0">
                <a:solidFill>
                  <a:srgbClr val="0000FF"/>
                </a:solidFill>
              </a:rPr>
              <a:t>Exploit the internal </a:t>
            </a:r>
            <a:r>
              <a:rPr lang="en-US" sz="2200" dirty="0" smtClean="0">
                <a:solidFill>
                  <a:srgbClr val="0000FF"/>
                </a:solidFill>
              </a:rPr>
              <a:t>subarray </a:t>
            </a:r>
            <a:r>
              <a:rPr lang="en-US" sz="2200" dirty="0">
                <a:solidFill>
                  <a:srgbClr val="0000FF"/>
                </a:solidFill>
              </a:rPr>
              <a:t>structure of a DRAM bank to parallelize bank </a:t>
            </a:r>
            <a:r>
              <a:rPr lang="en-US" sz="2200" dirty="0" smtClean="0">
                <a:solidFill>
                  <a:srgbClr val="0000FF"/>
                </a:solidFill>
              </a:rPr>
              <a:t>conflicts to different subarrays</a:t>
            </a:r>
            <a:endParaRPr lang="en-US" sz="2200" dirty="0">
              <a:solidFill>
                <a:srgbClr val="0000FF"/>
              </a:solidFill>
            </a:endParaRPr>
          </a:p>
          <a:p>
            <a:pPr lvl="1"/>
            <a:r>
              <a:rPr lang="en-US" sz="2000" dirty="0" smtClean="0">
                <a:solidFill>
                  <a:srgbClr val="0000FF"/>
                </a:solidFill>
              </a:rPr>
              <a:t>Slightly modify DRAM bank to reduce subarray-level hardware sharing</a:t>
            </a:r>
          </a:p>
          <a:p>
            <a:endParaRPr lang="en-US" sz="2200" dirty="0" smtClean="0">
              <a:solidFill>
                <a:schemeClr val="tx1">
                  <a:lumMod val="95000"/>
                  <a:lumOff val="5000"/>
                </a:schemeClr>
              </a:solidFill>
            </a:endParaRPr>
          </a:p>
          <a:p>
            <a:r>
              <a:rPr lang="en-US" sz="2200" dirty="0" smtClean="0">
                <a:solidFill>
                  <a:schemeClr val="tx1">
                    <a:lumMod val="95000"/>
                    <a:lumOff val="5000"/>
                  </a:schemeClr>
                </a:solidFill>
              </a:rPr>
              <a:t>Results on Server, Stream/Random, SPEC </a:t>
            </a:r>
          </a:p>
          <a:p>
            <a:pPr lvl="1"/>
            <a:r>
              <a:rPr lang="en-US" sz="2000" dirty="0" smtClean="0">
                <a:solidFill>
                  <a:schemeClr val="tx1">
                    <a:lumMod val="95000"/>
                    <a:lumOff val="5000"/>
                  </a:schemeClr>
                </a:solidFill>
              </a:rPr>
              <a:t>19% reduction in dynamic DRAM energy</a:t>
            </a:r>
          </a:p>
          <a:p>
            <a:pPr lvl="1"/>
            <a:r>
              <a:rPr lang="en-US" sz="2000" dirty="0" smtClean="0">
                <a:solidFill>
                  <a:schemeClr val="tx1">
                    <a:lumMod val="95000"/>
                    <a:lumOff val="5000"/>
                  </a:schemeClr>
                </a:solidFill>
              </a:rPr>
              <a:t>13% improvement in row hit rate</a:t>
            </a:r>
          </a:p>
          <a:p>
            <a:pPr lvl="1"/>
            <a:r>
              <a:rPr lang="en-US" sz="2000" dirty="0" smtClean="0">
                <a:solidFill>
                  <a:schemeClr val="tx1">
                    <a:lumMod val="95000"/>
                    <a:lumOff val="5000"/>
                  </a:schemeClr>
                </a:solidFill>
              </a:rPr>
              <a:t>17% performance improvement </a:t>
            </a:r>
          </a:p>
          <a:p>
            <a:pPr lvl="1"/>
            <a:r>
              <a:rPr lang="en-US" sz="2000" dirty="0" smtClean="0">
                <a:solidFill>
                  <a:schemeClr val="tx1">
                    <a:lumMod val="95000"/>
                    <a:lumOff val="5000"/>
                  </a:schemeClr>
                </a:solidFill>
              </a:rPr>
              <a:t>0.15% DRAM area overhead</a:t>
            </a:r>
          </a:p>
          <a:p>
            <a:pPr marL="344487" lvl="1" indent="0">
              <a:buNone/>
            </a:pPr>
            <a:endParaRPr lang="en-US" dirty="0">
              <a:solidFill>
                <a:srgbClr val="FF0000"/>
              </a:solidFill>
            </a:endParaRP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50</a:t>
            </a:fld>
            <a:endParaRPr lang="en-US" altLang="en-US" dirty="0">
              <a:solidFill>
                <a:srgbClr val="000000"/>
              </a:solidFill>
            </a:endParaRPr>
          </a:p>
        </p:txBody>
      </p:sp>
      <p:pic>
        <p:nvPicPr>
          <p:cNvPr id="5" name="Picture 4"/>
          <p:cNvPicPr>
            <a:picLocks noChangeAspect="1"/>
          </p:cNvPicPr>
          <p:nvPr/>
        </p:nvPicPr>
        <p:blipFill>
          <a:blip r:embed="rId2"/>
          <a:stretch>
            <a:fillRect/>
          </a:stretch>
        </p:blipFill>
        <p:spPr>
          <a:xfrm>
            <a:off x="5807001" y="3340113"/>
            <a:ext cx="3312368" cy="1457039"/>
          </a:xfrm>
          <a:prstGeom prst="rect">
            <a:avLst/>
          </a:prstGeom>
        </p:spPr>
      </p:pic>
      <p:sp>
        <p:nvSpPr>
          <p:cNvPr id="6" name="Rectangle 5"/>
          <p:cNvSpPr/>
          <p:nvPr/>
        </p:nvSpPr>
        <p:spPr>
          <a:xfrm>
            <a:off x="1403648" y="6381328"/>
            <a:ext cx="7056784" cy="523220"/>
          </a:xfrm>
          <a:prstGeom prst="rect">
            <a:avLst/>
          </a:prstGeom>
        </p:spPr>
        <p:txBody>
          <a:bodyPr wrap="square">
            <a:spAutoFit/>
          </a:bodyPr>
          <a:lstStyle/>
          <a:p>
            <a:r>
              <a:rPr lang="en-US" sz="1400" dirty="0" smtClean="0">
                <a:solidFill>
                  <a:srgbClr val="000000"/>
                </a:solidFill>
                <a:latin typeface="Tahoma" charset="0"/>
                <a:ea typeface="ＭＳ Ｐゴシック" charset="0"/>
                <a:cs typeface="ＭＳ Ｐゴシック" charset="0"/>
              </a:rPr>
              <a:t>Kim, Seshadri+ “</a:t>
            </a:r>
            <a:r>
              <a:rPr lang="en-US" sz="1400" dirty="0" smtClean="0">
                <a:solidFill>
                  <a:srgbClr val="0000FF"/>
                </a:solidFill>
                <a:latin typeface="Tahoma" charset="0"/>
                <a:ea typeface="ＭＳ Ｐゴシック" charset="0"/>
                <a:cs typeface="ＭＳ Ｐゴシック" charset="0"/>
              </a:rPr>
              <a:t>A Case for Exploiting Subarray-Level </a:t>
            </a:r>
          </a:p>
          <a:p>
            <a:r>
              <a:rPr lang="en-US" sz="1400" dirty="0" smtClean="0">
                <a:solidFill>
                  <a:srgbClr val="0000FF"/>
                </a:solidFill>
                <a:latin typeface="Tahoma" charset="0"/>
                <a:ea typeface="ＭＳ Ｐゴシック" charset="0"/>
                <a:cs typeface="ＭＳ Ｐゴシック" charset="0"/>
              </a:rPr>
              <a:t>Parallelism in DRAM</a:t>
            </a:r>
            <a:r>
              <a:rPr lang="en-US" sz="1400" dirty="0" smtClean="0">
                <a:solidFill>
                  <a:srgbClr val="000000"/>
                </a:solidFill>
                <a:latin typeface="Tahoma" charset="0"/>
                <a:ea typeface="ＭＳ Ｐゴシック" charset="0"/>
                <a:cs typeface="ＭＳ Ｐゴシック" charset="0"/>
              </a:rPr>
              <a:t>,” ISCA 2012</a:t>
            </a:r>
            <a:r>
              <a:rPr lang="en-US" sz="1400" dirty="0" smtClean="0">
                <a:solidFill>
                  <a:srgbClr val="000000"/>
                </a:solidFill>
                <a:latin typeface="Tahoma"/>
              </a:rPr>
              <a:t>.</a:t>
            </a:r>
            <a:endParaRPr lang="en-US" sz="1400" dirty="0">
              <a:solidFill>
                <a:srgbClr val="000000"/>
              </a:solidFill>
              <a:latin typeface="Tahoma"/>
              <a:hlinkClick r:id="rId3" action="ppaction://hlinkpres?slideindex=1&amp;slidetitle="/>
            </a:endParaRPr>
          </a:p>
        </p:txBody>
      </p:sp>
      <p:graphicFrame>
        <p:nvGraphicFramePr>
          <p:cNvPr id="7" name="Chart 6"/>
          <p:cNvGraphicFramePr>
            <a:graphicFrameLocks/>
          </p:cNvGraphicFramePr>
          <p:nvPr>
            <p:extLst>
              <p:ext uri="{D42A27DB-BD31-4B8C-83A1-F6EECF244321}">
                <p14:modId xmlns:p14="http://schemas.microsoft.com/office/powerpoint/2010/main" val="1341367531"/>
              </p:ext>
            </p:extLst>
          </p:nvPr>
        </p:nvGraphicFramePr>
        <p:xfrm>
          <a:off x="5580112" y="4769768"/>
          <a:ext cx="2160240" cy="2088232"/>
        </p:xfrm>
        <a:graphic>
          <a:graphicData uri="http://schemas.openxmlformats.org/drawingml/2006/chart">
            <c:chart xmlns:c="http://schemas.openxmlformats.org/drawingml/2006/chart" xmlns:r="http://schemas.openxmlformats.org/officeDocument/2006/relationships" r:id="rId4"/>
          </a:graphicData>
        </a:graphic>
      </p:graphicFrame>
      <p:sp>
        <p:nvSpPr>
          <p:cNvPr id="8" name="2"/>
          <p:cNvSpPr txBox="1"/>
          <p:nvPr/>
        </p:nvSpPr>
        <p:spPr>
          <a:xfrm rot="16200000">
            <a:off x="6295048" y="5883160"/>
            <a:ext cx="1295400" cy="276999"/>
          </a:xfrm>
          <a:prstGeom prst="rect">
            <a:avLst/>
          </a:prstGeom>
          <a:noFill/>
        </p:spPr>
        <p:txBody>
          <a:bodyPr wrap="square" rtlCol="0">
            <a:spAutoFit/>
          </a:bodyPr>
          <a:lstStyle/>
          <a:p>
            <a:pPr algn="ctr"/>
            <a:r>
              <a:rPr lang="en-US" sz="1200" b="1" dirty="0" smtClean="0">
                <a:solidFill>
                  <a:srgbClr val="FFFFFF"/>
                </a:solidFill>
                <a:latin typeface="Tahoma"/>
              </a:rPr>
              <a:t>-19%</a:t>
            </a:r>
            <a:endParaRPr lang="en-US" sz="1200" b="1" dirty="0">
              <a:solidFill>
                <a:srgbClr val="FFFFFF"/>
              </a:solidFill>
              <a:latin typeface="Tahoma"/>
            </a:endParaRPr>
          </a:p>
        </p:txBody>
      </p:sp>
      <p:graphicFrame>
        <p:nvGraphicFramePr>
          <p:cNvPr id="9" name="Chart 8"/>
          <p:cNvGraphicFramePr>
            <a:graphicFrameLocks/>
          </p:cNvGraphicFramePr>
          <p:nvPr>
            <p:extLst>
              <p:ext uri="{D42A27DB-BD31-4B8C-83A1-F6EECF244321}">
                <p14:modId xmlns:p14="http://schemas.microsoft.com/office/powerpoint/2010/main" val="2676896587"/>
              </p:ext>
            </p:extLst>
          </p:nvPr>
        </p:nvGraphicFramePr>
        <p:xfrm>
          <a:off x="7452320" y="4797152"/>
          <a:ext cx="1714448" cy="2060848"/>
        </p:xfrm>
        <a:graphic>
          <a:graphicData uri="http://schemas.openxmlformats.org/drawingml/2006/chart">
            <c:chart xmlns:c="http://schemas.openxmlformats.org/drawingml/2006/chart" xmlns:r="http://schemas.openxmlformats.org/officeDocument/2006/relationships" r:id="rId5"/>
          </a:graphicData>
        </a:graphic>
      </p:graphicFrame>
      <p:sp>
        <p:nvSpPr>
          <p:cNvPr id="11" name="2"/>
          <p:cNvSpPr txBox="1"/>
          <p:nvPr/>
        </p:nvSpPr>
        <p:spPr>
          <a:xfrm rot="16200000">
            <a:off x="7814782" y="5838118"/>
            <a:ext cx="1447802" cy="276999"/>
          </a:xfrm>
          <a:prstGeom prst="rect">
            <a:avLst/>
          </a:prstGeom>
          <a:noFill/>
        </p:spPr>
        <p:txBody>
          <a:bodyPr wrap="square" rtlCol="0">
            <a:spAutoFit/>
          </a:bodyPr>
          <a:lstStyle/>
          <a:p>
            <a:pPr algn="ctr"/>
            <a:r>
              <a:rPr lang="en-US" sz="1200" b="1" dirty="0" smtClean="0">
                <a:solidFill>
                  <a:srgbClr val="FFFFFF"/>
                </a:solidFill>
                <a:latin typeface="Tahoma"/>
              </a:rPr>
              <a:t>+13%</a:t>
            </a:r>
            <a:endParaRPr lang="en-US" sz="1200" b="1" dirty="0">
              <a:solidFill>
                <a:srgbClr val="FFFFFF"/>
              </a:solidFill>
              <a:latin typeface="Tahoma"/>
            </a:endParaRPr>
          </a:p>
        </p:txBody>
      </p:sp>
    </p:spTree>
    <p:extLst>
      <p:ext uri="{BB962C8B-B14F-4D97-AF65-F5344CB8AC3E}">
        <p14:creationId xmlns:p14="http://schemas.microsoft.com/office/powerpoint/2010/main" val="20104551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9" grpId="0">
        <p:bldAsOne/>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The DRAM Scaling Problem and Solution Directions</a:t>
            </a:r>
          </a:p>
          <a:p>
            <a:pPr lvl="1" eaLnBrk="1" hangingPunct="1"/>
            <a:r>
              <a:rPr lang="en-US" dirty="0" smtClean="0">
                <a:latin typeface="Tahoma" charset="0"/>
                <a:ea typeface="ＭＳ Ｐゴシック" charset="0"/>
                <a:cs typeface="ＭＳ Ｐゴシック" charset="0"/>
              </a:rPr>
              <a:t>Tolerating DRAM: New DRAM Architectures</a:t>
            </a:r>
          </a:p>
          <a:p>
            <a:pPr lvl="1" eaLnBrk="1" hangingPunct="1"/>
            <a:r>
              <a:rPr lang="en-US" dirty="0" smtClean="0">
                <a:solidFill>
                  <a:srgbClr val="0000FF"/>
                </a:solidFill>
                <a:latin typeface="Tahoma" charset="0"/>
                <a:ea typeface="ＭＳ Ｐゴシック" charset="0"/>
                <a:cs typeface="ＭＳ Ｐゴシック" charset="0"/>
              </a:rPr>
              <a:t>Enabling Emerging Technologies: Hybrid Memory Systems</a:t>
            </a:r>
          </a:p>
          <a:p>
            <a:pPr eaLnBrk="1" hangingPunct="1"/>
            <a:r>
              <a:rPr lang="en-US" dirty="0" smtClean="0">
                <a:latin typeface="Tahoma" charset="0"/>
                <a:ea typeface="ＭＳ Ｐゴシック" charset="0"/>
                <a:cs typeface="ＭＳ Ｐゴシック" charset="0"/>
              </a:rPr>
              <a:t>How Can We Do Better?</a:t>
            </a:r>
          </a:p>
          <a:p>
            <a:pPr eaLnBrk="1" hangingPunct="1"/>
            <a:r>
              <a:rPr lang="en-US" dirty="0" smtClean="0">
                <a:latin typeface="Tahoma" charset="0"/>
                <a:ea typeface="ＭＳ Ｐゴシック" charset="0"/>
                <a:cs typeface="ＭＳ Ｐゴシック" charset="0"/>
              </a:rPr>
              <a:t>Summary</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51</a:t>
            </a:fld>
            <a:endParaRPr lang="en-US" sz="1600">
              <a:solidFill>
                <a:srgbClr val="000000"/>
              </a:solidFill>
              <a:latin typeface="Garamond" charset="0"/>
            </a:endParaRPr>
          </a:p>
        </p:txBody>
      </p:sp>
    </p:spTree>
    <p:extLst>
      <p:ext uri="{BB962C8B-B14F-4D97-AF65-F5344CB8AC3E}">
        <p14:creationId xmlns:p14="http://schemas.microsoft.com/office/powerpoint/2010/main" val="4805488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0"/>
            <a:ext cx="8915400" cy="1066800"/>
          </a:xfrm>
        </p:spPr>
        <p:txBody>
          <a:bodyPr/>
          <a:lstStyle/>
          <a:p>
            <a:r>
              <a:rPr lang="en-US" sz="3900" dirty="0" smtClean="0">
                <a:latin typeface="Garamond" charset="0"/>
                <a:ea typeface="ＭＳ Ｐゴシック" charset="0"/>
                <a:cs typeface="ＭＳ Ｐゴシック" charset="0"/>
              </a:rPr>
              <a:t>Solution 2: Emerging Memory Technologies</a:t>
            </a:r>
            <a:endParaRPr lang="en-US" sz="3900" dirty="0">
              <a:latin typeface="Garamond" charset="0"/>
              <a:ea typeface="ＭＳ Ｐゴシック" charset="0"/>
              <a:cs typeface="ＭＳ Ｐゴシック" charset="0"/>
            </a:endParaRPr>
          </a:p>
        </p:txBody>
      </p:sp>
      <p:sp>
        <p:nvSpPr>
          <p:cNvPr id="28675" name="Content Placeholder 2"/>
          <p:cNvSpPr>
            <a:spLocks noGrp="1"/>
          </p:cNvSpPr>
          <p:nvPr>
            <p:ph idx="1"/>
          </p:nvPr>
        </p:nvSpPr>
        <p:spPr>
          <a:xfrm>
            <a:off x="228600" y="1052736"/>
            <a:ext cx="8663880" cy="5020816"/>
          </a:xfrm>
        </p:spPr>
        <p:txBody>
          <a:bodyPr/>
          <a:lstStyle/>
          <a:p>
            <a:pPr eaLnBrk="1" hangingPunct="1"/>
            <a:r>
              <a:rPr lang="en-US" dirty="0" smtClean="0">
                <a:solidFill>
                  <a:srgbClr val="0000FF"/>
                </a:solidFill>
                <a:latin typeface="Tahoma" charset="0"/>
                <a:ea typeface="ＭＳ Ｐゴシック" charset="0"/>
                <a:cs typeface="ＭＳ Ｐゴシック" charset="0"/>
              </a:rPr>
              <a:t>Some </a:t>
            </a:r>
            <a:r>
              <a:rPr lang="en-US" dirty="0">
                <a:solidFill>
                  <a:srgbClr val="0000FF"/>
                </a:solidFill>
                <a:latin typeface="Tahoma" charset="0"/>
                <a:ea typeface="ＭＳ Ｐゴシック" charset="0"/>
                <a:cs typeface="ＭＳ Ｐゴシック" charset="0"/>
              </a:rPr>
              <a:t>emerging resistive memory technologies </a:t>
            </a:r>
            <a:r>
              <a:rPr lang="en-US" dirty="0" smtClean="0">
                <a:solidFill>
                  <a:srgbClr val="0000FF"/>
                </a:solidFill>
                <a:latin typeface="Tahoma" charset="0"/>
                <a:ea typeface="ＭＳ Ｐゴシック" charset="0"/>
                <a:cs typeface="ＭＳ Ｐゴシック" charset="0"/>
              </a:rPr>
              <a:t>seem more </a:t>
            </a:r>
            <a:r>
              <a:rPr lang="en-US" dirty="0">
                <a:solidFill>
                  <a:srgbClr val="0000FF"/>
                </a:solidFill>
                <a:latin typeface="Tahoma" charset="0"/>
                <a:ea typeface="ＭＳ Ｐゴシック" charset="0"/>
                <a:cs typeface="ＭＳ Ｐゴシック" charset="0"/>
              </a:rPr>
              <a:t>scalable than </a:t>
            </a:r>
            <a:r>
              <a:rPr lang="en-US" dirty="0" smtClean="0">
                <a:solidFill>
                  <a:srgbClr val="0000FF"/>
                </a:solidFill>
                <a:latin typeface="Tahoma" charset="0"/>
                <a:ea typeface="ＭＳ Ｐゴシック" charset="0"/>
                <a:cs typeface="ＭＳ Ｐゴシック" charset="0"/>
              </a:rPr>
              <a:t>DRAM (and they are non-volatile)</a:t>
            </a:r>
          </a:p>
          <a:p>
            <a:pPr eaLnBrk="1" hangingPunct="1"/>
            <a:endParaRPr lang="en-US" dirty="0" smtClean="0">
              <a:solidFill>
                <a:srgbClr val="0000FF"/>
              </a:solidFill>
              <a:latin typeface="Tahoma" charset="0"/>
              <a:ea typeface="ＭＳ Ｐゴシック" charset="0"/>
              <a:cs typeface="ＭＳ Ｐゴシック" charset="0"/>
            </a:endParaRPr>
          </a:p>
          <a:p>
            <a:pPr eaLnBrk="1" hangingPunct="1"/>
            <a:r>
              <a:rPr lang="en-US" dirty="0" smtClean="0">
                <a:solidFill>
                  <a:srgbClr val="000000"/>
                </a:solidFill>
                <a:latin typeface="Tahoma" charset="0"/>
                <a:ea typeface="ＭＳ Ｐゴシック" charset="0"/>
                <a:cs typeface="ＭＳ Ｐゴシック" charset="0"/>
              </a:rPr>
              <a:t>Example: Phase </a:t>
            </a:r>
            <a:r>
              <a:rPr lang="en-US" dirty="0">
                <a:solidFill>
                  <a:srgbClr val="000000"/>
                </a:solidFill>
                <a:latin typeface="Tahoma" charset="0"/>
                <a:ea typeface="ＭＳ Ｐゴシック" charset="0"/>
                <a:cs typeface="ＭＳ Ｐゴシック" charset="0"/>
              </a:rPr>
              <a:t>Change Memory</a:t>
            </a:r>
          </a:p>
          <a:p>
            <a:pPr lvl="1" eaLnBrk="1" hangingPunct="1"/>
            <a:r>
              <a:rPr lang="en-US" dirty="0" smtClean="0">
                <a:solidFill>
                  <a:srgbClr val="000000"/>
                </a:solidFill>
                <a:latin typeface="Tahoma" charset="0"/>
                <a:ea typeface="ＭＳ Ｐゴシック" charset="0"/>
                <a:cs typeface="ＭＳ Ｐゴシック" charset="0"/>
              </a:rPr>
              <a:t>Data stored by changing phase of material </a:t>
            </a:r>
          </a:p>
          <a:p>
            <a:pPr lvl="1" eaLnBrk="1" hangingPunct="1"/>
            <a:r>
              <a:rPr lang="en-US" dirty="0" smtClean="0">
                <a:solidFill>
                  <a:srgbClr val="000000"/>
                </a:solidFill>
                <a:latin typeface="Tahoma" charset="0"/>
                <a:ea typeface="ＭＳ Ｐゴシック" charset="0"/>
                <a:cs typeface="ＭＳ Ｐゴシック" charset="0"/>
              </a:rPr>
              <a:t>Data read by detecting material’s resistance</a:t>
            </a:r>
          </a:p>
          <a:p>
            <a:pPr lvl="1"/>
            <a:r>
              <a:rPr lang="en-US" dirty="0">
                <a:latin typeface="Tahoma" charset="0"/>
                <a:ea typeface="ＭＳ Ｐゴシック" charset="0"/>
              </a:rPr>
              <a:t>Expected to scale to 9nm (2022 [ITRS])</a:t>
            </a:r>
          </a:p>
          <a:p>
            <a:pPr lvl="1"/>
            <a:r>
              <a:rPr lang="en-US" dirty="0">
                <a:latin typeface="Tahoma" charset="0"/>
                <a:ea typeface="ＭＳ Ｐゴシック" charset="0"/>
              </a:rPr>
              <a:t>Prototyped at 20nm (Raoux+, IBM JRD 2008</a:t>
            </a:r>
            <a:r>
              <a:rPr lang="en-US" dirty="0" smtClean="0">
                <a:latin typeface="Tahoma" charset="0"/>
                <a:ea typeface="ＭＳ Ｐゴシック" charset="0"/>
              </a:rPr>
              <a:t>)</a:t>
            </a:r>
          </a:p>
          <a:p>
            <a:pPr lvl="1"/>
            <a:r>
              <a:rPr lang="en-US" dirty="0" smtClean="0">
                <a:latin typeface="Tahoma" charset="0"/>
                <a:ea typeface="ＭＳ Ｐゴシック" charset="0"/>
              </a:rPr>
              <a:t>Expected to be denser than DRAM: can store multiple bits/cell</a:t>
            </a:r>
          </a:p>
          <a:p>
            <a:endParaRPr lang="en-US" dirty="0" smtClean="0">
              <a:latin typeface="Tahoma" charset="0"/>
              <a:ea typeface="ＭＳ Ｐゴシック" charset="0"/>
            </a:endParaRPr>
          </a:p>
          <a:p>
            <a:r>
              <a:rPr lang="en-US" dirty="0" smtClean="0">
                <a:latin typeface="Tahoma" charset="0"/>
                <a:ea typeface="ＭＳ Ｐゴシック" charset="0"/>
              </a:rPr>
              <a:t>But, emerging technologies have (many) shortcomings</a:t>
            </a:r>
          </a:p>
          <a:p>
            <a:pPr lvl="1"/>
            <a:r>
              <a:rPr lang="en-US" dirty="0" smtClean="0">
                <a:solidFill>
                  <a:srgbClr val="FF0000"/>
                </a:solidFill>
                <a:latin typeface="Tahoma" charset="0"/>
                <a:ea typeface="ＭＳ Ｐゴシック" charset="0"/>
              </a:rPr>
              <a:t>Can they be enabled to replace/augment/surpass DRAM?</a:t>
            </a:r>
            <a:endParaRPr lang="en-US" dirty="0" smtClean="0">
              <a:latin typeface="Tahoma" charset="0"/>
              <a:ea typeface="ＭＳ Ｐゴシック" charset="0"/>
            </a:endParaRPr>
          </a:p>
          <a:p>
            <a:pPr lvl="1" eaLnBrk="1" hangingPunct="1"/>
            <a:endParaRPr lang="en-US" dirty="0" smtClean="0">
              <a:solidFill>
                <a:srgbClr val="000000"/>
              </a:solidFill>
              <a:latin typeface="Tahoma" charset="0"/>
              <a:ea typeface="ＭＳ Ｐゴシック" charset="0"/>
              <a:cs typeface="ＭＳ Ｐゴシック" charset="0"/>
            </a:endParaRPr>
          </a:p>
          <a:p>
            <a:pPr eaLnBrk="1" hangingPunct="1"/>
            <a:endParaRPr lang="en-US" dirty="0">
              <a:solidFill>
                <a:srgbClr val="0000FF"/>
              </a:solidFill>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E44939-9186-2D4D-AFEC-3982F1727CB1}" type="slidenum">
              <a:rPr lang="en-US" sz="1600">
                <a:solidFill>
                  <a:srgbClr val="000000"/>
                </a:solidFill>
                <a:latin typeface="Garamond" charset="0"/>
              </a:rPr>
              <a:pPr eaLnBrk="1" hangingPunct="1"/>
              <a:t>52</a:t>
            </a:fld>
            <a:endParaRPr lang="en-US" sz="1600" dirty="0">
              <a:solidFill>
                <a:srgbClr val="000000"/>
              </a:solidFill>
              <a:latin typeface="Garamond" charset="0"/>
            </a:endParaRPr>
          </a:p>
        </p:txBody>
      </p:sp>
      <p:pic>
        <p:nvPicPr>
          <p:cNvPr id="7" name="Picture 4" descr="C:\Users\blee\Desktop\group_review_slides\pcm_dev.png"/>
          <p:cNvPicPr>
            <a:picLocks noChangeAspect="1" noChangeArrowheads="1"/>
          </p:cNvPicPr>
          <p:nvPr/>
        </p:nvPicPr>
        <p:blipFill>
          <a:blip r:embed="rId3">
            <a:extLst>
              <a:ext uri="{28A0092B-C50C-407E-A947-70E740481C1C}">
                <a14:useLocalDpi xmlns:a14="http://schemas.microsoft.com/office/drawing/2010/main" val="0"/>
              </a:ext>
            </a:extLst>
          </a:blip>
          <a:srcRect l="2699" r="5511"/>
          <a:stretch>
            <a:fillRect/>
          </a:stretch>
        </p:blipFill>
        <p:spPr bwMode="auto">
          <a:xfrm>
            <a:off x="7015042" y="2467854"/>
            <a:ext cx="2093462" cy="168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02209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67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7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7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67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6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Phase Change Memory: Pros and Cons</a:t>
            </a:r>
          </a:p>
        </p:txBody>
      </p:sp>
      <p:sp>
        <p:nvSpPr>
          <p:cNvPr id="29699" name="Content Placeholder 2"/>
          <p:cNvSpPr>
            <a:spLocks noGrp="1"/>
          </p:cNvSpPr>
          <p:nvPr>
            <p:ph idx="1"/>
          </p:nvPr>
        </p:nvSpPr>
        <p:spPr>
          <a:xfrm>
            <a:off x="228600" y="520700"/>
            <a:ext cx="8610600" cy="5194300"/>
          </a:xfrm>
        </p:spPr>
        <p:txBody>
          <a:bodyPr/>
          <a:lstStyle/>
          <a:p>
            <a:pPr eaLnBrk="1" hangingPunct="1"/>
            <a:endParaRPr lang="en-US" dirty="0">
              <a:latin typeface="Tahoma" charset="0"/>
              <a:ea typeface="ＭＳ Ｐゴシック" charset="0"/>
              <a:cs typeface="ＭＳ Ｐゴシック" charset="0"/>
            </a:endParaRPr>
          </a:p>
          <a:p>
            <a:pPr eaLnBrk="1" hangingPunct="1"/>
            <a:r>
              <a:rPr lang="en-US" dirty="0">
                <a:latin typeface="Tahoma" charset="0"/>
                <a:ea typeface="ＭＳ Ｐゴシック" charset="0"/>
                <a:cs typeface="ＭＳ Ｐゴシック" charset="0"/>
              </a:rPr>
              <a:t>Pros over DRAM</a:t>
            </a:r>
          </a:p>
          <a:p>
            <a:pPr lvl="1" eaLnBrk="1" hangingPunct="1"/>
            <a:r>
              <a:rPr lang="en-US" dirty="0">
                <a:solidFill>
                  <a:srgbClr val="008000"/>
                </a:solidFill>
                <a:latin typeface="Tahoma" charset="0"/>
                <a:ea typeface="ＭＳ Ｐゴシック" charset="0"/>
              </a:rPr>
              <a:t>Better technology </a:t>
            </a:r>
            <a:r>
              <a:rPr lang="en-US" dirty="0" smtClean="0">
                <a:solidFill>
                  <a:srgbClr val="008000"/>
                </a:solidFill>
                <a:latin typeface="Tahoma" charset="0"/>
                <a:ea typeface="ＭＳ Ｐゴシック" charset="0"/>
              </a:rPr>
              <a:t>scaling (capacity and cost)</a:t>
            </a:r>
            <a:endParaRPr lang="en-US" dirty="0">
              <a:solidFill>
                <a:srgbClr val="008000"/>
              </a:solidFill>
              <a:latin typeface="Tahoma" charset="0"/>
              <a:ea typeface="ＭＳ Ｐゴシック" charset="0"/>
            </a:endParaRPr>
          </a:p>
          <a:p>
            <a:pPr lvl="1" eaLnBrk="1" hangingPunct="1"/>
            <a:r>
              <a:rPr lang="en-US" dirty="0">
                <a:solidFill>
                  <a:srgbClr val="008000"/>
                </a:solidFill>
                <a:latin typeface="Tahoma" charset="0"/>
                <a:ea typeface="ＭＳ Ｐゴシック" charset="0"/>
              </a:rPr>
              <a:t>Non volatility</a:t>
            </a:r>
          </a:p>
          <a:p>
            <a:pPr lvl="1" eaLnBrk="1" hangingPunct="1"/>
            <a:r>
              <a:rPr lang="en-US" dirty="0">
                <a:solidFill>
                  <a:srgbClr val="008000"/>
                </a:solidFill>
                <a:latin typeface="Tahoma" charset="0"/>
                <a:ea typeface="ＭＳ Ｐゴシック" charset="0"/>
              </a:rPr>
              <a:t>Low idle power (no refresh)</a:t>
            </a:r>
          </a:p>
          <a:p>
            <a:pPr lvl="1" eaLnBrk="1" hangingPunct="1"/>
            <a:endParaRPr lang="en-US" sz="1100" dirty="0">
              <a:latin typeface="Tahoma" charset="0"/>
              <a:ea typeface="ＭＳ Ｐゴシック" charset="0"/>
            </a:endParaRPr>
          </a:p>
          <a:p>
            <a:pPr eaLnBrk="1" hangingPunct="1"/>
            <a:r>
              <a:rPr lang="en-US" dirty="0">
                <a:latin typeface="Tahoma" charset="0"/>
                <a:ea typeface="ＭＳ Ｐゴシック" charset="0"/>
                <a:cs typeface="ＭＳ Ｐゴシック" charset="0"/>
              </a:rPr>
              <a:t>Cons</a:t>
            </a:r>
          </a:p>
          <a:p>
            <a:pPr lvl="1" eaLnBrk="1" hangingPunct="1"/>
            <a:r>
              <a:rPr lang="en-US" dirty="0">
                <a:solidFill>
                  <a:srgbClr val="FF0000"/>
                </a:solidFill>
                <a:latin typeface="Tahoma" charset="0"/>
                <a:ea typeface="ＭＳ Ｐゴシック" charset="0"/>
              </a:rPr>
              <a:t>Higher latencies: ~4-15x DRAM (especially write)</a:t>
            </a:r>
          </a:p>
          <a:p>
            <a:pPr lvl="1" eaLnBrk="1" hangingPunct="1"/>
            <a:r>
              <a:rPr lang="en-US" dirty="0">
                <a:solidFill>
                  <a:srgbClr val="FF0000"/>
                </a:solidFill>
                <a:latin typeface="Tahoma" charset="0"/>
                <a:ea typeface="ＭＳ Ｐゴシック" charset="0"/>
              </a:rPr>
              <a:t>Higher active energy: ~2-50x DRAM (especially write)</a:t>
            </a:r>
          </a:p>
          <a:p>
            <a:pPr lvl="1" eaLnBrk="1" hangingPunct="1"/>
            <a:r>
              <a:rPr lang="en-US" dirty="0">
                <a:solidFill>
                  <a:srgbClr val="FF0000"/>
                </a:solidFill>
                <a:latin typeface="Tahoma" charset="0"/>
                <a:ea typeface="ＭＳ Ｐゴシック" charset="0"/>
              </a:rPr>
              <a:t>Lower endurance (a cell dies after ~10</a:t>
            </a:r>
            <a:r>
              <a:rPr lang="en-US" baseline="30000" dirty="0">
                <a:solidFill>
                  <a:srgbClr val="FF0000"/>
                </a:solidFill>
                <a:latin typeface="Tahoma" charset="0"/>
                <a:ea typeface="ＭＳ Ｐゴシック" charset="0"/>
              </a:rPr>
              <a:t>8</a:t>
            </a:r>
            <a:r>
              <a:rPr lang="en-US" dirty="0">
                <a:solidFill>
                  <a:srgbClr val="FF0000"/>
                </a:solidFill>
                <a:latin typeface="Tahoma" charset="0"/>
                <a:ea typeface="ＭＳ Ｐゴシック" charset="0"/>
              </a:rPr>
              <a:t> writes)</a:t>
            </a:r>
          </a:p>
          <a:p>
            <a:pPr lvl="1" eaLnBrk="1" hangingPunct="1"/>
            <a:endParaRPr lang="en-US" sz="2000" dirty="0">
              <a:latin typeface="Tahoma" charset="0"/>
              <a:ea typeface="ＭＳ Ｐゴシック" charset="0"/>
            </a:endParaRPr>
          </a:p>
          <a:p>
            <a:pPr eaLnBrk="1" hangingPunct="1"/>
            <a:r>
              <a:rPr lang="en-US" dirty="0">
                <a:latin typeface="Tahoma" charset="0"/>
                <a:ea typeface="ＭＳ Ｐゴシック" charset="0"/>
                <a:cs typeface="ＭＳ Ｐゴシック" charset="0"/>
              </a:rPr>
              <a:t>Challenges in enabling PCM as DRAM replacement/helper:</a:t>
            </a:r>
          </a:p>
          <a:p>
            <a:pPr lvl="1" eaLnBrk="1" hangingPunct="1"/>
            <a:r>
              <a:rPr lang="en-US" dirty="0">
                <a:solidFill>
                  <a:srgbClr val="0000FF"/>
                </a:solidFill>
                <a:latin typeface="Tahoma" charset="0"/>
                <a:ea typeface="ＭＳ Ｐゴシック" charset="0"/>
              </a:rPr>
              <a:t>Mitigate PCM shortcomings</a:t>
            </a:r>
          </a:p>
          <a:p>
            <a:pPr lvl="1" eaLnBrk="1" hangingPunct="1"/>
            <a:r>
              <a:rPr lang="en-US" dirty="0">
                <a:solidFill>
                  <a:srgbClr val="0000FF"/>
                </a:solidFill>
                <a:latin typeface="Tahoma" charset="0"/>
                <a:ea typeface="ＭＳ Ｐゴシック" charset="0"/>
              </a:rPr>
              <a:t>Find the right way to place PCM in the </a:t>
            </a:r>
            <a:r>
              <a:rPr lang="en-US" dirty="0" smtClean="0">
                <a:solidFill>
                  <a:srgbClr val="0000FF"/>
                </a:solidFill>
                <a:latin typeface="Tahoma" charset="0"/>
                <a:ea typeface="ＭＳ Ｐゴシック" charset="0"/>
              </a:rPr>
              <a:t>system</a:t>
            </a:r>
            <a:endParaRPr lang="en-US" dirty="0">
              <a:solidFill>
                <a:srgbClr val="0000FF"/>
              </a:solidFill>
              <a:latin typeface="Tahoma" charset="0"/>
              <a:ea typeface="ＭＳ Ｐゴシック" charset="0"/>
            </a:endParaRPr>
          </a:p>
        </p:txBody>
      </p:sp>
      <p:sp>
        <p:nvSpPr>
          <p:cNvPr id="4813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52FE82CC-7BA9-6841-9A5F-3367483BAFFF}" type="slidenum">
              <a:rPr lang="en-US" sz="1600">
                <a:solidFill>
                  <a:srgbClr val="000000"/>
                </a:solidFill>
                <a:latin typeface="Garamond" charset="0"/>
              </a:rPr>
              <a:pPr eaLnBrk="1" hangingPunct="1"/>
              <a:t>53</a:t>
            </a:fld>
            <a:endParaRPr lang="en-US" sz="1600">
              <a:solidFill>
                <a:srgbClr val="000000"/>
              </a:solidFill>
              <a:latin typeface="Garamond" charset="0"/>
            </a:endParaRPr>
          </a:p>
        </p:txBody>
      </p:sp>
    </p:spTree>
    <p:extLst>
      <p:ext uri="{BB962C8B-B14F-4D97-AF65-F5344CB8AC3E}">
        <p14:creationId xmlns:p14="http://schemas.microsoft.com/office/powerpoint/2010/main" val="427782531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11" end="1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9">
                                            <p:txEl>
                                              <p:pRg st="12" end="1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69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228600" y="152400"/>
            <a:ext cx="8915400" cy="1066800"/>
          </a:xfrm>
        </p:spPr>
        <p:txBody>
          <a:bodyPr/>
          <a:lstStyle/>
          <a:p>
            <a:pPr eaLnBrk="1" hangingPunct="1"/>
            <a:r>
              <a:rPr lang="en-US" dirty="0">
                <a:latin typeface="Garamond" charset="0"/>
                <a:ea typeface="ＭＳ Ｐゴシック" charset="0"/>
                <a:cs typeface="ＭＳ Ｐゴシック" charset="0"/>
              </a:rPr>
              <a:t>PCM-based Main Memory </a:t>
            </a:r>
            <a:r>
              <a:rPr lang="en-US" dirty="0" smtClean="0">
                <a:latin typeface="Garamond" charset="0"/>
                <a:ea typeface="ＭＳ Ｐゴシック" charset="0"/>
                <a:cs typeface="ＭＳ Ｐゴシック" charset="0"/>
              </a:rPr>
              <a:t>(I)</a:t>
            </a:r>
            <a:endParaRPr lang="en-US" dirty="0">
              <a:latin typeface="Garamond" charset="0"/>
              <a:ea typeface="ＭＳ Ｐゴシック" charset="0"/>
              <a:cs typeface="ＭＳ Ｐゴシック" charset="0"/>
            </a:endParaRPr>
          </a:p>
        </p:txBody>
      </p:sp>
      <p:sp>
        <p:nvSpPr>
          <p:cNvPr id="52227" name="Content Placeholder 2"/>
          <p:cNvSpPr>
            <a:spLocks noGrp="1"/>
          </p:cNvSpPr>
          <p:nvPr>
            <p:ph idx="1"/>
          </p:nvPr>
        </p:nvSpPr>
        <p:spPr>
          <a:xfrm>
            <a:off x="228600" y="908720"/>
            <a:ext cx="8610600" cy="5181600"/>
          </a:xfrm>
        </p:spPr>
        <p:txBody>
          <a:bodyPr/>
          <a:lstStyle/>
          <a:p>
            <a:pPr eaLnBrk="1" hangingPunct="1"/>
            <a:r>
              <a:rPr lang="en-US" dirty="0">
                <a:latin typeface="Tahoma" charset="0"/>
                <a:ea typeface="ＭＳ Ｐゴシック" charset="0"/>
                <a:cs typeface="ＭＳ Ｐゴシック" charset="0"/>
              </a:rPr>
              <a:t>How should PCM-based (main) memory be organized?</a:t>
            </a: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buFont typeface="Wingdings" charset="0"/>
              <a:buNone/>
            </a:pPr>
            <a:endParaRPr lang="en-US" dirty="0">
              <a:latin typeface="Tahoma" charset="0"/>
              <a:ea typeface="ＭＳ Ｐゴシック" charset="0"/>
              <a:cs typeface="ＭＳ Ｐゴシック" charset="0"/>
            </a:endParaRPr>
          </a:p>
          <a:p>
            <a:pPr eaLnBrk="1" hangingPunct="1"/>
            <a:endParaRPr lang="en-US" sz="1100" dirty="0" smtClean="0">
              <a:solidFill>
                <a:srgbClr val="0000FF"/>
              </a:solidFill>
              <a:latin typeface="Tahoma" charset="0"/>
              <a:ea typeface="ＭＳ Ｐゴシック" charset="0"/>
              <a:cs typeface="ＭＳ Ｐゴシック" charset="0"/>
            </a:endParaRPr>
          </a:p>
          <a:p>
            <a:pPr eaLnBrk="1" hangingPunct="1"/>
            <a:endParaRPr lang="en-US" sz="1100" dirty="0">
              <a:solidFill>
                <a:srgbClr val="0000FF"/>
              </a:solidFill>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Hybrid PCM+DRAM </a:t>
            </a:r>
            <a:r>
              <a:rPr lang="en-US" sz="2000" dirty="0">
                <a:solidFill>
                  <a:srgbClr val="008000"/>
                </a:solidFill>
                <a:latin typeface="Tahoma" charset="0"/>
                <a:ea typeface="ＭＳ Ｐゴシック" charset="0"/>
                <a:cs typeface="ＭＳ Ｐゴシック" charset="0"/>
              </a:rPr>
              <a:t>[</a:t>
            </a:r>
            <a:r>
              <a:rPr lang="en-US" sz="2000" dirty="0" err="1">
                <a:solidFill>
                  <a:srgbClr val="008000"/>
                </a:solidFill>
                <a:latin typeface="Tahoma" charset="0"/>
                <a:ea typeface="ＭＳ Ｐゴシック" charset="0"/>
                <a:cs typeface="ＭＳ Ｐゴシック" charset="0"/>
              </a:rPr>
              <a:t>Qureshi</a:t>
            </a:r>
            <a:r>
              <a:rPr lang="en-US" sz="2000" dirty="0">
                <a:solidFill>
                  <a:srgbClr val="008000"/>
                </a:solidFill>
                <a:latin typeface="Tahoma" charset="0"/>
                <a:ea typeface="ＭＳ Ｐゴシック" charset="0"/>
                <a:cs typeface="ＭＳ Ｐゴシック" charset="0"/>
              </a:rPr>
              <a:t>+ </a:t>
            </a:r>
            <a:r>
              <a:rPr lang="en-US" sz="2000" dirty="0" smtClean="0">
                <a:solidFill>
                  <a:srgbClr val="008000"/>
                </a:solidFill>
                <a:latin typeface="Tahoma" charset="0"/>
                <a:ea typeface="ＭＳ Ｐゴシック" charset="0"/>
                <a:cs typeface="ＭＳ Ｐゴシック" charset="0"/>
              </a:rPr>
              <a:t>ISCA’09</a:t>
            </a:r>
            <a:r>
              <a:rPr lang="en-US" sz="2000" dirty="0">
                <a:solidFill>
                  <a:srgbClr val="008000"/>
                </a:solidFill>
                <a:latin typeface="Tahoma" charset="0"/>
                <a:ea typeface="ＭＳ Ｐゴシック" charset="0"/>
                <a:cs typeface="ＭＳ Ｐゴシック" charset="0"/>
              </a:rPr>
              <a:t>, </a:t>
            </a:r>
            <a:r>
              <a:rPr lang="en-US" sz="2000" dirty="0" err="1">
                <a:solidFill>
                  <a:srgbClr val="008000"/>
                </a:solidFill>
                <a:latin typeface="Tahoma" charset="0"/>
                <a:ea typeface="ＭＳ Ｐゴシック" charset="0"/>
                <a:cs typeface="ＭＳ Ｐゴシック" charset="0"/>
              </a:rPr>
              <a:t>Dhiman</a:t>
            </a:r>
            <a:r>
              <a:rPr lang="en-US" sz="2000" dirty="0">
                <a:solidFill>
                  <a:srgbClr val="008000"/>
                </a:solidFill>
                <a:latin typeface="Tahoma" charset="0"/>
                <a:ea typeface="ＭＳ Ｐゴシック" charset="0"/>
                <a:cs typeface="ＭＳ Ｐゴシック" charset="0"/>
              </a:rPr>
              <a:t>+ </a:t>
            </a:r>
            <a:r>
              <a:rPr lang="en-US" sz="2000" dirty="0" smtClean="0">
                <a:solidFill>
                  <a:srgbClr val="008000"/>
                </a:solidFill>
                <a:latin typeface="Tahoma" charset="0"/>
                <a:ea typeface="ＭＳ Ｐゴシック" charset="0"/>
                <a:cs typeface="ＭＳ Ｐゴシック" charset="0"/>
              </a:rPr>
              <a:t>DAC’09]</a:t>
            </a:r>
            <a:r>
              <a:rPr lang="en-US" dirty="0" smtClean="0">
                <a:solidFill>
                  <a:srgbClr val="0000FF"/>
                </a:solidFill>
                <a:latin typeface="Tahoma" charset="0"/>
                <a:ea typeface="ＭＳ Ｐゴシック" charset="0"/>
                <a:cs typeface="ＭＳ Ｐゴシック" charset="0"/>
              </a:rPr>
              <a:t>: </a:t>
            </a:r>
          </a:p>
          <a:p>
            <a:pPr lvl="1" eaLnBrk="1" hangingPunct="1"/>
            <a:r>
              <a:rPr lang="en-US" dirty="0" smtClean="0">
                <a:latin typeface="Tahoma" charset="0"/>
                <a:ea typeface="ＭＳ Ｐゴシック" charset="0"/>
              </a:rPr>
              <a:t>How to partition/migrate data between PCM and DRAM</a:t>
            </a:r>
          </a:p>
        </p:txBody>
      </p:sp>
      <p:sp>
        <p:nvSpPr>
          <p:cNvPr id="5222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B3EF163-E7CF-734F-8A38-A2627986A4B3}" type="slidenum">
              <a:rPr lang="en-US" sz="1600">
                <a:solidFill>
                  <a:srgbClr val="000000"/>
                </a:solidFill>
                <a:latin typeface="Garamond" charset="0"/>
              </a:rPr>
              <a:pPr eaLnBrk="1" hangingPunct="1"/>
              <a:t>54</a:t>
            </a:fld>
            <a:endParaRPr lang="en-US" sz="1600">
              <a:solidFill>
                <a:srgbClr val="000000"/>
              </a:solidFill>
              <a:latin typeface="Garamond" charset="0"/>
            </a:endParaRPr>
          </a:p>
        </p:txBody>
      </p:sp>
      <p:pic>
        <p:nvPicPr>
          <p:cNvPr id="52229" name="Picture 4" descr="pcm-dram.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1524000"/>
            <a:ext cx="55880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1484784"/>
            <a:ext cx="86423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Rectangle 5"/>
          <p:cNvSpPr>
            <a:spLocks noChangeArrowheads="1"/>
          </p:cNvSpPr>
          <p:nvPr/>
        </p:nvSpPr>
        <p:spPr bwMode="auto">
          <a:xfrm>
            <a:off x="3200400" y="2708920"/>
            <a:ext cx="2895600" cy="1143000"/>
          </a:xfrm>
          <a:prstGeom prst="rect">
            <a:avLst/>
          </a:prstGeom>
          <a:noFill/>
          <a:ln w="1270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Tahoma"/>
            </a:endParaRPr>
          </a:p>
        </p:txBody>
      </p:sp>
    </p:spTree>
    <p:extLst>
      <p:ext uri="{BB962C8B-B14F-4D97-AF65-F5344CB8AC3E}">
        <p14:creationId xmlns:p14="http://schemas.microsoft.com/office/powerpoint/2010/main" val="40061938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9" end="9"/>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2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P spid="5223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228600" y="152400"/>
            <a:ext cx="8915400" cy="1066800"/>
          </a:xfrm>
        </p:spPr>
        <p:txBody>
          <a:bodyPr/>
          <a:lstStyle/>
          <a:p>
            <a:pPr eaLnBrk="1" hangingPunct="1"/>
            <a:r>
              <a:rPr lang="en-US" dirty="0">
                <a:latin typeface="Garamond" charset="0"/>
                <a:ea typeface="ＭＳ Ｐゴシック" charset="0"/>
                <a:cs typeface="ＭＳ Ｐゴシック" charset="0"/>
              </a:rPr>
              <a:t>PCM-based Main Memory </a:t>
            </a:r>
            <a:r>
              <a:rPr lang="en-US" dirty="0" smtClean="0">
                <a:latin typeface="Garamond" charset="0"/>
                <a:ea typeface="ＭＳ Ｐゴシック" charset="0"/>
                <a:cs typeface="ＭＳ Ｐゴシック" charset="0"/>
              </a:rPr>
              <a:t>(II)</a:t>
            </a:r>
            <a:endParaRPr lang="en-US" dirty="0">
              <a:latin typeface="Garamond" charset="0"/>
              <a:ea typeface="ＭＳ Ｐゴシック" charset="0"/>
              <a:cs typeface="ＭＳ Ｐゴシック" charset="0"/>
            </a:endParaRPr>
          </a:p>
        </p:txBody>
      </p:sp>
      <p:sp>
        <p:nvSpPr>
          <p:cNvPr id="54275" name="Content Placeholder 2"/>
          <p:cNvSpPr>
            <a:spLocks noGrp="1"/>
          </p:cNvSpPr>
          <p:nvPr>
            <p:ph idx="1"/>
          </p:nvPr>
        </p:nvSpPr>
        <p:spPr>
          <a:xfrm>
            <a:off x="228600" y="908720"/>
            <a:ext cx="8610600" cy="5181600"/>
          </a:xfrm>
        </p:spPr>
        <p:txBody>
          <a:bodyPr/>
          <a:lstStyle/>
          <a:p>
            <a:pPr eaLnBrk="1" hangingPunct="1"/>
            <a:r>
              <a:rPr lang="en-US" dirty="0">
                <a:latin typeface="Tahoma" charset="0"/>
                <a:ea typeface="ＭＳ Ｐゴシック" charset="0"/>
                <a:cs typeface="ＭＳ Ｐゴシック" charset="0"/>
              </a:rPr>
              <a:t>How should PCM-based (main) memory be organized?</a:t>
            </a: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buFont typeface="Wingdings" charset="0"/>
              <a:buNone/>
            </a:pPr>
            <a:endParaRPr lang="en-US" dirty="0">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Pure PCM main memory </a:t>
            </a:r>
            <a:r>
              <a:rPr lang="en-US" sz="2000" dirty="0">
                <a:solidFill>
                  <a:srgbClr val="008000"/>
                </a:solidFill>
                <a:latin typeface="Tahoma" charset="0"/>
                <a:ea typeface="ＭＳ Ｐゴシック" charset="0"/>
                <a:cs typeface="ＭＳ Ｐゴシック" charset="0"/>
              </a:rPr>
              <a:t>[Lee et al., </a:t>
            </a:r>
            <a:r>
              <a:rPr lang="en-US" sz="2000" dirty="0" smtClean="0">
                <a:solidFill>
                  <a:srgbClr val="008000"/>
                </a:solidFill>
                <a:latin typeface="Tahoma" charset="0"/>
                <a:ea typeface="ＭＳ Ｐゴシック" charset="0"/>
                <a:cs typeface="ＭＳ Ｐゴシック" charset="0"/>
              </a:rPr>
              <a:t>ISCA’09</a:t>
            </a:r>
            <a:r>
              <a:rPr lang="en-US" sz="2000" dirty="0">
                <a:solidFill>
                  <a:srgbClr val="008000"/>
                </a:solidFill>
                <a:latin typeface="Tahoma" charset="0"/>
                <a:ea typeface="ＭＳ Ｐゴシック" charset="0"/>
                <a:cs typeface="ＭＳ Ｐゴシック" charset="0"/>
              </a:rPr>
              <a:t>, </a:t>
            </a:r>
            <a:r>
              <a:rPr lang="en-US" sz="2000" dirty="0" smtClean="0">
                <a:solidFill>
                  <a:srgbClr val="008000"/>
                </a:solidFill>
                <a:latin typeface="Tahoma" charset="0"/>
                <a:ea typeface="ＭＳ Ｐゴシック" charset="0"/>
                <a:cs typeface="ＭＳ Ｐゴシック" charset="0"/>
              </a:rPr>
              <a:t>Top Picks’10</a:t>
            </a:r>
            <a:r>
              <a:rPr lang="en-US" sz="2000" dirty="0">
                <a:solidFill>
                  <a:srgbClr val="008000"/>
                </a:solidFill>
                <a:latin typeface="Tahoma" charset="0"/>
                <a:ea typeface="ＭＳ Ｐゴシック" charset="0"/>
                <a:cs typeface="ＭＳ Ｐゴシック" charset="0"/>
              </a:rPr>
              <a:t>]</a:t>
            </a:r>
            <a:r>
              <a:rPr lang="en-US" dirty="0">
                <a:latin typeface="Tahoma" charset="0"/>
                <a:ea typeface="ＭＳ Ｐゴシック" charset="0"/>
                <a:cs typeface="ＭＳ Ｐゴシック" charset="0"/>
              </a:rPr>
              <a:t>: </a:t>
            </a:r>
          </a:p>
          <a:p>
            <a:pPr lvl="1" eaLnBrk="1" hangingPunct="1"/>
            <a:r>
              <a:rPr lang="en-US" dirty="0">
                <a:latin typeface="Tahoma" charset="0"/>
                <a:ea typeface="ＭＳ Ｐゴシック" charset="0"/>
              </a:rPr>
              <a:t>How to redesign entire hierarchy (and cores) to overcome PCM </a:t>
            </a:r>
            <a:r>
              <a:rPr lang="en-US" dirty="0" smtClean="0">
                <a:latin typeface="Tahoma" charset="0"/>
                <a:ea typeface="ＭＳ Ｐゴシック" charset="0"/>
              </a:rPr>
              <a:t>shortcomings</a:t>
            </a:r>
            <a:endParaRPr lang="en-US" dirty="0">
              <a:latin typeface="Tahoma" charset="0"/>
              <a:ea typeface="ＭＳ Ｐゴシック" charset="0"/>
            </a:endParaRPr>
          </a:p>
        </p:txBody>
      </p:sp>
      <p:sp>
        <p:nvSpPr>
          <p:cNvPr id="5427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E9D8C9EB-AE2A-C24C-B938-98D1CB46FF5A}" type="slidenum">
              <a:rPr lang="en-US" sz="1600">
                <a:solidFill>
                  <a:srgbClr val="000000"/>
                </a:solidFill>
                <a:latin typeface="Garamond" charset="0"/>
              </a:rPr>
              <a:pPr eaLnBrk="1" hangingPunct="1"/>
              <a:t>55</a:t>
            </a:fld>
            <a:endParaRPr lang="en-US" sz="1600">
              <a:solidFill>
                <a:srgbClr val="000000"/>
              </a:solidFill>
              <a:latin typeface="Garamond" charset="0"/>
            </a:endParaRPr>
          </a:p>
        </p:txBody>
      </p:sp>
      <p:pic>
        <p:nvPicPr>
          <p:cNvPr id="54277" name="Picture 4" descr="pcm-dram.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1524000"/>
            <a:ext cx="55880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471" y="1484784"/>
            <a:ext cx="86423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Rectangle 5"/>
          <p:cNvSpPr>
            <a:spLocks noChangeArrowheads="1"/>
          </p:cNvSpPr>
          <p:nvPr/>
        </p:nvSpPr>
        <p:spPr bwMode="auto">
          <a:xfrm>
            <a:off x="6096000" y="2743200"/>
            <a:ext cx="2895600" cy="1143000"/>
          </a:xfrm>
          <a:prstGeom prst="rect">
            <a:avLst/>
          </a:prstGeom>
          <a:noFill/>
          <a:ln w="1270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Tahoma"/>
            </a:endParaRPr>
          </a:p>
        </p:txBody>
      </p:sp>
    </p:spTree>
    <p:extLst>
      <p:ext uri="{BB962C8B-B14F-4D97-AF65-F5344CB8AC3E}">
        <p14:creationId xmlns:p14="http://schemas.microsoft.com/office/powerpoint/2010/main" val="20529739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28600" y="152400"/>
            <a:ext cx="8915400" cy="1066800"/>
          </a:xfrm>
        </p:spPr>
        <p:txBody>
          <a:bodyPr/>
          <a:lstStyle/>
          <a:p>
            <a:r>
              <a:rPr lang="en-US" dirty="0" smtClean="0">
                <a:latin typeface="Garamond" charset="0"/>
                <a:ea typeface="ＭＳ Ｐゴシック" charset="0"/>
                <a:cs typeface="ＭＳ Ｐゴシック" charset="0"/>
              </a:rPr>
              <a:t>An Initial Study: Replace DRAM with PCM</a:t>
            </a:r>
            <a:endParaRPr lang="en-US" dirty="0">
              <a:latin typeface="Garamond" charset="0"/>
              <a:ea typeface="ＭＳ Ｐゴシック" charset="0"/>
              <a:cs typeface="ＭＳ Ｐゴシック" charset="0"/>
            </a:endParaRPr>
          </a:p>
        </p:txBody>
      </p:sp>
      <p:sp>
        <p:nvSpPr>
          <p:cNvPr id="45059" name="Content Placeholder 2"/>
          <p:cNvSpPr>
            <a:spLocks noGrp="1"/>
          </p:cNvSpPr>
          <p:nvPr>
            <p:ph idx="1"/>
          </p:nvPr>
        </p:nvSpPr>
        <p:spPr>
          <a:xfrm>
            <a:off x="228600" y="996950"/>
            <a:ext cx="8807896" cy="5194300"/>
          </a:xfrm>
        </p:spPr>
        <p:txBody>
          <a:bodyPr/>
          <a:lstStyle/>
          <a:p>
            <a:r>
              <a:rPr lang="en-US" dirty="0" smtClean="0">
                <a:latin typeface="Tahoma" charset="0"/>
                <a:ea typeface="ＭＳ Ｐゴシック" charset="0"/>
                <a:cs typeface="ＭＳ Ｐゴシック" charset="0"/>
              </a:rPr>
              <a:t>Lee, </a:t>
            </a:r>
            <a:r>
              <a:rPr lang="en-US" dirty="0" err="1" smtClean="0">
                <a:latin typeface="Tahoma" charset="0"/>
                <a:ea typeface="ＭＳ Ｐゴシック" charset="0"/>
                <a:cs typeface="ＭＳ Ｐゴシック" charset="0"/>
              </a:rPr>
              <a:t>Ipek</a:t>
            </a:r>
            <a:r>
              <a:rPr lang="en-US" dirty="0" smtClean="0">
                <a:latin typeface="Tahoma" charset="0"/>
                <a:ea typeface="ＭＳ Ｐゴシック" charset="0"/>
                <a:cs typeface="ＭＳ Ｐゴシック" charset="0"/>
              </a:rPr>
              <a:t>, Mutlu, Burger, </a:t>
            </a:r>
            <a:r>
              <a:rPr lang="ja-JP" altLang="en-US" dirty="0" smtClean="0">
                <a:latin typeface="Tahoma" charset="0"/>
                <a:ea typeface="ＭＳ Ｐゴシック" charset="0"/>
                <a:cs typeface="ＭＳ Ｐゴシック" charset="0"/>
              </a:rPr>
              <a:t>“</a:t>
            </a:r>
            <a:r>
              <a:rPr lang="en-US" dirty="0" smtClean="0">
                <a:solidFill>
                  <a:srgbClr val="0000FF"/>
                </a:solidFill>
                <a:latin typeface="Tahoma" charset="0"/>
                <a:ea typeface="ＭＳ Ｐゴシック" charset="0"/>
                <a:cs typeface="ＭＳ Ｐゴシック" charset="0"/>
              </a:rPr>
              <a:t>Architecting Phase Change Memory as a Scalable DRAM Alternative</a:t>
            </a:r>
            <a:r>
              <a:rPr lang="en-US" dirty="0" smtClean="0">
                <a:latin typeface="Tahoma" charset="0"/>
                <a:ea typeface="ＭＳ Ｐゴシック" charset="0"/>
                <a:cs typeface="ＭＳ Ｐゴシック" charset="0"/>
              </a:rPr>
              <a:t>,</a:t>
            </a:r>
            <a:r>
              <a:rPr lang="ja-JP" altLang="en-US" dirty="0" smtClean="0">
                <a:latin typeface="Tahoma" charset="0"/>
                <a:ea typeface="ＭＳ Ｐゴシック" charset="0"/>
                <a:cs typeface="ＭＳ Ｐゴシック" charset="0"/>
              </a:rPr>
              <a:t>”</a:t>
            </a:r>
            <a:r>
              <a:rPr lang="en-US" dirty="0" smtClean="0">
                <a:latin typeface="Tahoma" charset="0"/>
                <a:ea typeface="ＭＳ Ｐゴシック" charset="0"/>
                <a:cs typeface="ＭＳ Ｐゴシック" charset="0"/>
              </a:rPr>
              <a:t> ISCA 2009.</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cs typeface="ＭＳ Ｐゴシック" charset="0"/>
              </a:rPr>
              <a:t>Surveyed prototypes from 2003-</a:t>
            </a:r>
            <a:r>
              <a:rPr lang="en-US" dirty="0" smtClean="0">
                <a:latin typeface="Tahoma" charset="0"/>
                <a:ea typeface="ＭＳ Ｐゴシック" charset="0"/>
                <a:cs typeface="ＭＳ Ｐゴシック" charset="0"/>
              </a:rPr>
              <a:t>2008 (e.g. </a:t>
            </a:r>
            <a:r>
              <a:rPr lang="en-US" dirty="0">
                <a:latin typeface="Tahoma" charset="0"/>
                <a:ea typeface="ＭＳ Ｐゴシック" charset="0"/>
                <a:cs typeface="ＭＳ Ｐゴシック" charset="0"/>
              </a:rPr>
              <a:t>IEDM, VLSI, ISSCC)</a:t>
            </a:r>
          </a:p>
          <a:p>
            <a:pPr lvl="1"/>
            <a:r>
              <a:rPr lang="en-US" dirty="0">
                <a:latin typeface="Tahoma" charset="0"/>
                <a:ea typeface="ＭＳ Ｐゴシック" charset="0"/>
                <a:cs typeface="ＭＳ Ｐゴシック" charset="0"/>
              </a:rPr>
              <a:t>Derived </a:t>
            </a:r>
            <a:r>
              <a:rPr lang="en-US" dirty="0" smtClean="0">
                <a:latin typeface="Tahoma" charset="0"/>
                <a:ea typeface="ＭＳ Ｐゴシック" charset="0"/>
                <a:cs typeface="ＭＳ Ｐゴシック" charset="0"/>
              </a:rPr>
              <a:t>“average” PCM </a:t>
            </a:r>
            <a:r>
              <a:rPr lang="en-US" dirty="0">
                <a:latin typeface="Tahoma" charset="0"/>
                <a:ea typeface="ＭＳ Ｐゴシック" charset="0"/>
                <a:cs typeface="ＭＳ Ｐゴシック" charset="0"/>
              </a:rPr>
              <a:t>parameters for F=</a:t>
            </a:r>
            <a:r>
              <a:rPr lang="en-US" dirty="0" smtClean="0">
                <a:latin typeface="Tahoma" charset="0"/>
                <a:ea typeface="ＭＳ Ｐゴシック" charset="0"/>
                <a:cs typeface="ＭＳ Ｐゴシック" charset="0"/>
              </a:rPr>
              <a:t>90nm</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450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082A579-E316-044F-805A-ED8A38B34982}" type="slidenum">
              <a:rPr lang="en-US" sz="1600">
                <a:solidFill>
                  <a:srgbClr val="000000"/>
                </a:solidFill>
                <a:latin typeface="Garamond" charset="0"/>
              </a:rPr>
              <a:pPr eaLnBrk="1" hangingPunct="1"/>
              <a:t>56</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284984"/>
            <a:ext cx="8401050"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11560" y="5301208"/>
            <a:ext cx="216024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876800" y="4199384"/>
            <a:ext cx="243840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4876800" y="5775772"/>
            <a:ext cx="243840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4143441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228600" y="152400"/>
            <a:ext cx="8915400" cy="1066800"/>
          </a:xfrm>
        </p:spPr>
        <p:txBody>
          <a:bodyPr/>
          <a:lstStyle/>
          <a:p>
            <a:r>
              <a:rPr lang="en-US" sz="3500">
                <a:solidFill>
                  <a:srgbClr val="006633"/>
                </a:solidFill>
                <a:latin typeface="Garamond" charset="0"/>
                <a:ea typeface="ＭＳ Ｐゴシック" charset="0"/>
                <a:cs typeface="ＭＳ Ｐゴシック" charset="0"/>
              </a:rPr>
              <a:t>Results: Naïve Replacement of DRAM with PCM</a:t>
            </a:r>
            <a:endParaRPr lang="en-US">
              <a:latin typeface="Garamond" charset="0"/>
              <a:ea typeface="ＭＳ Ｐゴシック" charset="0"/>
              <a:cs typeface="ＭＳ Ｐゴシック" charset="0"/>
            </a:endParaRPr>
          </a:p>
        </p:txBody>
      </p:sp>
      <p:sp>
        <p:nvSpPr>
          <p:cNvPr id="55299" name="Content Placeholder 2"/>
          <p:cNvSpPr>
            <a:spLocks noGrp="1"/>
          </p:cNvSpPr>
          <p:nvPr>
            <p:ph idx="1"/>
          </p:nvPr>
        </p:nvSpPr>
        <p:spPr>
          <a:xfrm>
            <a:off x="228600" y="996950"/>
            <a:ext cx="8915400" cy="5194300"/>
          </a:xfrm>
        </p:spPr>
        <p:txBody>
          <a:bodyPr/>
          <a:lstStyle/>
          <a:p>
            <a:r>
              <a:rPr lang="en-US" sz="2200" dirty="0">
                <a:latin typeface="Tahoma" charset="0"/>
                <a:ea typeface="ＭＳ Ｐゴシック" charset="0"/>
                <a:cs typeface="ＭＳ Ｐゴシック" charset="0"/>
              </a:rPr>
              <a:t>Replace DRAM with PCM in a 4-core, 4MB L2 system</a:t>
            </a:r>
          </a:p>
          <a:p>
            <a:r>
              <a:rPr lang="en-US" sz="2200" dirty="0">
                <a:latin typeface="Tahoma" charset="0"/>
                <a:ea typeface="ＭＳ Ｐゴシック" charset="0"/>
                <a:cs typeface="ＭＳ Ｐゴシック" charset="0"/>
              </a:rPr>
              <a:t>PCM organized the same as DRAM: row buffers, banks, peripherals</a:t>
            </a:r>
          </a:p>
          <a:p>
            <a:r>
              <a:rPr lang="en-US" sz="2200" dirty="0">
                <a:solidFill>
                  <a:srgbClr val="FF0000"/>
                </a:solidFill>
                <a:latin typeface="Tahoma" charset="0"/>
                <a:ea typeface="ＭＳ Ｐゴシック" charset="0"/>
                <a:cs typeface="ＭＳ Ｐゴシック" charset="0"/>
              </a:rPr>
              <a:t>1.6x delay, 2.2x energy, 500-hour average lifetime</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pPr>
              <a:buFont typeface="Wingdings" charset="0"/>
              <a:buNone/>
            </a:pPr>
            <a:endParaRPr lang="en-US" dirty="0">
              <a:latin typeface="Tahoma" charset="0"/>
              <a:ea typeface="ＭＳ Ｐゴシック" charset="0"/>
              <a:cs typeface="ＭＳ Ｐゴシック" charset="0"/>
            </a:endParaRPr>
          </a:p>
          <a:p>
            <a:r>
              <a:rPr lang="en-US" sz="2200" dirty="0">
                <a:latin typeface="Tahoma" charset="0"/>
                <a:ea typeface="ＭＳ Ｐゴシック" charset="0"/>
                <a:cs typeface="ＭＳ Ｐゴシック" charset="0"/>
              </a:rPr>
              <a:t>Lee, </a:t>
            </a:r>
            <a:r>
              <a:rPr lang="en-US" sz="2200" dirty="0" err="1">
                <a:latin typeface="Tahoma" charset="0"/>
                <a:ea typeface="ＭＳ Ｐゴシック" charset="0"/>
                <a:cs typeface="ＭＳ Ｐゴシック" charset="0"/>
              </a:rPr>
              <a:t>Ipek</a:t>
            </a:r>
            <a:r>
              <a:rPr lang="en-US" sz="2200" dirty="0">
                <a:latin typeface="Tahoma" charset="0"/>
                <a:ea typeface="ＭＳ Ｐゴシック" charset="0"/>
                <a:cs typeface="ＭＳ Ｐゴシック" charset="0"/>
              </a:rPr>
              <a:t>, Mutlu, Burger, </a:t>
            </a:r>
            <a:r>
              <a:rPr lang="ja-JP" altLang="en-US" sz="2200" dirty="0">
                <a:latin typeface="Tahoma" charset="0"/>
                <a:ea typeface="ＭＳ Ｐゴシック" charset="0"/>
                <a:cs typeface="ＭＳ Ｐゴシック" charset="0"/>
              </a:rPr>
              <a:t>“</a:t>
            </a:r>
            <a:r>
              <a:rPr lang="en-US" sz="2200" dirty="0">
                <a:solidFill>
                  <a:srgbClr val="0000FF"/>
                </a:solidFill>
                <a:latin typeface="Tahoma" charset="0"/>
                <a:ea typeface="ＭＳ Ｐゴシック" charset="0"/>
                <a:cs typeface="ＭＳ Ｐゴシック" charset="0"/>
              </a:rPr>
              <a:t>Architecting Phase Change Memory as a Scalable DRAM Alternative</a:t>
            </a:r>
            <a:r>
              <a:rPr lang="en-US" sz="2200" dirty="0">
                <a:latin typeface="Tahoma" charset="0"/>
                <a:ea typeface="ＭＳ Ｐゴシック" charset="0"/>
                <a:cs typeface="ＭＳ Ｐゴシック" charset="0"/>
              </a:rPr>
              <a:t>,</a:t>
            </a:r>
            <a:r>
              <a:rPr lang="ja-JP" altLang="en-US" sz="2200" dirty="0">
                <a:latin typeface="Tahoma" charset="0"/>
                <a:ea typeface="ＭＳ Ｐゴシック" charset="0"/>
                <a:cs typeface="ＭＳ Ｐゴシック" charset="0"/>
              </a:rPr>
              <a:t>”</a:t>
            </a:r>
            <a:r>
              <a:rPr lang="en-US" sz="2200" dirty="0">
                <a:latin typeface="Tahoma" charset="0"/>
                <a:ea typeface="ＭＳ Ｐゴシック" charset="0"/>
                <a:cs typeface="ＭＳ Ｐゴシック" charset="0"/>
              </a:rPr>
              <a:t> ISCA 2009.</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553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05DDA85-8629-3848-BCAD-65B9EC188183}" type="slidenum">
              <a:rPr lang="en-US" sz="1600">
                <a:solidFill>
                  <a:srgbClr val="000000"/>
                </a:solidFill>
                <a:latin typeface="Garamond" charset="0"/>
              </a:rPr>
              <a:pPr eaLnBrk="1" hangingPunct="1"/>
              <a:t>57</a:t>
            </a:fld>
            <a:endParaRPr lang="en-US" sz="1600">
              <a:solidFill>
                <a:srgbClr val="000000"/>
              </a:solidFill>
              <a:latin typeface="Garamond" charset="0"/>
            </a:endParaRPr>
          </a:p>
        </p:txBody>
      </p:sp>
      <p:pic>
        <p:nvPicPr>
          <p:cNvPr id="5530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362200"/>
            <a:ext cx="8280400" cy="32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331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Architecting PCM to Mitigate Shortcomings</a:t>
            </a:r>
          </a:p>
        </p:txBody>
      </p:sp>
      <p:sp>
        <p:nvSpPr>
          <p:cNvPr id="56323" name="Content Placeholder 2"/>
          <p:cNvSpPr>
            <a:spLocks noGrp="1"/>
          </p:cNvSpPr>
          <p:nvPr>
            <p:ph idx="1"/>
          </p:nvPr>
        </p:nvSpPr>
        <p:spPr>
          <a:xfrm>
            <a:off x="228600" y="996950"/>
            <a:ext cx="8915400" cy="5194300"/>
          </a:xfrm>
        </p:spPr>
        <p:txBody>
          <a:bodyPr/>
          <a:lstStyle/>
          <a:p>
            <a:r>
              <a:rPr lang="en-US" dirty="0">
                <a:latin typeface="Tahoma" charset="0"/>
                <a:ea typeface="ＭＳ Ｐゴシック" charset="0"/>
                <a:cs typeface="ＭＳ Ｐゴシック" charset="0"/>
              </a:rPr>
              <a:t>Idea 1: Use </a:t>
            </a:r>
            <a:r>
              <a:rPr lang="en-US" dirty="0" smtClean="0">
                <a:latin typeface="Tahoma" charset="0"/>
                <a:ea typeface="ＭＳ Ｐゴシック" charset="0"/>
                <a:cs typeface="ＭＳ Ｐゴシック" charset="0"/>
              </a:rPr>
              <a:t>multiple narrow </a:t>
            </a:r>
            <a:r>
              <a:rPr lang="en-US" dirty="0">
                <a:latin typeface="Tahoma" charset="0"/>
                <a:ea typeface="ＭＳ Ｐゴシック" charset="0"/>
                <a:cs typeface="ＭＳ Ｐゴシック" charset="0"/>
              </a:rPr>
              <a:t>row buffers in each PCM chip</a:t>
            </a:r>
          </a:p>
          <a:p>
            <a:pPr marL="695325" lvl="2" indent="-342900">
              <a:buFont typeface="Wingdings" charset="0"/>
              <a:buNone/>
            </a:pPr>
            <a:r>
              <a:rPr lang="en-US" sz="2200" dirty="0" smtClean="0">
                <a:latin typeface="Tahoma" charset="0"/>
                <a:ea typeface="ＭＳ Ｐゴシック" charset="0"/>
                <a:sym typeface="Wingdings" charset="0"/>
              </a:rPr>
              <a:t> </a:t>
            </a:r>
            <a:r>
              <a:rPr lang="en-US" sz="2200" dirty="0">
                <a:latin typeface="Tahoma" charset="0"/>
                <a:ea typeface="ＭＳ Ｐゴシック" charset="0"/>
              </a:rPr>
              <a:t>Reduces array reads/writes </a:t>
            </a:r>
            <a:r>
              <a:rPr lang="en-US" sz="2200" dirty="0">
                <a:latin typeface="Tahoma" charset="0"/>
                <a:ea typeface="ＭＳ Ｐゴシック" charset="0"/>
                <a:sym typeface="Wingdings" charset="0"/>
              </a:rPr>
              <a:t> better endurance, latency, energy</a:t>
            </a:r>
            <a:endParaRPr lang="en-US" dirty="0">
              <a:latin typeface="Tahoma" charset="0"/>
              <a:ea typeface="ＭＳ Ｐゴシック" charset="0"/>
            </a:endParaRPr>
          </a:p>
          <a:p>
            <a:pPr lvl="1"/>
            <a:endParaRPr lang="en-US" dirty="0">
              <a:latin typeface="Tahoma" charset="0"/>
              <a:ea typeface="ＭＳ Ｐゴシック" charset="0"/>
              <a:sym typeface="Wingdings" charset="0"/>
            </a:endParaRPr>
          </a:p>
          <a:p>
            <a:r>
              <a:rPr lang="en-US" dirty="0">
                <a:latin typeface="Tahoma" charset="0"/>
                <a:ea typeface="ＭＳ Ｐゴシック" charset="0"/>
                <a:cs typeface="ＭＳ Ｐゴシック" charset="0"/>
                <a:sym typeface="Wingdings" charset="0"/>
              </a:rPr>
              <a:t>Idea </a:t>
            </a:r>
            <a:r>
              <a:rPr lang="en-US" dirty="0" smtClean="0">
                <a:latin typeface="Tahoma" charset="0"/>
                <a:ea typeface="ＭＳ Ｐゴシック" charset="0"/>
                <a:cs typeface="ＭＳ Ｐゴシック" charset="0"/>
                <a:sym typeface="Wingdings" charset="0"/>
              </a:rPr>
              <a:t>2: </a:t>
            </a:r>
            <a:r>
              <a:rPr lang="en-US" dirty="0">
                <a:latin typeface="Tahoma" charset="0"/>
                <a:ea typeface="ＭＳ Ｐゴシック" charset="0"/>
                <a:cs typeface="ＭＳ Ｐゴシック" charset="0"/>
                <a:sym typeface="Wingdings" charset="0"/>
              </a:rPr>
              <a:t>Write into array at</a:t>
            </a:r>
          </a:p>
          <a:p>
            <a:pPr>
              <a:buFont typeface="Wingdings" charset="0"/>
              <a:buNone/>
            </a:pPr>
            <a:r>
              <a:rPr lang="en-US" dirty="0">
                <a:latin typeface="Tahoma" charset="0"/>
                <a:ea typeface="ＭＳ Ｐゴシック" charset="0"/>
                <a:cs typeface="ＭＳ Ｐゴシック" charset="0"/>
                <a:sym typeface="Wingdings" charset="0"/>
              </a:rPr>
              <a:t>    cache block or word </a:t>
            </a:r>
          </a:p>
          <a:p>
            <a:pPr>
              <a:buFont typeface="Wingdings" charset="0"/>
              <a:buNone/>
            </a:pPr>
            <a:r>
              <a:rPr lang="en-US" dirty="0">
                <a:latin typeface="Tahoma" charset="0"/>
                <a:ea typeface="ＭＳ Ｐゴシック" charset="0"/>
                <a:cs typeface="ＭＳ Ｐゴシック" charset="0"/>
                <a:sym typeface="Wingdings" charset="0"/>
              </a:rPr>
              <a:t>    granularity</a:t>
            </a:r>
          </a:p>
          <a:p>
            <a:pPr>
              <a:buFont typeface="Wingdings" charset="0"/>
              <a:buNone/>
            </a:pPr>
            <a:r>
              <a:rPr lang="en-US" sz="2200" dirty="0">
                <a:latin typeface="Tahoma" charset="0"/>
                <a:ea typeface="ＭＳ Ｐゴシック" charset="0"/>
                <a:cs typeface="ＭＳ Ｐゴシック" charset="0"/>
                <a:sym typeface="Wingdings" charset="0"/>
              </a:rPr>
              <a:t>	 Reduces unnecessary wear	 </a:t>
            </a:r>
            <a:endParaRPr lang="en-US" sz="2200" dirty="0">
              <a:latin typeface="Tahoma" charset="0"/>
              <a:ea typeface="ＭＳ Ｐゴシック" charset="0"/>
              <a:cs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p:txBody>
      </p:sp>
      <p:sp>
        <p:nvSpPr>
          <p:cNvPr id="5632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C7187ED-11D3-4F44-9645-0E823415E70E}" type="slidenum">
              <a:rPr lang="en-US" sz="1600">
                <a:solidFill>
                  <a:srgbClr val="000000"/>
                </a:solidFill>
                <a:latin typeface="Garamond" charset="0"/>
              </a:rPr>
              <a:pPr eaLnBrk="1" hangingPunct="1"/>
              <a:t>58</a:t>
            </a:fld>
            <a:endParaRPr lang="en-US" sz="1600">
              <a:solidFill>
                <a:srgbClr val="000000"/>
              </a:solidFill>
              <a:latin typeface="Garamond" charset="0"/>
            </a:endParaRPr>
          </a:p>
        </p:txBody>
      </p:sp>
      <p:pic>
        <p:nvPicPr>
          <p:cNvPr id="5632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352800"/>
            <a:ext cx="4419600"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Text Box 55"/>
          <p:cNvSpPr txBox="1">
            <a:spLocks noChangeArrowheads="1"/>
          </p:cNvSpPr>
          <p:nvPr/>
        </p:nvSpPr>
        <p:spPr bwMode="auto">
          <a:xfrm>
            <a:off x="5105400" y="3200400"/>
            <a:ext cx="110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b="1">
                <a:solidFill>
                  <a:srgbClr val="0000FF"/>
                </a:solidFill>
              </a:rPr>
              <a:t>DRAM</a:t>
            </a:r>
          </a:p>
        </p:txBody>
      </p:sp>
      <p:sp>
        <p:nvSpPr>
          <p:cNvPr id="56327" name="Text Box 55"/>
          <p:cNvSpPr txBox="1">
            <a:spLocks noChangeArrowheads="1"/>
          </p:cNvSpPr>
          <p:nvPr/>
        </p:nvSpPr>
        <p:spPr bwMode="auto">
          <a:xfrm>
            <a:off x="7742238" y="3195638"/>
            <a:ext cx="868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b="1">
                <a:solidFill>
                  <a:srgbClr val="0000FF"/>
                </a:solidFill>
              </a:rPr>
              <a:t>PCM</a:t>
            </a:r>
          </a:p>
        </p:txBody>
      </p:sp>
    </p:spTree>
    <p:extLst>
      <p:ext uri="{BB962C8B-B14F-4D97-AF65-F5344CB8AC3E}">
        <p14:creationId xmlns:p14="http://schemas.microsoft.com/office/powerpoint/2010/main" val="11371987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28600" y="152400"/>
            <a:ext cx="8915400" cy="1066800"/>
          </a:xfrm>
        </p:spPr>
        <p:txBody>
          <a:bodyPr/>
          <a:lstStyle/>
          <a:p>
            <a:r>
              <a:rPr lang="en-US" dirty="0">
                <a:latin typeface="Garamond" charset="0"/>
                <a:ea typeface="ＭＳ Ｐゴシック" charset="0"/>
                <a:cs typeface="ＭＳ Ｐゴシック" charset="0"/>
              </a:rPr>
              <a:t>Results: Architected PCM as Main Memory </a:t>
            </a:r>
          </a:p>
        </p:txBody>
      </p:sp>
      <p:sp>
        <p:nvSpPr>
          <p:cNvPr id="3" name="Content Placeholder 2"/>
          <p:cNvSpPr>
            <a:spLocks noGrp="1"/>
          </p:cNvSpPr>
          <p:nvPr>
            <p:ph idx="1"/>
          </p:nvPr>
        </p:nvSpPr>
        <p:spPr>
          <a:xfrm>
            <a:off x="228600" y="996950"/>
            <a:ext cx="8915400" cy="5194300"/>
          </a:xfrm>
        </p:spPr>
        <p:txBody>
          <a:bodyPr/>
          <a:lstStyle/>
          <a:p>
            <a:r>
              <a:rPr lang="en-US" sz="2200" dirty="0">
                <a:solidFill>
                  <a:srgbClr val="FF0000"/>
                </a:solidFill>
                <a:latin typeface="Tahoma" charset="0"/>
                <a:ea typeface="ＭＳ Ｐゴシック" charset="0"/>
                <a:cs typeface="ＭＳ Ｐゴシック" charset="0"/>
              </a:rPr>
              <a:t>1.2x delay, 1.0x energy, 5.6-year average lifetime</a:t>
            </a:r>
          </a:p>
          <a:p>
            <a:r>
              <a:rPr lang="en-US" sz="2200" dirty="0">
                <a:latin typeface="Tahoma" charset="0"/>
                <a:ea typeface="ＭＳ Ｐゴシック" charset="0"/>
                <a:cs typeface="ＭＳ Ｐゴシック" charset="0"/>
              </a:rPr>
              <a:t>Scaling improves energy, endurance, density</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r>
              <a:rPr lang="en-US" sz="2100" dirty="0">
                <a:latin typeface="Tahoma" charset="0"/>
                <a:ea typeface="ＭＳ Ｐゴシック" charset="0"/>
                <a:cs typeface="ＭＳ Ｐゴシック" charset="0"/>
              </a:rPr>
              <a:t>Caveat 1: Worst-case lifetime is much shorter (no guarantees)</a:t>
            </a:r>
          </a:p>
          <a:p>
            <a:r>
              <a:rPr lang="en-US" sz="2100" dirty="0">
                <a:latin typeface="Tahoma" charset="0"/>
                <a:ea typeface="ＭＳ Ｐゴシック" charset="0"/>
                <a:cs typeface="ＭＳ Ｐゴシック" charset="0"/>
              </a:rPr>
              <a:t>Caveat 2: Intensive applications see large performance and energy </a:t>
            </a:r>
            <a:r>
              <a:rPr lang="en-US" sz="2100" dirty="0" smtClean="0">
                <a:latin typeface="Tahoma" charset="0"/>
                <a:ea typeface="ＭＳ Ｐゴシック" charset="0"/>
                <a:cs typeface="ＭＳ Ｐゴシック" charset="0"/>
              </a:rPr>
              <a:t>hits</a:t>
            </a:r>
          </a:p>
          <a:p>
            <a:r>
              <a:rPr lang="en-US" sz="2100" dirty="0" smtClean="0">
                <a:latin typeface="Tahoma" charset="0"/>
                <a:ea typeface="ＭＳ Ｐゴシック" charset="0"/>
                <a:cs typeface="ＭＳ Ｐゴシック" charset="0"/>
              </a:rPr>
              <a:t>Caveat 3: Optimistic PCM parameters?</a:t>
            </a:r>
            <a:endParaRPr lang="en-US" sz="2100" dirty="0">
              <a:latin typeface="Tahoma" charset="0"/>
              <a:ea typeface="ＭＳ Ｐゴシック" charset="0"/>
              <a:cs typeface="ＭＳ Ｐゴシック" charset="0"/>
            </a:endParaRPr>
          </a:p>
        </p:txBody>
      </p:sp>
      <p:sp>
        <p:nvSpPr>
          <p:cNvPr id="5734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3CCB8ED4-A500-C744-ACEF-D399903418A2}" type="slidenum">
              <a:rPr lang="en-US" sz="1600">
                <a:solidFill>
                  <a:srgbClr val="000000"/>
                </a:solidFill>
                <a:latin typeface="Garamond" charset="0"/>
              </a:rPr>
              <a:pPr eaLnBrk="1" hangingPunct="1"/>
              <a:t>59</a:t>
            </a:fld>
            <a:endParaRPr lang="en-US" sz="1600">
              <a:solidFill>
                <a:srgbClr val="000000"/>
              </a:solidFill>
              <a:latin typeface="Garamond" charset="0"/>
            </a:endParaRPr>
          </a:p>
        </p:txBody>
      </p:sp>
      <p:pic>
        <p:nvPicPr>
          <p:cNvPr id="5734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49450"/>
            <a:ext cx="8337550"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088019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a:latin typeface="Garamond" charset="0"/>
                <a:ea typeface="ＭＳ Ｐゴシック" charset="0"/>
                <a:cs typeface="ＭＳ Ｐゴシック" charset="0"/>
              </a:rPr>
              <a:t>Major Trends Affecting Main Memory (I)</a:t>
            </a:r>
          </a:p>
        </p:txBody>
      </p:sp>
      <p:sp>
        <p:nvSpPr>
          <p:cNvPr id="3" name="Content Placeholder 2"/>
          <p:cNvSpPr>
            <a:spLocks noGrp="1"/>
          </p:cNvSpPr>
          <p:nvPr>
            <p:ph idx="1"/>
          </p:nvPr>
        </p:nvSpPr>
        <p:spPr>
          <a:xfrm>
            <a:off x="228600" y="996950"/>
            <a:ext cx="8915400" cy="5194300"/>
          </a:xfrm>
        </p:spPr>
        <p:txBody>
          <a:bodyPr/>
          <a:lstStyle/>
          <a:p>
            <a:r>
              <a:rPr lang="en-US" dirty="0">
                <a:solidFill>
                  <a:srgbClr val="0000FF"/>
                </a:solidFill>
                <a:latin typeface="Tahoma" charset="0"/>
                <a:ea typeface="ＭＳ Ｐゴシック" charset="0"/>
                <a:cs typeface="ＭＳ Ｐゴシック" charset="0"/>
              </a:rPr>
              <a:t>Need for main memory </a:t>
            </a:r>
            <a:r>
              <a:rPr lang="en-US" dirty="0" smtClean="0">
                <a:solidFill>
                  <a:srgbClr val="0000FF"/>
                </a:solidFill>
                <a:latin typeface="Tahoma" charset="0"/>
                <a:ea typeface="ＭＳ Ｐゴシック" charset="0"/>
                <a:cs typeface="ＭＳ Ｐゴシック" charset="0"/>
              </a:rPr>
              <a:t>capacity, bandwidth, QoS </a:t>
            </a:r>
            <a:r>
              <a:rPr lang="en-US" dirty="0">
                <a:solidFill>
                  <a:srgbClr val="0000FF"/>
                </a:solidFill>
                <a:latin typeface="Tahoma" charset="0"/>
                <a:ea typeface="ＭＳ Ｐゴシック" charset="0"/>
                <a:cs typeface="ＭＳ Ｐゴシック" charset="0"/>
              </a:rPr>
              <a:t>increasing </a:t>
            </a:r>
          </a:p>
          <a:p>
            <a:pPr lvl="1"/>
            <a:endParaRPr lang="en-US"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energy/power is a key system design concern</a:t>
            </a: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DRAM technology scaling is ending </a:t>
            </a:r>
            <a:endParaRPr lang="en-US" dirty="0">
              <a:latin typeface="Tahoma" charset="0"/>
              <a:ea typeface="ＭＳ Ｐゴシック" charset="0"/>
              <a:cs typeface="ＭＳ Ｐゴシック" charset="0"/>
            </a:endParaRP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355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6CDE87C-4DFB-8147-A2EF-37268286C75D}" type="slidenum">
              <a:rPr lang="en-US" sz="1600">
                <a:solidFill>
                  <a:srgbClr val="000000"/>
                </a:solidFill>
                <a:latin typeface="Garamond" charset="0"/>
              </a:rPr>
              <a:pPr eaLnBrk="1" hangingPunct="1"/>
              <a:t>6</a:t>
            </a:fld>
            <a:endParaRPr lang="en-US" sz="1600" dirty="0">
              <a:solidFill>
                <a:srgbClr val="000000"/>
              </a:solidFill>
              <a:latin typeface="Garamond" charset="0"/>
            </a:endParaRPr>
          </a:p>
        </p:txBody>
      </p:sp>
    </p:spTree>
    <p:extLst>
      <p:ext uri="{BB962C8B-B14F-4D97-AF65-F5344CB8AC3E}">
        <p14:creationId xmlns:p14="http://schemas.microsoft.com/office/powerpoint/2010/main" val="14888302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Memory </a:t>
            </a:r>
            <a:r>
              <a:rPr lang="en-US" dirty="0"/>
              <a:t>Systems</a:t>
            </a:r>
          </a:p>
        </p:txBody>
      </p:sp>
      <p:sp>
        <p:nvSpPr>
          <p:cNvPr id="3" name="Content Placeholder 2"/>
          <p:cNvSpPr>
            <a:spLocks noGrp="1"/>
          </p:cNvSpPr>
          <p:nvPr>
            <p:ph idx="1"/>
          </p:nvPr>
        </p:nvSpPr>
        <p:spPr>
          <a:xfrm>
            <a:off x="228600" y="1124744"/>
            <a:ext cx="8610600" cy="4807737"/>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a:p>
          <a:p>
            <a:endParaRPr lang="en-US" dirty="0" smtClean="0"/>
          </a:p>
          <a:p>
            <a:pPr marL="0" indent="0">
              <a:buNone/>
            </a:pPr>
            <a:endParaRPr lang="en-US" dirty="0" smtClean="0"/>
          </a:p>
          <a:p>
            <a:pPr marL="0" indent="0">
              <a:buNone/>
            </a:pPr>
            <a:r>
              <a:rPr lang="en-US" sz="1600" dirty="0" smtClean="0"/>
              <a:t>Meza</a:t>
            </a:r>
            <a:r>
              <a:rPr lang="en-US" sz="1600" dirty="0"/>
              <a:t>+</a:t>
            </a:r>
            <a:r>
              <a:rPr lang="en-US" sz="1600" dirty="0" smtClean="0"/>
              <a:t>, “</a:t>
            </a:r>
            <a:r>
              <a:rPr lang="en-US" sz="1600" dirty="0" smtClean="0">
                <a:solidFill>
                  <a:srgbClr val="0000FF"/>
                </a:solidFill>
              </a:rPr>
              <a:t>Enabling Efficient and Scalable Hybrid Memories</a:t>
            </a:r>
            <a:r>
              <a:rPr lang="en-US" sz="1600" dirty="0" smtClean="0"/>
              <a:t>,” IEEE Comp. Arch. Letters, 2012.</a:t>
            </a:r>
          </a:p>
          <a:p>
            <a:pPr marL="0" indent="0">
              <a:buNone/>
            </a:pPr>
            <a:r>
              <a:rPr lang="en-US" sz="1600" dirty="0"/>
              <a:t>Yoon, Meza et al., “</a:t>
            </a:r>
            <a:r>
              <a:rPr lang="en-US" sz="1600" dirty="0">
                <a:solidFill>
                  <a:srgbClr val="0000FF"/>
                </a:solidFill>
              </a:rPr>
              <a:t>Row Buffer Locality Aware Caching Policies for Hybrid Memories</a:t>
            </a:r>
            <a:r>
              <a:rPr lang="en-US" sz="1600" dirty="0"/>
              <a:t>,” ICCD 2012 Best Paper Award.</a:t>
            </a:r>
          </a:p>
          <a:p>
            <a:pPr marL="0" indent="0">
              <a:buNone/>
            </a:pPr>
            <a:endParaRPr lang="en-US" sz="1600"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Rectangle 3"/>
          <p:cNvSpPr/>
          <p:nvPr/>
        </p:nvSpPr>
        <p:spPr>
          <a:xfrm>
            <a:off x="3000210" y="1052736"/>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FF"/>
                </a:solidFill>
                <a:latin typeface="Tahoma"/>
              </a:rPr>
              <a:t>CPU</a:t>
            </a:r>
            <a:endParaRPr lang="en-US" sz="2400" dirty="0">
              <a:solidFill>
                <a:srgbClr val="FFFFFF"/>
              </a:solidFill>
              <a:latin typeface="Tahoma"/>
            </a:endParaRPr>
          </a:p>
        </p:txBody>
      </p:sp>
      <p:sp>
        <p:nvSpPr>
          <p:cNvPr id="5" name="Rectangle 4"/>
          <p:cNvSpPr/>
          <p:nvPr/>
        </p:nvSpPr>
        <p:spPr>
          <a:xfrm>
            <a:off x="3000210" y="2047067"/>
            <a:ext cx="792087" cy="504056"/>
          </a:xfrm>
          <a:prstGeom prst="rect">
            <a:avLst/>
          </a:prstGeom>
          <a:solidFill>
            <a:schemeClr val="accent6">
              <a:lumMod val="20000"/>
              <a:lumOff val="80000"/>
            </a:schemeClr>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000000"/>
                </a:solidFill>
                <a:latin typeface="Tahoma"/>
              </a:rPr>
              <a:t>DRAMCtrl</a:t>
            </a:r>
            <a:endParaRPr lang="en-US" dirty="0">
              <a:solidFill>
                <a:srgbClr val="000000"/>
              </a:solidFill>
              <a:latin typeface="Tahoma"/>
            </a:endParaRPr>
          </a:p>
        </p:txBody>
      </p:sp>
      <p:cxnSp>
        <p:nvCxnSpPr>
          <p:cNvPr id="6" name="Straight Connector 5"/>
          <p:cNvCxnSpPr/>
          <p:nvPr/>
        </p:nvCxnSpPr>
        <p:spPr>
          <a:xfrm>
            <a:off x="3440385" y="2601190"/>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3144226" y="3140968"/>
            <a:ext cx="296159"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403648" y="2744642"/>
            <a:ext cx="1740577"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6633">
                    <a:lumMod val="75000"/>
                  </a:srgbClr>
                </a:solidFill>
                <a:latin typeface="Tahoma"/>
              </a:rPr>
              <a:t>Fast, </a:t>
            </a:r>
            <a:r>
              <a:rPr lang="en-US" b="1" dirty="0" smtClean="0">
                <a:solidFill>
                  <a:srgbClr val="006633">
                    <a:lumMod val="75000"/>
                  </a:srgbClr>
                </a:solidFill>
                <a:latin typeface="Tahoma"/>
              </a:rPr>
              <a:t>durable</a:t>
            </a:r>
          </a:p>
          <a:p>
            <a:pPr algn="ctr"/>
            <a:r>
              <a:rPr lang="en-US" dirty="0" smtClean="0">
                <a:solidFill>
                  <a:srgbClr val="8C0000"/>
                </a:solidFill>
                <a:latin typeface="Tahoma"/>
              </a:rPr>
              <a:t>Small, </a:t>
            </a:r>
          </a:p>
          <a:p>
            <a:pPr algn="ctr"/>
            <a:r>
              <a:rPr lang="en-US" dirty="0" smtClean="0">
                <a:solidFill>
                  <a:srgbClr val="8C0000"/>
                </a:solidFill>
                <a:latin typeface="Tahoma"/>
              </a:rPr>
              <a:t>leaky, volatile, </a:t>
            </a:r>
          </a:p>
          <a:p>
            <a:pPr algn="ctr"/>
            <a:r>
              <a:rPr lang="en-US" dirty="0" smtClean="0">
                <a:solidFill>
                  <a:srgbClr val="8C0000"/>
                </a:solidFill>
                <a:latin typeface="Tahoma"/>
              </a:rPr>
              <a:t>high-cost</a:t>
            </a:r>
            <a:endParaRPr lang="en-US" dirty="0">
              <a:solidFill>
                <a:srgbClr val="8C0000"/>
              </a:solidFill>
              <a:latin typeface="Tahoma"/>
            </a:endParaRPr>
          </a:p>
        </p:txBody>
      </p:sp>
      <p:sp>
        <p:nvSpPr>
          <p:cNvPr id="9" name="Rectangle 8"/>
          <p:cNvSpPr/>
          <p:nvPr/>
        </p:nvSpPr>
        <p:spPr>
          <a:xfrm>
            <a:off x="4440369" y="2744642"/>
            <a:ext cx="4070409"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4D26"/>
                </a:solidFill>
                <a:latin typeface="Tahoma"/>
              </a:rPr>
              <a:t>Large, non-volatile, </a:t>
            </a:r>
            <a:r>
              <a:rPr lang="en-US" dirty="0">
                <a:solidFill>
                  <a:srgbClr val="004D26"/>
                </a:solidFill>
                <a:latin typeface="Tahoma"/>
              </a:rPr>
              <a:t>low</a:t>
            </a:r>
            <a:r>
              <a:rPr lang="en-US" dirty="0" smtClean="0">
                <a:solidFill>
                  <a:srgbClr val="004D26"/>
                </a:solidFill>
                <a:latin typeface="Tahoma"/>
              </a:rPr>
              <a:t>-cost</a:t>
            </a:r>
          </a:p>
          <a:p>
            <a:pPr algn="ctr"/>
            <a:r>
              <a:rPr lang="en-US" dirty="0" smtClean="0">
                <a:solidFill>
                  <a:srgbClr val="8C0000"/>
                </a:solidFill>
                <a:latin typeface="Tahoma"/>
              </a:rPr>
              <a:t>Slow, </a:t>
            </a:r>
            <a:r>
              <a:rPr lang="en-US" b="1" dirty="0" smtClean="0">
                <a:solidFill>
                  <a:srgbClr val="8C0000"/>
                </a:solidFill>
                <a:latin typeface="Tahoma"/>
              </a:rPr>
              <a:t>wears out, </a:t>
            </a:r>
            <a:r>
              <a:rPr lang="en-US" dirty="0" smtClean="0">
                <a:solidFill>
                  <a:srgbClr val="8C0000"/>
                </a:solidFill>
                <a:latin typeface="Tahoma"/>
              </a:rPr>
              <a:t>high active energy</a:t>
            </a:r>
            <a:endParaRPr lang="en-US" dirty="0">
              <a:solidFill>
                <a:srgbClr val="8C0000"/>
              </a:solidFill>
              <a:latin typeface="Tahoma"/>
            </a:endParaRPr>
          </a:p>
        </p:txBody>
      </p:sp>
      <p:cxnSp>
        <p:nvCxnSpPr>
          <p:cNvPr id="10" name="Straight Connector 9"/>
          <p:cNvCxnSpPr/>
          <p:nvPr/>
        </p:nvCxnSpPr>
        <p:spPr>
          <a:xfrm flipH="1">
            <a:off x="4113004" y="3140968"/>
            <a:ext cx="327366"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792298" y="2045549"/>
            <a:ext cx="735381" cy="504056"/>
          </a:xfrm>
          <a:prstGeom prst="rect">
            <a:avLst/>
          </a:prstGeom>
          <a:solidFill>
            <a:schemeClr val="accent6">
              <a:lumMod val="40000"/>
              <a:lumOff val="60000"/>
            </a:schemeClr>
          </a:solidFill>
          <a:ln>
            <a:solidFill>
              <a:schemeClr val="accent6">
                <a:lumMod val="40000"/>
                <a:lumOff val="6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303030"/>
                </a:solidFill>
                <a:latin typeface="Tahoma"/>
              </a:rPr>
              <a:t>PCM Ctrl</a:t>
            </a:r>
            <a:endParaRPr lang="en-US" dirty="0">
              <a:solidFill>
                <a:srgbClr val="303030"/>
              </a:solidFill>
              <a:latin typeface="Tahoma"/>
            </a:endParaRPr>
          </a:p>
        </p:txBody>
      </p:sp>
      <p:cxnSp>
        <p:nvCxnSpPr>
          <p:cNvPr id="12" name="Straight Connector 11"/>
          <p:cNvCxnSpPr/>
          <p:nvPr/>
        </p:nvCxnSpPr>
        <p:spPr>
          <a:xfrm>
            <a:off x="4113004" y="2564904"/>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844847" y="2353804"/>
            <a:ext cx="782937" cy="369332"/>
          </a:xfrm>
          <a:prstGeom prst="rect">
            <a:avLst/>
          </a:prstGeom>
          <a:noFill/>
        </p:spPr>
        <p:txBody>
          <a:bodyPr wrap="none" rtlCol="0">
            <a:spAutoFit/>
          </a:bodyPr>
          <a:lstStyle/>
          <a:p>
            <a:r>
              <a:rPr lang="en-US" dirty="0" smtClean="0">
                <a:solidFill>
                  <a:srgbClr val="303030"/>
                </a:solidFill>
                <a:latin typeface="Tahoma"/>
              </a:rPr>
              <a:t>DRAM</a:t>
            </a:r>
            <a:endParaRPr lang="en-US" dirty="0">
              <a:solidFill>
                <a:srgbClr val="303030"/>
              </a:solidFill>
              <a:latin typeface="Tahoma"/>
            </a:endParaRPr>
          </a:p>
        </p:txBody>
      </p:sp>
      <p:sp>
        <p:nvSpPr>
          <p:cNvPr id="14" name="TextBox 13"/>
          <p:cNvSpPr txBox="1"/>
          <p:nvPr/>
        </p:nvSpPr>
        <p:spPr>
          <a:xfrm>
            <a:off x="4876146" y="2364939"/>
            <a:ext cx="3471323" cy="369332"/>
          </a:xfrm>
          <a:prstGeom prst="rect">
            <a:avLst/>
          </a:prstGeom>
          <a:noFill/>
        </p:spPr>
        <p:txBody>
          <a:bodyPr wrap="none" rtlCol="0">
            <a:spAutoFit/>
          </a:bodyPr>
          <a:lstStyle/>
          <a:p>
            <a:r>
              <a:rPr lang="en-US" dirty="0" smtClean="0">
                <a:solidFill>
                  <a:srgbClr val="303030"/>
                </a:solidFill>
                <a:latin typeface="Tahoma"/>
              </a:rPr>
              <a:t>Phase Change Memory (or Tech. X)</a:t>
            </a:r>
            <a:endParaRPr lang="en-US" dirty="0">
              <a:solidFill>
                <a:srgbClr val="303030"/>
              </a:solidFill>
              <a:latin typeface="Tahoma"/>
            </a:endParaRPr>
          </a:p>
        </p:txBody>
      </p:sp>
      <p:sp>
        <p:nvSpPr>
          <p:cNvPr id="15" name="TextBox 14"/>
          <p:cNvSpPr txBox="1"/>
          <p:nvPr/>
        </p:nvSpPr>
        <p:spPr>
          <a:xfrm>
            <a:off x="459985" y="4365104"/>
            <a:ext cx="8161209" cy="830997"/>
          </a:xfrm>
          <a:prstGeom prst="rect">
            <a:avLst/>
          </a:prstGeom>
          <a:noFill/>
        </p:spPr>
        <p:txBody>
          <a:bodyPr wrap="none" rtlCol="0">
            <a:spAutoFit/>
          </a:bodyPr>
          <a:lstStyle/>
          <a:p>
            <a:pPr algn="ctr"/>
            <a:r>
              <a:rPr lang="en-US" sz="2400" dirty="0" smtClean="0">
                <a:solidFill>
                  <a:srgbClr val="000000"/>
                </a:solidFill>
                <a:latin typeface="Tahoma"/>
              </a:rPr>
              <a:t>Hardware/software manage data allocation and movement </a:t>
            </a:r>
            <a:endParaRPr lang="en-US" sz="2400" dirty="0">
              <a:solidFill>
                <a:srgbClr val="000000"/>
              </a:solidFill>
              <a:latin typeface="Tahoma"/>
            </a:endParaRPr>
          </a:p>
          <a:p>
            <a:pPr algn="ctr"/>
            <a:r>
              <a:rPr lang="en-US" sz="2400" dirty="0">
                <a:solidFill>
                  <a:srgbClr val="008000"/>
                </a:solidFill>
                <a:latin typeface="Tahoma"/>
              </a:rPr>
              <a:t>t</a:t>
            </a:r>
            <a:r>
              <a:rPr lang="en-US" sz="2400" dirty="0" smtClean="0">
                <a:solidFill>
                  <a:srgbClr val="008000"/>
                </a:solidFill>
                <a:latin typeface="Tahoma"/>
              </a:rPr>
              <a:t>o achieve the best of multiple technologies</a:t>
            </a:r>
          </a:p>
        </p:txBody>
      </p:sp>
    </p:spTree>
    <p:extLst>
      <p:ext uri="{BB962C8B-B14F-4D97-AF65-F5344CB8AC3E}">
        <p14:creationId xmlns:p14="http://schemas.microsoft.com/office/powerpoint/2010/main" val="39190324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Option: DRAM as a Cache for PCM</a:t>
            </a:r>
            <a:endParaRPr lang="en-US" dirty="0"/>
          </a:p>
        </p:txBody>
      </p:sp>
      <p:sp>
        <p:nvSpPr>
          <p:cNvPr id="3" name="Content Placeholder 2"/>
          <p:cNvSpPr>
            <a:spLocks noGrp="1"/>
          </p:cNvSpPr>
          <p:nvPr>
            <p:ph idx="1"/>
          </p:nvPr>
        </p:nvSpPr>
        <p:spPr/>
        <p:txBody>
          <a:bodyPr/>
          <a:lstStyle/>
          <a:p>
            <a:r>
              <a:rPr lang="en-US" dirty="0" smtClean="0"/>
              <a:t>PCM is main memory; DRAM caches memory rows/blocks</a:t>
            </a:r>
          </a:p>
          <a:p>
            <a:pPr lvl="1"/>
            <a:r>
              <a:rPr lang="en-US" dirty="0" smtClean="0"/>
              <a:t>Benefits: Reduced latency on DRAM cache hit; write filtering</a:t>
            </a:r>
          </a:p>
          <a:p>
            <a:r>
              <a:rPr lang="en-US" dirty="0" smtClean="0"/>
              <a:t>Memory controller hardware manages the DRAM cache</a:t>
            </a:r>
          </a:p>
          <a:p>
            <a:pPr lvl="1"/>
            <a:r>
              <a:rPr lang="en-US" dirty="0" smtClean="0"/>
              <a:t>Benefit: Eliminates system software overhead</a:t>
            </a:r>
          </a:p>
          <a:p>
            <a:endParaRPr lang="en-US" dirty="0" smtClean="0"/>
          </a:p>
          <a:p>
            <a:r>
              <a:rPr lang="en-US" dirty="0" smtClean="0"/>
              <a:t>Three issues:</a:t>
            </a:r>
          </a:p>
          <a:p>
            <a:pPr lvl="1"/>
            <a:r>
              <a:rPr lang="en-US" dirty="0" smtClean="0">
                <a:solidFill>
                  <a:srgbClr val="0000FF"/>
                </a:solidFill>
              </a:rPr>
              <a:t>What data should be placed in DRAM versus kept in PCM?</a:t>
            </a:r>
          </a:p>
          <a:p>
            <a:pPr lvl="1"/>
            <a:r>
              <a:rPr lang="en-US" dirty="0" smtClean="0">
                <a:solidFill>
                  <a:srgbClr val="0000FF"/>
                </a:solidFill>
              </a:rPr>
              <a:t>What is the granularity of data movement?</a:t>
            </a:r>
          </a:p>
          <a:p>
            <a:pPr lvl="1"/>
            <a:r>
              <a:rPr lang="en-US" dirty="0" smtClean="0">
                <a:solidFill>
                  <a:srgbClr val="0000FF"/>
                </a:solidFill>
              </a:rPr>
              <a:t>How to design </a:t>
            </a:r>
            <a:r>
              <a:rPr lang="en-US" dirty="0">
                <a:solidFill>
                  <a:srgbClr val="0000FF"/>
                </a:solidFill>
              </a:rPr>
              <a:t>a low-cost hardware</a:t>
            </a:r>
            <a:r>
              <a:rPr lang="en-US" dirty="0" smtClean="0">
                <a:solidFill>
                  <a:srgbClr val="0000FF"/>
                </a:solidFill>
              </a:rPr>
              <a:t>-managed DRAM cache?</a:t>
            </a:r>
          </a:p>
          <a:p>
            <a:pPr lvl="1"/>
            <a:endParaRPr lang="en-US" dirty="0"/>
          </a:p>
          <a:p>
            <a:r>
              <a:rPr lang="en-US" dirty="0" smtClean="0"/>
              <a:t>Two solutions:</a:t>
            </a:r>
          </a:p>
          <a:p>
            <a:pPr lvl="1"/>
            <a:r>
              <a:rPr lang="en-US" dirty="0" smtClean="0">
                <a:solidFill>
                  <a:srgbClr val="FF0000"/>
                </a:solidFill>
              </a:rPr>
              <a:t>Locality-aware data placement </a:t>
            </a:r>
            <a:r>
              <a:rPr lang="en-US" sz="1600" b="1" dirty="0" smtClean="0">
                <a:solidFill>
                  <a:schemeClr val="tx2">
                    <a:lumMod val="75000"/>
                  </a:schemeClr>
                </a:solidFill>
              </a:rPr>
              <a:t>[Yoon+ , ICCD 2012]</a:t>
            </a:r>
          </a:p>
          <a:p>
            <a:pPr lvl="1"/>
            <a:r>
              <a:rPr lang="en-US" dirty="0" smtClean="0">
                <a:solidFill>
                  <a:srgbClr val="FF0000"/>
                </a:solidFill>
              </a:rPr>
              <a:t>Cheap tag stores and dynamic granularity </a:t>
            </a:r>
            <a:r>
              <a:rPr lang="en-US" sz="1600" b="1" dirty="0" smtClean="0">
                <a:solidFill>
                  <a:srgbClr val="004D26"/>
                </a:solidFill>
              </a:rPr>
              <a:t>[Meza+, IEEE CAL 2012]</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61</a:t>
            </a:fld>
            <a:endParaRPr lang="en-US" dirty="0"/>
          </a:p>
        </p:txBody>
      </p:sp>
      <p:sp>
        <p:nvSpPr>
          <p:cNvPr id="5" name="Rectangle 4"/>
          <p:cNvSpPr>
            <a:spLocks noChangeArrowheads="1"/>
          </p:cNvSpPr>
          <p:nvPr/>
        </p:nvSpPr>
        <p:spPr bwMode="auto">
          <a:xfrm>
            <a:off x="611560" y="5661248"/>
            <a:ext cx="6624736" cy="36004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22885393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600" dirty="0" smtClean="0"/>
              <a:t>DRAM vs. PCM: An Observation</a:t>
            </a:r>
            <a:endParaRPr lang="en-US" sz="3600" dirty="0"/>
          </a:p>
        </p:txBody>
      </p:sp>
      <p:sp>
        <p:nvSpPr>
          <p:cNvPr id="3" name="Content Placeholder 2"/>
          <p:cNvSpPr>
            <a:spLocks noGrp="1"/>
          </p:cNvSpPr>
          <p:nvPr>
            <p:ph idx="1"/>
          </p:nvPr>
        </p:nvSpPr>
        <p:spPr>
          <a:xfrm>
            <a:off x="228600" y="997527"/>
            <a:ext cx="8915400" cy="5193723"/>
          </a:xfrm>
        </p:spPr>
        <p:txBody>
          <a:bodyPr/>
          <a:lstStyle/>
          <a:p>
            <a:r>
              <a:rPr lang="en-US" sz="2200" dirty="0" smtClean="0">
                <a:sym typeface="Wingdings" charset="0"/>
              </a:rPr>
              <a:t>Row buffers are the same in DRAM and PCM</a:t>
            </a:r>
          </a:p>
          <a:p>
            <a:r>
              <a:rPr lang="en-US" sz="2200" dirty="0" smtClean="0"/>
              <a:t>Row </a:t>
            </a:r>
            <a:r>
              <a:rPr lang="en-US" sz="2200" dirty="0"/>
              <a:t>buffer </a:t>
            </a:r>
            <a:r>
              <a:rPr lang="en-US" sz="2200" dirty="0">
                <a:solidFill>
                  <a:srgbClr val="0000FF"/>
                </a:solidFill>
              </a:rPr>
              <a:t>hit</a:t>
            </a:r>
            <a:r>
              <a:rPr lang="en-US" sz="2200" dirty="0">
                <a:solidFill>
                  <a:srgbClr val="008000"/>
                </a:solidFill>
              </a:rPr>
              <a:t> </a:t>
            </a:r>
            <a:r>
              <a:rPr lang="en-US" sz="2200" dirty="0"/>
              <a:t>latency </a:t>
            </a:r>
            <a:r>
              <a:rPr lang="en-US" sz="2200" b="1" dirty="0">
                <a:solidFill>
                  <a:srgbClr val="0000FF"/>
                </a:solidFill>
              </a:rPr>
              <a:t>same</a:t>
            </a:r>
            <a:r>
              <a:rPr lang="en-US" sz="2200" dirty="0">
                <a:solidFill>
                  <a:srgbClr val="0000FF"/>
                </a:solidFill>
              </a:rPr>
              <a:t> </a:t>
            </a:r>
            <a:r>
              <a:rPr lang="en-US" sz="2200" dirty="0"/>
              <a:t>in DRAM and </a:t>
            </a:r>
            <a:r>
              <a:rPr lang="en-US" sz="2200" dirty="0" smtClean="0"/>
              <a:t>PCM</a:t>
            </a:r>
          </a:p>
          <a:p>
            <a:r>
              <a:rPr lang="en-US" sz="2200" dirty="0" smtClean="0"/>
              <a:t>Row </a:t>
            </a:r>
            <a:r>
              <a:rPr lang="en-US" sz="2200" dirty="0"/>
              <a:t>buffer </a:t>
            </a:r>
            <a:r>
              <a:rPr lang="en-US" sz="2200" dirty="0">
                <a:solidFill>
                  <a:srgbClr val="FF0000"/>
                </a:solidFill>
              </a:rPr>
              <a:t>miss </a:t>
            </a:r>
            <a:r>
              <a:rPr lang="en-US" sz="2200" dirty="0"/>
              <a:t>latency </a:t>
            </a:r>
            <a:r>
              <a:rPr lang="en-US" sz="2200" b="1" dirty="0">
                <a:solidFill>
                  <a:srgbClr val="FF0000"/>
                </a:solidFill>
              </a:rPr>
              <a:t>small </a:t>
            </a:r>
            <a:r>
              <a:rPr lang="en-US" sz="2200" dirty="0"/>
              <a:t>in </a:t>
            </a:r>
            <a:r>
              <a:rPr lang="en-US" sz="2200" dirty="0" smtClean="0"/>
              <a:t>DRAM, </a:t>
            </a:r>
            <a:r>
              <a:rPr lang="en-US" sz="2200" b="1" dirty="0" smtClean="0">
                <a:solidFill>
                  <a:srgbClr val="FF0000"/>
                </a:solidFill>
              </a:rPr>
              <a:t>large </a:t>
            </a:r>
            <a:r>
              <a:rPr lang="en-US" sz="2200" dirty="0"/>
              <a:t>in PCM</a:t>
            </a:r>
          </a:p>
          <a:p>
            <a:endParaRPr lang="en-US" sz="2200" dirty="0">
              <a:latin typeface="Tahoma" charset="0"/>
              <a:sym typeface="Wingdings" charset="0"/>
            </a:endParaRPr>
          </a:p>
          <a:p>
            <a:endParaRPr lang="en-US" dirty="0" smtClean="0"/>
          </a:p>
          <a:p>
            <a:endParaRPr lang="en-US" dirty="0"/>
          </a:p>
          <a:p>
            <a:endParaRPr lang="en-US" dirty="0" smtClean="0"/>
          </a:p>
          <a:p>
            <a:endParaRPr lang="en-US" dirty="0"/>
          </a:p>
          <a:p>
            <a:pPr marL="0" indent="0">
              <a:buNone/>
            </a:pPr>
            <a:endParaRPr lang="en-US" dirty="0" smtClean="0"/>
          </a:p>
          <a:p>
            <a:pPr marL="0" indent="0">
              <a:buNone/>
            </a:pPr>
            <a:endParaRPr lang="en-US" dirty="0" smtClean="0"/>
          </a:p>
          <a:p>
            <a:pPr marL="0" indent="0">
              <a:buNone/>
            </a:pPr>
            <a:endParaRPr lang="en-US" sz="2000" dirty="0"/>
          </a:p>
          <a:p>
            <a:r>
              <a:rPr lang="en-US" sz="2200" dirty="0" smtClean="0"/>
              <a:t>Accessing the row buffer in PCM is fast</a:t>
            </a:r>
          </a:p>
          <a:p>
            <a:r>
              <a:rPr lang="en-US" sz="2200" dirty="0" smtClean="0"/>
              <a:t>What incurs high latency is the PCM array access </a:t>
            </a:r>
            <a:r>
              <a:rPr lang="en-US" sz="2200" dirty="0" smtClean="0">
                <a:sym typeface="Wingdings"/>
              </a:rPr>
              <a:t> avoid this</a:t>
            </a:r>
            <a:endParaRPr lang="en-US" sz="2200"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62</a:t>
            </a:fld>
            <a:endParaRPr lang="en-US" dirty="0"/>
          </a:p>
        </p:txBody>
      </p:sp>
      <p:sp>
        <p:nvSpPr>
          <p:cNvPr id="5" name="Rectangle 4"/>
          <p:cNvSpPr/>
          <p:nvPr/>
        </p:nvSpPr>
        <p:spPr>
          <a:xfrm>
            <a:off x="3720290" y="2348880"/>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CPU</a:t>
            </a:r>
            <a:endParaRPr lang="en-US" sz="2400" dirty="0"/>
          </a:p>
        </p:txBody>
      </p:sp>
      <p:sp>
        <p:nvSpPr>
          <p:cNvPr id="6" name="Rectangle 5"/>
          <p:cNvSpPr/>
          <p:nvPr/>
        </p:nvSpPr>
        <p:spPr>
          <a:xfrm>
            <a:off x="3720290" y="3343211"/>
            <a:ext cx="792087" cy="50405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err="1" smtClean="0">
                <a:solidFill>
                  <a:schemeClr val="tx1"/>
                </a:solidFill>
              </a:rPr>
              <a:t>DRAMCtrl</a:t>
            </a:r>
            <a:endParaRPr lang="en-US" dirty="0">
              <a:solidFill>
                <a:schemeClr val="tx1"/>
              </a:solidFill>
            </a:endParaRPr>
          </a:p>
        </p:txBody>
      </p:sp>
      <p:sp>
        <p:nvSpPr>
          <p:cNvPr id="12" name="Rectangle 11"/>
          <p:cNvSpPr/>
          <p:nvPr/>
        </p:nvSpPr>
        <p:spPr>
          <a:xfrm>
            <a:off x="4512378" y="3341693"/>
            <a:ext cx="735381" cy="50405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303030"/>
                </a:solidFill>
              </a:rPr>
              <a:t>PCM Ctrl</a:t>
            </a:r>
            <a:endParaRPr lang="en-US" dirty="0">
              <a:solidFill>
                <a:srgbClr val="303030"/>
              </a:solidFill>
            </a:endParaRPr>
          </a:p>
        </p:txBody>
      </p:sp>
      <p:cxnSp>
        <p:nvCxnSpPr>
          <p:cNvPr id="16" name="Straight Connector 7"/>
          <p:cNvCxnSpPr>
            <a:endCxn id="17" idx="3"/>
          </p:cNvCxnSpPr>
          <p:nvPr/>
        </p:nvCxnSpPr>
        <p:spPr>
          <a:xfrm rot="5400000">
            <a:off x="3660651" y="4095220"/>
            <a:ext cx="589756" cy="207963"/>
          </a:xfrm>
          <a:prstGeom prst="bentConnector2">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1186135" y="4097998"/>
            <a:ext cx="2665412" cy="79216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1" dirty="0">
              <a:effectLst>
                <a:outerShdw blurRad="38100" dist="38100" dir="2700000" algn="tl">
                  <a:srgbClr val="000000">
                    <a:alpha val="43137"/>
                  </a:srgbClr>
                </a:outerShdw>
              </a:effectLst>
            </a:endParaRPr>
          </a:p>
        </p:txBody>
      </p:sp>
      <p:sp>
        <p:nvSpPr>
          <p:cNvPr id="18" name="Rectangle 17"/>
          <p:cNvSpPr/>
          <p:nvPr/>
        </p:nvSpPr>
        <p:spPr>
          <a:xfrm>
            <a:off x="5146947" y="4097998"/>
            <a:ext cx="2665413" cy="79216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1" dirty="0">
              <a:effectLst>
                <a:outerShdw blurRad="38100" dist="38100" dir="2700000" algn="tl">
                  <a:srgbClr val="000000">
                    <a:alpha val="43137"/>
                  </a:srgbClr>
                </a:outerShdw>
              </a:effectLst>
            </a:endParaRPr>
          </a:p>
        </p:txBody>
      </p:sp>
      <p:cxnSp>
        <p:nvCxnSpPr>
          <p:cNvPr id="19" name="Straight Connector 13"/>
          <p:cNvCxnSpPr>
            <a:endCxn id="18" idx="1"/>
          </p:cNvCxnSpPr>
          <p:nvPr/>
        </p:nvCxnSpPr>
        <p:spPr>
          <a:xfrm rot="16200000" flipH="1">
            <a:off x="4747293" y="4094425"/>
            <a:ext cx="591344" cy="207963"/>
          </a:xfrm>
          <a:prstGeom prst="bentConnector2">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1262454" y="4175788"/>
            <a:ext cx="731717" cy="6524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2000" dirty="0" smtClean="0"/>
              <a:t>Bank</a:t>
            </a:r>
            <a:endParaRPr lang="en-US" sz="2000" dirty="0"/>
          </a:p>
        </p:txBody>
      </p:sp>
      <p:sp>
        <p:nvSpPr>
          <p:cNvPr id="24" name="Rectangle 23"/>
          <p:cNvSpPr/>
          <p:nvPr/>
        </p:nvSpPr>
        <p:spPr>
          <a:xfrm>
            <a:off x="3006598" y="4175788"/>
            <a:ext cx="731717" cy="6524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2000" dirty="0" smtClean="0"/>
              <a:t>Bank</a:t>
            </a:r>
            <a:endParaRPr lang="en-US" sz="2000" dirty="0"/>
          </a:p>
        </p:txBody>
      </p:sp>
      <p:sp>
        <p:nvSpPr>
          <p:cNvPr id="25" name="Rectangle 24"/>
          <p:cNvSpPr/>
          <p:nvPr/>
        </p:nvSpPr>
        <p:spPr>
          <a:xfrm>
            <a:off x="1262454" y="4175788"/>
            <a:ext cx="731717" cy="1333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n-US" sz="1600" dirty="0"/>
          </a:p>
        </p:txBody>
      </p:sp>
      <p:cxnSp>
        <p:nvCxnSpPr>
          <p:cNvPr id="26" name="Straight Connector 25"/>
          <p:cNvCxnSpPr>
            <a:stCxn id="25" idx="0"/>
          </p:cNvCxnSpPr>
          <p:nvPr/>
        </p:nvCxnSpPr>
        <p:spPr>
          <a:xfrm flipH="1" flipV="1">
            <a:off x="1428236" y="3794389"/>
            <a:ext cx="200077" cy="381399"/>
          </a:xfrm>
          <a:prstGeom prst="line">
            <a:avLst/>
          </a:prstGeom>
        </p:spPr>
        <p:style>
          <a:lnRef idx="2">
            <a:schemeClr val="dk1"/>
          </a:lnRef>
          <a:fillRef idx="0">
            <a:schemeClr val="dk1"/>
          </a:fillRef>
          <a:effectRef idx="1">
            <a:schemeClr val="dk1"/>
          </a:effectRef>
          <a:fontRef idx="minor">
            <a:schemeClr val="tx1"/>
          </a:fontRef>
        </p:style>
      </p:cxnSp>
      <p:sp>
        <p:nvSpPr>
          <p:cNvPr id="27" name="Rectangle 26"/>
          <p:cNvSpPr/>
          <p:nvPr/>
        </p:nvSpPr>
        <p:spPr>
          <a:xfrm>
            <a:off x="3006598" y="4175788"/>
            <a:ext cx="731717" cy="1333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n-US" sz="1600" dirty="0"/>
          </a:p>
        </p:txBody>
      </p:sp>
      <p:sp>
        <p:nvSpPr>
          <p:cNvPr id="28" name="Rectangle 27"/>
          <p:cNvSpPr/>
          <p:nvPr/>
        </p:nvSpPr>
        <p:spPr>
          <a:xfrm>
            <a:off x="5241249" y="4175788"/>
            <a:ext cx="731717" cy="6524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2000" dirty="0" smtClean="0"/>
              <a:t>Bank</a:t>
            </a:r>
            <a:endParaRPr lang="en-US" sz="2000" dirty="0"/>
          </a:p>
        </p:txBody>
      </p:sp>
      <p:sp>
        <p:nvSpPr>
          <p:cNvPr id="29" name="Rectangle 28"/>
          <p:cNvSpPr/>
          <p:nvPr/>
        </p:nvSpPr>
        <p:spPr>
          <a:xfrm>
            <a:off x="6985393" y="4175788"/>
            <a:ext cx="731717" cy="6524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2000" dirty="0" smtClean="0"/>
              <a:t>Bank</a:t>
            </a:r>
            <a:endParaRPr lang="en-US" sz="2000" dirty="0"/>
          </a:p>
        </p:txBody>
      </p:sp>
      <p:sp>
        <p:nvSpPr>
          <p:cNvPr id="30" name="Rectangle 29"/>
          <p:cNvSpPr/>
          <p:nvPr/>
        </p:nvSpPr>
        <p:spPr>
          <a:xfrm>
            <a:off x="5241249" y="4175788"/>
            <a:ext cx="731717" cy="1333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n-US" sz="1600" dirty="0"/>
          </a:p>
        </p:txBody>
      </p:sp>
      <p:sp>
        <p:nvSpPr>
          <p:cNvPr id="31" name="Rectangle 30"/>
          <p:cNvSpPr/>
          <p:nvPr/>
        </p:nvSpPr>
        <p:spPr>
          <a:xfrm>
            <a:off x="6985393" y="4175788"/>
            <a:ext cx="731717" cy="1333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n-US" sz="1600" dirty="0"/>
          </a:p>
        </p:txBody>
      </p:sp>
      <p:sp>
        <p:nvSpPr>
          <p:cNvPr id="32" name="Oval 31"/>
          <p:cNvSpPr/>
          <p:nvPr/>
        </p:nvSpPr>
        <p:spPr>
          <a:xfrm>
            <a:off x="2149747"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Oval 32"/>
          <p:cNvSpPr/>
          <p:nvPr/>
        </p:nvSpPr>
        <p:spPr>
          <a:xfrm>
            <a:off x="2455605"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Oval 33"/>
          <p:cNvSpPr/>
          <p:nvPr/>
        </p:nvSpPr>
        <p:spPr>
          <a:xfrm>
            <a:off x="2766754"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Oval 34"/>
          <p:cNvSpPr/>
          <p:nvPr/>
        </p:nvSpPr>
        <p:spPr>
          <a:xfrm>
            <a:off x="6120614"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Oval 35"/>
          <p:cNvSpPr/>
          <p:nvPr/>
        </p:nvSpPr>
        <p:spPr>
          <a:xfrm>
            <a:off x="6426472"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Oval 36"/>
          <p:cNvSpPr/>
          <p:nvPr/>
        </p:nvSpPr>
        <p:spPr>
          <a:xfrm>
            <a:off x="6737621"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TextBox 26"/>
          <p:cNvSpPr txBox="1">
            <a:spLocks noChangeArrowheads="1"/>
          </p:cNvSpPr>
          <p:nvPr/>
        </p:nvSpPr>
        <p:spPr bwMode="auto">
          <a:xfrm>
            <a:off x="435247" y="3472586"/>
            <a:ext cx="13284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000" dirty="0" smtClean="0"/>
              <a:t>Row buffer</a:t>
            </a:r>
            <a:endParaRPr lang="en-US" sz="2000" dirty="0"/>
          </a:p>
        </p:txBody>
      </p:sp>
      <p:sp>
        <p:nvSpPr>
          <p:cNvPr id="39" name="TextBox 38"/>
          <p:cNvSpPr txBox="1"/>
          <p:nvPr/>
        </p:nvSpPr>
        <p:spPr>
          <a:xfrm>
            <a:off x="1786446" y="3754534"/>
            <a:ext cx="1489410" cy="369332"/>
          </a:xfrm>
          <a:prstGeom prst="rect">
            <a:avLst/>
          </a:prstGeom>
          <a:noFill/>
        </p:spPr>
        <p:txBody>
          <a:bodyPr wrap="none" rtlCol="0">
            <a:spAutoFit/>
          </a:bodyPr>
          <a:lstStyle/>
          <a:p>
            <a:r>
              <a:rPr lang="en-US" dirty="0" smtClean="0">
                <a:solidFill>
                  <a:srgbClr val="303030"/>
                </a:solidFill>
              </a:rPr>
              <a:t>DRAM Cache</a:t>
            </a:r>
            <a:endParaRPr lang="en-US" dirty="0">
              <a:solidFill>
                <a:srgbClr val="303030"/>
              </a:solidFill>
            </a:endParaRPr>
          </a:p>
        </p:txBody>
      </p:sp>
      <p:sp>
        <p:nvSpPr>
          <p:cNvPr id="40" name="TextBox 39"/>
          <p:cNvSpPr txBox="1"/>
          <p:nvPr/>
        </p:nvSpPr>
        <p:spPr>
          <a:xfrm>
            <a:off x="5508104" y="3717032"/>
            <a:ext cx="2069872" cy="369332"/>
          </a:xfrm>
          <a:prstGeom prst="rect">
            <a:avLst/>
          </a:prstGeom>
          <a:noFill/>
        </p:spPr>
        <p:txBody>
          <a:bodyPr wrap="none" rtlCol="0">
            <a:spAutoFit/>
          </a:bodyPr>
          <a:lstStyle/>
          <a:p>
            <a:r>
              <a:rPr lang="en-US" dirty="0" smtClean="0">
                <a:solidFill>
                  <a:srgbClr val="303030"/>
                </a:solidFill>
              </a:rPr>
              <a:t>PCM Main Memory</a:t>
            </a:r>
            <a:endParaRPr lang="en-US" dirty="0">
              <a:solidFill>
                <a:srgbClr val="303030"/>
              </a:solidFill>
            </a:endParaRPr>
          </a:p>
        </p:txBody>
      </p:sp>
      <p:sp>
        <p:nvSpPr>
          <p:cNvPr id="42" name="Rectangle 41"/>
          <p:cNvSpPr/>
          <p:nvPr/>
        </p:nvSpPr>
        <p:spPr>
          <a:xfrm>
            <a:off x="107504" y="4869160"/>
            <a:ext cx="4572000" cy="646331"/>
          </a:xfrm>
          <a:prstGeom prst="rect">
            <a:avLst/>
          </a:prstGeom>
        </p:spPr>
        <p:txBody>
          <a:bodyPr>
            <a:spAutoFit/>
          </a:bodyPr>
          <a:lstStyle/>
          <a:p>
            <a:pPr algn="ctr"/>
            <a:r>
              <a:rPr lang="en-US" dirty="0">
                <a:solidFill>
                  <a:srgbClr val="008000"/>
                </a:solidFill>
              </a:rPr>
              <a:t>N ns row hit</a:t>
            </a:r>
          </a:p>
          <a:p>
            <a:pPr algn="ctr"/>
            <a:r>
              <a:rPr lang="en-US" dirty="0">
                <a:solidFill>
                  <a:srgbClr val="008000"/>
                </a:solidFill>
              </a:rPr>
              <a:t>Fast row miss</a:t>
            </a:r>
            <a:endParaRPr lang="en-US" dirty="0">
              <a:solidFill>
                <a:srgbClr val="FF0000"/>
              </a:solidFill>
            </a:endParaRPr>
          </a:p>
        </p:txBody>
      </p:sp>
      <p:sp>
        <p:nvSpPr>
          <p:cNvPr id="43" name="Rectangle 42"/>
          <p:cNvSpPr/>
          <p:nvPr/>
        </p:nvSpPr>
        <p:spPr>
          <a:xfrm>
            <a:off x="4211960" y="4869160"/>
            <a:ext cx="4572000" cy="646331"/>
          </a:xfrm>
          <a:prstGeom prst="rect">
            <a:avLst/>
          </a:prstGeom>
        </p:spPr>
        <p:txBody>
          <a:bodyPr>
            <a:spAutoFit/>
          </a:bodyPr>
          <a:lstStyle/>
          <a:p>
            <a:pPr algn="ctr"/>
            <a:r>
              <a:rPr lang="en-US" dirty="0">
                <a:solidFill>
                  <a:srgbClr val="008000"/>
                </a:solidFill>
              </a:rPr>
              <a:t>N ns row hit</a:t>
            </a:r>
          </a:p>
          <a:p>
            <a:pPr algn="ctr"/>
            <a:r>
              <a:rPr lang="en-US" dirty="0">
                <a:solidFill>
                  <a:srgbClr val="FF0000"/>
                </a:solidFill>
              </a:rPr>
              <a:t>Slow row miss</a:t>
            </a:r>
          </a:p>
        </p:txBody>
      </p:sp>
    </p:spTree>
    <p:extLst>
      <p:ext uri="{BB962C8B-B14F-4D97-AF65-F5344CB8AC3E}">
        <p14:creationId xmlns:p14="http://schemas.microsoft.com/office/powerpoint/2010/main" val="383927703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Row-Locality-Aware Data Placement</a:t>
            </a:r>
            <a:endParaRPr lang="en-US" dirty="0"/>
          </a:p>
        </p:txBody>
      </p:sp>
      <p:sp>
        <p:nvSpPr>
          <p:cNvPr id="3" name="Content Placeholder 2"/>
          <p:cNvSpPr>
            <a:spLocks noGrp="1"/>
          </p:cNvSpPr>
          <p:nvPr>
            <p:ph idx="1"/>
          </p:nvPr>
        </p:nvSpPr>
        <p:spPr/>
        <p:txBody>
          <a:bodyPr/>
          <a:lstStyle/>
          <a:p>
            <a:r>
              <a:rPr lang="en-US" sz="2200" dirty="0" smtClean="0"/>
              <a:t>Idea: </a:t>
            </a:r>
            <a:r>
              <a:rPr lang="en-US" sz="2200" dirty="0" smtClean="0">
                <a:solidFill>
                  <a:srgbClr val="0000FF"/>
                </a:solidFill>
              </a:rPr>
              <a:t>Cache in </a:t>
            </a:r>
            <a:r>
              <a:rPr lang="en-US" sz="2200" dirty="0">
                <a:solidFill>
                  <a:srgbClr val="0000FF"/>
                </a:solidFill>
              </a:rPr>
              <a:t>DRAM </a:t>
            </a:r>
            <a:r>
              <a:rPr lang="en-US" sz="2200" dirty="0" smtClean="0">
                <a:solidFill>
                  <a:srgbClr val="0000FF"/>
                </a:solidFill>
              </a:rPr>
              <a:t>only those rows that</a:t>
            </a:r>
            <a:endParaRPr lang="en-US" sz="2200" dirty="0">
              <a:solidFill>
                <a:srgbClr val="0000FF"/>
              </a:solidFill>
            </a:endParaRPr>
          </a:p>
          <a:p>
            <a:pPr lvl="1"/>
            <a:r>
              <a:rPr lang="en-US" sz="2000" dirty="0">
                <a:solidFill>
                  <a:srgbClr val="0000FF"/>
                </a:solidFill>
              </a:rPr>
              <a:t>Frequently </a:t>
            </a:r>
            <a:r>
              <a:rPr lang="en-US" sz="2000" dirty="0" smtClean="0">
                <a:solidFill>
                  <a:srgbClr val="0000FF"/>
                </a:solidFill>
              </a:rPr>
              <a:t>cause row </a:t>
            </a:r>
            <a:r>
              <a:rPr lang="en-US" sz="2000" dirty="0">
                <a:solidFill>
                  <a:srgbClr val="0000FF"/>
                </a:solidFill>
              </a:rPr>
              <a:t>buffer </a:t>
            </a:r>
            <a:r>
              <a:rPr lang="en-US" sz="2000" dirty="0" smtClean="0">
                <a:solidFill>
                  <a:srgbClr val="0000FF"/>
                </a:solidFill>
              </a:rPr>
              <a:t>conflicts </a:t>
            </a:r>
            <a:r>
              <a:rPr lang="en-US" sz="2000" dirty="0" smtClean="0">
                <a:sym typeface="Wingdings" charset="0"/>
              </a:rPr>
              <a:t> </a:t>
            </a:r>
            <a:r>
              <a:rPr lang="en-US" sz="2000" dirty="0"/>
              <a:t>because </a:t>
            </a:r>
            <a:r>
              <a:rPr lang="en-US" sz="2000" dirty="0" smtClean="0"/>
              <a:t>row-conflict latency </a:t>
            </a:r>
            <a:r>
              <a:rPr lang="en-US" sz="2000" dirty="0"/>
              <a:t>is smaller in DRAM</a:t>
            </a:r>
          </a:p>
          <a:p>
            <a:pPr lvl="1"/>
            <a:r>
              <a:rPr lang="en-US" sz="2000" dirty="0" smtClean="0">
                <a:solidFill>
                  <a:srgbClr val="0000FF"/>
                </a:solidFill>
              </a:rPr>
              <a:t>Are </a:t>
            </a:r>
            <a:r>
              <a:rPr lang="en-US" sz="2000" dirty="0">
                <a:solidFill>
                  <a:srgbClr val="0000FF"/>
                </a:solidFill>
              </a:rPr>
              <a:t>reused many times</a:t>
            </a:r>
            <a:r>
              <a:rPr lang="en-US" sz="2000" dirty="0">
                <a:solidFill>
                  <a:srgbClr val="0000FF"/>
                </a:solidFill>
                <a:sym typeface="Wingdings" charset="0"/>
              </a:rPr>
              <a:t> </a:t>
            </a:r>
            <a:r>
              <a:rPr lang="en-US" sz="2000" dirty="0">
                <a:sym typeface="Wingdings" charset="0"/>
              </a:rPr>
              <a:t> </a:t>
            </a:r>
            <a:r>
              <a:rPr lang="en-US" sz="2000" dirty="0" smtClean="0">
                <a:sym typeface="Wingdings" charset="0"/>
              </a:rPr>
              <a:t>to reduce cache pollution and bandwidth waste</a:t>
            </a:r>
            <a:endParaRPr lang="en-US" sz="2000" dirty="0"/>
          </a:p>
          <a:p>
            <a:endParaRPr lang="en-US" sz="1400" dirty="0" smtClean="0"/>
          </a:p>
          <a:p>
            <a:r>
              <a:rPr lang="en-US" sz="2200" dirty="0" smtClean="0"/>
              <a:t>Simplified rule of thumb:</a:t>
            </a:r>
          </a:p>
          <a:p>
            <a:pPr lvl="1"/>
            <a:r>
              <a:rPr lang="en-US" sz="2000" dirty="0" smtClean="0"/>
              <a:t>Streaming accesses: Better to place in PCM </a:t>
            </a:r>
          </a:p>
          <a:p>
            <a:pPr lvl="1"/>
            <a:r>
              <a:rPr lang="en-US" sz="2000" dirty="0" smtClean="0"/>
              <a:t>Other accesses (with some reuse): Better to place in DRAM</a:t>
            </a:r>
          </a:p>
          <a:p>
            <a:pPr lvl="1"/>
            <a:endParaRPr lang="en-US" sz="1400" dirty="0"/>
          </a:p>
          <a:p>
            <a:endParaRPr lang="en-US" sz="2200" dirty="0"/>
          </a:p>
          <a:p>
            <a:endParaRPr lang="en-US" sz="2200" dirty="0" smtClean="0"/>
          </a:p>
          <a:p>
            <a:endParaRPr lang="en-US" sz="1400" dirty="0"/>
          </a:p>
          <a:p>
            <a:r>
              <a:rPr lang="en-US" sz="2200" dirty="0" smtClean="0"/>
              <a:t>Yoon </a:t>
            </a:r>
            <a:r>
              <a:rPr lang="en-US" sz="2200" dirty="0"/>
              <a:t>et al., “</a:t>
            </a:r>
            <a:r>
              <a:rPr lang="en-US" sz="2200" dirty="0">
                <a:solidFill>
                  <a:srgbClr val="0000FF"/>
                </a:solidFill>
              </a:rPr>
              <a:t>Row Buffer Locality-Aware Data Placement in Hybrid </a:t>
            </a:r>
            <a:r>
              <a:rPr lang="en-US" sz="2200" dirty="0" smtClean="0">
                <a:solidFill>
                  <a:srgbClr val="0000FF"/>
                </a:solidFill>
              </a:rPr>
              <a:t>Memories</a:t>
            </a:r>
            <a:r>
              <a:rPr lang="en-US" sz="2200" dirty="0" smtClean="0"/>
              <a:t>,” ICCD 2012 Best Paper Award.</a:t>
            </a:r>
            <a:endParaRPr lang="en-US" sz="2200"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63</a:t>
            </a:fld>
            <a:endParaRPr lang="en-US"/>
          </a:p>
        </p:txBody>
      </p:sp>
    </p:spTree>
    <p:extLst>
      <p:ext uri="{BB962C8B-B14F-4D97-AF65-F5344CB8AC3E}">
        <p14:creationId xmlns:p14="http://schemas.microsoft.com/office/powerpoint/2010/main" val="281880946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9095928" cy="1066800"/>
          </a:xfrm>
        </p:spPr>
        <p:txBody>
          <a:bodyPr/>
          <a:lstStyle/>
          <a:p>
            <a:r>
              <a:rPr lang="en-US" sz="3800" dirty="0" smtClean="0"/>
              <a:t>Row-Locality-Aware Data Placement: Results</a:t>
            </a:r>
            <a:endParaRPr lang="en-US" sz="3800"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64</a:t>
            </a:fld>
            <a:endParaRPr lang="en-US"/>
          </a:p>
        </p:txBody>
      </p:sp>
      <p:graphicFrame>
        <p:nvGraphicFramePr>
          <p:cNvPr id="17" name="Chart 16"/>
          <p:cNvGraphicFramePr>
            <a:graphicFrameLocks/>
          </p:cNvGraphicFramePr>
          <p:nvPr>
            <p:extLst>
              <p:ext uri="{D42A27DB-BD31-4B8C-83A1-F6EECF244321}">
                <p14:modId xmlns:p14="http://schemas.microsoft.com/office/powerpoint/2010/main" val="2776215613"/>
              </p:ext>
            </p:extLst>
          </p:nvPr>
        </p:nvGraphicFramePr>
        <p:xfrm>
          <a:off x="1107583" y="1077492"/>
          <a:ext cx="6697014" cy="5303836"/>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p:cNvSpPr txBox="1"/>
          <p:nvPr/>
        </p:nvSpPr>
        <p:spPr>
          <a:xfrm>
            <a:off x="3563888" y="2323668"/>
            <a:ext cx="824537" cy="369332"/>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FF"/>
                </a:solidFill>
                <a:effectLst/>
                <a:uLnTx/>
                <a:uFillTx/>
              </a:rPr>
              <a:t>10%</a:t>
            </a:r>
            <a:endParaRPr kumimoji="0" lang="en-US" sz="1800" b="0" i="0" u="none" strike="noStrike" kern="0" cap="none" spc="0" normalizeH="0" baseline="0" noProof="0" dirty="0">
              <a:ln>
                <a:noFill/>
              </a:ln>
              <a:solidFill>
                <a:srgbClr val="0000FF"/>
              </a:solidFill>
              <a:effectLst/>
              <a:uLnTx/>
              <a:uFillTx/>
            </a:endParaRPr>
          </a:p>
        </p:txBody>
      </p:sp>
      <p:cxnSp>
        <p:nvCxnSpPr>
          <p:cNvPr id="19" name="Straight Arrow Connector 18"/>
          <p:cNvCxnSpPr/>
          <p:nvPr/>
        </p:nvCxnSpPr>
        <p:spPr>
          <a:xfrm flipV="1">
            <a:off x="6236636" y="2414960"/>
            <a:ext cx="0" cy="352425"/>
          </a:xfrm>
          <a:prstGeom prst="straightConnector1">
            <a:avLst/>
          </a:prstGeom>
          <a:noFill/>
          <a:ln w="25400" cap="flat" cmpd="sng" algn="ctr">
            <a:solidFill>
              <a:srgbClr val="FF0000"/>
            </a:solidFill>
            <a:prstDash val="solid"/>
            <a:headEnd type="none"/>
            <a:tailEnd type="arrow"/>
          </a:ln>
          <a:effectLst>
            <a:outerShdw blurRad="40000" dist="20000" dir="5400000" rotWithShape="0">
              <a:srgbClr val="000000">
                <a:alpha val="38000"/>
              </a:srgbClr>
            </a:outerShdw>
          </a:effectLst>
        </p:spPr>
      </p:cxnSp>
      <p:sp>
        <p:nvSpPr>
          <p:cNvPr id="20" name="TextBox 19"/>
          <p:cNvSpPr txBox="1"/>
          <p:nvPr/>
        </p:nvSpPr>
        <p:spPr>
          <a:xfrm>
            <a:off x="5508104" y="2406506"/>
            <a:ext cx="728532" cy="369332"/>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FF"/>
                </a:solidFill>
                <a:effectLst/>
                <a:uLnTx/>
                <a:uFillTx/>
              </a:rPr>
              <a:t>14%</a:t>
            </a:r>
            <a:endParaRPr kumimoji="0" lang="en-US" sz="1800" b="0" i="0" u="none" strike="noStrike" kern="0" cap="none" spc="0" normalizeH="0" baseline="0" noProof="0" dirty="0">
              <a:ln>
                <a:noFill/>
              </a:ln>
              <a:solidFill>
                <a:srgbClr val="0000FF"/>
              </a:solidFill>
              <a:effectLst/>
              <a:uLnTx/>
              <a:uFillTx/>
            </a:endParaRPr>
          </a:p>
        </p:txBody>
      </p:sp>
      <p:cxnSp>
        <p:nvCxnSpPr>
          <p:cNvPr id="22" name="Straight Arrow Connector 21"/>
          <p:cNvCxnSpPr/>
          <p:nvPr/>
        </p:nvCxnSpPr>
        <p:spPr>
          <a:xfrm flipV="1">
            <a:off x="4388425" y="2375490"/>
            <a:ext cx="0" cy="265689"/>
          </a:xfrm>
          <a:prstGeom prst="straightConnector1">
            <a:avLst/>
          </a:prstGeom>
          <a:noFill/>
          <a:ln w="25400" cap="flat" cmpd="sng" algn="ctr">
            <a:solidFill>
              <a:srgbClr val="FF0000"/>
            </a:solidFill>
            <a:prstDash val="solid"/>
            <a:headEnd type="none"/>
            <a:tailEnd type="arrow"/>
          </a:ln>
          <a:effectLst>
            <a:outerShdw blurRad="40000" dist="20000" dir="5400000" rotWithShape="0">
              <a:srgbClr val="000000">
                <a:alpha val="38000"/>
              </a:srgbClr>
            </a:outerShdw>
          </a:effectLst>
        </p:spPr>
      </p:cxnSp>
      <p:cxnSp>
        <p:nvCxnSpPr>
          <p:cNvPr id="23" name="Straight Arrow Connector 22"/>
          <p:cNvCxnSpPr/>
          <p:nvPr/>
        </p:nvCxnSpPr>
        <p:spPr>
          <a:xfrm flipV="1">
            <a:off x="2537688" y="2445914"/>
            <a:ext cx="0" cy="457576"/>
          </a:xfrm>
          <a:prstGeom prst="straightConnector1">
            <a:avLst/>
          </a:prstGeom>
          <a:noFill/>
          <a:ln w="25400" cap="flat" cmpd="sng" algn="ctr">
            <a:solidFill>
              <a:srgbClr val="FF0000"/>
            </a:solidFill>
            <a:prstDash val="solid"/>
            <a:headEnd type="none"/>
            <a:tailEnd type="arrow"/>
          </a:ln>
          <a:effectLst>
            <a:outerShdw blurRad="40000" dist="20000" dir="5400000" rotWithShape="0">
              <a:srgbClr val="000000">
                <a:alpha val="38000"/>
              </a:srgbClr>
            </a:outerShdw>
          </a:effectLst>
        </p:spPr>
      </p:cxnSp>
      <p:sp>
        <p:nvSpPr>
          <p:cNvPr id="24" name="TextBox 23"/>
          <p:cNvSpPr txBox="1"/>
          <p:nvPr/>
        </p:nvSpPr>
        <p:spPr>
          <a:xfrm>
            <a:off x="1763688" y="2490036"/>
            <a:ext cx="720080" cy="369332"/>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FF"/>
                </a:solidFill>
                <a:effectLst/>
                <a:uLnTx/>
                <a:uFillTx/>
              </a:rPr>
              <a:t>17%</a:t>
            </a:r>
            <a:endParaRPr kumimoji="0" lang="en-US" sz="1800" b="0" i="0" u="none" strike="noStrike" kern="0" cap="none" spc="0" normalizeH="0" baseline="0" noProof="0" dirty="0">
              <a:ln>
                <a:noFill/>
              </a:ln>
              <a:solidFill>
                <a:srgbClr val="0000FF"/>
              </a:solidFill>
              <a:effectLst/>
              <a:uLnTx/>
              <a:uFillTx/>
            </a:endParaRPr>
          </a:p>
        </p:txBody>
      </p:sp>
      <p:sp>
        <p:nvSpPr>
          <p:cNvPr id="30" name="TextBox 29"/>
          <p:cNvSpPr txBox="1"/>
          <p:nvPr/>
        </p:nvSpPr>
        <p:spPr>
          <a:xfrm>
            <a:off x="1680028" y="5577589"/>
            <a:ext cx="5891674" cy="830997"/>
          </a:xfrm>
          <a:prstGeom prst="rect">
            <a:avLst/>
          </a:prstGeom>
          <a:solidFill>
            <a:sysClr val="window" lastClr="FFFFFF"/>
          </a:solidFill>
          <a:ln w="25400" cap="flat" cmpd="sng" algn="ctr">
            <a:solidFill>
              <a:srgbClr val="0000FF"/>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FF0000"/>
                </a:solidFill>
                <a:effectLst/>
                <a:uLnTx/>
                <a:uFillTx/>
                <a:latin typeface="Calibri"/>
                <a:ea typeface="+mn-ea"/>
                <a:cs typeface="+mn-cs"/>
              </a:rPr>
              <a:t>Memory energy-efficiency and fairness also improve correspondingly</a:t>
            </a:r>
          </a:p>
        </p:txBody>
      </p:sp>
    </p:spTree>
    <p:extLst>
      <p:ext uri="{BB962C8B-B14F-4D97-AF65-F5344CB8AC3E}">
        <p14:creationId xmlns:p14="http://schemas.microsoft.com/office/powerpoint/2010/main" val="42303003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4" grpId="0"/>
      <p:bldP spid="3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p:cNvGraphicFramePr>
          <p:nvPr>
            <p:extLst>
              <p:ext uri="{D42A27DB-BD31-4B8C-83A1-F6EECF244321}">
                <p14:modId xmlns:p14="http://schemas.microsoft.com/office/powerpoint/2010/main" val="3397909376"/>
              </p:ext>
            </p:extLst>
          </p:nvPr>
        </p:nvGraphicFramePr>
        <p:xfrm>
          <a:off x="902082" y="1417638"/>
          <a:ext cx="7065701" cy="493871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1880315"/>
            <a:ext cx="9144000" cy="446866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endParaRPr lang="en-US">
              <a:solidFill>
                <a:prstClr val="black"/>
              </a:solidFill>
              <a:latin typeface="Calibri"/>
            </a:endParaRPr>
          </a:p>
        </p:txBody>
      </p:sp>
      <p:graphicFrame>
        <p:nvGraphicFramePr>
          <p:cNvPr id="13" name="Chart 12"/>
          <p:cNvGraphicFramePr>
            <a:graphicFrameLocks/>
          </p:cNvGraphicFramePr>
          <p:nvPr>
            <p:extLst>
              <p:ext uri="{D42A27DB-BD31-4B8C-83A1-F6EECF244321}">
                <p14:modId xmlns:p14="http://schemas.microsoft.com/office/powerpoint/2010/main" val="3364538508"/>
              </p:ext>
            </p:extLst>
          </p:nvPr>
        </p:nvGraphicFramePr>
        <p:xfrm>
          <a:off x="902083" y="1999737"/>
          <a:ext cx="3138021" cy="43492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4105744515"/>
              </p:ext>
            </p:extLst>
          </p:nvPr>
        </p:nvGraphicFramePr>
        <p:xfrm>
          <a:off x="4847052" y="1999738"/>
          <a:ext cx="3107242" cy="4356612"/>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p:txBody>
          <a:bodyPr/>
          <a:lstStyle/>
          <a:p>
            <a:r>
              <a:rPr lang="en-US" dirty="0" smtClean="0"/>
              <a:t>Hybrid vs. All-PCM/DRAM</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65</a:t>
            </a:fld>
            <a:endParaRPr lang="en-US">
              <a:solidFill>
                <a:prstClr val="black">
                  <a:tint val="75000"/>
                </a:prstClr>
              </a:solidFill>
              <a:latin typeface="Calibri"/>
            </a:endParaRPr>
          </a:p>
        </p:txBody>
      </p:sp>
      <p:cxnSp>
        <p:nvCxnSpPr>
          <p:cNvPr id="15" name="Straight Arrow Connector 14"/>
          <p:cNvCxnSpPr/>
          <p:nvPr/>
        </p:nvCxnSpPr>
        <p:spPr>
          <a:xfrm flipV="1">
            <a:off x="2466641" y="3562350"/>
            <a:ext cx="0" cy="604839"/>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a:xfrm>
            <a:off x="2906923" y="2512219"/>
            <a:ext cx="0" cy="1050131"/>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9" name="TextBox 8"/>
          <p:cNvSpPr txBox="1"/>
          <p:nvPr/>
        </p:nvSpPr>
        <p:spPr>
          <a:xfrm>
            <a:off x="1307244" y="4745954"/>
            <a:ext cx="6632544"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smtClean="0">
                <a:solidFill>
                  <a:srgbClr val="0000FF"/>
                </a:solidFill>
                <a:latin typeface="Calibri"/>
              </a:rPr>
              <a:t>31% better performance than all PCM, </a:t>
            </a:r>
          </a:p>
          <a:p>
            <a:pPr algn="ctr" defTabSz="457200" fontAlgn="base">
              <a:spcBef>
                <a:spcPct val="0"/>
              </a:spcBef>
              <a:spcAft>
                <a:spcPct val="0"/>
              </a:spcAft>
            </a:pPr>
            <a:r>
              <a:rPr lang="en-US" sz="2400" b="1" dirty="0" smtClean="0">
                <a:solidFill>
                  <a:srgbClr val="0000FF"/>
                </a:solidFill>
                <a:latin typeface="Calibri"/>
              </a:rPr>
              <a:t>within 29% of all DRAM performance</a:t>
            </a:r>
            <a:endParaRPr lang="en-US" sz="2400" b="1" dirty="0">
              <a:solidFill>
                <a:srgbClr val="0000FF"/>
              </a:solidFill>
              <a:latin typeface="Calibri"/>
            </a:endParaRPr>
          </a:p>
        </p:txBody>
      </p:sp>
      <p:sp>
        <p:nvSpPr>
          <p:cNvPr id="11" name="TextBox 10"/>
          <p:cNvSpPr txBox="1"/>
          <p:nvPr/>
        </p:nvSpPr>
        <p:spPr>
          <a:xfrm>
            <a:off x="1868805" y="3680103"/>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31%</a:t>
            </a:r>
            <a:endParaRPr lang="en-US" dirty="0">
              <a:solidFill>
                <a:srgbClr val="0000FF"/>
              </a:solidFill>
              <a:latin typeface="Calibri" charset="0"/>
              <a:ea typeface="ＭＳ Ｐゴシック" charset="0"/>
              <a:cs typeface="ＭＳ Ｐゴシック" charset="0"/>
            </a:endParaRPr>
          </a:p>
        </p:txBody>
      </p:sp>
      <p:sp>
        <p:nvSpPr>
          <p:cNvPr id="12" name="TextBox 11"/>
          <p:cNvSpPr txBox="1"/>
          <p:nvPr/>
        </p:nvSpPr>
        <p:spPr>
          <a:xfrm>
            <a:off x="2309087" y="2852618"/>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29%</a:t>
            </a:r>
            <a:endParaRPr lang="en-US"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6625961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The DRAM Scaling Problem and Solution Directions</a:t>
            </a:r>
          </a:p>
          <a:p>
            <a:pPr lvl="1" eaLnBrk="1" hangingPunct="1"/>
            <a:r>
              <a:rPr lang="en-US" dirty="0" smtClean="0">
                <a:latin typeface="Tahoma" charset="0"/>
                <a:ea typeface="ＭＳ Ｐゴシック" charset="0"/>
                <a:cs typeface="ＭＳ Ｐゴシック" charset="0"/>
              </a:rPr>
              <a:t>Tolerating DRAM: New DRAM Architectures</a:t>
            </a:r>
          </a:p>
          <a:p>
            <a:pPr lvl="1" eaLnBrk="1" hangingPunct="1"/>
            <a:r>
              <a:rPr lang="en-US" dirty="0" smtClean="0">
                <a:latin typeface="Tahoma" charset="0"/>
                <a:ea typeface="ＭＳ Ｐゴシック" charset="0"/>
                <a:cs typeface="ＭＳ Ｐゴシック" charset="0"/>
              </a:rPr>
              <a:t>Enabling Emerging Technologies: Hybrid Memory Systems</a:t>
            </a:r>
          </a:p>
          <a:p>
            <a:pPr eaLnBrk="1" hangingPunct="1"/>
            <a:r>
              <a:rPr lang="en-US" dirty="0" smtClean="0">
                <a:solidFill>
                  <a:srgbClr val="0000FF"/>
                </a:solidFill>
                <a:latin typeface="Tahoma" charset="0"/>
                <a:ea typeface="ＭＳ Ｐゴシック" charset="0"/>
                <a:cs typeface="ＭＳ Ｐゴシック" charset="0"/>
              </a:rPr>
              <a:t>How Can We Do Better?</a:t>
            </a:r>
          </a:p>
          <a:p>
            <a:pPr eaLnBrk="1" hangingPunct="1"/>
            <a:r>
              <a:rPr lang="en-US" dirty="0" smtClean="0">
                <a:latin typeface="Tahoma" charset="0"/>
                <a:ea typeface="ＭＳ Ｐゴシック" charset="0"/>
                <a:cs typeface="ＭＳ Ｐゴシック" charset="0"/>
              </a:rPr>
              <a:t>Summary</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66</a:t>
            </a:fld>
            <a:endParaRPr lang="en-US" sz="1600">
              <a:solidFill>
                <a:srgbClr val="000000"/>
              </a:solidFill>
              <a:latin typeface="Garamond" charset="0"/>
            </a:endParaRPr>
          </a:p>
        </p:txBody>
      </p:sp>
    </p:spTree>
    <p:extLst>
      <p:ext uri="{BB962C8B-B14F-4D97-AF65-F5344CB8AC3E}">
        <p14:creationId xmlns:p14="http://schemas.microsoft.com/office/powerpoint/2010/main" val="26969807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(So Far)</a:t>
            </a:r>
            <a:endParaRPr lang="en-US" dirty="0"/>
          </a:p>
        </p:txBody>
      </p:sp>
      <p:sp>
        <p:nvSpPr>
          <p:cNvPr id="3" name="Content Placeholder 2"/>
          <p:cNvSpPr>
            <a:spLocks noGrp="1"/>
          </p:cNvSpPr>
          <p:nvPr>
            <p:ph idx="1"/>
          </p:nvPr>
        </p:nvSpPr>
        <p:spPr>
          <a:xfrm>
            <a:off x="228600" y="1196752"/>
            <a:ext cx="8610600" cy="4876800"/>
          </a:xfrm>
        </p:spPr>
        <p:txBody>
          <a:bodyPr/>
          <a:lstStyle/>
          <a:p>
            <a:r>
              <a:rPr lang="en-US" dirty="0" smtClean="0">
                <a:solidFill>
                  <a:srgbClr val="0000FF"/>
                </a:solidFill>
              </a:rPr>
              <a:t>Better cooperation between devices and the system</a:t>
            </a:r>
          </a:p>
          <a:p>
            <a:pPr lvl="1"/>
            <a:r>
              <a:rPr lang="en-US" dirty="0" smtClean="0"/>
              <a:t>Expose more information about devices to upper layers</a:t>
            </a:r>
          </a:p>
          <a:p>
            <a:pPr lvl="1"/>
            <a:r>
              <a:rPr lang="en-US" dirty="0" smtClean="0"/>
              <a:t>More flexible interfaces</a:t>
            </a:r>
          </a:p>
          <a:p>
            <a:pPr lvl="1"/>
            <a:endParaRPr lang="en-US" dirty="0" smtClean="0"/>
          </a:p>
          <a:p>
            <a:r>
              <a:rPr lang="en-US" dirty="0" smtClean="0">
                <a:solidFill>
                  <a:srgbClr val="0000FF"/>
                </a:solidFill>
              </a:rPr>
              <a:t>Better-than-worst-case design</a:t>
            </a:r>
          </a:p>
          <a:p>
            <a:pPr lvl="1"/>
            <a:r>
              <a:rPr lang="en-US" dirty="0" smtClean="0"/>
              <a:t>Do not optimize for the worst case</a:t>
            </a:r>
          </a:p>
          <a:p>
            <a:pPr lvl="1"/>
            <a:r>
              <a:rPr lang="en-US" dirty="0"/>
              <a:t>W</a:t>
            </a:r>
            <a:r>
              <a:rPr lang="en-US" dirty="0" smtClean="0"/>
              <a:t>orst case should not determine the common case</a:t>
            </a:r>
          </a:p>
          <a:p>
            <a:endParaRPr lang="en-US" dirty="0"/>
          </a:p>
          <a:p>
            <a:r>
              <a:rPr lang="en-US" dirty="0" smtClean="0">
                <a:solidFill>
                  <a:srgbClr val="0000FF"/>
                </a:solidFill>
              </a:rPr>
              <a:t>Heterogeneity in design</a:t>
            </a:r>
          </a:p>
          <a:p>
            <a:pPr lvl="1"/>
            <a:r>
              <a:rPr lang="en-US" dirty="0" smtClean="0"/>
              <a:t>Enables a more efficient design (No one size fits all) </a:t>
            </a:r>
          </a:p>
          <a:p>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67</a:t>
            </a:fld>
            <a:endParaRPr lang="en-US" altLang="en-US"/>
          </a:p>
        </p:txBody>
      </p:sp>
    </p:spTree>
    <p:extLst>
      <p:ext uri="{BB962C8B-B14F-4D97-AF65-F5344CB8AC3E}">
        <p14:creationId xmlns:p14="http://schemas.microsoft.com/office/powerpoint/2010/main" val="8593702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Other Opportunities with Emerging Technologies</a:t>
            </a:r>
            <a:endParaRPr lang="en-US" sz="3400" dirty="0"/>
          </a:p>
        </p:txBody>
      </p:sp>
      <p:sp>
        <p:nvSpPr>
          <p:cNvPr id="3" name="Content Placeholder 2"/>
          <p:cNvSpPr>
            <a:spLocks noGrp="1"/>
          </p:cNvSpPr>
          <p:nvPr>
            <p:ph idx="1"/>
          </p:nvPr>
        </p:nvSpPr>
        <p:spPr/>
        <p:txBody>
          <a:bodyPr/>
          <a:lstStyle/>
          <a:p>
            <a:r>
              <a:rPr lang="en-US" dirty="0" smtClean="0">
                <a:solidFill>
                  <a:srgbClr val="0000FF"/>
                </a:solidFill>
              </a:rPr>
              <a:t>Merging of memory and storage</a:t>
            </a:r>
          </a:p>
          <a:p>
            <a:pPr lvl="1"/>
            <a:r>
              <a:rPr lang="en-US" dirty="0"/>
              <a:t>e</a:t>
            </a:r>
            <a:r>
              <a:rPr lang="en-US" dirty="0" smtClean="0"/>
              <a:t>.g., a single interface to manage all data</a:t>
            </a:r>
          </a:p>
          <a:p>
            <a:endParaRPr lang="en-US" dirty="0" smtClean="0"/>
          </a:p>
          <a:p>
            <a:r>
              <a:rPr lang="en-US" dirty="0" smtClean="0">
                <a:solidFill>
                  <a:srgbClr val="0000FF"/>
                </a:solidFill>
              </a:rPr>
              <a:t>New applications</a:t>
            </a:r>
          </a:p>
          <a:p>
            <a:pPr lvl="1"/>
            <a:r>
              <a:rPr lang="en-US" dirty="0"/>
              <a:t>e</a:t>
            </a:r>
            <a:r>
              <a:rPr lang="en-US" dirty="0" smtClean="0"/>
              <a:t>.g., ultra-fast checkpoint and restore</a:t>
            </a:r>
          </a:p>
          <a:p>
            <a:pPr lvl="1"/>
            <a:endParaRPr lang="en-US" dirty="0" smtClean="0"/>
          </a:p>
          <a:p>
            <a:r>
              <a:rPr lang="en-US" dirty="0" smtClean="0">
                <a:solidFill>
                  <a:srgbClr val="0000FF"/>
                </a:solidFill>
              </a:rPr>
              <a:t>More robust system design</a:t>
            </a:r>
          </a:p>
          <a:p>
            <a:pPr lvl="1"/>
            <a:r>
              <a:rPr lang="en-US" dirty="0" smtClean="0"/>
              <a:t>e.g., reducing data loss</a:t>
            </a:r>
            <a:endParaRPr lang="en-US" dirty="0"/>
          </a:p>
          <a:p>
            <a:endParaRPr lang="en-US" dirty="0"/>
          </a:p>
          <a:p>
            <a:r>
              <a:rPr lang="en-US" dirty="0" smtClean="0">
                <a:solidFill>
                  <a:srgbClr val="0000FF"/>
                </a:solidFill>
              </a:rPr>
              <a:t>Processing tightly-coupled with memory</a:t>
            </a:r>
          </a:p>
          <a:p>
            <a:pPr lvl="1"/>
            <a:r>
              <a:rPr lang="en-US" dirty="0"/>
              <a:t>e</a:t>
            </a:r>
            <a:r>
              <a:rPr lang="en-US" dirty="0" smtClean="0"/>
              <a:t>.g., enabling efficient search and filtering</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68</a:t>
            </a:fld>
            <a:endParaRPr lang="en-US" altLang="en-US"/>
          </a:p>
        </p:txBody>
      </p:sp>
      <p:sp>
        <p:nvSpPr>
          <p:cNvPr id="5" name="Rectangle 4"/>
          <p:cNvSpPr/>
          <p:nvPr/>
        </p:nvSpPr>
        <p:spPr>
          <a:xfrm>
            <a:off x="539552" y="1340768"/>
            <a:ext cx="4608512" cy="504056"/>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36995856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Coordinated Memory and Storage with NVM (I)</a:t>
            </a:r>
            <a:endParaRPr lang="en-US" sz="3400" dirty="0"/>
          </a:p>
        </p:txBody>
      </p:sp>
      <p:sp>
        <p:nvSpPr>
          <p:cNvPr id="3" name="Content Placeholder 2"/>
          <p:cNvSpPr>
            <a:spLocks noGrp="1"/>
          </p:cNvSpPr>
          <p:nvPr>
            <p:ph idx="1"/>
          </p:nvPr>
        </p:nvSpPr>
        <p:spPr>
          <a:xfrm>
            <a:off x="228600" y="908720"/>
            <a:ext cx="8807896" cy="5339680"/>
          </a:xfrm>
        </p:spPr>
        <p:txBody>
          <a:bodyPr/>
          <a:lstStyle/>
          <a:p>
            <a:r>
              <a:rPr lang="en-US" sz="2200" dirty="0" smtClean="0">
                <a:solidFill>
                  <a:srgbClr val="FF0000"/>
                </a:solidFill>
                <a:sym typeface="Wingdings"/>
              </a:rPr>
              <a:t>The traditional two</a:t>
            </a:r>
            <a:r>
              <a:rPr lang="en-US" sz="2200" dirty="0">
                <a:solidFill>
                  <a:srgbClr val="FF0000"/>
                </a:solidFill>
                <a:sym typeface="Wingdings"/>
              </a:rPr>
              <a:t>-level storage </a:t>
            </a:r>
            <a:r>
              <a:rPr lang="en-US" sz="2200" dirty="0" smtClean="0">
                <a:solidFill>
                  <a:srgbClr val="FF0000"/>
                </a:solidFill>
                <a:sym typeface="Wingdings"/>
              </a:rPr>
              <a:t>model is a bottleneck with NVM</a:t>
            </a:r>
            <a:endParaRPr lang="en-US" sz="2200" dirty="0">
              <a:solidFill>
                <a:srgbClr val="FF0000"/>
              </a:solidFill>
              <a:sym typeface="Wingdings"/>
            </a:endParaRPr>
          </a:p>
          <a:p>
            <a:pPr lvl="1"/>
            <a:r>
              <a:rPr lang="en-US" sz="1800" b="1" dirty="0">
                <a:solidFill>
                  <a:schemeClr val="tx2">
                    <a:lumMod val="75000"/>
                  </a:schemeClr>
                </a:solidFill>
                <a:sym typeface="Wingdings"/>
              </a:rPr>
              <a:t>V</a:t>
            </a:r>
            <a:r>
              <a:rPr lang="en-US" sz="1800" b="1" dirty="0" smtClean="0">
                <a:solidFill>
                  <a:schemeClr val="tx2">
                    <a:lumMod val="75000"/>
                  </a:schemeClr>
                </a:solidFill>
                <a:sym typeface="Wingdings"/>
              </a:rPr>
              <a:t>olatile</a:t>
            </a:r>
            <a:r>
              <a:rPr lang="en-US" sz="1800" dirty="0" smtClean="0">
                <a:solidFill>
                  <a:schemeClr val="tx2">
                    <a:lumMod val="75000"/>
                  </a:schemeClr>
                </a:solidFill>
                <a:sym typeface="Wingdings"/>
              </a:rPr>
              <a:t> </a:t>
            </a:r>
            <a:r>
              <a:rPr lang="en-US" sz="1800" dirty="0">
                <a:solidFill>
                  <a:schemeClr val="tx2">
                    <a:lumMod val="75000"/>
                  </a:schemeClr>
                </a:solidFill>
                <a:sym typeface="Wingdings"/>
              </a:rPr>
              <a:t>data in memory </a:t>
            </a:r>
            <a:r>
              <a:rPr lang="en-US" sz="1800" dirty="0" smtClean="0">
                <a:solidFill>
                  <a:schemeClr val="tx2">
                    <a:lumMod val="75000"/>
                  </a:schemeClr>
                </a:solidFill>
                <a:sym typeface="Wingdings"/>
              </a:rPr>
              <a:t> a </a:t>
            </a:r>
            <a:r>
              <a:rPr lang="en-US" sz="1800" b="1" dirty="0">
                <a:solidFill>
                  <a:schemeClr val="tx2">
                    <a:lumMod val="75000"/>
                  </a:schemeClr>
                </a:solidFill>
                <a:sym typeface="Wingdings"/>
              </a:rPr>
              <a:t>load/store </a:t>
            </a:r>
            <a:r>
              <a:rPr lang="en-US" sz="1800" dirty="0">
                <a:solidFill>
                  <a:schemeClr val="tx2">
                    <a:lumMod val="75000"/>
                  </a:schemeClr>
                </a:solidFill>
                <a:sym typeface="Wingdings"/>
              </a:rPr>
              <a:t>interface</a:t>
            </a:r>
          </a:p>
          <a:p>
            <a:pPr lvl="1"/>
            <a:r>
              <a:rPr lang="en-US" sz="1800" b="1" dirty="0">
                <a:solidFill>
                  <a:srgbClr val="004D26"/>
                </a:solidFill>
                <a:sym typeface="Wingdings"/>
              </a:rPr>
              <a:t>P</a:t>
            </a:r>
            <a:r>
              <a:rPr lang="en-US" sz="1800" b="1" dirty="0" smtClean="0">
                <a:solidFill>
                  <a:srgbClr val="004D26"/>
                </a:solidFill>
                <a:sym typeface="Wingdings"/>
              </a:rPr>
              <a:t>ersistent</a:t>
            </a:r>
            <a:r>
              <a:rPr lang="en-US" sz="1800" dirty="0" smtClean="0">
                <a:solidFill>
                  <a:srgbClr val="004D26"/>
                </a:solidFill>
                <a:sym typeface="Wingdings"/>
              </a:rPr>
              <a:t> </a:t>
            </a:r>
            <a:r>
              <a:rPr lang="en-US" sz="1800" dirty="0">
                <a:solidFill>
                  <a:srgbClr val="004D26"/>
                </a:solidFill>
                <a:sym typeface="Wingdings"/>
              </a:rPr>
              <a:t>data in storage </a:t>
            </a:r>
            <a:r>
              <a:rPr lang="en-US" sz="1800" dirty="0" smtClean="0">
                <a:solidFill>
                  <a:srgbClr val="004D26"/>
                </a:solidFill>
                <a:sym typeface="Wingdings"/>
              </a:rPr>
              <a:t> </a:t>
            </a:r>
            <a:r>
              <a:rPr lang="en-US" sz="1800" dirty="0">
                <a:solidFill>
                  <a:srgbClr val="004D26"/>
                </a:solidFill>
                <a:sym typeface="Wingdings"/>
              </a:rPr>
              <a:t>a </a:t>
            </a:r>
            <a:r>
              <a:rPr lang="en-US" sz="1800" b="1" dirty="0">
                <a:solidFill>
                  <a:srgbClr val="004D26"/>
                </a:solidFill>
                <a:sym typeface="Wingdings"/>
              </a:rPr>
              <a:t>file system </a:t>
            </a:r>
            <a:r>
              <a:rPr lang="en-US" sz="1800" dirty="0">
                <a:solidFill>
                  <a:srgbClr val="004D26"/>
                </a:solidFill>
                <a:sym typeface="Wingdings"/>
              </a:rPr>
              <a:t>interface</a:t>
            </a:r>
          </a:p>
          <a:p>
            <a:pPr lvl="1"/>
            <a:r>
              <a:rPr lang="en-US" sz="1800" dirty="0">
                <a:sym typeface="Wingdings"/>
              </a:rPr>
              <a:t>Problem: </a:t>
            </a:r>
            <a:r>
              <a:rPr lang="en-US" sz="1800" dirty="0">
                <a:solidFill>
                  <a:srgbClr val="0000FF"/>
                </a:solidFill>
                <a:sym typeface="Wingdings"/>
              </a:rPr>
              <a:t>Operating system (OS) and file system (FS) code </a:t>
            </a:r>
            <a:r>
              <a:rPr lang="en-US" sz="1800" dirty="0" smtClean="0">
                <a:solidFill>
                  <a:srgbClr val="0000FF"/>
                </a:solidFill>
                <a:sym typeface="Wingdings"/>
              </a:rPr>
              <a:t>to locate, translate, buffer data become performance and energy bottlenecks with fast NVM stores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69</a:t>
            </a:fld>
            <a:endParaRPr lang="en-US" altLang="en-US"/>
          </a:p>
        </p:txBody>
      </p:sp>
      <p:sp>
        <p:nvSpPr>
          <p:cNvPr id="5" name="Rectangle 4"/>
          <p:cNvSpPr/>
          <p:nvPr/>
        </p:nvSpPr>
        <p:spPr>
          <a:xfrm>
            <a:off x="1619672" y="2996952"/>
            <a:ext cx="6048672" cy="3384376"/>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835696" y="2708920"/>
            <a:ext cx="1809172" cy="369332"/>
          </a:xfrm>
          <a:prstGeom prst="rect">
            <a:avLst/>
          </a:prstGeom>
          <a:solidFill>
            <a:srgbClr val="FFFFFF"/>
          </a:solidFill>
        </p:spPr>
        <p:txBody>
          <a:bodyPr wrap="none" rtlCol="0">
            <a:spAutoFit/>
          </a:bodyPr>
          <a:lstStyle/>
          <a:p>
            <a:r>
              <a:rPr lang="en-US" dirty="0" smtClean="0"/>
              <a:t>Two-Level Store</a:t>
            </a:r>
            <a:endParaRPr lang="en-US" dirty="0"/>
          </a:p>
        </p:txBody>
      </p:sp>
      <p:grpSp>
        <p:nvGrpSpPr>
          <p:cNvPr id="7" name="Group 6"/>
          <p:cNvGrpSpPr/>
          <p:nvPr/>
        </p:nvGrpSpPr>
        <p:grpSpPr>
          <a:xfrm>
            <a:off x="1835696" y="3068960"/>
            <a:ext cx="5761156" cy="3179413"/>
            <a:chOff x="683568" y="1268760"/>
            <a:chExt cx="7948936" cy="4386785"/>
          </a:xfrm>
        </p:grpSpPr>
        <p:pic>
          <p:nvPicPr>
            <p:cNvPr id="8" name="Picture 23" descr="http://i.ehow.com/images/a04/ac/qb/format-hard-drive-xp-800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433856">
              <a:off x="6233025" y="3217816"/>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3" descr="90%"/>
            <p:cNvSpPr txBox="1">
              <a:spLocks noChangeArrowheads="1"/>
            </p:cNvSpPr>
            <p:nvPr/>
          </p:nvSpPr>
          <p:spPr bwMode="auto">
            <a:xfrm>
              <a:off x="3858462" y="2928793"/>
              <a:ext cx="1445352" cy="683692"/>
            </a:xfrm>
            <a:prstGeom prst="rect">
              <a:avLst/>
            </a:prstGeom>
            <a:noFill/>
            <a:ln w="12700">
              <a:noFill/>
              <a:miter lim="800000"/>
              <a:headEnd/>
              <a:tailEnd/>
            </a:ln>
            <a:effectLst/>
          </p:spPr>
          <p:txBody>
            <a:bodyPr wrap="none" lIns="64008" tIns="32004" rIns="64008" bIns="32004">
              <a:spAutoFit/>
            </a:bodyPr>
            <a:lstStyle/>
            <a:p>
              <a:pPr algn="ctr">
                <a:defRPr/>
              </a:pPr>
              <a:r>
                <a:rPr lang="en-US" sz="1400" kern="0" dirty="0" smtClean="0">
                  <a:solidFill>
                    <a:sysClr val="windowText" lastClr="000000"/>
                  </a:solidFill>
                  <a:latin typeface="Tahoma"/>
                  <a:ea typeface="Arial" pitchFamily="-107" charset="0"/>
                  <a:cs typeface="Tahoma"/>
                </a:rPr>
                <a:t>Processor</a:t>
              </a:r>
            </a:p>
            <a:p>
              <a:pPr algn="ctr">
                <a:defRPr/>
              </a:pPr>
              <a:r>
                <a:rPr lang="en-US" sz="1400" kern="0" dirty="0">
                  <a:solidFill>
                    <a:sysClr val="windowText" lastClr="000000"/>
                  </a:solidFill>
                  <a:latin typeface="Tahoma"/>
                  <a:ea typeface="Arial" pitchFamily="-107" charset="0"/>
                  <a:cs typeface="Tahoma"/>
                </a:rPr>
                <a:t>a</a:t>
              </a:r>
              <a:r>
                <a:rPr lang="en-US" sz="1400" kern="0" dirty="0" smtClean="0">
                  <a:solidFill>
                    <a:sysClr val="windowText" lastClr="000000"/>
                  </a:solidFill>
                  <a:latin typeface="Tahoma"/>
                  <a:ea typeface="Arial" pitchFamily="-107" charset="0"/>
                  <a:cs typeface="Tahoma"/>
                </a:rPr>
                <a:t>nd caches</a:t>
              </a:r>
              <a:endParaRPr lang="en-US" sz="1400" kern="0" dirty="0">
                <a:solidFill>
                  <a:sysClr val="windowText" lastClr="000000"/>
                </a:solidFill>
                <a:latin typeface="Tahoma"/>
                <a:ea typeface="Arial" pitchFamily="-107" charset="0"/>
                <a:cs typeface="Tahoma"/>
              </a:endParaRPr>
            </a:p>
          </p:txBody>
        </p:sp>
        <p:sp>
          <p:nvSpPr>
            <p:cNvPr id="10" name="Text Box 20" descr="90%"/>
            <p:cNvSpPr txBox="1">
              <a:spLocks noChangeArrowheads="1"/>
            </p:cNvSpPr>
            <p:nvPr/>
          </p:nvSpPr>
          <p:spPr bwMode="auto">
            <a:xfrm>
              <a:off x="957260" y="5269110"/>
              <a:ext cx="1700030" cy="386435"/>
            </a:xfrm>
            <a:prstGeom prst="rect">
              <a:avLst/>
            </a:prstGeom>
            <a:noFill/>
            <a:ln w="12700">
              <a:noFill/>
              <a:miter lim="800000"/>
              <a:headEnd/>
              <a:tailEnd/>
            </a:ln>
            <a:effectLst/>
          </p:spPr>
          <p:txBody>
            <a:bodyPr wrap="none" lIns="64008" tIns="32004" rIns="64008" bIns="32004">
              <a:spAutoFit/>
            </a:bodyPr>
            <a:lstStyle/>
            <a:p>
              <a:pPr algn="ctr">
                <a:defRPr/>
              </a:pPr>
              <a:r>
                <a:rPr lang="en-US" sz="1400" kern="0" dirty="0">
                  <a:solidFill>
                    <a:srgbClr val="FF0000"/>
                  </a:solidFill>
                  <a:latin typeface="Tahoma"/>
                  <a:ea typeface="Arial" pitchFamily="-107" charset="0"/>
                  <a:cs typeface="Tahoma"/>
                </a:rPr>
                <a:t>Main </a:t>
              </a:r>
              <a:r>
                <a:rPr lang="en-US" sz="1400" kern="0" dirty="0" smtClean="0">
                  <a:solidFill>
                    <a:srgbClr val="FF0000"/>
                  </a:solidFill>
                  <a:latin typeface="Tahoma"/>
                  <a:ea typeface="Arial" pitchFamily="-107" charset="0"/>
                  <a:cs typeface="Tahoma"/>
                </a:rPr>
                <a:t>Memory</a:t>
              </a:r>
              <a:endParaRPr lang="en-US" sz="1400" kern="0" dirty="0">
                <a:solidFill>
                  <a:srgbClr val="FF0000"/>
                </a:solidFill>
                <a:latin typeface="Tahoma"/>
                <a:ea typeface="Arial" pitchFamily="-107" charset="0"/>
                <a:cs typeface="Tahoma"/>
              </a:endParaRPr>
            </a:p>
          </p:txBody>
        </p:sp>
        <p:sp>
          <p:nvSpPr>
            <p:cNvPr id="11" name="Text Box 24" descr="90%"/>
            <p:cNvSpPr txBox="1">
              <a:spLocks noChangeArrowheads="1"/>
            </p:cNvSpPr>
            <p:nvPr/>
          </p:nvSpPr>
          <p:spPr bwMode="auto">
            <a:xfrm>
              <a:off x="6237901" y="5108778"/>
              <a:ext cx="2394603" cy="38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0"/>
                </a:spcBef>
                <a:spcAft>
                  <a:spcPct val="0"/>
                </a:spcAft>
              </a:pPr>
              <a:r>
                <a:rPr lang="en-US" sz="1400" dirty="0" smtClean="0">
                  <a:solidFill>
                    <a:srgbClr val="FF0000"/>
                  </a:solidFill>
                  <a:latin typeface="Tahoma"/>
                  <a:cs typeface="Tahoma"/>
                </a:rPr>
                <a:t>Storage (SSD/HDD)</a:t>
              </a:r>
            </a:p>
          </p:txBody>
        </p:sp>
        <p:pic>
          <p:nvPicPr>
            <p:cNvPr id="12" name="Content Placeholder 6" descr="barcelona-die-photo-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633988"/>
              <a:ext cx="1312168" cy="1279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dim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683568" y="4581128"/>
              <a:ext cx="2304256" cy="549297"/>
            </a:xfrm>
            <a:prstGeom prst="rect">
              <a:avLst/>
            </a:prstGeom>
          </p:spPr>
        </p:pic>
        <p:cxnSp>
          <p:nvCxnSpPr>
            <p:cNvPr id="14" name="Straight Arrow Connector 13"/>
            <p:cNvCxnSpPr/>
            <p:nvPr/>
          </p:nvCxnSpPr>
          <p:spPr>
            <a:xfrm flipH="1">
              <a:off x="2843808" y="2276872"/>
              <a:ext cx="1008112"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755576" y="1844824"/>
              <a:ext cx="2088232"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Virtual memory</a:t>
              </a:r>
              <a:endParaRPr lang="en-US" sz="1400" dirty="0">
                <a:solidFill>
                  <a:srgbClr val="000000"/>
                </a:solidFill>
              </a:endParaRPr>
            </a:p>
          </p:txBody>
        </p:sp>
        <p:sp>
          <p:nvSpPr>
            <p:cNvPr id="16" name="Rectangle 15"/>
            <p:cNvSpPr/>
            <p:nvPr/>
          </p:nvSpPr>
          <p:spPr>
            <a:xfrm>
              <a:off x="755576" y="3212976"/>
              <a:ext cx="2088232"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Address translation</a:t>
              </a:r>
              <a:endParaRPr lang="en-US" sz="1400" dirty="0">
                <a:solidFill>
                  <a:srgbClr val="000000"/>
                </a:solidFill>
              </a:endParaRPr>
            </a:p>
          </p:txBody>
        </p:sp>
        <p:cxnSp>
          <p:nvCxnSpPr>
            <p:cNvPr id="17" name="Straight Arrow Connector 16"/>
            <p:cNvCxnSpPr>
              <a:stCxn id="15" idx="2"/>
              <a:endCxn id="16" idx="0"/>
            </p:cNvCxnSpPr>
            <p:nvPr/>
          </p:nvCxnSpPr>
          <p:spPr>
            <a:xfrm>
              <a:off x="1799692" y="2708920"/>
              <a:ext cx="0" cy="50405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1817346" y="4077072"/>
              <a:ext cx="0" cy="50405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699792" y="1268760"/>
              <a:ext cx="1448008" cy="424654"/>
            </a:xfrm>
            <a:prstGeom prst="rect">
              <a:avLst/>
            </a:prstGeom>
            <a:noFill/>
          </p:spPr>
          <p:txBody>
            <a:bodyPr wrap="none" rtlCol="0">
              <a:spAutoFit/>
            </a:bodyPr>
            <a:lstStyle/>
            <a:p>
              <a:r>
                <a:rPr lang="en-US" sz="1400" dirty="0" smtClean="0">
                  <a:solidFill>
                    <a:srgbClr val="FF0000"/>
                  </a:solidFill>
                </a:rPr>
                <a:t>Load/Store</a:t>
              </a:r>
              <a:endParaRPr lang="en-US" sz="1400" dirty="0">
                <a:solidFill>
                  <a:srgbClr val="FF0000"/>
                </a:solidFill>
              </a:endParaRPr>
            </a:p>
          </p:txBody>
        </p:sp>
        <p:cxnSp>
          <p:nvCxnSpPr>
            <p:cNvPr id="20" name="Straight Arrow Connector 19"/>
            <p:cNvCxnSpPr/>
            <p:nvPr/>
          </p:nvCxnSpPr>
          <p:spPr>
            <a:xfrm>
              <a:off x="5292080" y="2276872"/>
              <a:ext cx="1008112"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6300192" y="1844824"/>
              <a:ext cx="2088232"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Operating system</a:t>
              </a:r>
            </a:p>
            <a:p>
              <a:pPr algn="ctr"/>
              <a:r>
                <a:rPr lang="en-US" sz="1400" dirty="0" smtClean="0">
                  <a:solidFill>
                    <a:srgbClr val="000000"/>
                  </a:solidFill>
                </a:rPr>
                <a:t>and file system</a:t>
              </a:r>
              <a:endParaRPr lang="en-US" sz="1400" dirty="0">
                <a:solidFill>
                  <a:srgbClr val="000000"/>
                </a:solidFill>
              </a:endParaRPr>
            </a:p>
          </p:txBody>
        </p:sp>
        <p:cxnSp>
          <p:nvCxnSpPr>
            <p:cNvPr id="22" name="Straight Arrow Connector 21"/>
            <p:cNvCxnSpPr>
              <a:stCxn id="21" idx="2"/>
            </p:cNvCxnSpPr>
            <p:nvPr/>
          </p:nvCxnSpPr>
          <p:spPr>
            <a:xfrm>
              <a:off x="7344308" y="2708920"/>
              <a:ext cx="0" cy="50405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220072" y="1268760"/>
              <a:ext cx="2716215" cy="424654"/>
            </a:xfrm>
            <a:prstGeom prst="rect">
              <a:avLst/>
            </a:prstGeom>
            <a:noFill/>
          </p:spPr>
          <p:txBody>
            <a:bodyPr wrap="none" rtlCol="0">
              <a:spAutoFit/>
            </a:bodyPr>
            <a:lstStyle/>
            <a:p>
              <a:r>
                <a:rPr lang="en-US" sz="1400" dirty="0" err="1" smtClean="0">
                  <a:solidFill>
                    <a:srgbClr val="FF0000"/>
                  </a:solidFill>
                </a:rPr>
                <a:t>fopen</a:t>
              </a:r>
              <a:r>
                <a:rPr lang="en-US" sz="1400" dirty="0" smtClean="0">
                  <a:solidFill>
                    <a:srgbClr val="FF0000"/>
                  </a:solidFill>
                </a:rPr>
                <a:t>, </a:t>
              </a:r>
              <a:r>
                <a:rPr lang="en-US" sz="1400" dirty="0" err="1" smtClean="0">
                  <a:solidFill>
                    <a:srgbClr val="FF0000"/>
                  </a:solidFill>
                </a:rPr>
                <a:t>fread</a:t>
              </a:r>
              <a:r>
                <a:rPr lang="en-US" sz="1400" dirty="0" smtClean="0">
                  <a:solidFill>
                    <a:srgbClr val="FF0000"/>
                  </a:solidFill>
                </a:rPr>
                <a:t>, </a:t>
              </a:r>
              <a:r>
                <a:rPr lang="en-US" sz="1400" dirty="0" err="1" smtClean="0">
                  <a:solidFill>
                    <a:srgbClr val="FF0000"/>
                  </a:solidFill>
                </a:rPr>
                <a:t>fwrite</a:t>
              </a:r>
              <a:r>
                <a:rPr lang="en-US" sz="1400" dirty="0" smtClean="0">
                  <a:solidFill>
                    <a:srgbClr val="FF0000"/>
                  </a:solidFill>
                </a:rPr>
                <a:t>, …</a:t>
              </a:r>
              <a:endParaRPr lang="en-US" sz="1400" dirty="0">
                <a:solidFill>
                  <a:srgbClr val="FF0000"/>
                </a:solidFill>
              </a:endParaRPr>
            </a:p>
          </p:txBody>
        </p:sp>
      </p:grpSp>
    </p:spTree>
    <p:extLst>
      <p:ext uri="{BB962C8B-B14F-4D97-AF65-F5344CB8AC3E}">
        <p14:creationId xmlns:p14="http://schemas.microsoft.com/office/powerpoint/2010/main" val="32537474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latin typeface="Garamond" charset="0"/>
                <a:ea typeface="ＭＳ Ｐゴシック" charset="0"/>
                <a:cs typeface="ＭＳ Ｐゴシック" charset="0"/>
              </a:rPr>
              <a:t>Major Trends Affecting Main Memory (II)</a:t>
            </a:r>
          </a:p>
        </p:txBody>
      </p:sp>
      <p:sp>
        <p:nvSpPr>
          <p:cNvPr id="3" name="Content Placeholder 2"/>
          <p:cNvSpPr>
            <a:spLocks noGrp="1"/>
          </p:cNvSpPr>
          <p:nvPr>
            <p:ph idx="1"/>
          </p:nvPr>
        </p:nvSpPr>
        <p:spPr>
          <a:xfrm>
            <a:off x="228600" y="996950"/>
            <a:ext cx="8915400" cy="5194300"/>
          </a:xfrm>
        </p:spPr>
        <p:txBody>
          <a:bodyPr/>
          <a:lstStyle/>
          <a:p>
            <a:r>
              <a:rPr lang="en-US" dirty="0">
                <a:solidFill>
                  <a:srgbClr val="0000FF"/>
                </a:solidFill>
                <a:latin typeface="Tahoma" charset="0"/>
                <a:ea typeface="ＭＳ Ｐゴシック" charset="0"/>
                <a:cs typeface="ＭＳ Ｐゴシック" charset="0"/>
              </a:rPr>
              <a:t>Need for main memory </a:t>
            </a:r>
            <a:r>
              <a:rPr lang="en-US" dirty="0" smtClean="0">
                <a:solidFill>
                  <a:srgbClr val="0000FF"/>
                </a:solidFill>
                <a:latin typeface="Tahoma" charset="0"/>
                <a:ea typeface="ＭＳ Ｐゴシック" charset="0"/>
                <a:cs typeface="ＭＳ Ｐゴシック" charset="0"/>
              </a:rPr>
              <a:t>capacity, bandwidth, QoS </a:t>
            </a:r>
            <a:r>
              <a:rPr lang="en-US" dirty="0">
                <a:solidFill>
                  <a:srgbClr val="0000FF"/>
                </a:solidFill>
                <a:latin typeface="Tahoma" charset="0"/>
                <a:ea typeface="ＭＳ Ｐゴシック" charset="0"/>
                <a:cs typeface="ＭＳ Ｐゴシック" charset="0"/>
              </a:rPr>
              <a:t>increasing </a:t>
            </a:r>
          </a:p>
          <a:p>
            <a:pPr lvl="1"/>
            <a:r>
              <a:rPr lang="en-US" dirty="0">
                <a:solidFill>
                  <a:srgbClr val="FF0000"/>
                </a:solidFill>
                <a:latin typeface="Tahoma" charset="0"/>
                <a:ea typeface="ＭＳ Ｐゴシック" charset="0"/>
              </a:rPr>
              <a:t>Multi-core</a:t>
            </a:r>
            <a:r>
              <a:rPr lang="en-US" dirty="0">
                <a:latin typeface="Tahoma" charset="0"/>
                <a:ea typeface="ＭＳ Ｐゴシック" charset="0"/>
              </a:rPr>
              <a:t>: increasing number of </a:t>
            </a:r>
            <a:r>
              <a:rPr lang="en-US" dirty="0" smtClean="0">
                <a:latin typeface="Tahoma" charset="0"/>
                <a:ea typeface="ＭＳ Ｐゴシック" charset="0"/>
              </a:rPr>
              <a:t>cores/agents</a:t>
            </a:r>
            <a:endParaRPr lang="en-US" dirty="0">
              <a:latin typeface="Tahoma" charset="0"/>
              <a:ea typeface="ＭＳ Ｐゴシック" charset="0"/>
            </a:endParaRPr>
          </a:p>
          <a:p>
            <a:pPr lvl="1"/>
            <a:r>
              <a:rPr lang="en-US" dirty="0">
                <a:solidFill>
                  <a:srgbClr val="FF0000"/>
                </a:solidFill>
                <a:latin typeface="Tahoma" charset="0"/>
                <a:ea typeface="ＭＳ Ｐゴシック" charset="0"/>
              </a:rPr>
              <a:t>Data-intensive applications</a:t>
            </a:r>
            <a:r>
              <a:rPr lang="en-US" dirty="0">
                <a:latin typeface="Tahoma" charset="0"/>
                <a:ea typeface="ＭＳ Ｐゴシック" charset="0"/>
              </a:rPr>
              <a:t>: increasing demand/hunger for data</a:t>
            </a:r>
          </a:p>
          <a:p>
            <a:pPr lvl="1"/>
            <a:r>
              <a:rPr lang="en-US" dirty="0">
                <a:solidFill>
                  <a:srgbClr val="FF0000"/>
                </a:solidFill>
                <a:latin typeface="Tahoma" charset="0"/>
                <a:ea typeface="ＭＳ Ｐゴシック" charset="0"/>
              </a:rPr>
              <a:t>Consolidation</a:t>
            </a:r>
            <a:r>
              <a:rPr lang="en-US" dirty="0">
                <a:latin typeface="Tahoma" charset="0"/>
                <a:ea typeface="ＭＳ Ｐゴシック" charset="0"/>
              </a:rPr>
              <a:t>: </a:t>
            </a:r>
            <a:r>
              <a:rPr lang="en-US" dirty="0" smtClean="0">
                <a:latin typeface="Tahoma" charset="0"/>
                <a:ea typeface="ＭＳ Ｐゴシック" charset="0"/>
              </a:rPr>
              <a:t>cloud </a:t>
            </a:r>
            <a:r>
              <a:rPr lang="en-US" dirty="0">
                <a:latin typeface="Tahoma" charset="0"/>
                <a:ea typeface="ＭＳ Ｐゴシック" charset="0"/>
              </a:rPr>
              <a:t>computing, GPUs, </a:t>
            </a:r>
            <a:r>
              <a:rPr lang="en-US" dirty="0" smtClean="0">
                <a:latin typeface="Tahoma" charset="0"/>
                <a:ea typeface="ＭＳ Ｐゴシック" charset="0"/>
              </a:rPr>
              <a:t>mobile, heterogeneity</a:t>
            </a:r>
            <a:endParaRPr lang="en-US" dirty="0">
              <a:latin typeface="Tahoma" charset="0"/>
              <a:ea typeface="ＭＳ Ｐゴシック" charset="0"/>
            </a:endParaRP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Main memory energy/power is a key system design concern</a:t>
            </a:r>
          </a:p>
          <a:p>
            <a:endParaRPr lang="en-US" sz="2200" dirty="0">
              <a:solidFill>
                <a:srgbClr val="7F7F7F"/>
              </a:solidFill>
              <a:latin typeface="Tahoma" charset="0"/>
              <a:ea typeface="ＭＳ Ｐゴシック" charset="0"/>
              <a:cs typeface="ＭＳ Ｐゴシック" charset="0"/>
            </a:endParaRPr>
          </a:p>
          <a:p>
            <a:pPr>
              <a:buFont typeface="Wingdings" charset="0"/>
              <a:buNone/>
            </a:pPr>
            <a:endParaRPr lang="en-US" sz="2200" dirty="0">
              <a:solidFill>
                <a:srgbClr val="7F7F7F"/>
              </a:solidFill>
              <a:latin typeface="Tahoma" charset="0"/>
              <a:ea typeface="ＭＳ Ｐゴシック" charset="0"/>
              <a:cs typeface="ＭＳ Ｐゴシック" charset="0"/>
            </a:endParaRPr>
          </a:p>
          <a:p>
            <a:pPr>
              <a:buFont typeface="Wingdings" charset="0"/>
              <a:buNone/>
            </a:pPr>
            <a:endParaRPr lang="en-US" dirty="0">
              <a:solidFill>
                <a:srgbClr val="7F7F7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DRAM technology scaling is ending </a:t>
            </a: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662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E096BAB-925E-464D-8476-CD2FB2182577}" type="slidenum">
              <a:rPr lang="en-US" sz="1600">
                <a:solidFill>
                  <a:srgbClr val="000000"/>
                </a:solidFill>
                <a:latin typeface="Garamond" charset="0"/>
              </a:rPr>
              <a:pPr eaLnBrk="1" hangingPunct="1"/>
              <a:t>7</a:t>
            </a:fld>
            <a:endParaRPr lang="en-US" sz="1600" dirty="0">
              <a:solidFill>
                <a:srgbClr val="000000"/>
              </a:solidFill>
              <a:latin typeface="Garamond" charset="0"/>
            </a:endParaRPr>
          </a:p>
        </p:txBody>
      </p:sp>
    </p:spTree>
    <p:extLst>
      <p:ext uri="{BB962C8B-B14F-4D97-AF65-F5344CB8AC3E}">
        <p14:creationId xmlns:p14="http://schemas.microsoft.com/office/powerpoint/2010/main" val="1807772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solidFill>
                  <a:srgbClr val="006633"/>
                </a:solidFill>
              </a:rPr>
              <a:t>Coordinated Memory and Storage with NVM (</a:t>
            </a:r>
            <a:r>
              <a:rPr lang="en-US" sz="3400" dirty="0" smtClean="0">
                <a:solidFill>
                  <a:srgbClr val="006633"/>
                </a:solidFill>
              </a:rPr>
              <a:t>II)</a:t>
            </a:r>
            <a:endParaRPr lang="en-US" dirty="0"/>
          </a:p>
        </p:txBody>
      </p:sp>
      <p:sp>
        <p:nvSpPr>
          <p:cNvPr id="3" name="Content Placeholder 2"/>
          <p:cNvSpPr>
            <a:spLocks noGrp="1"/>
          </p:cNvSpPr>
          <p:nvPr>
            <p:ph idx="1"/>
          </p:nvPr>
        </p:nvSpPr>
        <p:spPr>
          <a:xfrm>
            <a:off x="228600" y="1052736"/>
            <a:ext cx="8610600" cy="5195664"/>
          </a:xfrm>
        </p:spPr>
        <p:txBody>
          <a:bodyPr/>
          <a:lstStyle/>
          <a:p>
            <a:r>
              <a:rPr lang="en-US" sz="2200" dirty="0">
                <a:sym typeface="Wingdings"/>
              </a:rPr>
              <a:t>Goal: </a:t>
            </a:r>
            <a:r>
              <a:rPr lang="en-US" sz="2200" dirty="0">
                <a:solidFill>
                  <a:srgbClr val="0000FF"/>
                </a:solidFill>
                <a:sym typeface="Wingdings"/>
              </a:rPr>
              <a:t>Unify memory and storage </a:t>
            </a:r>
            <a:r>
              <a:rPr lang="en-US" sz="2200" dirty="0" smtClean="0">
                <a:solidFill>
                  <a:srgbClr val="0000FF"/>
                </a:solidFill>
                <a:sym typeface="Wingdings"/>
              </a:rPr>
              <a:t>management in a single unit to </a:t>
            </a:r>
            <a:r>
              <a:rPr lang="en-US" sz="2200" dirty="0">
                <a:solidFill>
                  <a:srgbClr val="FF0000"/>
                </a:solidFill>
                <a:sym typeface="Wingdings"/>
              </a:rPr>
              <a:t>eliminate wasted work to locate, transfer, and translate data</a:t>
            </a:r>
          </a:p>
          <a:p>
            <a:pPr lvl="1"/>
            <a:r>
              <a:rPr lang="en-US" sz="1800" dirty="0" smtClean="0">
                <a:sym typeface="Wingdings"/>
              </a:rPr>
              <a:t>Improves </a:t>
            </a:r>
            <a:r>
              <a:rPr lang="en-US" sz="1800" dirty="0">
                <a:sym typeface="Wingdings"/>
              </a:rPr>
              <a:t>both energy and performance</a:t>
            </a:r>
          </a:p>
          <a:p>
            <a:pPr lvl="1"/>
            <a:r>
              <a:rPr lang="en-US" sz="1800" dirty="0" smtClean="0">
                <a:sym typeface="Wingdings"/>
              </a:rPr>
              <a:t>Simplifies </a:t>
            </a:r>
            <a:r>
              <a:rPr lang="en-US" sz="1800" dirty="0">
                <a:sym typeface="Wingdings"/>
              </a:rPr>
              <a:t>programming model as well</a:t>
            </a:r>
            <a:endParaRPr lang="en-US" sz="1800"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70</a:t>
            </a:fld>
            <a:endParaRPr lang="en-US" altLang="en-US"/>
          </a:p>
        </p:txBody>
      </p:sp>
      <p:sp>
        <p:nvSpPr>
          <p:cNvPr id="5" name="Rectangle 4"/>
          <p:cNvSpPr/>
          <p:nvPr/>
        </p:nvSpPr>
        <p:spPr>
          <a:xfrm>
            <a:off x="4067944" y="4509120"/>
            <a:ext cx="1296144"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619672" y="2996952"/>
            <a:ext cx="6048672" cy="3384376"/>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835696" y="2708920"/>
            <a:ext cx="2651011" cy="369332"/>
          </a:xfrm>
          <a:prstGeom prst="rect">
            <a:avLst/>
          </a:prstGeom>
          <a:solidFill>
            <a:srgbClr val="FFFFFF"/>
          </a:solidFill>
        </p:spPr>
        <p:txBody>
          <a:bodyPr wrap="none" rtlCol="0">
            <a:spAutoFit/>
          </a:bodyPr>
          <a:lstStyle/>
          <a:p>
            <a:r>
              <a:rPr lang="en-US" dirty="0" smtClean="0"/>
              <a:t>Unified Memory/Storage</a:t>
            </a:r>
            <a:endParaRPr lang="en-US" dirty="0"/>
          </a:p>
        </p:txBody>
      </p:sp>
      <p:sp>
        <p:nvSpPr>
          <p:cNvPr id="8" name="Text Box 13" descr="90%"/>
          <p:cNvSpPr txBox="1">
            <a:spLocks noChangeArrowheads="1"/>
          </p:cNvSpPr>
          <p:nvPr/>
        </p:nvSpPr>
        <p:spPr bwMode="auto">
          <a:xfrm>
            <a:off x="4185446" y="4003438"/>
            <a:ext cx="1047549" cy="495520"/>
          </a:xfrm>
          <a:prstGeom prst="rect">
            <a:avLst/>
          </a:prstGeom>
          <a:noFill/>
          <a:ln w="12700">
            <a:noFill/>
            <a:miter lim="800000"/>
            <a:headEnd/>
            <a:tailEnd/>
          </a:ln>
          <a:effectLst/>
        </p:spPr>
        <p:txBody>
          <a:bodyPr wrap="none" lIns="64008" tIns="32004" rIns="64008" bIns="32004">
            <a:spAutoFit/>
          </a:bodyPr>
          <a:lstStyle/>
          <a:p>
            <a:pPr algn="ctr">
              <a:defRPr/>
            </a:pPr>
            <a:r>
              <a:rPr lang="en-US" sz="1400" kern="0" dirty="0" smtClean="0">
                <a:solidFill>
                  <a:sysClr val="windowText" lastClr="000000"/>
                </a:solidFill>
                <a:latin typeface="Tahoma"/>
                <a:ea typeface="Arial" pitchFamily="-107" charset="0"/>
                <a:cs typeface="Tahoma"/>
              </a:rPr>
              <a:t>Processor</a:t>
            </a:r>
          </a:p>
          <a:p>
            <a:pPr algn="ctr">
              <a:defRPr/>
            </a:pPr>
            <a:r>
              <a:rPr lang="en-US" sz="1400" kern="0" dirty="0">
                <a:solidFill>
                  <a:sysClr val="windowText" lastClr="000000"/>
                </a:solidFill>
                <a:latin typeface="Tahoma"/>
                <a:ea typeface="Arial" pitchFamily="-107" charset="0"/>
                <a:cs typeface="Tahoma"/>
              </a:rPr>
              <a:t>a</a:t>
            </a:r>
            <a:r>
              <a:rPr lang="en-US" sz="1400" kern="0" dirty="0" smtClean="0">
                <a:solidFill>
                  <a:sysClr val="windowText" lastClr="000000"/>
                </a:solidFill>
                <a:latin typeface="Tahoma"/>
                <a:ea typeface="Arial" pitchFamily="-107" charset="0"/>
                <a:cs typeface="Tahoma"/>
              </a:rPr>
              <a:t>nd caches</a:t>
            </a:r>
            <a:endParaRPr lang="en-US" sz="1400" kern="0" dirty="0">
              <a:solidFill>
                <a:sysClr val="windowText" lastClr="000000"/>
              </a:solidFill>
              <a:latin typeface="Tahoma"/>
              <a:ea typeface="Arial" pitchFamily="-107" charset="0"/>
              <a:cs typeface="Tahoma"/>
            </a:endParaRPr>
          </a:p>
        </p:txBody>
      </p:sp>
      <p:sp>
        <p:nvSpPr>
          <p:cNvPr id="9" name="Text Box 24" descr="90%"/>
          <p:cNvSpPr txBox="1">
            <a:spLocks noChangeArrowheads="1"/>
          </p:cNvSpPr>
          <p:nvPr/>
        </p:nvSpPr>
        <p:spPr bwMode="auto">
          <a:xfrm>
            <a:off x="3059832" y="6063351"/>
            <a:ext cx="3399392" cy="2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0"/>
              </a:spcBef>
              <a:spcAft>
                <a:spcPct val="0"/>
              </a:spcAft>
            </a:pPr>
            <a:r>
              <a:rPr lang="en-US" sz="1400" dirty="0" smtClean="0">
                <a:solidFill>
                  <a:srgbClr val="FF0000"/>
                </a:solidFill>
                <a:latin typeface="Tahoma"/>
                <a:cs typeface="Tahoma"/>
              </a:rPr>
              <a:t>Persistent (e.g., Phase-Change) Memory</a:t>
            </a:r>
          </a:p>
        </p:txBody>
      </p:sp>
      <p:pic>
        <p:nvPicPr>
          <p:cNvPr id="10" name="Content Placeholder 6" descr="barcelona-die-photo-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1452" y="3140968"/>
            <a:ext cx="874036" cy="85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a:xfrm>
            <a:off x="4355976" y="4432556"/>
            <a:ext cx="0" cy="52761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987824" y="4509120"/>
            <a:ext cx="1049474" cy="307777"/>
          </a:xfrm>
          <a:prstGeom prst="rect">
            <a:avLst/>
          </a:prstGeom>
          <a:noFill/>
        </p:spPr>
        <p:txBody>
          <a:bodyPr wrap="none" rtlCol="0">
            <a:spAutoFit/>
          </a:bodyPr>
          <a:lstStyle/>
          <a:p>
            <a:r>
              <a:rPr lang="en-US" sz="1400" dirty="0" smtClean="0"/>
              <a:t>Load/Store</a:t>
            </a:r>
            <a:endParaRPr lang="en-US" sz="1400" dirty="0"/>
          </a:p>
        </p:txBody>
      </p:sp>
      <p:pic>
        <p:nvPicPr>
          <p:cNvPr id="13" name="Picture 12"/>
          <p:cNvPicPr>
            <a:picLocks noChangeAspect="1"/>
          </p:cNvPicPr>
          <p:nvPr/>
        </p:nvPicPr>
        <p:blipFill>
          <a:blip r:embed="rId3"/>
          <a:stretch>
            <a:fillRect/>
          </a:stretch>
        </p:blipFill>
        <p:spPr>
          <a:xfrm>
            <a:off x="3935700" y="5056095"/>
            <a:ext cx="1554690" cy="1003885"/>
          </a:xfrm>
          <a:prstGeom prst="rect">
            <a:avLst/>
          </a:prstGeom>
        </p:spPr>
      </p:pic>
      <p:cxnSp>
        <p:nvCxnSpPr>
          <p:cNvPr id="14" name="Straight Connector 13"/>
          <p:cNvCxnSpPr/>
          <p:nvPr/>
        </p:nvCxnSpPr>
        <p:spPr>
          <a:xfrm flipH="1" flipV="1">
            <a:off x="2915816" y="4077072"/>
            <a:ext cx="1152128" cy="43204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123728" y="3573016"/>
            <a:ext cx="1659429" cy="523220"/>
          </a:xfrm>
          <a:prstGeom prst="rect">
            <a:avLst/>
          </a:prstGeom>
          <a:noFill/>
        </p:spPr>
        <p:txBody>
          <a:bodyPr wrap="none" rtlCol="0">
            <a:spAutoFit/>
          </a:bodyPr>
          <a:lstStyle/>
          <a:p>
            <a:pPr algn="ctr"/>
            <a:r>
              <a:rPr lang="en-US" sz="1400" dirty="0" smtClean="0">
                <a:solidFill>
                  <a:srgbClr val="FF0000"/>
                </a:solidFill>
              </a:rPr>
              <a:t>Persistent Memory</a:t>
            </a:r>
          </a:p>
          <a:p>
            <a:pPr algn="ctr"/>
            <a:r>
              <a:rPr lang="en-US" sz="1400" dirty="0" smtClean="0">
                <a:solidFill>
                  <a:srgbClr val="FF0000"/>
                </a:solidFill>
              </a:rPr>
              <a:t>Manager</a:t>
            </a:r>
            <a:endParaRPr lang="en-US" sz="1400" dirty="0">
              <a:solidFill>
                <a:srgbClr val="FF0000"/>
              </a:solidFill>
            </a:endParaRPr>
          </a:p>
        </p:txBody>
      </p:sp>
      <p:cxnSp>
        <p:nvCxnSpPr>
          <p:cNvPr id="16" name="Straight Arrow Connector 15"/>
          <p:cNvCxnSpPr/>
          <p:nvPr/>
        </p:nvCxnSpPr>
        <p:spPr>
          <a:xfrm flipV="1">
            <a:off x="5076056" y="4437112"/>
            <a:ext cx="0" cy="52761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436096" y="4509120"/>
            <a:ext cx="928459" cy="307777"/>
          </a:xfrm>
          <a:prstGeom prst="rect">
            <a:avLst/>
          </a:prstGeom>
          <a:noFill/>
        </p:spPr>
        <p:txBody>
          <a:bodyPr wrap="none" rtlCol="0">
            <a:spAutoFit/>
          </a:bodyPr>
          <a:lstStyle/>
          <a:p>
            <a:r>
              <a:rPr lang="en-US" sz="1400" dirty="0" smtClean="0"/>
              <a:t>Feedback</a:t>
            </a:r>
            <a:endParaRPr lang="en-US" sz="1400" dirty="0"/>
          </a:p>
        </p:txBody>
      </p:sp>
      <p:sp>
        <p:nvSpPr>
          <p:cNvPr id="18" name="Rectangle 17"/>
          <p:cNvSpPr/>
          <p:nvPr/>
        </p:nvSpPr>
        <p:spPr>
          <a:xfrm>
            <a:off x="1475656" y="6344604"/>
            <a:ext cx="7056784" cy="553998"/>
          </a:xfrm>
          <a:prstGeom prst="rect">
            <a:avLst/>
          </a:prstGeom>
        </p:spPr>
        <p:txBody>
          <a:bodyPr wrap="square">
            <a:spAutoFit/>
          </a:bodyPr>
          <a:lstStyle/>
          <a:p>
            <a:r>
              <a:rPr lang="en-US" sz="1500" dirty="0"/>
              <a:t>Meza+, </a:t>
            </a:r>
            <a:r>
              <a:rPr lang="en-US" sz="1500" dirty="0" smtClean="0"/>
              <a:t>“</a:t>
            </a:r>
            <a:r>
              <a:rPr lang="en-US" sz="1500" dirty="0" smtClean="0">
                <a:solidFill>
                  <a:srgbClr val="0000FF"/>
                </a:solidFill>
              </a:rPr>
              <a:t>A Case for Efficient Hardware-Software Cooperative Management of Storage and Memory</a:t>
            </a:r>
            <a:r>
              <a:rPr lang="en-US" sz="1500" dirty="0" smtClean="0"/>
              <a:t>,</a:t>
            </a:r>
            <a:r>
              <a:rPr lang="en-US" sz="1500" dirty="0"/>
              <a:t>” </a:t>
            </a:r>
            <a:r>
              <a:rPr lang="en-US" sz="1500" dirty="0" smtClean="0"/>
              <a:t>WEED 2013.</a:t>
            </a:r>
            <a:endParaRPr lang="en-US" sz="1500" dirty="0"/>
          </a:p>
        </p:txBody>
      </p:sp>
    </p:spTree>
    <p:extLst>
      <p:ext uri="{BB962C8B-B14F-4D97-AF65-F5344CB8AC3E}">
        <p14:creationId xmlns:p14="http://schemas.microsoft.com/office/powerpoint/2010/main" val="67125844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807896" cy="1066800"/>
          </a:xfrm>
        </p:spPr>
        <p:txBody>
          <a:bodyPr>
            <a:noAutofit/>
          </a:bodyPr>
          <a:lstStyle/>
          <a:p>
            <a:r>
              <a:rPr lang="en-US" sz="3800" dirty="0" smtClean="0"/>
              <a:t>Performance Benefits </a:t>
            </a:r>
            <a:r>
              <a:rPr lang="en-US" sz="3800" dirty="0"/>
              <a:t>of a Single-Level Store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71</a:t>
            </a:fld>
            <a:endParaRPr lang="en-US" altLang="en-US"/>
          </a:p>
        </p:txBody>
      </p:sp>
      <p:sp>
        <p:nvSpPr>
          <p:cNvPr id="5" name="TextBox 38"/>
          <p:cNvSpPr txBox="1">
            <a:spLocks noChangeArrowheads="1"/>
          </p:cNvSpPr>
          <p:nvPr/>
        </p:nvSpPr>
        <p:spPr bwMode="auto">
          <a:xfrm>
            <a:off x="1684467" y="6453336"/>
            <a:ext cx="20954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smtClean="0"/>
              <a:t>Results for </a:t>
            </a:r>
            <a:r>
              <a:rPr lang="en-US" sz="1600" dirty="0" err="1" smtClean="0"/>
              <a:t>PostMark</a:t>
            </a:r>
            <a:endParaRPr lang="en-US" sz="1600" dirty="0"/>
          </a:p>
        </p:txBody>
      </p:sp>
      <p:pic>
        <p:nvPicPr>
          <p:cNvPr id="8" name="Content Placeholder 7"/>
          <p:cNvPicPr>
            <a:picLocks noGrp="1" noChangeAspect="1"/>
          </p:cNvPicPr>
          <p:nvPr>
            <p:ph idx="1"/>
          </p:nvPr>
        </p:nvPicPr>
        <p:blipFill>
          <a:blip r:embed="rId3"/>
          <a:srcRect l="-7256" r="-7256"/>
          <a:stretch>
            <a:fillRect/>
          </a:stretch>
        </p:blipFill>
        <p:spPr/>
      </p:pic>
      <p:cxnSp>
        <p:nvCxnSpPr>
          <p:cNvPr id="6" name="Straight Arrow Connector 5"/>
          <p:cNvCxnSpPr/>
          <p:nvPr/>
        </p:nvCxnSpPr>
        <p:spPr bwMode="auto">
          <a:xfrm>
            <a:off x="5436096" y="5229200"/>
            <a:ext cx="1080120" cy="1440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38"/>
          <p:cNvSpPr txBox="1">
            <a:spLocks noChangeArrowheads="1"/>
          </p:cNvSpPr>
          <p:nvPr/>
        </p:nvSpPr>
        <p:spPr bwMode="auto">
          <a:xfrm>
            <a:off x="5559334" y="4797152"/>
            <a:ext cx="7408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smtClean="0">
                <a:solidFill>
                  <a:srgbClr val="FF0000"/>
                </a:solidFill>
              </a:rPr>
              <a:t>~5X</a:t>
            </a:r>
            <a:endParaRPr lang="en-US" dirty="0">
              <a:solidFill>
                <a:srgbClr val="FF0000"/>
              </a:solidFill>
            </a:endParaRPr>
          </a:p>
        </p:txBody>
      </p:sp>
    </p:spTree>
    <p:extLst>
      <p:ext uri="{BB962C8B-B14F-4D97-AF65-F5344CB8AC3E}">
        <p14:creationId xmlns:p14="http://schemas.microsoft.com/office/powerpoint/2010/main" val="18065849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Energy Benefits of a Single-Level Store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72</a:t>
            </a:fld>
            <a:endParaRPr lang="en-US" altLang="en-US"/>
          </a:p>
        </p:txBody>
      </p:sp>
      <p:pic>
        <p:nvPicPr>
          <p:cNvPr id="6" name="Content Placeholder 5"/>
          <p:cNvPicPr>
            <a:picLocks noGrp="1" noChangeAspect="1"/>
          </p:cNvPicPr>
          <p:nvPr>
            <p:ph idx="1"/>
          </p:nvPr>
        </p:nvPicPr>
        <p:blipFill>
          <a:blip r:embed="rId3"/>
          <a:srcRect l="-7624" r="-7624"/>
          <a:stretch>
            <a:fillRect/>
          </a:stretch>
        </p:blipFill>
        <p:spPr/>
      </p:pic>
      <p:sp>
        <p:nvSpPr>
          <p:cNvPr id="7" name="TextBox 38"/>
          <p:cNvSpPr txBox="1">
            <a:spLocks noChangeArrowheads="1"/>
          </p:cNvSpPr>
          <p:nvPr/>
        </p:nvSpPr>
        <p:spPr bwMode="auto">
          <a:xfrm>
            <a:off x="1684467" y="6453336"/>
            <a:ext cx="20954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smtClean="0"/>
              <a:t>Results for </a:t>
            </a:r>
            <a:r>
              <a:rPr lang="en-US" sz="1600" dirty="0" err="1" smtClean="0"/>
              <a:t>PostMark</a:t>
            </a:r>
            <a:endParaRPr lang="en-US" sz="1600" dirty="0"/>
          </a:p>
        </p:txBody>
      </p:sp>
      <p:cxnSp>
        <p:nvCxnSpPr>
          <p:cNvPr id="8" name="Straight Arrow Connector 7"/>
          <p:cNvCxnSpPr/>
          <p:nvPr/>
        </p:nvCxnSpPr>
        <p:spPr bwMode="auto">
          <a:xfrm>
            <a:off x="5436096" y="5229200"/>
            <a:ext cx="1080120" cy="1440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38"/>
          <p:cNvSpPr txBox="1">
            <a:spLocks noChangeArrowheads="1"/>
          </p:cNvSpPr>
          <p:nvPr/>
        </p:nvSpPr>
        <p:spPr bwMode="auto">
          <a:xfrm>
            <a:off x="5559334" y="4797152"/>
            <a:ext cx="7408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smtClean="0">
                <a:solidFill>
                  <a:srgbClr val="FF0000"/>
                </a:solidFill>
              </a:rPr>
              <a:t>~5X</a:t>
            </a:r>
            <a:endParaRPr lang="en-US" dirty="0">
              <a:solidFill>
                <a:srgbClr val="FF0000"/>
              </a:solidFill>
            </a:endParaRPr>
          </a:p>
        </p:txBody>
      </p:sp>
    </p:spTree>
    <p:extLst>
      <p:ext uri="{BB962C8B-B14F-4D97-AF65-F5344CB8AC3E}">
        <p14:creationId xmlns:p14="http://schemas.microsoft.com/office/powerpoint/2010/main" val="22137358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The DRAM Scaling Problem and Solution Directions</a:t>
            </a:r>
          </a:p>
          <a:p>
            <a:pPr lvl="1" eaLnBrk="1" hangingPunct="1"/>
            <a:r>
              <a:rPr lang="en-US" dirty="0" smtClean="0">
                <a:latin typeface="Tahoma" charset="0"/>
                <a:ea typeface="ＭＳ Ｐゴシック" charset="0"/>
                <a:cs typeface="ＭＳ Ｐゴシック" charset="0"/>
              </a:rPr>
              <a:t>Tolerating DRAM: New DRAM Architectures</a:t>
            </a:r>
          </a:p>
          <a:p>
            <a:pPr lvl="1" eaLnBrk="1" hangingPunct="1"/>
            <a:r>
              <a:rPr lang="en-US" dirty="0" smtClean="0">
                <a:latin typeface="Tahoma" charset="0"/>
                <a:ea typeface="ＭＳ Ｐゴシック" charset="0"/>
                <a:cs typeface="ＭＳ Ｐゴシック" charset="0"/>
              </a:rPr>
              <a:t>Enabling Emerging Technologies: Hybrid Memory Systems</a:t>
            </a:r>
          </a:p>
          <a:p>
            <a:pPr eaLnBrk="1" hangingPunct="1"/>
            <a:r>
              <a:rPr lang="en-US" dirty="0" smtClean="0">
                <a:solidFill>
                  <a:srgbClr val="000000"/>
                </a:solidFill>
                <a:latin typeface="Tahoma" charset="0"/>
                <a:ea typeface="ＭＳ Ｐゴシック" charset="0"/>
                <a:cs typeface="ＭＳ Ｐゴシック" charset="0"/>
              </a:rPr>
              <a:t>How Can We Do Better?</a:t>
            </a:r>
          </a:p>
          <a:p>
            <a:pPr eaLnBrk="1" hangingPunct="1"/>
            <a:r>
              <a:rPr lang="en-US" dirty="0" smtClean="0">
                <a:solidFill>
                  <a:srgbClr val="0000FF"/>
                </a:solidFill>
                <a:latin typeface="Tahoma" charset="0"/>
                <a:ea typeface="ＭＳ Ｐゴシック" charset="0"/>
                <a:cs typeface="ＭＳ Ｐゴシック" charset="0"/>
              </a:rPr>
              <a:t>Summary</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73</a:t>
            </a:fld>
            <a:endParaRPr lang="en-US" sz="1600">
              <a:solidFill>
                <a:srgbClr val="000000"/>
              </a:solidFill>
              <a:latin typeface="Garamond" charset="0"/>
            </a:endParaRPr>
          </a:p>
        </p:txBody>
      </p:sp>
    </p:spTree>
    <p:extLst>
      <p:ext uri="{BB962C8B-B14F-4D97-AF65-F5344CB8AC3E}">
        <p14:creationId xmlns:p14="http://schemas.microsoft.com/office/powerpoint/2010/main" val="4174113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ea typeface="ＭＳ Ｐゴシック" charset="0"/>
                <a:cs typeface="ＭＳ Ｐゴシック" charset="0"/>
              </a:rPr>
              <a:t>Summary: Main Memory Scaling</a:t>
            </a:r>
            <a:endParaRPr lang="en-US" dirty="0"/>
          </a:p>
        </p:txBody>
      </p:sp>
      <p:sp>
        <p:nvSpPr>
          <p:cNvPr id="3" name="Content Placeholder 2"/>
          <p:cNvSpPr>
            <a:spLocks noGrp="1"/>
          </p:cNvSpPr>
          <p:nvPr>
            <p:ph idx="1"/>
          </p:nvPr>
        </p:nvSpPr>
        <p:spPr>
          <a:xfrm>
            <a:off x="228600" y="908720"/>
            <a:ext cx="8915400" cy="5193723"/>
          </a:xfrm>
        </p:spPr>
        <p:txBody>
          <a:bodyPr/>
          <a:lstStyle/>
          <a:p>
            <a:r>
              <a:rPr lang="en-US" dirty="0" smtClean="0">
                <a:solidFill>
                  <a:srgbClr val="0000FF"/>
                </a:solidFill>
              </a:rPr>
              <a:t>Main memory scaling problems are a critical bottleneck for system performance, efficiency, and usability</a:t>
            </a:r>
          </a:p>
          <a:p>
            <a:endParaRPr lang="en-US" sz="1200" dirty="0">
              <a:solidFill>
                <a:srgbClr val="0000FF"/>
              </a:solidFill>
            </a:endParaRPr>
          </a:p>
          <a:p>
            <a:r>
              <a:rPr lang="en-US" dirty="0" smtClean="0">
                <a:solidFill>
                  <a:srgbClr val="0000FF"/>
                </a:solidFill>
              </a:rPr>
              <a:t>Solution 1: Tolerate DRAM with novel architectures</a:t>
            </a:r>
          </a:p>
          <a:p>
            <a:pPr lvl="1"/>
            <a:r>
              <a:rPr lang="en-US" sz="1900" dirty="0" smtClean="0">
                <a:solidFill>
                  <a:schemeClr val="accent2">
                    <a:lumMod val="75000"/>
                  </a:schemeClr>
                </a:solidFill>
              </a:rPr>
              <a:t>RAIDR:</a:t>
            </a:r>
            <a:r>
              <a:rPr lang="en-US" sz="1900" dirty="0" smtClean="0"/>
              <a:t> Retention-aware refresh</a:t>
            </a:r>
          </a:p>
          <a:p>
            <a:pPr lvl="1"/>
            <a:r>
              <a:rPr lang="en-US" sz="1900" dirty="0" smtClean="0">
                <a:solidFill>
                  <a:srgbClr val="2C6123"/>
                </a:solidFill>
              </a:rPr>
              <a:t>TL-DRAM: </a:t>
            </a:r>
            <a:r>
              <a:rPr lang="en-US" sz="1900" dirty="0" smtClean="0"/>
              <a:t>Tiered-Latency DRAM</a:t>
            </a:r>
          </a:p>
          <a:p>
            <a:pPr lvl="1"/>
            <a:r>
              <a:rPr lang="en-US" sz="1900" dirty="0" err="1" smtClean="0">
                <a:solidFill>
                  <a:srgbClr val="2C6123"/>
                </a:solidFill>
              </a:rPr>
              <a:t>RowClone</a:t>
            </a:r>
            <a:r>
              <a:rPr lang="en-US" sz="1900" dirty="0" smtClean="0">
                <a:solidFill>
                  <a:srgbClr val="2C6123"/>
                </a:solidFill>
              </a:rPr>
              <a:t>:</a:t>
            </a:r>
            <a:r>
              <a:rPr lang="en-US" sz="1900" dirty="0" smtClean="0"/>
              <a:t> Fast page </a:t>
            </a:r>
            <a:r>
              <a:rPr lang="en-US" sz="1900" dirty="0"/>
              <a:t>c</a:t>
            </a:r>
            <a:r>
              <a:rPr lang="en-US" sz="1900" dirty="0" smtClean="0"/>
              <a:t>opy and </a:t>
            </a:r>
            <a:r>
              <a:rPr lang="en-US" sz="1900" dirty="0"/>
              <a:t>i</a:t>
            </a:r>
            <a:r>
              <a:rPr lang="en-US" sz="1900" dirty="0" smtClean="0"/>
              <a:t>nitialization</a:t>
            </a:r>
          </a:p>
          <a:p>
            <a:pPr lvl="1"/>
            <a:r>
              <a:rPr lang="en-US" sz="1900" dirty="0">
                <a:solidFill>
                  <a:srgbClr val="2C6123"/>
                </a:solidFill>
              </a:rPr>
              <a:t>SALP:</a:t>
            </a:r>
            <a:r>
              <a:rPr lang="en-US" sz="1900" dirty="0"/>
              <a:t> </a:t>
            </a:r>
            <a:r>
              <a:rPr lang="en-US" sz="1900" dirty="0" smtClean="0"/>
              <a:t>Subarray-level parallelism</a:t>
            </a:r>
          </a:p>
          <a:p>
            <a:endParaRPr lang="en-US" sz="1000" dirty="0" smtClean="0"/>
          </a:p>
          <a:p>
            <a:r>
              <a:rPr lang="en-US" dirty="0">
                <a:solidFill>
                  <a:srgbClr val="0000FF"/>
                </a:solidFill>
              </a:rPr>
              <a:t>Solution </a:t>
            </a:r>
            <a:r>
              <a:rPr lang="en-US" dirty="0" smtClean="0">
                <a:solidFill>
                  <a:srgbClr val="0000FF"/>
                </a:solidFill>
              </a:rPr>
              <a:t>2: </a:t>
            </a:r>
            <a:r>
              <a:rPr lang="en-US" dirty="0">
                <a:solidFill>
                  <a:srgbClr val="0000FF"/>
                </a:solidFill>
              </a:rPr>
              <a:t>Enable </a:t>
            </a:r>
            <a:r>
              <a:rPr lang="en-US" dirty="0" smtClean="0">
                <a:solidFill>
                  <a:srgbClr val="0000FF"/>
                </a:solidFill>
              </a:rPr>
              <a:t>emerging memory technologies </a:t>
            </a:r>
          </a:p>
          <a:p>
            <a:pPr lvl="1"/>
            <a:r>
              <a:rPr lang="en-US" sz="1900" dirty="0" smtClean="0">
                <a:solidFill>
                  <a:srgbClr val="2C6123"/>
                </a:solidFill>
              </a:rPr>
              <a:t>Replace DRAM with NVM </a:t>
            </a:r>
            <a:r>
              <a:rPr lang="en-US" sz="1900" dirty="0" smtClean="0"/>
              <a:t>by architecting NVM chips well</a:t>
            </a:r>
          </a:p>
          <a:p>
            <a:pPr lvl="1"/>
            <a:r>
              <a:rPr lang="en-US" sz="1900" dirty="0">
                <a:solidFill>
                  <a:srgbClr val="2C6123"/>
                </a:solidFill>
              </a:rPr>
              <a:t>H</a:t>
            </a:r>
            <a:r>
              <a:rPr lang="en-US" sz="1900" dirty="0" smtClean="0">
                <a:solidFill>
                  <a:srgbClr val="2C6123"/>
                </a:solidFill>
              </a:rPr>
              <a:t>ybrid memory systems</a:t>
            </a:r>
            <a:r>
              <a:rPr lang="en-US" sz="1900" dirty="0">
                <a:solidFill>
                  <a:srgbClr val="2C6123"/>
                </a:solidFill>
              </a:rPr>
              <a:t> </a:t>
            </a:r>
            <a:r>
              <a:rPr lang="en-US" sz="1900" dirty="0" smtClean="0"/>
              <a:t>with automatic data management</a:t>
            </a:r>
          </a:p>
          <a:p>
            <a:pPr lvl="1"/>
            <a:r>
              <a:rPr lang="en-US" sz="1900" dirty="0" smtClean="0">
                <a:solidFill>
                  <a:srgbClr val="2C6123"/>
                </a:solidFill>
              </a:rPr>
              <a:t>Coordinated management of memory and storage</a:t>
            </a:r>
          </a:p>
          <a:p>
            <a:pPr lvl="1"/>
            <a:endParaRPr lang="en-US" sz="1500" dirty="0"/>
          </a:p>
          <a:p>
            <a:r>
              <a:rPr lang="en-US" dirty="0" smtClean="0">
                <a:solidFill>
                  <a:srgbClr val="FF0000"/>
                </a:solidFill>
              </a:rPr>
              <a:t>Software/hardware/</a:t>
            </a:r>
            <a:r>
              <a:rPr lang="en-US" dirty="0">
                <a:solidFill>
                  <a:srgbClr val="FF0000"/>
                </a:solidFill>
              </a:rPr>
              <a:t>device </a:t>
            </a:r>
            <a:r>
              <a:rPr lang="en-US" dirty="0" smtClean="0">
                <a:solidFill>
                  <a:srgbClr val="FF0000"/>
                </a:solidFill>
              </a:rPr>
              <a:t>cooperation essential for effective scaling of main memory</a:t>
            </a:r>
          </a:p>
          <a:p>
            <a:pPr lvl="1"/>
            <a:endParaRPr lang="en-US" dirty="0" smtClean="0"/>
          </a:p>
          <a:p>
            <a:pPr lvl="1"/>
            <a:endParaRPr lang="en-US" dirty="0"/>
          </a:p>
          <a:p>
            <a:pPr lvl="1"/>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74</a:t>
            </a:fld>
            <a:endParaRPr lang="en-US"/>
          </a:p>
        </p:txBody>
      </p:sp>
    </p:spTree>
    <p:extLst>
      <p:ext uri="{BB962C8B-B14F-4D97-AF65-F5344CB8AC3E}">
        <p14:creationId xmlns:p14="http://schemas.microsoft.com/office/powerpoint/2010/main" val="3972715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Material: Slides, Papers, Videos</a:t>
            </a:r>
            <a:endParaRPr lang="en-US" dirty="0"/>
          </a:p>
        </p:txBody>
      </p:sp>
      <p:sp>
        <p:nvSpPr>
          <p:cNvPr id="3" name="Content Placeholder 2"/>
          <p:cNvSpPr>
            <a:spLocks noGrp="1"/>
          </p:cNvSpPr>
          <p:nvPr>
            <p:ph idx="1"/>
          </p:nvPr>
        </p:nvSpPr>
        <p:spPr>
          <a:xfrm>
            <a:off x="228600" y="1124744"/>
            <a:ext cx="8610600" cy="5123656"/>
          </a:xfrm>
        </p:spPr>
        <p:txBody>
          <a:bodyPr/>
          <a:lstStyle/>
          <a:p>
            <a:r>
              <a:rPr lang="en-US" dirty="0" smtClean="0">
                <a:solidFill>
                  <a:srgbClr val="000000"/>
                </a:solidFill>
              </a:rPr>
              <a:t>These slides are a very short version of the             </a:t>
            </a:r>
            <a:r>
              <a:rPr lang="en-US" dirty="0" smtClean="0">
                <a:solidFill>
                  <a:srgbClr val="FF0000"/>
                </a:solidFill>
              </a:rPr>
              <a:t>Scalable Memory Systems</a:t>
            </a:r>
            <a:r>
              <a:rPr lang="en-US" dirty="0" smtClean="0">
                <a:solidFill>
                  <a:srgbClr val="000000"/>
                </a:solidFill>
              </a:rPr>
              <a:t> course at ACACES 2013</a:t>
            </a:r>
          </a:p>
          <a:p>
            <a:endParaRPr lang="en-US" dirty="0" smtClean="0">
              <a:solidFill>
                <a:srgbClr val="0000FF"/>
              </a:solidFill>
            </a:endParaRPr>
          </a:p>
          <a:p>
            <a:r>
              <a:rPr lang="en-US" dirty="0" smtClean="0">
                <a:solidFill>
                  <a:srgbClr val="0000FF"/>
                </a:solidFill>
              </a:rPr>
              <a:t>Website for Course Slides, Papers, and Videos</a:t>
            </a:r>
          </a:p>
          <a:p>
            <a:pPr lvl="1"/>
            <a:r>
              <a:rPr lang="en-US" dirty="0">
                <a:hlinkClick r:id="rId2"/>
              </a:rPr>
              <a:t>http://users.ece.cmu.edu/~omutlu/acaces2013-</a:t>
            </a:r>
            <a:r>
              <a:rPr lang="en-US" dirty="0" smtClean="0">
                <a:hlinkClick r:id="rId2"/>
              </a:rPr>
              <a:t>memory.html</a:t>
            </a:r>
            <a:endParaRPr lang="en-US" dirty="0" smtClean="0"/>
          </a:p>
          <a:p>
            <a:pPr lvl="1"/>
            <a:r>
              <a:rPr lang="en-US" dirty="0">
                <a:hlinkClick r:id="rId3"/>
              </a:rPr>
              <a:t>http://users.ece.cmu.edu/~omutlu/</a:t>
            </a:r>
            <a:r>
              <a:rPr lang="en-US" dirty="0" smtClean="0">
                <a:hlinkClick r:id="rId3"/>
              </a:rPr>
              <a:t>projects.htm</a:t>
            </a:r>
            <a:r>
              <a:rPr lang="en-US" dirty="0" smtClean="0"/>
              <a:t>  </a:t>
            </a:r>
          </a:p>
          <a:p>
            <a:pPr lvl="1"/>
            <a:r>
              <a:rPr lang="en-US" dirty="0" smtClean="0"/>
              <a:t>Includes extended lecture notes and readings</a:t>
            </a:r>
          </a:p>
          <a:p>
            <a:pPr lvl="1"/>
            <a:endParaRPr lang="en-US" dirty="0">
              <a:solidFill>
                <a:srgbClr val="0000FF"/>
              </a:solidFill>
            </a:endParaRPr>
          </a:p>
          <a:p>
            <a:r>
              <a:rPr lang="en-US" dirty="0" smtClean="0">
                <a:solidFill>
                  <a:srgbClr val="0000FF"/>
                </a:solidFill>
              </a:rPr>
              <a:t>Overview Reading</a:t>
            </a:r>
          </a:p>
          <a:p>
            <a:pPr lvl="1"/>
            <a:r>
              <a:rPr lang="en-US" u="sng" dirty="0"/>
              <a:t>Onur Mutlu</a:t>
            </a:r>
            <a:r>
              <a:rPr lang="en-US" dirty="0"/>
              <a:t>,</a:t>
            </a:r>
            <a:br>
              <a:rPr lang="en-US" dirty="0"/>
            </a:br>
            <a:r>
              <a:rPr lang="en-US" b="1" dirty="0">
                <a:hlinkClick r:id="rId4"/>
              </a:rPr>
              <a:t>"Memory Scaling: A Systems Architecture Perspective"</a:t>
            </a:r>
            <a:r>
              <a:rPr lang="en-US" dirty="0"/>
              <a:t/>
            </a:r>
            <a:br>
              <a:rPr lang="en-US" dirty="0"/>
            </a:br>
            <a:r>
              <a:rPr lang="en-US" i="1" dirty="0"/>
              <a:t>Proceedings of the </a:t>
            </a:r>
            <a:r>
              <a:rPr lang="en-US" i="1" dirty="0">
                <a:hlinkClick r:id="rId5"/>
              </a:rPr>
              <a:t>5th International Memory Workshop</a:t>
            </a:r>
            <a:r>
              <a:rPr lang="en-US" i="1" dirty="0"/>
              <a:t> (</a:t>
            </a:r>
            <a:r>
              <a:rPr lang="en-US" b="1" i="1" dirty="0"/>
              <a:t>IMW</a:t>
            </a:r>
            <a:r>
              <a:rPr lang="en-US" i="1" dirty="0"/>
              <a:t>)</a:t>
            </a:r>
            <a:r>
              <a:rPr lang="en-US" dirty="0"/>
              <a:t>, Monterey, CA, May 2013. </a:t>
            </a:r>
            <a:r>
              <a:rPr lang="en-US" dirty="0">
                <a:hlinkClick r:id="rId6"/>
              </a:rPr>
              <a:t>Slides (pptx)</a:t>
            </a:r>
            <a:r>
              <a:rPr lang="en-US" dirty="0"/>
              <a:t> </a:t>
            </a:r>
            <a:r>
              <a:rPr lang="en-US" dirty="0">
                <a:hlinkClick r:id="rId7"/>
              </a:rPr>
              <a:t>(pdf)</a:t>
            </a:r>
            <a:r>
              <a:rPr lang="en-US" dirty="0"/>
              <a:t> </a:t>
            </a:r>
          </a:p>
          <a:p>
            <a:pPr lvl="1"/>
            <a:endParaRPr lang="en-US" dirty="0"/>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75</a:t>
            </a:fld>
            <a:endParaRPr lang="en-US" altLang="en-US">
              <a:solidFill>
                <a:srgbClr val="000000"/>
              </a:solidFill>
            </a:endParaRPr>
          </a:p>
        </p:txBody>
      </p:sp>
    </p:spTree>
    <p:extLst>
      <p:ext uri="{BB962C8B-B14F-4D97-AF65-F5344CB8AC3E}">
        <p14:creationId xmlns:p14="http://schemas.microsoft.com/office/powerpoint/2010/main" val="39383162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6" name="Subtitle 5"/>
          <p:cNvSpPr>
            <a:spLocks noGrp="1"/>
          </p:cNvSpPr>
          <p:nvPr>
            <p:ph type="subTitle" idx="1"/>
          </p:nvPr>
        </p:nvSpPr>
        <p:spPr/>
        <p:txBody>
          <a:bodyPr/>
          <a:lstStyle/>
          <a:p>
            <a:r>
              <a:rPr lang="en-US" dirty="0" smtClean="0"/>
              <a:t>Feel free to email me with any feedback</a:t>
            </a:r>
          </a:p>
          <a:p>
            <a:endParaRPr lang="en-US" dirty="0"/>
          </a:p>
          <a:p>
            <a:r>
              <a:rPr lang="en-US" dirty="0" smtClean="0">
                <a:hlinkClick r:id="rId2"/>
              </a:rPr>
              <a:t>onur@cmu.edu</a:t>
            </a:r>
            <a:endParaRPr lang="en-US" dirty="0" smtClean="0"/>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76</a:t>
            </a:fld>
            <a:endParaRPr lang="en-US" altLang="en-US"/>
          </a:p>
        </p:txBody>
      </p:sp>
    </p:spTree>
    <p:extLst>
      <p:ext uri="{BB962C8B-B14F-4D97-AF65-F5344CB8AC3E}">
        <p14:creationId xmlns:p14="http://schemas.microsoft.com/office/powerpoint/2010/main" val="41320077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56792"/>
            <a:ext cx="8382000" cy="2057400"/>
          </a:xfrm>
        </p:spPr>
        <p:txBody>
          <a:bodyPr>
            <a:normAutofit/>
          </a:bodyPr>
          <a:lstStyle/>
          <a:p>
            <a:pPr algn="ctr"/>
            <a:r>
              <a:rPr lang="en-US" sz="4000" dirty="0" smtClean="0"/>
              <a:t>Memory Scaling:</a:t>
            </a:r>
            <a:br>
              <a:rPr lang="en-US" sz="4000" dirty="0" smtClean="0"/>
            </a:br>
            <a:r>
              <a:rPr lang="en-US" sz="4000" dirty="0" smtClean="0"/>
              <a:t>A Systems Architecture Perspective</a:t>
            </a:r>
            <a:endParaRPr lang="en-US" sz="4000" dirty="0"/>
          </a:p>
        </p:txBody>
      </p:sp>
      <p:sp>
        <p:nvSpPr>
          <p:cNvPr id="3" name="Subtitle 2"/>
          <p:cNvSpPr>
            <a:spLocks noGrp="1"/>
          </p:cNvSpPr>
          <p:nvPr>
            <p:ph type="subTitle" idx="1"/>
          </p:nvPr>
        </p:nvSpPr>
        <p:spPr>
          <a:xfrm>
            <a:off x="2195736" y="3805238"/>
            <a:ext cx="4590256" cy="614362"/>
          </a:xfrm>
        </p:spPr>
        <p:txBody>
          <a:bodyPr>
            <a:noAutofit/>
          </a:bodyPr>
          <a:lstStyle/>
          <a:p>
            <a:r>
              <a:rPr lang="en-US" sz="2200" dirty="0" smtClean="0"/>
              <a:t>Onur Mutlu</a:t>
            </a:r>
          </a:p>
          <a:p>
            <a:r>
              <a:rPr lang="en-US" sz="2200" dirty="0" smtClean="0">
                <a:hlinkClick r:id="rId3"/>
              </a:rPr>
              <a:t>onur@cmu.edu</a:t>
            </a:r>
            <a:endParaRPr lang="en-US" sz="2200" dirty="0" smtClean="0"/>
          </a:p>
          <a:p>
            <a:r>
              <a:rPr lang="en-US" sz="2200" dirty="0" smtClean="0"/>
              <a:t>August 6, 2013</a:t>
            </a:r>
          </a:p>
          <a:p>
            <a:r>
              <a:rPr lang="en-US" sz="2200" dirty="0" err="1" smtClean="0"/>
              <a:t>MemCon</a:t>
            </a:r>
            <a:r>
              <a:rPr lang="en-US" sz="2200" dirty="0" smtClean="0"/>
              <a:t> 2013</a:t>
            </a:r>
          </a:p>
          <a:p>
            <a:pPr algn="l"/>
            <a:endParaRPr lang="en-US" sz="2200" dirty="0" smtClean="0"/>
          </a:p>
          <a:p>
            <a:pPr algn="l"/>
            <a:endParaRPr lang="en-US" sz="2200" dirty="0"/>
          </a:p>
        </p:txBody>
      </p:sp>
      <p:pic>
        <p:nvPicPr>
          <p:cNvPr id="6" name="Picture 5" descr="Burgundy_CMU_JPG_Logo.jpg"/>
          <p:cNvPicPr>
            <a:picLocks noChangeAspect="1"/>
          </p:cNvPicPr>
          <p:nvPr/>
        </p:nvPicPr>
        <p:blipFill>
          <a:blip r:embed="rId4" cstate="print"/>
          <a:stretch>
            <a:fillRect/>
          </a:stretch>
        </p:blipFill>
        <p:spPr>
          <a:xfrm>
            <a:off x="2571736" y="5445224"/>
            <a:ext cx="3786214" cy="1367244"/>
          </a:xfrm>
          <a:prstGeom prst="rect">
            <a:avLst/>
          </a:prstGeom>
        </p:spPr>
      </p:pic>
      <p:pic>
        <p:nvPicPr>
          <p:cNvPr id="7" name="Picture 6" descr="safari.png"/>
          <p:cNvPicPr>
            <a:picLocks noChangeAspect="1"/>
          </p:cNvPicPr>
          <p:nvPr/>
        </p:nvPicPr>
        <p:blipFill>
          <a:blip r:embed="rId5"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446052130"/>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Backup Slides</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srgbClr val="000000"/>
                </a:solidFill>
              </a:rPr>
              <a:pPr/>
              <a:t>78</a:t>
            </a:fld>
            <a:endParaRPr lang="en-US" altLang="en-US">
              <a:solidFill>
                <a:srgbClr val="000000"/>
              </a:solidFill>
            </a:endParaRPr>
          </a:p>
        </p:txBody>
      </p:sp>
    </p:spTree>
    <p:extLst>
      <p:ext uri="{BB962C8B-B14F-4D97-AF65-F5344CB8AC3E}">
        <p14:creationId xmlns:p14="http://schemas.microsoft.com/office/powerpoint/2010/main" val="6296576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 Agenda</a:t>
            </a:r>
            <a:endParaRPr lang="en-US" dirty="0"/>
          </a:p>
        </p:txBody>
      </p:sp>
      <p:sp>
        <p:nvSpPr>
          <p:cNvPr id="3" name="Content Placeholder 2"/>
          <p:cNvSpPr>
            <a:spLocks noGrp="1"/>
          </p:cNvSpPr>
          <p:nvPr>
            <p:ph idx="1"/>
          </p:nvPr>
        </p:nvSpPr>
        <p:spPr/>
        <p:txBody>
          <a:bodyPr/>
          <a:lstStyle/>
          <a:p>
            <a:r>
              <a:rPr lang="en-US" dirty="0" smtClean="0"/>
              <a:t>Building Large DRAM Caches for Hybrid Memories</a:t>
            </a:r>
          </a:p>
          <a:p>
            <a:r>
              <a:rPr lang="en-US" dirty="0" smtClean="0"/>
              <a:t>Memory QoS and Predictable Performance</a:t>
            </a:r>
          </a:p>
          <a:p>
            <a:r>
              <a:rPr lang="en-US" dirty="0" smtClean="0"/>
              <a:t>Subarray-Level Parallelism (SALP) in DRAM</a:t>
            </a:r>
          </a:p>
          <a:p>
            <a:r>
              <a:rPr lang="en-US" dirty="0" smtClean="0"/>
              <a:t>Coordinated Memory and Storage with NVM</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79</a:t>
            </a:fld>
            <a:endParaRPr lang="en-US" dirty="0"/>
          </a:p>
        </p:txBody>
      </p:sp>
    </p:spTree>
    <p:extLst>
      <p:ext uri="{BB962C8B-B14F-4D97-AF65-F5344CB8AC3E}">
        <p14:creationId xmlns:p14="http://schemas.microsoft.com/office/powerpoint/2010/main" val="14350543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latin typeface="Garamond" charset="0"/>
                <a:ea typeface="ＭＳ Ｐゴシック" charset="0"/>
                <a:cs typeface="ＭＳ Ｐゴシック" charset="0"/>
              </a:rPr>
              <a:t>Example: The </a:t>
            </a:r>
            <a:r>
              <a:rPr lang="en-US" dirty="0">
                <a:latin typeface="Garamond" charset="0"/>
                <a:ea typeface="ＭＳ Ｐゴシック" charset="0"/>
                <a:cs typeface="ＭＳ Ｐゴシック" charset="0"/>
              </a:rPr>
              <a:t>Memory Capacity Gap</a:t>
            </a:r>
          </a:p>
        </p:txBody>
      </p:sp>
      <p:sp>
        <p:nvSpPr>
          <p:cNvPr id="25603" name="Content Placeholder 2"/>
          <p:cNvSpPr>
            <a:spLocks noGrp="1"/>
          </p:cNvSpPr>
          <p:nvPr>
            <p:ph idx="1"/>
          </p:nvPr>
        </p:nvSpPr>
        <p:spPr>
          <a:xfrm>
            <a:off x="228600" y="996950"/>
            <a:ext cx="8915400" cy="5194300"/>
          </a:xfrm>
        </p:spPr>
        <p:txBody>
          <a:bodyPr/>
          <a:lstStyle/>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pPr marL="0" indent="0">
              <a:buNone/>
            </a:pPr>
            <a:endParaRPr lang="en-US" dirty="0">
              <a:latin typeface="Tahoma" charset="0"/>
              <a:ea typeface="ＭＳ Ｐゴシック" charset="0"/>
              <a:cs typeface="ＭＳ Ｐゴシック" charset="0"/>
            </a:endParaRPr>
          </a:p>
          <a:p>
            <a:endParaRPr lang="en-US" sz="1600" dirty="0" smtClean="0">
              <a:solidFill>
                <a:srgbClr val="0000FF"/>
              </a:solidFill>
              <a:latin typeface="Tahoma" charset="0"/>
              <a:ea typeface="ＭＳ Ｐゴシック" charset="0"/>
              <a:cs typeface="ＭＳ Ｐゴシック" charset="0"/>
            </a:endParaRPr>
          </a:p>
          <a:p>
            <a:r>
              <a:rPr lang="en-US" sz="2100" i="1" dirty="0" smtClean="0">
                <a:solidFill>
                  <a:srgbClr val="0000FF"/>
                </a:solidFill>
                <a:latin typeface="Tahoma" charset="0"/>
                <a:ea typeface="ＭＳ Ｐゴシック" charset="0"/>
                <a:cs typeface="ＭＳ Ｐゴシック" charset="0"/>
              </a:rPr>
              <a:t>Memory </a:t>
            </a:r>
            <a:r>
              <a:rPr lang="en-US" sz="2100" i="1" dirty="0">
                <a:solidFill>
                  <a:srgbClr val="0000FF"/>
                </a:solidFill>
                <a:latin typeface="Tahoma" charset="0"/>
                <a:ea typeface="ＭＳ Ｐゴシック" charset="0"/>
                <a:cs typeface="ＭＳ Ｐゴシック" charset="0"/>
              </a:rPr>
              <a:t>capacity per core </a:t>
            </a:r>
            <a:r>
              <a:rPr lang="en-US" sz="2100" dirty="0">
                <a:solidFill>
                  <a:srgbClr val="0000FF"/>
                </a:solidFill>
                <a:latin typeface="Tahoma" charset="0"/>
                <a:ea typeface="ＭＳ Ｐゴシック" charset="0"/>
                <a:cs typeface="ＭＳ Ｐゴシック" charset="0"/>
              </a:rPr>
              <a:t>expected to drop by 30% every two years</a:t>
            </a:r>
          </a:p>
          <a:p>
            <a:r>
              <a:rPr lang="en-US" sz="2100" dirty="0">
                <a:solidFill>
                  <a:srgbClr val="0000FF"/>
                </a:solidFill>
                <a:latin typeface="Tahoma" charset="0"/>
                <a:ea typeface="ＭＳ Ｐゴシック" charset="0"/>
                <a:cs typeface="ＭＳ Ｐゴシック" charset="0"/>
              </a:rPr>
              <a:t>T</a:t>
            </a:r>
            <a:r>
              <a:rPr lang="en-US" sz="2100" dirty="0" smtClean="0">
                <a:solidFill>
                  <a:srgbClr val="0000FF"/>
                </a:solidFill>
                <a:latin typeface="Tahoma" charset="0"/>
                <a:ea typeface="ＭＳ Ｐゴシック" charset="0"/>
                <a:cs typeface="ＭＳ Ｐゴシック" charset="0"/>
              </a:rPr>
              <a:t>rends worse for </a:t>
            </a:r>
            <a:r>
              <a:rPr lang="en-US" sz="2100" i="1" dirty="0" smtClean="0">
                <a:solidFill>
                  <a:srgbClr val="0000FF"/>
                </a:solidFill>
                <a:latin typeface="Tahoma" charset="0"/>
                <a:ea typeface="ＭＳ Ｐゴシック" charset="0"/>
                <a:cs typeface="ＭＳ Ｐゴシック" charset="0"/>
              </a:rPr>
              <a:t>memory bandwidth per core</a:t>
            </a:r>
            <a:r>
              <a:rPr lang="en-US" sz="2100" dirty="0" smtClean="0">
                <a:solidFill>
                  <a:srgbClr val="0000FF"/>
                </a:solidFill>
                <a:latin typeface="Tahoma" charset="0"/>
                <a:ea typeface="ＭＳ Ｐゴシック" charset="0"/>
                <a:cs typeface="ＭＳ Ｐゴシック" charset="0"/>
              </a:rPr>
              <a:t>!</a:t>
            </a:r>
            <a:endParaRPr lang="en-US" sz="2100" dirty="0">
              <a:solidFill>
                <a:srgbClr val="0000FF"/>
              </a:solidFill>
              <a:latin typeface="Tahoma" charset="0"/>
              <a:ea typeface="ＭＳ Ｐゴシック" charset="0"/>
              <a:cs typeface="ＭＳ Ｐゴシック" charset="0"/>
            </a:endParaRPr>
          </a:p>
        </p:txBody>
      </p:sp>
      <p:sp>
        <p:nvSpPr>
          <p:cNvPr id="2560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21E14D88-6476-D942-BCE2-3889B3643052}" type="slidenum">
              <a:rPr lang="en-US" sz="1600">
                <a:solidFill>
                  <a:srgbClr val="000000"/>
                </a:solidFill>
                <a:latin typeface="Garamond" charset="0"/>
              </a:rPr>
              <a:pPr eaLnBrk="1" hangingPunct="1"/>
              <a:t>8</a:t>
            </a:fld>
            <a:endParaRPr lang="en-US" sz="1600">
              <a:solidFill>
                <a:srgbClr val="000000"/>
              </a:solidFill>
              <a:latin typeface="Garamond" charset="0"/>
            </a:endParaRPr>
          </a:p>
        </p:txBody>
      </p:sp>
      <p:pic>
        <p:nvPicPr>
          <p:cNvPr id="25605" name="Picture 8" descr="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700808"/>
            <a:ext cx="585787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5606" name="Text Box 9" descr="90%"/>
          <p:cNvSpPr txBox="1">
            <a:spLocks noChangeArrowheads="1"/>
          </p:cNvSpPr>
          <p:nvPr/>
        </p:nvSpPr>
        <p:spPr bwMode="auto">
          <a:xfrm>
            <a:off x="1692275" y="980728"/>
            <a:ext cx="60642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2200" dirty="0" smtClean="0">
                <a:solidFill>
                  <a:srgbClr val="000000"/>
                </a:solidFill>
              </a:rPr>
              <a:t>Core count doubling ~ every 2 years </a:t>
            </a:r>
          </a:p>
          <a:p>
            <a:pPr eaLnBrk="1" fontAlgn="base" hangingPunct="1">
              <a:spcBef>
                <a:spcPct val="0"/>
              </a:spcBef>
              <a:spcAft>
                <a:spcPct val="0"/>
              </a:spcAft>
            </a:pPr>
            <a:r>
              <a:rPr lang="en-US" sz="2200" dirty="0" smtClean="0">
                <a:solidFill>
                  <a:srgbClr val="000000"/>
                </a:solidFill>
              </a:rPr>
              <a:t>DRAM DIMM capacity doubling ~ every 3 years</a:t>
            </a:r>
          </a:p>
        </p:txBody>
      </p:sp>
      <p:pic>
        <p:nvPicPr>
          <p:cNvPr id="25607" name="Picture 6" descr="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475" y="5487988"/>
            <a:ext cx="18065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6070010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Building Large Caches for Hybrid Memories</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srgbClr val="000000"/>
                </a:solidFill>
              </a:rPr>
              <a:pPr/>
              <a:t>80</a:t>
            </a:fld>
            <a:endParaRPr lang="en-US" altLang="en-US">
              <a:solidFill>
                <a:srgbClr val="000000"/>
              </a:solidFill>
            </a:endParaRPr>
          </a:p>
        </p:txBody>
      </p:sp>
    </p:spTree>
    <p:extLst>
      <p:ext uri="{BB962C8B-B14F-4D97-AF65-F5344CB8AC3E}">
        <p14:creationId xmlns:p14="http://schemas.microsoft.com/office/powerpoint/2010/main" val="30557340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Option: DRAM as a Cache for PCM</a:t>
            </a:r>
            <a:endParaRPr lang="en-US" dirty="0"/>
          </a:p>
        </p:txBody>
      </p:sp>
      <p:sp>
        <p:nvSpPr>
          <p:cNvPr id="3" name="Content Placeholder 2"/>
          <p:cNvSpPr>
            <a:spLocks noGrp="1"/>
          </p:cNvSpPr>
          <p:nvPr>
            <p:ph idx="1"/>
          </p:nvPr>
        </p:nvSpPr>
        <p:spPr/>
        <p:txBody>
          <a:bodyPr/>
          <a:lstStyle/>
          <a:p>
            <a:r>
              <a:rPr lang="en-US" dirty="0" smtClean="0"/>
              <a:t>PCM is main memory; DRAM caches memory rows/blocks</a:t>
            </a:r>
          </a:p>
          <a:p>
            <a:pPr lvl="1"/>
            <a:r>
              <a:rPr lang="en-US" dirty="0" smtClean="0"/>
              <a:t>Benefits: Reduced latency on DRAM cache hit; write filtering</a:t>
            </a:r>
          </a:p>
          <a:p>
            <a:r>
              <a:rPr lang="en-US" dirty="0" smtClean="0"/>
              <a:t>Memory controller hardware manages the DRAM cache</a:t>
            </a:r>
          </a:p>
          <a:p>
            <a:pPr lvl="1"/>
            <a:r>
              <a:rPr lang="en-US" dirty="0" smtClean="0"/>
              <a:t>Benefit: Eliminates system software overhead</a:t>
            </a:r>
          </a:p>
          <a:p>
            <a:endParaRPr lang="en-US" dirty="0" smtClean="0"/>
          </a:p>
          <a:p>
            <a:r>
              <a:rPr lang="en-US" dirty="0" smtClean="0"/>
              <a:t>Three issues:</a:t>
            </a:r>
          </a:p>
          <a:p>
            <a:pPr lvl="1"/>
            <a:r>
              <a:rPr lang="en-US" dirty="0" smtClean="0">
                <a:solidFill>
                  <a:srgbClr val="0000FF"/>
                </a:solidFill>
              </a:rPr>
              <a:t>What data should be placed in DRAM versus kept in PCM?</a:t>
            </a:r>
          </a:p>
          <a:p>
            <a:pPr lvl="1"/>
            <a:r>
              <a:rPr lang="en-US" dirty="0" smtClean="0">
                <a:solidFill>
                  <a:srgbClr val="0000FF"/>
                </a:solidFill>
              </a:rPr>
              <a:t>What is the granularity of data movement?</a:t>
            </a:r>
          </a:p>
          <a:p>
            <a:pPr lvl="1"/>
            <a:r>
              <a:rPr lang="en-US" dirty="0" smtClean="0">
                <a:solidFill>
                  <a:srgbClr val="0000FF"/>
                </a:solidFill>
              </a:rPr>
              <a:t>How to design </a:t>
            </a:r>
            <a:r>
              <a:rPr lang="en-US" dirty="0">
                <a:solidFill>
                  <a:srgbClr val="0000FF"/>
                </a:solidFill>
              </a:rPr>
              <a:t>a low-cost hardware</a:t>
            </a:r>
            <a:r>
              <a:rPr lang="en-US" dirty="0" smtClean="0">
                <a:solidFill>
                  <a:srgbClr val="0000FF"/>
                </a:solidFill>
              </a:rPr>
              <a:t>-managed DRAM cache?</a:t>
            </a:r>
          </a:p>
          <a:p>
            <a:pPr lvl="1"/>
            <a:endParaRPr lang="en-US" dirty="0"/>
          </a:p>
          <a:p>
            <a:r>
              <a:rPr lang="en-US" dirty="0" smtClean="0"/>
              <a:t>Two ideas:</a:t>
            </a:r>
          </a:p>
          <a:p>
            <a:pPr lvl="1"/>
            <a:r>
              <a:rPr lang="en-US" dirty="0" smtClean="0">
                <a:solidFill>
                  <a:srgbClr val="FF0000"/>
                </a:solidFill>
              </a:rPr>
              <a:t>Locality-aware data placement </a:t>
            </a:r>
            <a:r>
              <a:rPr lang="en-US" sz="1600" b="1" dirty="0" smtClean="0">
                <a:solidFill>
                  <a:schemeClr val="tx2">
                    <a:lumMod val="75000"/>
                  </a:schemeClr>
                </a:solidFill>
              </a:rPr>
              <a:t>[Yoon+ , ICCD 2012]</a:t>
            </a:r>
          </a:p>
          <a:p>
            <a:pPr lvl="1"/>
            <a:r>
              <a:rPr lang="en-US" dirty="0" smtClean="0">
                <a:solidFill>
                  <a:srgbClr val="FF0000"/>
                </a:solidFill>
              </a:rPr>
              <a:t>Cheap tag stores and dynamic granularity </a:t>
            </a:r>
            <a:r>
              <a:rPr lang="en-US" sz="1600" b="1" dirty="0" smtClean="0">
                <a:solidFill>
                  <a:srgbClr val="004D26"/>
                </a:solidFill>
              </a:rPr>
              <a:t>[Meza+, IEEE CAL 2012]</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81</a:t>
            </a:fld>
            <a:endParaRPr lang="en-US" dirty="0"/>
          </a:p>
        </p:txBody>
      </p:sp>
      <p:sp>
        <p:nvSpPr>
          <p:cNvPr id="5" name="Rectangle 4"/>
          <p:cNvSpPr>
            <a:spLocks noChangeArrowheads="1"/>
          </p:cNvSpPr>
          <p:nvPr/>
        </p:nvSpPr>
        <p:spPr bwMode="auto">
          <a:xfrm>
            <a:off x="611560" y="6056241"/>
            <a:ext cx="8208912" cy="36004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22770008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with Large DRAM Caches</a:t>
            </a:r>
            <a:endParaRPr lang="en-US" dirty="0"/>
          </a:p>
        </p:txBody>
      </p:sp>
      <p:sp>
        <p:nvSpPr>
          <p:cNvPr id="3" name="Content Placeholder 2"/>
          <p:cNvSpPr>
            <a:spLocks noGrp="1"/>
          </p:cNvSpPr>
          <p:nvPr>
            <p:ph idx="1"/>
          </p:nvPr>
        </p:nvSpPr>
        <p:spPr/>
        <p:txBody>
          <a:bodyPr/>
          <a:lstStyle/>
          <a:p>
            <a:r>
              <a:rPr lang="en-US" dirty="0" smtClean="0"/>
              <a:t>A large DRAM cache requires a large metadata (tag + block-based information) store</a:t>
            </a:r>
          </a:p>
          <a:p>
            <a:r>
              <a:rPr lang="en-US" dirty="0" smtClean="0"/>
              <a:t>How do we design an efficient DRAM cache?</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82</a:t>
            </a:fld>
            <a:endParaRPr lang="en-US"/>
          </a:p>
        </p:txBody>
      </p:sp>
      <p:sp>
        <p:nvSpPr>
          <p:cNvPr id="38" name="Rectangle 37"/>
          <p:cNvSpPr/>
          <p:nvPr/>
        </p:nvSpPr>
        <p:spPr>
          <a:xfrm>
            <a:off x="3692526"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39" name="Rectangle 38"/>
          <p:cNvSpPr/>
          <p:nvPr/>
        </p:nvSpPr>
        <p:spPr>
          <a:xfrm>
            <a:off x="4132263"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0" name="Rectangle 39"/>
          <p:cNvSpPr/>
          <p:nvPr/>
        </p:nvSpPr>
        <p:spPr>
          <a:xfrm>
            <a:off x="4572000"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1" name="Rectangle 40"/>
          <p:cNvSpPr/>
          <p:nvPr/>
        </p:nvSpPr>
        <p:spPr>
          <a:xfrm>
            <a:off x="5011737"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2" name="Rectangle 41"/>
          <p:cNvSpPr/>
          <p:nvPr/>
        </p:nvSpPr>
        <p:spPr>
          <a:xfrm>
            <a:off x="3692526"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3" name="Rectangle 42"/>
          <p:cNvSpPr/>
          <p:nvPr/>
        </p:nvSpPr>
        <p:spPr>
          <a:xfrm>
            <a:off x="4132263"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4" name="Rectangle 43"/>
          <p:cNvSpPr/>
          <p:nvPr/>
        </p:nvSpPr>
        <p:spPr>
          <a:xfrm>
            <a:off x="4572000"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5" name="Rectangle 44"/>
          <p:cNvSpPr/>
          <p:nvPr/>
        </p:nvSpPr>
        <p:spPr>
          <a:xfrm>
            <a:off x="5011737"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6" name="Rectangle 45"/>
          <p:cNvSpPr/>
          <p:nvPr/>
        </p:nvSpPr>
        <p:spPr>
          <a:xfrm>
            <a:off x="3692526"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7" name="Rectangle 46"/>
          <p:cNvSpPr/>
          <p:nvPr/>
        </p:nvSpPr>
        <p:spPr>
          <a:xfrm>
            <a:off x="4132263"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8" name="Rectangle 47"/>
          <p:cNvSpPr/>
          <p:nvPr/>
        </p:nvSpPr>
        <p:spPr>
          <a:xfrm>
            <a:off x="4572000"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9" name="Rectangle 48"/>
          <p:cNvSpPr/>
          <p:nvPr/>
        </p:nvSpPr>
        <p:spPr>
          <a:xfrm>
            <a:off x="5011737"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0" name="Rectangle 49"/>
          <p:cNvSpPr/>
          <p:nvPr/>
        </p:nvSpPr>
        <p:spPr>
          <a:xfrm>
            <a:off x="3692526"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1" name="Rectangle 50"/>
          <p:cNvSpPr/>
          <p:nvPr/>
        </p:nvSpPr>
        <p:spPr>
          <a:xfrm>
            <a:off x="4132263"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2" name="Rectangle 51"/>
          <p:cNvSpPr/>
          <p:nvPr/>
        </p:nvSpPr>
        <p:spPr>
          <a:xfrm>
            <a:off x="4572000"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3" name="Rectangle 52"/>
          <p:cNvSpPr/>
          <p:nvPr/>
        </p:nvSpPr>
        <p:spPr>
          <a:xfrm>
            <a:off x="5011737"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cxnSp>
        <p:nvCxnSpPr>
          <p:cNvPr id="54" name="Straight Connector 7"/>
          <p:cNvCxnSpPr>
            <a:endCxn id="55" idx="3"/>
          </p:cNvCxnSpPr>
          <p:nvPr/>
        </p:nvCxnSpPr>
        <p:spPr>
          <a:xfrm rot="5400000">
            <a:off x="3480993" y="4875499"/>
            <a:ext cx="1094579" cy="207963"/>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55" name="Rectangle 54"/>
          <p:cNvSpPr/>
          <p:nvPr/>
        </p:nvSpPr>
        <p:spPr>
          <a:xfrm>
            <a:off x="1258888" y="5130689"/>
            <a:ext cx="2665412" cy="792162"/>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56" name="Rectangle 55"/>
          <p:cNvSpPr/>
          <p:nvPr/>
        </p:nvSpPr>
        <p:spPr>
          <a:xfrm>
            <a:off x="5219700" y="5130689"/>
            <a:ext cx="2665413" cy="792162"/>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cxnSp>
        <p:nvCxnSpPr>
          <p:cNvPr id="57" name="Straight Connector 13"/>
          <p:cNvCxnSpPr>
            <a:endCxn id="56" idx="1"/>
          </p:cNvCxnSpPr>
          <p:nvPr/>
        </p:nvCxnSpPr>
        <p:spPr>
          <a:xfrm rot="16200000" flipH="1">
            <a:off x="4568430" y="4875499"/>
            <a:ext cx="1094579" cy="207962"/>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58" name="TextBox 26"/>
          <p:cNvSpPr txBox="1">
            <a:spLocks noChangeArrowheads="1"/>
          </p:cNvSpPr>
          <p:nvPr/>
        </p:nvSpPr>
        <p:spPr bwMode="auto">
          <a:xfrm>
            <a:off x="1919474" y="5051649"/>
            <a:ext cx="13812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3600" kern="0" dirty="0" smtClean="0">
                <a:solidFill>
                  <a:sysClr val="windowText" lastClr="000000"/>
                </a:solidFill>
              </a:rPr>
              <a:t>DRAM</a:t>
            </a:r>
          </a:p>
        </p:txBody>
      </p:sp>
      <p:sp>
        <p:nvSpPr>
          <p:cNvPr id="59" name="TextBox 26"/>
          <p:cNvSpPr txBox="1">
            <a:spLocks noChangeArrowheads="1"/>
          </p:cNvSpPr>
          <p:nvPr/>
        </p:nvSpPr>
        <p:spPr bwMode="auto">
          <a:xfrm>
            <a:off x="6021186" y="5051649"/>
            <a:ext cx="1064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3600" kern="0" dirty="0" smtClean="0">
                <a:solidFill>
                  <a:sysClr val="windowText" lastClr="000000"/>
                </a:solidFill>
              </a:rPr>
              <a:t>PCM</a:t>
            </a:r>
            <a:endParaRPr lang="en-US" sz="3600" kern="0" dirty="0">
              <a:solidFill>
                <a:sysClr val="windowText" lastClr="000000"/>
              </a:solidFill>
            </a:endParaRPr>
          </a:p>
        </p:txBody>
      </p:sp>
      <p:sp>
        <p:nvSpPr>
          <p:cNvPr id="60" name="Rectangle 59"/>
          <p:cNvSpPr/>
          <p:nvPr/>
        </p:nvSpPr>
        <p:spPr>
          <a:xfrm>
            <a:off x="4092579" y="3194879"/>
            <a:ext cx="965529" cy="646331"/>
          </a:xfrm>
          <a:prstGeom prst="rect">
            <a:avLst/>
          </a:prstGeom>
        </p:spPr>
        <p:txBody>
          <a:bodyPr wrap="none">
            <a:spAutoFit/>
          </a:bodyPr>
          <a:lstStyle/>
          <a:p>
            <a:pPr>
              <a:defRPr/>
            </a:pPr>
            <a:r>
              <a:rPr lang="en-US" sz="3600" kern="0" dirty="0" smtClean="0">
                <a:solidFill>
                  <a:sysClr val="windowText" lastClr="000000"/>
                </a:solidFill>
                <a:latin typeface="Tahoma"/>
              </a:rPr>
              <a:t>CPU</a:t>
            </a:r>
            <a:endParaRPr lang="en-US" sz="3600" kern="0" dirty="0">
              <a:solidFill>
                <a:sysClr val="windowText" lastClr="000000"/>
              </a:solidFill>
              <a:latin typeface="Tahoma"/>
            </a:endParaRPr>
          </a:p>
        </p:txBody>
      </p:sp>
      <p:sp>
        <p:nvSpPr>
          <p:cNvPr id="61" name="TextBox 60"/>
          <p:cNvSpPr txBox="1"/>
          <p:nvPr/>
        </p:nvSpPr>
        <p:spPr>
          <a:xfrm>
            <a:off x="1514452" y="5543703"/>
            <a:ext cx="2097124" cy="400110"/>
          </a:xfrm>
          <a:prstGeom prst="rect">
            <a:avLst/>
          </a:prstGeom>
          <a:noFill/>
        </p:spPr>
        <p:txBody>
          <a:bodyPr wrap="none" rtlCol="0">
            <a:spAutoFit/>
          </a:bodyPr>
          <a:lstStyle/>
          <a:p>
            <a:pPr algn="ctr">
              <a:defRPr/>
            </a:pPr>
            <a:r>
              <a:rPr lang="en-US" sz="2000" kern="0" dirty="0" smtClean="0">
                <a:solidFill>
                  <a:sysClr val="windowText" lastClr="000000"/>
                </a:solidFill>
                <a:latin typeface="Tahoma"/>
              </a:rPr>
              <a:t>(small, fast cache)</a:t>
            </a:r>
            <a:endParaRPr lang="en-US" sz="2000" kern="0" dirty="0">
              <a:solidFill>
                <a:sysClr val="windowText" lastClr="000000"/>
              </a:solidFill>
              <a:latin typeface="Tahoma"/>
            </a:endParaRPr>
          </a:p>
        </p:txBody>
      </p:sp>
      <p:sp>
        <p:nvSpPr>
          <p:cNvPr id="62" name="TextBox 61"/>
          <p:cNvSpPr txBox="1"/>
          <p:nvPr/>
        </p:nvSpPr>
        <p:spPr>
          <a:xfrm>
            <a:off x="5682600" y="5543703"/>
            <a:ext cx="1741207" cy="400110"/>
          </a:xfrm>
          <a:prstGeom prst="rect">
            <a:avLst/>
          </a:prstGeom>
          <a:noFill/>
        </p:spPr>
        <p:txBody>
          <a:bodyPr wrap="none" rtlCol="0">
            <a:spAutoFit/>
          </a:bodyPr>
          <a:lstStyle/>
          <a:p>
            <a:pPr algn="ctr">
              <a:defRPr/>
            </a:pPr>
            <a:r>
              <a:rPr lang="en-US" sz="2000" kern="0" dirty="0" smtClean="0">
                <a:solidFill>
                  <a:sysClr val="windowText" lastClr="000000"/>
                </a:solidFill>
                <a:latin typeface="Tahoma"/>
              </a:rPr>
              <a:t>(high capacity)</a:t>
            </a:r>
            <a:endParaRPr lang="en-US" sz="2000" kern="0" dirty="0">
              <a:solidFill>
                <a:sysClr val="windowText" lastClr="000000"/>
              </a:solidFill>
              <a:latin typeface="Tahoma"/>
            </a:endParaRPr>
          </a:p>
        </p:txBody>
      </p:sp>
      <p:sp>
        <p:nvSpPr>
          <p:cNvPr id="63" name="Rectangle 62"/>
          <p:cNvSpPr/>
          <p:nvPr/>
        </p:nvSpPr>
        <p:spPr>
          <a:xfrm>
            <a:off x="3692526" y="4432189"/>
            <a:ext cx="879474" cy="504825"/>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sp>
        <p:nvSpPr>
          <p:cNvPr id="64" name="Rectangle 63"/>
          <p:cNvSpPr/>
          <p:nvPr/>
        </p:nvSpPr>
        <p:spPr>
          <a:xfrm>
            <a:off x="4572000" y="4432189"/>
            <a:ext cx="879474" cy="50323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grpSp>
        <p:nvGrpSpPr>
          <p:cNvPr id="65" name="Group 64"/>
          <p:cNvGrpSpPr/>
          <p:nvPr/>
        </p:nvGrpSpPr>
        <p:grpSpPr>
          <a:xfrm>
            <a:off x="4060296" y="3825491"/>
            <a:ext cx="1114608" cy="815677"/>
            <a:chOff x="1506883" y="3741716"/>
            <a:chExt cx="1114608" cy="815677"/>
          </a:xfrm>
        </p:grpSpPr>
        <p:cxnSp>
          <p:nvCxnSpPr>
            <p:cNvPr id="66" name="Straight Arrow Connector 65"/>
            <p:cNvCxnSpPr/>
            <p:nvPr/>
          </p:nvCxnSpPr>
          <p:spPr bwMode="auto">
            <a:xfrm>
              <a:off x="2011708" y="4203380"/>
              <a:ext cx="0" cy="354013"/>
            </a:xfrm>
            <a:prstGeom prst="straightConnector1">
              <a:avLst/>
            </a:prstGeom>
            <a:noFill/>
            <a:ln w="381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67" name="TextBox 11"/>
            <p:cNvSpPr txBox="1">
              <a:spLocks noChangeArrowheads="1"/>
            </p:cNvSpPr>
            <p:nvPr/>
          </p:nvSpPr>
          <p:spPr bwMode="auto">
            <a:xfrm>
              <a:off x="1506883" y="3741716"/>
              <a:ext cx="1114608"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2400" kern="0" dirty="0">
                  <a:solidFill>
                    <a:sysClr val="windowText" lastClr="000000"/>
                  </a:solidFill>
                </a:rPr>
                <a:t>LOAD X</a:t>
              </a:r>
            </a:p>
          </p:txBody>
        </p:sp>
      </p:grpSp>
      <p:sp>
        <p:nvSpPr>
          <p:cNvPr id="68" name="TextBox 67"/>
          <p:cNvSpPr txBox="1"/>
          <p:nvPr/>
        </p:nvSpPr>
        <p:spPr>
          <a:xfrm>
            <a:off x="1990707" y="5943813"/>
            <a:ext cx="1334720" cy="492443"/>
          </a:xfrm>
          <a:prstGeom prst="rect">
            <a:avLst/>
          </a:prstGeom>
          <a:noFill/>
        </p:spPr>
        <p:txBody>
          <a:bodyPr wrap="none" rtlCol="0">
            <a:spAutoFit/>
          </a:bodyPr>
          <a:lstStyle/>
          <a:p>
            <a:pPr>
              <a:defRPr/>
            </a:pPr>
            <a:r>
              <a:rPr lang="en-US" sz="2600" kern="0" dirty="0" smtClean="0">
                <a:solidFill>
                  <a:srgbClr val="FF0000"/>
                </a:solidFill>
                <a:latin typeface="Tahoma"/>
              </a:rPr>
              <a:t>Access X</a:t>
            </a:r>
            <a:endParaRPr lang="en-US" sz="2600" kern="0" dirty="0">
              <a:solidFill>
                <a:srgbClr val="FF0000"/>
              </a:solidFill>
              <a:latin typeface="Tahoma"/>
            </a:endParaRPr>
          </a:p>
        </p:txBody>
      </p:sp>
      <p:sp>
        <p:nvSpPr>
          <p:cNvPr id="69" name="Rounded Rectangular Callout 68"/>
          <p:cNvSpPr/>
          <p:nvPr/>
        </p:nvSpPr>
        <p:spPr>
          <a:xfrm>
            <a:off x="1258888" y="4055952"/>
            <a:ext cx="2297111" cy="879474"/>
          </a:xfrm>
          <a:prstGeom prst="wedgeRoundRectCallout">
            <a:avLst>
              <a:gd name="adj1" fmla="val 61715"/>
              <a:gd name="adj2" fmla="val 28876"/>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a:defRPr/>
            </a:pPr>
            <a:r>
              <a:rPr lang="en-US" sz="2600" kern="0" dirty="0" smtClean="0">
                <a:solidFill>
                  <a:sysClr val="windowText" lastClr="000000"/>
                </a:solidFill>
                <a:latin typeface="Calibri"/>
              </a:rPr>
              <a:t>Metadata:</a:t>
            </a:r>
          </a:p>
          <a:p>
            <a:pPr algn="ctr">
              <a:defRPr/>
            </a:pPr>
            <a:r>
              <a:rPr lang="en-US" sz="2600" kern="0" dirty="0" smtClean="0">
                <a:solidFill>
                  <a:sysClr val="windowText" lastClr="000000"/>
                </a:solidFill>
                <a:latin typeface="Calibri"/>
              </a:rPr>
              <a:t>X </a:t>
            </a:r>
            <a:r>
              <a:rPr lang="en-US" sz="2600" kern="0" dirty="0" smtClean="0">
                <a:solidFill>
                  <a:sysClr val="windowText" lastClr="000000"/>
                </a:solidFill>
                <a:latin typeface="Calibri"/>
                <a:sym typeface="Wingdings"/>
              </a:rPr>
              <a:t> </a:t>
            </a:r>
            <a:r>
              <a:rPr lang="en-US" sz="2600" kern="0" dirty="0" smtClean="0">
                <a:solidFill>
                  <a:srgbClr val="4BACC6">
                    <a:lumMod val="75000"/>
                  </a:srgbClr>
                </a:solidFill>
                <a:latin typeface="Calibri"/>
                <a:sym typeface="Wingdings"/>
              </a:rPr>
              <a:t>DRAM</a:t>
            </a:r>
            <a:endParaRPr lang="en-US" sz="2600" kern="0" dirty="0">
              <a:solidFill>
                <a:srgbClr val="4BACC6">
                  <a:lumMod val="75000"/>
                </a:srgbClr>
              </a:solidFill>
              <a:latin typeface="Calibri"/>
            </a:endParaRPr>
          </a:p>
        </p:txBody>
      </p:sp>
      <p:sp>
        <p:nvSpPr>
          <p:cNvPr id="70" name="Rectangle 69"/>
          <p:cNvSpPr/>
          <p:nvPr/>
        </p:nvSpPr>
        <p:spPr>
          <a:xfrm>
            <a:off x="2144637" y="5312871"/>
            <a:ext cx="799889" cy="46166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n-US" sz="2600" kern="0" dirty="0" smtClean="0">
                <a:solidFill>
                  <a:sysClr val="windowText" lastClr="000000"/>
                </a:solidFill>
                <a:latin typeface="Calibri"/>
              </a:rPr>
              <a:t>X</a:t>
            </a:r>
            <a:endParaRPr lang="en-US" sz="2600" kern="0" dirty="0">
              <a:solidFill>
                <a:sysClr val="windowText" lastClr="000000"/>
              </a:solidFill>
              <a:latin typeface="Calibri"/>
            </a:endParaRPr>
          </a:p>
        </p:txBody>
      </p:sp>
    </p:spTree>
    <p:extLst>
      <p:ext uri="{BB962C8B-B14F-4D97-AF65-F5344CB8AC3E}">
        <p14:creationId xmlns:p14="http://schemas.microsoft.com/office/powerpoint/2010/main" val="17923672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1.13116E-6 -4.30623E-6 C 0.06297 0.01552 0.12612 0.03127 0.15596 0.00255 C 0.18581 -0.02618 0.18216 -0.09938 0.17869 -0.17257 " pathEditMode="relative" ptsTypes="aaA">
                                      <p:cBhvr>
                                        <p:cTn id="26" dur="2000" fill="hold"/>
                                        <p:tgtEl>
                                          <p:spTgt spid="7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animBg="1"/>
      <p:bldP spid="70" grpId="0" animBg="1"/>
      <p:bldP spid="70" grpId="1"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1: Store Tags in Main Memory</a:t>
            </a:r>
            <a:endParaRPr lang="en-US" dirty="0"/>
          </a:p>
        </p:txBody>
      </p:sp>
      <p:sp>
        <p:nvSpPr>
          <p:cNvPr id="3" name="Content Placeholder 2"/>
          <p:cNvSpPr>
            <a:spLocks noGrp="1"/>
          </p:cNvSpPr>
          <p:nvPr>
            <p:ph idx="1"/>
          </p:nvPr>
        </p:nvSpPr>
        <p:spPr/>
        <p:txBody>
          <a:bodyPr/>
          <a:lstStyle/>
          <a:p>
            <a:r>
              <a:rPr lang="en-US" dirty="0" smtClean="0"/>
              <a:t>Store tags in the same row as data in DRAM</a:t>
            </a:r>
          </a:p>
          <a:p>
            <a:pPr lvl="1"/>
            <a:r>
              <a:rPr lang="en-US" dirty="0" smtClean="0"/>
              <a:t>Data and metadata can be accessed together</a:t>
            </a:r>
          </a:p>
          <a:p>
            <a:pPr lvl="1"/>
            <a:endParaRPr lang="en-US" dirty="0"/>
          </a:p>
          <a:p>
            <a:pPr lvl="1"/>
            <a:endParaRPr lang="en-US" dirty="0" smtClean="0"/>
          </a:p>
          <a:p>
            <a:pPr lvl="1"/>
            <a:endParaRPr lang="en-US" dirty="0" smtClean="0"/>
          </a:p>
          <a:p>
            <a:pPr lvl="1"/>
            <a:endParaRPr lang="en-US" dirty="0"/>
          </a:p>
          <a:p>
            <a:pPr lvl="1"/>
            <a:endParaRPr lang="en-US" dirty="0" smtClean="0"/>
          </a:p>
          <a:p>
            <a:pPr lvl="1"/>
            <a:endParaRPr lang="en-US" dirty="0"/>
          </a:p>
          <a:p>
            <a:pPr lvl="1"/>
            <a:endParaRPr lang="en-US" dirty="0" smtClean="0"/>
          </a:p>
          <a:p>
            <a:r>
              <a:rPr lang="en-US" dirty="0" smtClean="0"/>
              <a:t>Benefit: No on-chip tag storage overhead</a:t>
            </a:r>
          </a:p>
          <a:p>
            <a:r>
              <a:rPr lang="en-US" dirty="0" smtClean="0"/>
              <a:t>Downsides: </a:t>
            </a:r>
          </a:p>
          <a:p>
            <a:pPr lvl="1"/>
            <a:r>
              <a:rPr lang="en-US" dirty="0" smtClean="0"/>
              <a:t>Cache hit determined only after a DRAM access</a:t>
            </a:r>
          </a:p>
          <a:p>
            <a:pPr lvl="1"/>
            <a:r>
              <a:rPr lang="en-US" dirty="0" smtClean="0"/>
              <a:t>Cache hit requires two DRAM accesses</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83</a:t>
            </a:fld>
            <a:endParaRPr lang="en-US"/>
          </a:p>
        </p:txBody>
      </p:sp>
      <p:sp>
        <p:nvSpPr>
          <p:cNvPr id="46" name="Rectangle 45"/>
          <p:cNvSpPr/>
          <p:nvPr/>
        </p:nvSpPr>
        <p:spPr>
          <a:xfrm>
            <a:off x="4497764" y="320604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2</a:t>
            </a:r>
            <a:endParaRPr lang="en-US" sz="2400" kern="0" dirty="0">
              <a:solidFill>
                <a:srgbClr val="000000"/>
              </a:solidFill>
              <a:latin typeface="Calibri"/>
            </a:endParaRPr>
          </a:p>
        </p:txBody>
      </p:sp>
      <p:sp>
        <p:nvSpPr>
          <p:cNvPr id="47" name="Rectangle 46"/>
          <p:cNvSpPr/>
          <p:nvPr/>
        </p:nvSpPr>
        <p:spPr>
          <a:xfrm>
            <a:off x="733820" y="320604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0</a:t>
            </a:r>
            <a:endParaRPr lang="en-US" sz="2400" kern="0" dirty="0">
              <a:solidFill>
                <a:srgbClr val="000000"/>
              </a:solidFill>
              <a:latin typeface="Calibri"/>
            </a:endParaRPr>
          </a:p>
        </p:txBody>
      </p:sp>
      <p:sp>
        <p:nvSpPr>
          <p:cNvPr id="48" name="Rectangle 47"/>
          <p:cNvSpPr/>
          <p:nvPr/>
        </p:nvSpPr>
        <p:spPr>
          <a:xfrm>
            <a:off x="2615792" y="320604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1</a:t>
            </a:r>
            <a:endParaRPr lang="en-US" sz="2400" kern="0" dirty="0">
              <a:solidFill>
                <a:srgbClr val="000000"/>
              </a:solidFill>
              <a:latin typeface="Calibri"/>
            </a:endParaRPr>
          </a:p>
        </p:txBody>
      </p:sp>
      <p:cxnSp>
        <p:nvCxnSpPr>
          <p:cNvPr id="49" name="Straight Arrow Connector 48"/>
          <p:cNvCxnSpPr/>
          <p:nvPr/>
        </p:nvCxnSpPr>
        <p:spPr>
          <a:xfrm>
            <a:off x="733820" y="2977146"/>
            <a:ext cx="7527888" cy="0"/>
          </a:xfrm>
          <a:prstGeom prst="straightConnector1">
            <a:avLst/>
          </a:prstGeom>
          <a:noFill/>
          <a:ln w="38100" cap="flat" cmpd="sng" algn="ctr">
            <a:solidFill>
              <a:sysClr val="windowText" lastClr="000000"/>
            </a:solidFill>
            <a:prstDash val="solid"/>
            <a:headEnd type="arrow"/>
            <a:tailEnd type="arrow"/>
          </a:ln>
          <a:effectLst/>
        </p:spPr>
      </p:cxnSp>
      <p:sp>
        <p:nvSpPr>
          <p:cNvPr id="50" name="TextBox 49"/>
          <p:cNvSpPr txBox="1"/>
          <p:nvPr/>
        </p:nvSpPr>
        <p:spPr>
          <a:xfrm>
            <a:off x="3874167" y="2708920"/>
            <a:ext cx="1544012" cy="461665"/>
          </a:xfrm>
          <a:prstGeom prst="rect">
            <a:avLst/>
          </a:prstGeom>
          <a:solidFill>
            <a:srgbClr val="FFFFFF"/>
          </a:solidFill>
        </p:spPr>
        <p:txBody>
          <a:bodyPr wrap="none" rtlCol="0">
            <a:spAutoFit/>
          </a:bodyPr>
          <a:lstStyle/>
          <a:p>
            <a:pPr>
              <a:defRPr/>
            </a:pPr>
            <a:r>
              <a:rPr lang="en-US" sz="2400" kern="0" dirty="0" smtClean="0">
                <a:solidFill>
                  <a:sysClr val="windowText" lastClr="000000"/>
                </a:solidFill>
                <a:latin typeface="Tahoma"/>
              </a:rPr>
              <a:t>DRAM row</a:t>
            </a:r>
            <a:endParaRPr lang="en-US" sz="2400" kern="0" dirty="0">
              <a:solidFill>
                <a:sysClr val="windowText" lastClr="000000"/>
              </a:solidFill>
              <a:latin typeface="Tahoma"/>
            </a:endParaRPr>
          </a:p>
        </p:txBody>
      </p:sp>
      <p:sp>
        <p:nvSpPr>
          <p:cNvPr id="51" name="Rectangle 50"/>
          <p:cNvSpPr/>
          <p:nvPr/>
        </p:nvSpPr>
        <p:spPr>
          <a:xfrm>
            <a:off x="6379736" y="32060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52" name="Rectangle 51"/>
          <p:cNvSpPr/>
          <p:nvPr/>
        </p:nvSpPr>
        <p:spPr>
          <a:xfrm>
            <a:off x="7007060" y="32060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53" name="Rectangle 52"/>
          <p:cNvSpPr/>
          <p:nvPr/>
        </p:nvSpPr>
        <p:spPr>
          <a:xfrm>
            <a:off x="7634384" y="32060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Tree>
    <p:extLst>
      <p:ext uri="{BB962C8B-B14F-4D97-AF65-F5344CB8AC3E}">
        <p14:creationId xmlns:p14="http://schemas.microsoft.com/office/powerpoint/2010/main" val="16570611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2: Cache Tags in On-Chip SRAM</a:t>
            </a:r>
            <a:endParaRPr lang="en-US" dirty="0"/>
          </a:p>
        </p:txBody>
      </p:sp>
      <p:sp>
        <p:nvSpPr>
          <p:cNvPr id="3" name="Content Placeholder 2"/>
          <p:cNvSpPr>
            <a:spLocks noGrp="1"/>
          </p:cNvSpPr>
          <p:nvPr>
            <p:ph idx="1"/>
          </p:nvPr>
        </p:nvSpPr>
        <p:spPr/>
        <p:txBody>
          <a:bodyPr/>
          <a:lstStyle/>
          <a:p>
            <a:r>
              <a:rPr lang="en-US" dirty="0" smtClean="0"/>
              <a:t>Recall Idea 1: Store </a:t>
            </a:r>
            <a:r>
              <a:rPr lang="en-US" dirty="0"/>
              <a:t>all metadata in DRAM </a:t>
            </a:r>
          </a:p>
          <a:p>
            <a:pPr lvl="1"/>
            <a:r>
              <a:rPr lang="en-US" dirty="0"/>
              <a:t>To reduce metadata storage overhead</a:t>
            </a:r>
          </a:p>
          <a:p>
            <a:endParaRPr lang="en-US" dirty="0" smtClean="0"/>
          </a:p>
          <a:p>
            <a:r>
              <a:rPr lang="en-US" dirty="0" smtClean="0"/>
              <a:t>Idea 2: </a:t>
            </a:r>
            <a:r>
              <a:rPr lang="en-US" dirty="0" smtClean="0">
                <a:solidFill>
                  <a:srgbClr val="0000FF"/>
                </a:solidFill>
              </a:rPr>
              <a:t>Cache </a:t>
            </a:r>
            <a:r>
              <a:rPr lang="en-US" dirty="0">
                <a:solidFill>
                  <a:srgbClr val="0000FF"/>
                </a:solidFill>
              </a:rPr>
              <a:t>in on-chip SRAM frequently-accessed metadata</a:t>
            </a:r>
          </a:p>
          <a:p>
            <a:pPr lvl="1"/>
            <a:r>
              <a:rPr lang="en-US" dirty="0" smtClean="0"/>
              <a:t>Cache </a:t>
            </a:r>
            <a:r>
              <a:rPr lang="en-US" dirty="0"/>
              <a:t>only a small amount to keep SRAM size small</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84</a:t>
            </a:fld>
            <a:endParaRPr lang="en-US"/>
          </a:p>
        </p:txBody>
      </p:sp>
    </p:spTree>
    <p:extLst>
      <p:ext uri="{BB962C8B-B14F-4D97-AF65-F5344CB8AC3E}">
        <p14:creationId xmlns:p14="http://schemas.microsoft.com/office/powerpoint/2010/main" val="19578137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6632"/>
            <a:ext cx="8915400" cy="1066800"/>
          </a:xfrm>
        </p:spPr>
        <p:txBody>
          <a:bodyPr/>
          <a:lstStyle/>
          <a:p>
            <a:r>
              <a:rPr lang="en-US" dirty="0" smtClean="0"/>
              <a:t>Idea 3: Dynamic Data Transfer Granularity</a:t>
            </a:r>
            <a:endParaRPr lang="en-US" dirty="0"/>
          </a:p>
        </p:txBody>
      </p:sp>
      <p:sp>
        <p:nvSpPr>
          <p:cNvPr id="3" name="Content Placeholder 2"/>
          <p:cNvSpPr>
            <a:spLocks noGrp="1"/>
          </p:cNvSpPr>
          <p:nvPr>
            <p:ph idx="1"/>
          </p:nvPr>
        </p:nvSpPr>
        <p:spPr/>
        <p:txBody>
          <a:bodyPr/>
          <a:lstStyle/>
          <a:p>
            <a:pPr lvl="0">
              <a:defRPr/>
            </a:pPr>
            <a:r>
              <a:rPr lang="en-US" dirty="0"/>
              <a:t>Some applications benefit from caching more data</a:t>
            </a:r>
          </a:p>
          <a:p>
            <a:pPr lvl="1">
              <a:defRPr/>
            </a:pPr>
            <a:r>
              <a:rPr lang="en-US" dirty="0"/>
              <a:t>They have good spatial locality</a:t>
            </a:r>
          </a:p>
          <a:p>
            <a:pPr>
              <a:defRPr/>
            </a:pPr>
            <a:r>
              <a:rPr lang="en-US" dirty="0"/>
              <a:t>Others do not</a:t>
            </a:r>
          </a:p>
          <a:p>
            <a:pPr lvl="1">
              <a:defRPr/>
            </a:pPr>
            <a:r>
              <a:rPr lang="en-US" dirty="0"/>
              <a:t>Large granularity wastes bandwidth and reduces cache utilization</a:t>
            </a:r>
          </a:p>
          <a:p>
            <a:pPr>
              <a:defRPr/>
            </a:pPr>
            <a:endParaRPr lang="en-US" sz="2800" dirty="0"/>
          </a:p>
          <a:p>
            <a:pPr>
              <a:defRPr/>
            </a:pPr>
            <a:r>
              <a:rPr lang="en-US" dirty="0"/>
              <a:t>Idea </a:t>
            </a:r>
            <a:r>
              <a:rPr lang="en-US" dirty="0" smtClean="0"/>
              <a:t>3: </a:t>
            </a:r>
            <a:r>
              <a:rPr lang="en-US" dirty="0" smtClean="0">
                <a:solidFill>
                  <a:srgbClr val="0000FF"/>
                </a:solidFill>
              </a:rPr>
              <a:t>Simple </a:t>
            </a:r>
            <a:r>
              <a:rPr lang="en-US" dirty="0">
                <a:solidFill>
                  <a:srgbClr val="0000FF"/>
                </a:solidFill>
              </a:rPr>
              <a:t>dynamic caching granularity policy</a:t>
            </a:r>
          </a:p>
          <a:p>
            <a:pPr lvl="1"/>
            <a:r>
              <a:rPr lang="en-US" dirty="0" smtClean="0"/>
              <a:t>Cost-benefit analysis to determine best DRAM cache block size</a:t>
            </a:r>
          </a:p>
          <a:p>
            <a:pPr lvl="1"/>
            <a:endParaRPr lang="en-US" dirty="0" smtClean="0"/>
          </a:p>
          <a:p>
            <a:endParaRPr lang="en-US" sz="2000" dirty="0"/>
          </a:p>
          <a:p>
            <a:r>
              <a:rPr lang="en-US" sz="2000" dirty="0" smtClean="0"/>
              <a:t>Meza</a:t>
            </a:r>
            <a:r>
              <a:rPr lang="en-US" sz="2000" dirty="0"/>
              <a:t>, Chang, Yoon, Mutlu, </a:t>
            </a:r>
            <a:r>
              <a:rPr lang="en-US" sz="2000" dirty="0" err="1"/>
              <a:t>Ranganathan</a:t>
            </a:r>
            <a:r>
              <a:rPr lang="en-US" sz="2000" dirty="0"/>
              <a:t>, “</a:t>
            </a:r>
            <a:r>
              <a:rPr lang="en-US" sz="2000" dirty="0">
                <a:solidFill>
                  <a:srgbClr val="0000FF"/>
                </a:solidFill>
              </a:rPr>
              <a:t>Enabling Efficient and Scalable Hybrid Memories</a:t>
            </a:r>
            <a:r>
              <a:rPr lang="en-US" sz="2000" dirty="0"/>
              <a:t>,” IEEE Comp. Arch. Letters, 2012.</a:t>
            </a:r>
          </a:p>
          <a:p>
            <a:pPr lvl="1"/>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85</a:t>
            </a:fld>
            <a:endParaRPr lang="en-US"/>
          </a:p>
        </p:txBody>
      </p:sp>
    </p:spTree>
    <p:extLst>
      <p:ext uri="{BB962C8B-B14F-4D97-AF65-F5344CB8AC3E}">
        <p14:creationId xmlns:p14="http://schemas.microsoft.com/office/powerpoint/2010/main" val="16583397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2873827858"/>
              </p:ext>
            </p:extLst>
          </p:nvPr>
        </p:nvGraphicFramePr>
        <p:xfrm>
          <a:off x="339725" y="1198572"/>
          <a:ext cx="8370758" cy="502245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86</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4600" cap="none" dirty="0" smtClean="0">
                <a:latin typeface="Calibri"/>
              </a:rPr>
              <a:t>TIMBER Performance</a:t>
            </a:r>
            <a:endParaRPr lang="en-US" sz="4600" cap="none" dirty="0">
              <a:latin typeface="Calibri"/>
            </a:endParaRPr>
          </a:p>
        </p:txBody>
      </p:sp>
      <p:sp>
        <p:nvSpPr>
          <p:cNvPr id="9" name="TextBox 8"/>
          <p:cNvSpPr txBox="1"/>
          <p:nvPr/>
        </p:nvSpPr>
        <p:spPr>
          <a:xfrm>
            <a:off x="4469199" y="1443382"/>
            <a:ext cx="811640" cy="584776"/>
          </a:xfrm>
          <a:prstGeom prst="rect">
            <a:avLst/>
          </a:prstGeom>
          <a:noFill/>
        </p:spPr>
        <p:txBody>
          <a:bodyPr wrap="none" rtlCol="0">
            <a:spAutoFit/>
          </a:bodyPr>
          <a:lstStyle/>
          <a:p>
            <a:pPr defTabSz="457200"/>
            <a:r>
              <a:rPr lang="en-US" sz="3200" dirty="0">
                <a:solidFill>
                  <a:srgbClr val="000000"/>
                </a:solidFill>
                <a:latin typeface="Calibri"/>
              </a:rPr>
              <a:t>-</a:t>
            </a:r>
            <a:r>
              <a:rPr lang="en-US" sz="3200" dirty="0" smtClean="0">
                <a:solidFill>
                  <a:srgbClr val="000000"/>
                </a:solidFill>
                <a:latin typeface="Calibri"/>
              </a:rPr>
              <a:t>6%</a:t>
            </a:r>
            <a:endParaRPr lang="en-US" sz="3200" dirty="0">
              <a:solidFill>
                <a:srgbClr val="000000"/>
              </a:solidFill>
              <a:latin typeface="Calibri"/>
            </a:endParaRPr>
          </a:p>
        </p:txBody>
      </p:sp>
      <p:cxnSp>
        <p:nvCxnSpPr>
          <p:cNvPr id="17" name="Straight Arrow Connector 16"/>
          <p:cNvCxnSpPr/>
          <p:nvPr/>
        </p:nvCxnSpPr>
        <p:spPr>
          <a:xfrm flipH="1" flipV="1">
            <a:off x="2442831" y="1388822"/>
            <a:ext cx="5072428" cy="263300"/>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1619672" y="6239053"/>
            <a:ext cx="6696744" cy="646331"/>
          </a:xfrm>
          <a:prstGeom prst="rect">
            <a:avLst/>
          </a:prstGeom>
        </p:spPr>
        <p:txBody>
          <a:bodyPr wrap="square">
            <a:spAutoFit/>
          </a:bodyPr>
          <a:lstStyle/>
          <a:p>
            <a:r>
              <a:rPr lang="en-US" dirty="0">
                <a:solidFill>
                  <a:prstClr val="black"/>
                </a:solidFill>
                <a:latin typeface="Calibri"/>
              </a:rPr>
              <a:t>Meza, Chang, Yoon, Mutlu, </a:t>
            </a:r>
            <a:r>
              <a:rPr lang="en-US" dirty="0" err="1">
                <a:solidFill>
                  <a:prstClr val="black"/>
                </a:solidFill>
                <a:latin typeface="Calibri"/>
              </a:rPr>
              <a:t>Ranganathan</a:t>
            </a:r>
            <a:r>
              <a:rPr lang="en-US" dirty="0">
                <a:solidFill>
                  <a:prstClr val="black"/>
                </a:solidFill>
                <a:latin typeface="Calibri"/>
              </a:rPr>
              <a:t>, “</a:t>
            </a:r>
            <a:r>
              <a:rPr lang="en-US" dirty="0">
                <a:solidFill>
                  <a:srgbClr val="0000FF"/>
                </a:solidFill>
                <a:latin typeface="Calibri"/>
              </a:rPr>
              <a:t>Enabling Efficient and Scalable Hybrid Memories</a:t>
            </a:r>
            <a:r>
              <a:rPr lang="en-US" dirty="0">
                <a:solidFill>
                  <a:prstClr val="black"/>
                </a:solidFill>
                <a:latin typeface="Calibri"/>
              </a:rPr>
              <a:t>,” IEEE Comp. Arch. Letters, 2012.</a:t>
            </a:r>
          </a:p>
        </p:txBody>
      </p:sp>
    </p:spTree>
    <p:extLst>
      <p:ext uri="{BB962C8B-B14F-4D97-AF65-F5344CB8AC3E}">
        <p14:creationId xmlns:p14="http://schemas.microsoft.com/office/powerpoint/2010/main" val="3259690453"/>
      </p:ext>
    </p:extLst>
  </p:cSld>
  <p:clrMapOvr>
    <a:masterClrMapping/>
  </p:clrMapOvr>
  <mc:AlternateContent xmlns:mc="http://schemas.openxmlformats.org/markup-compatibility/2006" xmlns:p14="http://schemas.microsoft.com/office/powerpoint/2010/main">
    <mc:Choice Requires="p14">
      <p:transition spd="slow" p14:dur="2000" advTm="5098"/>
    </mc:Choice>
    <mc:Fallback xmlns="">
      <p:transition xmlns:p14="http://schemas.microsoft.com/office/powerpoint/2010/main" spd="slow" advTm="5098"/>
    </mc:Fallback>
  </mc:AlternateContent>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1696894714"/>
              </p:ext>
            </p:extLst>
          </p:nvPr>
        </p:nvGraphicFramePr>
        <p:xfrm>
          <a:off x="339724" y="1205424"/>
          <a:ext cx="8347075" cy="500824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87</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4600" cap="none" dirty="0" smtClean="0">
                <a:latin typeface="Calibri"/>
              </a:rPr>
              <a:t>TIMBER Energy Efficiency</a:t>
            </a:r>
            <a:endParaRPr lang="en-US" sz="4600" cap="none" dirty="0">
              <a:latin typeface="Calibri"/>
            </a:endParaRPr>
          </a:p>
        </p:txBody>
      </p:sp>
      <p:sp>
        <p:nvSpPr>
          <p:cNvPr id="10" name="TextBox 9"/>
          <p:cNvSpPr txBox="1"/>
          <p:nvPr/>
        </p:nvSpPr>
        <p:spPr>
          <a:xfrm>
            <a:off x="4350397" y="1250250"/>
            <a:ext cx="893995" cy="584776"/>
          </a:xfrm>
          <a:prstGeom prst="rect">
            <a:avLst/>
          </a:prstGeom>
          <a:noFill/>
        </p:spPr>
        <p:txBody>
          <a:bodyPr wrap="none" rtlCol="0">
            <a:spAutoFit/>
          </a:bodyPr>
          <a:lstStyle/>
          <a:p>
            <a:pPr defTabSz="457200"/>
            <a:r>
              <a:rPr lang="en-US" sz="3200" dirty="0" smtClean="0">
                <a:solidFill>
                  <a:srgbClr val="000000"/>
                </a:solidFill>
                <a:latin typeface="Calibri"/>
              </a:rPr>
              <a:t>18%</a:t>
            </a:r>
            <a:endParaRPr lang="en-US" sz="3200" dirty="0">
              <a:solidFill>
                <a:srgbClr val="000000"/>
              </a:solidFill>
              <a:latin typeface="Calibri"/>
            </a:endParaRPr>
          </a:p>
        </p:txBody>
      </p:sp>
      <p:cxnSp>
        <p:nvCxnSpPr>
          <p:cNvPr id="14" name="Straight Arrow Connector 13"/>
          <p:cNvCxnSpPr/>
          <p:nvPr/>
        </p:nvCxnSpPr>
        <p:spPr>
          <a:xfrm flipH="1">
            <a:off x="2731242" y="1516529"/>
            <a:ext cx="4836464" cy="587896"/>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619672" y="6239053"/>
            <a:ext cx="6696744" cy="646331"/>
          </a:xfrm>
          <a:prstGeom prst="rect">
            <a:avLst/>
          </a:prstGeom>
        </p:spPr>
        <p:txBody>
          <a:bodyPr wrap="square">
            <a:spAutoFit/>
          </a:bodyPr>
          <a:lstStyle/>
          <a:p>
            <a:r>
              <a:rPr lang="en-US" dirty="0">
                <a:solidFill>
                  <a:prstClr val="black"/>
                </a:solidFill>
                <a:latin typeface="Calibri"/>
              </a:rPr>
              <a:t>Meza, Chang, Yoon, Mutlu, </a:t>
            </a:r>
            <a:r>
              <a:rPr lang="en-US" dirty="0" err="1">
                <a:solidFill>
                  <a:prstClr val="black"/>
                </a:solidFill>
                <a:latin typeface="Calibri"/>
              </a:rPr>
              <a:t>Ranganathan</a:t>
            </a:r>
            <a:r>
              <a:rPr lang="en-US" dirty="0">
                <a:solidFill>
                  <a:prstClr val="black"/>
                </a:solidFill>
                <a:latin typeface="Calibri"/>
              </a:rPr>
              <a:t>, “</a:t>
            </a:r>
            <a:r>
              <a:rPr lang="en-US" dirty="0">
                <a:solidFill>
                  <a:srgbClr val="0000FF"/>
                </a:solidFill>
                <a:latin typeface="Calibri"/>
              </a:rPr>
              <a:t>Enabling Efficient and Scalable Hybrid Memories</a:t>
            </a:r>
            <a:r>
              <a:rPr lang="en-US" dirty="0">
                <a:solidFill>
                  <a:prstClr val="black"/>
                </a:solidFill>
                <a:latin typeface="Calibri"/>
              </a:rPr>
              <a:t>,” IEEE Comp. Arch. Letters, 2012.</a:t>
            </a:r>
          </a:p>
        </p:txBody>
      </p:sp>
    </p:spTree>
    <p:extLst>
      <p:ext uri="{BB962C8B-B14F-4D97-AF65-F5344CB8AC3E}">
        <p14:creationId xmlns:p14="http://schemas.microsoft.com/office/powerpoint/2010/main" val="2346407611"/>
      </p:ext>
    </p:extLst>
  </p:cSld>
  <p:clrMapOvr>
    <a:masterClrMapping/>
  </p:clrMapOvr>
  <mc:AlternateContent xmlns:mc="http://schemas.openxmlformats.org/markup-compatibility/2006" xmlns:p14="http://schemas.microsoft.com/office/powerpoint/2010/main">
    <mc:Choice Requires="p14">
      <p:transition spd="slow" p14:dur="2000" advTm="16379"/>
    </mc:Choice>
    <mc:Fallback xmlns="">
      <p:transition xmlns:p14="http://schemas.microsoft.com/office/powerpoint/2010/main" spd="slow" advTm="16380"/>
    </mc:Fallback>
  </mc:AlternateContent>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z="3800" dirty="0" smtClean="0">
                <a:solidFill>
                  <a:srgbClr val="006633"/>
                </a:solidFill>
                <a:latin typeface="Garamond" charset="0"/>
                <a:ea typeface="ＭＳ Ｐゴシック" charset="0"/>
                <a:cs typeface="ＭＳ Ｐゴシック" charset="0"/>
              </a:rPr>
              <a:t>Hybrid Main Memory: </a:t>
            </a:r>
            <a:r>
              <a:rPr lang="en-US" sz="3800" dirty="0">
                <a:solidFill>
                  <a:srgbClr val="006633"/>
                </a:solidFill>
                <a:latin typeface="Garamond" charset="0"/>
                <a:ea typeface="ＭＳ Ｐゴシック" charset="0"/>
                <a:cs typeface="ＭＳ Ｐゴシック" charset="0"/>
              </a:rPr>
              <a:t>Research </a:t>
            </a:r>
            <a:r>
              <a:rPr lang="en-US" sz="3800" dirty="0" smtClean="0">
                <a:solidFill>
                  <a:srgbClr val="006633"/>
                </a:solidFill>
                <a:latin typeface="Garamond" charset="0"/>
                <a:ea typeface="ＭＳ Ｐゴシック" charset="0"/>
                <a:cs typeface="ＭＳ Ｐゴシック" charset="0"/>
              </a:rPr>
              <a:t>Topics</a:t>
            </a:r>
            <a:endParaRPr lang="en-US" sz="3800" dirty="0">
              <a:latin typeface="Garamond" charset="0"/>
              <a:ea typeface="ＭＳ Ｐゴシック" charset="0"/>
              <a:cs typeface="ＭＳ Ｐゴシック" charset="0"/>
            </a:endParaRPr>
          </a:p>
        </p:txBody>
      </p:sp>
      <p:sp>
        <p:nvSpPr>
          <p:cNvPr id="69635" name="Content Placeholder 2"/>
          <p:cNvSpPr>
            <a:spLocks noGrp="1"/>
          </p:cNvSpPr>
          <p:nvPr>
            <p:ph idx="1"/>
          </p:nvPr>
        </p:nvSpPr>
        <p:spPr>
          <a:xfrm>
            <a:off x="228600" y="914400"/>
            <a:ext cx="5791200" cy="5194300"/>
          </a:xfrm>
        </p:spPr>
        <p:txBody>
          <a:bodyPr/>
          <a:lstStyle/>
          <a:p>
            <a:r>
              <a:rPr lang="en-US" dirty="0">
                <a:solidFill>
                  <a:srgbClr val="FF0000"/>
                </a:solidFill>
                <a:latin typeface="Tahoma" charset="0"/>
                <a:ea typeface="ＭＳ Ｐゴシック" charset="0"/>
                <a:cs typeface="ＭＳ Ｐゴシック" charset="0"/>
              </a:rPr>
              <a:t>Many research </a:t>
            </a:r>
            <a:r>
              <a:rPr lang="en-US" dirty="0" smtClean="0">
                <a:solidFill>
                  <a:srgbClr val="FF0000"/>
                </a:solidFill>
                <a:latin typeface="Tahoma" charset="0"/>
                <a:ea typeface="ＭＳ Ｐゴシック" charset="0"/>
                <a:cs typeface="ＭＳ Ｐゴシック" charset="0"/>
              </a:rPr>
              <a:t>topics from </a:t>
            </a:r>
            <a:r>
              <a:rPr lang="en-US" dirty="0">
                <a:solidFill>
                  <a:srgbClr val="FF0000"/>
                </a:solidFill>
                <a:latin typeface="Tahoma" charset="0"/>
                <a:ea typeface="ＭＳ Ｐゴシック" charset="0"/>
                <a:cs typeface="ＭＳ Ｐゴシック" charset="0"/>
              </a:rPr>
              <a:t>technology layer to algorithms layer</a:t>
            </a:r>
          </a:p>
          <a:p>
            <a:endParaRPr lang="en-US" sz="19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Enabling </a:t>
            </a:r>
            <a:r>
              <a:rPr lang="en-US" dirty="0" smtClean="0">
                <a:latin typeface="Tahoma" charset="0"/>
                <a:ea typeface="ＭＳ Ｐゴシック" charset="0"/>
                <a:cs typeface="ＭＳ Ｐゴシック" charset="0"/>
              </a:rPr>
              <a:t>NVM and hybrid memory</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maximize performance</a:t>
            </a:r>
            <a:r>
              <a:rPr lang="en-US" dirty="0">
                <a:latin typeface="Tahoma" charset="0"/>
                <a:ea typeface="ＭＳ Ｐゴシック" charset="0"/>
                <a:cs typeface="ＭＳ Ｐゴシック" charset="0"/>
              </a:rPr>
              <a:t>?</a:t>
            </a: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maximize lifetime</a:t>
            </a:r>
            <a:r>
              <a:rPr lang="en-US" dirty="0">
                <a:latin typeface="Tahoma" charset="0"/>
                <a:ea typeface="ＭＳ Ｐゴシック" charset="0"/>
                <a:cs typeface="ＭＳ Ｐゴシック" charset="0"/>
              </a:rPr>
              <a:t>?</a:t>
            </a: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prevent denial of service</a:t>
            </a:r>
            <a:r>
              <a:rPr lang="en-US" dirty="0">
                <a:latin typeface="Tahoma" charset="0"/>
                <a:ea typeface="ＭＳ Ｐゴシック" charset="0"/>
                <a:cs typeface="ＭＳ Ｐゴシック" charset="0"/>
              </a:rPr>
              <a:t>?</a:t>
            </a:r>
          </a:p>
          <a:p>
            <a:pPr lvl="1"/>
            <a:endParaRPr lang="en-US" sz="19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Exploiting </a:t>
            </a:r>
            <a:r>
              <a:rPr lang="en-US" dirty="0" smtClean="0">
                <a:latin typeface="Tahoma" charset="0"/>
                <a:ea typeface="ＭＳ Ｐゴシック" charset="0"/>
                <a:cs typeface="ＭＳ Ｐゴシック" charset="0"/>
              </a:rPr>
              <a:t>emerging </a:t>
            </a:r>
            <a:r>
              <a:rPr lang="en-US" dirty="0" err="1" smtClean="0">
                <a:latin typeface="Tahoma" charset="0"/>
                <a:ea typeface="ＭＳ Ｐゴシック" charset="0"/>
                <a:cs typeface="ＭＳ Ｐゴシック" charset="0"/>
              </a:rPr>
              <a:t>tecnologies</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exploit non-volatility</a:t>
            </a:r>
            <a:r>
              <a:rPr lang="en-US" dirty="0">
                <a:latin typeface="Tahoma" charset="0"/>
                <a:ea typeface="ＭＳ Ｐゴシック" charset="0"/>
                <a:cs typeface="ＭＳ Ｐゴシック" charset="0"/>
              </a:rPr>
              <a:t>?</a:t>
            </a: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minimize energy consumption</a:t>
            </a:r>
            <a:r>
              <a:rPr lang="en-US" dirty="0">
                <a:latin typeface="Tahoma" charset="0"/>
                <a:ea typeface="ＭＳ Ｐゴシック" charset="0"/>
                <a:cs typeface="ＭＳ Ｐゴシック" charset="0"/>
              </a:rPr>
              <a:t>?</a:t>
            </a: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minimize cost</a:t>
            </a:r>
            <a:r>
              <a:rPr lang="en-US" dirty="0">
                <a:latin typeface="Tahoma" charset="0"/>
                <a:ea typeface="ＭＳ Ｐゴシック" charset="0"/>
                <a:cs typeface="ＭＳ Ｐゴシック" charset="0"/>
              </a:rPr>
              <a:t>?</a:t>
            </a:r>
          </a:p>
          <a:p>
            <a:pPr lvl="1"/>
            <a:r>
              <a:rPr lang="en-US" dirty="0" smtClean="0">
                <a:latin typeface="Tahoma" charset="0"/>
                <a:ea typeface="ＭＳ Ｐゴシック" charset="0"/>
                <a:cs typeface="ＭＳ Ｐゴシック" charset="0"/>
              </a:rPr>
              <a:t>How to </a:t>
            </a:r>
            <a:r>
              <a:rPr lang="en-US" dirty="0" smtClean="0">
                <a:solidFill>
                  <a:srgbClr val="0000FF"/>
                </a:solidFill>
                <a:latin typeface="Tahoma" charset="0"/>
                <a:ea typeface="ＭＳ Ｐゴシック" charset="0"/>
                <a:cs typeface="ＭＳ Ｐゴシック" charset="0"/>
              </a:rPr>
              <a:t>exploit </a:t>
            </a:r>
            <a:r>
              <a:rPr lang="en-US" dirty="0">
                <a:solidFill>
                  <a:srgbClr val="0000FF"/>
                </a:solidFill>
                <a:latin typeface="Tahoma" charset="0"/>
                <a:ea typeface="ＭＳ Ｐゴシック" charset="0"/>
                <a:cs typeface="ＭＳ Ｐゴシック" charset="0"/>
              </a:rPr>
              <a:t>NVM on chip</a:t>
            </a:r>
            <a:r>
              <a:rPr lang="en-US" dirty="0">
                <a:latin typeface="Tahoma" charset="0"/>
                <a:ea typeface="ＭＳ Ｐゴシック" charset="0"/>
                <a:cs typeface="ＭＳ Ｐゴシック" charset="0"/>
              </a:rPr>
              <a:t>?</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6963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16630CD5-416B-7D40-A938-8E0C95961B61}" type="slidenum">
              <a:rPr lang="en-US" sz="1600">
                <a:solidFill>
                  <a:srgbClr val="000000"/>
                </a:solidFill>
                <a:latin typeface="Garamond" charset="0"/>
              </a:rPr>
              <a:pPr eaLnBrk="1" hangingPunct="1"/>
              <a:t>88</a:t>
            </a:fld>
            <a:endParaRPr lang="en-US" sz="1600">
              <a:solidFill>
                <a:srgbClr val="000000"/>
              </a:solidFill>
              <a:latin typeface="Garamond" charset="0"/>
            </a:endParaRPr>
          </a:p>
        </p:txBody>
      </p:sp>
      <p:grpSp>
        <p:nvGrpSpPr>
          <p:cNvPr id="69637" name="Group 16"/>
          <p:cNvGrpSpPr>
            <a:grpSpLocks/>
          </p:cNvGrpSpPr>
          <p:nvPr/>
        </p:nvGrpSpPr>
        <p:grpSpPr bwMode="auto">
          <a:xfrm>
            <a:off x="5867400" y="1600200"/>
            <a:ext cx="3054350" cy="3898900"/>
            <a:chOff x="1863" y="1035"/>
            <a:chExt cx="1924" cy="2456"/>
          </a:xfrm>
        </p:grpSpPr>
        <p:sp>
          <p:nvSpPr>
            <p:cNvPr id="6" name="Text Box 17"/>
            <p:cNvSpPr txBox="1">
              <a:spLocks noChangeArrowheads="1"/>
            </p:cNvSpPr>
            <p:nvPr/>
          </p:nvSpPr>
          <p:spPr bwMode="auto">
            <a:xfrm>
              <a:off x="2307" y="2774"/>
              <a:ext cx="1226" cy="237"/>
            </a:xfrm>
            <a:prstGeom prst="rect">
              <a:avLst/>
            </a:prstGeom>
            <a:solidFill>
              <a:srgbClr val="00FF00"/>
            </a:solidFill>
            <a:ln w="9525">
              <a:solidFill>
                <a:schemeClr val="tx1"/>
              </a:solidFill>
              <a:miter lim="800000"/>
              <a:headEnd/>
              <a:tailEnd/>
            </a:ln>
            <a:effectLst/>
          </p:spPr>
          <p:txBody>
            <a:bodyPr wrap="none">
              <a:spAutoFit/>
            </a:bodyPr>
            <a:lstStyle/>
            <a:p>
              <a:pPr>
                <a:defRPr/>
              </a:pPr>
              <a:r>
                <a:rPr lang="en-US">
                  <a:solidFill>
                    <a:srgbClr val="000000"/>
                  </a:solidFill>
                  <a:latin typeface="Arial" pitchFamily="-105" charset="0"/>
                </a:rPr>
                <a:t>Microarchitecture</a:t>
              </a:r>
            </a:p>
          </p:txBody>
        </p:sp>
        <p:sp>
          <p:nvSpPr>
            <p:cNvPr id="7" name="Text Box 18"/>
            <p:cNvSpPr txBox="1">
              <a:spLocks noChangeAspect="1" noChangeArrowheads="1"/>
            </p:cNvSpPr>
            <p:nvPr/>
          </p:nvSpPr>
          <p:spPr bwMode="auto">
            <a:xfrm>
              <a:off x="2307" y="2534"/>
              <a:ext cx="1226" cy="237"/>
            </a:xfrm>
            <a:prstGeom prst="rect">
              <a:avLst/>
            </a:prstGeom>
            <a:solidFill>
              <a:srgbClr val="FFFF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ISA</a:t>
              </a:r>
            </a:p>
          </p:txBody>
        </p:sp>
        <p:sp>
          <p:nvSpPr>
            <p:cNvPr id="8" name="Text Box 19"/>
            <p:cNvSpPr txBox="1">
              <a:spLocks noChangeAspect="1" noChangeArrowheads="1"/>
            </p:cNvSpPr>
            <p:nvPr/>
          </p:nvSpPr>
          <p:spPr bwMode="auto">
            <a:xfrm>
              <a:off x="1863" y="1512"/>
              <a:ext cx="1226" cy="237"/>
            </a:xfrm>
            <a:prstGeom prst="rect">
              <a:avLst/>
            </a:prstGeom>
            <a:solidFill>
              <a:srgbClr val="00FFFF"/>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Programs</a:t>
              </a:r>
            </a:p>
          </p:txBody>
        </p:sp>
        <p:sp>
          <p:nvSpPr>
            <p:cNvPr id="9" name="Text Box 20"/>
            <p:cNvSpPr txBox="1">
              <a:spLocks noChangeAspect="1" noChangeArrowheads="1"/>
            </p:cNvSpPr>
            <p:nvPr/>
          </p:nvSpPr>
          <p:spPr bwMode="auto">
            <a:xfrm>
              <a:off x="1863" y="1272"/>
              <a:ext cx="1226" cy="237"/>
            </a:xfrm>
            <a:prstGeom prst="rect">
              <a:avLst/>
            </a:prstGeom>
            <a:solidFill>
              <a:srgbClr val="00FFFF"/>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Algorithms</a:t>
              </a:r>
            </a:p>
          </p:txBody>
        </p:sp>
        <p:sp>
          <p:nvSpPr>
            <p:cNvPr id="10" name="Text Box 21"/>
            <p:cNvSpPr txBox="1">
              <a:spLocks noChangeAspect="1" noChangeArrowheads="1"/>
            </p:cNvSpPr>
            <p:nvPr/>
          </p:nvSpPr>
          <p:spPr bwMode="auto">
            <a:xfrm>
              <a:off x="1863" y="1035"/>
              <a:ext cx="1226" cy="237"/>
            </a:xfrm>
            <a:prstGeom prst="rect">
              <a:avLst/>
            </a:prstGeom>
            <a:solidFill>
              <a:srgbClr val="00FFFF"/>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Problems</a:t>
              </a:r>
            </a:p>
          </p:txBody>
        </p:sp>
        <p:sp>
          <p:nvSpPr>
            <p:cNvPr id="11" name="Text Box 22"/>
            <p:cNvSpPr txBox="1">
              <a:spLocks noChangeAspect="1" noChangeArrowheads="1"/>
            </p:cNvSpPr>
            <p:nvPr/>
          </p:nvSpPr>
          <p:spPr bwMode="auto">
            <a:xfrm>
              <a:off x="2307" y="3014"/>
              <a:ext cx="1226" cy="237"/>
            </a:xfrm>
            <a:prstGeom prst="rect">
              <a:avLst/>
            </a:prstGeom>
            <a:solidFill>
              <a:srgbClr val="00FF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Logic</a:t>
              </a:r>
            </a:p>
          </p:txBody>
        </p:sp>
        <p:sp>
          <p:nvSpPr>
            <p:cNvPr id="12" name="Text Box 23"/>
            <p:cNvSpPr txBox="1">
              <a:spLocks noChangeAspect="1" noChangeArrowheads="1"/>
            </p:cNvSpPr>
            <p:nvPr/>
          </p:nvSpPr>
          <p:spPr bwMode="auto">
            <a:xfrm>
              <a:off x="2307" y="3254"/>
              <a:ext cx="1226" cy="237"/>
            </a:xfrm>
            <a:prstGeom prst="rect">
              <a:avLst/>
            </a:prstGeom>
            <a:solidFill>
              <a:srgbClr val="00FF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Devices</a:t>
              </a:r>
            </a:p>
          </p:txBody>
        </p:sp>
        <p:sp>
          <p:nvSpPr>
            <p:cNvPr id="13" name="Text Box 24"/>
            <p:cNvSpPr txBox="1">
              <a:spLocks noChangeAspect="1" noChangeArrowheads="1"/>
            </p:cNvSpPr>
            <p:nvPr/>
          </p:nvSpPr>
          <p:spPr bwMode="auto">
            <a:xfrm>
              <a:off x="2307" y="2102"/>
              <a:ext cx="1226" cy="432"/>
            </a:xfrm>
            <a:prstGeom prst="rect">
              <a:avLst/>
            </a:prstGeom>
            <a:solidFill>
              <a:srgbClr val="FFFF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Runtime System</a:t>
              </a:r>
            </a:p>
            <a:p>
              <a:pPr>
                <a:defRPr/>
              </a:pPr>
              <a:r>
                <a:rPr lang="en-US">
                  <a:solidFill>
                    <a:srgbClr val="000000"/>
                  </a:solidFill>
                  <a:latin typeface="Arial" pitchFamily="-105" charset="0"/>
                </a:rPr>
                <a:t>(VM, OS, MM)</a:t>
              </a:r>
            </a:p>
          </p:txBody>
        </p:sp>
        <p:sp>
          <p:nvSpPr>
            <p:cNvPr id="14" name="Text Box 25"/>
            <p:cNvSpPr txBox="1">
              <a:spLocks noChangeAspect="1" noChangeArrowheads="1"/>
            </p:cNvSpPr>
            <p:nvPr/>
          </p:nvSpPr>
          <p:spPr bwMode="auto">
            <a:xfrm>
              <a:off x="3351" y="1505"/>
              <a:ext cx="436" cy="237"/>
            </a:xfrm>
            <a:prstGeom prst="rect">
              <a:avLst/>
            </a:prstGeom>
            <a:solidFill>
              <a:srgbClr val="FF00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User</a:t>
              </a:r>
            </a:p>
          </p:txBody>
        </p:sp>
        <p:sp>
          <p:nvSpPr>
            <p:cNvPr id="15" name="Line 26"/>
            <p:cNvSpPr>
              <a:spLocks noChangeShapeType="1"/>
            </p:cNvSpPr>
            <p:nvPr/>
          </p:nvSpPr>
          <p:spPr bwMode="auto">
            <a:xfrm>
              <a:off x="2444" y="1749"/>
              <a:ext cx="218" cy="363"/>
            </a:xfrm>
            <a:prstGeom prst="line">
              <a:avLst/>
            </a:prstGeom>
            <a:noFill/>
            <a:ln w="9525">
              <a:solidFill>
                <a:schemeClr val="tx1"/>
              </a:solidFill>
              <a:round/>
              <a:headEnd/>
              <a:tailEnd type="triangle" w="med" len="med"/>
            </a:ln>
            <a:effectLst/>
          </p:spPr>
          <p:txBody>
            <a:bodyPr/>
            <a:lstStyle/>
            <a:p>
              <a:pPr>
                <a:defRPr/>
              </a:pPr>
              <a:endParaRPr lang="en-US">
                <a:solidFill>
                  <a:srgbClr val="000000"/>
                </a:solidFill>
                <a:latin typeface="Arial" pitchFamily="-105" charset="0"/>
              </a:endParaRPr>
            </a:p>
          </p:txBody>
        </p:sp>
        <p:sp>
          <p:nvSpPr>
            <p:cNvPr id="16" name="Line 27"/>
            <p:cNvSpPr>
              <a:spLocks noChangeShapeType="1"/>
            </p:cNvSpPr>
            <p:nvPr/>
          </p:nvSpPr>
          <p:spPr bwMode="auto">
            <a:xfrm flipH="1">
              <a:off x="3097" y="1619"/>
              <a:ext cx="254" cy="0"/>
            </a:xfrm>
            <a:prstGeom prst="line">
              <a:avLst/>
            </a:prstGeom>
            <a:noFill/>
            <a:ln w="9525">
              <a:solidFill>
                <a:schemeClr val="tx1"/>
              </a:solidFill>
              <a:round/>
              <a:headEnd/>
              <a:tailEnd type="triangle" w="med" len="med"/>
            </a:ln>
            <a:effectLst/>
          </p:spPr>
          <p:txBody>
            <a:bodyPr/>
            <a:lstStyle/>
            <a:p>
              <a:pPr>
                <a:defRPr/>
              </a:pPr>
              <a:endParaRPr lang="en-US">
                <a:solidFill>
                  <a:srgbClr val="000000"/>
                </a:solidFill>
                <a:latin typeface="Arial" pitchFamily="-105" charset="0"/>
              </a:endParaRPr>
            </a:p>
          </p:txBody>
        </p:sp>
        <p:sp>
          <p:nvSpPr>
            <p:cNvPr id="17" name="Line 28"/>
            <p:cNvSpPr>
              <a:spLocks noChangeShapeType="1"/>
            </p:cNvSpPr>
            <p:nvPr/>
          </p:nvSpPr>
          <p:spPr bwMode="auto">
            <a:xfrm flipH="1">
              <a:off x="3242" y="1749"/>
              <a:ext cx="327" cy="363"/>
            </a:xfrm>
            <a:prstGeom prst="line">
              <a:avLst/>
            </a:prstGeom>
            <a:noFill/>
            <a:ln w="9525">
              <a:solidFill>
                <a:schemeClr val="tx1"/>
              </a:solidFill>
              <a:round/>
              <a:headEnd/>
              <a:tailEnd type="triangle" w="med" len="med"/>
            </a:ln>
            <a:effectLst/>
          </p:spPr>
          <p:txBody>
            <a:bodyPr/>
            <a:lstStyle/>
            <a:p>
              <a:pPr>
                <a:defRPr/>
              </a:pPr>
              <a:endParaRPr lang="en-US">
                <a:solidFill>
                  <a:srgbClr val="000000"/>
                </a:solidFill>
                <a:latin typeface="Arial" pitchFamily="-105" charset="0"/>
              </a:endParaRPr>
            </a:p>
          </p:txBody>
        </p:sp>
      </p:grpSp>
    </p:spTree>
    <p:extLst>
      <p:ext uri="{BB962C8B-B14F-4D97-AF65-F5344CB8AC3E}">
        <p14:creationId xmlns:p14="http://schemas.microsoft.com/office/powerpoint/2010/main" val="3446037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800" dirty="0" smtClean="0"/>
              <a:t>Security Challenges of Emerging Technologies</a:t>
            </a:r>
            <a:endParaRPr lang="en-US" sz="3800" dirty="0"/>
          </a:p>
        </p:txBody>
      </p:sp>
      <p:sp>
        <p:nvSpPr>
          <p:cNvPr id="3" name="Content Placeholder 2"/>
          <p:cNvSpPr>
            <a:spLocks noGrp="1"/>
          </p:cNvSpPr>
          <p:nvPr>
            <p:ph idx="1"/>
          </p:nvPr>
        </p:nvSpPr>
        <p:spPr>
          <a:xfrm>
            <a:off x="228600" y="1196752"/>
            <a:ext cx="8915400" cy="5051648"/>
          </a:xfrm>
        </p:spPr>
        <p:txBody>
          <a:bodyPr/>
          <a:lstStyle/>
          <a:p>
            <a:pPr marL="0" indent="0">
              <a:buNone/>
            </a:pPr>
            <a:r>
              <a:rPr lang="en-US" dirty="0" smtClean="0"/>
              <a:t>1. Limited endurance </a:t>
            </a:r>
            <a:r>
              <a:rPr lang="en-US" dirty="0" smtClean="0">
                <a:sym typeface="Wingdings"/>
              </a:rPr>
              <a:t> </a:t>
            </a:r>
            <a:r>
              <a:rPr lang="en-US" dirty="0" smtClean="0">
                <a:solidFill>
                  <a:srgbClr val="FF0000"/>
                </a:solidFill>
              </a:rPr>
              <a:t>Wearout attacks</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t>2. Non-volatility </a:t>
            </a:r>
            <a:r>
              <a:rPr lang="en-US" dirty="0" smtClean="0">
                <a:sym typeface="Wingdings"/>
              </a:rPr>
              <a:t> Data persists in memory after powerdown</a:t>
            </a:r>
          </a:p>
          <a:p>
            <a:pPr marL="0" indent="0">
              <a:buNone/>
            </a:pPr>
            <a:r>
              <a:rPr lang="en-US" dirty="0" smtClean="0">
                <a:sym typeface="Wingdings"/>
              </a:rPr>
              <a:t>     </a:t>
            </a:r>
            <a:r>
              <a:rPr lang="en-US" dirty="0" smtClean="0">
                <a:solidFill>
                  <a:srgbClr val="FF0000"/>
                </a:solidFill>
                <a:sym typeface="Wingdings"/>
              </a:rPr>
              <a:t>Easy retrieval of privileged or private information</a:t>
            </a:r>
          </a:p>
          <a:p>
            <a:pPr marL="0" indent="0">
              <a:buNone/>
            </a:pPr>
            <a:endParaRPr lang="en-US" dirty="0" smtClean="0">
              <a:solidFill>
                <a:srgbClr val="FF0000"/>
              </a:solidFill>
              <a:sym typeface="Wingdings"/>
            </a:endParaRPr>
          </a:p>
          <a:p>
            <a:pPr marL="0" indent="0">
              <a:buNone/>
            </a:pPr>
            <a:endParaRPr lang="en-US" dirty="0" smtClean="0">
              <a:solidFill>
                <a:srgbClr val="FF0000"/>
              </a:solidFill>
              <a:sym typeface="Wingdings"/>
            </a:endParaRPr>
          </a:p>
          <a:p>
            <a:pPr marL="0" indent="0">
              <a:buNone/>
            </a:pPr>
            <a:endParaRPr lang="en-US" dirty="0">
              <a:solidFill>
                <a:srgbClr val="FF0000"/>
              </a:solidFill>
              <a:sym typeface="Wingdings"/>
            </a:endParaRPr>
          </a:p>
          <a:p>
            <a:pPr marL="0" indent="0">
              <a:buNone/>
            </a:pPr>
            <a:r>
              <a:rPr lang="en-US" dirty="0" smtClean="0">
                <a:sym typeface="Wingdings"/>
              </a:rPr>
              <a:t>3. Multiple bits per cell  </a:t>
            </a:r>
            <a:r>
              <a:rPr lang="en-US" dirty="0" smtClean="0">
                <a:solidFill>
                  <a:srgbClr val="FF0000"/>
                </a:solidFill>
                <a:sym typeface="Wingdings"/>
              </a:rPr>
              <a:t>Information leakage (via side channel)</a:t>
            </a:r>
            <a:endParaRPr lang="en-US" dirty="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89</a:t>
            </a:fld>
            <a:endParaRPr lang="en-US" altLang="en-US" dirty="0"/>
          </a:p>
        </p:txBody>
      </p:sp>
    </p:spTree>
    <p:extLst>
      <p:ext uri="{BB962C8B-B14F-4D97-AF65-F5344CB8AC3E}">
        <p14:creationId xmlns:p14="http://schemas.microsoft.com/office/powerpoint/2010/main" val="88061591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28600" y="152400"/>
            <a:ext cx="8915400" cy="1066800"/>
          </a:xfrm>
        </p:spPr>
        <p:txBody>
          <a:bodyPr/>
          <a:lstStyle/>
          <a:p>
            <a:r>
              <a:rPr lang="en-US" dirty="0">
                <a:latin typeface="Garamond" charset="0"/>
                <a:ea typeface="ＭＳ Ｐゴシック" charset="0"/>
                <a:cs typeface="ＭＳ Ｐゴシック" charset="0"/>
              </a:rPr>
              <a:t>Major Trends Affecting Main Memory (III)</a:t>
            </a:r>
          </a:p>
        </p:txBody>
      </p:sp>
      <p:sp>
        <p:nvSpPr>
          <p:cNvPr id="27651" name="Content Placeholder 2"/>
          <p:cNvSpPr>
            <a:spLocks noGrp="1"/>
          </p:cNvSpPr>
          <p:nvPr>
            <p:ph idx="1"/>
          </p:nvPr>
        </p:nvSpPr>
        <p:spPr>
          <a:xfrm>
            <a:off x="228600" y="996950"/>
            <a:ext cx="8915400" cy="5194300"/>
          </a:xfrm>
        </p:spPr>
        <p:txBody>
          <a:bodyPr/>
          <a:lstStyle/>
          <a:p>
            <a:r>
              <a:rPr lang="en-US" dirty="0">
                <a:solidFill>
                  <a:srgbClr val="7F7F7F"/>
                </a:solidFill>
                <a:latin typeface="Tahoma" charset="0"/>
                <a:ea typeface="ＭＳ Ｐゴシック" charset="0"/>
                <a:cs typeface="ＭＳ Ｐゴシック" charset="0"/>
              </a:rPr>
              <a:t>Need for main memory </a:t>
            </a:r>
            <a:r>
              <a:rPr lang="en-US" dirty="0" smtClean="0">
                <a:solidFill>
                  <a:srgbClr val="7F7F7F"/>
                </a:solidFill>
                <a:latin typeface="Tahoma" charset="0"/>
                <a:ea typeface="ＭＳ Ｐゴシック" charset="0"/>
                <a:cs typeface="ＭＳ Ｐゴシック" charset="0"/>
              </a:rPr>
              <a:t>capacity, bandwidth, QoS </a:t>
            </a:r>
            <a:r>
              <a:rPr lang="en-US" dirty="0">
                <a:solidFill>
                  <a:srgbClr val="7F7F7F"/>
                </a:solidFill>
                <a:latin typeface="Tahoma" charset="0"/>
                <a:ea typeface="ＭＳ Ｐゴシック" charset="0"/>
                <a:cs typeface="ＭＳ Ｐゴシック" charset="0"/>
              </a:rPr>
              <a:t>increasing </a:t>
            </a: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pPr>
              <a:buFont typeface="Wingdings" charset="0"/>
              <a:buNone/>
            </a:pPr>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energy/power is a key system design concern</a:t>
            </a:r>
          </a:p>
          <a:p>
            <a:pPr lvl="1"/>
            <a:r>
              <a:rPr lang="en-US" dirty="0" smtClean="0">
                <a:solidFill>
                  <a:srgbClr val="FF0000"/>
                </a:solidFill>
                <a:latin typeface="Tahoma" charset="0"/>
                <a:ea typeface="ＭＳ Ｐゴシック" charset="0"/>
              </a:rPr>
              <a:t>~40-50</a:t>
            </a:r>
            <a:r>
              <a:rPr lang="en-US" dirty="0">
                <a:solidFill>
                  <a:srgbClr val="FF0000"/>
                </a:solidFill>
                <a:latin typeface="Tahoma" charset="0"/>
                <a:ea typeface="ＭＳ Ｐゴシック" charset="0"/>
              </a:rPr>
              <a:t>% energy spent in off-chip memory hierarchy </a:t>
            </a:r>
            <a:r>
              <a:rPr lang="en-US" sz="1800" dirty="0">
                <a:solidFill>
                  <a:srgbClr val="008000"/>
                </a:solidFill>
                <a:latin typeface="Tahoma" charset="0"/>
                <a:ea typeface="ＭＳ Ｐゴシック" charset="0"/>
              </a:rPr>
              <a:t>[Lefurgy, IEEE Computer 2003]</a:t>
            </a:r>
          </a:p>
          <a:p>
            <a:pPr lvl="1"/>
            <a:r>
              <a:rPr lang="en-US" dirty="0">
                <a:solidFill>
                  <a:srgbClr val="FF0000"/>
                </a:solidFill>
                <a:latin typeface="Tahoma" charset="0"/>
                <a:ea typeface="ＭＳ Ｐゴシック" charset="0"/>
              </a:rPr>
              <a:t>DRAM consumes power </a:t>
            </a:r>
            <a:r>
              <a:rPr lang="en-US" dirty="0" smtClean="0">
                <a:solidFill>
                  <a:srgbClr val="FF0000"/>
                </a:solidFill>
                <a:latin typeface="Tahoma" charset="0"/>
                <a:ea typeface="ＭＳ Ｐゴシック" charset="0"/>
              </a:rPr>
              <a:t>even when not used (periodic refresh)</a:t>
            </a:r>
            <a:endParaRPr lang="en-US" dirty="0">
              <a:solidFill>
                <a:srgbClr val="FF0000"/>
              </a:solidFill>
              <a:latin typeface="Tahoma" charset="0"/>
              <a:ea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DRAM technology scaling is ending </a:t>
            </a: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765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5152ED14-562A-7B41-81C5-4AADBA53F903}" type="slidenum">
              <a:rPr lang="en-US" sz="1600">
                <a:solidFill>
                  <a:srgbClr val="000000"/>
                </a:solidFill>
                <a:latin typeface="Garamond" charset="0"/>
              </a:rPr>
              <a:pPr eaLnBrk="1" hangingPunct="1"/>
              <a:t>9</a:t>
            </a:fld>
            <a:endParaRPr lang="en-US" sz="1600" dirty="0">
              <a:solidFill>
                <a:srgbClr val="000000"/>
              </a:solidFill>
              <a:latin typeface="Garamond" charset="0"/>
            </a:endParaRPr>
          </a:p>
        </p:txBody>
      </p:sp>
    </p:spTree>
    <p:extLst>
      <p:ext uri="{BB962C8B-B14F-4D97-AF65-F5344CB8AC3E}">
        <p14:creationId xmlns:p14="http://schemas.microsoft.com/office/powerpoint/2010/main" val="41021504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Memory QoS</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srgbClr val="000000"/>
                </a:solidFill>
              </a:rPr>
              <a:pPr/>
              <a:t>90</a:t>
            </a:fld>
            <a:endParaRPr lang="en-US" altLang="en-US">
              <a:solidFill>
                <a:srgbClr val="000000"/>
              </a:solidFill>
            </a:endParaRPr>
          </a:p>
        </p:txBody>
      </p:sp>
    </p:spTree>
    <p:extLst>
      <p:ext uri="{BB962C8B-B14F-4D97-AF65-F5344CB8AC3E}">
        <p14:creationId xmlns:p14="http://schemas.microsoft.com/office/powerpoint/2010/main" val="33963778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 Many Cores on Chip</a:t>
            </a:r>
            <a:endParaRPr lang="en-US" dirty="0"/>
          </a:p>
        </p:txBody>
      </p:sp>
      <p:sp>
        <p:nvSpPr>
          <p:cNvPr id="3" name="Content Placeholder 2"/>
          <p:cNvSpPr>
            <a:spLocks noGrp="1"/>
          </p:cNvSpPr>
          <p:nvPr>
            <p:ph idx="1"/>
          </p:nvPr>
        </p:nvSpPr>
        <p:spPr>
          <a:xfrm>
            <a:off x="228600" y="1052736"/>
            <a:ext cx="8610600" cy="5195664"/>
          </a:xfrm>
        </p:spPr>
        <p:txBody>
          <a:bodyPr/>
          <a:lstStyle/>
          <a:p>
            <a:r>
              <a:rPr lang="en-US" dirty="0" smtClean="0"/>
              <a:t>Simpler and lower power than a single large core</a:t>
            </a:r>
          </a:p>
          <a:p>
            <a:r>
              <a:rPr lang="en-US" dirty="0" smtClean="0"/>
              <a:t>Large scale parallelism on chip</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91</a:t>
            </a:fld>
            <a:endParaRPr lang="en-US" altLang="en-US" dirty="0">
              <a:solidFill>
                <a:srgbClr val="000000"/>
              </a:solidFill>
            </a:endParaRPr>
          </a:p>
        </p:txBody>
      </p:sp>
      <p:grpSp>
        <p:nvGrpSpPr>
          <p:cNvPr id="5" name="Group 40"/>
          <p:cNvGrpSpPr>
            <a:grpSpLocks/>
          </p:cNvGrpSpPr>
          <p:nvPr/>
        </p:nvGrpSpPr>
        <p:grpSpPr bwMode="auto">
          <a:xfrm>
            <a:off x="4953000" y="2235201"/>
            <a:ext cx="1847850" cy="1808803"/>
            <a:chOff x="3647468" y="1676931"/>
            <a:chExt cx="1848260" cy="1808046"/>
          </a:xfrm>
        </p:grpSpPr>
        <p:pic>
          <p:nvPicPr>
            <p:cNvPr id="6" name="Picture 33" descr="cell-diephoto.jpg"/>
            <p:cNvPicPr>
              <a:picLocks noChangeAspect="1"/>
            </p:cNvPicPr>
            <p:nvPr/>
          </p:nvPicPr>
          <p:blipFill>
            <a:blip r:embed="rId2">
              <a:extLst>
                <a:ext uri="{28A0092B-C50C-407E-A947-70E740481C1C}">
                  <a14:useLocalDpi xmlns:a14="http://schemas.microsoft.com/office/drawing/2010/main" val="0"/>
                </a:ext>
              </a:extLst>
            </a:blip>
            <a:srcRect l="5734" t="10641" r="5714" b="11047"/>
            <a:stretch>
              <a:fillRect/>
            </a:stretch>
          </p:blipFill>
          <p:spPr bwMode="auto">
            <a:xfrm>
              <a:off x="3647468" y="1676931"/>
              <a:ext cx="184826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p:cNvSpPr txBox="1">
              <a:spLocks noChangeArrowheads="1"/>
            </p:cNvSpPr>
            <p:nvPr/>
          </p:nvSpPr>
          <p:spPr bwMode="auto">
            <a:xfrm>
              <a:off x="3647468" y="2869681"/>
              <a:ext cx="1252544" cy="615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IBM Cell BE</a:t>
              </a:r>
              <a:br>
                <a:rPr lang="en-US" altLang="zh-CN" sz="1800" dirty="0">
                  <a:solidFill>
                    <a:srgbClr val="000000"/>
                  </a:solidFill>
                  <a:latin typeface="Calibri" charset="0"/>
                </a:rPr>
              </a:br>
              <a:r>
                <a:rPr lang="en-US" altLang="zh-CN" sz="1600" dirty="0">
                  <a:solidFill>
                    <a:srgbClr val="000000"/>
                  </a:solidFill>
                  <a:latin typeface="Calibri" charset="0"/>
                </a:rPr>
                <a:t>8+1 cores</a:t>
              </a:r>
            </a:p>
          </p:txBody>
        </p:sp>
      </p:grpSp>
      <p:grpSp>
        <p:nvGrpSpPr>
          <p:cNvPr id="8" name="Group 39"/>
          <p:cNvGrpSpPr>
            <a:grpSpLocks/>
          </p:cNvGrpSpPr>
          <p:nvPr/>
        </p:nvGrpSpPr>
        <p:grpSpPr bwMode="auto">
          <a:xfrm>
            <a:off x="2362205" y="2235205"/>
            <a:ext cx="2206625" cy="1806575"/>
            <a:chOff x="2223822" y="1484985"/>
            <a:chExt cx="2206183" cy="1806217"/>
          </a:xfrm>
        </p:grpSpPr>
        <p:sp>
          <p:nvSpPr>
            <p:cNvPr id="9" name="TextBox 36"/>
            <p:cNvSpPr txBox="1">
              <a:spLocks noChangeArrowheads="1"/>
            </p:cNvSpPr>
            <p:nvPr/>
          </p:nvSpPr>
          <p:spPr bwMode="auto">
            <a:xfrm>
              <a:off x="2223822" y="2675824"/>
              <a:ext cx="1315796" cy="6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Intel Core i7</a:t>
              </a:r>
              <a:br>
                <a:rPr lang="en-US" altLang="zh-CN" sz="1800" dirty="0">
                  <a:solidFill>
                    <a:srgbClr val="000000"/>
                  </a:solidFill>
                  <a:latin typeface="Calibri" charset="0"/>
                </a:rPr>
              </a:br>
              <a:r>
                <a:rPr lang="en-US" altLang="zh-CN" sz="1600" dirty="0">
                  <a:solidFill>
                    <a:srgbClr val="000000"/>
                  </a:solidFill>
                  <a:latin typeface="Calibri" charset="0"/>
                </a:rPr>
                <a:t>8 cores</a:t>
              </a:r>
              <a:endParaRPr lang="en-US" altLang="zh-CN" sz="1800" dirty="0">
                <a:solidFill>
                  <a:srgbClr val="000000"/>
                </a:solidFill>
                <a:latin typeface="Calibri" charset="0"/>
              </a:endParaRPr>
            </a:p>
          </p:txBody>
        </p:sp>
        <p:pic>
          <p:nvPicPr>
            <p:cNvPr id="10" name="Picture 30" descr="3177_01.png"/>
            <p:cNvPicPr>
              <a:picLocks noChangeAspect="1"/>
            </p:cNvPicPr>
            <p:nvPr/>
          </p:nvPicPr>
          <p:blipFill>
            <a:blip r:embed="rId3">
              <a:extLst>
                <a:ext uri="{28A0092B-C50C-407E-A947-70E740481C1C}">
                  <a14:useLocalDpi xmlns:a14="http://schemas.microsoft.com/office/drawing/2010/main" val="0"/>
                </a:ext>
              </a:extLst>
            </a:blip>
            <a:srcRect l="4478" t="22220" r="3780" b="12109"/>
            <a:stretch>
              <a:fillRect/>
            </a:stretch>
          </p:blipFill>
          <p:spPr bwMode="auto">
            <a:xfrm>
              <a:off x="2223822" y="1484985"/>
              <a:ext cx="220618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38"/>
          <p:cNvGrpSpPr>
            <a:grpSpLocks/>
          </p:cNvGrpSpPr>
          <p:nvPr/>
        </p:nvGrpSpPr>
        <p:grpSpPr bwMode="auto">
          <a:xfrm>
            <a:off x="7159626" y="4318000"/>
            <a:ext cx="1984375" cy="1755775"/>
            <a:chOff x="6769103" y="859632"/>
            <a:chExt cx="1983636" cy="1755215"/>
          </a:xfrm>
        </p:grpSpPr>
        <p:pic>
          <p:nvPicPr>
            <p:cNvPr id="12" name="Picture 2" descr="C:\Daten\talks\invited\ferc2010\material\Tilera_TILE-Gx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4259" y="859632"/>
              <a:ext cx="137946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8"/>
            <p:cNvSpPr txBox="1">
              <a:spLocks noChangeArrowheads="1"/>
            </p:cNvSpPr>
            <p:nvPr/>
          </p:nvSpPr>
          <p:spPr bwMode="auto">
            <a:xfrm>
              <a:off x="6769103" y="1999294"/>
              <a:ext cx="198363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Tilera TILE Gx</a:t>
              </a:r>
            </a:p>
            <a:p>
              <a:pPr defTabSz="914165"/>
              <a:r>
                <a:rPr lang="en-US" altLang="zh-CN" sz="1600" dirty="0">
                  <a:solidFill>
                    <a:srgbClr val="000000"/>
                  </a:solidFill>
                  <a:latin typeface="Calibri" charset="0"/>
                </a:rPr>
                <a:t>100 cores, networked</a:t>
              </a:r>
            </a:p>
          </p:txBody>
        </p:sp>
      </p:grpSp>
      <p:grpSp>
        <p:nvGrpSpPr>
          <p:cNvPr id="14" name="Group 38"/>
          <p:cNvGrpSpPr>
            <a:grpSpLocks/>
          </p:cNvGrpSpPr>
          <p:nvPr/>
        </p:nvGrpSpPr>
        <p:grpSpPr bwMode="auto">
          <a:xfrm>
            <a:off x="7162801" y="2235200"/>
            <a:ext cx="1538288" cy="1811338"/>
            <a:chOff x="241300" y="4189413"/>
            <a:chExt cx="1538944" cy="1811568"/>
          </a:xfrm>
        </p:grpSpPr>
        <p:pic>
          <p:nvPicPr>
            <p:cNvPr id="15" name="Picture 2" descr="C:\franzf\talks\invited\dagstuhl-2010\material\6686259_img.jpg"/>
            <p:cNvPicPr>
              <a:picLocks noChangeAspect="1" noChangeArrowheads="1"/>
            </p:cNvPicPr>
            <p:nvPr/>
          </p:nvPicPr>
          <p:blipFill>
            <a:blip r:embed="rId5">
              <a:extLst>
                <a:ext uri="{28A0092B-C50C-407E-A947-70E740481C1C}">
                  <a14:useLocalDpi xmlns:a14="http://schemas.microsoft.com/office/drawing/2010/main" val="0"/>
                </a:ext>
              </a:extLst>
            </a:blip>
            <a:srcRect b="4739"/>
            <a:stretch>
              <a:fillRect/>
            </a:stretch>
          </p:blipFill>
          <p:spPr bwMode="auto">
            <a:xfrm>
              <a:off x="292100" y="4189413"/>
              <a:ext cx="1488144"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8"/>
            <p:cNvSpPr txBox="1">
              <a:spLocks noChangeArrowheads="1"/>
            </p:cNvSpPr>
            <p:nvPr/>
          </p:nvSpPr>
          <p:spPr bwMode="auto">
            <a:xfrm>
              <a:off x="241300" y="5385428"/>
              <a:ext cx="14479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IBM POWER7</a:t>
              </a:r>
            </a:p>
            <a:p>
              <a:pPr defTabSz="914165"/>
              <a:r>
                <a:rPr lang="en-US" altLang="zh-CN" sz="1600" dirty="0">
                  <a:solidFill>
                    <a:srgbClr val="000000"/>
                  </a:solidFill>
                  <a:latin typeface="Calibri" charset="0"/>
                </a:rPr>
                <a:t>8 cores</a:t>
              </a:r>
            </a:p>
          </p:txBody>
        </p:sp>
      </p:grpSp>
      <p:grpSp>
        <p:nvGrpSpPr>
          <p:cNvPr id="17" name="Group 44"/>
          <p:cNvGrpSpPr>
            <a:grpSpLocks/>
          </p:cNvGrpSpPr>
          <p:nvPr/>
        </p:nvGrpSpPr>
        <p:grpSpPr bwMode="auto">
          <a:xfrm>
            <a:off x="4953001" y="4318000"/>
            <a:ext cx="1879600" cy="1789113"/>
            <a:chOff x="3809208" y="4471194"/>
            <a:chExt cx="1879641" cy="1789346"/>
          </a:xfrm>
        </p:grpSpPr>
        <p:sp>
          <p:nvSpPr>
            <p:cNvPr id="18" name="TextBox 8"/>
            <p:cNvSpPr txBox="1">
              <a:spLocks noChangeArrowheads="1"/>
            </p:cNvSpPr>
            <p:nvPr/>
          </p:nvSpPr>
          <p:spPr bwMode="auto">
            <a:xfrm>
              <a:off x="3809208" y="5644987"/>
              <a:ext cx="187964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Intel SCC</a:t>
              </a:r>
            </a:p>
            <a:p>
              <a:pPr defTabSz="914165"/>
              <a:r>
                <a:rPr lang="en-US" altLang="zh-CN" sz="1600" dirty="0">
                  <a:solidFill>
                    <a:srgbClr val="000000"/>
                  </a:solidFill>
                  <a:latin typeface="Calibri" charset="0"/>
                </a:rPr>
                <a:t>48 cores, networked</a:t>
              </a:r>
            </a:p>
          </p:txBody>
        </p:sp>
        <p:pic>
          <p:nvPicPr>
            <p:cNvPr id="19" name="Picture 5" descr="C:\Daten\talks\invited\ferc2010\material\sc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5081" y="4471194"/>
              <a:ext cx="1465517"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47"/>
          <p:cNvGrpSpPr>
            <a:grpSpLocks/>
          </p:cNvGrpSpPr>
          <p:nvPr/>
        </p:nvGrpSpPr>
        <p:grpSpPr bwMode="auto">
          <a:xfrm>
            <a:off x="3276601" y="4318000"/>
            <a:ext cx="1363663" cy="1800225"/>
            <a:chOff x="5252245" y="4774407"/>
            <a:chExt cx="1363286" cy="1800456"/>
          </a:xfrm>
        </p:grpSpPr>
        <p:sp>
          <p:nvSpPr>
            <p:cNvPr id="21" name="TextBox 8"/>
            <p:cNvSpPr txBox="1">
              <a:spLocks noChangeArrowheads="1"/>
            </p:cNvSpPr>
            <p:nvPr/>
          </p:nvSpPr>
          <p:spPr bwMode="auto">
            <a:xfrm>
              <a:off x="5252245" y="5959310"/>
              <a:ext cx="136328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Nvidia Fermi</a:t>
              </a:r>
            </a:p>
            <a:p>
              <a:pPr defTabSz="914165"/>
              <a:r>
                <a:rPr lang="en-US" altLang="zh-CN" sz="1600" dirty="0">
                  <a:solidFill>
                    <a:srgbClr val="000000"/>
                  </a:solidFill>
                  <a:latin typeface="Calibri" charset="0"/>
                </a:rPr>
                <a:t>448 “cores”</a:t>
              </a:r>
            </a:p>
          </p:txBody>
        </p:sp>
        <p:pic>
          <p:nvPicPr>
            <p:cNvPr id="22" name="Picture 6" descr="C:\Daten\talks\invited\ferc2010\material\Fermi_Die_FINA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4944" y="4774407"/>
              <a:ext cx="1201936"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78"/>
          <p:cNvGrpSpPr>
            <a:grpSpLocks/>
          </p:cNvGrpSpPr>
          <p:nvPr/>
        </p:nvGrpSpPr>
        <p:grpSpPr bwMode="auto">
          <a:xfrm>
            <a:off x="304801" y="2235200"/>
            <a:ext cx="1676400" cy="2139950"/>
            <a:chOff x="533400" y="1371600"/>
            <a:chExt cx="1676399" cy="2139553"/>
          </a:xfrm>
        </p:grpSpPr>
        <p:pic>
          <p:nvPicPr>
            <p:cNvPr id="24" name="Content Placeholder 6" descr="barcelona-die-photo-color.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9600" y="1371600"/>
              <a:ext cx="1600199" cy="156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8"/>
            <p:cNvSpPr txBox="1">
              <a:spLocks noChangeArrowheads="1"/>
            </p:cNvSpPr>
            <p:nvPr/>
          </p:nvSpPr>
          <p:spPr bwMode="auto">
            <a:xfrm>
              <a:off x="533400" y="2895600"/>
              <a:ext cx="164202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AMD Barcelona</a:t>
              </a:r>
            </a:p>
            <a:p>
              <a:pPr defTabSz="914165"/>
              <a:r>
                <a:rPr lang="en-US" altLang="zh-CN" sz="1600" dirty="0">
                  <a:solidFill>
                    <a:srgbClr val="000000"/>
                  </a:solidFill>
                  <a:latin typeface="Calibri" charset="0"/>
                </a:rPr>
                <a:t>4 cores</a:t>
              </a:r>
            </a:p>
          </p:txBody>
        </p:sp>
      </p:grpSp>
      <p:pic>
        <p:nvPicPr>
          <p:cNvPr id="26" name="Picture 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1" y="4318005"/>
            <a:ext cx="22098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8"/>
          <p:cNvSpPr txBox="1">
            <a:spLocks noChangeArrowheads="1"/>
          </p:cNvSpPr>
          <p:nvPr/>
        </p:nvSpPr>
        <p:spPr bwMode="auto">
          <a:xfrm>
            <a:off x="381002" y="5740404"/>
            <a:ext cx="1496973" cy="6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Sun Niagara II</a:t>
            </a:r>
          </a:p>
          <a:p>
            <a:pPr defTabSz="914165"/>
            <a:r>
              <a:rPr lang="en-US" altLang="zh-CN" sz="1600" dirty="0">
                <a:solidFill>
                  <a:srgbClr val="000000"/>
                </a:solidFill>
                <a:latin typeface="Calibri" charset="0"/>
              </a:rPr>
              <a:t>8 cores</a:t>
            </a:r>
          </a:p>
        </p:txBody>
      </p:sp>
    </p:spTree>
    <p:extLst>
      <p:ext uri="{BB962C8B-B14F-4D97-AF65-F5344CB8AC3E}">
        <p14:creationId xmlns:p14="http://schemas.microsoft.com/office/powerpoint/2010/main" val="25483828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Cores on Chip</a:t>
            </a:r>
          </a:p>
        </p:txBody>
      </p:sp>
      <p:sp>
        <p:nvSpPr>
          <p:cNvPr id="3" name="Content Placeholder 2"/>
          <p:cNvSpPr>
            <a:spLocks noGrp="1"/>
          </p:cNvSpPr>
          <p:nvPr>
            <p:ph idx="1"/>
          </p:nvPr>
        </p:nvSpPr>
        <p:spPr/>
        <p:txBody>
          <a:bodyPr/>
          <a:lstStyle/>
          <a:p>
            <a:r>
              <a:rPr lang="en-US" dirty="0" smtClean="0"/>
              <a:t>What we want:</a:t>
            </a:r>
          </a:p>
          <a:p>
            <a:pPr lvl="1"/>
            <a:r>
              <a:rPr lang="en-US" dirty="0" smtClean="0"/>
              <a:t>N times the system performance with N times the cores</a:t>
            </a:r>
          </a:p>
          <a:p>
            <a:pPr lvl="1"/>
            <a:endParaRPr lang="en-US" dirty="0"/>
          </a:p>
          <a:p>
            <a:r>
              <a:rPr lang="en-US" dirty="0" smtClean="0"/>
              <a:t>What do we get today?</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92</a:t>
            </a:fld>
            <a:endParaRPr lang="en-US" altLang="en-US" dirty="0">
              <a:solidFill>
                <a:srgbClr val="000000"/>
              </a:solidFill>
            </a:endParaRPr>
          </a:p>
        </p:txBody>
      </p:sp>
    </p:spTree>
    <p:extLst>
      <p:ext uri="{BB962C8B-B14F-4D97-AF65-F5344CB8AC3E}">
        <p14:creationId xmlns:p14="http://schemas.microsoft.com/office/powerpoint/2010/main" val="14339945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dirty="0">
                <a:latin typeface="Garamond" charset="0"/>
              </a:rPr>
              <a:t>Unfair Slowdowns due to Interference</a:t>
            </a:r>
          </a:p>
        </p:txBody>
      </p:sp>
      <p:graphicFrame>
        <p:nvGraphicFramePr>
          <p:cNvPr id="15362" name="Content Placeholder 4"/>
          <p:cNvGraphicFramePr>
            <a:graphicFrameLocks noGrp="1"/>
          </p:cNvGraphicFramePr>
          <p:nvPr>
            <p:ph idx="1"/>
            <p:extLst>
              <p:ext uri="{D42A27DB-BD31-4B8C-83A1-F6EECF244321}">
                <p14:modId xmlns:p14="http://schemas.microsoft.com/office/powerpoint/2010/main" val="3149187684"/>
              </p:ext>
            </p:extLst>
          </p:nvPr>
        </p:nvGraphicFramePr>
        <p:xfrm>
          <a:off x="228600" y="1025545"/>
          <a:ext cx="8610600" cy="4876800"/>
        </p:xfrm>
        <a:graphic>
          <a:graphicData uri="http://schemas.openxmlformats.org/presentationml/2006/ole">
            <mc:AlternateContent xmlns:mc="http://schemas.openxmlformats.org/markup-compatibility/2006">
              <mc:Choice xmlns:v="urn:schemas-microsoft-com:vml" Requires="v">
                <p:oleObj spid="_x0000_s680964" name="Worksheet" r:id="rId5" imgW="8608298" imgH="4877223" progId="Excel.Sheet.8">
                  <p:embed/>
                </p:oleObj>
              </mc:Choice>
              <mc:Fallback>
                <p:oleObj name="Worksheet" r:id="rId5" imgW="8608298" imgH="4877223" progId="Excel.Shee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025545"/>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Straight Arrow Connector 9"/>
          <p:cNvCxnSpPr>
            <a:cxnSpLocks noChangeShapeType="1"/>
          </p:cNvCxnSpPr>
          <p:nvPr/>
        </p:nvCxnSpPr>
        <p:spPr bwMode="auto">
          <a:xfrm rot="5400000">
            <a:off x="2773363" y="3178195"/>
            <a:ext cx="965200" cy="231775"/>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2" name="Text Box 11"/>
          <p:cNvSpPr txBox="1">
            <a:spLocks noChangeArrowheads="1"/>
          </p:cNvSpPr>
          <p:nvPr/>
        </p:nvSpPr>
        <p:spPr bwMode="auto">
          <a:xfrm>
            <a:off x="1817688" y="2511445"/>
            <a:ext cx="3376612"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2000" b="1" dirty="0">
                <a:solidFill>
                  <a:srgbClr val="FF0000"/>
                </a:solidFill>
                <a:cs typeface="Arial" charset="0"/>
              </a:rPr>
              <a:t>Memory Performance Hog</a:t>
            </a:r>
          </a:p>
        </p:txBody>
      </p:sp>
      <p:cxnSp>
        <p:nvCxnSpPr>
          <p:cNvPr id="11" name="Straight Arrow Connector 10"/>
          <p:cNvCxnSpPr>
            <a:cxnSpLocks noChangeShapeType="1"/>
          </p:cNvCxnSpPr>
          <p:nvPr/>
        </p:nvCxnSpPr>
        <p:spPr bwMode="auto">
          <a:xfrm rot="5400000">
            <a:off x="3463926" y="3560782"/>
            <a:ext cx="965200" cy="231775"/>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3" name="Text Box 11"/>
          <p:cNvSpPr txBox="1">
            <a:spLocks noChangeArrowheads="1"/>
          </p:cNvSpPr>
          <p:nvPr/>
        </p:nvSpPr>
        <p:spPr bwMode="auto">
          <a:xfrm>
            <a:off x="3371851" y="2803545"/>
            <a:ext cx="164941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2000" b="1" dirty="0">
                <a:solidFill>
                  <a:srgbClr val="FF0000"/>
                </a:solidFill>
                <a:cs typeface="Arial" charset="0"/>
              </a:rPr>
              <a:t>Low priority</a:t>
            </a:r>
          </a:p>
        </p:txBody>
      </p:sp>
      <p:sp>
        <p:nvSpPr>
          <p:cNvPr id="15" name="Text Box 11"/>
          <p:cNvSpPr txBox="1">
            <a:spLocks noChangeArrowheads="1"/>
          </p:cNvSpPr>
          <p:nvPr/>
        </p:nvSpPr>
        <p:spPr bwMode="auto">
          <a:xfrm>
            <a:off x="7035800" y="1285349"/>
            <a:ext cx="1804988"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2000" b="1" dirty="0">
                <a:solidFill>
                  <a:srgbClr val="FF0000"/>
                </a:solidFill>
                <a:cs typeface="Arial" charset="0"/>
              </a:rPr>
              <a:t>High priority</a:t>
            </a:r>
          </a:p>
        </p:txBody>
      </p:sp>
      <p:cxnSp>
        <p:nvCxnSpPr>
          <p:cNvPr id="20" name="Straight Arrow Connector 19"/>
          <p:cNvCxnSpPr>
            <a:cxnSpLocks noChangeShapeType="1"/>
          </p:cNvCxnSpPr>
          <p:nvPr/>
        </p:nvCxnSpPr>
        <p:spPr bwMode="auto">
          <a:xfrm flipH="1">
            <a:off x="7554914" y="1685402"/>
            <a:ext cx="113430" cy="478381"/>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5369" name="TextBox 13"/>
          <p:cNvSpPr txBox="1">
            <a:spLocks noChangeArrowheads="1"/>
          </p:cNvSpPr>
          <p:nvPr/>
        </p:nvSpPr>
        <p:spPr bwMode="auto">
          <a:xfrm>
            <a:off x="2754314" y="5715025"/>
            <a:ext cx="83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1400" dirty="0">
                <a:solidFill>
                  <a:srgbClr val="000000"/>
                </a:solidFill>
                <a:cs typeface="Arial" charset="0"/>
              </a:rPr>
              <a:t>(Core 0)</a:t>
            </a:r>
          </a:p>
        </p:txBody>
      </p:sp>
      <p:sp>
        <p:nvSpPr>
          <p:cNvPr id="15370" name="TextBox 15"/>
          <p:cNvSpPr txBox="1">
            <a:spLocks noChangeArrowheads="1"/>
          </p:cNvSpPr>
          <p:nvPr/>
        </p:nvSpPr>
        <p:spPr bwMode="auto">
          <a:xfrm>
            <a:off x="6469064" y="5713437"/>
            <a:ext cx="83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1400" dirty="0">
                <a:solidFill>
                  <a:srgbClr val="000000"/>
                </a:solidFill>
                <a:cs typeface="Arial" charset="0"/>
              </a:rPr>
              <a:t>(Core 1)</a:t>
            </a:r>
          </a:p>
        </p:txBody>
      </p:sp>
      <p:sp>
        <p:nvSpPr>
          <p:cNvPr id="15371" name="Line 14"/>
          <p:cNvSpPr>
            <a:spLocks noChangeShapeType="1"/>
          </p:cNvSpPr>
          <p:nvPr/>
        </p:nvSpPr>
        <p:spPr bwMode="auto">
          <a:xfrm>
            <a:off x="1214438" y="4252932"/>
            <a:ext cx="74977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1416" tIns="45709" rIns="91416" bIns="45709"/>
          <a:lstStyle/>
          <a:p>
            <a:pPr defTabSz="914165"/>
            <a:endParaRPr lang="en-US" dirty="0">
              <a:solidFill>
                <a:srgbClr val="000000"/>
              </a:solidFill>
              <a:latin typeface="Tahoma"/>
            </a:endParaRPr>
          </a:p>
        </p:txBody>
      </p:sp>
      <p:sp>
        <p:nvSpPr>
          <p:cNvPr id="15372" name="TextBox 13"/>
          <p:cNvSpPr txBox="1">
            <a:spLocks noChangeArrowheads="1"/>
          </p:cNvSpPr>
          <p:nvPr/>
        </p:nvSpPr>
        <p:spPr bwMode="auto">
          <a:xfrm>
            <a:off x="251520" y="6309320"/>
            <a:ext cx="7014913" cy="55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1500" dirty="0">
                <a:solidFill>
                  <a:srgbClr val="000000"/>
                </a:solidFill>
                <a:latin typeface="Tahoma" charset="0"/>
              </a:rPr>
              <a:t>Moscibroda and Mutlu, </a:t>
            </a:r>
            <a:r>
              <a:rPr lang="ja-JP" altLang="en-US" sz="1500" dirty="0">
                <a:solidFill>
                  <a:srgbClr val="000000"/>
                </a:solidFill>
                <a:latin typeface="Tahoma" charset="0"/>
              </a:rPr>
              <a:t>“</a:t>
            </a:r>
            <a:r>
              <a:rPr lang="en-US" altLang="ja-JP" sz="1500" dirty="0">
                <a:solidFill>
                  <a:srgbClr val="0000FF"/>
                </a:solidFill>
                <a:latin typeface="Tahoma" charset="0"/>
              </a:rPr>
              <a:t>Memory performance attacks: Denial of memory service </a:t>
            </a:r>
          </a:p>
          <a:p>
            <a:pPr defTabSz="914165" eaLnBrk="1" hangingPunct="1"/>
            <a:r>
              <a:rPr lang="en-US" sz="1500" dirty="0">
                <a:solidFill>
                  <a:srgbClr val="0000FF"/>
                </a:solidFill>
                <a:latin typeface="Tahoma" charset="0"/>
              </a:rPr>
              <a:t>in multi-core systems</a:t>
            </a:r>
            <a:r>
              <a:rPr lang="en-US" sz="1500" dirty="0">
                <a:solidFill>
                  <a:srgbClr val="000000"/>
                </a:solidFill>
                <a:latin typeface="Tahoma" charset="0"/>
              </a:rPr>
              <a:t>,</a:t>
            </a:r>
            <a:r>
              <a:rPr lang="ja-JP" altLang="en-US" sz="1500" dirty="0">
                <a:solidFill>
                  <a:srgbClr val="000000"/>
                </a:solidFill>
                <a:latin typeface="Tahoma" charset="0"/>
              </a:rPr>
              <a:t>”</a:t>
            </a:r>
            <a:r>
              <a:rPr lang="en-US" altLang="ja-JP" sz="1500" dirty="0">
                <a:solidFill>
                  <a:srgbClr val="000000"/>
                </a:solidFill>
                <a:latin typeface="Tahoma" charset="0"/>
              </a:rPr>
              <a:t> USENIX Security 2007.</a:t>
            </a:r>
            <a:endParaRPr lang="en-US" sz="1500" dirty="0">
              <a:solidFill>
                <a:srgbClr val="000000"/>
              </a:solidFill>
              <a:cs typeface="Arial" charset="0"/>
            </a:endParaRPr>
          </a:p>
        </p:txBody>
      </p:sp>
      <p:sp>
        <p:nvSpPr>
          <p:cNvPr id="3" name="TextBox 2"/>
          <p:cNvSpPr txBox="1"/>
          <p:nvPr/>
        </p:nvSpPr>
        <p:spPr>
          <a:xfrm>
            <a:off x="2689382" y="5433142"/>
            <a:ext cx="1040228" cy="654986"/>
          </a:xfrm>
          <a:prstGeom prst="rect">
            <a:avLst/>
          </a:prstGeom>
          <a:solidFill>
            <a:schemeClr val="bg1"/>
          </a:solidFill>
        </p:spPr>
        <p:txBody>
          <a:bodyPr wrap="none" lIns="91416" tIns="45709" rIns="91416" bIns="45709" rtlCol="0">
            <a:spAutoFit/>
          </a:bodyPr>
          <a:lstStyle/>
          <a:p>
            <a:pPr algn="ctr" defTabSz="914165"/>
            <a:r>
              <a:rPr lang="en-US" dirty="0" err="1" smtClean="0">
                <a:solidFill>
                  <a:srgbClr val="000000"/>
                </a:solidFill>
                <a:latin typeface="Tahoma"/>
              </a:rPr>
              <a:t>matlab</a:t>
            </a:r>
            <a:endParaRPr lang="en-US" dirty="0" smtClean="0">
              <a:solidFill>
                <a:srgbClr val="000000"/>
              </a:solidFill>
              <a:latin typeface="Tahoma"/>
            </a:endParaRPr>
          </a:p>
          <a:p>
            <a:pPr defTabSz="914165"/>
            <a:r>
              <a:rPr lang="en-US" dirty="0" smtClean="0">
                <a:solidFill>
                  <a:srgbClr val="000000"/>
                </a:solidFill>
                <a:latin typeface="Tahoma"/>
              </a:rPr>
              <a:t>(Core 1)</a:t>
            </a:r>
            <a:endParaRPr lang="en-US" dirty="0">
              <a:solidFill>
                <a:srgbClr val="000000"/>
              </a:solidFill>
              <a:latin typeface="Tahoma"/>
            </a:endParaRPr>
          </a:p>
        </p:txBody>
      </p:sp>
      <p:sp>
        <p:nvSpPr>
          <p:cNvPr id="17" name="TextBox 16"/>
          <p:cNvSpPr txBox="1"/>
          <p:nvPr/>
        </p:nvSpPr>
        <p:spPr>
          <a:xfrm>
            <a:off x="6355803" y="5438310"/>
            <a:ext cx="1040228" cy="654986"/>
          </a:xfrm>
          <a:prstGeom prst="rect">
            <a:avLst/>
          </a:prstGeom>
          <a:solidFill>
            <a:schemeClr val="bg1"/>
          </a:solidFill>
        </p:spPr>
        <p:txBody>
          <a:bodyPr wrap="none" lIns="91416" tIns="45709" rIns="91416" bIns="45709" rtlCol="0">
            <a:spAutoFit/>
          </a:bodyPr>
          <a:lstStyle/>
          <a:p>
            <a:pPr algn="ctr" defTabSz="914165"/>
            <a:r>
              <a:rPr lang="en-US" dirty="0" err="1" smtClean="0">
                <a:solidFill>
                  <a:srgbClr val="000000"/>
                </a:solidFill>
                <a:latin typeface="Tahoma"/>
              </a:rPr>
              <a:t>gcc</a:t>
            </a:r>
            <a:endParaRPr lang="en-US" dirty="0" smtClean="0">
              <a:solidFill>
                <a:srgbClr val="000000"/>
              </a:solidFill>
              <a:latin typeface="Tahoma"/>
            </a:endParaRPr>
          </a:p>
          <a:p>
            <a:pPr algn="ctr" defTabSz="914165"/>
            <a:r>
              <a:rPr lang="en-US" dirty="0" smtClean="0">
                <a:solidFill>
                  <a:srgbClr val="000000"/>
                </a:solidFill>
                <a:latin typeface="Tahoma"/>
              </a:rPr>
              <a:t>(Core 2)</a:t>
            </a:r>
            <a:endParaRPr lang="en-US" dirty="0">
              <a:solidFill>
                <a:srgbClr val="000000"/>
              </a:solidFill>
              <a:latin typeface="Tahoma"/>
            </a:endParaRPr>
          </a:p>
        </p:txBody>
      </p:sp>
      <p:sp>
        <p:nvSpPr>
          <p:cNvPr id="18" name="Slide Number Placeholder 3"/>
          <p:cNvSpPr>
            <a:spLocks noGrp="1"/>
          </p:cNvSpPr>
          <p:nvPr>
            <p:ph type="sldNum" sz="quarter" idx="11"/>
          </p:nvPr>
        </p:nvSpPr>
        <p:spPr>
          <a:xfrm>
            <a:off x="6553200" y="6363164"/>
            <a:ext cx="2133600" cy="457200"/>
          </a:xfrm>
        </p:spPr>
        <p:txBody>
          <a:bodyPr/>
          <a:lstStyle/>
          <a:p>
            <a:fld id="{323594FA-E141-4234-AE05-360401972BE7}" type="slidenum">
              <a:rPr lang="en-US" altLang="en-US" smtClean="0">
                <a:solidFill>
                  <a:srgbClr val="000000"/>
                </a:solidFill>
              </a:rPr>
              <a:pPr/>
              <a:t>93</a:t>
            </a:fld>
            <a:endParaRPr lang="en-US" altLang="en-US" dirty="0">
              <a:solidFill>
                <a:srgbClr val="000000"/>
              </a:solidFill>
            </a:endParaRPr>
          </a:p>
        </p:txBody>
      </p:sp>
    </p:spTree>
    <p:extLst>
      <p:ext uri="{BB962C8B-B14F-4D97-AF65-F5344CB8AC3E}">
        <p14:creationId xmlns:p14="http://schemas.microsoft.com/office/powerpoint/2010/main" val="46561886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5" grpId="0" animBg="1"/>
      <p:bldP spid="15" grpId="1"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ounded Rectangle 97"/>
          <p:cNvSpPr>
            <a:spLocks noChangeArrowheads="1"/>
          </p:cNvSpPr>
          <p:nvPr/>
        </p:nvSpPr>
        <p:spPr bwMode="auto">
          <a:xfrm>
            <a:off x="2160589" y="3714750"/>
            <a:ext cx="4530725" cy="2457450"/>
          </a:xfrm>
          <a:prstGeom prst="roundRect">
            <a:avLst>
              <a:gd name="adj" fmla="val 16667"/>
            </a:avLst>
          </a:prstGeom>
          <a:solidFill>
            <a:srgbClr val="9999FF">
              <a:alpha val="25098"/>
            </a:srgbClr>
          </a:solidFill>
          <a:ln w="9525">
            <a:solidFill>
              <a:schemeClr val="tx1"/>
            </a:solidFill>
            <a:round/>
            <a:headEnd/>
            <a:tailEnd/>
          </a:ln>
        </p:spPr>
        <p:txBody>
          <a:bodyPr wrap="none" lIns="91402" tIns="45702" rIns="91402" bIns="45702" anchor="ctr"/>
          <a:lstStyle/>
          <a:p>
            <a:pPr marL="380847" indent="-380847" algn="ctr" defTabSz="914024" fontAlgn="base">
              <a:spcBef>
                <a:spcPct val="20000"/>
              </a:spcBef>
              <a:spcAft>
                <a:spcPct val="0"/>
              </a:spcAft>
              <a:buFontTx/>
              <a:buChar char="•"/>
            </a:pPr>
            <a:endParaRPr lang="en-US" sz="2000">
              <a:solidFill>
                <a:srgbClr val="000000"/>
              </a:solidFill>
              <a:latin typeface="Arial" charset="0"/>
              <a:ea typeface="ＭＳ Ｐゴシック" charset="0"/>
              <a:cs typeface="Arial" charset="0"/>
            </a:endParaRPr>
          </a:p>
        </p:txBody>
      </p:sp>
      <p:sp>
        <p:nvSpPr>
          <p:cNvPr id="3891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990322" indent="-35990322"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011" eaLnBrk="0" fontAlgn="base" hangingPunct="0">
              <a:spcBef>
                <a:spcPct val="0"/>
              </a:spcBef>
              <a:spcAft>
                <a:spcPct val="0"/>
              </a:spcAft>
              <a:defRPr sz="2400">
                <a:solidFill>
                  <a:schemeClr val="tx1"/>
                </a:solidFill>
                <a:latin typeface="Arial" charset="0"/>
                <a:ea typeface="Arial" charset="0"/>
                <a:cs typeface="Arial" charset="0"/>
              </a:defRPr>
            </a:lvl6pPr>
            <a:lvl7pPr marL="914024" eaLnBrk="0" fontAlgn="base" hangingPunct="0">
              <a:spcBef>
                <a:spcPct val="0"/>
              </a:spcBef>
              <a:spcAft>
                <a:spcPct val="0"/>
              </a:spcAft>
              <a:defRPr sz="2400">
                <a:solidFill>
                  <a:schemeClr val="tx1"/>
                </a:solidFill>
                <a:latin typeface="Arial" charset="0"/>
                <a:ea typeface="Arial" charset="0"/>
                <a:cs typeface="Arial" charset="0"/>
              </a:defRPr>
            </a:lvl7pPr>
            <a:lvl8pPr marL="1371040" eaLnBrk="0" fontAlgn="base" hangingPunct="0">
              <a:spcBef>
                <a:spcPct val="0"/>
              </a:spcBef>
              <a:spcAft>
                <a:spcPct val="0"/>
              </a:spcAft>
              <a:defRPr sz="2400">
                <a:solidFill>
                  <a:schemeClr val="tx1"/>
                </a:solidFill>
                <a:latin typeface="Arial" charset="0"/>
                <a:ea typeface="Arial" charset="0"/>
                <a:cs typeface="Arial" charset="0"/>
              </a:defRPr>
            </a:lvl8pPr>
            <a:lvl9pPr marL="1828052"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E566710-32D8-A440-B174-3B4AD7F78FEA}" type="slidenum">
              <a:rPr lang="en-US" sz="1600">
                <a:solidFill>
                  <a:srgbClr val="000000"/>
                </a:solidFill>
                <a:latin typeface="Garamond" charset="0"/>
              </a:rPr>
              <a:pPr eaLnBrk="1" hangingPunct="1"/>
              <a:t>94</a:t>
            </a:fld>
            <a:endParaRPr lang="en-US" sz="1600">
              <a:solidFill>
                <a:srgbClr val="000000"/>
              </a:solidFill>
              <a:latin typeface="Garamond" charset="0"/>
            </a:endParaRPr>
          </a:p>
        </p:txBody>
      </p:sp>
      <p:sp>
        <p:nvSpPr>
          <p:cNvPr id="38916" name="Rectangle 2"/>
          <p:cNvSpPr>
            <a:spLocks noGrp="1" noChangeArrowheads="1"/>
          </p:cNvSpPr>
          <p:nvPr>
            <p:ph type="title"/>
          </p:nvPr>
        </p:nvSpPr>
        <p:spPr/>
        <p:txBody>
          <a:bodyPr/>
          <a:lstStyle/>
          <a:p>
            <a:r>
              <a:rPr lang="en-US" dirty="0" smtClean="0">
                <a:latin typeface="Garamond" charset="0"/>
                <a:ea typeface="ＭＳ Ｐゴシック" charset="0"/>
                <a:cs typeface="ＭＳ Ｐゴシック" charset="0"/>
              </a:rPr>
              <a:t>Uncontrolled Interference: An Example</a:t>
            </a:r>
            <a:endParaRPr lang="en-US" dirty="0">
              <a:latin typeface="Garamond" charset="0"/>
              <a:ea typeface="ＭＳ Ｐゴシック" charset="0"/>
              <a:cs typeface="ＭＳ Ｐゴシック" charset="0"/>
            </a:endParaRPr>
          </a:p>
        </p:txBody>
      </p:sp>
      <p:sp>
        <p:nvSpPr>
          <p:cNvPr id="432133" name="Rectangle 5"/>
          <p:cNvSpPr>
            <a:spLocks noChangeArrowheads="1"/>
          </p:cNvSpPr>
          <p:nvPr/>
        </p:nvSpPr>
        <p:spPr bwMode="auto">
          <a:xfrm>
            <a:off x="2786063" y="1257300"/>
            <a:ext cx="15557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32134" name="Text Box 6"/>
          <p:cNvSpPr txBox="1">
            <a:spLocks noChangeArrowheads="1"/>
          </p:cNvSpPr>
          <p:nvPr/>
        </p:nvSpPr>
        <p:spPr bwMode="auto">
          <a:xfrm>
            <a:off x="3117850" y="1485900"/>
            <a:ext cx="956801"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024" eaLnBrk="1" fontAlgn="base" hangingPunct="1">
              <a:spcBef>
                <a:spcPct val="0"/>
              </a:spcBef>
              <a:spcAft>
                <a:spcPct val="0"/>
              </a:spcAft>
            </a:pPr>
            <a:r>
              <a:rPr lang="en-US" sz="1600">
                <a:solidFill>
                  <a:srgbClr val="000000"/>
                </a:solidFill>
              </a:rPr>
              <a:t>CORE 1</a:t>
            </a:r>
          </a:p>
        </p:txBody>
      </p:sp>
      <p:sp>
        <p:nvSpPr>
          <p:cNvPr id="38919" name="Text Box 8"/>
          <p:cNvSpPr txBox="1">
            <a:spLocks noChangeArrowheads="1"/>
          </p:cNvSpPr>
          <p:nvPr/>
        </p:nvSpPr>
        <p:spPr bwMode="auto">
          <a:xfrm>
            <a:off x="4702175" y="1485900"/>
            <a:ext cx="956801"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024" eaLnBrk="1" fontAlgn="base" hangingPunct="1">
              <a:spcBef>
                <a:spcPct val="0"/>
              </a:spcBef>
              <a:spcAft>
                <a:spcPct val="0"/>
              </a:spcAft>
            </a:pPr>
            <a:r>
              <a:rPr lang="en-US" sz="1600">
                <a:solidFill>
                  <a:srgbClr val="000000"/>
                </a:solidFill>
              </a:rPr>
              <a:t>CORE 2</a:t>
            </a:r>
          </a:p>
        </p:txBody>
      </p:sp>
      <p:sp>
        <p:nvSpPr>
          <p:cNvPr id="38920" name="Text Box 14"/>
          <p:cNvSpPr txBox="1">
            <a:spLocks noChangeArrowheads="1"/>
          </p:cNvSpPr>
          <p:nvPr/>
        </p:nvSpPr>
        <p:spPr bwMode="auto">
          <a:xfrm>
            <a:off x="3143251" y="2425708"/>
            <a:ext cx="910624" cy="6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024" eaLnBrk="1" fontAlgn="base" hangingPunct="1">
              <a:spcBef>
                <a:spcPct val="0"/>
              </a:spcBef>
              <a:spcAft>
                <a:spcPct val="0"/>
              </a:spcAft>
            </a:pPr>
            <a:r>
              <a:rPr lang="en-US" sz="1800">
                <a:solidFill>
                  <a:srgbClr val="000000"/>
                </a:solidFill>
              </a:rPr>
              <a:t>    </a:t>
            </a:r>
            <a:r>
              <a:rPr lang="en-US" sz="1600">
                <a:solidFill>
                  <a:srgbClr val="000000"/>
                </a:solidFill>
              </a:rPr>
              <a:t>L2 </a:t>
            </a:r>
          </a:p>
          <a:p>
            <a:pPr defTabSz="914024" eaLnBrk="1" fontAlgn="base" hangingPunct="1">
              <a:spcBef>
                <a:spcPct val="0"/>
              </a:spcBef>
              <a:spcAft>
                <a:spcPct val="0"/>
              </a:spcAft>
            </a:pPr>
            <a:r>
              <a:rPr lang="en-US" sz="1600">
                <a:solidFill>
                  <a:srgbClr val="000000"/>
                </a:solidFill>
              </a:rPr>
              <a:t>CACHE</a:t>
            </a:r>
          </a:p>
        </p:txBody>
      </p:sp>
      <p:sp>
        <p:nvSpPr>
          <p:cNvPr id="38921" name="Text Box 16"/>
          <p:cNvSpPr txBox="1">
            <a:spLocks noChangeArrowheads="1"/>
          </p:cNvSpPr>
          <p:nvPr/>
        </p:nvSpPr>
        <p:spPr bwMode="auto">
          <a:xfrm>
            <a:off x="4714876" y="2427296"/>
            <a:ext cx="910624" cy="6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024" eaLnBrk="1" fontAlgn="base" hangingPunct="1">
              <a:spcBef>
                <a:spcPct val="0"/>
              </a:spcBef>
              <a:spcAft>
                <a:spcPct val="0"/>
              </a:spcAft>
            </a:pPr>
            <a:r>
              <a:rPr lang="en-US" sz="1800">
                <a:solidFill>
                  <a:srgbClr val="000000"/>
                </a:solidFill>
              </a:rPr>
              <a:t>    </a:t>
            </a:r>
            <a:r>
              <a:rPr lang="en-US" sz="1600">
                <a:solidFill>
                  <a:srgbClr val="000000"/>
                </a:solidFill>
              </a:rPr>
              <a:t>L2 </a:t>
            </a:r>
          </a:p>
          <a:p>
            <a:pPr defTabSz="914024" eaLnBrk="1" fontAlgn="base" hangingPunct="1">
              <a:spcBef>
                <a:spcPct val="0"/>
              </a:spcBef>
              <a:spcAft>
                <a:spcPct val="0"/>
              </a:spcAft>
            </a:pPr>
            <a:r>
              <a:rPr lang="en-US" sz="1600">
                <a:solidFill>
                  <a:srgbClr val="000000"/>
                </a:solidFill>
              </a:rPr>
              <a:t>CACHE</a:t>
            </a:r>
          </a:p>
        </p:txBody>
      </p:sp>
      <p:sp>
        <p:nvSpPr>
          <p:cNvPr id="38922" name="Line 20"/>
          <p:cNvSpPr>
            <a:spLocks noChangeShapeType="1"/>
          </p:cNvSpPr>
          <p:nvPr/>
        </p:nvSpPr>
        <p:spPr bwMode="auto">
          <a:xfrm>
            <a:off x="3573463" y="2055821"/>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1402" tIns="45702" rIns="91402" bIns="45702"/>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23" name="Line 21"/>
          <p:cNvSpPr>
            <a:spLocks noChangeShapeType="1"/>
          </p:cNvSpPr>
          <p:nvPr/>
        </p:nvSpPr>
        <p:spPr bwMode="auto">
          <a:xfrm>
            <a:off x="5146675" y="2055821"/>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1402" tIns="45702" rIns="91402" bIns="45702"/>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24" name="Rectangle 23"/>
          <p:cNvSpPr>
            <a:spLocks noChangeArrowheads="1"/>
          </p:cNvSpPr>
          <p:nvPr/>
        </p:nvSpPr>
        <p:spPr bwMode="auto">
          <a:xfrm>
            <a:off x="2786063" y="3829050"/>
            <a:ext cx="3168650" cy="635000"/>
          </a:xfrm>
          <a:prstGeom prst="rect">
            <a:avLst/>
          </a:prstGeom>
          <a:solidFill>
            <a:schemeClr val="bg1"/>
          </a:solidFill>
          <a:ln w="9525">
            <a:solidFill>
              <a:schemeClr val="tx1"/>
            </a:solidFill>
            <a:miter lim="800000"/>
            <a:headEnd/>
            <a:tailEnd/>
          </a:ln>
        </p:spPr>
        <p:txBody>
          <a:bodyPr wrap="none" lIns="91402" tIns="45702" rIns="91402" bIns="45702" anchor="ct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25" name="Text Box 24"/>
          <p:cNvSpPr txBox="1">
            <a:spLocks noChangeArrowheads="1"/>
          </p:cNvSpPr>
          <p:nvPr/>
        </p:nvSpPr>
        <p:spPr bwMode="auto">
          <a:xfrm>
            <a:off x="2759076" y="4002089"/>
            <a:ext cx="3253669"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024" eaLnBrk="1" fontAlgn="base" hangingPunct="1">
              <a:spcBef>
                <a:spcPct val="0"/>
              </a:spcBef>
              <a:spcAft>
                <a:spcPct val="0"/>
              </a:spcAft>
            </a:pPr>
            <a:r>
              <a:rPr lang="en-US" sz="1600">
                <a:solidFill>
                  <a:srgbClr val="000000"/>
                </a:solidFill>
              </a:rPr>
              <a:t>DRAM MEMORY CONTROLLER</a:t>
            </a:r>
          </a:p>
        </p:txBody>
      </p:sp>
      <p:sp>
        <p:nvSpPr>
          <p:cNvPr id="62" name="Rectangle 61"/>
          <p:cNvSpPr>
            <a:spLocks noChangeArrowheads="1"/>
          </p:cNvSpPr>
          <p:nvPr/>
        </p:nvSpPr>
        <p:spPr bwMode="auto">
          <a:xfrm>
            <a:off x="2614613" y="5200650"/>
            <a:ext cx="800100" cy="876300"/>
          </a:xfrm>
          <a:prstGeom prst="rect">
            <a:avLst/>
          </a:prstGeom>
          <a:solidFill>
            <a:schemeClr val="bg1"/>
          </a:solidFill>
          <a:ln w="9525">
            <a:solidFill>
              <a:schemeClr val="tx1"/>
            </a:solidFill>
            <a:round/>
            <a:headEnd/>
            <a:tailEnd/>
          </a:ln>
        </p:spPr>
        <p:txBody>
          <a:bodyPr wrap="none" lIns="91402" tIns="45702" rIns="91402" bIns="45702" anchor="ctr"/>
          <a:lstStyle/>
          <a:p>
            <a:pPr marL="380847" indent="-380847" algn="ctr" defTabSz="914024" fontAlgn="base">
              <a:spcBef>
                <a:spcPct val="20000"/>
              </a:spcBef>
              <a:spcAft>
                <a:spcPct val="0"/>
              </a:spcAft>
            </a:pPr>
            <a:r>
              <a:rPr lang="en-US" smtClean="0">
                <a:solidFill>
                  <a:srgbClr val="000000"/>
                </a:solidFill>
                <a:latin typeface="Arial" charset="0"/>
                <a:ea typeface="ＭＳ Ｐゴシック" charset="0"/>
                <a:cs typeface="Arial" charset="0"/>
              </a:rPr>
              <a:t>DRAM </a:t>
            </a:r>
          </a:p>
          <a:p>
            <a:pPr marL="380847" indent="-380847" algn="ctr" defTabSz="914024" fontAlgn="base">
              <a:spcBef>
                <a:spcPct val="20000"/>
              </a:spcBef>
              <a:spcAft>
                <a:spcPct val="0"/>
              </a:spcAft>
            </a:pPr>
            <a:r>
              <a:rPr lang="en-US" smtClean="0">
                <a:solidFill>
                  <a:srgbClr val="000000"/>
                </a:solidFill>
                <a:latin typeface="Arial" charset="0"/>
                <a:ea typeface="ＭＳ Ｐゴシック" charset="0"/>
                <a:cs typeface="Arial" charset="0"/>
              </a:rPr>
              <a:t>Bank 0</a:t>
            </a:r>
          </a:p>
        </p:txBody>
      </p:sp>
      <p:sp>
        <p:nvSpPr>
          <p:cNvPr id="63" name="Rectangle 62"/>
          <p:cNvSpPr>
            <a:spLocks noChangeArrowheads="1"/>
          </p:cNvSpPr>
          <p:nvPr/>
        </p:nvSpPr>
        <p:spPr bwMode="auto">
          <a:xfrm>
            <a:off x="3529013" y="5200650"/>
            <a:ext cx="762000" cy="876300"/>
          </a:xfrm>
          <a:prstGeom prst="rect">
            <a:avLst/>
          </a:prstGeom>
          <a:solidFill>
            <a:schemeClr val="bg1"/>
          </a:solidFill>
          <a:ln w="9525">
            <a:solidFill>
              <a:schemeClr val="tx1"/>
            </a:solidFill>
            <a:round/>
            <a:headEnd/>
            <a:tailEnd/>
          </a:ln>
        </p:spPr>
        <p:txBody>
          <a:bodyPr wrap="none" lIns="91402" tIns="45702" rIns="91402" bIns="45702" anchor="ctr"/>
          <a:lstStyle/>
          <a:p>
            <a:pPr marL="380847" indent="-380847" algn="ctr" defTabSz="914024" fontAlgn="base">
              <a:spcBef>
                <a:spcPct val="20000"/>
              </a:spcBef>
              <a:spcAft>
                <a:spcPct val="0"/>
              </a:spcAft>
            </a:pPr>
            <a:r>
              <a:rPr lang="en-US" smtClean="0">
                <a:solidFill>
                  <a:srgbClr val="000000"/>
                </a:solidFill>
                <a:latin typeface="Arial" charset="0"/>
                <a:ea typeface="ＭＳ Ｐゴシック" charset="0"/>
                <a:cs typeface="Arial" charset="0"/>
              </a:rPr>
              <a:t>DRAM </a:t>
            </a:r>
          </a:p>
          <a:p>
            <a:pPr marL="380847" indent="-380847" algn="ctr" defTabSz="914024" fontAlgn="base">
              <a:spcBef>
                <a:spcPct val="20000"/>
              </a:spcBef>
              <a:spcAft>
                <a:spcPct val="0"/>
              </a:spcAft>
            </a:pPr>
            <a:r>
              <a:rPr lang="en-US" smtClean="0">
                <a:solidFill>
                  <a:srgbClr val="000000"/>
                </a:solidFill>
                <a:latin typeface="Arial" charset="0"/>
                <a:ea typeface="ＭＳ Ｐゴシック" charset="0"/>
                <a:cs typeface="Arial" charset="0"/>
              </a:rPr>
              <a:t>Bank 1</a:t>
            </a:r>
          </a:p>
        </p:txBody>
      </p:sp>
      <p:sp>
        <p:nvSpPr>
          <p:cNvPr id="64" name="Rectangle 63"/>
          <p:cNvSpPr>
            <a:spLocks noChangeArrowheads="1"/>
          </p:cNvSpPr>
          <p:nvPr/>
        </p:nvSpPr>
        <p:spPr bwMode="auto">
          <a:xfrm>
            <a:off x="4405313" y="5200650"/>
            <a:ext cx="800100" cy="876300"/>
          </a:xfrm>
          <a:prstGeom prst="rect">
            <a:avLst/>
          </a:prstGeom>
          <a:solidFill>
            <a:schemeClr val="bg1"/>
          </a:solidFill>
          <a:ln w="9525">
            <a:solidFill>
              <a:schemeClr val="tx1"/>
            </a:solidFill>
            <a:round/>
            <a:headEnd/>
            <a:tailEnd/>
          </a:ln>
        </p:spPr>
        <p:txBody>
          <a:bodyPr wrap="none" lIns="91402" tIns="45702" rIns="91402" bIns="45702" anchor="ctr"/>
          <a:lstStyle/>
          <a:p>
            <a:pPr marL="380847" indent="-380847" algn="ctr" defTabSz="914024" fontAlgn="base">
              <a:spcBef>
                <a:spcPct val="20000"/>
              </a:spcBef>
              <a:spcAft>
                <a:spcPct val="0"/>
              </a:spcAft>
            </a:pPr>
            <a:r>
              <a:rPr lang="en-US" smtClean="0">
                <a:solidFill>
                  <a:srgbClr val="000000"/>
                </a:solidFill>
                <a:latin typeface="Arial" charset="0"/>
                <a:ea typeface="ＭＳ Ｐゴシック" charset="0"/>
                <a:cs typeface="Arial" charset="0"/>
              </a:rPr>
              <a:t>DRAM </a:t>
            </a:r>
          </a:p>
          <a:p>
            <a:pPr marL="380847" indent="-380847" algn="ctr" defTabSz="914024" fontAlgn="base">
              <a:spcBef>
                <a:spcPct val="20000"/>
              </a:spcBef>
              <a:spcAft>
                <a:spcPct val="0"/>
              </a:spcAft>
            </a:pPr>
            <a:r>
              <a:rPr lang="en-US" smtClean="0">
                <a:solidFill>
                  <a:srgbClr val="000000"/>
                </a:solidFill>
                <a:latin typeface="Arial" charset="0"/>
                <a:ea typeface="ＭＳ Ｐゴシック" charset="0"/>
                <a:cs typeface="Arial" charset="0"/>
              </a:rPr>
              <a:t>Bank 2</a:t>
            </a:r>
          </a:p>
        </p:txBody>
      </p:sp>
      <p:sp>
        <p:nvSpPr>
          <p:cNvPr id="38929" name="Line 40"/>
          <p:cNvSpPr>
            <a:spLocks noChangeShapeType="1"/>
          </p:cNvSpPr>
          <p:nvPr/>
        </p:nvSpPr>
        <p:spPr bwMode="auto">
          <a:xfrm>
            <a:off x="2946400" y="4867275"/>
            <a:ext cx="2771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02" tIns="45702" rIns="91402" bIns="45702"/>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0" name="Line 43"/>
          <p:cNvSpPr>
            <a:spLocks noChangeShapeType="1"/>
          </p:cNvSpPr>
          <p:nvPr/>
        </p:nvSpPr>
        <p:spPr bwMode="auto">
          <a:xfrm>
            <a:off x="2946400"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1" name="Line 44"/>
          <p:cNvSpPr>
            <a:spLocks noChangeShapeType="1"/>
          </p:cNvSpPr>
          <p:nvPr/>
        </p:nvSpPr>
        <p:spPr bwMode="auto">
          <a:xfrm>
            <a:off x="3925888"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2" name="Line 45"/>
          <p:cNvSpPr>
            <a:spLocks noChangeShapeType="1"/>
          </p:cNvSpPr>
          <p:nvPr/>
        </p:nvSpPr>
        <p:spPr bwMode="auto">
          <a:xfrm>
            <a:off x="4789488"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3" name="Line 48"/>
          <p:cNvSpPr>
            <a:spLocks noChangeShapeType="1"/>
          </p:cNvSpPr>
          <p:nvPr/>
        </p:nvSpPr>
        <p:spPr bwMode="auto">
          <a:xfrm flipV="1">
            <a:off x="4341813" y="4464051"/>
            <a:ext cx="0" cy="403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4" name="Text Box 50"/>
          <p:cNvSpPr txBox="1">
            <a:spLocks noChangeArrowheads="1"/>
          </p:cNvSpPr>
          <p:nvPr/>
        </p:nvSpPr>
        <p:spPr bwMode="auto">
          <a:xfrm>
            <a:off x="6737352" y="3613150"/>
            <a:ext cx="1878051" cy="65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024" eaLnBrk="1" fontAlgn="base" hangingPunct="1">
              <a:spcBef>
                <a:spcPct val="0"/>
              </a:spcBef>
              <a:spcAft>
                <a:spcPct val="0"/>
              </a:spcAft>
            </a:pPr>
            <a:r>
              <a:rPr lang="en-US" sz="1800">
                <a:solidFill>
                  <a:srgbClr val="003399"/>
                </a:solidFill>
              </a:rPr>
              <a:t>Shared DRAM</a:t>
            </a:r>
          </a:p>
          <a:p>
            <a:pPr defTabSz="914024" eaLnBrk="1" fontAlgn="base" hangingPunct="1">
              <a:spcBef>
                <a:spcPct val="0"/>
              </a:spcBef>
              <a:spcAft>
                <a:spcPct val="0"/>
              </a:spcAft>
            </a:pPr>
            <a:r>
              <a:rPr lang="en-US" sz="1800">
                <a:solidFill>
                  <a:srgbClr val="003399"/>
                </a:solidFill>
              </a:rPr>
              <a:t>Memory System</a:t>
            </a:r>
          </a:p>
        </p:txBody>
      </p:sp>
      <p:sp>
        <p:nvSpPr>
          <p:cNvPr id="38935" name="Rounded Rectangle 97"/>
          <p:cNvSpPr>
            <a:spLocks noChangeArrowheads="1"/>
          </p:cNvSpPr>
          <p:nvPr/>
        </p:nvSpPr>
        <p:spPr bwMode="auto">
          <a:xfrm>
            <a:off x="2493971" y="1143000"/>
            <a:ext cx="3760787" cy="3543300"/>
          </a:xfrm>
          <a:prstGeom prst="roundRect">
            <a:avLst>
              <a:gd name="adj" fmla="val 16667"/>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marL="380847" indent="-380847" algn="ctr" defTabSz="914024" fontAlgn="base">
              <a:spcBef>
                <a:spcPct val="20000"/>
              </a:spcBef>
              <a:spcAft>
                <a:spcPct val="0"/>
              </a:spcAft>
              <a:buFontTx/>
              <a:buChar char="•"/>
            </a:pPr>
            <a:endParaRPr lang="en-US" sz="2000">
              <a:solidFill>
                <a:srgbClr val="000000"/>
              </a:solidFill>
              <a:latin typeface="Arial" charset="0"/>
              <a:ea typeface="ＭＳ Ｐゴシック" charset="0"/>
              <a:cs typeface="Arial" charset="0"/>
            </a:endParaRPr>
          </a:p>
        </p:txBody>
      </p:sp>
      <p:sp>
        <p:nvSpPr>
          <p:cNvPr id="38936" name="Text Box 52"/>
          <p:cNvSpPr txBox="1">
            <a:spLocks noChangeArrowheads="1"/>
          </p:cNvSpPr>
          <p:nvPr/>
        </p:nvSpPr>
        <p:spPr bwMode="auto">
          <a:xfrm>
            <a:off x="6350000" y="1412875"/>
            <a:ext cx="1265854" cy="65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024" eaLnBrk="1" fontAlgn="base" hangingPunct="1">
              <a:spcBef>
                <a:spcPct val="0"/>
              </a:spcBef>
              <a:spcAft>
                <a:spcPct val="0"/>
              </a:spcAft>
            </a:pPr>
            <a:r>
              <a:rPr lang="en-US" sz="1800">
                <a:solidFill>
                  <a:srgbClr val="3B812F"/>
                </a:solidFill>
              </a:rPr>
              <a:t>Multi-Core</a:t>
            </a:r>
          </a:p>
          <a:p>
            <a:pPr defTabSz="914024" eaLnBrk="1" fontAlgn="base" hangingPunct="1">
              <a:spcBef>
                <a:spcPct val="0"/>
              </a:spcBef>
              <a:spcAft>
                <a:spcPct val="0"/>
              </a:spcAft>
            </a:pPr>
            <a:r>
              <a:rPr lang="en-US" sz="1800">
                <a:solidFill>
                  <a:srgbClr val="3B812F"/>
                </a:solidFill>
              </a:rPr>
              <a:t>Chip</a:t>
            </a:r>
          </a:p>
        </p:txBody>
      </p:sp>
      <p:sp>
        <p:nvSpPr>
          <p:cNvPr id="38937" name="Line 54"/>
          <p:cNvSpPr>
            <a:spLocks noChangeShapeType="1"/>
          </p:cNvSpPr>
          <p:nvPr/>
        </p:nvSpPr>
        <p:spPr bwMode="auto">
          <a:xfrm>
            <a:off x="1230313" y="3371851"/>
            <a:ext cx="1555750" cy="633413"/>
          </a:xfrm>
          <a:prstGeom prst="line">
            <a:avLst/>
          </a:prstGeom>
          <a:noFill/>
          <a:ln w="50800">
            <a:solidFill>
              <a:srgbClr val="FF0000"/>
            </a:solidFill>
            <a:round/>
            <a:headEnd/>
            <a:tailEnd type="stealth" w="lg" len="lg"/>
          </a:ln>
          <a:extLst>
            <a:ext uri="{909E8E84-426E-40dd-AFC4-6F175D3DCCD1}">
              <a14:hiddenFill xmlns:a14="http://schemas.microsoft.com/office/drawing/2010/main">
                <a:noFill/>
              </a14:hiddenFill>
            </a:ext>
          </a:extLst>
        </p:spPr>
        <p:txBody>
          <a:bodyPr lIns="91402" tIns="45702" rIns="91402" bIns="45702"/>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8" name="Text Box 55"/>
          <p:cNvSpPr txBox="1">
            <a:spLocks noChangeArrowheads="1"/>
          </p:cNvSpPr>
          <p:nvPr/>
        </p:nvSpPr>
        <p:spPr bwMode="auto">
          <a:xfrm>
            <a:off x="366714" y="3005139"/>
            <a:ext cx="126631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024" eaLnBrk="1" fontAlgn="base" hangingPunct="1">
              <a:spcBef>
                <a:spcPct val="0"/>
              </a:spcBef>
              <a:spcAft>
                <a:spcPct val="0"/>
              </a:spcAft>
            </a:pPr>
            <a:r>
              <a:rPr lang="en-US" sz="1800">
                <a:solidFill>
                  <a:srgbClr val="FF0000"/>
                </a:solidFill>
              </a:rPr>
              <a:t>unfairness</a:t>
            </a:r>
          </a:p>
        </p:txBody>
      </p:sp>
      <p:sp>
        <p:nvSpPr>
          <p:cNvPr id="38939" name="Rectangle 56"/>
          <p:cNvSpPr>
            <a:spLocks noChangeArrowheads="1"/>
          </p:cNvSpPr>
          <p:nvPr/>
        </p:nvSpPr>
        <p:spPr bwMode="auto">
          <a:xfrm>
            <a:off x="2786063" y="3829050"/>
            <a:ext cx="3168650" cy="6350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40" name="Rectangle 11"/>
          <p:cNvSpPr>
            <a:spLocks noChangeArrowheads="1"/>
          </p:cNvSpPr>
          <p:nvPr/>
        </p:nvSpPr>
        <p:spPr bwMode="auto">
          <a:xfrm>
            <a:off x="2686052" y="3376613"/>
            <a:ext cx="3465513"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41" name="Text Box 6"/>
          <p:cNvSpPr txBox="1">
            <a:spLocks noChangeArrowheads="1"/>
          </p:cNvSpPr>
          <p:nvPr/>
        </p:nvSpPr>
        <p:spPr bwMode="auto">
          <a:xfrm>
            <a:off x="3505200" y="3319465"/>
            <a:ext cx="1828480"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024" eaLnBrk="1" fontAlgn="base" hangingPunct="1">
              <a:spcBef>
                <a:spcPct val="0"/>
              </a:spcBef>
              <a:spcAft>
                <a:spcPct val="0"/>
              </a:spcAft>
            </a:pPr>
            <a:r>
              <a:rPr lang="en-US" sz="1600">
                <a:solidFill>
                  <a:srgbClr val="000000"/>
                </a:solidFill>
              </a:rPr>
              <a:t>INTERCONNECT</a:t>
            </a:r>
          </a:p>
        </p:txBody>
      </p:sp>
      <p:cxnSp>
        <p:nvCxnSpPr>
          <p:cNvPr id="38942" name="Straight Arrow Connector 53"/>
          <p:cNvCxnSpPr>
            <a:cxnSpLocks noChangeShapeType="1"/>
          </p:cNvCxnSpPr>
          <p:nvPr/>
        </p:nvCxnSpPr>
        <p:spPr bwMode="auto">
          <a:xfrm rot="5400000">
            <a:off x="3466307" y="3256764"/>
            <a:ext cx="228600" cy="158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8943" name="Straight Arrow Connector 54"/>
          <p:cNvCxnSpPr>
            <a:cxnSpLocks noChangeShapeType="1"/>
          </p:cNvCxnSpPr>
          <p:nvPr/>
        </p:nvCxnSpPr>
        <p:spPr bwMode="auto">
          <a:xfrm rot="5400000">
            <a:off x="5052219" y="3256756"/>
            <a:ext cx="228600" cy="15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8944" name="Straight Arrow Connector 57"/>
          <p:cNvCxnSpPr>
            <a:cxnSpLocks noChangeShapeType="1"/>
          </p:cNvCxnSpPr>
          <p:nvPr/>
        </p:nvCxnSpPr>
        <p:spPr bwMode="auto">
          <a:xfrm rot="5400000">
            <a:off x="3458369" y="3713956"/>
            <a:ext cx="228600" cy="15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8945" name="Straight Arrow Connector 58"/>
          <p:cNvCxnSpPr>
            <a:cxnSpLocks noChangeShapeType="1"/>
          </p:cNvCxnSpPr>
          <p:nvPr/>
        </p:nvCxnSpPr>
        <p:spPr bwMode="auto">
          <a:xfrm rot="5400000">
            <a:off x="5053807" y="3713964"/>
            <a:ext cx="228600" cy="158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66" name="Rectangle 5"/>
          <p:cNvSpPr>
            <a:spLocks noChangeArrowheads="1"/>
          </p:cNvSpPr>
          <p:nvPr/>
        </p:nvSpPr>
        <p:spPr bwMode="auto">
          <a:xfrm>
            <a:off x="4398963" y="1257300"/>
            <a:ext cx="15557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47" name="Rectangle 5"/>
          <p:cNvSpPr>
            <a:spLocks noChangeArrowheads="1"/>
          </p:cNvSpPr>
          <p:nvPr/>
        </p:nvSpPr>
        <p:spPr bwMode="auto">
          <a:xfrm>
            <a:off x="2801938" y="2344738"/>
            <a:ext cx="1555750"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48" name="Rectangle 5"/>
          <p:cNvSpPr>
            <a:spLocks noChangeArrowheads="1"/>
          </p:cNvSpPr>
          <p:nvPr/>
        </p:nvSpPr>
        <p:spPr bwMode="auto">
          <a:xfrm>
            <a:off x="4398963" y="2344738"/>
            <a:ext cx="1555750"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69" name="Text Box 8"/>
          <p:cNvSpPr txBox="1">
            <a:spLocks noChangeArrowheads="1"/>
          </p:cNvSpPr>
          <p:nvPr/>
        </p:nvSpPr>
        <p:spPr bwMode="auto">
          <a:xfrm>
            <a:off x="3163895" y="1485900"/>
            <a:ext cx="800489" cy="3385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024" eaLnBrk="1" fontAlgn="base" hangingPunct="1">
              <a:spcBef>
                <a:spcPct val="0"/>
              </a:spcBef>
              <a:spcAft>
                <a:spcPct val="0"/>
              </a:spcAft>
            </a:pPr>
            <a:r>
              <a:rPr lang="en-US" sz="1600" dirty="0" err="1">
                <a:solidFill>
                  <a:srgbClr val="FFFFFF"/>
                </a:solidFill>
              </a:rPr>
              <a:t>matlab</a:t>
            </a:r>
            <a:endParaRPr lang="en-US" sz="1600" dirty="0">
              <a:solidFill>
                <a:srgbClr val="FFFFFF"/>
              </a:solidFill>
            </a:endParaRPr>
          </a:p>
        </p:txBody>
      </p:sp>
      <p:sp>
        <p:nvSpPr>
          <p:cNvPr id="70" name="Text Box 8"/>
          <p:cNvSpPr txBox="1">
            <a:spLocks noChangeArrowheads="1"/>
          </p:cNvSpPr>
          <p:nvPr/>
        </p:nvSpPr>
        <p:spPr bwMode="auto">
          <a:xfrm>
            <a:off x="4932162" y="1468438"/>
            <a:ext cx="503934" cy="3385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024" eaLnBrk="1" fontAlgn="base" hangingPunct="1">
              <a:spcBef>
                <a:spcPct val="0"/>
              </a:spcBef>
              <a:spcAft>
                <a:spcPct val="0"/>
              </a:spcAft>
            </a:pPr>
            <a:r>
              <a:rPr lang="en-US" sz="1600" dirty="0" err="1">
                <a:solidFill>
                  <a:srgbClr val="FFFFFF"/>
                </a:solidFill>
              </a:rPr>
              <a:t>gcc</a:t>
            </a:r>
            <a:endParaRPr lang="en-US" sz="1600" dirty="0">
              <a:solidFill>
                <a:srgbClr val="FFFFFF"/>
              </a:solidFill>
            </a:endParaRPr>
          </a:p>
        </p:txBody>
      </p:sp>
      <p:sp>
        <p:nvSpPr>
          <p:cNvPr id="71" name="Rectangle 70"/>
          <p:cNvSpPr>
            <a:spLocks noChangeArrowheads="1"/>
          </p:cNvSpPr>
          <p:nvPr/>
        </p:nvSpPr>
        <p:spPr bwMode="auto">
          <a:xfrm>
            <a:off x="5334000" y="5200650"/>
            <a:ext cx="800100" cy="876300"/>
          </a:xfrm>
          <a:prstGeom prst="rect">
            <a:avLst/>
          </a:prstGeom>
          <a:solidFill>
            <a:schemeClr val="bg1"/>
          </a:solidFill>
          <a:ln w="9525">
            <a:solidFill>
              <a:schemeClr val="tx1"/>
            </a:solidFill>
            <a:round/>
            <a:headEnd/>
            <a:tailEnd/>
          </a:ln>
        </p:spPr>
        <p:txBody>
          <a:bodyPr wrap="none" lIns="91402" tIns="45702" rIns="91402" bIns="45702" anchor="ctr"/>
          <a:lstStyle/>
          <a:p>
            <a:pPr marL="380847" indent="-380847" algn="ctr" defTabSz="914024" fontAlgn="base">
              <a:spcBef>
                <a:spcPct val="20000"/>
              </a:spcBef>
              <a:spcAft>
                <a:spcPct val="0"/>
              </a:spcAft>
            </a:pPr>
            <a:r>
              <a:rPr lang="en-US" smtClean="0">
                <a:solidFill>
                  <a:srgbClr val="000000"/>
                </a:solidFill>
                <a:latin typeface="Arial" charset="0"/>
                <a:ea typeface="ＭＳ Ｐゴシック" charset="0"/>
                <a:cs typeface="Arial" charset="0"/>
              </a:rPr>
              <a:t>DRAM </a:t>
            </a:r>
          </a:p>
          <a:p>
            <a:pPr marL="380847" indent="-380847" algn="ctr" defTabSz="914024" fontAlgn="base">
              <a:spcBef>
                <a:spcPct val="20000"/>
              </a:spcBef>
              <a:spcAft>
                <a:spcPct val="0"/>
              </a:spcAft>
            </a:pPr>
            <a:r>
              <a:rPr lang="en-US" smtClean="0">
                <a:solidFill>
                  <a:srgbClr val="000000"/>
                </a:solidFill>
                <a:latin typeface="Arial" charset="0"/>
                <a:ea typeface="ＭＳ Ｐゴシック" charset="0"/>
                <a:cs typeface="Arial" charset="0"/>
              </a:rPr>
              <a:t>Bank 3</a:t>
            </a:r>
          </a:p>
        </p:txBody>
      </p:sp>
      <p:sp>
        <p:nvSpPr>
          <p:cNvPr id="38952" name="Line 45"/>
          <p:cNvSpPr>
            <a:spLocks noChangeShapeType="1"/>
          </p:cNvSpPr>
          <p:nvPr/>
        </p:nvSpPr>
        <p:spPr bwMode="auto">
          <a:xfrm>
            <a:off x="5718175"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nvGrpSpPr>
          <p:cNvPr id="2" name="Group 107"/>
          <p:cNvGrpSpPr>
            <a:grpSpLocks/>
          </p:cNvGrpSpPr>
          <p:nvPr/>
        </p:nvGrpSpPr>
        <p:grpSpPr bwMode="auto">
          <a:xfrm>
            <a:off x="3505200" y="1257302"/>
            <a:ext cx="176213" cy="779463"/>
            <a:chOff x="536864" y="1524322"/>
            <a:chExt cx="176645" cy="778674"/>
          </a:xfrm>
        </p:grpSpPr>
        <p:sp>
          <p:nvSpPr>
            <p:cNvPr id="38975" name="Rectangle 102"/>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6" name="Rectangle 103"/>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7" name="Rectangle 104"/>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8" name="Rectangle 105"/>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3" name="Group 119"/>
          <p:cNvGrpSpPr>
            <a:grpSpLocks/>
          </p:cNvGrpSpPr>
          <p:nvPr/>
        </p:nvGrpSpPr>
        <p:grpSpPr bwMode="auto">
          <a:xfrm>
            <a:off x="3702052" y="1255721"/>
            <a:ext cx="176213" cy="777875"/>
            <a:chOff x="536864" y="1524322"/>
            <a:chExt cx="176645" cy="778674"/>
          </a:xfrm>
        </p:grpSpPr>
        <p:sp>
          <p:nvSpPr>
            <p:cNvPr id="38971" name="Rectangle 120"/>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2" name="Rectangle 121"/>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3" name="Rectangle 122"/>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4" name="Rectangle 123"/>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4" name="Group 124"/>
          <p:cNvGrpSpPr>
            <a:grpSpLocks/>
          </p:cNvGrpSpPr>
          <p:nvPr/>
        </p:nvGrpSpPr>
        <p:grpSpPr bwMode="auto">
          <a:xfrm>
            <a:off x="3906839" y="1262063"/>
            <a:ext cx="176212" cy="779462"/>
            <a:chOff x="536864" y="1524322"/>
            <a:chExt cx="176645" cy="778674"/>
          </a:xfrm>
        </p:grpSpPr>
        <p:sp>
          <p:nvSpPr>
            <p:cNvPr id="38967" name="Rectangle 125"/>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8" name="Rectangle 126"/>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9" name="Rectangle 127"/>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0" name="Rectangle 128"/>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5" name="Group 129"/>
          <p:cNvGrpSpPr>
            <a:grpSpLocks/>
          </p:cNvGrpSpPr>
          <p:nvPr/>
        </p:nvGrpSpPr>
        <p:grpSpPr bwMode="auto">
          <a:xfrm>
            <a:off x="3303588" y="1262063"/>
            <a:ext cx="176212" cy="779462"/>
            <a:chOff x="536864" y="1524322"/>
            <a:chExt cx="176645" cy="778674"/>
          </a:xfrm>
        </p:grpSpPr>
        <p:sp>
          <p:nvSpPr>
            <p:cNvPr id="38963" name="Rectangle 130"/>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4" name="Rectangle 131"/>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5" name="Rectangle 132"/>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6" name="Rectangle 133"/>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6" name="Group 124"/>
          <p:cNvGrpSpPr>
            <a:grpSpLocks/>
          </p:cNvGrpSpPr>
          <p:nvPr/>
        </p:nvGrpSpPr>
        <p:grpSpPr bwMode="auto">
          <a:xfrm>
            <a:off x="4111625" y="1262063"/>
            <a:ext cx="176213" cy="779462"/>
            <a:chOff x="536864" y="1524322"/>
            <a:chExt cx="176645" cy="778674"/>
          </a:xfrm>
        </p:grpSpPr>
        <p:sp>
          <p:nvSpPr>
            <p:cNvPr id="38959" name="Rectangle 72"/>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0" name="Rectangle 73"/>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1" name="Rectangle 74"/>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2" name="Rectangle 75"/>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67" name="Group 124"/>
          <p:cNvGrpSpPr>
            <a:grpSpLocks/>
          </p:cNvGrpSpPr>
          <p:nvPr/>
        </p:nvGrpSpPr>
        <p:grpSpPr bwMode="auto">
          <a:xfrm>
            <a:off x="5076056" y="1268760"/>
            <a:ext cx="176213" cy="779462"/>
            <a:chOff x="536864" y="1524322"/>
            <a:chExt cx="176645" cy="778674"/>
          </a:xfrm>
          <a:solidFill>
            <a:srgbClr val="FF0000"/>
          </a:solidFill>
        </p:grpSpPr>
        <p:sp>
          <p:nvSpPr>
            <p:cNvPr id="68" name="Rectangle 72"/>
            <p:cNvSpPr>
              <a:spLocks noChangeArrowheads="1"/>
            </p:cNvSpPr>
            <p:nvPr/>
          </p:nvSpPr>
          <p:spPr bwMode="auto">
            <a:xfrm>
              <a:off x="536864" y="1524322"/>
              <a:ext cx="176645" cy="170606"/>
            </a:xfrm>
            <a:prstGeom prst="rect">
              <a:avLst/>
            </a:prstGeom>
            <a:grpFill/>
            <a:ln w="9525">
              <a:solidFill>
                <a:schemeClr val="tx1"/>
              </a:solidFill>
              <a:round/>
              <a:headEnd/>
              <a:tailEnd/>
            </a:ln>
          </p:spPr>
          <p:txBody>
            <a:bodyPr/>
            <a:lstStyle/>
            <a:p>
              <a:pPr defTabSz="914024" fontAlgn="base">
                <a:spcBef>
                  <a:spcPct val="0"/>
                </a:spcBef>
                <a:spcAft>
                  <a:spcPct val="0"/>
                </a:spcAft>
              </a:pPr>
              <a:endParaRPr lang="en-US" smtClean="0">
                <a:ln>
                  <a:solidFill>
                    <a:srgbClr val="FF0000"/>
                  </a:solidFill>
                </a:ln>
                <a:solidFill>
                  <a:srgbClr val="FF0000"/>
                </a:solidFill>
                <a:latin typeface="Arial" charset="0"/>
                <a:ea typeface="ＭＳ Ｐゴシック" charset="0"/>
                <a:cs typeface="Arial" charset="0"/>
              </a:endParaRPr>
            </a:p>
          </p:txBody>
        </p:sp>
        <p:sp>
          <p:nvSpPr>
            <p:cNvPr id="72" name="Rectangle 73"/>
            <p:cNvSpPr>
              <a:spLocks noChangeArrowheads="1"/>
            </p:cNvSpPr>
            <p:nvPr/>
          </p:nvSpPr>
          <p:spPr bwMode="auto">
            <a:xfrm>
              <a:off x="536864" y="1726339"/>
              <a:ext cx="176645" cy="170606"/>
            </a:xfrm>
            <a:prstGeom prst="rect">
              <a:avLst/>
            </a:prstGeom>
            <a:grpFill/>
            <a:ln w="9525">
              <a:solidFill>
                <a:schemeClr val="tx1"/>
              </a:solidFill>
              <a:round/>
              <a:headEnd/>
              <a:tailEnd/>
            </a:ln>
          </p:spPr>
          <p:txBody>
            <a:bodyPr/>
            <a:lstStyle/>
            <a:p>
              <a:pPr defTabSz="914024" fontAlgn="base">
                <a:spcBef>
                  <a:spcPct val="0"/>
                </a:spcBef>
                <a:spcAft>
                  <a:spcPct val="0"/>
                </a:spcAft>
              </a:pPr>
              <a:endParaRPr lang="en-US" smtClean="0">
                <a:ln>
                  <a:solidFill>
                    <a:srgbClr val="FF0000"/>
                  </a:solidFill>
                </a:ln>
                <a:solidFill>
                  <a:srgbClr val="FF0000"/>
                </a:solidFill>
                <a:latin typeface="Arial" charset="0"/>
                <a:ea typeface="ＭＳ Ｐゴシック" charset="0"/>
                <a:cs typeface="Arial" charset="0"/>
              </a:endParaRPr>
            </a:p>
          </p:txBody>
        </p:sp>
        <p:sp>
          <p:nvSpPr>
            <p:cNvPr id="73" name="Rectangle 74"/>
            <p:cNvSpPr>
              <a:spLocks noChangeArrowheads="1"/>
            </p:cNvSpPr>
            <p:nvPr/>
          </p:nvSpPr>
          <p:spPr bwMode="auto">
            <a:xfrm>
              <a:off x="536864" y="1931907"/>
              <a:ext cx="176645" cy="170606"/>
            </a:xfrm>
            <a:prstGeom prst="rect">
              <a:avLst/>
            </a:prstGeom>
            <a:grpFill/>
            <a:ln w="9525">
              <a:solidFill>
                <a:schemeClr val="tx1"/>
              </a:solidFill>
              <a:round/>
              <a:headEnd/>
              <a:tailEnd/>
            </a:ln>
          </p:spPr>
          <p:txBody>
            <a:bodyPr/>
            <a:lstStyle/>
            <a:p>
              <a:pPr defTabSz="914024" fontAlgn="base">
                <a:spcBef>
                  <a:spcPct val="0"/>
                </a:spcBef>
                <a:spcAft>
                  <a:spcPct val="0"/>
                </a:spcAft>
              </a:pPr>
              <a:endParaRPr lang="en-US" smtClean="0">
                <a:ln>
                  <a:solidFill>
                    <a:srgbClr val="FF0000"/>
                  </a:solidFill>
                </a:ln>
                <a:solidFill>
                  <a:srgbClr val="FF0000"/>
                </a:solidFill>
                <a:latin typeface="Arial" charset="0"/>
                <a:ea typeface="ＭＳ Ｐゴシック" charset="0"/>
                <a:cs typeface="Arial" charset="0"/>
              </a:endParaRPr>
            </a:p>
          </p:txBody>
        </p:sp>
        <p:sp>
          <p:nvSpPr>
            <p:cNvPr id="74" name="Rectangle 75"/>
            <p:cNvSpPr>
              <a:spLocks noChangeArrowheads="1"/>
            </p:cNvSpPr>
            <p:nvPr/>
          </p:nvSpPr>
          <p:spPr bwMode="auto">
            <a:xfrm>
              <a:off x="536864" y="2132390"/>
              <a:ext cx="176645" cy="170606"/>
            </a:xfrm>
            <a:prstGeom prst="rect">
              <a:avLst/>
            </a:prstGeom>
            <a:grpFill/>
            <a:ln w="9525">
              <a:solidFill>
                <a:schemeClr val="tx1"/>
              </a:solidFill>
              <a:round/>
              <a:headEnd/>
              <a:tailEnd/>
            </a:ln>
          </p:spPr>
          <p:txBody>
            <a:bodyPr/>
            <a:lstStyle/>
            <a:p>
              <a:pPr defTabSz="914024" fontAlgn="base">
                <a:spcBef>
                  <a:spcPct val="0"/>
                </a:spcBef>
                <a:spcAft>
                  <a:spcPct val="0"/>
                </a:spcAft>
              </a:pPr>
              <a:endParaRPr lang="en-US" smtClean="0">
                <a:ln>
                  <a:solidFill>
                    <a:srgbClr val="FF0000"/>
                  </a:solidFill>
                </a:ln>
                <a:solidFill>
                  <a:srgbClr val="FF0000"/>
                </a:solidFill>
                <a:latin typeface="Arial" charset="0"/>
                <a:ea typeface="ＭＳ Ｐゴシック" charset="0"/>
                <a:cs typeface="Arial" charset="0"/>
              </a:endParaRPr>
            </a:p>
          </p:txBody>
        </p:sp>
      </p:grpSp>
    </p:spTree>
    <p:extLst>
      <p:ext uri="{BB962C8B-B14F-4D97-AF65-F5344CB8AC3E}">
        <p14:creationId xmlns:p14="http://schemas.microsoft.com/office/powerpoint/2010/main" val="25445908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500" fill="hold"/>
                                        <p:tgtEl>
                                          <p:spTgt spid="432133"/>
                                        </p:tgtEl>
                                        <p:attrNameLst>
                                          <p:attrName>fillcolor</p:attrName>
                                        </p:attrNameLst>
                                      </p:cBhvr>
                                      <p:to>
                                        <a:srgbClr val="0000FF"/>
                                      </p:to>
                                    </p:animClr>
                                    <p:set>
                                      <p:cBhvr>
                                        <p:cTn id="7" dur="500" fill="hold"/>
                                        <p:tgtEl>
                                          <p:spTgt spid="432133"/>
                                        </p:tgtEl>
                                        <p:attrNameLst>
                                          <p:attrName>fill.type</p:attrName>
                                        </p:attrNameLst>
                                      </p:cBhvr>
                                      <p:to>
                                        <p:strVal val="solid"/>
                                      </p:to>
                                    </p:set>
                                    <p:set>
                                      <p:cBhvr>
                                        <p:cTn id="8" dur="500" fill="hold"/>
                                        <p:tgtEl>
                                          <p:spTgt spid="432133"/>
                                        </p:tgtEl>
                                        <p:attrNameLst>
                                          <p:attrName>fill.on</p:attrName>
                                        </p:attrNameLst>
                                      </p:cBhvr>
                                      <p:to>
                                        <p:strVal val="true"/>
                                      </p:to>
                                    </p:set>
                                  </p:childTnLst>
                                </p:cTn>
                              </p:par>
                              <p:par>
                                <p:cTn id="9" presetID="1" presetClass="exit" presetSubtype="0" fill="hold" grpId="0" nodeType="withEffect">
                                  <p:stCondLst>
                                    <p:cond delay="0"/>
                                  </p:stCondLst>
                                  <p:childTnLst>
                                    <p:set>
                                      <p:cBhvr>
                                        <p:cTn id="10" dur="1" fill="hold">
                                          <p:stCondLst>
                                            <p:cond delay="0"/>
                                          </p:stCondLst>
                                        </p:cTn>
                                        <p:tgtEl>
                                          <p:spTgt spid="432134"/>
                                        </p:tgtEl>
                                        <p:attrNameLst>
                                          <p:attrName>style.visibility</p:attrName>
                                        </p:attrNameLst>
                                      </p:cBhvr>
                                      <p:to>
                                        <p:strVal val="hidden"/>
                                      </p:to>
                                    </p:set>
                                  </p:childTnLst>
                                </p:cTn>
                              </p:par>
                              <p:par>
                                <p:cTn id="11" presetID="3" presetClass="entr" presetSubtype="1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blinds(horizontal)">
                                      <p:cBhvr>
                                        <p:cTn id="13" dur="500"/>
                                        <p:tgtEl>
                                          <p:spTgt spid="6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blinds(horizontal)">
                                      <p:cBhvr>
                                        <p:cTn id="16" dur="500"/>
                                        <p:tgtEl>
                                          <p:spTgt spid="70"/>
                                        </p:tgtEl>
                                      </p:cBhvr>
                                    </p:animEffect>
                                  </p:childTnLst>
                                </p:cTn>
                              </p:par>
                              <p:par>
                                <p:cTn id="17" presetID="1" presetClass="emph" presetSubtype="2" fill="hold" nodeType="withEffect">
                                  <p:stCondLst>
                                    <p:cond delay="0"/>
                                  </p:stCondLst>
                                  <p:childTnLst>
                                    <p:animClr clrSpc="rgb" dir="cw">
                                      <p:cBhvr>
                                        <p:cTn id="18" dur="500" fill="hold"/>
                                        <p:tgtEl>
                                          <p:spTgt spid="66"/>
                                        </p:tgtEl>
                                        <p:attrNameLst>
                                          <p:attrName>fillcolor</p:attrName>
                                        </p:attrNameLst>
                                      </p:cBhvr>
                                      <p:to>
                                        <a:srgbClr val="FF0000"/>
                                      </p:to>
                                    </p:animClr>
                                    <p:set>
                                      <p:cBhvr>
                                        <p:cTn id="19" dur="500" fill="hold"/>
                                        <p:tgtEl>
                                          <p:spTgt spid="66"/>
                                        </p:tgtEl>
                                        <p:attrNameLst>
                                          <p:attrName>fill.type</p:attrName>
                                        </p:attrNameLst>
                                      </p:cBhvr>
                                      <p:to>
                                        <p:strVal val="solid"/>
                                      </p:to>
                                    </p:set>
                                    <p:set>
                                      <p:cBhvr>
                                        <p:cTn id="20" dur="500" fill="hold"/>
                                        <p:tgtEl>
                                          <p:spTgt spid="66"/>
                                        </p:tgtEl>
                                        <p:attrNameLst>
                                          <p:attrName>fill.on</p:attrName>
                                        </p:attrNameLst>
                                      </p:cBhvr>
                                      <p:to>
                                        <p:strVal val="tru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42" presetClass="path" presetSubtype="0" accel="50000" decel="50000" fill="hold" nodeType="withEffect">
                                  <p:stCondLst>
                                    <p:cond delay="0"/>
                                  </p:stCondLst>
                                  <p:childTnLst>
                                    <p:animMotion origin="layout" path="M -1.94444E-6 3.7037E-6 L -1.94444E-6 0.36597 " pathEditMode="relative" rAng="0" ptsTypes="AA">
                                      <p:cBhvr>
                                        <p:cTn id="26" dur="1000" fill="hold"/>
                                        <p:tgtEl>
                                          <p:spTgt spid="2"/>
                                        </p:tgtEl>
                                        <p:attrNameLst>
                                          <p:attrName>ppt_x</p:attrName>
                                          <p:attrName>ppt_y</p:attrName>
                                        </p:attrNameLst>
                                      </p:cBhvr>
                                      <p:rCtr x="0" y="18300"/>
                                    </p:animMotion>
                                  </p:childTnLst>
                                </p:cTn>
                              </p:par>
                              <p:par>
                                <p:cTn id="27" presetID="1" presetClass="entr" presetSubtype="0" fill="hold" nodeType="with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42" presetClass="path" presetSubtype="0" accel="50000" decel="50000" fill="hold" nodeType="withEffect">
                                  <p:stCondLst>
                                    <p:cond delay="0"/>
                                  </p:stCondLst>
                                  <p:childTnLst>
                                    <p:animMotion origin="layout" path="M -1.94444E-6 3.7037E-6 L -1.94444E-6 0.36597 " pathEditMode="relative" rAng="0" ptsTypes="AA">
                                      <p:cBhvr>
                                        <p:cTn id="30" dur="1000" fill="hold"/>
                                        <p:tgtEl>
                                          <p:spTgt spid="67"/>
                                        </p:tgtEl>
                                        <p:attrNameLst>
                                          <p:attrName>ppt_x</p:attrName>
                                          <p:attrName>ppt_y</p:attrName>
                                        </p:attrNameLst>
                                      </p:cBhvr>
                                      <p:rCtr x="0" y="18300"/>
                                    </p:animMotion>
                                  </p:childTnLst>
                                </p:cTn>
                              </p:par>
                            </p:childTnLst>
                          </p:cTn>
                        </p:par>
                      </p:childTnLst>
                    </p:cTn>
                  </p:par>
                  <p:par>
                    <p:cTn id="31" fill="hold">
                      <p:stCondLst>
                        <p:cond delay="indefinite"/>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63"/>
                                        </p:tgtEl>
                                        <p:attrNameLst>
                                          <p:attrName>fillcolor</p:attrName>
                                        </p:attrNameLst>
                                      </p:cBhvr>
                                      <p:to>
                                        <a:srgbClr val="0000FF"/>
                                      </p:to>
                                    </p:animClr>
                                    <p:set>
                                      <p:cBhvr>
                                        <p:cTn id="35" dur="500" fill="hold"/>
                                        <p:tgtEl>
                                          <p:spTgt spid="63"/>
                                        </p:tgtEl>
                                        <p:attrNameLst>
                                          <p:attrName>fill.type</p:attrName>
                                        </p:attrNameLst>
                                      </p:cBhvr>
                                      <p:to>
                                        <p:strVal val="solid"/>
                                      </p:to>
                                    </p:set>
                                    <p:set>
                                      <p:cBhvr>
                                        <p:cTn id="36" dur="500" fill="hold"/>
                                        <p:tgtEl>
                                          <p:spTgt spid="63"/>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500" fill="hold"/>
                                        <p:tgtEl>
                                          <p:spTgt spid="62"/>
                                        </p:tgtEl>
                                        <p:attrNameLst>
                                          <p:attrName>fillcolor</p:attrName>
                                        </p:attrNameLst>
                                      </p:cBhvr>
                                      <p:to>
                                        <a:srgbClr val="0000FF"/>
                                      </p:to>
                                    </p:animClr>
                                    <p:set>
                                      <p:cBhvr>
                                        <p:cTn id="39" dur="500" fill="hold"/>
                                        <p:tgtEl>
                                          <p:spTgt spid="62"/>
                                        </p:tgtEl>
                                        <p:attrNameLst>
                                          <p:attrName>fill.type</p:attrName>
                                        </p:attrNameLst>
                                      </p:cBhvr>
                                      <p:to>
                                        <p:strVal val="solid"/>
                                      </p:to>
                                    </p:set>
                                    <p:set>
                                      <p:cBhvr>
                                        <p:cTn id="40" dur="500" fill="hold"/>
                                        <p:tgtEl>
                                          <p:spTgt spid="62"/>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500" fill="hold"/>
                                        <p:tgtEl>
                                          <p:spTgt spid="64"/>
                                        </p:tgtEl>
                                        <p:attrNameLst>
                                          <p:attrName>fillcolor</p:attrName>
                                        </p:attrNameLst>
                                      </p:cBhvr>
                                      <p:to>
                                        <a:srgbClr val="0000FF"/>
                                      </p:to>
                                    </p:animClr>
                                    <p:set>
                                      <p:cBhvr>
                                        <p:cTn id="43" dur="500" fill="hold"/>
                                        <p:tgtEl>
                                          <p:spTgt spid="64"/>
                                        </p:tgtEl>
                                        <p:attrNameLst>
                                          <p:attrName>fill.type</p:attrName>
                                        </p:attrNameLst>
                                      </p:cBhvr>
                                      <p:to>
                                        <p:strVal val="solid"/>
                                      </p:to>
                                    </p:set>
                                    <p:set>
                                      <p:cBhvr>
                                        <p:cTn id="44" dur="500" fill="hold"/>
                                        <p:tgtEl>
                                          <p:spTgt spid="64"/>
                                        </p:tgtEl>
                                        <p:attrNameLst>
                                          <p:attrName>fill.on</p:attrName>
                                        </p:attrNameLst>
                                      </p:cBhvr>
                                      <p:to>
                                        <p:strVal val="true"/>
                                      </p:to>
                                    </p:set>
                                  </p:childTnLst>
                                </p:cTn>
                              </p:par>
                              <p:par>
                                <p:cTn id="45" presetID="1" presetClass="emph" presetSubtype="2" fill="hold" nodeType="withEffect">
                                  <p:stCondLst>
                                    <p:cond delay="0"/>
                                  </p:stCondLst>
                                  <p:childTnLst>
                                    <p:animClr clrSpc="rgb" dir="cw">
                                      <p:cBhvr>
                                        <p:cTn id="46" dur="500" fill="hold"/>
                                        <p:tgtEl>
                                          <p:spTgt spid="71"/>
                                        </p:tgtEl>
                                        <p:attrNameLst>
                                          <p:attrName>fillcolor</p:attrName>
                                        </p:attrNameLst>
                                      </p:cBhvr>
                                      <p:to>
                                        <a:srgbClr val="0000FF"/>
                                      </p:to>
                                    </p:animClr>
                                    <p:set>
                                      <p:cBhvr>
                                        <p:cTn id="47" dur="500" fill="hold"/>
                                        <p:tgtEl>
                                          <p:spTgt spid="71"/>
                                        </p:tgtEl>
                                        <p:attrNameLst>
                                          <p:attrName>fill.type</p:attrName>
                                        </p:attrNameLst>
                                      </p:cBhvr>
                                      <p:to>
                                        <p:strVal val="solid"/>
                                      </p:to>
                                    </p:set>
                                    <p:set>
                                      <p:cBhvr>
                                        <p:cTn id="48" dur="500" fill="hold"/>
                                        <p:tgtEl>
                                          <p:spTgt spid="71"/>
                                        </p:tgtEl>
                                        <p:attrNameLst>
                                          <p:attrName>fill.on</p:attrName>
                                        </p:attrNameLst>
                                      </p:cBhvr>
                                      <p:to>
                                        <p:strVal val="true"/>
                                      </p:to>
                                    </p:set>
                                  </p:childTnLst>
                                </p:cTn>
                              </p:par>
                              <p:par>
                                <p:cTn id="49" presetID="3" presetClass="exit" presetSubtype="10" fill="hold" nodeType="withEffect">
                                  <p:stCondLst>
                                    <p:cond delay="0"/>
                                  </p:stCondLst>
                                  <p:childTnLst>
                                    <p:animEffect transition="out" filter="blinds(horizontal)">
                                      <p:cBhvr>
                                        <p:cTn id="50" dur="500"/>
                                        <p:tgtEl>
                                          <p:spTgt spid="2"/>
                                        </p:tgtEl>
                                      </p:cBhvr>
                                    </p:animEffect>
                                    <p:set>
                                      <p:cBhvr>
                                        <p:cTn id="51" dur="1" fill="hold">
                                          <p:stCondLst>
                                            <p:cond delay="499"/>
                                          </p:stCondLst>
                                        </p:cTn>
                                        <p:tgtEl>
                                          <p:spTgt spid="2"/>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3"/>
                                        </p:tgtEl>
                                        <p:attrNameLst>
                                          <p:attrName>style.visibility</p:attrName>
                                        </p:attrNameLst>
                                      </p:cBhvr>
                                      <p:to>
                                        <p:strVal val="visible"/>
                                      </p:to>
                                    </p:set>
                                  </p:childTnLst>
                                </p:cTn>
                              </p:par>
                              <p:par>
                                <p:cTn id="54" presetID="42" presetClass="path" presetSubtype="0" accel="50000" decel="50000" fill="hold" nodeType="withEffect">
                                  <p:stCondLst>
                                    <p:cond delay="0"/>
                                  </p:stCondLst>
                                  <p:childTnLst>
                                    <p:animMotion origin="layout" path="M -1.94444E-6 3.7037E-6 L -1.94444E-6 0.36597 " pathEditMode="relative" rAng="0" ptsTypes="AA">
                                      <p:cBhvr>
                                        <p:cTn id="55" dur="1000" fill="hold"/>
                                        <p:tgtEl>
                                          <p:spTgt spid="3"/>
                                        </p:tgtEl>
                                        <p:attrNameLst>
                                          <p:attrName>ppt_x</p:attrName>
                                          <p:attrName>ppt_y</p:attrName>
                                        </p:attrNameLst>
                                      </p:cBhvr>
                                      <p:rCtr x="0" y="18300"/>
                                    </p:animMotion>
                                  </p:childTnLst>
                                </p:cTn>
                              </p:par>
                            </p:childTnLst>
                          </p:cTn>
                        </p:par>
                      </p:childTnLst>
                    </p:cTn>
                  </p:par>
                  <p:par>
                    <p:cTn id="56" fill="hold">
                      <p:stCondLst>
                        <p:cond delay="indefinite"/>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62"/>
                                        </p:tgtEl>
                                        <p:attrNameLst>
                                          <p:attrName>fillcolor</p:attrName>
                                        </p:attrNameLst>
                                      </p:cBhvr>
                                      <p:to>
                                        <a:schemeClr val="bg1"/>
                                      </p:to>
                                    </p:animClr>
                                    <p:set>
                                      <p:cBhvr>
                                        <p:cTn id="60" dur="500" fill="hold"/>
                                        <p:tgtEl>
                                          <p:spTgt spid="62"/>
                                        </p:tgtEl>
                                        <p:attrNameLst>
                                          <p:attrName>fill.type</p:attrName>
                                        </p:attrNameLst>
                                      </p:cBhvr>
                                      <p:to>
                                        <p:strVal val="solid"/>
                                      </p:to>
                                    </p:set>
                                    <p:set>
                                      <p:cBhvr>
                                        <p:cTn id="61" dur="500" fill="hold"/>
                                        <p:tgtEl>
                                          <p:spTgt spid="62"/>
                                        </p:tgtEl>
                                        <p:attrNameLst>
                                          <p:attrName>fill.on</p:attrName>
                                        </p:attrNameLst>
                                      </p:cBhvr>
                                      <p:to>
                                        <p:strVal val="true"/>
                                      </p:to>
                                    </p:set>
                                  </p:childTnLst>
                                </p:cTn>
                              </p:par>
                              <p:par>
                                <p:cTn id="62" presetID="1" presetClass="emph" presetSubtype="2" fill="hold" nodeType="withEffect">
                                  <p:stCondLst>
                                    <p:cond delay="0"/>
                                  </p:stCondLst>
                                  <p:childTnLst>
                                    <p:animClr clrSpc="rgb" dir="cw">
                                      <p:cBhvr>
                                        <p:cTn id="63" dur="500" fill="hold"/>
                                        <p:tgtEl>
                                          <p:spTgt spid="63"/>
                                        </p:tgtEl>
                                        <p:attrNameLst>
                                          <p:attrName>fillcolor</p:attrName>
                                        </p:attrNameLst>
                                      </p:cBhvr>
                                      <p:to>
                                        <a:schemeClr val="bg1"/>
                                      </p:to>
                                    </p:animClr>
                                    <p:set>
                                      <p:cBhvr>
                                        <p:cTn id="64" dur="500" fill="hold"/>
                                        <p:tgtEl>
                                          <p:spTgt spid="63"/>
                                        </p:tgtEl>
                                        <p:attrNameLst>
                                          <p:attrName>fill.type</p:attrName>
                                        </p:attrNameLst>
                                      </p:cBhvr>
                                      <p:to>
                                        <p:strVal val="solid"/>
                                      </p:to>
                                    </p:set>
                                    <p:set>
                                      <p:cBhvr>
                                        <p:cTn id="65" dur="500" fill="hold"/>
                                        <p:tgtEl>
                                          <p:spTgt spid="63"/>
                                        </p:tgtEl>
                                        <p:attrNameLst>
                                          <p:attrName>fill.on</p:attrName>
                                        </p:attrNameLst>
                                      </p:cBhvr>
                                      <p:to>
                                        <p:strVal val="true"/>
                                      </p:to>
                                    </p:set>
                                  </p:childTnLst>
                                </p:cTn>
                              </p:par>
                              <p:par>
                                <p:cTn id="66" presetID="1" presetClass="emph" presetSubtype="2" fill="hold" nodeType="withEffect">
                                  <p:stCondLst>
                                    <p:cond delay="0"/>
                                  </p:stCondLst>
                                  <p:childTnLst>
                                    <p:animClr clrSpc="rgb" dir="cw">
                                      <p:cBhvr>
                                        <p:cTn id="67" dur="500" fill="hold"/>
                                        <p:tgtEl>
                                          <p:spTgt spid="64"/>
                                        </p:tgtEl>
                                        <p:attrNameLst>
                                          <p:attrName>fillcolor</p:attrName>
                                        </p:attrNameLst>
                                      </p:cBhvr>
                                      <p:to>
                                        <a:schemeClr val="bg1"/>
                                      </p:to>
                                    </p:animClr>
                                    <p:set>
                                      <p:cBhvr>
                                        <p:cTn id="68" dur="500" fill="hold"/>
                                        <p:tgtEl>
                                          <p:spTgt spid="64"/>
                                        </p:tgtEl>
                                        <p:attrNameLst>
                                          <p:attrName>fill.type</p:attrName>
                                        </p:attrNameLst>
                                      </p:cBhvr>
                                      <p:to>
                                        <p:strVal val="solid"/>
                                      </p:to>
                                    </p:set>
                                    <p:set>
                                      <p:cBhvr>
                                        <p:cTn id="69" dur="500" fill="hold"/>
                                        <p:tgtEl>
                                          <p:spTgt spid="64"/>
                                        </p:tgtEl>
                                        <p:attrNameLst>
                                          <p:attrName>fill.on</p:attrName>
                                        </p:attrNameLst>
                                      </p:cBhvr>
                                      <p:to>
                                        <p:strVal val="true"/>
                                      </p:to>
                                    </p:set>
                                  </p:childTnLst>
                                </p:cTn>
                              </p:par>
                              <p:par>
                                <p:cTn id="70" presetID="1" presetClass="emph" presetSubtype="2" fill="hold" nodeType="withEffect">
                                  <p:stCondLst>
                                    <p:cond delay="0"/>
                                  </p:stCondLst>
                                  <p:childTnLst>
                                    <p:animClr clrSpc="rgb" dir="cw">
                                      <p:cBhvr>
                                        <p:cTn id="71" dur="500" fill="hold"/>
                                        <p:tgtEl>
                                          <p:spTgt spid="71"/>
                                        </p:tgtEl>
                                        <p:attrNameLst>
                                          <p:attrName>fillcolor</p:attrName>
                                        </p:attrNameLst>
                                      </p:cBhvr>
                                      <p:to>
                                        <a:schemeClr val="bg1"/>
                                      </p:to>
                                    </p:animClr>
                                    <p:set>
                                      <p:cBhvr>
                                        <p:cTn id="72" dur="500" fill="hold"/>
                                        <p:tgtEl>
                                          <p:spTgt spid="71"/>
                                        </p:tgtEl>
                                        <p:attrNameLst>
                                          <p:attrName>fill.type</p:attrName>
                                        </p:attrNameLst>
                                      </p:cBhvr>
                                      <p:to>
                                        <p:strVal val="solid"/>
                                      </p:to>
                                    </p:set>
                                    <p:set>
                                      <p:cBhvr>
                                        <p:cTn id="73" dur="500" fill="hold"/>
                                        <p:tgtEl>
                                          <p:spTgt spid="71"/>
                                        </p:tgtEl>
                                        <p:attrNameLst>
                                          <p:attrName>fill.on</p:attrName>
                                        </p:attrNameLst>
                                      </p:cBhvr>
                                      <p:to>
                                        <p:strVal val="true"/>
                                      </p:to>
                                    </p:set>
                                  </p:childTnLst>
                                </p:cTn>
                              </p:par>
                            </p:childTnLst>
                          </p:cTn>
                        </p:par>
                      </p:childTnLst>
                    </p:cTn>
                  </p:par>
                  <p:par>
                    <p:cTn id="74" fill="hold">
                      <p:stCondLst>
                        <p:cond delay="indefinite"/>
                      </p:stCondLst>
                      <p:childTnLst>
                        <p:par>
                          <p:cTn id="75" fill="hold">
                            <p:stCondLst>
                              <p:cond delay="0"/>
                            </p:stCondLst>
                            <p:childTnLst>
                              <p:par>
                                <p:cTn id="76" presetID="3" presetClass="exit" presetSubtype="10" fill="hold" nodeType="clickEffect">
                                  <p:stCondLst>
                                    <p:cond delay="0"/>
                                  </p:stCondLst>
                                  <p:childTnLst>
                                    <p:animEffect transition="out" filter="blinds(horizontal)">
                                      <p:cBhvr>
                                        <p:cTn id="77" dur="500"/>
                                        <p:tgtEl>
                                          <p:spTgt spid="3"/>
                                        </p:tgtEl>
                                      </p:cBhvr>
                                    </p:animEffect>
                                    <p:set>
                                      <p:cBhvr>
                                        <p:cTn id="78" dur="1" fill="hold">
                                          <p:stCondLst>
                                            <p:cond delay="499"/>
                                          </p:stCondLst>
                                        </p:cTn>
                                        <p:tgtEl>
                                          <p:spTgt spid="3"/>
                                        </p:tgtEl>
                                        <p:attrNameLst>
                                          <p:attrName>style.visibility</p:attrName>
                                        </p:attrNameLst>
                                      </p:cBhvr>
                                      <p:to>
                                        <p:strVal val="hidden"/>
                                      </p:to>
                                    </p:set>
                                  </p:childTnLst>
                                </p:cTn>
                              </p:par>
                              <p:par>
                                <p:cTn id="79" presetID="1" presetClass="emph" presetSubtype="2" fill="hold" nodeType="withEffect">
                                  <p:stCondLst>
                                    <p:cond delay="0"/>
                                  </p:stCondLst>
                                  <p:childTnLst>
                                    <p:animClr clrSpc="rgb" dir="cw">
                                      <p:cBhvr>
                                        <p:cTn id="80" dur="500" fill="hold"/>
                                        <p:tgtEl>
                                          <p:spTgt spid="62"/>
                                        </p:tgtEl>
                                        <p:attrNameLst>
                                          <p:attrName>fillcolor</p:attrName>
                                        </p:attrNameLst>
                                      </p:cBhvr>
                                      <p:to>
                                        <a:srgbClr val="0000FF"/>
                                      </p:to>
                                    </p:animClr>
                                    <p:set>
                                      <p:cBhvr>
                                        <p:cTn id="81" dur="500" fill="hold"/>
                                        <p:tgtEl>
                                          <p:spTgt spid="62"/>
                                        </p:tgtEl>
                                        <p:attrNameLst>
                                          <p:attrName>fill.type</p:attrName>
                                        </p:attrNameLst>
                                      </p:cBhvr>
                                      <p:to>
                                        <p:strVal val="solid"/>
                                      </p:to>
                                    </p:set>
                                    <p:set>
                                      <p:cBhvr>
                                        <p:cTn id="82" dur="500" fill="hold"/>
                                        <p:tgtEl>
                                          <p:spTgt spid="62"/>
                                        </p:tgtEl>
                                        <p:attrNameLst>
                                          <p:attrName>fill.on</p:attrName>
                                        </p:attrNameLst>
                                      </p:cBhvr>
                                      <p:to>
                                        <p:strVal val="true"/>
                                      </p:to>
                                    </p:set>
                                  </p:childTnLst>
                                </p:cTn>
                              </p:par>
                              <p:par>
                                <p:cTn id="83" presetID="1" presetClass="emph" presetSubtype="2" fill="hold" nodeType="withEffect">
                                  <p:stCondLst>
                                    <p:cond delay="0"/>
                                  </p:stCondLst>
                                  <p:childTnLst>
                                    <p:animClr clrSpc="rgb" dir="cw">
                                      <p:cBhvr>
                                        <p:cTn id="84" dur="500" fill="hold"/>
                                        <p:tgtEl>
                                          <p:spTgt spid="63"/>
                                        </p:tgtEl>
                                        <p:attrNameLst>
                                          <p:attrName>fillcolor</p:attrName>
                                        </p:attrNameLst>
                                      </p:cBhvr>
                                      <p:to>
                                        <a:srgbClr val="0000FF"/>
                                      </p:to>
                                    </p:animClr>
                                    <p:set>
                                      <p:cBhvr>
                                        <p:cTn id="85" dur="500" fill="hold"/>
                                        <p:tgtEl>
                                          <p:spTgt spid="63"/>
                                        </p:tgtEl>
                                        <p:attrNameLst>
                                          <p:attrName>fill.type</p:attrName>
                                        </p:attrNameLst>
                                      </p:cBhvr>
                                      <p:to>
                                        <p:strVal val="solid"/>
                                      </p:to>
                                    </p:set>
                                    <p:set>
                                      <p:cBhvr>
                                        <p:cTn id="86" dur="500" fill="hold"/>
                                        <p:tgtEl>
                                          <p:spTgt spid="63"/>
                                        </p:tgtEl>
                                        <p:attrNameLst>
                                          <p:attrName>fill.on</p:attrName>
                                        </p:attrNameLst>
                                      </p:cBhvr>
                                      <p:to>
                                        <p:strVal val="true"/>
                                      </p:to>
                                    </p:set>
                                  </p:childTnLst>
                                </p:cTn>
                              </p:par>
                              <p:par>
                                <p:cTn id="87" presetID="1" presetClass="emph" presetSubtype="2" fill="hold" nodeType="withEffect">
                                  <p:stCondLst>
                                    <p:cond delay="0"/>
                                  </p:stCondLst>
                                  <p:childTnLst>
                                    <p:animClr clrSpc="rgb" dir="cw">
                                      <p:cBhvr>
                                        <p:cTn id="88" dur="500" fill="hold"/>
                                        <p:tgtEl>
                                          <p:spTgt spid="64"/>
                                        </p:tgtEl>
                                        <p:attrNameLst>
                                          <p:attrName>fillcolor</p:attrName>
                                        </p:attrNameLst>
                                      </p:cBhvr>
                                      <p:to>
                                        <a:srgbClr val="0000FF"/>
                                      </p:to>
                                    </p:animClr>
                                    <p:set>
                                      <p:cBhvr>
                                        <p:cTn id="89" dur="500" fill="hold"/>
                                        <p:tgtEl>
                                          <p:spTgt spid="64"/>
                                        </p:tgtEl>
                                        <p:attrNameLst>
                                          <p:attrName>fill.type</p:attrName>
                                        </p:attrNameLst>
                                      </p:cBhvr>
                                      <p:to>
                                        <p:strVal val="solid"/>
                                      </p:to>
                                    </p:set>
                                    <p:set>
                                      <p:cBhvr>
                                        <p:cTn id="90" dur="500" fill="hold"/>
                                        <p:tgtEl>
                                          <p:spTgt spid="64"/>
                                        </p:tgtEl>
                                        <p:attrNameLst>
                                          <p:attrName>fill.on</p:attrName>
                                        </p:attrNameLst>
                                      </p:cBhvr>
                                      <p:to>
                                        <p:strVal val="true"/>
                                      </p:to>
                                    </p:set>
                                  </p:childTnLst>
                                </p:cTn>
                              </p:par>
                              <p:par>
                                <p:cTn id="91" presetID="1" presetClass="emph" presetSubtype="2" fill="hold" nodeType="withEffect">
                                  <p:stCondLst>
                                    <p:cond delay="0"/>
                                  </p:stCondLst>
                                  <p:childTnLst>
                                    <p:animClr clrSpc="rgb" dir="cw">
                                      <p:cBhvr>
                                        <p:cTn id="92" dur="500" fill="hold"/>
                                        <p:tgtEl>
                                          <p:spTgt spid="71"/>
                                        </p:tgtEl>
                                        <p:attrNameLst>
                                          <p:attrName>fillcolor</p:attrName>
                                        </p:attrNameLst>
                                      </p:cBhvr>
                                      <p:to>
                                        <a:srgbClr val="0000FF"/>
                                      </p:to>
                                    </p:animClr>
                                    <p:set>
                                      <p:cBhvr>
                                        <p:cTn id="93" dur="500" fill="hold"/>
                                        <p:tgtEl>
                                          <p:spTgt spid="71"/>
                                        </p:tgtEl>
                                        <p:attrNameLst>
                                          <p:attrName>fill.type</p:attrName>
                                        </p:attrNameLst>
                                      </p:cBhvr>
                                      <p:to>
                                        <p:strVal val="solid"/>
                                      </p:to>
                                    </p:set>
                                    <p:set>
                                      <p:cBhvr>
                                        <p:cTn id="94" dur="500" fill="hold"/>
                                        <p:tgtEl>
                                          <p:spTgt spid="71"/>
                                        </p:tgtEl>
                                        <p:attrNameLst>
                                          <p:attrName>fill.on</p:attrName>
                                        </p:attrNameLst>
                                      </p:cBhvr>
                                      <p:to>
                                        <p:strVal val="true"/>
                                      </p:to>
                                    </p:set>
                                  </p:childTnLst>
                                </p:cTn>
                              </p:par>
                              <p:par>
                                <p:cTn id="95" presetID="1" presetClass="entr" presetSubtype="0" fill="hold" nodeType="withEffect">
                                  <p:stCondLst>
                                    <p:cond delay="0"/>
                                  </p:stCondLst>
                                  <p:childTnLst>
                                    <p:set>
                                      <p:cBhvr>
                                        <p:cTn id="96" dur="1" fill="hold">
                                          <p:stCondLst>
                                            <p:cond delay="0"/>
                                          </p:stCondLst>
                                        </p:cTn>
                                        <p:tgtEl>
                                          <p:spTgt spid="4"/>
                                        </p:tgtEl>
                                        <p:attrNameLst>
                                          <p:attrName>style.visibility</p:attrName>
                                        </p:attrNameLst>
                                      </p:cBhvr>
                                      <p:to>
                                        <p:strVal val="visible"/>
                                      </p:to>
                                    </p:set>
                                  </p:childTnLst>
                                </p:cTn>
                              </p:par>
                              <p:par>
                                <p:cTn id="97" presetID="42" presetClass="path" presetSubtype="0" accel="50000" decel="50000" fill="hold" nodeType="withEffect">
                                  <p:stCondLst>
                                    <p:cond delay="0"/>
                                  </p:stCondLst>
                                  <p:childTnLst>
                                    <p:animMotion origin="layout" path="M -1.94444E-6 3.7037E-6 L -1.94444E-6 0.36597 " pathEditMode="relative" rAng="0" ptsTypes="AA">
                                      <p:cBhvr>
                                        <p:cTn id="98" dur="1000" fill="hold"/>
                                        <p:tgtEl>
                                          <p:spTgt spid="4"/>
                                        </p:tgtEl>
                                        <p:attrNameLst>
                                          <p:attrName>ppt_x</p:attrName>
                                          <p:attrName>ppt_y</p:attrName>
                                        </p:attrNameLst>
                                      </p:cBhvr>
                                      <p:rCtr x="0" y="18300"/>
                                    </p:animMotion>
                                  </p:childTnLst>
                                </p:cTn>
                              </p:par>
                            </p:childTnLst>
                          </p:cTn>
                        </p:par>
                      </p:childTnLst>
                    </p:cTn>
                  </p:par>
                  <p:par>
                    <p:cTn id="99" fill="hold">
                      <p:stCondLst>
                        <p:cond delay="indefinite"/>
                      </p:stCondLst>
                      <p:childTnLst>
                        <p:par>
                          <p:cTn id="100" fill="hold">
                            <p:stCondLst>
                              <p:cond delay="0"/>
                            </p:stCondLst>
                            <p:childTnLst>
                              <p:par>
                                <p:cTn id="101" presetID="1" presetClass="emph" presetSubtype="2" fill="hold" nodeType="clickEffect">
                                  <p:stCondLst>
                                    <p:cond delay="0"/>
                                  </p:stCondLst>
                                  <p:childTnLst>
                                    <p:animClr clrSpc="rgb" dir="cw">
                                      <p:cBhvr>
                                        <p:cTn id="102" dur="500" fill="hold"/>
                                        <p:tgtEl>
                                          <p:spTgt spid="62"/>
                                        </p:tgtEl>
                                        <p:attrNameLst>
                                          <p:attrName>fillcolor</p:attrName>
                                        </p:attrNameLst>
                                      </p:cBhvr>
                                      <p:to>
                                        <a:schemeClr val="bg1"/>
                                      </p:to>
                                    </p:animClr>
                                    <p:set>
                                      <p:cBhvr>
                                        <p:cTn id="103" dur="500" fill="hold"/>
                                        <p:tgtEl>
                                          <p:spTgt spid="62"/>
                                        </p:tgtEl>
                                        <p:attrNameLst>
                                          <p:attrName>fill.type</p:attrName>
                                        </p:attrNameLst>
                                      </p:cBhvr>
                                      <p:to>
                                        <p:strVal val="solid"/>
                                      </p:to>
                                    </p:set>
                                    <p:set>
                                      <p:cBhvr>
                                        <p:cTn id="104" dur="500" fill="hold"/>
                                        <p:tgtEl>
                                          <p:spTgt spid="62"/>
                                        </p:tgtEl>
                                        <p:attrNameLst>
                                          <p:attrName>fill.on</p:attrName>
                                        </p:attrNameLst>
                                      </p:cBhvr>
                                      <p:to>
                                        <p:strVal val="true"/>
                                      </p:to>
                                    </p:set>
                                  </p:childTnLst>
                                </p:cTn>
                              </p:par>
                              <p:par>
                                <p:cTn id="105" presetID="1" presetClass="emph" presetSubtype="2" fill="hold" nodeType="withEffect">
                                  <p:stCondLst>
                                    <p:cond delay="0"/>
                                  </p:stCondLst>
                                  <p:childTnLst>
                                    <p:animClr clrSpc="rgb" dir="cw">
                                      <p:cBhvr>
                                        <p:cTn id="106" dur="500" fill="hold"/>
                                        <p:tgtEl>
                                          <p:spTgt spid="63"/>
                                        </p:tgtEl>
                                        <p:attrNameLst>
                                          <p:attrName>fillcolor</p:attrName>
                                        </p:attrNameLst>
                                      </p:cBhvr>
                                      <p:to>
                                        <a:schemeClr val="bg1"/>
                                      </p:to>
                                    </p:animClr>
                                    <p:set>
                                      <p:cBhvr>
                                        <p:cTn id="107" dur="500" fill="hold"/>
                                        <p:tgtEl>
                                          <p:spTgt spid="63"/>
                                        </p:tgtEl>
                                        <p:attrNameLst>
                                          <p:attrName>fill.type</p:attrName>
                                        </p:attrNameLst>
                                      </p:cBhvr>
                                      <p:to>
                                        <p:strVal val="solid"/>
                                      </p:to>
                                    </p:set>
                                    <p:set>
                                      <p:cBhvr>
                                        <p:cTn id="108" dur="500" fill="hold"/>
                                        <p:tgtEl>
                                          <p:spTgt spid="63"/>
                                        </p:tgtEl>
                                        <p:attrNameLst>
                                          <p:attrName>fill.on</p:attrName>
                                        </p:attrNameLst>
                                      </p:cBhvr>
                                      <p:to>
                                        <p:strVal val="true"/>
                                      </p:to>
                                    </p:set>
                                  </p:childTnLst>
                                </p:cTn>
                              </p:par>
                              <p:par>
                                <p:cTn id="109" presetID="1" presetClass="emph" presetSubtype="2" fill="hold" nodeType="withEffect">
                                  <p:stCondLst>
                                    <p:cond delay="0"/>
                                  </p:stCondLst>
                                  <p:childTnLst>
                                    <p:animClr clrSpc="rgb" dir="cw">
                                      <p:cBhvr>
                                        <p:cTn id="110" dur="500" fill="hold"/>
                                        <p:tgtEl>
                                          <p:spTgt spid="64"/>
                                        </p:tgtEl>
                                        <p:attrNameLst>
                                          <p:attrName>fillcolor</p:attrName>
                                        </p:attrNameLst>
                                      </p:cBhvr>
                                      <p:to>
                                        <a:schemeClr val="bg1"/>
                                      </p:to>
                                    </p:animClr>
                                    <p:set>
                                      <p:cBhvr>
                                        <p:cTn id="111" dur="500" fill="hold"/>
                                        <p:tgtEl>
                                          <p:spTgt spid="64"/>
                                        </p:tgtEl>
                                        <p:attrNameLst>
                                          <p:attrName>fill.type</p:attrName>
                                        </p:attrNameLst>
                                      </p:cBhvr>
                                      <p:to>
                                        <p:strVal val="solid"/>
                                      </p:to>
                                    </p:set>
                                    <p:set>
                                      <p:cBhvr>
                                        <p:cTn id="112" dur="500" fill="hold"/>
                                        <p:tgtEl>
                                          <p:spTgt spid="64"/>
                                        </p:tgtEl>
                                        <p:attrNameLst>
                                          <p:attrName>fill.on</p:attrName>
                                        </p:attrNameLst>
                                      </p:cBhvr>
                                      <p:to>
                                        <p:strVal val="true"/>
                                      </p:to>
                                    </p:set>
                                  </p:childTnLst>
                                </p:cTn>
                              </p:par>
                              <p:par>
                                <p:cTn id="113" presetID="1" presetClass="emph" presetSubtype="2" fill="hold" nodeType="withEffect">
                                  <p:stCondLst>
                                    <p:cond delay="0"/>
                                  </p:stCondLst>
                                  <p:childTnLst>
                                    <p:animClr clrSpc="rgb" dir="cw">
                                      <p:cBhvr>
                                        <p:cTn id="114" dur="500" fill="hold"/>
                                        <p:tgtEl>
                                          <p:spTgt spid="71"/>
                                        </p:tgtEl>
                                        <p:attrNameLst>
                                          <p:attrName>fillcolor</p:attrName>
                                        </p:attrNameLst>
                                      </p:cBhvr>
                                      <p:to>
                                        <a:schemeClr val="bg1"/>
                                      </p:to>
                                    </p:animClr>
                                    <p:set>
                                      <p:cBhvr>
                                        <p:cTn id="115" dur="500" fill="hold"/>
                                        <p:tgtEl>
                                          <p:spTgt spid="71"/>
                                        </p:tgtEl>
                                        <p:attrNameLst>
                                          <p:attrName>fill.type</p:attrName>
                                        </p:attrNameLst>
                                      </p:cBhvr>
                                      <p:to>
                                        <p:strVal val="solid"/>
                                      </p:to>
                                    </p:set>
                                    <p:set>
                                      <p:cBhvr>
                                        <p:cTn id="116" dur="500" fill="hold"/>
                                        <p:tgtEl>
                                          <p:spTgt spid="71"/>
                                        </p:tgtEl>
                                        <p:attrNameLst>
                                          <p:attrName>fill.on</p:attrName>
                                        </p:attrNameLst>
                                      </p:cBhvr>
                                      <p:to>
                                        <p:strVal val="true"/>
                                      </p:to>
                                    </p:set>
                                  </p:childTnLst>
                                </p:cTn>
                              </p:par>
                            </p:childTnLst>
                          </p:cTn>
                        </p:par>
                      </p:childTnLst>
                    </p:cTn>
                  </p:par>
                  <p:par>
                    <p:cTn id="117" fill="hold">
                      <p:stCondLst>
                        <p:cond delay="indefinite"/>
                      </p:stCondLst>
                      <p:childTnLst>
                        <p:par>
                          <p:cTn id="118" fill="hold">
                            <p:stCondLst>
                              <p:cond delay="0"/>
                            </p:stCondLst>
                            <p:childTnLst>
                              <p:par>
                                <p:cTn id="119" presetID="3" presetClass="exit" presetSubtype="10" fill="hold" nodeType="clickEffect">
                                  <p:stCondLst>
                                    <p:cond delay="0"/>
                                  </p:stCondLst>
                                  <p:childTnLst>
                                    <p:animEffect transition="out" filter="blinds(horizontal)">
                                      <p:cBhvr>
                                        <p:cTn id="120" dur="500"/>
                                        <p:tgtEl>
                                          <p:spTgt spid="4"/>
                                        </p:tgtEl>
                                      </p:cBhvr>
                                    </p:animEffect>
                                    <p:set>
                                      <p:cBhvr>
                                        <p:cTn id="121" dur="1" fill="hold">
                                          <p:stCondLst>
                                            <p:cond delay="499"/>
                                          </p:stCondLst>
                                        </p:cTn>
                                        <p:tgtEl>
                                          <p:spTgt spid="4"/>
                                        </p:tgtEl>
                                        <p:attrNameLst>
                                          <p:attrName>style.visibility</p:attrName>
                                        </p:attrNameLst>
                                      </p:cBhvr>
                                      <p:to>
                                        <p:strVal val="hidden"/>
                                      </p:to>
                                    </p:set>
                                  </p:childTnLst>
                                </p:cTn>
                              </p:par>
                              <p:par>
                                <p:cTn id="122" presetID="1" presetClass="emph" presetSubtype="2" fill="hold" nodeType="withEffect">
                                  <p:stCondLst>
                                    <p:cond delay="0"/>
                                  </p:stCondLst>
                                  <p:childTnLst>
                                    <p:animClr clrSpc="rgb" dir="cw">
                                      <p:cBhvr>
                                        <p:cTn id="123" dur="500" fill="hold"/>
                                        <p:tgtEl>
                                          <p:spTgt spid="62"/>
                                        </p:tgtEl>
                                        <p:attrNameLst>
                                          <p:attrName>fillcolor</p:attrName>
                                        </p:attrNameLst>
                                      </p:cBhvr>
                                      <p:to>
                                        <a:srgbClr val="0000FF"/>
                                      </p:to>
                                    </p:animClr>
                                    <p:set>
                                      <p:cBhvr>
                                        <p:cTn id="124" dur="500" fill="hold"/>
                                        <p:tgtEl>
                                          <p:spTgt spid="62"/>
                                        </p:tgtEl>
                                        <p:attrNameLst>
                                          <p:attrName>fill.type</p:attrName>
                                        </p:attrNameLst>
                                      </p:cBhvr>
                                      <p:to>
                                        <p:strVal val="solid"/>
                                      </p:to>
                                    </p:set>
                                    <p:set>
                                      <p:cBhvr>
                                        <p:cTn id="125" dur="500" fill="hold"/>
                                        <p:tgtEl>
                                          <p:spTgt spid="62"/>
                                        </p:tgtEl>
                                        <p:attrNameLst>
                                          <p:attrName>fill.on</p:attrName>
                                        </p:attrNameLst>
                                      </p:cBhvr>
                                      <p:to>
                                        <p:strVal val="true"/>
                                      </p:to>
                                    </p:set>
                                  </p:childTnLst>
                                </p:cTn>
                              </p:par>
                              <p:par>
                                <p:cTn id="126" presetID="1" presetClass="emph" presetSubtype="2" fill="hold" nodeType="withEffect">
                                  <p:stCondLst>
                                    <p:cond delay="0"/>
                                  </p:stCondLst>
                                  <p:childTnLst>
                                    <p:animClr clrSpc="rgb" dir="cw">
                                      <p:cBhvr>
                                        <p:cTn id="127" dur="500" fill="hold"/>
                                        <p:tgtEl>
                                          <p:spTgt spid="63"/>
                                        </p:tgtEl>
                                        <p:attrNameLst>
                                          <p:attrName>fillcolor</p:attrName>
                                        </p:attrNameLst>
                                      </p:cBhvr>
                                      <p:to>
                                        <a:srgbClr val="0000FF"/>
                                      </p:to>
                                    </p:animClr>
                                    <p:set>
                                      <p:cBhvr>
                                        <p:cTn id="128" dur="500" fill="hold"/>
                                        <p:tgtEl>
                                          <p:spTgt spid="63"/>
                                        </p:tgtEl>
                                        <p:attrNameLst>
                                          <p:attrName>fill.type</p:attrName>
                                        </p:attrNameLst>
                                      </p:cBhvr>
                                      <p:to>
                                        <p:strVal val="solid"/>
                                      </p:to>
                                    </p:set>
                                    <p:set>
                                      <p:cBhvr>
                                        <p:cTn id="129" dur="500" fill="hold"/>
                                        <p:tgtEl>
                                          <p:spTgt spid="63"/>
                                        </p:tgtEl>
                                        <p:attrNameLst>
                                          <p:attrName>fill.on</p:attrName>
                                        </p:attrNameLst>
                                      </p:cBhvr>
                                      <p:to>
                                        <p:strVal val="true"/>
                                      </p:to>
                                    </p:set>
                                  </p:childTnLst>
                                </p:cTn>
                              </p:par>
                              <p:par>
                                <p:cTn id="130" presetID="1" presetClass="emph" presetSubtype="2" fill="hold" nodeType="withEffect">
                                  <p:stCondLst>
                                    <p:cond delay="0"/>
                                  </p:stCondLst>
                                  <p:childTnLst>
                                    <p:animClr clrSpc="rgb" dir="cw">
                                      <p:cBhvr>
                                        <p:cTn id="131" dur="500" fill="hold"/>
                                        <p:tgtEl>
                                          <p:spTgt spid="64"/>
                                        </p:tgtEl>
                                        <p:attrNameLst>
                                          <p:attrName>fillcolor</p:attrName>
                                        </p:attrNameLst>
                                      </p:cBhvr>
                                      <p:to>
                                        <a:srgbClr val="0000FF"/>
                                      </p:to>
                                    </p:animClr>
                                    <p:set>
                                      <p:cBhvr>
                                        <p:cTn id="132" dur="500" fill="hold"/>
                                        <p:tgtEl>
                                          <p:spTgt spid="64"/>
                                        </p:tgtEl>
                                        <p:attrNameLst>
                                          <p:attrName>fill.type</p:attrName>
                                        </p:attrNameLst>
                                      </p:cBhvr>
                                      <p:to>
                                        <p:strVal val="solid"/>
                                      </p:to>
                                    </p:set>
                                    <p:set>
                                      <p:cBhvr>
                                        <p:cTn id="133" dur="500" fill="hold"/>
                                        <p:tgtEl>
                                          <p:spTgt spid="64"/>
                                        </p:tgtEl>
                                        <p:attrNameLst>
                                          <p:attrName>fill.on</p:attrName>
                                        </p:attrNameLst>
                                      </p:cBhvr>
                                      <p:to>
                                        <p:strVal val="true"/>
                                      </p:to>
                                    </p:set>
                                  </p:childTnLst>
                                </p:cTn>
                              </p:par>
                              <p:par>
                                <p:cTn id="134" presetID="1" presetClass="emph" presetSubtype="2" fill="hold" nodeType="withEffect">
                                  <p:stCondLst>
                                    <p:cond delay="0"/>
                                  </p:stCondLst>
                                  <p:childTnLst>
                                    <p:animClr clrSpc="rgb" dir="cw">
                                      <p:cBhvr>
                                        <p:cTn id="135" dur="500" fill="hold"/>
                                        <p:tgtEl>
                                          <p:spTgt spid="71"/>
                                        </p:tgtEl>
                                        <p:attrNameLst>
                                          <p:attrName>fillcolor</p:attrName>
                                        </p:attrNameLst>
                                      </p:cBhvr>
                                      <p:to>
                                        <a:srgbClr val="0000FF"/>
                                      </p:to>
                                    </p:animClr>
                                    <p:set>
                                      <p:cBhvr>
                                        <p:cTn id="136" dur="500" fill="hold"/>
                                        <p:tgtEl>
                                          <p:spTgt spid="71"/>
                                        </p:tgtEl>
                                        <p:attrNameLst>
                                          <p:attrName>fill.type</p:attrName>
                                        </p:attrNameLst>
                                      </p:cBhvr>
                                      <p:to>
                                        <p:strVal val="solid"/>
                                      </p:to>
                                    </p:set>
                                    <p:set>
                                      <p:cBhvr>
                                        <p:cTn id="137" dur="500" fill="hold"/>
                                        <p:tgtEl>
                                          <p:spTgt spid="71"/>
                                        </p:tgtEl>
                                        <p:attrNameLst>
                                          <p:attrName>fill.on</p:attrName>
                                        </p:attrNameLst>
                                      </p:cBhvr>
                                      <p:to>
                                        <p:strVal val="true"/>
                                      </p:to>
                                    </p:set>
                                  </p:childTnLst>
                                </p:cTn>
                              </p:par>
                              <p:par>
                                <p:cTn id="138" presetID="1" presetClass="entr" presetSubtype="0" fill="hold" nodeType="withEffect">
                                  <p:stCondLst>
                                    <p:cond delay="0"/>
                                  </p:stCondLst>
                                  <p:childTnLst>
                                    <p:set>
                                      <p:cBhvr>
                                        <p:cTn id="139" dur="1" fill="hold">
                                          <p:stCondLst>
                                            <p:cond delay="0"/>
                                          </p:stCondLst>
                                        </p:cTn>
                                        <p:tgtEl>
                                          <p:spTgt spid="6"/>
                                        </p:tgtEl>
                                        <p:attrNameLst>
                                          <p:attrName>style.visibility</p:attrName>
                                        </p:attrNameLst>
                                      </p:cBhvr>
                                      <p:to>
                                        <p:strVal val="visible"/>
                                      </p:to>
                                    </p:set>
                                  </p:childTnLst>
                                </p:cTn>
                              </p:par>
                              <p:par>
                                <p:cTn id="140" presetID="42" presetClass="path" presetSubtype="0" accel="50000" decel="50000" fill="hold" nodeType="withEffect">
                                  <p:stCondLst>
                                    <p:cond delay="0"/>
                                  </p:stCondLst>
                                  <p:childTnLst>
                                    <p:animMotion origin="layout" path="M -1.94444E-6 3.7037E-6 L -1.94444E-6 0.36597 " pathEditMode="relative" rAng="0" ptsTypes="AA">
                                      <p:cBhvr>
                                        <p:cTn id="141" dur="1000" fill="hold"/>
                                        <p:tgtEl>
                                          <p:spTgt spid="6"/>
                                        </p:tgtEl>
                                        <p:attrNameLst>
                                          <p:attrName>ppt_x</p:attrName>
                                          <p:attrName>ppt_y</p:attrName>
                                        </p:attrNameLst>
                                      </p:cBhvr>
                                      <p:rCtr x="0" y="18300"/>
                                    </p:animMotion>
                                  </p:childTnLst>
                                </p:cTn>
                              </p:par>
                            </p:childTnLst>
                          </p:cTn>
                        </p:par>
                      </p:childTnLst>
                    </p:cTn>
                  </p:par>
                  <p:par>
                    <p:cTn id="142" fill="hold">
                      <p:stCondLst>
                        <p:cond delay="indefinite"/>
                      </p:stCondLst>
                      <p:childTnLst>
                        <p:par>
                          <p:cTn id="143" fill="hold">
                            <p:stCondLst>
                              <p:cond delay="0"/>
                            </p:stCondLst>
                            <p:childTnLst>
                              <p:par>
                                <p:cTn id="144" presetID="1" presetClass="emph" presetSubtype="2" fill="hold" nodeType="clickEffect">
                                  <p:stCondLst>
                                    <p:cond delay="0"/>
                                  </p:stCondLst>
                                  <p:childTnLst>
                                    <p:animClr clrSpc="rgb" dir="cw">
                                      <p:cBhvr>
                                        <p:cTn id="145" dur="500" fill="hold"/>
                                        <p:tgtEl>
                                          <p:spTgt spid="62"/>
                                        </p:tgtEl>
                                        <p:attrNameLst>
                                          <p:attrName>fillcolor</p:attrName>
                                        </p:attrNameLst>
                                      </p:cBhvr>
                                      <p:to>
                                        <a:schemeClr val="bg1"/>
                                      </p:to>
                                    </p:animClr>
                                    <p:set>
                                      <p:cBhvr>
                                        <p:cTn id="146" dur="500" fill="hold"/>
                                        <p:tgtEl>
                                          <p:spTgt spid="62"/>
                                        </p:tgtEl>
                                        <p:attrNameLst>
                                          <p:attrName>fill.type</p:attrName>
                                        </p:attrNameLst>
                                      </p:cBhvr>
                                      <p:to>
                                        <p:strVal val="solid"/>
                                      </p:to>
                                    </p:set>
                                    <p:set>
                                      <p:cBhvr>
                                        <p:cTn id="147" dur="500" fill="hold"/>
                                        <p:tgtEl>
                                          <p:spTgt spid="62"/>
                                        </p:tgtEl>
                                        <p:attrNameLst>
                                          <p:attrName>fill.on</p:attrName>
                                        </p:attrNameLst>
                                      </p:cBhvr>
                                      <p:to>
                                        <p:strVal val="true"/>
                                      </p:to>
                                    </p:set>
                                  </p:childTnLst>
                                </p:cTn>
                              </p:par>
                              <p:par>
                                <p:cTn id="148" presetID="1" presetClass="emph" presetSubtype="2" fill="hold" nodeType="withEffect">
                                  <p:stCondLst>
                                    <p:cond delay="0"/>
                                  </p:stCondLst>
                                  <p:childTnLst>
                                    <p:animClr clrSpc="rgb" dir="cw">
                                      <p:cBhvr>
                                        <p:cTn id="149" dur="500" fill="hold"/>
                                        <p:tgtEl>
                                          <p:spTgt spid="63"/>
                                        </p:tgtEl>
                                        <p:attrNameLst>
                                          <p:attrName>fillcolor</p:attrName>
                                        </p:attrNameLst>
                                      </p:cBhvr>
                                      <p:to>
                                        <a:schemeClr val="bg1"/>
                                      </p:to>
                                    </p:animClr>
                                    <p:set>
                                      <p:cBhvr>
                                        <p:cTn id="150" dur="500" fill="hold"/>
                                        <p:tgtEl>
                                          <p:spTgt spid="63"/>
                                        </p:tgtEl>
                                        <p:attrNameLst>
                                          <p:attrName>fill.type</p:attrName>
                                        </p:attrNameLst>
                                      </p:cBhvr>
                                      <p:to>
                                        <p:strVal val="solid"/>
                                      </p:to>
                                    </p:set>
                                    <p:set>
                                      <p:cBhvr>
                                        <p:cTn id="151" dur="500" fill="hold"/>
                                        <p:tgtEl>
                                          <p:spTgt spid="63"/>
                                        </p:tgtEl>
                                        <p:attrNameLst>
                                          <p:attrName>fill.on</p:attrName>
                                        </p:attrNameLst>
                                      </p:cBhvr>
                                      <p:to>
                                        <p:strVal val="true"/>
                                      </p:to>
                                    </p:set>
                                  </p:childTnLst>
                                </p:cTn>
                              </p:par>
                              <p:par>
                                <p:cTn id="152" presetID="1" presetClass="emph" presetSubtype="2" fill="hold" nodeType="withEffect">
                                  <p:stCondLst>
                                    <p:cond delay="0"/>
                                  </p:stCondLst>
                                  <p:childTnLst>
                                    <p:animClr clrSpc="rgb" dir="cw">
                                      <p:cBhvr>
                                        <p:cTn id="153" dur="500" fill="hold"/>
                                        <p:tgtEl>
                                          <p:spTgt spid="64"/>
                                        </p:tgtEl>
                                        <p:attrNameLst>
                                          <p:attrName>fillcolor</p:attrName>
                                        </p:attrNameLst>
                                      </p:cBhvr>
                                      <p:to>
                                        <a:schemeClr val="bg1"/>
                                      </p:to>
                                    </p:animClr>
                                    <p:set>
                                      <p:cBhvr>
                                        <p:cTn id="154" dur="500" fill="hold"/>
                                        <p:tgtEl>
                                          <p:spTgt spid="64"/>
                                        </p:tgtEl>
                                        <p:attrNameLst>
                                          <p:attrName>fill.type</p:attrName>
                                        </p:attrNameLst>
                                      </p:cBhvr>
                                      <p:to>
                                        <p:strVal val="solid"/>
                                      </p:to>
                                    </p:set>
                                    <p:set>
                                      <p:cBhvr>
                                        <p:cTn id="155" dur="500" fill="hold"/>
                                        <p:tgtEl>
                                          <p:spTgt spid="64"/>
                                        </p:tgtEl>
                                        <p:attrNameLst>
                                          <p:attrName>fill.on</p:attrName>
                                        </p:attrNameLst>
                                      </p:cBhvr>
                                      <p:to>
                                        <p:strVal val="true"/>
                                      </p:to>
                                    </p:set>
                                  </p:childTnLst>
                                </p:cTn>
                              </p:par>
                              <p:par>
                                <p:cTn id="156" presetID="1" presetClass="emph" presetSubtype="2" fill="hold" nodeType="withEffect">
                                  <p:stCondLst>
                                    <p:cond delay="0"/>
                                  </p:stCondLst>
                                  <p:childTnLst>
                                    <p:animClr clrSpc="rgb" dir="cw">
                                      <p:cBhvr>
                                        <p:cTn id="157" dur="500" fill="hold"/>
                                        <p:tgtEl>
                                          <p:spTgt spid="71"/>
                                        </p:tgtEl>
                                        <p:attrNameLst>
                                          <p:attrName>fillcolor</p:attrName>
                                        </p:attrNameLst>
                                      </p:cBhvr>
                                      <p:to>
                                        <a:schemeClr val="bg1"/>
                                      </p:to>
                                    </p:animClr>
                                    <p:set>
                                      <p:cBhvr>
                                        <p:cTn id="158" dur="500" fill="hold"/>
                                        <p:tgtEl>
                                          <p:spTgt spid="71"/>
                                        </p:tgtEl>
                                        <p:attrNameLst>
                                          <p:attrName>fill.type</p:attrName>
                                        </p:attrNameLst>
                                      </p:cBhvr>
                                      <p:to>
                                        <p:strVal val="solid"/>
                                      </p:to>
                                    </p:set>
                                    <p:set>
                                      <p:cBhvr>
                                        <p:cTn id="159" dur="500" fill="hold"/>
                                        <p:tgtEl>
                                          <p:spTgt spid="71"/>
                                        </p:tgtEl>
                                        <p:attrNameLst>
                                          <p:attrName>fill.on</p:attrName>
                                        </p:attrNameLst>
                                      </p:cBhvr>
                                      <p:to>
                                        <p:strVal val="true"/>
                                      </p:to>
                                    </p:set>
                                  </p:childTnLst>
                                </p:cTn>
                              </p:par>
                            </p:childTnLst>
                          </p:cTn>
                        </p:par>
                      </p:childTnLst>
                    </p:cTn>
                  </p:par>
                  <p:par>
                    <p:cTn id="160" fill="hold">
                      <p:stCondLst>
                        <p:cond delay="indefinite"/>
                      </p:stCondLst>
                      <p:childTnLst>
                        <p:par>
                          <p:cTn id="161" fill="hold">
                            <p:stCondLst>
                              <p:cond delay="0"/>
                            </p:stCondLst>
                            <p:childTnLst>
                              <p:par>
                                <p:cTn id="162" presetID="3" presetClass="exit" presetSubtype="10" fill="hold" nodeType="clickEffect">
                                  <p:stCondLst>
                                    <p:cond delay="0"/>
                                  </p:stCondLst>
                                  <p:childTnLst>
                                    <p:animEffect transition="out" filter="blinds(horizontal)">
                                      <p:cBhvr>
                                        <p:cTn id="163" dur="500"/>
                                        <p:tgtEl>
                                          <p:spTgt spid="6"/>
                                        </p:tgtEl>
                                      </p:cBhvr>
                                    </p:animEffect>
                                    <p:set>
                                      <p:cBhvr>
                                        <p:cTn id="164" dur="1" fill="hold">
                                          <p:stCondLst>
                                            <p:cond delay="499"/>
                                          </p:stCondLst>
                                        </p:cTn>
                                        <p:tgtEl>
                                          <p:spTgt spid="6"/>
                                        </p:tgtEl>
                                        <p:attrNameLst>
                                          <p:attrName>style.visibility</p:attrName>
                                        </p:attrNameLst>
                                      </p:cBhvr>
                                      <p:to>
                                        <p:strVal val="hidden"/>
                                      </p:to>
                                    </p:set>
                                  </p:childTnLst>
                                </p:cTn>
                              </p:par>
                              <p:par>
                                <p:cTn id="165" presetID="1" presetClass="emph" presetSubtype="2" fill="hold" grpId="0" nodeType="withEffect">
                                  <p:stCondLst>
                                    <p:cond delay="0"/>
                                  </p:stCondLst>
                                  <p:childTnLst>
                                    <p:animClr clrSpc="rgb" dir="cw">
                                      <p:cBhvr>
                                        <p:cTn id="166" dur="500" fill="hold"/>
                                        <p:tgtEl>
                                          <p:spTgt spid="62"/>
                                        </p:tgtEl>
                                        <p:attrNameLst>
                                          <p:attrName>fillcolor</p:attrName>
                                        </p:attrNameLst>
                                      </p:cBhvr>
                                      <p:to>
                                        <a:srgbClr val="0033CC"/>
                                      </p:to>
                                    </p:animClr>
                                    <p:set>
                                      <p:cBhvr>
                                        <p:cTn id="167" dur="500" fill="hold"/>
                                        <p:tgtEl>
                                          <p:spTgt spid="62"/>
                                        </p:tgtEl>
                                        <p:attrNameLst>
                                          <p:attrName>fill.type</p:attrName>
                                        </p:attrNameLst>
                                      </p:cBhvr>
                                      <p:to>
                                        <p:strVal val="solid"/>
                                      </p:to>
                                    </p:set>
                                    <p:set>
                                      <p:cBhvr>
                                        <p:cTn id="168" dur="500" fill="hold"/>
                                        <p:tgtEl>
                                          <p:spTgt spid="62"/>
                                        </p:tgtEl>
                                        <p:attrNameLst>
                                          <p:attrName>fill.on</p:attrName>
                                        </p:attrNameLst>
                                      </p:cBhvr>
                                      <p:to>
                                        <p:strVal val="true"/>
                                      </p:to>
                                    </p:set>
                                  </p:childTnLst>
                                </p:cTn>
                              </p:par>
                              <p:par>
                                <p:cTn id="169" presetID="1" presetClass="emph" presetSubtype="2" fill="hold" grpId="0" nodeType="withEffect">
                                  <p:stCondLst>
                                    <p:cond delay="0"/>
                                  </p:stCondLst>
                                  <p:childTnLst>
                                    <p:animClr clrSpc="rgb" dir="cw">
                                      <p:cBhvr>
                                        <p:cTn id="170" dur="500" fill="hold"/>
                                        <p:tgtEl>
                                          <p:spTgt spid="63"/>
                                        </p:tgtEl>
                                        <p:attrNameLst>
                                          <p:attrName>fillcolor</p:attrName>
                                        </p:attrNameLst>
                                      </p:cBhvr>
                                      <p:to>
                                        <a:srgbClr val="0000FF"/>
                                      </p:to>
                                    </p:animClr>
                                    <p:set>
                                      <p:cBhvr>
                                        <p:cTn id="171" dur="500" fill="hold"/>
                                        <p:tgtEl>
                                          <p:spTgt spid="63"/>
                                        </p:tgtEl>
                                        <p:attrNameLst>
                                          <p:attrName>fill.type</p:attrName>
                                        </p:attrNameLst>
                                      </p:cBhvr>
                                      <p:to>
                                        <p:strVal val="solid"/>
                                      </p:to>
                                    </p:set>
                                    <p:set>
                                      <p:cBhvr>
                                        <p:cTn id="172" dur="500" fill="hold"/>
                                        <p:tgtEl>
                                          <p:spTgt spid="63"/>
                                        </p:tgtEl>
                                        <p:attrNameLst>
                                          <p:attrName>fill.on</p:attrName>
                                        </p:attrNameLst>
                                      </p:cBhvr>
                                      <p:to>
                                        <p:strVal val="true"/>
                                      </p:to>
                                    </p:set>
                                  </p:childTnLst>
                                </p:cTn>
                              </p:par>
                              <p:par>
                                <p:cTn id="173" presetID="1" presetClass="emph" presetSubtype="2" fill="hold" grpId="0" nodeType="withEffect">
                                  <p:stCondLst>
                                    <p:cond delay="0"/>
                                  </p:stCondLst>
                                  <p:childTnLst>
                                    <p:animClr clrSpc="rgb" dir="cw">
                                      <p:cBhvr>
                                        <p:cTn id="174" dur="500" fill="hold"/>
                                        <p:tgtEl>
                                          <p:spTgt spid="64"/>
                                        </p:tgtEl>
                                        <p:attrNameLst>
                                          <p:attrName>fillcolor</p:attrName>
                                        </p:attrNameLst>
                                      </p:cBhvr>
                                      <p:to>
                                        <a:srgbClr val="0033CC"/>
                                      </p:to>
                                    </p:animClr>
                                    <p:set>
                                      <p:cBhvr>
                                        <p:cTn id="175" dur="500" fill="hold"/>
                                        <p:tgtEl>
                                          <p:spTgt spid="64"/>
                                        </p:tgtEl>
                                        <p:attrNameLst>
                                          <p:attrName>fill.type</p:attrName>
                                        </p:attrNameLst>
                                      </p:cBhvr>
                                      <p:to>
                                        <p:strVal val="solid"/>
                                      </p:to>
                                    </p:set>
                                    <p:set>
                                      <p:cBhvr>
                                        <p:cTn id="176" dur="500" fill="hold"/>
                                        <p:tgtEl>
                                          <p:spTgt spid="64"/>
                                        </p:tgtEl>
                                        <p:attrNameLst>
                                          <p:attrName>fill.on</p:attrName>
                                        </p:attrNameLst>
                                      </p:cBhvr>
                                      <p:to>
                                        <p:strVal val="true"/>
                                      </p:to>
                                    </p:set>
                                  </p:childTnLst>
                                </p:cTn>
                              </p:par>
                              <p:par>
                                <p:cTn id="177" presetID="1" presetClass="emph" presetSubtype="2" fill="hold" grpId="0" nodeType="withEffect">
                                  <p:stCondLst>
                                    <p:cond delay="0"/>
                                  </p:stCondLst>
                                  <p:childTnLst>
                                    <p:animClr clrSpc="rgb" dir="cw">
                                      <p:cBhvr>
                                        <p:cTn id="178" dur="500" fill="hold"/>
                                        <p:tgtEl>
                                          <p:spTgt spid="71"/>
                                        </p:tgtEl>
                                        <p:attrNameLst>
                                          <p:attrName>fillcolor</p:attrName>
                                        </p:attrNameLst>
                                      </p:cBhvr>
                                      <p:to>
                                        <a:srgbClr val="0033CC"/>
                                      </p:to>
                                    </p:animClr>
                                    <p:set>
                                      <p:cBhvr>
                                        <p:cTn id="179" dur="500" fill="hold"/>
                                        <p:tgtEl>
                                          <p:spTgt spid="71"/>
                                        </p:tgtEl>
                                        <p:attrNameLst>
                                          <p:attrName>fill.type</p:attrName>
                                        </p:attrNameLst>
                                      </p:cBhvr>
                                      <p:to>
                                        <p:strVal val="solid"/>
                                      </p:to>
                                    </p:set>
                                    <p:set>
                                      <p:cBhvr>
                                        <p:cTn id="180" dur="500" fill="hold"/>
                                        <p:tgtEl>
                                          <p:spTgt spid="71"/>
                                        </p:tgtEl>
                                        <p:attrNameLst>
                                          <p:attrName>fill.on</p:attrName>
                                        </p:attrNameLst>
                                      </p:cBhvr>
                                      <p:to>
                                        <p:strVal val="true"/>
                                      </p:to>
                                    </p:set>
                                  </p:childTnLst>
                                </p:cTn>
                              </p:par>
                              <p:par>
                                <p:cTn id="181" presetID="1" presetClass="entr" presetSubtype="0" fill="hold" nodeType="withEffect">
                                  <p:stCondLst>
                                    <p:cond delay="0"/>
                                  </p:stCondLst>
                                  <p:childTnLst>
                                    <p:set>
                                      <p:cBhvr>
                                        <p:cTn id="182" dur="1" fill="hold">
                                          <p:stCondLst>
                                            <p:cond delay="0"/>
                                          </p:stCondLst>
                                        </p:cTn>
                                        <p:tgtEl>
                                          <p:spTgt spid="5"/>
                                        </p:tgtEl>
                                        <p:attrNameLst>
                                          <p:attrName>style.visibility</p:attrName>
                                        </p:attrNameLst>
                                      </p:cBhvr>
                                      <p:to>
                                        <p:strVal val="visible"/>
                                      </p:to>
                                    </p:set>
                                  </p:childTnLst>
                                </p:cTn>
                              </p:par>
                              <p:par>
                                <p:cTn id="183" presetID="42" presetClass="path" presetSubtype="0" accel="50000" decel="50000" fill="hold" nodeType="withEffect">
                                  <p:stCondLst>
                                    <p:cond delay="0"/>
                                  </p:stCondLst>
                                  <p:childTnLst>
                                    <p:animMotion origin="layout" path="M -1.94444E-6 3.7037E-6 L -1.94444E-6 0.36597 " pathEditMode="relative" rAng="0" ptsTypes="AA">
                                      <p:cBhvr>
                                        <p:cTn id="184" dur="1000" fill="hold"/>
                                        <p:tgtEl>
                                          <p:spTgt spid="5"/>
                                        </p:tgtEl>
                                        <p:attrNameLst>
                                          <p:attrName>ppt_x</p:attrName>
                                          <p:attrName>ppt_y</p:attrName>
                                        </p:attrNameLst>
                                      </p:cBhvr>
                                      <p:rCtr x="0" y="18300"/>
                                    </p:animMotion>
                                  </p:childTnLst>
                                </p:cTn>
                              </p:par>
                            </p:childTnLst>
                          </p:cTn>
                        </p:par>
                      </p:childTnLst>
                    </p:cTn>
                  </p:par>
                  <p:par>
                    <p:cTn id="185" fill="hold">
                      <p:stCondLst>
                        <p:cond delay="indefinite"/>
                      </p:stCondLst>
                      <p:childTnLst>
                        <p:par>
                          <p:cTn id="186" fill="hold">
                            <p:stCondLst>
                              <p:cond delay="0"/>
                            </p:stCondLst>
                            <p:childTnLst>
                              <p:par>
                                <p:cTn id="187" presetID="1" presetClass="exit" presetSubtype="0" fill="hold" nodeType="clickEffect">
                                  <p:stCondLst>
                                    <p:cond delay="0"/>
                                  </p:stCondLst>
                                  <p:childTnLst>
                                    <p:set>
                                      <p:cBhvr>
                                        <p:cTn id="18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4" grpId="0"/>
      <p:bldP spid="62" grpId="0" animBg="1"/>
      <p:bldP spid="63" grpId="0" animBg="1"/>
      <p:bldP spid="64" grpId="0" animBg="1"/>
      <p:bldP spid="69" grpId="0" animBg="1"/>
      <p:bldP spid="70" grpId="0" animBg="1"/>
      <p:bldP spid="71"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789820" y="1196752"/>
            <a:ext cx="3483429" cy="2031325"/>
          </a:xfrm>
          <a:prstGeom prst="rect">
            <a:avLst/>
          </a:prstGeom>
          <a:noFill/>
          <a:ln w="19050">
            <a:solidFill>
              <a:srgbClr val="FF0000"/>
            </a:solidFill>
          </a:ln>
        </p:spPr>
        <p:txBody>
          <a:bodyPr wrap="square" rtlCol="0">
            <a:spAutoFit/>
          </a:bodyPr>
          <a:lstStyle/>
          <a:p>
            <a:r>
              <a:rPr lang="en-US" dirty="0" smtClean="0">
                <a:solidFill>
                  <a:srgbClr val="000000"/>
                </a:solidFill>
                <a:latin typeface="Tahoma"/>
              </a:rPr>
              <a:t>// initialize large arrays A, B</a:t>
            </a:r>
          </a:p>
          <a:p>
            <a:endParaRPr lang="en-US" dirty="0" smtClean="0">
              <a:solidFill>
                <a:srgbClr val="000000"/>
              </a:solidFill>
              <a:latin typeface="Tahoma"/>
            </a:endParaRPr>
          </a:p>
          <a:p>
            <a:r>
              <a:rPr lang="en-US" dirty="0" smtClean="0">
                <a:solidFill>
                  <a:srgbClr val="000000"/>
                </a:solidFill>
                <a:latin typeface="Tahoma"/>
              </a:rPr>
              <a:t>for (j=0; j&lt;N; j++) {</a:t>
            </a:r>
          </a:p>
          <a:p>
            <a:r>
              <a:rPr lang="en-US" dirty="0" smtClean="0">
                <a:solidFill>
                  <a:srgbClr val="000000"/>
                </a:solidFill>
                <a:latin typeface="Tahoma"/>
              </a:rPr>
              <a:t>     index = rand();</a:t>
            </a:r>
          </a:p>
          <a:p>
            <a:r>
              <a:rPr lang="en-US" dirty="0" smtClean="0">
                <a:solidFill>
                  <a:srgbClr val="000000"/>
                </a:solidFill>
                <a:latin typeface="Tahoma"/>
              </a:rPr>
              <a:t>     A[index] = B[index];</a:t>
            </a:r>
          </a:p>
          <a:p>
            <a:r>
              <a:rPr lang="en-US" dirty="0" smtClean="0">
                <a:solidFill>
                  <a:srgbClr val="000000"/>
                </a:solidFill>
                <a:latin typeface="Tahoma"/>
              </a:rPr>
              <a:t>     …</a:t>
            </a:r>
          </a:p>
          <a:p>
            <a:r>
              <a:rPr lang="en-US" dirty="0" smtClean="0">
                <a:solidFill>
                  <a:srgbClr val="000000"/>
                </a:solidFill>
                <a:latin typeface="Tahoma"/>
              </a:rPr>
              <a:t>}</a:t>
            </a:r>
            <a:endParaRPr lang="en-US" dirty="0">
              <a:solidFill>
                <a:srgbClr val="000000"/>
              </a:solidFill>
              <a:latin typeface="Tahoma"/>
            </a:endParaRPr>
          </a:p>
        </p:txBody>
      </p:sp>
      <p:sp>
        <p:nvSpPr>
          <p:cNvPr id="9" name="Slide Number Placeholder 4"/>
          <p:cNvSpPr>
            <a:spLocks noGrp="1"/>
          </p:cNvSpPr>
          <p:nvPr>
            <p:ph type="sldNum" sz="quarter" idx="11"/>
          </p:nvPr>
        </p:nvSpPr>
        <p:spPr/>
        <p:txBody>
          <a:bodyPr/>
          <a:lstStyle/>
          <a:p>
            <a:pPr>
              <a:defRPr/>
            </a:pPr>
            <a:fld id="{B528F238-5339-4CA5-9644-0825015C47CC}" type="slidenum">
              <a:rPr lang="en-US" altLang="en-US" smtClean="0">
                <a:solidFill>
                  <a:srgbClr val="000000"/>
                </a:solidFill>
              </a:rPr>
              <a:pPr>
                <a:defRPr/>
              </a:pPr>
              <a:t>95</a:t>
            </a:fld>
            <a:endParaRPr lang="en-US" altLang="en-US" smtClean="0">
              <a:solidFill>
                <a:srgbClr val="000000"/>
              </a:solidFill>
            </a:endParaRPr>
          </a:p>
        </p:txBody>
      </p:sp>
      <p:sp>
        <p:nvSpPr>
          <p:cNvPr id="25603" name="Rectangle 2"/>
          <p:cNvSpPr>
            <a:spLocks noGrp="1" noChangeArrowheads="1"/>
          </p:cNvSpPr>
          <p:nvPr>
            <p:ph type="title"/>
          </p:nvPr>
        </p:nvSpPr>
        <p:spPr/>
        <p:txBody>
          <a:bodyPr/>
          <a:lstStyle/>
          <a:p>
            <a:r>
              <a:rPr lang="en-US" dirty="0" smtClean="0"/>
              <a:t>A Memory Performance Hog</a:t>
            </a:r>
          </a:p>
        </p:txBody>
      </p:sp>
      <p:sp>
        <p:nvSpPr>
          <p:cNvPr id="25605" name="Text Box 5"/>
          <p:cNvSpPr txBox="1">
            <a:spLocks noChangeArrowheads="1"/>
          </p:cNvSpPr>
          <p:nvPr/>
        </p:nvSpPr>
        <p:spPr bwMode="auto">
          <a:xfrm>
            <a:off x="1576470" y="3654156"/>
            <a:ext cx="1258887" cy="396875"/>
          </a:xfrm>
          <a:prstGeom prst="rect">
            <a:avLst/>
          </a:prstGeom>
          <a:noFill/>
          <a:ln w="9525">
            <a:noFill/>
            <a:miter lim="800000"/>
            <a:headEnd/>
            <a:tailEnd/>
          </a:ln>
        </p:spPr>
        <p:txBody>
          <a:bodyPr wrap="none">
            <a:spAutoFit/>
          </a:bodyPr>
          <a:lstStyle/>
          <a:p>
            <a:r>
              <a:rPr lang="en-US" sz="2000" b="1" dirty="0">
                <a:solidFill>
                  <a:srgbClr val="003399"/>
                </a:solidFill>
                <a:latin typeface="Tahoma"/>
              </a:rPr>
              <a:t>STREAM</a:t>
            </a:r>
          </a:p>
        </p:txBody>
      </p:sp>
      <p:sp>
        <p:nvSpPr>
          <p:cNvPr id="25606" name="Text Box 6"/>
          <p:cNvSpPr txBox="1">
            <a:spLocks noChangeArrowheads="1"/>
          </p:cNvSpPr>
          <p:nvPr/>
        </p:nvSpPr>
        <p:spPr bwMode="auto">
          <a:xfrm>
            <a:off x="143061" y="4172086"/>
            <a:ext cx="4565650" cy="915987"/>
          </a:xfrm>
          <a:prstGeom prst="rect">
            <a:avLst/>
          </a:prstGeom>
          <a:noFill/>
          <a:ln w="9525">
            <a:noFill/>
            <a:miter lim="800000"/>
            <a:headEnd/>
            <a:tailEnd/>
          </a:ln>
        </p:spPr>
        <p:txBody>
          <a:bodyPr wrap="none">
            <a:spAutoFit/>
          </a:bodyPr>
          <a:lstStyle/>
          <a:p>
            <a:pPr>
              <a:buFontTx/>
              <a:buChar char="-"/>
            </a:pPr>
            <a:r>
              <a:rPr lang="en-US" dirty="0">
                <a:solidFill>
                  <a:srgbClr val="000000"/>
                </a:solidFill>
                <a:latin typeface="Tahoma"/>
              </a:rPr>
              <a:t> Sequential memory access </a:t>
            </a:r>
          </a:p>
          <a:p>
            <a:pPr>
              <a:buFontTx/>
              <a:buChar char="-"/>
            </a:pPr>
            <a:r>
              <a:rPr lang="en-US" dirty="0">
                <a:solidFill>
                  <a:srgbClr val="000000"/>
                </a:solidFill>
                <a:latin typeface="Tahoma"/>
              </a:rPr>
              <a:t> Very high row buffer locality (96% hit rate)</a:t>
            </a:r>
          </a:p>
          <a:p>
            <a:pPr>
              <a:buFontTx/>
              <a:buChar char="-"/>
            </a:pPr>
            <a:r>
              <a:rPr lang="en-US" dirty="0">
                <a:solidFill>
                  <a:srgbClr val="000000"/>
                </a:solidFill>
                <a:latin typeface="Tahoma"/>
              </a:rPr>
              <a:t> Memory intensive</a:t>
            </a:r>
          </a:p>
        </p:txBody>
      </p:sp>
      <p:sp>
        <p:nvSpPr>
          <p:cNvPr id="11" name="Rectangle 8"/>
          <p:cNvSpPr>
            <a:spLocks noChangeArrowheads="1"/>
          </p:cNvSpPr>
          <p:nvPr/>
        </p:nvSpPr>
        <p:spPr bwMode="auto">
          <a:xfrm>
            <a:off x="5119024" y="2079296"/>
            <a:ext cx="1662776" cy="253104"/>
          </a:xfrm>
          <a:prstGeom prst="rect">
            <a:avLst/>
          </a:prstGeom>
          <a:noFill/>
          <a:ln w="38100">
            <a:solidFill>
              <a:srgbClr val="FF0000"/>
            </a:solidFill>
            <a:miter lim="800000"/>
            <a:headEnd/>
            <a:tailEnd/>
          </a:ln>
        </p:spPr>
        <p:txBody>
          <a:bodyPr wrap="none" anchor="ctr"/>
          <a:lstStyle/>
          <a:p>
            <a:endParaRPr lang="en-US">
              <a:solidFill>
                <a:srgbClr val="000000"/>
              </a:solidFill>
              <a:latin typeface="Tahoma"/>
            </a:endParaRPr>
          </a:p>
        </p:txBody>
      </p:sp>
      <p:sp>
        <p:nvSpPr>
          <p:cNvPr id="13" name="Text Box 6"/>
          <p:cNvSpPr txBox="1">
            <a:spLocks noChangeArrowheads="1"/>
          </p:cNvSpPr>
          <p:nvPr/>
        </p:nvSpPr>
        <p:spPr bwMode="auto">
          <a:xfrm>
            <a:off x="5882984" y="3654156"/>
            <a:ext cx="1340432" cy="400110"/>
          </a:xfrm>
          <a:prstGeom prst="rect">
            <a:avLst/>
          </a:prstGeom>
          <a:noFill/>
          <a:ln w="9525">
            <a:noFill/>
            <a:miter lim="800000"/>
            <a:headEnd/>
            <a:tailEnd/>
          </a:ln>
        </p:spPr>
        <p:txBody>
          <a:bodyPr wrap="none">
            <a:spAutoFit/>
          </a:bodyPr>
          <a:lstStyle/>
          <a:p>
            <a:r>
              <a:rPr lang="en-US" sz="2000" b="1" dirty="0" smtClean="0">
                <a:solidFill>
                  <a:srgbClr val="FF0000"/>
                </a:solidFill>
                <a:latin typeface="Tahoma"/>
              </a:rPr>
              <a:t>RANDOM</a:t>
            </a:r>
            <a:endParaRPr lang="en-US" sz="2000" b="1" dirty="0">
              <a:solidFill>
                <a:srgbClr val="FF0000"/>
              </a:solidFill>
              <a:latin typeface="Tahoma"/>
            </a:endParaRPr>
          </a:p>
        </p:txBody>
      </p:sp>
      <p:sp>
        <p:nvSpPr>
          <p:cNvPr id="14" name="Text Box 7"/>
          <p:cNvSpPr txBox="1">
            <a:spLocks noChangeArrowheads="1"/>
          </p:cNvSpPr>
          <p:nvPr/>
        </p:nvSpPr>
        <p:spPr bwMode="auto">
          <a:xfrm>
            <a:off x="4694487" y="4171681"/>
            <a:ext cx="4349750" cy="915987"/>
          </a:xfrm>
          <a:prstGeom prst="rect">
            <a:avLst/>
          </a:prstGeom>
          <a:noFill/>
          <a:ln w="9525">
            <a:noFill/>
            <a:miter lim="800000"/>
            <a:headEnd/>
            <a:tailEnd/>
          </a:ln>
        </p:spPr>
        <p:txBody>
          <a:bodyPr wrap="none">
            <a:spAutoFit/>
          </a:bodyPr>
          <a:lstStyle/>
          <a:p>
            <a:pPr>
              <a:buFontTx/>
              <a:buChar char="-"/>
            </a:pPr>
            <a:r>
              <a:rPr lang="en-US" dirty="0">
                <a:solidFill>
                  <a:srgbClr val="000000"/>
                </a:solidFill>
                <a:latin typeface="Tahoma"/>
              </a:rPr>
              <a:t> Random memory access</a:t>
            </a:r>
          </a:p>
          <a:p>
            <a:pPr>
              <a:buFontTx/>
              <a:buChar char="-"/>
            </a:pPr>
            <a:r>
              <a:rPr lang="en-US" dirty="0">
                <a:solidFill>
                  <a:srgbClr val="000000"/>
                </a:solidFill>
                <a:latin typeface="Tahoma"/>
              </a:rPr>
              <a:t> Very low row buffer locality (3% hit rate)</a:t>
            </a:r>
          </a:p>
          <a:p>
            <a:pPr>
              <a:buFontTx/>
              <a:buChar char="-"/>
            </a:pPr>
            <a:r>
              <a:rPr lang="en-US" dirty="0">
                <a:solidFill>
                  <a:srgbClr val="000000"/>
                </a:solidFill>
                <a:latin typeface="Tahoma"/>
              </a:rPr>
              <a:t> Similarly memory intensive</a:t>
            </a:r>
          </a:p>
        </p:txBody>
      </p:sp>
      <p:sp>
        <p:nvSpPr>
          <p:cNvPr id="18" name="Rectangle 8"/>
          <p:cNvSpPr>
            <a:spLocks noChangeArrowheads="1"/>
          </p:cNvSpPr>
          <p:nvPr/>
        </p:nvSpPr>
        <p:spPr bwMode="auto">
          <a:xfrm>
            <a:off x="878107" y="2079296"/>
            <a:ext cx="2011680" cy="253104"/>
          </a:xfrm>
          <a:prstGeom prst="rect">
            <a:avLst/>
          </a:prstGeom>
          <a:noFill/>
          <a:ln w="38100">
            <a:solidFill>
              <a:srgbClr val="003399"/>
            </a:solidFill>
            <a:miter lim="800000"/>
            <a:headEnd/>
            <a:tailEnd/>
          </a:ln>
        </p:spPr>
        <p:txBody>
          <a:bodyPr wrap="none" anchor="ctr"/>
          <a:lstStyle/>
          <a:p>
            <a:endParaRPr lang="en-US">
              <a:solidFill>
                <a:srgbClr val="000000"/>
              </a:solidFill>
              <a:latin typeface="Tahoma"/>
            </a:endParaRPr>
          </a:p>
        </p:txBody>
      </p:sp>
      <p:sp>
        <p:nvSpPr>
          <p:cNvPr id="15" name="TextBox 14"/>
          <p:cNvSpPr txBox="1"/>
          <p:nvPr/>
        </p:nvSpPr>
        <p:spPr>
          <a:xfrm>
            <a:off x="566056" y="1196756"/>
            <a:ext cx="3483429" cy="2031325"/>
          </a:xfrm>
          <a:prstGeom prst="rect">
            <a:avLst/>
          </a:prstGeom>
          <a:noFill/>
          <a:ln w="19050">
            <a:solidFill>
              <a:srgbClr val="003399"/>
            </a:solidFill>
          </a:ln>
        </p:spPr>
        <p:txBody>
          <a:bodyPr wrap="square" rtlCol="0">
            <a:spAutoFit/>
          </a:bodyPr>
          <a:lstStyle/>
          <a:p>
            <a:r>
              <a:rPr lang="en-US" dirty="0" smtClean="0">
                <a:solidFill>
                  <a:srgbClr val="000000"/>
                </a:solidFill>
                <a:latin typeface="Tahoma"/>
              </a:rPr>
              <a:t>// initialize large arrays A, B</a:t>
            </a:r>
          </a:p>
          <a:p>
            <a:endParaRPr lang="en-US" dirty="0" smtClean="0">
              <a:solidFill>
                <a:srgbClr val="000000"/>
              </a:solidFill>
              <a:latin typeface="Tahoma"/>
            </a:endParaRPr>
          </a:p>
          <a:p>
            <a:r>
              <a:rPr lang="en-US" dirty="0" smtClean="0">
                <a:solidFill>
                  <a:srgbClr val="000000"/>
                </a:solidFill>
                <a:latin typeface="Tahoma"/>
              </a:rPr>
              <a:t>for (j=0; j&lt;N; j++) {</a:t>
            </a:r>
          </a:p>
          <a:p>
            <a:r>
              <a:rPr lang="en-US" dirty="0" smtClean="0">
                <a:solidFill>
                  <a:srgbClr val="000000"/>
                </a:solidFill>
                <a:latin typeface="Tahoma"/>
              </a:rPr>
              <a:t>     index = j*</a:t>
            </a:r>
            <a:r>
              <a:rPr lang="en-US" dirty="0" err="1" smtClean="0">
                <a:solidFill>
                  <a:srgbClr val="000000"/>
                </a:solidFill>
                <a:latin typeface="Tahoma"/>
              </a:rPr>
              <a:t>linesize</a:t>
            </a:r>
            <a:r>
              <a:rPr lang="en-US" dirty="0" smtClean="0">
                <a:solidFill>
                  <a:srgbClr val="000000"/>
                </a:solidFill>
                <a:latin typeface="Tahoma"/>
              </a:rPr>
              <a:t>;</a:t>
            </a:r>
          </a:p>
          <a:p>
            <a:r>
              <a:rPr lang="en-US" dirty="0" smtClean="0">
                <a:solidFill>
                  <a:srgbClr val="000000"/>
                </a:solidFill>
                <a:latin typeface="Tahoma"/>
              </a:rPr>
              <a:t>     A[index] = B[index];</a:t>
            </a:r>
          </a:p>
          <a:p>
            <a:r>
              <a:rPr lang="en-US" dirty="0" smtClean="0">
                <a:solidFill>
                  <a:srgbClr val="000000"/>
                </a:solidFill>
                <a:latin typeface="Tahoma"/>
              </a:rPr>
              <a:t>     …</a:t>
            </a:r>
          </a:p>
          <a:p>
            <a:r>
              <a:rPr lang="en-US" dirty="0" smtClean="0">
                <a:solidFill>
                  <a:srgbClr val="000000"/>
                </a:solidFill>
                <a:latin typeface="Tahoma"/>
              </a:rPr>
              <a:t>}</a:t>
            </a:r>
            <a:endParaRPr lang="en-US" dirty="0">
              <a:solidFill>
                <a:srgbClr val="000000"/>
              </a:solidFill>
              <a:latin typeface="Tahoma"/>
            </a:endParaRPr>
          </a:p>
        </p:txBody>
      </p:sp>
      <p:sp>
        <p:nvSpPr>
          <p:cNvPr id="20" name="Text Box 5"/>
          <p:cNvSpPr txBox="1">
            <a:spLocks noChangeArrowheads="1"/>
          </p:cNvSpPr>
          <p:nvPr/>
        </p:nvSpPr>
        <p:spPr bwMode="auto">
          <a:xfrm>
            <a:off x="2889787" y="2057524"/>
            <a:ext cx="1165704" cy="338554"/>
          </a:xfrm>
          <a:prstGeom prst="rect">
            <a:avLst/>
          </a:prstGeom>
          <a:noFill/>
          <a:ln w="9525">
            <a:noFill/>
            <a:miter lim="800000"/>
            <a:headEnd/>
            <a:tailEnd/>
          </a:ln>
        </p:spPr>
        <p:txBody>
          <a:bodyPr wrap="none">
            <a:spAutoFit/>
          </a:bodyPr>
          <a:lstStyle/>
          <a:p>
            <a:r>
              <a:rPr lang="en-US" sz="1600" b="1" dirty="0" smtClean="0">
                <a:solidFill>
                  <a:srgbClr val="003399"/>
                </a:solidFill>
                <a:latin typeface="Tahoma"/>
              </a:rPr>
              <a:t>streaming</a:t>
            </a:r>
            <a:endParaRPr lang="en-US" sz="1600" b="1" dirty="0">
              <a:solidFill>
                <a:srgbClr val="003399"/>
              </a:solidFill>
              <a:latin typeface="Tahoma"/>
            </a:endParaRPr>
          </a:p>
        </p:txBody>
      </p:sp>
      <p:sp>
        <p:nvSpPr>
          <p:cNvPr id="21" name="Text Box 6"/>
          <p:cNvSpPr txBox="1">
            <a:spLocks noChangeArrowheads="1"/>
          </p:cNvSpPr>
          <p:nvPr/>
        </p:nvSpPr>
        <p:spPr bwMode="auto">
          <a:xfrm>
            <a:off x="6845729" y="2050398"/>
            <a:ext cx="936475" cy="338554"/>
          </a:xfrm>
          <a:prstGeom prst="rect">
            <a:avLst/>
          </a:prstGeom>
          <a:noFill/>
          <a:ln w="9525">
            <a:noFill/>
            <a:miter lim="800000"/>
            <a:headEnd/>
            <a:tailEnd/>
          </a:ln>
        </p:spPr>
        <p:txBody>
          <a:bodyPr wrap="none">
            <a:spAutoFit/>
          </a:bodyPr>
          <a:lstStyle/>
          <a:p>
            <a:r>
              <a:rPr lang="en-US" sz="1600" b="1" dirty="0" smtClean="0">
                <a:solidFill>
                  <a:srgbClr val="FF0000"/>
                </a:solidFill>
                <a:latin typeface="Tahoma"/>
              </a:rPr>
              <a:t>random</a:t>
            </a:r>
            <a:endParaRPr lang="en-US" sz="1600" b="1" dirty="0">
              <a:solidFill>
                <a:srgbClr val="FF0000"/>
              </a:solidFill>
              <a:latin typeface="Tahoma"/>
            </a:endParaRPr>
          </a:p>
        </p:txBody>
      </p:sp>
      <p:sp>
        <p:nvSpPr>
          <p:cNvPr id="17" name="TextBox 16"/>
          <p:cNvSpPr txBox="1"/>
          <p:nvPr/>
        </p:nvSpPr>
        <p:spPr>
          <a:xfrm>
            <a:off x="233416" y="5791616"/>
            <a:ext cx="8682780" cy="661720"/>
          </a:xfrm>
          <a:prstGeom prst="rect">
            <a:avLst/>
          </a:prstGeom>
          <a:noFill/>
        </p:spPr>
        <p:txBody>
          <a:bodyPr wrap="none" rtlCol="0">
            <a:spAutoFit/>
          </a:bodyPr>
          <a:lstStyle/>
          <a:p>
            <a:pPr eaLnBrk="0" fontAlgn="base" hangingPunct="0">
              <a:spcBef>
                <a:spcPct val="20000"/>
              </a:spcBef>
              <a:spcAft>
                <a:spcPct val="0"/>
              </a:spcAft>
              <a:buClr>
                <a:srgbClr val="CC9900"/>
              </a:buClr>
              <a:buSzPct val="65000"/>
            </a:pPr>
            <a:r>
              <a:rPr lang="en-US" sz="1900" kern="0" dirty="0" err="1" smtClean="0">
                <a:solidFill>
                  <a:srgbClr val="000000"/>
                </a:solidFill>
                <a:latin typeface="Tahoma" charset="0"/>
                <a:ea typeface="ＭＳ Ｐゴシック" charset="0"/>
                <a:cs typeface="ＭＳ Ｐゴシック" charset="0"/>
              </a:rPr>
              <a:t>Moscibroda</a:t>
            </a:r>
            <a:r>
              <a:rPr lang="en-US" sz="1900" kern="0" dirty="0">
                <a:solidFill>
                  <a:srgbClr val="000000"/>
                </a:solidFill>
                <a:latin typeface="Tahoma" charset="0"/>
                <a:ea typeface="ＭＳ Ｐゴシック" charset="0"/>
                <a:cs typeface="ＭＳ Ｐゴシック" charset="0"/>
              </a:rPr>
              <a:t> </a:t>
            </a:r>
            <a:r>
              <a:rPr lang="en-US" sz="1900" kern="0" dirty="0" smtClean="0">
                <a:solidFill>
                  <a:srgbClr val="000000"/>
                </a:solidFill>
                <a:latin typeface="Tahoma" charset="0"/>
                <a:ea typeface="ＭＳ Ｐゴシック" charset="0"/>
                <a:cs typeface="ＭＳ Ｐゴシック" charset="0"/>
              </a:rPr>
              <a:t>and Mutlu, </a:t>
            </a:r>
            <a:r>
              <a:rPr lang="ja-JP" altLang="en-US" sz="1900" kern="0" dirty="0" smtClean="0">
                <a:solidFill>
                  <a:srgbClr val="000000"/>
                </a:solidFill>
                <a:latin typeface="Tahoma" charset="0"/>
                <a:ea typeface="ＭＳ Ｐゴシック" charset="0"/>
                <a:cs typeface="ＭＳ Ｐゴシック" charset="0"/>
              </a:rPr>
              <a:t>“</a:t>
            </a:r>
            <a:r>
              <a:rPr lang="en-US" sz="1900" kern="0" dirty="0" smtClean="0">
                <a:solidFill>
                  <a:srgbClr val="0000FF"/>
                </a:solidFill>
                <a:latin typeface="Tahoma" charset="0"/>
                <a:ea typeface="ＭＳ Ｐゴシック" charset="0"/>
                <a:cs typeface="ＭＳ Ｐゴシック" charset="0"/>
              </a:rPr>
              <a:t>Memory Performance Attacks</a:t>
            </a:r>
            <a:r>
              <a:rPr lang="en-US" sz="1900" kern="0" dirty="0" smtClean="0">
                <a:solidFill>
                  <a:srgbClr val="000000"/>
                </a:solidFill>
                <a:latin typeface="Tahoma" charset="0"/>
                <a:ea typeface="ＭＳ Ｐゴシック" charset="0"/>
                <a:cs typeface="ＭＳ Ｐゴシック" charset="0"/>
              </a:rPr>
              <a:t>,</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00"/>
                </a:solidFill>
                <a:latin typeface="Tahoma" charset="0"/>
                <a:ea typeface="ＭＳ Ｐゴシック" charset="0"/>
                <a:cs typeface="ＭＳ Ｐゴシック" charset="0"/>
              </a:rPr>
              <a:t> </a:t>
            </a:r>
            <a:r>
              <a:rPr lang="en-US" sz="1900" kern="0" dirty="0" smtClean="0">
                <a:solidFill>
                  <a:srgbClr val="000000"/>
                </a:solidFill>
                <a:latin typeface="Tahoma" charset="0"/>
                <a:ea typeface="ＭＳ Ｐゴシック" charset="0"/>
                <a:cs typeface="ＭＳ Ｐゴシック" charset="0"/>
              </a:rPr>
              <a:t>USENIX Security 2007.</a:t>
            </a:r>
            <a:endParaRPr lang="en-US" sz="1900" kern="0" dirty="0">
              <a:solidFill>
                <a:srgbClr val="000000"/>
              </a:solidFill>
              <a:latin typeface="Tahoma" charset="0"/>
              <a:ea typeface="ＭＳ Ｐゴシック" charset="0"/>
              <a:cs typeface="ＭＳ Ｐゴシック" charset="0"/>
            </a:endParaRPr>
          </a:p>
          <a:p>
            <a:endParaRPr lang="en-US" dirty="0">
              <a:solidFill>
                <a:srgbClr val="000000"/>
              </a:solidFill>
              <a:latin typeface="Tahoma"/>
            </a:endParaRPr>
          </a:p>
        </p:txBody>
      </p:sp>
    </p:spTree>
    <p:extLst>
      <p:ext uri="{BB962C8B-B14F-4D97-AF65-F5344CB8AC3E}">
        <p14:creationId xmlns:p14="http://schemas.microsoft.com/office/powerpoint/2010/main" val="19389034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animBg="1"/>
      <p:bldP spid="13" grpId="0"/>
      <p:bldP spid="14" grpId="0"/>
      <p:bldP spid="18" grpId="0" animBg="1"/>
      <p:bldP spid="20" grpId="0"/>
      <p:bldP spid="21"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BD2B23F8-7296-874B-859C-8819F62A534C}" type="slidenum">
              <a:rPr lang="en-US" sz="1600">
                <a:solidFill>
                  <a:srgbClr val="000000"/>
                </a:solidFill>
                <a:latin typeface="Garamond" charset="0"/>
              </a:rPr>
              <a:pPr eaLnBrk="1" hangingPunct="1"/>
              <a:t>96</a:t>
            </a:fld>
            <a:endParaRPr lang="en-US" sz="1600">
              <a:solidFill>
                <a:srgbClr val="000000"/>
              </a:solidFill>
              <a:latin typeface="Garamond" charset="0"/>
            </a:endParaRPr>
          </a:p>
        </p:txBody>
      </p:sp>
      <p:sp>
        <p:nvSpPr>
          <p:cNvPr id="45059" name="Rectangle 2"/>
          <p:cNvSpPr>
            <a:spLocks noGrp="1" noChangeArrowheads="1"/>
          </p:cNvSpPr>
          <p:nvPr>
            <p:ph type="title"/>
          </p:nvPr>
        </p:nvSpPr>
        <p:spPr/>
        <p:txBody>
          <a:bodyPr/>
          <a:lstStyle/>
          <a:p>
            <a:r>
              <a:rPr lang="en-US" dirty="0">
                <a:latin typeface="Garamond" charset="0"/>
                <a:ea typeface="ＭＳ Ｐゴシック" charset="0"/>
                <a:cs typeface="ＭＳ Ｐゴシック" charset="0"/>
              </a:rPr>
              <a:t>What </a:t>
            </a:r>
            <a:r>
              <a:rPr lang="en-US" dirty="0" smtClean="0">
                <a:latin typeface="Garamond" charset="0"/>
                <a:ea typeface="ＭＳ Ｐゴシック" charset="0"/>
                <a:cs typeface="ＭＳ Ｐゴシック" charset="0"/>
              </a:rPr>
              <a:t>Does </a:t>
            </a:r>
            <a:r>
              <a:rPr lang="en-US" dirty="0">
                <a:latin typeface="Garamond" charset="0"/>
                <a:ea typeface="ＭＳ Ｐゴシック" charset="0"/>
                <a:cs typeface="ＭＳ Ｐゴシック" charset="0"/>
              </a:rPr>
              <a:t>the </a:t>
            </a:r>
            <a:r>
              <a:rPr lang="en-US" dirty="0" smtClean="0">
                <a:latin typeface="Garamond" charset="0"/>
                <a:ea typeface="ＭＳ Ｐゴシック" charset="0"/>
                <a:cs typeface="ＭＳ Ｐゴシック" charset="0"/>
              </a:rPr>
              <a:t>Memory Hog </a:t>
            </a:r>
            <a:r>
              <a:rPr lang="en-US" dirty="0">
                <a:latin typeface="Garamond" charset="0"/>
                <a:ea typeface="ＭＳ Ｐゴシック" charset="0"/>
                <a:cs typeface="ＭＳ Ｐゴシック" charset="0"/>
              </a:rPr>
              <a:t>D</a:t>
            </a:r>
            <a:r>
              <a:rPr lang="en-US" dirty="0" smtClean="0">
                <a:latin typeface="Garamond" charset="0"/>
                <a:ea typeface="ＭＳ Ｐゴシック" charset="0"/>
                <a:cs typeface="ＭＳ Ｐゴシック" charset="0"/>
              </a:rPr>
              <a:t>o</a:t>
            </a:r>
            <a:r>
              <a:rPr lang="en-US" dirty="0">
                <a:latin typeface="Garamond" charset="0"/>
                <a:ea typeface="ＭＳ Ｐゴシック" charset="0"/>
                <a:cs typeface="ＭＳ Ｐゴシック" charset="0"/>
              </a:rPr>
              <a:t>?</a:t>
            </a:r>
          </a:p>
        </p:txBody>
      </p:sp>
      <p:sp>
        <p:nvSpPr>
          <p:cNvPr id="45060" name="Rectangle 3"/>
          <p:cNvSpPr>
            <a:spLocks noChangeArrowheads="1"/>
          </p:cNvSpPr>
          <p:nvPr/>
        </p:nvSpPr>
        <p:spPr bwMode="auto">
          <a:xfrm>
            <a:off x="5319713" y="1124744"/>
            <a:ext cx="1612900"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1" name="Line 4"/>
          <p:cNvSpPr>
            <a:spLocks noChangeShapeType="1"/>
          </p:cNvSpPr>
          <p:nvPr/>
        </p:nvSpPr>
        <p:spPr bwMode="auto">
          <a:xfrm>
            <a:off x="5319713" y="1413669"/>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2" name="Line 5"/>
          <p:cNvSpPr>
            <a:spLocks noChangeShapeType="1"/>
          </p:cNvSpPr>
          <p:nvPr/>
        </p:nvSpPr>
        <p:spPr bwMode="auto">
          <a:xfrm>
            <a:off x="5319713" y="1701006"/>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3" name="Line 6"/>
          <p:cNvSpPr>
            <a:spLocks noChangeShapeType="1"/>
          </p:cNvSpPr>
          <p:nvPr/>
        </p:nvSpPr>
        <p:spPr bwMode="auto">
          <a:xfrm>
            <a:off x="5319713" y="1989931"/>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4" name="Line 7"/>
          <p:cNvSpPr>
            <a:spLocks noChangeShapeType="1"/>
          </p:cNvSpPr>
          <p:nvPr/>
        </p:nvSpPr>
        <p:spPr bwMode="auto">
          <a:xfrm>
            <a:off x="5319713" y="2277269"/>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5" name="Line 8"/>
          <p:cNvSpPr>
            <a:spLocks noChangeShapeType="1"/>
          </p:cNvSpPr>
          <p:nvPr/>
        </p:nvSpPr>
        <p:spPr bwMode="auto">
          <a:xfrm>
            <a:off x="5319713" y="2564606"/>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6" name="Line 9"/>
          <p:cNvSpPr>
            <a:spLocks noChangeShapeType="1"/>
          </p:cNvSpPr>
          <p:nvPr/>
        </p:nvSpPr>
        <p:spPr bwMode="auto">
          <a:xfrm>
            <a:off x="5319713" y="2853531"/>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7" name="Rectangle 10"/>
          <p:cNvSpPr>
            <a:spLocks noChangeArrowheads="1"/>
          </p:cNvSpPr>
          <p:nvPr/>
        </p:nvSpPr>
        <p:spPr bwMode="auto">
          <a:xfrm>
            <a:off x="5319713" y="3947319"/>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8" name="Line 11"/>
          <p:cNvSpPr>
            <a:spLocks noChangeShapeType="1"/>
          </p:cNvSpPr>
          <p:nvPr/>
        </p:nvSpPr>
        <p:spPr bwMode="auto">
          <a:xfrm>
            <a:off x="6126163" y="3371056"/>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9" name="Text Box 12"/>
          <p:cNvSpPr txBox="1">
            <a:spLocks noChangeArrowheads="1"/>
          </p:cNvSpPr>
          <p:nvPr/>
        </p:nvSpPr>
        <p:spPr bwMode="auto">
          <a:xfrm>
            <a:off x="6886575" y="3890169"/>
            <a:ext cx="1314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CC0000"/>
                </a:solidFill>
              </a:rPr>
              <a:t>Row Buffer</a:t>
            </a:r>
          </a:p>
        </p:txBody>
      </p:sp>
      <p:sp>
        <p:nvSpPr>
          <p:cNvPr id="45070" name="Rectangle 14"/>
          <p:cNvSpPr>
            <a:spLocks noChangeArrowheads="1"/>
          </p:cNvSpPr>
          <p:nvPr/>
        </p:nvSpPr>
        <p:spPr bwMode="auto">
          <a:xfrm>
            <a:off x="4397375" y="1124744"/>
            <a:ext cx="461963"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1" name="Text Box 15"/>
          <p:cNvSpPr txBox="1">
            <a:spLocks noChangeArrowheads="1"/>
          </p:cNvSpPr>
          <p:nvPr/>
        </p:nvSpPr>
        <p:spPr bwMode="auto">
          <a:xfrm rot="-5400000">
            <a:off x="3853657" y="2078037"/>
            <a:ext cx="153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0000"/>
                </a:solidFill>
              </a:rPr>
              <a:t>Row decoder</a:t>
            </a:r>
          </a:p>
        </p:txBody>
      </p:sp>
      <p:sp>
        <p:nvSpPr>
          <p:cNvPr id="45072" name="Text Box 17"/>
          <p:cNvSpPr txBox="1">
            <a:spLocks noChangeArrowheads="1"/>
          </p:cNvSpPr>
          <p:nvPr/>
        </p:nvSpPr>
        <p:spPr bwMode="auto">
          <a:xfrm>
            <a:off x="5391150" y="4560094"/>
            <a:ext cx="1479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0000"/>
                </a:solidFill>
              </a:rPr>
              <a:t>Column mux</a:t>
            </a:r>
          </a:p>
        </p:txBody>
      </p:sp>
      <p:sp>
        <p:nvSpPr>
          <p:cNvPr id="45073" name="Line 18"/>
          <p:cNvSpPr>
            <a:spLocks noChangeShapeType="1"/>
          </p:cNvSpPr>
          <p:nvPr/>
        </p:nvSpPr>
        <p:spPr bwMode="auto">
          <a:xfrm>
            <a:off x="5549900"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4" name="Line 19"/>
          <p:cNvSpPr>
            <a:spLocks noChangeShapeType="1"/>
          </p:cNvSpPr>
          <p:nvPr/>
        </p:nvSpPr>
        <p:spPr bwMode="auto">
          <a:xfrm>
            <a:off x="5780088"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5" name="Line 20"/>
          <p:cNvSpPr>
            <a:spLocks noChangeShapeType="1"/>
          </p:cNvSpPr>
          <p:nvPr/>
        </p:nvSpPr>
        <p:spPr bwMode="auto">
          <a:xfrm>
            <a:off x="6011863"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6" name="Line 21"/>
          <p:cNvSpPr>
            <a:spLocks noChangeShapeType="1"/>
          </p:cNvSpPr>
          <p:nvPr/>
        </p:nvSpPr>
        <p:spPr bwMode="auto">
          <a:xfrm>
            <a:off x="6242050"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7" name="Line 22"/>
          <p:cNvSpPr>
            <a:spLocks noChangeShapeType="1"/>
          </p:cNvSpPr>
          <p:nvPr/>
        </p:nvSpPr>
        <p:spPr bwMode="auto">
          <a:xfrm>
            <a:off x="6472238"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8" name="Line 23"/>
          <p:cNvSpPr>
            <a:spLocks noChangeShapeType="1"/>
          </p:cNvSpPr>
          <p:nvPr/>
        </p:nvSpPr>
        <p:spPr bwMode="auto">
          <a:xfrm>
            <a:off x="6702425"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9" name="Line 24"/>
          <p:cNvSpPr>
            <a:spLocks noChangeShapeType="1"/>
          </p:cNvSpPr>
          <p:nvPr/>
        </p:nvSpPr>
        <p:spPr bwMode="auto">
          <a:xfrm>
            <a:off x="5319713" y="3118644"/>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0" name="Line 25"/>
          <p:cNvSpPr>
            <a:spLocks noChangeShapeType="1"/>
          </p:cNvSpPr>
          <p:nvPr/>
        </p:nvSpPr>
        <p:spPr bwMode="auto">
          <a:xfrm>
            <a:off x="4859338" y="2277269"/>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1" name="Line 26"/>
          <p:cNvSpPr>
            <a:spLocks noChangeShapeType="1"/>
          </p:cNvSpPr>
          <p:nvPr/>
        </p:nvSpPr>
        <p:spPr bwMode="auto">
          <a:xfrm>
            <a:off x="6126163" y="4236244"/>
            <a:ext cx="0" cy="2873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2" name="Line 27"/>
          <p:cNvSpPr>
            <a:spLocks noChangeShapeType="1"/>
          </p:cNvSpPr>
          <p:nvPr/>
        </p:nvSpPr>
        <p:spPr bwMode="auto">
          <a:xfrm>
            <a:off x="3763963" y="2277269"/>
            <a:ext cx="6334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3" name="Line 30"/>
          <p:cNvSpPr>
            <a:spLocks noChangeShapeType="1"/>
          </p:cNvSpPr>
          <p:nvPr/>
        </p:nvSpPr>
        <p:spPr bwMode="auto">
          <a:xfrm>
            <a:off x="4919663" y="4753769"/>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4" name="Line 31"/>
          <p:cNvSpPr>
            <a:spLocks noChangeShapeType="1"/>
          </p:cNvSpPr>
          <p:nvPr/>
        </p:nvSpPr>
        <p:spPr bwMode="auto">
          <a:xfrm>
            <a:off x="6126163" y="4944269"/>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5" name="Text Box 32"/>
          <p:cNvSpPr txBox="1">
            <a:spLocks noChangeArrowheads="1"/>
          </p:cNvSpPr>
          <p:nvPr/>
        </p:nvSpPr>
        <p:spPr bwMode="auto">
          <a:xfrm>
            <a:off x="5780088" y="5215731"/>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0000"/>
                </a:solidFill>
              </a:rPr>
              <a:t>Data</a:t>
            </a:r>
          </a:p>
        </p:txBody>
      </p:sp>
      <p:sp>
        <p:nvSpPr>
          <p:cNvPr id="45086" name="Text Box 36"/>
          <p:cNvSpPr txBox="1">
            <a:spLocks noChangeArrowheads="1"/>
          </p:cNvSpPr>
          <p:nvPr/>
        </p:nvSpPr>
        <p:spPr bwMode="auto">
          <a:xfrm>
            <a:off x="5722938" y="3902869"/>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FFFFFF"/>
                </a:solidFill>
              </a:rPr>
              <a:t>Row 0</a:t>
            </a:r>
          </a:p>
        </p:txBody>
      </p:sp>
      <p:sp>
        <p:nvSpPr>
          <p:cNvPr id="45087" name="Rectangle 56"/>
          <p:cNvSpPr>
            <a:spLocks noChangeArrowheads="1"/>
          </p:cNvSpPr>
          <p:nvPr/>
        </p:nvSpPr>
        <p:spPr bwMode="auto">
          <a:xfrm>
            <a:off x="654050" y="1354931"/>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8" name="Rectangle 57"/>
          <p:cNvSpPr>
            <a:spLocks noChangeArrowheads="1"/>
          </p:cNvSpPr>
          <p:nvPr/>
        </p:nvSpPr>
        <p:spPr bwMode="auto">
          <a:xfrm>
            <a:off x="654050" y="1758156"/>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9" name="Rectangle 58"/>
          <p:cNvSpPr>
            <a:spLocks noChangeArrowheads="1"/>
          </p:cNvSpPr>
          <p:nvPr/>
        </p:nvSpPr>
        <p:spPr bwMode="auto">
          <a:xfrm>
            <a:off x="654050" y="2161381"/>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0" name="Rectangle 59"/>
          <p:cNvSpPr>
            <a:spLocks noChangeArrowheads="1"/>
          </p:cNvSpPr>
          <p:nvPr/>
        </p:nvSpPr>
        <p:spPr bwMode="auto">
          <a:xfrm>
            <a:off x="654050" y="2564606"/>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1" name="Rectangle 60"/>
          <p:cNvSpPr>
            <a:spLocks noChangeArrowheads="1"/>
          </p:cNvSpPr>
          <p:nvPr/>
        </p:nvSpPr>
        <p:spPr bwMode="auto">
          <a:xfrm>
            <a:off x="654050" y="2967831"/>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2" name="Rectangle 61"/>
          <p:cNvSpPr>
            <a:spLocks noChangeArrowheads="1"/>
          </p:cNvSpPr>
          <p:nvPr/>
        </p:nvSpPr>
        <p:spPr bwMode="auto">
          <a:xfrm>
            <a:off x="654050" y="3371056"/>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46" name="Text Box 62"/>
          <p:cNvSpPr txBox="1">
            <a:spLocks noChangeArrowheads="1"/>
          </p:cNvSpPr>
          <p:nvPr/>
        </p:nvSpPr>
        <p:spPr bwMode="auto">
          <a:xfrm>
            <a:off x="811213" y="3371056"/>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5094" name="Rectangle 64"/>
          <p:cNvSpPr>
            <a:spLocks noChangeArrowheads="1"/>
          </p:cNvSpPr>
          <p:nvPr/>
        </p:nvSpPr>
        <p:spPr bwMode="auto">
          <a:xfrm>
            <a:off x="5321300" y="3947319"/>
            <a:ext cx="1612900" cy="288925"/>
          </a:xfrm>
          <a:prstGeom prst="rect">
            <a:avLst/>
          </a:prstGeom>
          <a:solidFill>
            <a:srgbClr val="0000FF"/>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5" name="Text Box 65"/>
          <p:cNvSpPr txBox="1">
            <a:spLocks noChangeArrowheads="1"/>
          </p:cNvSpPr>
          <p:nvPr/>
        </p:nvSpPr>
        <p:spPr bwMode="auto">
          <a:xfrm>
            <a:off x="5699125" y="3901281"/>
            <a:ext cx="83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FFFFFF"/>
                </a:solidFill>
              </a:rPr>
              <a:t>Row 0</a:t>
            </a:r>
          </a:p>
        </p:txBody>
      </p:sp>
      <p:sp>
        <p:nvSpPr>
          <p:cNvPr id="477250" name="Text Box 66"/>
          <p:cNvSpPr txBox="1">
            <a:spLocks noChangeArrowheads="1"/>
          </p:cNvSpPr>
          <p:nvPr/>
        </p:nvSpPr>
        <p:spPr bwMode="auto">
          <a:xfrm>
            <a:off x="742950" y="3371056"/>
            <a:ext cx="1352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FF0000"/>
                </a:solidFill>
              </a:rPr>
              <a:t>T1: Row 16</a:t>
            </a:r>
          </a:p>
        </p:txBody>
      </p:sp>
      <p:sp>
        <p:nvSpPr>
          <p:cNvPr id="477251" name="Text Box 67"/>
          <p:cNvSpPr txBox="1">
            <a:spLocks noChangeArrowheads="1"/>
          </p:cNvSpPr>
          <p:nvPr/>
        </p:nvSpPr>
        <p:spPr bwMode="auto">
          <a:xfrm>
            <a:off x="811213" y="3004344"/>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52" name="Text Box 68"/>
          <p:cNvSpPr txBox="1">
            <a:spLocks noChangeArrowheads="1"/>
          </p:cNvSpPr>
          <p:nvPr/>
        </p:nvSpPr>
        <p:spPr bwMode="auto">
          <a:xfrm>
            <a:off x="712788" y="3004344"/>
            <a:ext cx="1479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FF0000"/>
                </a:solidFill>
              </a:rPr>
              <a:t>T1: Row 111</a:t>
            </a:r>
          </a:p>
        </p:txBody>
      </p:sp>
      <p:sp>
        <p:nvSpPr>
          <p:cNvPr id="477255" name="Text Box 71"/>
          <p:cNvSpPr txBox="1">
            <a:spLocks noChangeArrowheads="1"/>
          </p:cNvSpPr>
          <p:nvPr/>
        </p:nvSpPr>
        <p:spPr bwMode="auto">
          <a:xfrm>
            <a:off x="811213" y="2623344"/>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56" name="Text Box 72"/>
          <p:cNvSpPr txBox="1">
            <a:spLocks noChangeArrowheads="1"/>
          </p:cNvSpPr>
          <p:nvPr/>
        </p:nvSpPr>
        <p:spPr bwMode="auto">
          <a:xfrm>
            <a:off x="811213" y="2623344"/>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57" name="Text Box 73"/>
          <p:cNvSpPr txBox="1">
            <a:spLocks noChangeArrowheads="1"/>
          </p:cNvSpPr>
          <p:nvPr/>
        </p:nvSpPr>
        <p:spPr bwMode="auto">
          <a:xfrm>
            <a:off x="827088" y="2623344"/>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FF0000"/>
                </a:solidFill>
              </a:rPr>
              <a:t>T1: Row 5</a:t>
            </a:r>
          </a:p>
        </p:txBody>
      </p:sp>
      <p:sp>
        <p:nvSpPr>
          <p:cNvPr id="477258" name="Text Box 74"/>
          <p:cNvSpPr txBox="1">
            <a:spLocks noChangeArrowheads="1"/>
          </p:cNvSpPr>
          <p:nvPr/>
        </p:nvSpPr>
        <p:spPr bwMode="auto">
          <a:xfrm>
            <a:off x="827088" y="2220119"/>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59" name="Text Box 75"/>
          <p:cNvSpPr txBox="1">
            <a:spLocks noChangeArrowheads="1"/>
          </p:cNvSpPr>
          <p:nvPr/>
        </p:nvSpPr>
        <p:spPr bwMode="auto">
          <a:xfrm>
            <a:off x="827088" y="2220119"/>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60" name="Text Box 76"/>
          <p:cNvSpPr txBox="1">
            <a:spLocks noChangeArrowheads="1"/>
          </p:cNvSpPr>
          <p:nvPr/>
        </p:nvSpPr>
        <p:spPr bwMode="auto">
          <a:xfrm>
            <a:off x="827088" y="2220119"/>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61" name="Text Box 77"/>
          <p:cNvSpPr txBox="1">
            <a:spLocks noChangeArrowheads="1"/>
          </p:cNvSpPr>
          <p:nvPr/>
        </p:nvSpPr>
        <p:spPr bwMode="auto">
          <a:xfrm>
            <a:off x="827088" y="2220119"/>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62" name="Text Box 78"/>
          <p:cNvSpPr txBox="1">
            <a:spLocks noChangeArrowheads="1"/>
          </p:cNvSpPr>
          <p:nvPr/>
        </p:nvSpPr>
        <p:spPr bwMode="auto">
          <a:xfrm>
            <a:off x="827088" y="2220119"/>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63" name="Rectangle 79"/>
          <p:cNvSpPr>
            <a:spLocks noChangeArrowheads="1"/>
          </p:cNvSpPr>
          <p:nvPr/>
        </p:nvSpPr>
        <p:spPr bwMode="auto">
          <a:xfrm>
            <a:off x="5321300"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4" name="Rectangle 80"/>
          <p:cNvSpPr>
            <a:spLocks noChangeArrowheads="1"/>
          </p:cNvSpPr>
          <p:nvPr/>
        </p:nvSpPr>
        <p:spPr bwMode="auto">
          <a:xfrm>
            <a:off x="5435600"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5" name="Rectangle 81"/>
          <p:cNvSpPr>
            <a:spLocks noChangeArrowheads="1"/>
          </p:cNvSpPr>
          <p:nvPr/>
        </p:nvSpPr>
        <p:spPr bwMode="auto">
          <a:xfrm>
            <a:off x="5551488"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6" name="Rectangle 82"/>
          <p:cNvSpPr>
            <a:spLocks noChangeArrowheads="1"/>
          </p:cNvSpPr>
          <p:nvPr/>
        </p:nvSpPr>
        <p:spPr bwMode="auto">
          <a:xfrm>
            <a:off x="5665788"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7" name="Rectangle 83"/>
          <p:cNvSpPr>
            <a:spLocks noChangeArrowheads="1"/>
          </p:cNvSpPr>
          <p:nvPr/>
        </p:nvSpPr>
        <p:spPr bwMode="auto">
          <a:xfrm>
            <a:off x="5781675"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8" name="Rectangle 84"/>
          <p:cNvSpPr>
            <a:spLocks noChangeArrowheads="1"/>
          </p:cNvSpPr>
          <p:nvPr/>
        </p:nvSpPr>
        <p:spPr bwMode="auto">
          <a:xfrm>
            <a:off x="5897563"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9" name="Rectangle 85"/>
          <p:cNvSpPr>
            <a:spLocks noChangeArrowheads="1"/>
          </p:cNvSpPr>
          <p:nvPr/>
        </p:nvSpPr>
        <p:spPr bwMode="auto">
          <a:xfrm>
            <a:off x="6011863"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70" name="Rectangle 86"/>
          <p:cNvSpPr>
            <a:spLocks noChangeArrowheads="1"/>
          </p:cNvSpPr>
          <p:nvPr/>
        </p:nvSpPr>
        <p:spPr bwMode="auto">
          <a:xfrm>
            <a:off x="6127750"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71" name="Rectangle 87"/>
          <p:cNvSpPr>
            <a:spLocks noChangeArrowheads="1"/>
          </p:cNvSpPr>
          <p:nvPr/>
        </p:nvSpPr>
        <p:spPr bwMode="auto">
          <a:xfrm>
            <a:off x="6242050"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116" name="Text Box 89"/>
          <p:cNvSpPr txBox="1">
            <a:spLocks noChangeArrowheads="1"/>
          </p:cNvSpPr>
          <p:nvPr/>
        </p:nvSpPr>
        <p:spPr bwMode="auto">
          <a:xfrm>
            <a:off x="179512" y="3796506"/>
            <a:ext cx="26212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dirty="0" smtClean="0">
                <a:solidFill>
                  <a:srgbClr val="000000"/>
                </a:solidFill>
              </a:rPr>
              <a:t>Memory Request Buffer</a:t>
            </a:r>
          </a:p>
        </p:txBody>
      </p:sp>
      <p:sp>
        <p:nvSpPr>
          <p:cNvPr id="45117" name="Text Box 91"/>
          <p:cNvSpPr txBox="1">
            <a:spLocks noChangeArrowheads="1"/>
          </p:cNvSpPr>
          <p:nvPr/>
        </p:nvSpPr>
        <p:spPr bwMode="auto">
          <a:xfrm>
            <a:off x="423863" y="4949031"/>
            <a:ext cx="1544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STREAM</a:t>
            </a:r>
          </a:p>
        </p:txBody>
      </p:sp>
      <p:sp>
        <p:nvSpPr>
          <p:cNvPr id="45118" name="Text Box 92"/>
          <p:cNvSpPr txBox="1">
            <a:spLocks noChangeArrowheads="1"/>
          </p:cNvSpPr>
          <p:nvPr/>
        </p:nvSpPr>
        <p:spPr bwMode="auto">
          <a:xfrm>
            <a:off x="423863" y="5215731"/>
            <a:ext cx="1608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FF0000"/>
                </a:solidFill>
              </a:rPr>
              <a:t>T1: RANDOM</a:t>
            </a:r>
          </a:p>
        </p:txBody>
      </p:sp>
      <p:sp>
        <p:nvSpPr>
          <p:cNvPr id="66" name="Trapezoid 65"/>
          <p:cNvSpPr/>
          <p:nvPr/>
        </p:nvSpPr>
        <p:spPr bwMode="auto">
          <a:xfrm rot="10800000">
            <a:off x="5314950" y="4507706"/>
            <a:ext cx="1617663" cy="422275"/>
          </a:xfrm>
          <a:prstGeom prst="trapezoid">
            <a:avLst/>
          </a:prstGeom>
          <a:no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477272" name="Rectangle 88"/>
          <p:cNvSpPr>
            <a:spLocks noChangeArrowheads="1"/>
          </p:cNvSpPr>
          <p:nvPr/>
        </p:nvSpPr>
        <p:spPr bwMode="auto">
          <a:xfrm>
            <a:off x="423863" y="4612481"/>
            <a:ext cx="7777162" cy="892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400" dirty="0" smtClean="0">
                <a:solidFill>
                  <a:srgbClr val="FF0000"/>
                </a:solidFill>
                <a:latin typeface="Arial" charset="0"/>
                <a:ea typeface="ＭＳ Ｐゴシック" charset="0"/>
                <a:cs typeface="Arial" charset="0"/>
              </a:rPr>
              <a:t>Row size: 8KB, cache block size: 64B</a:t>
            </a:r>
          </a:p>
          <a:p>
            <a:pPr algn="ctr" fontAlgn="base">
              <a:spcBef>
                <a:spcPct val="0"/>
              </a:spcBef>
              <a:spcAft>
                <a:spcPct val="0"/>
              </a:spcAft>
            </a:pPr>
            <a:r>
              <a:rPr lang="en-US" sz="2800" dirty="0" smtClean="0">
                <a:solidFill>
                  <a:srgbClr val="FF0000"/>
                </a:solidFill>
                <a:latin typeface="Arial" charset="0"/>
                <a:ea typeface="ＭＳ Ｐゴシック" charset="0"/>
                <a:cs typeface="Arial" charset="0"/>
                <a:sym typeface="Wingdings" charset="0"/>
              </a:rPr>
              <a:t>128 </a:t>
            </a:r>
            <a:r>
              <a:rPr lang="en-US" sz="2000" dirty="0" smtClean="0">
                <a:solidFill>
                  <a:srgbClr val="FF0000"/>
                </a:solidFill>
                <a:latin typeface="Arial" charset="0"/>
                <a:ea typeface="ＭＳ Ｐゴシック" charset="0"/>
                <a:cs typeface="Arial" charset="0"/>
                <a:sym typeface="Wingdings" charset="0"/>
              </a:rPr>
              <a:t>(8KB/64B) </a:t>
            </a:r>
            <a:r>
              <a:rPr lang="en-US" sz="2800" dirty="0" smtClean="0">
                <a:solidFill>
                  <a:srgbClr val="FF0000"/>
                </a:solidFill>
                <a:latin typeface="Arial" charset="0"/>
                <a:ea typeface="ＭＳ Ｐゴシック" charset="0"/>
                <a:cs typeface="Arial" charset="0"/>
                <a:sym typeface="Wingdings" charset="0"/>
              </a:rPr>
              <a:t>requests of T0 serviced before T1</a:t>
            </a:r>
          </a:p>
        </p:txBody>
      </p:sp>
      <p:sp>
        <p:nvSpPr>
          <p:cNvPr id="67" name="TextBox 66"/>
          <p:cNvSpPr txBox="1"/>
          <p:nvPr/>
        </p:nvSpPr>
        <p:spPr>
          <a:xfrm>
            <a:off x="233416" y="5791616"/>
            <a:ext cx="8682780" cy="661720"/>
          </a:xfrm>
          <a:prstGeom prst="rect">
            <a:avLst/>
          </a:prstGeom>
          <a:noFill/>
        </p:spPr>
        <p:txBody>
          <a:bodyPr wrap="none" rtlCol="0">
            <a:spAutoFit/>
          </a:bodyPr>
          <a:lstStyle/>
          <a:p>
            <a:pPr eaLnBrk="0" fontAlgn="base" hangingPunct="0">
              <a:spcBef>
                <a:spcPct val="20000"/>
              </a:spcBef>
              <a:spcAft>
                <a:spcPct val="0"/>
              </a:spcAft>
              <a:buClr>
                <a:srgbClr val="CC9900"/>
              </a:buClr>
              <a:buSzPct val="65000"/>
            </a:pPr>
            <a:r>
              <a:rPr lang="en-US" sz="1900" kern="0" dirty="0" err="1" smtClean="0">
                <a:solidFill>
                  <a:srgbClr val="000000"/>
                </a:solidFill>
                <a:latin typeface="Tahoma" charset="0"/>
                <a:ea typeface="ＭＳ Ｐゴシック" charset="0"/>
                <a:cs typeface="ＭＳ Ｐゴシック" charset="0"/>
              </a:rPr>
              <a:t>Moscibroda</a:t>
            </a:r>
            <a:r>
              <a:rPr lang="en-US" sz="1900" kern="0" dirty="0">
                <a:solidFill>
                  <a:srgbClr val="000000"/>
                </a:solidFill>
                <a:latin typeface="Tahoma" charset="0"/>
                <a:ea typeface="ＭＳ Ｐゴシック" charset="0"/>
                <a:cs typeface="ＭＳ Ｐゴシック" charset="0"/>
              </a:rPr>
              <a:t> </a:t>
            </a:r>
            <a:r>
              <a:rPr lang="en-US" sz="1900" kern="0" dirty="0" smtClean="0">
                <a:solidFill>
                  <a:srgbClr val="000000"/>
                </a:solidFill>
                <a:latin typeface="Tahoma" charset="0"/>
                <a:ea typeface="ＭＳ Ｐゴシック" charset="0"/>
                <a:cs typeface="ＭＳ Ｐゴシック" charset="0"/>
              </a:rPr>
              <a:t>and Mutlu, </a:t>
            </a:r>
            <a:r>
              <a:rPr lang="ja-JP" altLang="en-US" sz="1900" kern="0" dirty="0" smtClean="0">
                <a:solidFill>
                  <a:srgbClr val="000000"/>
                </a:solidFill>
                <a:latin typeface="Tahoma" charset="0"/>
                <a:ea typeface="ＭＳ Ｐゴシック" charset="0"/>
                <a:cs typeface="ＭＳ Ｐゴシック" charset="0"/>
              </a:rPr>
              <a:t>“</a:t>
            </a:r>
            <a:r>
              <a:rPr lang="en-US" sz="1900" kern="0" dirty="0" smtClean="0">
                <a:solidFill>
                  <a:srgbClr val="0000FF"/>
                </a:solidFill>
                <a:latin typeface="Tahoma" charset="0"/>
                <a:ea typeface="ＭＳ Ｐゴシック" charset="0"/>
                <a:cs typeface="ＭＳ Ｐゴシック" charset="0"/>
              </a:rPr>
              <a:t>Memory Performance Attacks</a:t>
            </a:r>
            <a:r>
              <a:rPr lang="en-US" sz="1900" kern="0" dirty="0" smtClean="0">
                <a:solidFill>
                  <a:srgbClr val="000000"/>
                </a:solidFill>
                <a:latin typeface="Tahoma" charset="0"/>
                <a:ea typeface="ＭＳ Ｐゴシック" charset="0"/>
                <a:cs typeface="ＭＳ Ｐゴシック" charset="0"/>
              </a:rPr>
              <a:t>,</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00"/>
                </a:solidFill>
                <a:latin typeface="Tahoma" charset="0"/>
                <a:ea typeface="ＭＳ Ｐゴシック" charset="0"/>
                <a:cs typeface="ＭＳ Ｐゴシック" charset="0"/>
              </a:rPr>
              <a:t> </a:t>
            </a:r>
            <a:r>
              <a:rPr lang="en-US" sz="1900" kern="0" dirty="0" smtClean="0">
                <a:solidFill>
                  <a:srgbClr val="000000"/>
                </a:solidFill>
                <a:latin typeface="Tahoma" charset="0"/>
                <a:ea typeface="ＭＳ Ｐゴシック" charset="0"/>
                <a:cs typeface="ＭＳ Ｐゴシック" charset="0"/>
              </a:rPr>
              <a:t>USENIX Security 2007.</a:t>
            </a:r>
            <a:endParaRPr lang="en-US" sz="1900" kern="0" dirty="0">
              <a:solidFill>
                <a:srgbClr val="000000"/>
              </a:solidFill>
              <a:latin typeface="Tahoma" charset="0"/>
              <a:ea typeface="ＭＳ Ｐゴシック" charset="0"/>
              <a:cs typeface="ＭＳ Ｐゴシック" charset="0"/>
            </a:endParaRPr>
          </a:p>
          <a:p>
            <a:endParaRPr lang="en-US" dirty="0">
              <a:solidFill>
                <a:srgbClr val="000000"/>
              </a:solidFill>
              <a:latin typeface="Tahoma"/>
            </a:endParaRPr>
          </a:p>
        </p:txBody>
      </p:sp>
    </p:spTree>
    <p:custDataLst>
      <p:tags r:id="rId1"/>
    </p:custDataLst>
    <p:extLst>
      <p:ext uri="{BB962C8B-B14F-4D97-AF65-F5344CB8AC3E}">
        <p14:creationId xmlns:p14="http://schemas.microsoft.com/office/powerpoint/2010/main" val="37057213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7344 0.03218 L 0.30642 0.175 " pathEditMode="relative" rAng="0" ptsTypes="AA">
                                      <p:cBhvr>
                                        <p:cTn id="6" dur="500" fill="hold"/>
                                        <p:tgtEl>
                                          <p:spTgt spid="477246"/>
                                        </p:tgtEl>
                                        <p:attrNameLst>
                                          <p:attrName>ppt_x</p:attrName>
                                          <p:attrName>ppt_y</p:attrName>
                                        </p:attrNameLst>
                                      </p:cBhvr>
                                      <p:rCtr x="11600" y="7100"/>
                                    </p:animMotion>
                                  </p:childTnLst>
                                </p:cTn>
                              </p:par>
                              <p:par>
                                <p:cTn id="7" presetID="1" presetClass="entr" presetSubtype="0" fill="hold" grpId="0" nodeType="withEffect">
                                  <p:stCondLst>
                                    <p:cond delay="0"/>
                                  </p:stCondLst>
                                  <p:childTnLst>
                                    <p:set>
                                      <p:cBhvr>
                                        <p:cTn id="8" dur="1" fill="hold">
                                          <p:stCondLst>
                                            <p:cond delay="0"/>
                                          </p:stCondLst>
                                        </p:cTn>
                                        <p:tgtEl>
                                          <p:spTgt spid="47726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77250"/>
                                        </p:tgtEl>
                                        <p:attrNameLst>
                                          <p:attrName>style.visibility</p:attrName>
                                        </p:attrNameLst>
                                      </p:cBhvr>
                                      <p:to>
                                        <p:strVal val="visible"/>
                                      </p:to>
                                    </p:set>
                                    <p:anim calcmode="lin" valueType="num">
                                      <p:cBhvr additive="base">
                                        <p:cTn id="13" dur="500" fill="hold"/>
                                        <p:tgtEl>
                                          <p:spTgt spid="477250"/>
                                        </p:tgtEl>
                                        <p:attrNameLst>
                                          <p:attrName>ppt_x</p:attrName>
                                        </p:attrNameLst>
                                      </p:cBhvr>
                                      <p:tavLst>
                                        <p:tav tm="0">
                                          <p:val>
                                            <p:strVal val="#ppt_x"/>
                                          </p:val>
                                        </p:tav>
                                        <p:tav tm="100000">
                                          <p:val>
                                            <p:strVal val="#ppt_x"/>
                                          </p:val>
                                        </p:tav>
                                      </p:tavLst>
                                    </p:anim>
                                    <p:anim calcmode="lin" valueType="num">
                                      <p:cBhvr additive="base">
                                        <p:cTn id="14" dur="500" fill="hold"/>
                                        <p:tgtEl>
                                          <p:spTgt spid="477250"/>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1" nodeType="clickEffect">
                                  <p:stCondLst>
                                    <p:cond delay="0"/>
                                  </p:stCondLst>
                                  <p:childTnLst>
                                    <p:set>
                                      <p:cBhvr>
                                        <p:cTn id="18" dur="1" fill="hold">
                                          <p:stCondLst>
                                            <p:cond delay="0"/>
                                          </p:stCondLst>
                                        </p:cTn>
                                        <p:tgtEl>
                                          <p:spTgt spid="477251"/>
                                        </p:tgtEl>
                                        <p:attrNameLst>
                                          <p:attrName>style.visibility</p:attrName>
                                        </p:attrNameLst>
                                      </p:cBhvr>
                                      <p:to>
                                        <p:strVal val="visible"/>
                                      </p:to>
                                    </p:set>
                                    <p:anim calcmode="lin" valueType="num">
                                      <p:cBhvr additive="base">
                                        <p:cTn id="19" dur="500" fill="hold"/>
                                        <p:tgtEl>
                                          <p:spTgt spid="477251"/>
                                        </p:tgtEl>
                                        <p:attrNameLst>
                                          <p:attrName>ppt_x</p:attrName>
                                        </p:attrNameLst>
                                      </p:cBhvr>
                                      <p:tavLst>
                                        <p:tav tm="0">
                                          <p:val>
                                            <p:strVal val="#ppt_x"/>
                                          </p:val>
                                        </p:tav>
                                        <p:tav tm="100000">
                                          <p:val>
                                            <p:strVal val="#ppt_x"/>
                                          </p:val>
                                        </p:tav>
                                      </p:tavLst>
                                    </p:anim>
                                    <p:anim calcmode="lin" valueType="num">
                                      <p:cBhvr additive="base">
                                        <p:cTn id="20" dur="500" fill="hold"/>
                                        <p:tgtEl>
                                          <p:spTgt spid="477251"/>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47724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477263"/>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path" presetSubtype="0" accel="50000" decel="50000" fill="hold" grpId="0" nodeType="clickEffect">
                                  <p:stCondLst>
                                    <p:cond delay="0"/>
                                  </p:stCondLst>
                                  <p:childTnLst>
                                    <p:animMotion origin="layout" path="M 0.07344 0.03217 L 0.30642 0.22847 " pathEditMode="relative" rAng="0" ptsTypes="AA">
                                      <p:cBhvr>
                                        <p:cTn id="30" dur="500" fill="hold"/>
                                        <p:tgtEl>
                                          <p:spTgt spid="477251"/>
                                        </p:tgtEl>
                                        <p:attrNameLst>
                                          <p:attrName>ppt_x</p:attrName>
                                          <p:attrName>ppt_y</p:attrName>
                                        </p:attrNameLst>
                                      </p:cBhvr>
                                      <p:rCtr x="11600" y="9800"/>
                                    </p:animMotion>
                                  </p:childTnLst>
                                </p:cTn>
                              </p:par>
                              <p:par>
                                <p:cTn id="31" presetID="1" presetClass="entr" presetSubtype="0" fill="hold" grpId="0" nodeType="withEffect">
                                  <p:stCondLst>
                                    <p:cond delay="0"/>
                                  </p:stCondLst>
                                  <p:childTnLst>
                                    <p:set>
                                      <p:cBhvr>
                                        <p:cTn id="32" dur="1" fill="hold">
                                          <p:stCondLst>
                                            <p:cond delay="0"/>
                                          </p:stCondLst>
                                        </p:cTn>
                                        <p:tgtEl>
                                          <p:spTgt spid="47726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477252"/>
                                        </p:tgtEl>
                                        <p:attrNameLst>
                                          <p:attrName>style.visibility</p:attrName>
                                        </p:attrNameLst>
                                      </p:cBhvr>
                                      <p:to>
                                        <p:strVal val="visible"/>
                                      </p:to>
                                    </p:set>
                                    <p:anim calcmode="lin" valueType="num">
                                      <p:cBhvr additive="base">
                                        <p:cTn id="37" dur="500" fill="hold"/>
                                        <p:tgtEl>
                                          <p:spTgt spid="477252"/>
                                        </p:tgtEl>
                                        <p:attrNameLst>
                                          <p:attrName>ppt_x</p:attrName>
                                        </p:attrNameLst>
                                      </p:cBhvr>
                                      <p:tavLst>
                                        <p:tav tm="0">
                                          <p:val>
                                            <p:strVal val="#ppt_x"/>
                                          </p:val>
                                        </p:tav>
                                        <p:tav tm="100000">
                                          <p:val>
                                            <p:strVal val="#ppt_x"/>
                                          </p:val>
                                        </p:tav>
                                      </p:tavLst>
                                    </p:anim>
                                    <p:anim calcmode="lin" valueType="num">
                                      <p:cBhvr additive="base">
                                        <p:cTn id="38" dur="500" fill="hold"/>
                                        <p:tgtEl>
                                          <p:spTgt spid="477252"/>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1" nodeType="clickEffect">
                                  <p:stCondLst>
                                    <p:cond delay="0"/>
                                  </p:stCondLst>
                                  <p:childTnLst>
                                    <p:set>
                                      <p:cBhvr>
                                        <p:cTn id="42" dur="1" fill="hold">
                                          <p:stCondLst>
                                            <p:cond delay="0"/>
                                          </p:stCondLst>
                                        </p:cTn>
                                        <p:tgtEl>
                                          <p:spTgt spid="477255"/>
                                        </p:tgtEl>
                                        <p:attrNameLst>
                                          <p:attrName>style.visibility</p:attrName>
                                        </p:attrNameLst>
                                      </p:cBhvr>
                                      <p:to>
                                        <p:strVal val="visible"/>
                                      </p:to>
                                    </p:set>
                                    <p:anim calcmode="lin" valueType="num">
                                      <p:cBhvr additive="base">
                                        <p:cTn id="43" dur="500" fill="hold"/>
                                        <p:tgtEl>
                                          <p:spTgt spid="477255"/>
                                        </p:tgtEl>
                                        <p:attrNameLst>
                                          <p:attrName>ppt_x</p:attrName>
                                        </p:attrNameLst>
                                      </p:cBhvr>
                                      <p:tavLst>
                                        <p:tav tm="0">
                                          <p:val>
                                            <p:strVal val="#ppt_x"/>
                                          </p:val>
                                        </p:tav>
                                        <p:tav tm="100000">
                                          <p:val>
                                            <p:strVal val="#ppt_x"/>
                                          </p:val>
                                        </p:tav>
                                      </p:tavLst>
                                    </p:anim>
                                    <p:anim calcmode="lin" valueType="num">
                                      <p:cBhvr additive="base">
                                        <p:cTn id="44" dur="500" fill="hold"/>
                                        <p:tgtEl>
                                          <p:spTgt spid="477255"/>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47725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477264"/>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0" presetClass="path" presetSubtype="0" accel="50000" decel="50000" fill="hold" grpId="0" nodeType="clickEffect">
                                  <p:stCondLst>
                                    <p:cond delay="0"/>
                                  </p:stCondLst>
                                  <p:childTnLst>
                                    <p:animMotion origin="layout" path="M 0.07344 0.03218 L 0.30642 0.28403 " pathEditMode="relative" rAng="0" ptsTypes="AA">
                                      <p:cBhvr>
                                        <p:cTn id="54" dur="500" fill="hold"/>
                                        <p:tgtEl>
                                          <p:spTgt spid="477255"/>
                                        </p:tgtEl>
                                        <p:attrNameLst>
                                          <p:attrName>ppt_x</p:attrName>
                                          <p:attrName>ppt_y</p:attrName>
                                        </p:attrNameLst>
                                      </p:cBhvr>
                                      <p:rCtr x="11600" y="12600"/>
                                    </p:animMotion>
                                  </p:childTnLst>
                                </p:cTn>
                              </p:par>
                              <p:par>
                                <p:cTn id="55" presetID="1" presetClass="entr" presetSubtype="0" fill="hold" grpId="0" nodeType="withEffect">
                                  <p:stCondLst>
                                    <p:cond delay="0"/>
                                  </p:stCondLst>
                                  <p:childTnLst>
                                    <p:set>
                                      <p:cBhvr>
                                        <p:cTn id="56" dur="1" fill="hold">
                                          <p:stCondLst>
                                            <p:cond delay="0"/>
                                          </p:stCondLst>
                                        </p:cTn>
                                        <p:tgtEl>
                                          <p:spTgt spid="47726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1" fill="hold" grpId="1" nodeType="clickEffect">
                                  <p:stCondLst>
                                    <p:cond delay="0"/>
                                  </p:stCondLst>
                                  <p:childTnLst>
                                    <p:set>
                                      <p:cBhvr>
                                        <p:cTn id="60" dur="1" fill="hold">
                                          <p:stCondLst>
                                            <p:cond delay="0"/>
                                          </p:stCondLst>
                                        </p:cTn>
                                        <p:tgtEl>
                                          <p:spTgt spid="477256"/>
                                        </p:tgtEl>
                                        <p:attrNameLst>
                                          <p:attrName>style.visibility</p:attrName>
                                        </p:attrNameLst>
                                      </p:cBhvr>
                                      <p:to>
                                        <p:strVal val="visible"/>
                                      </p:to>
                                    </p:set>
                                    <p:anim calcmode="lin" valueType="num">
                                      <p:cBhvr additive="base">
                                        <p:cTn id="61" dur="500" fill="hold"/>
                                        <p:tgtEl>
                                          <p:spTgt spid="477256"/>
                                        </p:tgtEl>
                                        <p:attrNameLst>
                                          <p:attrName>ppt_x</p:attrName>
                                        </p:attrNameLst>
                                      </p:cBhvr>
                                      <p:tavLst>
                                        <p:tav tm="0">
                                          <p:val>
                                            <p:strVal val="#ppt_x"/>
                                          </p:val>
                                        </p:tav>
                                        <p:tav tm="100000">
                                          <p:val>
                                            <p:strVal val="#ppt_x"/>
                                          </p:val>
                                        </p:tav>
                                      </p:tavLst>
                                    </p:anim>
                                    <p:anim calcmode="lin" valueType="num">
                                      <p:cBhvr additive="base">
                                        <p:cTn id="62" dur="500" fill="hold"/>
                                        <p:tgtEl>
                                          <p:spTgt spid="477256"/>
                                        </p:tgtEl>
                                        <p:attrNameLst>
                                          <p:attrName>ppt_y</p:attrName>
                                        </p:attrNameLst>
                                      </p:cBhvr>
                                      <p:tavLst>
                                        <p:tav tm="0">
                                          <p:val>
                                            <p:strVal val="0-#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xit" presetSubtype="0" fill="hold" grpId="2" nodeType="clickEffect">
                                  <p:stCondLst>
                                    <p:cond delay="0"/>
                                  </p:stCondLst>
                                  <p:childTnLst>
                                    <p:set>
                                      <p:cBhvr>
                                        <p:cTn id="66" dur="1" fill="hold">
                                          <p:stCondLst>
                                            <p:cond delay="0"/>
                                          </p:stCondLst>
                                        </p:cTn>
                                        <p:tgtEl>
                                          <p:spTgt spid="477255"/>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477265"/>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0" presetClass="path" presetSubtype="0" accel="50000" decel="50000" fill="hold" grpId="0" nodeType="clickEffect">
                                  <p:stCondLst>
                                    <p:cond delay="0"/>
                                  </p:stCondLst>
                                  <p:childTnLst>
                                    <p:animMotion origin="layout" path="M 0.07344 0.03218 L 0.30642 0.28403 " pathEditMode="relative" rAng="0" ptsTypes="AA">
                                      <p:cBhvr>
                                        <p:cTn id="72" dur="500" fill="hold"/>
                                        <p:tgtEl>
                                          <p:spTgt spid="477256"/>
                                        </p:tgtEl>
                                        <p:attrNameLst>
                                          <p:attrName>ppt_x</p:attrName>
                                          <p:attrName>ppt_y</p:attrName>
                                        </p:attrNameLst>
                                      </p:cBhvr>
                                      <p:rCtr x="11600" y="12600"/>
                                    </p:animMotion>
                                  </p:childTnLst>
                                </p:cTn>
                              </p:par>
                              <p:par>
                                <p:cTn id="73" presetID="1" presetClass="entr" presetSubtype="0" fill="hold" grpId="0" nodeType="withEffect">
                                  <p:stCondLst>
                                    <p:cond delay="0"/>
                                  </p:stCondLst>
                                  <p:childTnLst>
                                    <p:set>
                                      <p:cBhvr>
                                        <p:cTn id="74" dur="1" fill="hold">
                                          <p:stCondLst>
                                            <p:cond delay="0"/>
                                          </p:stCondLst>
                                        </p:cTn>
                                        <p:tgtEl>
                                          <p:spTgt spid="477266"/>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1" fill="hold" grpId="0" nodeType="clickEffect">
                                  <p:stCondLst>
                                    <p:cond delay="0"/>
                                  </p:stCondLst>
                                  <p:childTnLst>
                                    <p:set>
                                      <p:cBhvr>
                                        <p:cTn id="78" dur="1" fill="hold">
                                          <p:stCondLst>
                                            <p:cond delay="0"/>
                                          </p:stCondLst>
                                        </p:cTn>
                                        <p:tgtEl>
                                          <p:spTgt spid="477257"/>
                                        </p:tgtEl>
                                        <p:attrNameLst>
                                          <p:attrName>style.visibility</p:attrName>
                                        </p:attrNameLst>
                                      </p:cBhvr>
                                      <p:to>
                                        <p:strVal val="visible"/>
                                      </p:to>
                                    </p:set>
                                    <p:anim calcmode="lin" valueType="num">
                                      <p:cBhvr additive="base">
                                        <p:cTn id="79" dur="500" fill="hold"/>
                                        <p:tgtEl>
                                          <p:spTgt spid="477257"/>
                                        </p:tgtEl>
                                        <p:attrNameLst>
                                          <p:attrName>ppt_x</p:attrName>
                                        </p:attrNameLst>
                                      </p:cBhvr>
                                      <p:tavLst>
                                        <p:tav tm="0">
                                          <p:val>
                                            <p:strVal val="#ppt_x"/>
                                          </p:val>
                                        </p:tav>
                                        <p:tav tm="100000">
                                          <p:val>
                                            <p:strVal val="#ppt_x"/>
                                          </p:val>
                                        </p:tav>
                                      </p:tavLst>
                                    </p:anim>
                                    <p:anim calcmode="lin" valueType="num">
                                      <p:cBhvr additive="base">
                                        <p:cTn id="80" dur="500" fill="hold"/>
                                        <p:tgtEl>
                                          <p:spTgt spid="477257"/>
                                        </p:tgtEl>
                                        <p:attrNameLst>
                                          <p:attrName>ppt_y</p:attrName>
                                        </p:attrNameLst>
                                      </p:cBhvr>
                                      <p:tavLst>
                                        <p:tav tm="0">
                                          <p:val>
                                            <p:strVal val="0-#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1" fill="hold" grpId="1" nodeType="clickEffect">
                                  <p:stCondLst>
                                    <p:cond delay="0"/>
                                  </p:stCondLst>
                                  <p:childTnLst>
                                    <p:set>
                                      <p:cBhvr>
                                        <p:cTn id="84" dur="1" fill="hold">
                                          <p:stCondLst>
                                            <p:cond delay="0"/>
                                          </p:stCondLst>
                                        </p:cTn>
                                        <p:tgtEl>
                                          <p:spTgt spid="477258"/>
                                        </p:tgtEl>
                                        <p:attrNameLst>
                                          <p:attrName>style.visibility</p:attrName>
                                        </p:attrNameLst>
                                      </p:cBhvr>
                                      <p:to>
                                        <p:strVal val="visible"/>
                                      </p:to>
                                    </p:set>
                                    <p:anim calcmode="lin" valueType="num">
                                      <p:cBhvr additive="base">
                                        <p:cTn id="85" dur="500" fill="hold"/>
                                        <p:tgtEl>
                                          <p:spTgt spid="477258"/>
                                        </p:tgtEl>
                                        <p:attrNameLst>
                                          <p:attrName>ppt_x</p:attrName>
                                        </p:attrNameLst>
                                      </p:cBhvr>
                                      <p:tavLst>
                                        <p:tav tm="0">
                                          <p:val>
                                            <p:strVal val="#ppt_x"/>
                                          </p:val>
                                        </p:tav>
                                        <p:tav tm="100000">
                                          <p:val>
                                            <p:strVal val="#ppt_x"/>
                                          </p:val>
                                        </p:tav>
                                      </p:tavLst>
                                    </p:anim>
                                    <p:anim calcmode="lin" valueType="num">
                                      <p:cBhvr additive="base">
                                        <p:cTn id="86" dur="500" fill="hold"/>
                                        <p:tgtEl>
                                          <p:spTgt spid="477258"/>
                                        </p:tgtEl>
                                        <p:attrNameLst>
                                          <p:attrName>ppt_y</p:attrName>
                                        </p:attrNameLst>
                                      </p:cBhvr>
                                      <p:tavLst>
                                        <p:tav tm="0">
                                          <p:val>
                                            <p:strVal val="0-#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xit" presetSubtype="0" fill="hold" grpId="2" nodeType="clickEffect">
                                  <p:stCondLst>
                                    <p:cond delay="0"/>
                                  </p:stCondLst>
                                  <p:childTnLst>
                                    <p:set>
                                      <p:cBhvr>
                                        <p:cTn id="90" dur="1" fill="hold">
                                          <p:stCondLst>
                                            <p:cond delay="0"/>
                                          </p:stCondLst>
                                        </p:cTn>
                                        <p:tgtEl>
                                          <p:spTgt spid="477256"/>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477266"/>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0" presetClass="path" presetSubtype="0" accel="50000" decel="50000" fill="hold" grpId="0" nodeType="clickEffect">
                                  <p:stCondLst>
                                    <p:cond delay="0"/>
                                  </p:stCondLst>
                                  <p:childTnLst>
                                    <p:animMotion origin="layout" path="M 0.07343 0.03217 L 0.30468 0.34282 " pathEditMode="relative" rAng="0" ptsTypes="AA">
                                      <p:cBhvr>
                                        <p:cTn id="96" dur="500" fill="hold"/>
                                        <p:tgtEl>
                                          <p:spTgt spid="477258"/>
                                        </p:tgtEl>
                                        <p:attrNameLst>
                                          <p:attrName>ppt_x</p:attrName>
                                          <p:attrName>ppt_y</p:attrName>
                                        </p:attrNameLst>
                                      </p:cBhvr>
                                      <p:rCtr x="11600" y="15500"/>
                                    </p:animMotion>
                                  </p:childTnLst>
                                </p:cTn>
                              </p:par>
                              <p:par>
                                <p:cTn id="97" presetID="1" presetClass="entr" presetSubtype="0" fill="hold" grpId="0" nodeType="withEffect">
                                  <p:stCondLst>
                                    <p:cond delay="0"/>
                                  </p:stCondLst>
                                  <p:childTnLst>
                                    <p:set>
                                      <p:cBhvr>
                                        <p:cTn id="98" dur="1" fill="hold">
                                          <p:stCondLst>
                                            <p:cond delay="0"/>
                                          </p:stCondLst>
                                        </p:cTn>
                                        <p:tgtEl>
                                          <p:spTgt spid="477267"/>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1" fill="hold" grpId="1" nodeType="clickEffect">
                                  <p:stCondLst>
                                    <p:cond delay="0"/>
                                  </p:stCondLst>
                                  <p:childTnLst>
                                    <p:set>
                                      <p:cBhvr>
                                        <p:cTn id="102" dur="1" fill="hold">
                                          <p:stCondLst>
                                            <p:cond delay="0"/>
                                          </p:stCondLst>
                                        </p:cTn>
                                        <p:tgtEl>
                                          <p:spTgt spid="477259"/>
                                        </p:tgtEl>
                                        <p:attrNameLst>
                                          <p:attrName>style.visibility</p:attrName>
                                        </p:attrNameLst>
                                      </p:cBhvr>
                                      <p:to>
                                        <p:strVal val="visible"/>
                                      </p:to>
                                    </p:set>
                                    <p:anim calcmode="lin" valueType="num">
                                      <p:cBhvr additive="base">
                                        <p:cTn id="103" dur="500" fill="hold"/>
                                        <p:tgtEl>
                                          <p:spTgt spid="477259"/>
                                        </p:tgtEl>
                                        <p:attrNameLst>
                                          <p:attrName>ppt_x</p:attrName>
                                        </p:attrNameLst>
                                      </p:cBhvr>
                                      <p:tavLst>
                                        <p:tav tm="0">
                                          <p:val>
                                            <p:strVal val="#ppt_x"/>
                                          </p:val>
                                        </p:tav>
                                        <p:tav tm="100000">
                                          <p:val>
                                            <p:strVal val="#ppt_x"/>
                                          </p:val>
                                        </p:tav>
                                      </p:tavLst>
                                    </p:anim>
                                    <p:anim calcmode="lin" valueType="num">
                                      <p:cBhvr additive="base">
                                        <p:cTn id="104" dur="500" fill="hold"/>
                                        <p:tgtEl>
                                          <p:spTgt spid="477259"/>
                                        </p:tgtEl>
                                        <p:attrNameLst>
                                          <p:attrName>ppt_y</p:attrName>
                                        </p:attrNameLst>
                                      </p:cBhvr>
                                      <p:tavLst>
                                        <p:tav tm="0">
                                          <p:val>
                                            <p:strVal val="0-#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xit" presetSubtype="0" fill="hold" grpId="2" nodeType="clickEffect">
                                  <p:stCondLst>
                                    <p:cond delay="0"/>
                                  </p:stCondLst>
                                  <p:childTnLst>
                                    <p:set>
                                      <p:cBhvr>
                                        <p:cTn id="108" dur="1" fill="hold">
                                          <p:stCondLst>
                                            <p:cond delay="0"/>
                                          </p:stCondLst>
                                        </p:cTn>
                                        <p:tgtEl>
                                          <p:spTgt spid="477258"/>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477267"/>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0" presetClass="path" presetSubtype="0" accel="50000" decel="50000" fill="hold" grpId="0" nodeType="clickEffect">
                                  <p:stCondLst>
                                    <p:cond delay="0"/>
                                  </p:stCondLst>
                                  <p:childTnLst>
                                    <p:animMotion origin="layout" path="M 0.07343 0.03217 L 0.30468 0.34282 " pathEditMode="relative" rAng="0" ptsTypes="AA">
                                      <p:cBhvr>
                                        <p:cTn id="114" dur="500" fill="hold"/>
                                        <p:tgtEl>
                                          <p:spTgt spid="477259"/>
                                        </p:tgtEl>
                                        <p:attrNameLst>
                                          <p:attrName>ppt_x</p:attrName>
                                          <p:attrName>ppt_y</p:attrName>
                                        </p:attrNameLst>
                                      </p:cBhvr>
                                      <p:rCtr x="11600" y="15500"/>
                                    </p:animMotion>
                                  </p:childTnLst>
                                </p:cTn>
                              </p:par>
                              <p:par>
                                <p:cTn id="115" presetID="1" presetClass="entr" presetSubtype="0" fill="hold" grpId="0" nodeType="withEffect">
                                  <p:stCondLst>
                                    <p:cond delay="0"/>
                                  </p:stCondLst>
                                  <p:childTnLst>
                                    <p:set>
                                      <p:cBhvr>
                                        <p:cTn id="116" dur="1" fill="hold">
                                          <p:stCondLst>
                                            <p:cond delay="0"/>
                                          </p:stCondLst>
                                        </p:cTn>
                                        <p:tgtEl>
                                          <p:spTgt spid="477268"/>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1" fill="hold" grpId="1" nodeType="clickEffect">
                                  <p:stCondLst>
                                    <p:cond delay="0"/>
                                  </p:stCondLst>
                                  <p:childTnLst>
                                    <p:set>
                                      <p:cBhvr>
                                        <p:cTn id="120" dur="1" fill="hold">
                                          <p:stCondLst>
                                            <p:cond delay="0"/>
                                          </p:stCondLst>
                                        </p:cTn>
                                        <p:tgtEl>
                                          <p:spTgt spid="477260"/>
                                        </p:tgtEl>
                                        <p:attrNameLst>
                                          <p:attrName>style.visibility</p:attrName>
                                        </p:attrNameLst>
                                      </p:cBhvr>
                                      <p:to>
                                        <p:strVal val="visible"/>
                                      </p:to>
                                    </p:set>
                                    <p:anim calcmode="lin" valueType="num">
                                      <p:cBhvr additive="base">
                                        <p:cTn id="121" dur="500" fill="hold"/>
                                        <p:tgtEl>
                                          <p:spTgt spid="477260"/>
                                        </p:tgtEl>
                                        <p:attrNameLst>
                                          <p:attrName>ppt_x</p:attrName>
                                        </p:attrNameLst>
                                      </p:cBhvr>
                                      <p:tavLst>
                                        <p:tav tm="0">
                                          <p:val>
                                            <p:strVal val="#ppt_x"/>
                                          </p:val>
                                        </p:tav>
                                        <p:tav tm="100000">
                                          <p:val>
                                            <p:strVal val="#ppt_x"/>
                                          </p:val>
                                        </p:tav>
                                      </p:tavLst>
                                    </p:anim>
                                    <p:anim calcmode="lin" valueType="num">
                                      <p:cBhvr additive="base">
                                        <p:cTn id="122" dur="500" fill="hold"/>
                                        <p:tgtEl>
                                          <p:spTgt spid="477260"/>
                                        </p:tgtEl>
                                        <p:attrNameLst>
                                          <p:attrName>ppt_y</p:attrName>
                                        </p:attrNameLst>
                                      </p:cBhvr>
                                      <p:tavLst>
                                        <p:tav tm="0">
                                          <p:val>
                                            <p:strVal val="0-#ppt_h/2"/>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xit" presetSubtype="0" fill="hold" grpId="2" nodeType="clickEffect">
                                  <p:stCondLst>
                                    <p:cond delay="0"/>
                                  </p:stCondLst>
                                  <p:childTnLst>
                                    <p:set>
                                      <p:cBhvr>
                                        <p:cTn id="126" dur="1" fill="hold">
                                          <p:stCondLst>
                                            <p:cond delay="0"/>
                                          </p:stCondLst>
                                        </p:cTn>
                                        <p:tgtEl>
                                          <p:spTgt spid="477259"/>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477268"/>
                                        </p:tgtEl>
                                        <p:attrNameLst>
                                          <p:attrName>style.visibility</p:attrName>
                                        </p:attrNameLst>
                                      </p:cBhvr>
                                      <p:to>
                                        <p:strVal val="hidden"/>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0" presetClass="path" presetSubtype="0" accel="50000" decel="50000" fill="hold" grpId="0" nodeType="clickEffect">
                                  <p:stCondLst>
                                    <p:cond delay="0"/>
                                  </p:stCondLst>
                                  <p:childTnLst>
                                    <p:animMotion origin="layout" path="M 0.07343 0.03217 L 0.30468 0.34282 " pathEditMode="relative" rAng="0" ptsTypes="AA">
                                      <p:cBhvr>
                                        <p:cTn id="132" dur="500" fill="hold"/>
                                        <p:tgtEl>
                                          <p:spTgt spid="477260"/>
                                        </p:tgtEl>
                                        <p:attrNameLst>
                                          <p:attrName>ppt_x</p:attrName>
                                          <p:attrName>ppt_y</p:attrName>
                                        </p:attrNameLst>
                                      </p:cBhvr>
                                      <p:rCtr x="11600" y="15500"/>
                                    </p:animMotion>
                                  </p:childTnLst>
                                </p:cTn>
                              </p:par>
                              <p:par>
                                <p:cTn id="133" presetID="1" presetClass="entr" presetSubtype="0" fill="hold" grpId="0" nodeType="withEffect">
                                  <p:stCondLst>
                                    <p:cond delay="0"/>
                                  </p:stCondLst>
                                  <p:childTnLst>
                                    <p:set>
                                      <p:cBhvr>
                                        <p:cTn id="134" dur="1" fill="hold">
                                          <p:stCondLst>
                                            <p:cond delay="0"/>
                                          </p:stCondLst>
                                        </p:cTn>
                                        <p:tgtEl>
                                          <p:spTgt spid="477269"/>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1" fill="hold" grpId="1" nodeType="clickEffect">
                                  <p:stCondLst>
                                    <p:cond delay="0"/>
                                  </p:stCondLst>
                                  <p:childTnLst>
                                    <p:set>
                                      <p:cBhvr>
                                        <p:cTn id="138" dur="1" fill="hold">
                                          <p:stCondLst>
                                            <p:cond delay="0"/>
                                          </p:stCondLst>
                                        </p:cTn>
                                        <p:tgtEl>
                                          <p:spTgt spid="477261"/>
                                        </p:tgtEl>
                                        <p:attrNameLst>
                                          <p:attrName>style.visibility</p:attrName>
                                        </p:attrNameLst>
                                      </p:cBhvr>
                                      <p:to>
                                        <p:strVal val="visible"/>
                                      </p:to>
                                    </p:set>
                                    <p:anim calcmode="lin" valueType="num">
                                      <p:cBhvr additive="base">
                                        <p:cTn id="139" dur="500" fill="hold"/>
                                        <p:tgtEl>
                                          <p:spTgt spid="477261"/>
                                        </p:tgtEl>
                                        <p:attrNameLst>
                                          <p:attrName>ppt_x</p:attrName>
                                        </p:attrNameLst>
                                      </p:cBhvr>
                                      <p:tavLst>
                                        <p:tav tm="0">
                                          <p:val>
                                            <p:strVal val="#ppt_x"/>
                                          </p:val>
                                        </p:tav>
                                        <p:tav tm="100000">
                                          <p:val>
                                            <p:strVal val="#ppt_x"/>
                                          </p:val>
                                        </p:tav>
                                      </p:tavLst>
                                    </p:anim>
                                    <p:anim calcmode="lin" valueType="num">
                                      <p:cBhvr additive="base">
                                        <p:cTn id="140" dur="500" fill="hold"/>
                                        <p:tgtEl>
                                          <p:spTgt spid="477261"/>
                                        </p:tgtEl>
                                        <p:attrNameLst>
                                          <p:attrName>ppt_y</p:attrName>
                                        </p:attrNameLst>
                                      </p:cBhvr>
                                      <p:tavLst>
                                        <p:tav tm="0">
                                          <p:val>
                                            <p:strVal val="0-#ppt_h/2"/>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 presetClass="exit" presetSubtype="0" fill="hold" grpId="2" nodeType="clickEffect">
                                  <p:stCondLst>
                                    <p:cond delay="0"/>
                                  </p:stCondLst>
                                  <p:childTnLst>
                                    <p:set>
                                      <p:cBhvr>
                                        <p:cTn id="144" dur="1" fill="hold">
                                          <p:stCondLst>
                                            <p:cond delay="0"/>
                                          </p:stCondLst>
                                        </p:cTn>
                                        <p:tgtEl>
                                          <p:spTgt spid="477260"/>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477269"/>
                                        </p:tgtEl>
                                        <p:attrNameLst>
                                          <p:attrName>style.visibility</p:attrName>
                                        </p:attrNameLst>
                                      </p:cBhvr>
                                      <p:to>
                                        <p:strVal val="hidden"/>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0" presetClass="path" presetSubtype="0" accel="50000" decel="50000" fill="hold" grpId="0" nodeType="clickEffect">
                                  <p:stCondLst>
                                    <p:cond delay="0"/>
                                  </p:stCondLst>
                                  <p:childTnLst>
                                    <p:animMotion origin="layout" path="M 0.07343 0.03217 L 0.30468 0.34282 " pathEditMode="relative" rAng="0" ptsTypes="AA">
                                      <p:cBhvr>
                                        <p:cTn id="150" dur="500" fill="hold"/>
                                        <p:tgtEl>
                                          <p:spTgt spid="477261"/>
                                        </p:tgtEl>
                                        <p:attrNameLst>
                                          <p:attrName>ppt_x</p:attrName>
                                          <p:attrName>ppt_y</p:attrName>
                                        </p:attrNameLst>
                                      </p:cBhvr>
                                      <p:rCtr x="11600" y="15500"/>
                                    </p:animMotion>
                                  </p:childTnLst>
                                </p:cTn>
                              </p:par>
                              <p:par>
                                <p:cTn id="151" presetID="1" presetClass="entr" presetSubtype="0" fill="hold" grpId="0" nodeType="withEffect">
                                  <p:stCondLst>
                                    <p:cond delay="0"/>
                                  </p:stCondLst>
                                  <p:childTnLst>
                                    <p:set>
                                      <p:cBhvr>
                                        <p:cTn id="152" dur="1" fill="hold">
                                          <p:stCondLst>
                                            <p:cond delay="0"/>
                                          </p:stCondLst>
                                        </p:cTn>
                                        <p:tgtEl>
                                          <p:spTgt spid="477270"/>
                                        </p:tgtEl>
                                        <p:attrNameLst>
                                          <p:attrName>style.visibility</p:attrName>
                                        </p:attrNameLst>
                                      </p:cBhvr>
                                      <p:to>
                                        <p:strVal val="visible"/>
                                      </p:to>
                                    </p:se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 presetClass="entr" presetSubtype="1" fill="hold" grpId="1" nodeType="clickEffect">
                                  <p:stCondLst>
                                    <p:cond delay="0"/>
                                  </p:stCondLst>
                                  <p:childTnLst>
                                    <p:set>
                                      <p:cBhvr>
                                        <p:cTn id="156" dur="1" fill="hold">
                                          <p:stCondLst>
                                            <p:cond delay="0"/>
                                          </p:stCondLst>
                                        </p:cTn>
                                        <p:tgtEl>
                                          <p:spTgt spid="477262"/>
                                        </p:tgtEl>
                                        <p:attrNameLst>
                                          <p:attrName>style.visibility</p:attrName>
                                        </p:attrNameLst>
                                      </p:cBhvr>
                                      <p:to>
                                        <p:strVal val="visible"/>
                                      </p:to>
                                    </p:set>
                                    <p:anim calcmode="lin" valueType="num">
                                      <p:cBhvr additive="base">
                                        <p:cTn id="157" dur="500" fill="hold"/>
                                        <p:tgtEl>
                                          <p:spTgt spid="477262"/>
                                        </p:tgtEl>
                                        <p:attrNameLst>
                                          <p:attrName>ppt_x</p:attrName>
                                        </p:attrNameLst>
                                      </p:cBhvr>
                                      <p:tavLst>
                                        <p:tav tm="0">
                                          <p:val>
                                            <p:strVal val="#ppt_x"/>
                                          </p:val>
                                        </p:tav>
                                        <p:tav tm="100000">
                                          <p:val>
                                            <p:strVal val="#ppt_x"/>
                                          </p:val>
                                        </p:tav>
                                      </p:tavLst>
                                    </p:anim>
                                    <p:anim calcmode="lin" valueType="num">
                                      <p:cBhvr additive="base">
                                        <p:cTn id="158" dur="500" fill="hold"/>
                                        <p:tgtEl>
                                          <p:spTgt spid="477262"/>
                                        </p:tgtEl>
                                        <p:attrNameLst>
                                          <p:attrName>ppt_y</p:attrName>
                                        </p:attrNameLst>
                                      </p:cBhvr>
                                      <p:tavLst>
                                        <p:tav tm="0">
                                          <p:val>
                                            <p:strVal val="0-#ppt_h/2"/>
                                          </p:val>
                                        </p:tav>
                                        <p:tav tm="100000">
                                          <p:val>
                                            <p:strVal val="#ppt_y"/>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xit" presetSubtype="0" fill="hold" grpId="2" nodeType="clickEffect">
                                  <p:stCondLst>
                                    <p:cond delay="0"/>
                                  </p:stCondLst>
                                  <p:childTnLst>
                                    <p:set>
                                      <p:cBhvr>
                                        <p:cTn id="162" dur="1" fill="hold">
                                          <p:stCondLst>
                                            <p:cond delay="0"/>
                                          </p:stCondLst>
                                        </p:cTn>
                                        <p:tgtEl>
                                          <p:spTgt spid="477261"/>
                                        </p:tgtEl>
                                        <p:attrNameLst>
                                          <p:attrName>style.visibility</p:attrName>
                                        </p:attrNameLst>
                                      </p:cBhvr>
                                      <p:to>
                                        <p:strVal val="hidden"/>
                                      </p:to>
                                    </p:set>
                                  </p:childTnLst>
                                </p:cTn>
                              </p:par>
                              <p:par>
                                <p:cTn id="163" presetID="1" presetClass="exit" presetSubtype="0" fill="hold" grpId="1" nodeType="withEffect">
                                  <p:stCondLst>
                                    <p:cond delay="0"/>
                                  </p:stCondLst>
                                  <p:childTnLst>
                                    <p:set>
                                      <p:cBhvr>
                                        <p:cTn id="164" dur="1" fill="hold">
                                          <p:stCondLst>
                                            <p:cond delay="0"/>
                                          </p:stCondLst>
                                        </p:cTn>
                                        <p:tgtEl>
                                          <p:spTgt spid="477270"/>
                                        </p:tgtEl>
                                        <p:attrNameLst>
                                          <p:attrName>style.visibility</p:attrName>
                                        </p:attrNameLst>
                                      </p:cBhvr>
                                      <p:to>
                                        <p:strVal val="hidden"/>
                                      </p:to>
                                    </p:se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0" presetClass="path" presetSubtype="0" accel="50000" decel="50000" fill="hold" grpId="0" nodeType="clickEffect">
                                  <p:stCondLst>
                                    <p:cond delay="0"/>
                                  </p:stCondLst>
                                  <p:childTnLst>
                                    <p:animMotion origin="layout" path="M 0.07343 0.03217 L 0.30468 0.34282 " pathEditMode="relative" rAng="0" ptsTypes="AA">
                                      <p:cBhvr>
                                        <p:cTn id="168" dur="500" fill="hold"/>
                                        <p:tgtEl>
                                          <p:spTgt spid="477262"/>
                                        </p:tgtEl>
                                        <p:attrNameLst>
                                          <p:attrName>ppt_x</p:attrName>
                                          <p:attrName>ppt_y</p:attrName>
                                        </p:attrNameLst>
                                      </p:cBhvr>
                                      <p:rCtr x="11600" y="15500"/>
                                    </p:animMotion>
                                  </p:childTnLst>
                                </p:cTn>
                              </p:par>
                              <p:par>
                                <p:cTn id="169" presetID="1" presetClass="entr" presetSubtype="0" fill="hold" grpId="0" nodeType="withEffect">
                                  <p:stCondLst>
                                    <p:cond delay="0"/>
                                  </p:stCondLst>
                                  <p:childTnLst>
                                    <p:set>
                                      <p:cBhvr>
                                        <p:cTn id="170" dur="1" fill="hold">
                                          <p:stCondLst>
                                            <p:cond delay="0"/>
                                          </p:stCondLst>
                                        </p:cTn>
                                        <p:tgtEl>
                                          <p:spTgt spid="477271"/>
                                        </p:tgtEl>
                                        <p:attrNameLst>
                                          <p:attrName>style.visibility</p:attrName>
                                        </p:attrNameLst>
                                      </p:cBhvr>
                                      <p:to>
                                        <p:strVal val="visible"/>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 presetClass="exit" presetSubtype="0" fill="hold" grpId="2" nodeType="clickEffect">
                                  <p:stCondLst>
                                    <p:cond delay="0"/>
                                  </p:stCondLst>
                                  <p:childTnLst>
                                    <p:set>
                                      <p:cBhvr>
                                        <p:cTn id="174" dur="1" fill="hold">
                                          <p:stCondLst>
                                            <p:cond delay="0"/>
                                          </p:stCondLst>
                                        </p:cTn>
                                        <p:tgtEl>
                                          <p:spTgt spid="477262"/>
                                        </p:tgtEl>
                                        <p:attrNameLst>
                                          <p:attrName>style.visibility</p:attrName>
                                        </p:attrNameLst>
                                      </p:cBhvr>
                                      <p:to>
                                        <p:strVal val="hidden"/>
                                      </p:to>
                                    </p:set>
                                  </p:childTnLst>
                                </p:cTn>
                              </p:par>
                              <p:par>
                                <p:cTn id="175" presetID="1" presetClass="exit" presetSubtype="0" fill="hold" grpId="1" nodeType="withEffect">
                                  <p:stCondLst>
                                    <p:cond delay="0"/>
                                  </p:stCondLst>
                                  <p:childTnLst>
                                    <p:set>
                                      <p:cBhvr>
                                        <p:cTn id="176" dur="1" fill="hold">
                                          <p:stCondLst>
                                            <p:cond delay="0"/>
                                          </p:stCondLst>
                                        </p:cTn>
                                        <p:tgtEl>
                                          <p:spTgt spid="477271"/>
                                        </p:tgtEl>
                                        <p:attrNameLst>
                                          <p:attrName>style.visibility</p:attrName>
                                        </p:attrNameLst>
                                      </p:cBhvr>
                                      <p:to>
                                        <p:strVal val="hidden"/>
                                      </p:to>
                                    </p:se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477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246" grpId="0"/>
      <p:bldP spid="477246" grpId="1"/>
      <p:bldP spid="477250" grpId="0"/>
      <p:bldP spid="477251" grpId="0"/>
      <p:bldP spid="477251" grpId="1"/>
      <p:bldP spid="477251" grpId="2"/>
      <p:bldP spid="477252" grpId="0"/>
      <p:bldP spid="477255" grpId="0"/>
      <p:bldP spid="477255" grpId="1"/>
      <p:bldP spid="477255" grpId="2"/>
      <p:bldP spid="477256" grpId="0"/>
      <p:bldP spid="477256" grpId="1"/>
      <p:bldP spid="477256" grpId="2"/>
      <p:bldP spid="477257" grpId="0"/>
      <p:bldP spid="477258" grpId="0"/>
      <p:bldP spid="477258" grpId="1"/>
      <p:bldP spid="477258" grpId="2"/>
      <p:bldP spid="477259" grpId="0"/>
      <p:bldP spid="477259" grpId="1"/>
      <p:bldP spid="477259" grpId="2"/>
      <p:bldP spid="477260" grpId="0"/>
      <p:bldP spid="477260" grpId="1"/>
      <p:bldP spid="477260" grpId="2"/>
      <p:bldP spid="477261" grpId="0"/>
      <p:bldP spid="477261" grpId="1"/>
      <p:bldP spid="477261" grpId="2"/>
      <p:bldP spid="477262" grpId="0"/>
      <p:bldP spid="477262" grpId="1"/>
      <p:bldP spid="477262" grpId="2"/>
      <p:bldP spid="477263" grpId="0" animBg="1"/>
      <p:bldP spid="477263" grpId="1" animBg="1"/>
      <p:bldP spid="477264" grpId="0" animBg="1"/>
      <p:bldP spid="477264" grpId="1" animBg="1"/>
      <p:bldP spid="477265" grpId="0" animBg="1"/>
      <p:bldP spid="477265" grpId="1" animBg="1"/>
      <p:bldP spid="477266" grpId="0" animBg="1"/>
      <p:bldP spid="477266" grpId="1" animBg="1"/>
      <p:bldP spid="477267" grpId="0" animBg="1"/>
      <p:bldP spid="477267" grpId="1" animBg="1"/>
      <p:bldP spid="477268" grpId="0" animBg="1"/>
      <p:bldP spid="477268" grpId="1" animBg="1"/>
      <p:bldP spid="477269" grpId="0" animBg="1"/>
      <p:bldP spid="477269" grpId="1" animBg="1"/>
      <p:bldP spid="477270" grpId="0" animBg="1"/>
      <p:bldP spid="477270" grpId="1" animBg="1"/>
      <p:bldP spid="477271" grpId="0" animBg="1"/>
      <p:bldP spid="477271" grpId="1" animBg="1"/>
      <p:bldP spid="477272"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6633"/>
                </a:solidFill>
              </a:rPr>
              <a:t>Effect of the Memory Performance Hog</a:t>
            </a:r>
            <a:endParaRPr lang="en-US" sz="3600" dirty="0"/>
          </a:p>
        </p:txBody>
      </p:sp>
      <p:graphicFrame>
        <p:nvGraphicFramePr>
          <p:cNvPr id="5" name="Content Placeholder 4"/>
          <p:cNvGraphicFramePr>
            <a:graphicFrameLocks noGrp="1"/>
          </p:cNvGraphicFramePr>
          <p:nvPr>
            <p:ph idx="1"/>
          </p:nvPr>
        </p:nvGraphicFramePr>
        <p:xfrm>
          <a:off x="2302070" y="1158973"/>
          <a:ext cx="4317232" cy="361720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1"/>
          </p:nvPr>
        </p:nvSpPr>
        <p:spPr/>
        <p:txBody>
          <a:bodyPr/>
          <a:lstStyle/>
          <a:p>
            <a:pPr>
              <a:defRPr/>
            </a:pPr>
            <a:fld id="{D8B2FBAE-2788-454F-856A-052983D7F618}" type="slidenum">
              <a:rPr lang="en-US" altLang="en-US" smtClean="0">
                <a:solidFill>
                  <a:srgbClr val="000000"/>
                </a:solidFill>
              </a:rPr>
              <a:pPr>
                <a:defRPr/>
              </a:pPr>
              <a:t>97</a:t>
            </a:fld>
            <a:endParaRPr lang="en-US" altLang="en-US" dirty="0">
              <a:solidFill>
                <a:srgbClr val="000000"/>
              </a:solidFill>
            </a:endParaRPr>
          </a:p>
        </p:txBody>
      </p:sp>
      <p:sp>
        <p:nvSpPr>
          <p:cNvPr id="7" name="Line 14"/>
          <p:cNvSpPr>
            <a:spLocks noChangeShapeType="1"/>
          </p:cNvSpPr>
          <p:nvPr/>
        </p:nvSpPr>
        <p:spPr bwMode="auto">
          <a:xfrm>
            <a:off x="2793095" y="3297394"/>
            <a:ext cx="3860800" cy="0"/>
          </a:xfrm>
          <a:prstGeom prst="line">
            <a:avLst/>
          </a:prstGeom>
          <a:noFill/>
          <a:ln w="25400">
            <a:solidFill>
              <a:schemeClr val="tx1"/>
            </a:solidFill>
            <a:round/>
            <a:headEnd/>
            <a:tailEnd/>
          </a:ln>
        </p:spPr>
        <p:txBody>
          <a:bodyPr/>
          <a:lstStyle/>
          <a:p>
            <a:endParaRPr lang="en-US">
              <a:solidFill>
                <a:srgbClr val="000000"/>
              </a:solidFill>
              <a:latin typeface="Tahoma"/>
            </a:endParaRPr>
          </a:p>
        </p:txBody>
      </p:sp>
      <p:sp>
        <p:nvSpPr>
          <p:cNvPr id="9" name="Oval 5"/>
          <p:cNvSpPr>
            <a:spLocks noChangeArrowheads="1"/>
          </p:cNvSpPr>
          <p:nvPr/>
        </p:nvSpPr>
        <p:spPr bwMode="auto">
          <a:xfrm>
            <a:off x="3271464" y="2898027"/>
            <a:ext cx="1009046" cy="519113"/>
          </a:xfrm>
          <a:prstGeom prst="ellipse">
            <a:avLst/>
          </a:prstGeom>
          <a:solidFill>
            <a:schemeClr val="accent1">
              <a:alpha val="0"/>
            </a:schemeClr>
          </a:solidFill>
          <a:ln w="34925">
            <a:solidFill>
              <a:srgbClr val="CC0000"/>
            </a:solidFill>
            <a:round/>
            <a:headEnd/>
            <a:tailEnd/>
          </a:ln>
        </p:spPr>
        <p:txBody>
          <a:bodyPr wrap="none" anchor="ctr"/>
          <a:lstStyle/>
          <a:p>
            <a:endParaRPr lang="en-US">
              <a:solidFill>
                <a:srgbClr val="000000"/>
              </a:solidFill>
              <a:latin typeface="Tahoma"/>
            </a:endParaRPr>
          </a:p>
        </p:txBody>
      </p:sp>
      <p:sp>
        <p:nvSpPr>
          <p:cNvPr id="10" name="Text Box 7"/>
          <p:cNvSpPr txBox="1">
            <a:spLocks noChangeArrowheads="1"/>
          </p:cNvSpPr>
          <p:nvPr/>
        </p:nvSpPr>
        <p:spPr bwMode="auto">
          <a:xfrm>
            <a:off x="2974576" y="2516204"/>
            <a:ext cx="1847850" cy="366713"/>
          </a:xfrm>
          <a:prstGeom prst="rect">
            <a:avLst/>
          </a:prstGeom>
          <a:noFill/>
          <a:ln w="9525">
            <a:noFill/>
            <a:miter lim="800000"/>
            <a:headEnd/>
            <a:tailEnd/>
          </a:ln>
        </p:spPr>
        <p:txBody>
          <a:bodyPr wrap="none">
            <a:spAutoFit/>
          </a:bodyPr>
          <a:lstStyle/>
          <a:p>
            <a:r>
              <a:rPr lang="en-US" dirty="0">
                <a:solidFill>
                  <a:srgbClr val="CC0000"/>
                </a:solidFill>
                <a:latin typeface="Tahoma"/>
              </a:rPr>
              <a:t>1.18X slowdown</a:t>
            </a:r>
          </a:p>
        </p:txBody>
      </p:sp>
      <p:sp>
        <p:nvSpPr>
          <p:cNvPr id="11" name="Text Box 8"/>
          <p:cNvSpPr txBox="1">
            <a:spLocks noChangeArrowheads="1"/>
          </p:cNvSpPr>
          <p:nvPr/>
        </p:nvSpPr>
        <p:spPr bwMode="auto">
          <a:xfrm>
            <a:off x="6172497" y="1304585"/>
            <a:ext cx="1847850" cy="366712"/>
          </a:xfrm>
          <a:prstGeom prst="rect">
            <a:avLst/>
          </a:prstGeom>
          <a:noFill/>
          <a:ln w="9525">
            <a:noFill/>
            <a:miter lim="800000"/>
            <a:headEnd/>
            <a:tailEnd/>
          </a:ln>
        </p:spPr>
        <p:txBody>
          <a:bodyPr wrap="none">
            <a:spAutoFit/>
          </a:bodyPr>
          <a:lstStyle/>
          <a:p>
            <a:r>
              <a:rPr lang="en-US" dirty="0">
                <a:solidFill>
                  <a:srgbClr val="CC0000"/>
                </a:solidFill>
                <a:latin typeface="Tahoma"/>
              </a:rPr>
              <a:t>2.82X slowdown</a:t>
            </a:r>
          </a:p>
        </p:txBody>
      </p:sp>
      <p:sp>
        <p:nvSpPr>
          <p:cNvPr id="14" name="Oval 5"/>
          <p:cNvSpPr>
            <a:spLocks noChangeArrowheads="1"/>
          </p:cNvSpPr>
          <p:nvPr/>
        </p:nvSpPr>
        <p:spPr bwMode="auto">
          <a:xfrm>
            <a:off x="5146604" y="1214624"/>
            <a:ext cx="1009046" cy="519113"/>
          </a:xfrm>
          <a:prstGeom prst="ellipse">
            <a:avLst/>
          </a:prstGeom>
          <a:solidFill>
            <a:schemeClr val="accent1">
              <a:alpha val="0"/>
            </a:schemeClr>
          </a:solidFill>
          <a:ln w="34925">
            <a:solidFill>
              <a:srgbClr val="CC0000"/>
            </a:solidFill>
            <a:round/>
            <a:headEnd/>
            <a:tailEnd/>
          </a:ln>
        </p:spPr>
        <p:txBody>
          <a:bodyPr wrap="none" anchor="ctr"/>
          <a:lstStyle/>
          <a:p>
            <a:endParaRPr lang="en-US">
              <a:solidFill>
                <a:srgbClr val="000000"/>
              </a:solidFill>
              <a:latin typeface="Tahoma"/>
            </a:endParaRPr>
          </a:p>
        </p:txBody>
      </p:sp>
      <p:sp>
        <p:nvSpPr>
          <p:cNvPr id="15" name="Text Box 9"/>
          <p:cNvSpPr txBox="1">
            <a:spLocks noChangeArrowheads="1"/>
          </p:cNvSpPr>
          <p:nvPr/>
        </p:nvSpPr>
        <p:spPr bwMode="auto">
          <a:xfrm>
            <a:off x="251520" y="4941168"/>
            <a:ext cx="7699672" cy="1169551"/>
          </a:xfrm>
          <a:prstGeom prst="rect">
            <a:avLst/>
          </a:prstGeom>
          <a:noFill/>
          <a:ln w="9525">
            <a:noFill/>
            <a:miter lim="800000"/>
            <a:headEnd/>
            <a:tailEnd/>
          </a:ln>
        </p:spPr>
        <p:txBody>
          <a:bodyPr wrap="none">
            <a:spAutoFit/>
          </a:bodyPr>
          <a:lstStyle/>
          <a:p>
            <a:r>
              <a:rPr lang="en-US" dirty="0">
                <a:solidFill>
                  <a:srgbClr val="000000"/>
                </a:solidFill>
                <a:latin typeface="Tahoma"/>
              </a:rPr>
              <a:t>Results on Intel Pentium D running Windows XP</a:t>
            </a:r>
          </a:p>
          <a:p>
            <a:r>
              <a:rPr lang="en-US" dirty="0">
                <a:solidFill>
                  <a:srgbClr val="000000"/>
                </a:solidFill>
                <a:latin typeface="Tahoma"/>
              </a:rPr>
              <a:t>(Similar results for Intel Core Duo and AMD </a:t>
            </a:r>
            <a:r>
              <a:rPr lang="en-US" dirty="0" err="1">
                <a:solidFill>
                  <a:srgbClr val="000000"/>
                </a:solidFill>
                <a:latin typeface="Tahoma"/>
              </a:rPr>
              <a:t>Turion</a:t>
            </a:r>
            <a:r>
              <a:rPr lang="en-US" dirty="0">
                <a:solidFill>
                  <a:srgbClr val="000000"/>
                </a:solidFill>
                <a:latin typeface="Tahoma"/>
              </a:rPr>
              <a:t>, and on </a:t>
            </a:r>
            <a:r>
              <a:rPr lang="en-US" dirty="0" smtClean="0">
                <a:solidFill>
                  <a:srgbClr val="000000"/>
                </a:solidFill>
                <a:latin typeface="Tahoma"/>
              </a:rPr>
              <a:t>Fedora Linux) </a:t>
            </a:r>
            <a:endParaRPr lang="en-US" dirty="0">
              <a:solidFill>
                <a:srgbClr val="000000"/>
              </a:solidFill>
              <a:latin typeface="Tahoma"/>
            </a:endParaRPr>
          </a:p>
          <a:p>
            <a:endParaRPr lang="en-US" dirty="0">
              <a:solidFill>
                <a:srgbClr val="000000"/>
              </a:solidFill>
              <a:latin typeface="Tahoma"/>
            </a:endParaRPr>
          </a:p>
          <a:p>
            <a:endParaRPr lang="en-US" sz="1600" dirty="0">
              <a:solidFill>
                <a:srgbClr val="000000"/>
              </a:solidFill>
              <a:latin typeface="Tahoma"/>
            </a:endParaRPr>
          </a:p>
        </p:txBody>
      </p:sp>
      <p:sp>
        <p:nvSpPr>
          <p:cNvPr id="18" name="TextBox 17"/>
          <p:cNvSpPr txBox="1"/>
          <p:nvPr/>
        </p:nvSpPr>
        <p:spPr>
          <a:xfrm rot="16200000">
            <a:off x="857586" y="2628410"/>
            <a:ext cx="2681047" cy="400110"/>
          </a:xfrm>
          <a:prstGeom prst="rect">
            <a:avLst/>
          </a:prstGeom>
          <a:noFill/>
        </p:spPr>
        <p:txBody>
          <a:bodyPr wrap="square" rtlCol="0">
            <a:spAutoFit/>
          </a:bodyPr>
          <a:lstStyle/>
          <a:p>
            <a:pPr algn="ctr"/>
            <a:r>
              <a:rPr lang="en-US" sz="2000" dirty="0" smtClean="0">
                <a:solidFill>
                  <a:srgbClr val="000000"/>
                </a:solidFill>
                <a:latin typeface="Tahoma"/>
              </a:rPr>
              <a:t>Slowdown</a:t>
            </a:r>
            <a:endParaRPr lang="en-US" sz="2000" dirty="0">
              <a:solidFill>
                <a:srgbClr val="000000"/>
              </a:solidFill>
              <a:latin typeface="Tahoma"/>
            </a:endParaRPr>
          </a:p>
        </p:txBody>
      </p:sp>
      <p:graphicFrame>
        <p:nvGraphicFramePr>
          <p:cNvPr id="16" name="Content Placeholder 4"/>
          <p:cNvGraphicFramePr>
            <a:graphicFrameLocks/>
          </p:cNvGraphicFramePr>
          <p:nvPr/>
        </p:nvGraphicFramePr>
        <p:xfrm>
          <a:off x="2305608" y="1162511"/>
          <a:ext cx="4317232" cy="3617205"/>
        </p:xfrm>
        <a:graphic>
          <a:graphicData uri="http://schemas.openxmlformats.org/drawingml/2006/chart">
            <c:chart xmlns:c="http://schemas.openxmlformats.org/drawingml/2006/chart" xmlns:r="http://schemas.openxmlformats.org/officeDocument/2006/relationships" r:id="rId4"/>
          </a:graphicData>
        </a:graphic>
      </p:graphicFrame>
      <p:sp>
        <p:nvSpPr>
          <p:cNvPr id="17" name="Line 14"/>
          <p:cNvSpPr>
            <a:spLocks noChangeShapeType="1"/>
          </p:cNvSpPr>
          <p:nvPr/>
        </p:nvSpPr>
        <p:spPr bwMode="auto">
          <a:xfrm>
            <a:off x="2796633" y="3300932"/>
            <a:ext cx="3860800" cy="0"/>
          </a:xfrm>
          <a:prstGeom prst="line">
            <a:avLst/>
          </a:prstGeom>
          <a:noFill/>
          <a:ln w="25400">
            <a:solidFill>
              <a:schemeClr val="tx1"/>
            </a:solidFill>
            <a:round/>
            <a:headEnd/>
            <a:tailEnd/>
          </a:ln>
        </p:spPr>
        <p:txBody>
          <a:bodyPr/>
          <a:lstStyle/>
          <a:p>
            <a:endParaRPr lang="en-US">
              <a:solidFill>
                <a:srgbClr val="000000"/>
              </a:solidFill>
              <a:latin typeface="Tahoma"/>
            </a:endParaRPr>
          </a:p>
        </p:txBody>
      </p:sp>
      <p:graphicFrame>
        <p:nvGraphicFramePr>
          <p:cNvPr id="19" name="Content Placeholder 4"/>
          <p:cNvGraphicFramePr>
            <a:graphicFrameLocks/>
          </p:cNvGraphicFramePr>
          <p:nvPr/>
        </p:nvGraphicFramePr>
        <p:xfrm>
          <a:off x="2302070" y="1162511"/>
          <a:ext cx="4317232" cy="3617205"/>
        </p:xfrm>
        <a:graphic>
          <a:graphicData uri="http://schemas.openxmlformats.org/drawingml/2006/chart">
            <c:chart xmlns:c="http://schemas.openxmlformats.org/drawingml/2006/chart" xmlns:r="http://schemas.openxmlformats.org/officeDocument/2006/relationships" r:id="rId5"/>
          </a:graphicData>
        </a:graphic>
      </p:graphicFrame>
      <p:sp>
        <p:nvSpPr>
          <p:cNvPr id="20" name="Line 14"/>
          <p:cNvSpPr>
            <a:spLocks noChangeShapeType="1"/>
          </p:cNvSpPr>
          <p:nvPr/>
        </p:nvSpPr>
        <p:spPr bwMode="auto">
          <a:xfrm>
            <a:off x="2800171" y="3304470"/>
            <a:ext cx="3860800" cy="0"/>
          </a:xfrm>
          <a:prstGeom prst="line">
            <a:avLst/>
          </a:prstGeom>
          <a:noFill/>
          <a:ln w="25400">
            <a:solidFill>
              <a:schemeClr val="tx1"/>
            </a:solidFill>
            <a:round/>
            <a:headEnd/>
            <a:tailEnd/>
          </a:ln>
        </p:spPr>
        <p:txBody>
          <a:bodyPr/>
          <a:lstStyle/>
          <a:p>
            <a:endParaRPr lang="en-US">
              <a:solidFill>
                <a:srgbClr val="000000"/>
              </a:solidFill>
              <a:latin typeface="Tahoma"/>
            </a:endParaRPr>
          </a:p>
        </p:txBody>
      </p:sp>
      <p:sp>
        <p:nvSpPr>
          <p:cNvPr id="21" name="TextBox 20"/>
          <p:cNvSpPr txBox="1"/>
          <p:nvPr/>
        </p:nvSpPr>
        <p:spPr>
          <a:xfrm>
            <a:off x="233416" y="5805264"/>
            <a:ext cx="8682780" cy="661720"/>
          </a:xfrm>
          <a:prstGeom prst="rect">
            <a:avLst/>
          </a:prstGeom>
          <a:noFill/>
        </p:spPr>
        <p:txBody>
          <a:bodyPr wrap="none" rtlCol="0">
            <a:spAutoFit/>
          </a:bodyPr>
          <a:lstStyle/>
          <a:p>
            <a:pPr eaLnBrk="0" fontAlgn="base" hangingPunct="0">
              <a:spcBef>
                <a:spcPct val="20000"/>
              </a:spcBef>
              <a:spcAft>
                <a:spcPct val="0"/>
              </a:spcAft>
              <a:buClr>
                <a:srgbClr val="CC9900"/>
              </a:buClr>
              <a:buSzPct val="65000"/>
            </a:pPr>
            <a:r>
              <a:rPr lang="en-US" sz="1900" kern="0" dirty="0" err="1" smtClean="0">
                <a:solidFill>
                  <a:srgbClr val="000000"/>
                </a:solidFill>
                <a:latin typeface="Tahoma" charset="0"/>
                <a:ea typeface="ＭＳ Ｐゴシック" charset="0"/>
                <a:cs typeface="ＭＳ Ｐゴシック" charset="0"/>
              </a:rPr>
              <a:t>Moscibroda</a:t>
            </a:r>
            <a:r>
              <a:rPr lang="en-US" sz="1900" kern="0" dirty="0">
                <a:solidFill>
                  <a:srgbClr val="000000"/>
                </a:solidFill>
                <a:latin typeface="Tahoma" charset="0"/>
                <a:ea typeface="ＭＳ Ｐゴシック" charset="0"/>
                <a:cs typeface="ＭＳ Ｐゴシック" charset="0"/>
              </a:rPr>
              <a:t> </a:t>
            </a:r>
            <a:r>
              <a:rPr lang="en-US" sz="1900" kern="0" dirty="0" smtClean="0">
                <a:solidFill>
                  <a:srgbClr val="000000"/>
                </a:solidFill>
                <a:latin typeface="Tahoma" charset="0"/>
                <a:ea typeface="ＭＳ Ｐゴシック" charset="0"/>
                <a:cs typeface="ＭＳ Ｐゴシック" charset="0"/>
              </a:rPr>
              <a:t>and Mutlu, </a:t>
            </a:r>
            <a:r>
              <a:rPr lang="ja-JP" altLang="en-US" sz="1900" kern="0" dirty="0" smtClean="0">
                <a:solidFill>
                  <a:srgbClr val="000000"/>
                </a:solidFill>
                <a:latin typeface="Tahoma" charset="0"/>
                <a:ea typeface="ＭＳ Ｐゴシック" charset="0"/>
                <a:cs typeface="ＭＳ Ｐゴシック" charset="0"/>
              </a:rPr>
              <a:t>“</a:t>
            </a:r>
            <a:r>
              <a:rPr lang="en-US" sz="1900" kern="0" dirty="0" smtClean="0">
                <a:solidFill>
                  <a:srgbClr val="0000FF"/>
                </a:solidFill>
                <a:latin typeface="Tahoma" charset="0"/>
                <a:ea typeface="ＭＳ Ｐゴシック" charset="0"/>
                <a:cs typeface="ＭＳ Ｐゴシック" charset="0"/>
              </a:rPr>
              <a:t>Memory Performance Attacks</a:t>
            </a:r>
            <a:r>
              <a:rPr lang="en-US" sz="1900" kern="0" dirty="0" smtClean="0">
                <a:solidFill>
                  <a:srgbClr val="000000"/>
                </a:solidFill>
                <a:latin typeface="Tahoma" charset="0"/>
                <a:ea typeface="ＭＳ Ｐゴシック" charset="0"/>
                <a:cs typeface="ＭＳ Ｐゴシック" charset="0"/>
              </a:rPr>
              <a:t>,</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00"/>
                </a:solidFill>
                <a:latin typeface="Tahoma" charset="0"/>
                <a:ea typeface="ＭＳ Ｐゴシック" charset="0"/>
                <a:cs typeface="ＭＳ Ｐゴシック" charset="0"/>
              </a:rPr>
              <a:t> </a:t>
            </a:r>
            <a:r>
              <a:rPr lang="en-US" sz="1900" kern="0" dirty="0" smtClean="0">
                <a:solidFill>
                  <a:srgbClr val="000000"/>
                </a:solidFill>
                <a:latin typeface="Tahoma" charset="0"/>
                <a:ea typeface="ＭＳ Ｐゴシック" charset="0"/>
                <a:cs typeface="ＭＳ Ｐゴシック" charset="0"/>
              </a:rPr>
              <a:t>USENIX Security 2007.</a:t>
            </a:r>
            <a:endParaRPr lang="en-US" sz="1900" kern="0" dirty="0">
              <a:solidFill>
                <a:srgbClr val="000000"/>
              </a:solidFill>
              <a:latin typeface="Tahoma" charset="0"/>
              <a:ea typeface="ＭＳ Ｐゴシック" charset="0"/>
              <a:cs typeface="ＭＳ Ｐゴシック" charset="0"/>
            </a:endParaRPr>
          </a:p>
          <a:p>
            <a:endParaRPr lang="en-US" dirty="0">
              <a:solidFill>
                <a:srgbClr val="000000"/>
              </a:solidFill>
              <a:latin typeface="Tahoma"/>
            </a:endParaRPr>
          </a:p>
        </p:txBody>
      </p:sp>
    </p:spTree>
    <p:extLst>
      <p:ext uri="{BB962C8B-B14F-4D97-AF65-F5344CB8AC3E}">
        <p14:creationId xmlns:p14="http://schemas.microsoft.com/office/powerpoint/2010/main" val="27397740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0" grpId="1"/>
      <p:bldP spid="11" grpId="0"/>
      <p:bldP spid="11" grpId="1"/>
      <p:bldP spid="14" grpId="0" animBg="1"/>
      <p:bldP spid="14" grpId="1" animBg="1"/>
      <p:bldGraphic spid="16" grpId="0">
        <p:bldAsOne/>
      </p:bldGraphic>
      <p:bldP spid="17" grpId="0" animBg="1"/>
      <p:bldGraphic spid="19" grpId="0">
        <p:bldAsOne/>
      </p:bldGraphic>
      <p:bldP spid="20"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a:latin typeface="Garamond" charset="0"/>
              </a:rPr>
              <a:t>Greater Problem with More Cores</a:t>
            </a:r>
          </a:p>
        </p:txBody>
      </p:sp>
      <p:graphicFrame>
        <p:nvGraphicFramePr>
          <p:cNvPr id="19458" name="Content Placeholder 4"/>
          <p:cNvGraphicFramePr>
            <a:graphicFrameLocks/>
          </p:cNvGraphicFramePr>
          <p:nvPr/>
        </p:nvGraphicFramePr>
        <p:xfrm>
          <a:off x="911225" y="933450"/>
          <a:ext cx="6816725" cy="3295650"/>
        </p:xfrm>
        <a:graphic>
          <a:graphicData uri="http://schemas.openxmlformats.org/presentationml/2006/ole">
            <mc:AlternateContent xmlns:mc="http://schemas.openxmlformats.org/markup-compatibility/2006">
              <mc:Choice xmlns:v="urn:schemas-microsoft-com:vml" Requires="v">
                <p:oleObj spid="_x0000_s683012" name="Worksheet" r:id="rId6" imgW="6814765" imgH="3297663" progId="Excel.Sheet.8">
                  <p:embed/>
                </p:oleObj>
              </mc:Choice>
              <mc:Fallback>
                <p:oleObj name="Worksheet" r:id="rId6" imgW="6814765" imgH="3297663" progId="Excel.Shee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1225" y="933450"/>
                        <a:ext cx="6816725" cy="329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7667" name="Rectangle 3"/>
          <p:cNvSpPr>
            <a:spLocks noGrp="1" noChangeArrowheads="1"/>
          </p:cNvSpPr>
          <p:nvPr>
            <p:ph type="body" idx="1"/>
          </p:nvPr>
        </p:nvSpPr>
        <p:spPr>
          <a:xfrm>
            <a:off x="127000" y="4359275"/>
            <a:ext cx="9017000" cy="2070100"/>
          </a:xfrm>
        </p:spPr>
        <p:txBody>
          <a:bodyPr/>
          <a:lstStyle/>
          <a:p>
            <a:pPr eaLnBrk="1" hangingPunct="1">
              <a:lnSpc>
                <a:spcPct val="90000"/>
              </a:lnSpc>
              <a:defRPr/>
            </a:pPr>
            <a:r>
              <a:rPr lang="en-US" dirty="0" smtClean="0"/>
              <a:t>Vulnerable to denial of service (</a:t>
            </a:r>
            <a:r>
              <a:rPr lang="en-US" dirty="0" err="1" smtClean="0"/>
              <a:t>DoS</a:t>
            </a:r>
            <a:r>
              <a:rPr lang="en-US" dirty="0" smtClean="0"/>
              <a:t>)</a:t>
            </a:r>
            <a:endParaRPr lang="en-US" sz="1400" dirty="0">
              <a:solidFill>
                <a:schemeClr val="accent2">
                  <a:lumMod val="75000"/>
                </a:schemeClr>
              </a:solidFill>
            </a:endParaRPr>
          </a:p>
          <a:p>
            <a:pPr eaLnBrk="1" hangingPunct="1">
              <a:lnSpc>
                <a:spcPct val="90000"/>
              </a:lnSpc>
              <a:defRPr/>
            </a:pPr>
            <a:r>
              <a:rPr lang="en-US" dirty="0" smtClean="0"/>
              <a:t>Unable to enforce priorities or SLAs </a:t>
            </a:r>
          </a:p>
          <a:p>
            <a:pPr eaLnBrk="1" hangingPunct="1">
              <a:lnSpc>
                <a:spcPct val="90000"/>
              </a:lnSpc>
              <a:defRPr/>
            </a:pPr>
            <a:r>
              <a:rPr lang="en-US" dirty="0" smtClean="0"/>
              <a:t>Low </a:t>
            </a:r>
            <a:r>
              <a:rPr lang="en-US" smtClean="0"/>
              <a:t>system performance</a:t>
            </a:r>
            <a:endParaRPr lang="en-US" sz="1400" dirty="0" smtClean="0">
              <a:solidFill>
                <a:srgbClr val="2C6123"/>
              </a:solidFill>
            </a:endParaRPr>
          </a:p>
          <a:p>
            <a:pPr marL="0" indent="0" eaLnBrk="1" hangingPunct="1">
              <a:lnSpc>
                <a:spcPct val="90000"/>
              </a:lnSpc>
              <a:buNone/>
              <a:defRPr/>
            </a:pPr>
            <a:endParaRPr lang="en-US" sz="1100" dirty="0" smtClean="0">
              <a:solidFill>
                <a:schemeClr val="tx1">
                  <a:lumMod val="60000"/>
                  <a:lumOff val="40000"/>
                </a:schemeClr>
              </a:solidFill>
              <a:sym typeface="Wingdings"/>
            </a:endParaRPr>
          </a:p>
          <a:p>
            <a:pPr marL="0" indent="0" algn="ctr" eaLnBrk="1" hangingPunct="1">
              <a:lnSpc>
                <a:spcPct val="90000"/>
              </a:lnSpc>
              <a:buNone/>
              <a:defRPr/>
            </a:pPr>
            <a:r>
              <a:rPr lang="en-US" b="1" dirty="0" smtClean="0">
                <a:solidFill>
                  <a:srgbClr val="FF0000"/>
                </a:solidFill>
                <a:sym typeface="Wingdings"/>
              </a:rPr>
              <a:t>Uncontrollable, unpredictable system</a:t>
            </a:r>
            <a:endParaRPr lang="en-US" b="1" dirty="0" smtClean="0">
              <a:solidFill>
                <a:srgbClr val="FF0000"/>
              </a:solidFill>
            </a:endParaRPr>
          </a:p>
        </p:txBody>
      </p:sp>
      <p:sp>
        <p:nvSpPr>
          <p:cNvPr id="19460" name="Line 14"/>
          <p:cNvSpPr>
            <a:spLocks noChangeShapeType="1"/>
          </p:cNvSpPr>
          <p:nvPr/>
        </p:nvSpPr>
        <p:spPr bwMode="auto">
          <a:xfrm>
            <a:off x="1666875" y="3392488"/>
            <a:ext cx="5943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1402" tIns="45702" rIns="91402" bIns="45702"/>
          <a:lstStyle/>
          <a:p>
            <a:endParaRPr lang="en-US" dirty="0">
              <a:solidFill>
                <a:srgbClr val="000000"/>
              </a:solidFill>
              <a:latin typeface="Tahoma"/>
            </a:endParaRPr>
          </a:p>
        </p:txBody>
      </p:sp>
      <p:sp>
        <p:nvSpPr>
          <p:cNvPr id="7" name="Slide Number Placeholder 3"/>
          <p:cNvSpPr>
            <a:spLocks noGrp="1"/>
          </p:cNvSpPr>
          <p:nvPr>
            <p:ph type="sldNum" sz="quarter" idx="11"/>
          </p:nvPr>
        </p:nvSpPr>
        <p:spPr>
          <a:xfrm>
            <a:off x="6553200" y="6363164"/>
            <a:ext cx="2133600" cy="457200"/>
          </a:xfrm>
        </p:spPr>
        <p:txBody>
          <a:bodyPr/>
          <a:lstStyle/>
          <a:p>
            <a:fld id="{323594FA-E141-4234-AE05-360401972BE7}" type="slidenum">
              <a:rPr lang="en-US" altLang="en-US" smtClean="0">
                <a:solidFill>
                  <a:srgbClr val="000000"/>
                </a:solidFill>
              </a:rPr>
              <a:pPr/>
              <a:t>98</a:t>
            </a:fld>
            <a:endParaRPr lang="en-US" altLang="en-US" dirty="0">
              <a:solidFill>
                <a:srgbClr val="000000"/>
              </a:solidFill>
            </a:endParaRPr>
          </a:p>
        </p:txBody>
      </p:sp>
    </p:spTree>
    <p:custDataLst>
      <p:tags r:id="rId2"/>
    </p:custDataLst>
    <p:extLst>
      <p:ext uri="{BB962C8B-B14F-4D97-AF65-F5344CB8AC3E}">
        <p14:creationId xmlns:p14="http://schemas.microsoft.com/office/powerpoint/2010/main" val="97785530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76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766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76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76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400" dirty="0" smtClean="0"/>
              <a:t>Distributed DoS in Networked Multi-Core Systems</a:t>
            </a:r>
            <a:endParaRPr lang="en-US" sz="34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99</a:t>
            </a:fld>
            <a:endParaRPr lang="en-US" altLang="en-US" dirty="0">
              <a:solidFill>
                <a:srgbClr val="000000"/>
              </a:solidFill>
            </a:endParaRPr>
          </a:p>
        </p:txBody>
      </p:sp>
      <p:pic>
        <p:nvPicPr>
          <p:cNvPr id="5" name="Picture 4"/>
          <p:cNvPicPr>
            <a:picLocks noChangeAspect="1"/>
          </p:cNvPicPr>
          <p:nvPr/>
        </p:nvPicPr>
        <p:blipFill>
          <a:blip r:embed="rId2"/>
          <a:stretch>
            <a:fillRect/>
          </a:stretch>
        </p:blipFill>
        <p:spPr>
          <a:xfrm>
            <a:off x="3635895" y="1028742"/>
            <a:ext cx="5244947" cy="5352586"/>
          </a:xfrm>
          <a:prstGeom prst="rect">
            <a:avLst/>
          </a:prstGeom>
        </p:spPr>
      </p:pic>
      <p:sp>
        <p:nvSpPr>
          <p:cNvPr id="6" name="TextBox 5"/>
          <p:cNvSpPr txBox="1"/>
          <p:nvPr/>
        </p:nvSpPr>
        <p:spPr>
          <a:xfrm>
            <a:off x="3563888" y="945280"/>
            <a:ext cx="1211590" cy="584776"/>
          </a:xfrm>
          <a:prstGeom prst="rect">
            <a:avLst/>
          </a:prstGeom>
          <a:solidFill>
            <a:schemeClr val="bg1"/>
          </a:solidFill>
        </p:spPr>
        <p:txBody>
          <a:bodyPr wrap="none" rtlCol="0">
            <a:spAutoFit/>
          </a:bodyPr>
          <a:lstStyle/>
          <a:p>
            <a:pPr algn="ctr"/>
            <a:r>
              <a:rPr lang="en-US" sz="1600" dirty="0" smtClean="0">
                <a:solidFill>
                  <a:srgbClr val="000000"/>
                </a:solidFill>
                <a:latin typeface="Tahoma"/>
              </a:rPr>
              <a:t>Attackers</a:t>
            </a:r>
          </a:p>
          <a:p>
            <a:pPr algn="ctr"/>
            <a:r>
              <a:rPr lang="en-US" sz="1600" dirty="0" smtClean="0">
                <a:solidFill>
                  <a:srgbClr val="000000"/>
                </a:solidFill>
                <a:latin typeface="Tahoma"/>
              </a:rPr>
              <a:t>(Cores 1-8)</a:t>
            </a:r>
            <a:endParaRPr lang="en-US" sz="1600" dirty="0">
              <a:solidFill>
                <a:srgbClr val="000000"/>
              </a:solidFill>
              <a:latin typeface="Tahoma"/>
            </a:endParaRPr>
          </a:p>
        </p:txBody>
      </p:sp>
      <p:sp>
        <p:nvSpPr>
          <p:cNvPr id="7" name="TextBox 6"/>
          <p:cNvSpPr txBox="1"/>
          <p:nvPr/>
        </p:nvSpPr>
        <p:spPr>
          <a:xfrm>
            <a:off x="5004048" y="972016"/>
            <a:ext cx="3168352" cy="584776"/>
          </a:xfrm>
          <a:prstGeom prst="rect">
            <a:avLst/>
          </a:prstGeom>
          <a:solidFill>
            <a:schemeClr val="bg1"/>
          </a:solidFill>
        </p:spPr>
        <p:txBody>
          <a:bodyPr wrap="square" rtlCol="0">
            <a:spAutoFit/>
          </a:bodyPr>
          <a:lstStyle/>
          <a:p>
            <a:pPr algn="ctr"/>
            <a:r>
              <a:rPr lang="en-US" sz="1600" dirty="0" smtClean="0">
                <a:solidFill>
                  <a:srgbClr val="000000"/>
                </a:solidFill>
                <a:latin typeface="Tahoma"/>
              </a:rPr>
              <a:t>Stock option pricing application</a:t>
            </a:r>
          </a:p>
          <a:p>
            <a:pPr algn="ctr"/>
            <a:r>
              <a:rPr lang="en-US" sz="1600" dirty="0" smtClean="0">
                <a:solidFill>
                  <a:srgbClr val="000000"/>
                </a:solidFill>
                <a:latin typeface="Tahoma"/>
              </a:rPr>
              <a:t>(Cores 9-64)</a:t>
            </a:r>
            <a:endParaRPr lang="en-US" sz="1600" dirty="0">
              <a:solidFill>
                <a:srgbClr val="000000"/>
              </a:solidFill>
              <a:latin typeface="Tahoma"/>
            </a:endParaRPr>
          </a:p>
        </p:txBody>
      </p:sp>
      <p:sp>
        <p:nvSpPr>
          <p:cNvPr id="8" name="Rectangle 3"/>
          <p:cNvSpPr txBox="1">
            <a:spLocks noChangeArrowheads="1"/>
          </p:cNvSpPr>
          <p:nvPr/>
        </p:nvSpPr>
        <p:spPr bwMode="auto">
          <a:xfrm>
            <a:off x="-180528" y="2060848"/>
            <a:ext cx="3744416" cy="2070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marL="0" indent="0" eaLnBrk="1" hangingPunct="1">
              <a:lnSpc>
                <a:spcPct val="90000"/>
              </a:lnSpc>
              <a:buClr>
                <a:srgbClr val="CC9900"/>
              </a:buClr>
              <a:buFont typeface="Wingdings" pitchFamily="2" charset="2"/>
              <a:buNone/>
              <a:defRPr/>
            </a:pPr>
            <a:r>
              <a:rPr lang="en-US" dirty="0" smtClean="0">
                <a:solidFill>
                  <a:srgbClr val="000000"/>
                </a:solidFill>
                <a:latin typeface="Tahoma"/>
              </a:rPr>
              <a:t>    Cores connected via </a:t>
            </a:r>
          </a:p>
          <a:p>
            <a:pPr marL="0" indent="0" eaLnBrk="1" hangingPunct="1">
              <a:lnSpc>
                <a:spcPct val="90000"/>
              </a:lnSpc>
              <a:buClr>
                <a:srgbClr val="CC9900"/>
              </a:buClr>
              <a:buFont typeface="Wingdings" pitchFamily="2" charset="2"/>
              <a:buNone/>
              <a:defRPr/>
            </a:pPr>
            <a:r>
              <a:rPr lang="en-US" dirty="0">
                <a:solidFill>
                  <a:srgbClr val="000000"/>
                </a:solidFill>
                <a:latin typeface="Tahoma"/>
              </a:rPr>
              <a:t> </a:t>
            </a:r>
            <a:r>
              <a:rPr lang="en-US" dirty="0" smtClean="0">
                <a:solidFill>
                  <a:srgbClr val="000000"/>
                </a:solidFill>
                <a:latin typeface="Tahoma"/>
              </a:rPr>
              <a:t>   packet-switched</a:t>
            </a:r>
          </a:p>
          <a:p>
            <a:pPr marL="0" indent="0" eaLnBrk="1" hangingPunct="1">
              <a:lnSpc>
                <a:spcPct val="90000"/>
              </a:lnSpc>
              <a:buClr>
                <a:srgbClr val="CC9900"/>
              </a:buClr>
              <a:buFont typeface="Wingdings" pitchFamily="2" charset="2"/>
              <a:buNone/>
              <a:defRPr/>
            </a:pPr>
            <a:r>
              <a:rPr lang="en-US" dirty="0">
                <a:solidFill>
                  <a:srgbClr val="000000"/>
                </a:solidFill>
                <a:latin typeface="Tahoma"/>
              </a:rPr>
              <a:t> </a:t>
            </a:r>
            <a:r>
              <a:rPr lang="en-US" dirty="0" smtClean="0">
                <a:solidFill>
                  <a:srgbClr val="000000"/>
                </a:solidFill>
                <a:latin typeface="Tahoma"/>
              </a:rPr>
              <a:t>   routers on chip</a:t>
            </a:r>
          </a:p>
        </p:txBody>
      </p:sp>
      <p:sp>
        <p:nvSpPr>
          <p:cNvPr id="10" name="Rectangle 3"/>
          <p:cNvSpPr txBox="1">
            <a:spLocks noChangeArrowheads="1"/>
          </p:cNvSpPr>
          <p:nvPr/>
        </p:nvSpPr>
        <p:spPr bwMode="auto">
          <a:xfrm>
            <a:off x="-324544" y="3807172"/>
            <a:ext cx="3744416" cy="2070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marL="0" indent="0" eaLnBrk="1" hangingPunct="1">
              <a:lnSpc>
                <a:spcPct val="90000"/>
              </a:lnSpc>
              <a:buClr>
                <a:srgbClr val="CC9900"/>
              </a:buClr>
              <a:buFont typeface="Wingdings" pitchFamily="2" charset="2"/>
              <a:buNone/>
              <a:defRPr/>
            </a:pPr>
            <a:r>
              <a:rPr lang="en-US" dirty="0" smtClean="0">
                <a:solidFill>
                  <a:srgbClr val="FF0000"/>
                </a:solidFill>
                <a:latin typeface="Tahoma"/>
              </a:rPr>
              <a:t>     ~5000X slowdown</a:t>
            </a:r>
          </a:p>
        </p:txBody>
      </p:sp>
      <p:sp>
        <p:nvSpPr>
          <p:cNvPr id="11" name="Rectangle 10"/>
          <p:cNvSpPr/>
          <p:nvPr/>
        </p:nvSpPr>
        <p:spPr>
          <a:xfrm>
            <a:off x="179512" y="5157192"/>
            <a:ext cx="3672408" cy="1323439"/>
          </a:xfrm>
          <a:prstGeom prst="rect">
            <a:avLst/>
          </a:prstGeom>
        </p:spPr>
        <p:txBody>
          <a:bodyPr wrap="square">
            <a:spAutoFit/>
          </a:bodyPr>
          <a:lstStyle/>
          <a:p>
            <a:r>
              <a:rPr lang="en-US" sz="1600" dirty="0" smtClean="0">
                <a:solidFill>
                  <a:srgbClr val="000000"/>
                </a:solidFill>
                <a:latin typeface="Tahoma" charset="0"/>
              </a:rPr>
              <a:t>Grot, Hestness, Keckler, Mutlu, </a:t>
            </a:r>
          </a:p>
          <a:p>
            <a:r>
              <a:rPr lang="ja-JP" altLang="en-US" sz="1600" dirty="0" smtClean="0">
                <a:solidFill>
                  <a:srgbClr val="000000"/>
                </a:solidFill>
                <a:latin typeface="Tahoma" charset="0"/>
              </a:rPr>
              <a:t>“</a:t>
            </a:r>
            <a:r>
              <a:rPr lang="en-US" altLang="ja-JP" sz="1600" dirty="0" smtClean="0">
                <a:solidFill>
                  <a:srgbClr val="0000FF"/>
                </a:solidFill>
                <a:latin typeface="Tahoma" charset="0"/>
              </a:rPr>
              <a:t>Preemptive virtual clock</a:t>
            </a:r>
            <a:r>
              <a:rPr lang="en-US" altLang="ja-JP" sz="1600" dirty="0">
                <a:solidFill>
                  <a:srgbClr val="0000FF"/>
                </a:solidFill>
                <a:latin typeface="Tahoma" charset="0"/>
              </a:rPr>
              <a:t>: A Flexible, </a:t>
            </a:r>
            <a:endParaRPr lang="en-US" altLang="ja-JP" sz="1600" dirty="0" smtClean="0">
              <a:solidFill>
                <a:srgbClr val="0000FF"/>
              </a:solidFill>
              <a:latin typeface="Tahoma" charset="0"/>
            </a:endParaRPr>
          </a:p>
          <a:p>
            <a:r>
              <a:rPr lang="en-US" altLang="ja-JP" sz="1600" dirty="0" smtClean="0">
                <a:solidFill>
                  <a:srgbClr val="0000FF"/>
                </a:solidFill>
                <a:latin typeface="Tahoma" charset="0"/>
              </a:rPr>
              <a:t>Efficient</a:t>
            </a:r>
            <a:r>
              <a:rPr lang="en-US" altLang="ja-JP" sz="1600" dirty="0">
                <a:solidFill>
                  <a:srgbClr val="0000FF"/>
                </a:solidFill>
                <a:latin typeface="Tahoma" charset="0"/>
              </a:rPr>
              <a:t>, and Cost-effective QOS </a:t>
            </a:r>
            <a:endParaRPr lang="en-US" altLang="ja-JP" sz="1600" dirty="0" smtClean="0">
              <a:solidFill>
                <a:srgbClr val="0000FF"/>
              </a:solidFill>
              <a:latin typeface="Tahoma" charset="0"/>
            </a:endParaRPr>
          </a:p>
          <a:p>
            <a:r>
              <a:rPr lang="en-US" altLang="ja-JP" sz="1600" dirty="0" smtClean="0">
                <a:solidFill>
                  <a:srgbClr val="0000FF"/>
                </a:solidFill>
                <a:latin typeface="Tahoma" charset="0"/>
              </a:rPr>
              <a:t>Scheme </a:t>
            </a:r>
            <a:r>
              <a:rPr lang="en-US" altLang="ja-JP" sz="1600" dirty="0">
                <a:solidFill>
                  <a:srgbClr val="0000FF"/>
                </a:solidFill>
                <a:latin typeface="Tahoma" charset="0"/>
              </a:rPr>
              <a:t>for Networks-on-</a:t>
            </a:r>
            <a:r>
              <a:rPr lang="en-US" altLang="ja-JP" sz="1600" dirty="0" smtClean="0">
                <a:solidFill>
                  <a:srgbClr val="0000FF"/>
                </a:solidFill>
                <a:latin typeface="Tahoma" charset="0"/>
              </a:rPr>
              <a:t>Chip,“</a:t>
            </a:r>
          </a:p>
          <a:p>
            <a:r>
              <a:rPr lang="en-US" altLang="ja-JP" sz="1600" dirty="0" smtClean="0">
                <a:solidFill>
                  <a:srgbClr val="000000"/>
                </a:solidFill>
                <a:latin typeface="Tahoma" charset="0"/>
              </a:rPr>
              <a:t>MICRO 2009.</a:t>
            </a:r>
            <a:endParaRPr lang="en-US" sz="1600" dirty="0">
              <a:solidFill>
                <a:srgbClr val="000000"/>
              </a:solidFill>
              <a:latin typeface="Tahoma"/>
              <a:cs typeface="Arial" charset="0"/>
            </a:endParaRPr>
          </a:p>
        </p:txBody>
      </p:sp>
    </p:spTree>
    <p:extLst>
      <p:ext uri="{BB962C8B-B14F-4D97-AF65-F5344CB8AC3E}">
        <p14:creationId xmlns:p14="http://schemas.microsoft.com/office/powerpoint/2010/main" val="269247658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1|0.5|0.6|0.6|0.5|0.5|0.2|0.7|0.5|0.6|0.6|0.4|0.7|0.4|0.7|0.4|0.7|0.3|0.3|0.2|0.2|0.2|0.5|0.5|0.3|0.5|0.4|0.3|0.7|0.7"/>
</p:tagLst>
</file>

<file path=ppt/tags/tag2.xml><?xml version="1.0" encoding="utf-8"?>
<p:tagLst xmlns:a="http://schemas.openxmlformats.org/drawingml/2006/main" xmlns:r="http://schemas.openxmlformats.org/officeDocument/2006/relationships" xmlns:p="http://schemas.openxmlformats.org/presentationml/2006/main">
  <p:tag name="TIMING" val="|19|8.6|8.8"/>
</p:tagLst>
</file>

<file path=ppt/tags/tag3.xml><?xml version="1.0" encoding="utf-8"?>
<p:tagLst xmlns:a="http://schemas.openxmlformats.org/drawingml/2006/main" xmlns:r="http://schemas.openxmlformats.org/officeDocument/2006/relationships" xmlns:p="http://schemas.openxmlformats.org/presentationml/2006/main">
  <p:tag name="TIMING" val="|0.9|4.2|3.6|7.5|14.3|2.9|6.2|2.4"/>
</p:tagLst>
</file>

<file path=ppt/theme/_rels/theme48.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3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3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0800">
          <a:solidFill>
            <a:schemeClr val="tx1"/>
          </a:solidFill>
          <a:headEnd type="none" w="lg" len="med"/>
          <a:tailEnd type="triangle" w="lg"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0800">
          <a:solidFill>
            <a:schemeClr val="tx1"/>
          </a:solidFill>
          <a:headEnd type="none" w="lg" len="med"/>
          <a:tailEnd type="triangle" w="lg"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6.xml><?xml version="1.0" encoding="utf-8"?>
<a:theme xmlns:a="http://schemas.openxmlformats.org/drawingml/2006/main" name="4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8.xml><?xml version="1.0" encoding="utf-8"?>
<a:theme xmlns:a="http://schemas.openxmlformats.org/drawingml/2006/main" name="Title &amp; Bullets">
  <a:themeElements>
    <a:clrScheme name="">
      <a:dk1>
        <a:srgbClr val="000000"/>
      </a:dk1>
      <a:lt1>
        <a:srgbClr val="FFFFFF"/>
      </a:lt1>
      <a:dk2>
        <a:srgbClr val="000000"/>
      </a:dk2>
      <a:lt2>
        <a:srgbClr val="00000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Title &amp; Bullets">
      <a:majorFont>
        <a:latin typeface="Myriad Pro Bold Cond"/>
        <a:ea typeface="ヒラギノ角ゴ ProN W6"/>
        <a:cs typeface="ヒラギノ角ゴ ProN W6"/>
      </a:majorFont>
      <a:minorFont>
        <a:latin typeface="Myriad Pro Bold Con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4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4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3.xml><?xml version="1.0" encoding="utf-8"?>
<a:theme xmlns:a="http://schemas.openxmlformats.org/drawingml/2006/main" name="4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0800">
          <a:solidFill>
            <a:schemeClr val="tx1"/>
          </a:solidFill>
          <a:headEnd type="none" w="lg" len="med"/>
          <a:tailEnd type="triangle" w="lg"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5.xml><?xml version="1.0" encoding="utf-8"?>
<a:theme xmlns:a="http://schemas.openxmlformats.org/drawingml/2006/main" name="4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7.xml><?xml version="1.0" encoding="utf-8"?>
<a:theme xmlns:a="http://schemas.openxmlformats.org/drawingml/2006/main" name="4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4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5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5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5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5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5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5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5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5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4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5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5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6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6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6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6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48758</TotalTime>
  <Words>14587</Words>
  <Application>Microsoft Macintosh PowerPoint</Application>
  <PresentationFormat>On-screen Show (4:3)</PresentationFormat>
  <Paragraphs>2400</Paragraphs>
  <Slides>159</Slides>
  <Notes>59</Notes>
  <HiddenSlides>0</HiddenSlides>
  <MMClips>0</MMClips>
  <ScaleCrop>false</ScaleCrop>
  <HeadingPairs>
    <vt:vector size="6" baseType="variant">
      <vt:variant>
        <vt:lpstr>Theme</vt:lpstr>
      </vt:variant>
      <vt:variant>
        <vt:i4>73</vt:i4>
      </vt:variant>
      <vt:variant>
        <vt:lpstr>Embedded OLE Servers</vt:lpstr>
      </vt:variant>
      <vt:variant>
        <vt:i4>1</vt:i4>
      </vt:variant>
      <vt:variant>
        <vt:lpstr>Slide Titles</vt:lpstr>
      </vt:variant>
      <vt:variant>
        <vt:i4>159</vt:i4>
      </vt:variant>
    </vt:vector>
  </HeadingPairs>
  <TitlesOfParts>
    <vt:vector size="233" baseType="lpstr">
      <vt:lpstr>Edge</vt:lpstr>
      <vt:lpstr>1_Edge</vt:lpstr>
      <vt:lpstr>2_Edge</vt:lpstr>
      <vt:lpstr>3_Edge</vt:lpstr>
      <vt:lpstr>4_Edge</vt:lpstr>
      <vt:lpstr>5_Edge</vt:lpstr>
      <vt:lpstr>6_Edge</vt:lpstr>
      <vt:lpstr>7_Edge</vt:lpstr>
      <vt:lpstr>8_Edge</vt:lpstr>
      <vt:lpstr>2_Office Theme</vt:lpstr>
      <vt:lpstr>10_Edge</vt:lpstr>
      <vt:lpstr>9_Edge</vt:lpstr>
      <vt:lpstr>11_Edge</vt:lpstr>
      <vt:lpstr>12_Edge</vt:lpstr>
      <vt:lpstr>14_Edge</vt:lpstr>
      <vt:lpstr>15_Edge</vt:lpstr>
      <vt:lpstr>16_Edge</vt:lpstr>
      <vt:lpstr>17_Edge</vt:lpstr>
      <vt:lpstr>13_Edge</vt:lpstr>
      <vt:lpstr>18_Edge</vt:lpstr>
      <vt:lpstr>19_Edge</vt:lpstr>
      <vt:lpstr>20_Edge</vt:lpstr>
      <vt:lpstr>22_Edge</vt:lpstr>
      <vt:lpstr>23_Edge</vt:lpstr>
      <vt:lpstr>25_Edge</vt:lpstr>
      <vt:lpstr>21_Edge</vt:lpstr>
      <vt:lpstr>24_Edge</vt:lpstr>
      <vt:lpstr>26_Edge</vt:lpstr>
      <vt:lpstr>7_Office Theme</vt:lpstr>
      <vt:lpstr>27_Edge</vt:lpstr>
      <vt:lpstr>28_Edge</vt:lpstr>
      <vt:lpstr>29_Edge</vt:lpstr>
      <vt:lpstr>30_Edge</vt:lpstr>
      <vt:lpstr>31_Edge</vt:lpstr>
      <vt:lpstr>32_Edge</vt:lpstr>
      <vt:lpstr>33_Edge</vt:lpstr>
      <vt:lpstr>34_Edge</vt:lpstr>
      <vt:lpstr>35_Edge</vt:lpstr>
      <vt:lpstr>36_Edge</vt:lpstr>
      <vt:lpstr>37_Edge</vt:lpstr>
      <vt:lpstr>38_Edge</vt:lpstr>
      <vt:lpstr>39_Edge</vt:lpstr>
      <vt:lpstr>40_Edge</vt:lpstr>
      <vt:lpstr>8_Office Theme</vt:lpstr>
      <vt:lpstr>1_Office Theme</vt:lpstr>
      <vt:lpstr>41_Edge</vt:lpstr>
      <vt:lpstr>4_Office Theme</vt:lpstr>
      <vt:lpstr>Title &amp; Bullets</vt:lpstr>
      <vt:lpstr>42_Edge</vt:lpstr>
      <vt:lpstr>43_Edge</vt:lpstr>
      <vt:lpstr>44_Edge</vt:lpstr>
      <vt:lpstr>6_Office Theme</vt:lpstr>
      <vt:lpstr>45_Edge</vt:lpstr>
      <vt:lpstr>Office Theme</vt:lpstr>
      <vt:lpstr>47_Edge</vt:lpstr>
      <vt:lpstr>5_Office Theme</vt:lpstr>
      <vt:lpstr>48_Edge</vt:lpstr>
      <vt:lpstr>49_Edge</vt:lpstr>
      <vt:lpstr>50_Edge</vt:lpstr>
      <vt:lpstr>51_Edge</vt:lpstr>
      <vt:lpstr>52_Edge</vt:lpstr>
      <vt:lpstr>53_Edge</vt:lpstr>
      <vt:lpstr>56_Edge</vt:lpstr>
      <vt:lpstr>57_Edge</vt:lpstr>
      <vt:lpstr>58_Edge</vt:lpstr>
      <vt:lpstr>59_Edge</vt:lpstr>
      <vt:lpstr>46_Edge</vt:lpstr>
      <vt:lpstr>54_Edge</vt:lpstr>
      <vt:lpstr>55_Edge</vt:lpstr>
      <vt:lpstr>60_Edge</vt:lpstr>
      <vt:lpstr>61_Edge</vt:lpstr>
      <vt:lpstr>62_Edge</vt:lpstr>
      <vt:lpstr>63_Edge</vt:lpstr>
      <vt:lpstr>Worksheet</vt:lpstr>
      <vt:lpstr>Memory Scaling: A Systems Architecture Perspective</vt:lpstr>
      <vt:lpstr>The Main Memory System</vt:lpstr>
      <vt:lpstr>Memory System: A Shared Resource View</vt:lpstr>
      <vt:lpstr>State of the Main Memory System</vt:lpstr>
      <vt:lpstr>Agenda</vt:lpstr>
      <vt:lpstr>Major Trends Affecting Main Memory (I)</vt:lpstr>
      <vt:lpstr>Major Trends Affecting Main Memory (II)</vt:lpstr>
      <vt:lpstr>Example: The Memory Capacity Gap</vt:lpstr>
      <vt:lpstr>Major Trends Affecting Main Memory (III)</vt:lpstr>
      <vt:lpstr>Major Trends Affecting Main Memory (IV)</vt:lpstr>
      <vt:lpstr>Agenda</vt:lpstr>
      <vt:lpstr>The DRAM Scaling Problem</vt:lpstr>
      <vt:lpstr>Solutions to the DRAM Scaling Problem</vt:lpstr>
      <vt:lpstr>Solution 1: Tolerate DRAM</vt:lpstr>
      <vt:lpstr>Solution 2: Emerging Memory Technologies</vt:lpstr>
      <vt:lpstr>Hybrid Memory Systems</vt:lpstr>
      <vt:lpstr>An Orthogonal Issue: Memory Interference</vt:lpstr>
      <vt:lpstr>An Orthogonal Issue: Memory Interference</vt:lpstr>
      <vt:lpstr>Agenda</vt:lpstr>
      <vt:lpstr>Tolerating DRAM: Example Techniques</vt:lpstr>
      <vt:lpstr>DRAM Refresh</vt:lpstr>
      <vt:lpstr>Refresh Overhead: Performance</vt:lpstr>
      <vt:lpstr>Refresh Overhead: Energy</vt:lpstr>
      <vt:lpstr>Retention Time Profile of DRAM</vt:lpstr>
      <vt:lpstr>RAIDR: Eliminating Unnecessary Refreshes</vt:lpstr>
      <vt:lpstr>Going Forward</vt:lpstr>
      <vt:lpstr>Tolerating DRAM: Example Techniques</vt:lpstr>
      <vt:lpstr>PowerPoint Presentation</vt:lpstr>
      <vt:lpstr>   What Causes the Long Latency?</vt:lpstr>
      <vt:lpstr>   Why is the Subarray So Slow?</vt:lpstr>
      <vt:lpstr>   Trade-Off: Area (Die Size) vs. Latency</vt:lpstr>
      <vt:lpstr>   Trade-Off: Area (Die Size) vs. Latency</vt:lpstr>
      <vt:lpstr>   Approximating the Best of Both Worlds</vt:lpstr>
      <vt:lpstr>   Approximating the Best of Both Worlds</vt:lpstr>
      <vt:lpstr>   Tiered-Latency DRAM</vt:lpstr>
      <vt:lpstr> Commodity DRAM vs. TL-DRAM </vt:lpstr>
      <vt:lpstr>   Trade-Off: Area (Die-Area) vs. Latency</vt:lpstr>
      <vt:lpstr>   Leveraging Tiered-Latency DRAM</vt:lpstr>
      <vt:lpstr>   Performance &amp; Power Consumption  </vt:lpstr>
      <vt:lpstr>Tolerating DRAM: Example Techniques</vt:lpstr>
      <vt:lpstr>Today’s Memory: Bulk Data Copy</vt:lpstr>
      <vt:lpstr>Future: RowClone (In-Memory Copy)</vt:lpstr>
      <vt:lpstr>DRAM operation (load one byte)</vt:lpstr>
      <vt:lpstr>RowClone: in-DRAM Row Copy (and Initialization)</vt:lpstr>
      <vt:lpstr>RowClone: Latency and Energy Savings</vt:lpstr>
      <vt:lpstr>RowClone: Overall Performance</vt:lpstr>
      <vt:lpstr>Goal: Ultra-efficient heterogeneous architectures </vt:lpstr>
      <vt:lpstr>Enabling Ultra-efficient (Visual) Search</vt:lpstr>
      <vt:lpstr>Tolerating DRAM: Example Techniques</vt:lpstr>
      <vt:lpstr>SALP: Reducing DRAM Bank Conflicts</vt:lpstr>
      <vt:lpstr>Agenda</vt:lpstr>
      <vt:lpstr>Solution 2: Emerging Memory Technologies</vt:lpstr>
      <vt:lpstr>Phase Change Memory: Pros and Cons</vt:lpstr>
      <vt:lpstr>PCM-based Main Memory (I)</vt:lpstr>
      <vt:lpstr>PCM-based Main Memory (II)</vt:lpstr>
      <vt:lpstr>An Initial Study: Replace DRAM with PCM</vt:lpstr>
      <vt:lpstr>Results: Naïve Replacement of DRAM with PCM</vt:lpstr>
      <vt:lpstr>Architecting PCM to Mitigate Shortcomings</vt:lpstr>
      <vt:lpstr>Results: Architected PCM as Main Memory </vt:lpstr>
      <vt:lpstr>Hybrid Memory Systems</vt:lpstr>
      <vt:lpstr>One Option: DRAM as a Cache for PCM</vt:lpstr>
      <vt:lpstr>DRAM vs. PCM: An Observation</vt:lpstr>
      <vt:lpstr>Row-Locality-Aware Data Placement</vt:lpstr>
      <vt:lpstr>Row-Locality-Aware Data Placement: Results</vt:lpstr>
      <vt:lpstr>Hybrid vs. All-PCM/DRAM</vt:lpstr>
      <vt:lpstr>Agenda</vt:lpstr>
      <vt:lpstr>Principles (So Far)</vt:lpstr>
      <vt:lpstr>Other Opportunities with Emerging Technologies</vt:lpstr>
      <vt:lpstr>Coordinated Memory and Storage with NVM (I)</vt:lpstr>
      <vt:lpstr>Coordinated Memory and Storage with NVM (II)</vt:lpstr>
      <vt:lpstr>Performance Benefits of a Single-Level Store</vt:lpstr>
      <vt:lpstr>Energy Benefits of a Single-Level Store</vt:lpstr>
      <vt:lpstr>Agenda</vt:lpstr>
      <vt:lpstr>Summary: Main Memory Scaling</vt:lpstr>
      <vt:lpstr>More Material: Slides, Papers, Videos</vt:lpstr>
      <vt:lpstr>Thank you.</vt:lpstr>
      <vt:lpstr>Memory Scaling: A Systems Architecture Perspective</vt:lpstr>
      <vt:lpstr>Backup Slides</vt:lpstr>
      <vt:lpstr>Backup Slides Agenda</vt:lpstr>
      <vt:lpstr>Building Large Caches for Hybrid Memories</vt:lpstr>
      <vt:lpstr>One Option: DRAM as a Cache for PCM</vt:lpstr>
      <vt:lpstr>The Problem with Large DRAM Caches</vt:lpstr>
      <vt:lpstr>Idea 1: Store Tags in Main Memory</vt:lpstr>
      <vt:lpstr>Idea 2: Cache Tags in On-Chip SRAM</vt:lpstr>
      <vt:lpstr>Idea 3: Dynamic Data Transfer Granularity</vt:lpstr>
      <vt:lpstr>PowerPoint Presentation</vt:lpstr>
      <vt:lpstr>PowerPoint Presentation</vt:lpstr>
      <vt:lpstr>Hybrid Main Memory: Research Topics</vt:lpstr>
      <vt:lpstr>Security Challenges of Emerging Technologies</vt:lpstr>
      <vt:lpstr>Memory QoS</vt:lpstr>
      <vt:lpstr>Trend: Many Cores on Chip</vt:lpstr>
      <vt:lpstr>Many Cores on Chip</vt:lpstr>
      <vt:lpstr>Unfair Slowdowns due to Interference</vt:lpstr>
      <vt:lpstr>Uncontrolled Interference: An Example</vt:lpstr>
      <vt:lpstr>A Memory Performance Hog</vt:lpstr>
      <vt:lpstr>What Does the Memory Hog Do?</vt:lpstr>
      <vt:lpstr>Effect of the Memory Performance Hog</vt:lpstr>
      <vt:lpstr>Greater Problem with More Cores</vt:lpstr>
      <vt:lpstr>Distributed DoS in Networked Multi-Core Systems</vt:lpstr>
      <vt:lpstr>How Do We Solve The Problem?</vt:lpstr>
      <vt:lpstr>QoS-Aware Memory Systems: Challenges</vt:lpstr>
      <vt:lpstr>Designing QoS-Aware Memory Systems: Approaches</vt:lpstr>
      <vt:lpstr>A Mechanism to Reduce Memory Interference</vt:lpstr>
      <vt:lpstr>Designing QoS-Aware Memory Systems: Approaches</vt:lpstr>
      <vt:lpstr>QoS-Aware Memory Scheduling</vt:lpstr>
      <vt:lpstr>QoS-Aware Memory Scheduling: Evolution</vt:lpstr>
      <vt:lpstr>Throughput vs. Fairness</vt:lpstr>
      <vt:lpstr>Achieving the Best of Both Worlds</vt:lpstr>
      <vt:lpstr>Thread Cluster Memory Scheduling [Kim+ MICRO’10]</vt:lpstr>
      <vt:lpstr>TCM: Quantum-Based Operation</vt:lpstr>
      <vt:lpstr>TCM: Throughput and Fairness</vt:lpstr>
      <vt:lpstr>TCM: Fairness-Throughput Tradeoff</vt:lpstr>
      <vt:lpstr>More on TCM</vt:lpstr>
      <vt:lpstr>Memory Control in CPU-GPU Systems</vt:lpstr>
      <vt:lpstr>Key Idea: Decouple Tasks into Stages</vt:lpstr>
      <vt:lpstr>SMS: Staged Memory Scheduling</vt:lpstr>
      <vt:lpstr>SMS: Staged Memory Scheduling</vt:lpstr>
      <vt:lpstr>SMS: Staged Memory Scheduling</vt:lpstr>
      <vt:lpstr>SMS Complexity</vt:lpstr>
      <vt:lpstr>SMS Performance</vt:lpstr>
      <vt:lpstr>SMS Performance</vt:lpstr>
      <vt:lpstr>CPU-GPU Performance Tradeoff</vt:lpstr>
      <vt:lpstr>More on SMS</vt:lpstr>
      <vt:lpstr>Stronger Memory Service Guarantees [HPCA’13]</vt:lpstr>
      <vt:lpstr>More on MISE</vt:lpstr>
      <vt:lpstr>Memory QoS in a Parallel Application</vt:lpstr>
      <vt:lpstr>More on PAMS</vt:lpstr>
      <vt:lpstr>Summary: Memory QoS Approaches and Techniques</vt:lpstr>
      <vt:lpstr>SALP: Reducing DRAM Bank Conflict Impact</vt:lpstr>
      <vt:lpstr>SALP: Reducing DRAM Bank Conflicts</vt:lpstr>
      <vt:lpstr>SALP: Key Ideas</vt:lpstr>
      <vt:lpstr>SALP: Reduce Sharing of Global Decoder</vt:lpstr>
      <vt:lpstr>SALP: Reduce Sharing of Global Row-Buffer</vt:lpstr>
      <vt:lpstr>SALP: Baseline Bank Organization</vt:lpstr>
      <vt:lpstr>SALP: Proposed Bank Organization</vt:lpstr>
      <vt:lpstr>SALP: Results</vt:lpstr>
      <vt:lpstr>More on SALP</vt:lpstr>
      <vt:lpstr>Coordinated Memory and Storage with NVM</vt:lpstr>
      <vt:lpstr>Overview</vt:lpstr>
      <vt:lpstr>A Tale of Two Storage Levels</vt:lpstr>
      <vt:lpstr>Opportunity: New Non-Volatile Memories</vt:lpstr>
      <vt:lpstr>Eliminating Traditional Storage Bottlenecks</vt:lpstr>
      <vt:lpstr>Where is Energy Spent in Each Model?</vt:lpstr>
      <vt:lpstr>Our Proposal: Coordinated HW/SW      Memory and Storage Management</vt:lpstr>
      <vt:lpstr>Our Proposal: Coordinated HW/SW    Memory and Storage Management</vt:lpstr>
      <vt:lpstr>Our Proposal: Coordinated HW/SW     Memory and Storage Management</vt:lpstr>
      <vt:lpstr>The Persistent Memory Manager (PMM)</vt:lpstr>
      <vt:lpstr>The Persistent Memory Manager</vt:lpstr>
      <vt:lpstr>Putting Everything Together</vt:lpstr>
      <vt:lpstr>Opportunities and Benefits</vt:lpstr>
      <vt:lpstr>Evaluation Methodology</vt:lpstr>
      <vt:lpstr>Evaluated Systems</vt:lpstr>
      <vt:lpstr>Evaluated Workloads</vt:lpstr>
      <vt:lpstr>Performance Results</vt:lpstr>
      <vt:lpstr>Energy Results: NVM to PMM</vt:lpstr>
      <vt:lpstr>Scalability Analysis: Effect of PMM Latency</vt:lpstr>
      <vt:lpstr>New Questions and Challenges</vt:lpstr>
      <vt:lpstr>Single-Level Stores: Summary and Conclusions</vt:lpstr>
      <vt:lpstr>End of Backup Slides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ATLAS: A Scalable and High-Performance Scheduling Algorithm for Multiple Memory Controllers</dc:title>
  <dc:creator>yoongu</dc:creator>
  <cp:lastModifiedBy>Onur Mutlu</cp:lastModifiedBy>
  <cp:revision>1667</cp:revision>
  <cp:lastPrinted>2010-05-26T16:43:32Z</cp:lastPrinted>
  <dcterms:created xsi:type="dcterms:W3CDTF">2010-10-08T20:41:54Z</dcterms:created>
  <dcterms:modified xsi:type="dcterms:W3CDTF">2013-08-07T11:54:07Z</dcterms:modified>
</cp:coreProperties>
</file>