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0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1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2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3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4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5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6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7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8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9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0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21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22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23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24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25.xml" ContentType="application/vnd.openxmlformats-officedocument.theme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26.xml" ContentType="application/vnd.openxmlformats-officedocument.theme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27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theme/theme28.xml" ContentType="application/vnd.openxmlformats-officedocument.theme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theme/theme29.xml" ContentType="application/vnd.openxmlformats-officedocument.theme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30.xml" ContentType="application/vnd.openxmlformats-officedocument.theme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theme/theme31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theme/theme32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33.xml" ContentType="application/vnd.openxmlformats-officedocument.theme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theme/theme34.xml" ContentType="application/vnd.openxmlformats-officedocument.theme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theme/theme35.xml" ContentType="application/vnd.openxmlformats-officedocument.theme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theme/theme36.xml" ContentType="application/vnd.openxmlformats-officedocument.theme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theme/theme37.xml" ContentType="application/vnd.openxmlformats-officedocument.theme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theme/theme38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theme/theme39.xml" ContentType="application/vnd.openxmlformats-officedocument.theme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theme/theme40.xml" ContentType="application/vnd.openxmlformats-officedocument.theme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theme/theme41.xml" ContentType="application/vnd.openxmlformats-officedocument.theme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theme/theme42.xml" ContentType="application/vnd.openxmlformats-officedocument.theme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theme/theme43.xml" ContentType="application/vnd.openxmlformats-officedocument.theme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theme/theme44.xml" ContentType="application/vnd.openxmlformats-officedocument.theme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theme/theme45.xml" ContentType="application/vnd.openxmlformats-officedocument.theme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theme/theme46.xml" ContentType="application/vnd.openxmlformats-officedocument.theme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theme/theme47.xml" ContentType="application/vnd.openxmlformats-officedocument.theme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theme/theme48.xml" ContentType="application/vnd.openxmlformats-officedocument.theme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theme/theme49.xml" ContentType="application/vnd.openxmlformats-officedocument.theme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theme/theme50.xml" ContentType="application/vnd.openxmlformats-officedocument.theme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theme/theme51.xml" ContentType="application/vnd.openxmlformats-officedocument.theme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theme/theme52.xml" ContentType="application/vnd.openxmlformats-officedocument.theme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theme/theme53.xml" ContentType="application/vnd.openxmlformats-officedocument.theme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theme/theme54.xml" ContentType="application/vnd.openxmlformats-officedocument.theme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theme/theme55.xml" ContentType="application/vnd.openxmlformats-officedocument.theme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theme/theme56.xml" ContentType="application/vnd.openxmlformats-officedocument.theme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theme/theme57.xml" ContentType="application/vnd.openxmlformats-officedocument.theme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theme/theme58.xml" ContentType="application/vnd.openxmlformats-officedocument.theme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theme/theme59.xml" ContentType="application/vnd.openxmlformats-officedocument.theme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theme/theme60.xml" ContentType="application/vnd.openxmlformats-officedocument.theme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theme/theme61.xml" ContentType="application/vnd.openxmlformats-officedocument.theme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theme/theme62.xml" ContentType="application/vnd.openxmlformats-officedocument.theme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theme/theme63.xml" ContentType="application/vnd.openxmlformats-officedocument.theme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theme/theme64.xml" ContentType="application/vnd.openxmlformats-officedocument.theme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theme/theme65.xml" ContentType="application/vnd.openxmlformats-officedocument.theme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theme/theme66.xml" ContentType="application/vnd.openxmlformats-officedocument.theme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theme/theme67.xml" ContentType="application/vnd.openxmlformats-officedocument.theme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theme/theme68.xml" ContentType="application/vnd.openxmlformats-officedocument.theme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theme/theme69.xml" ContentType="application/vnd.openxmlformats-officedocument.theme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99" r:id="rId3"/>
    <p:sldMasterId id="2147483812" r:id="rId4"/>
    <p:sldMasterId id="2147483824" r:id="rId5"/>
    <p:sldMasterId id="2147483836" r:id="rId6"/>
    <p:sldMasterId id="2147483848" r:id="rId7"/>
    <p:sldMasterId id="2147483860" r:id="rId8"/>
    <p:sldMasterId id="2147483872" r:id="rId9"/>
    <p:sldMasterId id="2147483909" r:id="rId10"/>
    <p:sldMasterId id="2147483924" r:id="rId11"/>
    <p:sldMasterId id="2147483936" r:id="rId12"/>
    <p:sldMasterId id="2147483948" r:id="rId13"/>
    <p:sldMasterId id="2147483977" r:id="rId14"/>
    <p:sldMasterId id="2147484002" r:id="rId15"/>
    <p:sldMasterId id="2147484062" r:id="rId16"/>
    <p:sldMasterId id="2147484074" r:id="rId17"/>
    <p:sldMasterId id="2147484087" r:id="rId18"/>
    <p:sldMasterId id="2147484099" r:id="rId19"/>
    <p:sldMasterId id="2147484111" r:id="rId20"/>
    <p:sldMasterId id="2147484195" r:id="rId21"/>
    <p:sldMasterId id="2147484245" r:id="rId22"/>
    <p:sldMasterId id="2147484281" r:id="rId23"/>
    <p:sldMasterId id="2147484306" r:id="rId24"/>
    <p:sldMasterId id="2147484354" r:id="rId25"/>
    <p:sldMasterId id="2147484366" r:id="rId26"/>
    <p:sldMasterId id="2147484378" r:id="rId27"/>
    <p:sldMasterId id="2147484402" r:id="rId28"/>
    <p:sldMasterId id="2147484414" r:id="rId29"/>
    <p:sldMasterId id="2147484426" r:id="rId30"/>
    <p:sldMasterId id="2147484438" r:id="rId31"/>
    <p:sldMasterId id="2147484450" r:id="rId32"/>
    <p:sldMasterId id="2147484462" r:id="rId33"/>
    <p:sldMasterId id="2147484474" r:id="rId34"/>
    <p:sldMasterId id="2147484510" r:id="rId35"/>
    <p:sldMasterId id="2147484522" r:id="rId36"/>
    <p:sldMasterId id="2147484534" r:id="rId37"/>
    <p:sldMasterId id="2147484547" r:id="rId38"/>
    <p:sldMasterId id="2147484559" r:id="rId39"/>
    <p:sldMasterId id="2147484571" r:id="rId40"/>
    <p:sldMasterId id="2147484583" r:id="rId41"/>
    <p:sldMasterId id="2147484596" r:id="rId42"/>
    <p:sldMasterId id="2147484608" r:id="rId43"/>
    <p:sldMasterId id="2147484620" r:id="rId44"/>
    <p:sldMasterId id="2147484632" r:id="rId45"/>
    <p:sldMasterId id="2147484644" r:id="rId46"/>
    <p:sldMasterId id="2147484656" r:id="rId47"/>
    <p:sldMasterId id="2147484668" r:id="rId48"/>
    <p:sldMasterId id="2147484680" r:id="rId49"/>
    <p:sldMasterId id="2147484692" r:id="rId50"/>
    <p:sldMasterId id="2147484704" r:id="rId51"/>
    <p:sldMasterId id="2147484729" r:id="rId52"/>
    <p:sldMasterId id="2147484741" r:id="rId53"/>
    <p:sldMasterId id="2147484765" r:id="rId54"/>
    <p:sldMasterId id="2147484777" r:id="rId55"/>
    <p:sldMasterId id="2147484789" r:id="rId56"/>
    <p:sldMasterId id="2147484801" r:id="rId57"/>
    <p:sldMasterId id="2147484813" r:id="rId58"/>
    <p:sldMasterId id="2147484825" r:id="rId59"/>
    <p:sldMasterId id="2147484837" r:id="rId60"/>
    <p:sldMasterId id="2147484849" r:id="rId61"/>
    <p:sldMasterId id="2147484861" r:id="rId62"/>
    <p:sldMasterId id="2147484873" r:id="rId63"/>
    <p:sldMasterId id="2147484885" r:id="rId64"/>
    <p:sldMasterId id="2147484897" r:id="rId65"/>
    <p:sldMasterId id="2147484909" r:id="rId66"/>
    <p:sldMasterId id="2147484921" r:id="rId67"/>
    <p:sldMasterId id="2147484933" r:id="rId68"/>
    <p:sldMasterId id="2147484945" r:id="rId69"/>
    <p:sldMasterId id="2147484957" r:id="rId70"/>
  </p:sldMasterIdLst>
  <p:notesMasterIdLst>
    <p:notesMasterId r:id="rId148"/>
  </p:notesMasterIdLst>
  <p:handoutMasterIdLst>
    <p:handoutMasterId r:id="rId149"/>
  </p:handoutMasterIdLst>
  <p:sldIdLst>
    <p:sldId id="1309" r:id="rId71"/>
    <p:sldId id="1496" r:id="rId72"/>
    <p:sldId id="1497" r:id="rId73"/>
    <p:sldId id="1498" r:id="rId74"/>
    <p:sldId id="1500" r:id="rId75"/>
    <p:sldId id="1501" r:id="rId76"/>
    <p:sldId id="1502" r:id="rId77"/>
    <p:sldId id="1505" r:id="rId78"/>
    <p:sldId id="1503" r:id="rId79"/>
    <p:sldId id="1504" r:id="rId80"/>
    <p:sldId id="1512" r:id="rId81"/>
    <p:sldId id="1506" r:id="rId82"/>
    <p:sldId id="1507" r:id="rId83"/>
    <p:sldId id="1584" r:id="rId84"/>
    <p:sldId id="1509" r:id="rId85"/>
    <p:sldId id="1511" r:id="rId86"/>
    <p:sldId id="1601" r:id="rId87"/>
    <p:sldId id="1585" r:id="rId88"/>
    <p:sldId id="1513" r:id="rId89"/>
    <p:sldId id="1592" r:id="rId90"/>
    <p:sldId id="1515" r:id="rId91"/>
    <p:sldId id="1516" r:id="rId92"/>
    <p:sldId id="1517" r:id="rId93"/>
    <p:sldId id="1519" r:id="rId94"/>
    <p:sldId id="1602" r:id="rId95"/>
    <p:sldId id="1578" r:id="rId96"/>
    <p:sldId id="1593" r:id="rId97"/>
    <p:sldId id="1521" r:id="rId98"/>
    <p:sldId id="1522" r:id="rId99"/>
    <p:sldId id="1523" r:id="rId100"/>
    <p:sldId id="1524" r:id="rId101"/>
    <p:sldId id="1525" r:id="rId102"/>
    <p:sldId id="1526" r:id="rId103"/>
    <p:sldId id="1527" r:id="rId104"/>
    <p:sldId id="1528" r:id="rId105"/>
    <p:sldId id="1529" r:id="rId106"/>
    <p:sldId id="1562" r:id="rId107"/>
    <p:sldId id="1530" r:id="rId108"/>
    <p:sldId id="1531" r:id="rId109"/>
    <p:sldId id="1594" r:id="rId110"/>
    <p:sldId id="1533" r:id="rId111"/>
    <p:sldId id="1534" r:id="rId112"/>
    <p:sldId id="1535" r:id="rId113"/>
    <p:sldId id="1536" r:id="rId114"/>
    <p:sldId id="1537" r:id="rId115"/>
    <p:sldId id="1603" r:id="rId116"/>
    <p:sldId id="1538" r:id="rId117"/>
    <p:sldId id="1539" r:id="rId118"/>
    <p:sldId id="1595" r:id="rId119"/>
    <p:sldId id="1566" r:id="rId120"/>
    <p:sldId id="1540" r:id="rId121"/>
    <p:sldId id="1541" r:id="rId122"/>
    <p:sldId id="1542" r:id="rId123"/>
    <p:sldId id="1543" r:id="rId124"/>
    <p:sldId id="1544" r:id="rId125"/>
    <p:sldId id="1545" r:id="rId126"/>
    <p:sldId id="1546" r:id="rId127"/>
    <p:sldId id="1547" r:id="rId128"/>
    <p:sldId id="1548" r:id="rId129"/>
    <p:sldId id="1549" r:id="rId130"/>
    <p:sldId id="1550" r:id="rId131"/>
    <p:sldId id="1551" r:id="rId132"/>
    <p:sldId id="1552" r:id="rId133"/>
    <p:sldId id="1577" r:id="rId134"/>
    <p:sldId id="1554" r:id="rId135"/>
    <p:sldId id="1555" r:id="rId136"/>
    <p:sldId id="1556" r:id="rId137"/>
    <p:sldId id="1557" r:id="rId138"/>
    <p:sldId id="1586" r:id="rId139"/>
    <p:sldId id="1589" r:id="rId140"/>
    <p:sldId id="1596" r:id="rId141"/>
    <p:sldId id="1597" r:id="rId142"/>
    <p:sldId id="1558" r:id="rId143"/>
    <p:sldId id="1559" r:id="rId144"/>
    <p:sldId id="1583" r:id="rId145"/>
    <p:sldId id="1604" r:id="rId146"/>
    <p:sldId id="1669" r:id="rId1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8A54"/>
    <a:srgbClr val="2A55D6"/>
    <a:srgbClr val="8C0000"/>
    <a:srgbClr val="663D63"/>
    <a:srgbClr val="66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50" autoAdjust="0"/>
    <p:restoredTop sz="99205" autoAdjust="0"/>
  </p:normalViewPr>
  <p:slideViewPr>
    <p:cSldViewPr>
      <p:cViewPr varScale="1">
        <p:scale>
          <a:sx n="107" d="100"/>
          <a:sy n="107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0" Type="http://schemas.openxmlformats.org/officeDocument/2006/relationships/slideMaster" Target="slideMasters/slideMaster60.xml"/><Relationship Id="rId61" Type="http://schemas.openxmlformats.org/officeDocument/2006/relationships/slideMaster" Target="slideMasters/slideMaster61.xml"/><Relationship Id="rId62" Type="http://schemas.openxmlformats.org/officeDocument/2006/relationships/slideMaster" Target="slideMasters/slideMaster62.xml"/><Relationship Id="rId63" Type="http://schemas.openxmlformats.org/officeDocument/2006/relationships/slideMaster" Target="slideMasters/slideMaster63.xml"/><Relationship Id="rId64" Type="http://schemas.openxmlformats.org/officeDocument/2006/relationships/slideMaster" Target="slideMasters/slideMaster64.xml"/><Relationship Id="rId65" Type="http://schemas.openxmlformats.org/officeDocument/2006/relationships/slideMaster" Target="slideMasters/slideMaster65.xml"/><Relationship Id="rId66" Type="http://schemas.openxmlformats.org/officeDocument/2006/relationships/slideMaster" Target="slideMasters/slideMaster66.xml"/><Relationship Id="rId67" Type="http://schemas.openxmlformats.org/officeDocument/2006/relationships/slideMaster" Target="slideMasters/slideMaster67.xml"/><Relationship Id="rId68" Type="http://schemas.openxmlformats.org/officeDocument/2006/relationships/slideMaster" Target="slideMasters/slideMaster68.xml"/><Relationship Id="rId69" Type="http://schemas.openxmlformats.org/officeDocument/2006/relationships/slideMaster" Target="slideMasters/slideMaster69.xml"/><Relationship Id="rId120" Type="http://schemas.openxmlformats.org/officeDocument/2006/relationships/slide" Target="slides/slide50.xml"/><Relationship Id="rId121" Type="http://schemas.openxmlformats.org/officeDocument/2006/relationships/slide" Target="slides/slide51.xml"/><Relationship Id="rId122" Type="http://schemas.openxmlformats.org/officeDocument/2006/relationships/slide" Target="slides/slide52.xml"/><Relationship Id="rId123" Type="http://schemas.openxmlformats.org/officeDocument/2006/relationships/slide" Target="slides/slide53.xml"/><Relationship Id="rId124" Type="http://schemas.openxmlformats.org/officeDocument/2006/relationships/slide" Target="slides/slide54.xml"/><Relationship Id="rId125" Type="http://schemas.openxmlformats.org/officeDocument/2006/relationships/slide" Target="slides/slide55.xml"/><Relationship Id="rId126" Type="http://schemas.openxmlformats.org/officeDocument/2006/relationships/slide" Target="slides/slide56.xml"/><Relationship Id="rId127" Type="http://schemas.openxmlformats.org/officeDocument/2006/relationships/slide" Target="slides/slide57.xml"/><Relationship Id="rId128" Type="http://schemas.openxmlformats.org/officeDocument/2006/relationships/slide" Target="slides/slide58.xml"/><Relationship Id="rId129" Type="http://schemas.openxmlformats.org/officeDocument/2006/relationships/slide" Target="slides/slide59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90" Type="http://schemas.openxmlformats.org/officeDocument/2006/relationships/slide" Target="slides/slide20.xml"/><Relationship Id="rId91" Type="http://schemas.openxmlformats.org/officeDocument/2006/relationships/slide" Target="slides/slide21.xml"/><Relationship Id="rId92" Type="http://schemas.openxmlformats.org/officeDocument/2006/relationships/slide" Target="slides/slide22.xml"/><Relationship Id="rId93" Type="http://schemas.openxmlformats.org/officeDocument/2006/relationships/slide" Target="slides/slide23.xml"/><Relationship Id="rId94" Type="http://schemas.openxmlformats.org/officeDocument/2006/relationships/slide" Target="slides/slide24.xml"/><Relationship Id="rId95" Type="http://schemas.openxmlformats.org/officeDocument/2006/relationships/slide" Target="slides/slide25.xml"/><Relationship Id="rId96" Type="http://schemas.openxmlformats.org/officeDocument/2006/relationships/slide" Target="slides/slide26.xml"/><Relationship Id="rId101" Type="http://schemas.openxmlformats.org/officeDocument/2006/relationships/slide" Target="slides/slide31.xml"/><Relationship Id="rId102" Type="http://schemas.openxmlformats.org/officeDocument/2006/relationships/slide" Target="slides/slide32.xml"/><Relationship Id="rId103" Type="http://schemas.openxmlformats.org/officeDocument/2006/relationships/slide" Target="slides/slide33.xml"/><Relationship Id="rId104" Type="http://schemas.openxmlformats.org/officeDocument/2006/relationships/slide" Target="slides/slide34.xml"/><Relationship Id="rId105" Type="http://schemas.openxmlformats.org/officeDocument/2006/relationships/slide" Target="slides/slide35.xml"/><Relationship Id="rId106" Type="http://schemas.openxmlformats.org/officeDocument/2006/relationships/slide" Target="slides/slide36.xml"/><Relationship Id="rId107" Type="http://schemas.openxmlformats.org/officeDocument/2006/relationships/slide" Target="slides/slide37.xml"/><Relationship Id="rId108" Type="http://schemas.openxmlformats.org/officeDocument/2006/relationships/slide" Target="slides/slide38.xml"/><Relationship Id="rId109" Type="http://schemas.openxmlformats.org/officeDocument/2006/relationships/slide" Target="slides/slide39.xml"/><Relationship Id="rId97" Type="http://schemas.openxmlformats.org/officeDocument/2006/relationships/slide" Target="slides/slide27.xml"/><Relationship Id="rId98" Type="http://schemas.openxmlformats.org/officeDocument/2006/relationships/slide" Target="slides/slide28.xml"/><Relationship Id="rId99" Type="http://schemas.openxmlformats.org/officeDocument/2006/relationships/slide" Target="slides/slide29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100" Type="http://schemas.openxmlformats.org/officeDocument/2006/relationships/slide" Target="slides/slide30.xml"/><Relationship Id="rId150" Type="http://schemas.openxmlformats.org/officeDocument/2006/relationships/printerSettings" Target="printerSettings/printerSettings1.bin"/><Relationship Id="rId151" Type="http://schemas.openxmlformats.org/officeDocument/2006/relationships/presProps" Target="presProps.xml"/><Relationship Id="rId152" Type="http://schemas.openxmlformats.org/officeDocument/2006/relationships/viewProps" Target="viewProps.xml"/><Relationship Id="rId153" Type="http://schemas.openxmlformats.org/officeDocument/2006/relationships/theme" Target="theme/theme1.xml"/><Relationship Id="rId154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70" Type="http://schemas.openxmlformats.org/officeDocument/2006/relationships/slideMaster" Target="slideMasters/slideMaster70.xml"/><Relationship Id="rId71" Type="http://schemas.openxmlformats.org/officeDocument/2006/relationships/slide" Target="slides/slide1.xml"/><Relationship Id="rId72" Type="http://schemas.openxmlformats.org/officeDocument/2006/relationships/slide" Target="slides/slide2.xml"/><Relationship Id="rId73" Type="http://schemas.openxmlformats.org/officeDocument/2006/relationships/slide" Target="slides/slide3.xml"/><Relationship Id="rId74" Type="http://schemas.openxmlformats.org/officeDocument/2006/relationships/slide" Target="slides/slide4.xml"/><Relationship Id="rId75" Type="http://schemas.openxmlformats.org/officeDocument/2006/relationships/slide" Target="slides/slide5.xml"/><Relationship Id="rId76" Type="http://schemas.openxmlformats.org/officeDocument/2006/relationships/slide" Target="slides/slide6.xml"/><Relationship Id="rId77" Type="http://schemas.openxmlformats.org/officeDocument/2006/relationships/slide" Target="slides/slide7.xml"/><Relationship Id="rId78" Type="http://schemas.openxmlformats.org/officeDocument/2006/relationships/slide" Target="slides/slide8.xml"/><Relationship Id="rId79" Type="http://schemas.openxmlformats.org/officeDocument/2006/relationships/slide" Target="slides/slide9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30" Type="http://schemas.openxmlformats.org/officeDocument/2006/relationships/slide" Target="slides/slide60.xml"/><Relationship Id="rId131" Type="http://schemas.openxmlformats.org/officeDocument/2006/relationships/slide" Target="slides/slide61.xml"/><Relationship Id="rId132" Type="http://schemas.openxmlformats.org/officeDocument/2006/relationships/slide" Target="slides/slide62.xml"/><Relationship Id="rId133" Type="http://schemas.openxmlformats.org/officeDocument/2006/relationships/slide" Target="slides/slide63.xml"/><Relationship Id="rId134" Type="http://schemas.openxmlformats.org/officeDocument/2006/relationships/slide" Target="slides/slide64.xml"/><Relationship Id="rId135" Type="http://schemas.openxmlformats.org/officeDocument/2006/relationships/slide" Target="slides/slide65.xml"/><Relationship Id="rId136" Type="http://schemas.openxmlformats.org/officeDocument/2006/relationships/slide" Target="slides/slide66.xml"/><Relationship Id="rId137" Type="http://schemas.openxmlformats.org/officeDocument/2006/relationships/slide" Target="slides/slide67.xml"/><Relationship Id="rId138" Type="http://schemas.openxmlformats.org/officeDocument/2006/relationships/slide" Target="slides/slide68.xml"/><Relationship Id="rId139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Master" Target="slideMasters/slideMaster56.xml"/><Relationship Id="rId57" Type="http://schemas.openxmlformats.org/officeDocument/2006/relationships/slideMaster" Target="slideMasters/slideMaster57.xml"/><Relationship Id="rId58" Type="http://schemas.openxmlformats.org/officeDocument/2006/relationships/slideMaster" Target="slideMasters/slideMaster58.xml"/><Relationship Id="rId59" Type="http://schemas.openxmlformats.org/officeDocument/2006/relationships/slideMaster" Target="slideMasters/slideMaster59.xml"/><Relationship Id="rId110" Type="http://schemas.openxmlformats.org/officeDocument/2006/relationships/slide" Target="slides/slide40.xml"/><Relationship Id="rId111" Type="http://schemas.openxmlformats.org/officeDocument/2006/relationships/slide" Target="slides/slide41.xml"/><Relationship Id="rId112" Type="http://schemas.openxmlformats.org/officeDocument/2006/relationships/slide" Target="slides/slide42.xml"/><Relationship Id="rId113" Type="http://schemas.openxmlformats.org/officeDocument/2006/relationships/slide" Target="slides/slide43.xml"/><Relationship Id="rId114" Type="http://schemas.openxmlformats.org/officeDocument/2006/relationships/slide" Target="slides/slide44.xml"/><Relationship Id="rId115" Type="http://schemas.openxmlformats.org/officeDocument/2006/relationships/slide" Target="slides/slide45.xml"/><Relationship Id="rId116" Type="http://schemas.openxmlformats.org/officeDocument/2006/relationships/slide" Target="slides/slide46.xml"/><Relationship Id="rId117" Type="http://schemas.openxmlformats.org/officeDocument/2006/relationships/slide" Target="slides/slide47.xml"/><Relationship Id="rId118" Type="http://schemas.openxmlformats.org/officeDocument/2006/relationships/slide" Target="slides/slide48.xml"/><Relationship Id="rId119" Type="http://schemas.openxmlformats.org/officeDocument/2006/relationships/slide" Target="slides/slide4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80" Type="http://schemas.openxmlformats.org/officeDocument/2006/relationships/slide" Target="slides/slide10.xml"/><Relationship Id="rId81" Type="http://schemas.openxmlformats.org/officeDocument/2006/relationships/slide" Target="slides/slide11.xml"/><Relationship Id="rId82" Type="http://schemas.openxmlformats.org/officeDocument/2006/relationships/slide" Target="slides/slide12.xml"/><Relationship Id="rId83" Type="http://schemas.openxmlformats.org/officeDocument/2006/relationships/slide" Target="slides/slide13.xml"/><Relationship Id="rId84" Type="http://schemas.openxmlformats.org/officeDocument/2006/relationships/slide" Target="slides/slide14.xml"/><Relationship Id="rId85" Type="http://schemas.openxmlformats.org/officeDocument/2006/relationships/slide" Target="slides/slide15.xml"/><Relationship Id="rId86" Type="http://schemas.openxmlformats.org/officeDocument/2006/relationships/slide" Target="slides/slide16.xml"/><Relationship Id="rId87" Type="http://schemas.openxmlformats.org/officeDocument/2006/relationships/slide" Target="slides/slide17.xml"/><Relationship Id="rId88" Type="http://schemas.openxmlformats.org/officeDocument/2006/relationships/slide" Target="slides/slide18.xml"/><Relationship Id="rId89" Type="http://schemas.openxmlformats.org/officeDocument/2006/relationships/slide" Target="slides/slide19.xml"/><Relationship Id="rId140" Type="http://schemas.openxmlformats.org/officeDocument/2006/relationships/slide" Target="slides/slide70.xml"/><Relationship Id="rId141" Type="http://schemas.openxmlformats.org/officeDocument/2006/relationships/slide" Target="slides/slide71.xml"/><Relationship Id="rId142" Type="http://schemas.openxmlformats.org/officeDocument/2006/relationships/slide" Target="slides/slide72.xml"/><Relationship Id="rId143" Type="http://schemas.openxmlformats.org/officeDocument/2006/relationships/slide" Target="slides/slide73.xml"/><Relationship Id="rId144" Type="http://schemas.openxmlformats.org/officeDocument/2006/relationships/slide" Target="slides/slide74.xml"/><Relationship Id="rId145" Type="http://schemas.openxmlformats.org/officeDocument/2006/relationships/slide" Target="slides/slide75.xml"/><Relationship Id="rId146" Type="http://schemas.openxmlformats.org/officeDocument/2006/relationships/slide" Target="slides/slide76.xml"/><Relationship Id="rId147" Type="http://schemas.openxmlformats.org/officeDocument/2006/relationships/slide" Target="slides/slide77.xml"/><Relationship Id="rId148" Type="http://schemas.openxmlformats.org/officeDocument/2006/relationships/notesMaster" Target="notesMasters/notesMaster1.xml"/><Relationship Id="rId1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Downloads\hpca_slide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ongu\Documents\isca12_graphs_pp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yoonh\Desktop\figs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onh\Desktop\figs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onh\Desktop\figs2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onh\Desktop\figs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Downloads\hpca_slid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Dropbox\Research\22_DRAM_TLDRAM\CameraReady\useful\tldram_tren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Dropbox\Research\22_DRAM_TLDRAM\CameraReady\useful\tldram_tren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Downloads\hpca_slid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onghyuk\My%20Documents\qua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onghyuk\My%20Documents\qua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shared\samsung%20page%20copy\PageCopy_Power_v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ongu\Documents\isca12_graphs_p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532595587714"/>
          <c:y val="0.180294865485564"/>
          <c:w val="0.677767373672885"/>
          <c:h val="0.591493807414698"/>
        </c:manualLayout>
      </c:layout>
      <c:lineChart>
        <c:grouping val="standard"/>
        <c:varyColors val="0"/>
        <c:ser>
          <c:idx val="0"/>
          <c:order val="0"/>
          <c:tx>
            <c:strRef>
              <c:f>Trend!$C$42</c:f>
              <c:strCache>
                <c:ptCount val="1"/>
                <c:pt idx="0">
                  <c:v>Capacity</c:v>
                </c:pt>
              </c:strCache>
            </c:strRef>
          </c:tx>
          <c:marker>
            <c:symbol val="triangle"/>
            <c:size val="12"/>
          </c:marker>
          <c:cat>
            <c:numRef>
              <c:f>Trend!$D$41:$H$41</c:f>
              <c:numCache>
                <c:formatCode>General</c:formatCode>
                <c:ptCount val="5"/>
                <c:pt idx="0">
                  <c:v>2000.0</c:v>
                </c:pt>
                <c:pt idx="1">
                  <c:v>2003.0</c:v>
                </c:pt>
                <c:pt idx="2">
                  <c:v>2006.0</c:v>
                </c:pt>
                <c:pt idx="3">
                  <c:v>2008.0</c:v>
                </c:pt>
                <c:pt idx="4">
                  <c:v>2011.0</c:v>
                </c:pt>
              </c:numCache>
            </c:numRef>
          </c:cat>
          <c:val>
            <c:numRef>
              <c:f>Trend!$D$42:$H$42</c:f>
              <c:numCache>
                <c:formatCode>General</c:formatCode>
                <c:ptCount val="5"/>
                <c:pt idx="0">
                  <c:v>0.125</c:v>
                </c:pt>
                <c:pt idx="1">
                  <c:v>0.25</c:v>
                </c:pt>
                <c:pt idx="2">
                  <c:v>0.5</c:v>
                </c:pt>
                <c:pt idx="3">
                  <c:v>1.0</c:v>
                </c:pt>
                <c:pt idx="4">
                  <c:v>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3423496"/>
        <c:axId val="-2033426104"/>
      </c:lineChart>
      <c:lineChart>
        <c:grouping val="standard"/>
        <c:varyColors val="0"/>
        <c:ser>
          <c:idx val="1"/>
          <c:order val="1"/>
          <c:tx>
            <c:strRef>
              <c:f>Trend!$C$43</c:f>
              <c:strCache>
                <c:ptCount val="1"/>
                <c:pt idx="0">
                  <c:v>Latency (tRC)</c:v>
                </c:pt>
              </c:strCache>
            </c:strRef>
          </c:tx>
          <c:marker>
            <c:symbol val="square"/>
            <c:size val="10"/>
          </c:marker>
          <c:cat>
            <c:numRef>
              <c:f>Trend!$D$41:$H$41</c:f>
              <c:numCache>
                <c:formatCode>General</c:formatCode>
                <c:ptCount val="5"/>
                <c:pt idx="0">
                  <c:v>2000.0</c:v>
                </c:pt>
                <c:pt idx="1">
                  <c:v>2003.0</c:v>
                </c:pt>
                <c:pt idx="2">
                  <c:v>2006.0</c:v>
                </c:pt>
                <c:pt idx="3">
                  <c:v>2008.0</c:v>
                </c:pt>
                <c:pt idx="4">
                  <c:v>2011.0</c:v>
                </c:pt>
              </c:numCache>
            </c:numRef>
          </c:cat>
          <c:val>
            <c:numRef>
              <c:f>Trend!$D$43:$H$43</c:f>
              <c:numCache>
                <c:formatCode>General</c:formatCode>
                <c:ptCount val="5"/>
                <c:pt idx="0">
                  <c:v>65.0</c:v>
                </c:pt>
                <c:pt idx="1">
                  <c:v>60.0</c:v>
                </c:pt>
                <c:pt idx="2">
                  <c:v>57.5</c:v>
                </c:pt>
                <c:pt idx="3">
                  <c:v>49.5</c:v>
                </c:pt>
                <c:pt idx="4">
                  <c:v>47.91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3435864"/>
        <c:axId val="-2033441464"/>
      </c:lineChart>
      <c:catAx>
        <c:axId val="-2033423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/>
                  <a:t>Year</a:t>
                </a:r>
              </a:p>
            </c:rich>
          </c:tx>
          <c:layout>
            <c:manualLayout>
              <c:xMode val="edge"/>
              <c:yMode val="edge"/>
              <c:x val="0.450371237379111"/>
              <c:y val="0.8942710383858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033426104"/>
        <c:crosses val="autoZero"/>
        <c:auto val="1"/>
        <c:lblAlgn val="ctr"/>
        <c:lblOffset val="100"/>
        <c:noMultiLvlLbl val="0"/>
      </c:catAx>
      <c:valAx>
        <c:axId val="-20334261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>
                    <a:solidFill>
                      <a:schemeClr val="accent1"/>
                    </a:solidFill>
                  </a:defRPr>
                </a:pPr>
                <a:r>
                  <a:rPr lang="en-US" sz="2800" dirty="0">
                    <a:solidFill>
                      <a:schemeClr val="accent1"/>
                    </a:solidFill>
                  </a:rPr>
                  <a:t>Capacity (Gb)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2400">
                <a:solidFill>
                  <a:schemeClr val="tx1"/>
                </a:solidFill>
              </a:defRPr>
            </a:pPr>
            <a:endParaRPr lang="en-US"/>
          </a:p>
        </c:txPr>
        <c:crossAx val="-2033423496"/>
        <c:crosses val="autoZero"/>
        <c:crossBetween val="between"/>
      </c:valAx>
      <c:valAx>
        <c:axId val="-2033441464"/>
        <c:scaling>
          <c:orientation val="minMax"/>
          <c:max val="100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800">
                    <a:solidFill>
                      <a:schemeClr val="accent2"/>
                    </a:solidFill>
                  </a:defRPr>
                </a:pPr>
                <a:r>
                  <a:rPr lang="en-US" sz="2800">
                    <a:solidFill>
                      <a:schemeClr val="accent2"/>
                    </a:solidFill>
                  </a:rPr>
                  <a:t>Latency (ns)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033435864"/>
        <c:crosses val="max"/>
        <c:crossBetween val="between"/>
        <c:majorUnit val="20.0"/>
      </c:valAx>
      <c:catAx>
        <c:axId val="-2033435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33441464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3284992962021"/>
          <c:y val="0.205687284312453"/>
          <c:w val="0.422272181288777"/>
          <c:h val="0.735757368807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Sheet1!$D$134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Sheet1!$C$135</c:f>
              <c:strCache>
                <c:ptCount val="1"/>
                <c:pt idx="0">
                  <c:v>gmean</c:v>
                </c:pt>
              </c:strCache>
            </c:strRef>
          </c:cat>
          <c:val>
            <c:numRef>
              <c:f>Sheet1!$D$135</c:f>
              <c:numCache>
                <c:formatCode>General</c:formatCode>
                <c:ptCount val="1"/>
                <c:pt idx="0">
                  <c:v>0.568959471396045</c:v>
                </c:pt>
              </c:numCache>
            </c:numRef>
          </c:val>
        </c:ser>
        <c:ser>
          <c:idx val="1"/>
          <c:order val="1"/>
          <c:tx>
            <c:strRef>
              <c:f>Sheet1!$G$134</c:f>
              <c:strCache>
                <c:ptCount val="1"/>
                <c:pt idx="0">
                  <c:v>MASA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Sheet1!$C$135</c:f>
              <c:strCache>
                <c:ptCount val="1"/>
                <c:pt idx="0">
                  <c:v>gmean</c:v>
                </c:pt>
              </c:strCache>
            </c:strRef>
          </c:cat>
          <c:val>
            <c:numRef>
              <c:f>Sheet1!$G$135</c:f>
              <c:numCache>
                <c:formatCode>General</c:formatCode>
                <c:ptCount val="1"/>
                <c:pt idx="0">
                  <c:v>0.698010062977278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29903816"/>
        <c:axId val="1830180072"/>
      </c:barChart>
      <c:catAx>
        <c:axId val="1829903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30180072"/>
        <c:crosses val="autoZero"/>
        <c:auto val="1"/>
        <c:lblAlgn val="ctr"/>
        <c:lblOffset val="0"/>
        <c:noMultiLvlLbl val="0"/>
      </c:catAx>
      <c:valAx>
        <c:axId val="1830180072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smtClean="0"/>
                  <a:t>Row-Buffer </a:t>
                </a:r>
                <a:r>
                  <a:rPr lang="en-US" sz="1200" baseline="0" smtClean="0"/>
                  <a:t>Hit-Rate</a:t>
                </a:r>
                <a:endParaRPr lang="en-US" sz="120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829903816"/>
        <c:crosses val="autoZero"/>
        <c:crossBetween val="between"/>
        <c:majorUnit val="0.2"/>
        <c:minorUnit val="0.05"/>
      </c:valAx>
    </c:plotArea>
    <c:legend>
      <c:legendPos val="t"/>
      <c:layout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 w="0"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2671922143212"/>
          <c:y val="0.117320558177138"/>
          <c:w val="0.826468034858521"/>
          <c:h val="0.7066361026245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Sheet1!$G$23</c:f>
              <c:strCache>
                <c:ptCount val="1"/>
                <c:pt idx="0">
                  <c:v>FREQ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Sheet1!$C$9:$E$9</c:f>
              <c:strCache>
                <c:ptCount val="3"/>
                <c:pt idx="0">
                  <c:v>Server</c:v>
                </c:pt>
                <c:pt idx="1">
                  <c:v>Cloud</c:v>
                </c:pt>
                <c:pt idx="2">
                  <c:v>Avg</c:v>
                </c:pt>
              </c:strCache>
            </c:strRef>
          </c:cat>
          <c:val>
            <c:numRef>
              <c:f>Sheet1!$C$27:$E$27</c:f>
              <c:numCache>
                <c:formatCode>General</c:formatCode>
                <c:ptCount val="3"/>
                <c:pt idx="0">
                  <c:v>0.955198767233418</c:v>
                </c:pt>
                <c:pt idx="1">
                  <c:v>1.04690252364578</c:v>
                </c:pt>
                <c:pt idx="2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Sheet1!$G$24</c:f>
              <c:strCache>
                <c:ptCount val="1"/>
                <c:pt idx="0">
                  <c:v>FREQ-Dyn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Sheet1!$C$9:$E$9</c:f>
              <c:strCache>
                <c:ptCount val="3"/>
                <c:pt idx="0">
                  <c:v>Server</c:v>
                </c:pt>
                <c:pt idx="1">
                  <c:v>Cloud</c:v>
                </c:pt>
                <c:pt idx="2">
                  <c:v>Avg</c:v>
                </c:pt>
              </c:strCache>
            </c:strRef>
          </c:cat>
          <c:val>
            <c:numRef>
              <c:f>Sheet1!$C$28:$E$28</c:f>
              <c:numCache>
                <c:formatCode>General</c:formatCode>
                <c:ptCount val="3"/>
                <c:pt idx="0">
                  <c:v>1.05024857095811</c:v>
                </c:pt>
                <c:pt idx="1">
                  <c:v>1.10738284840727</c:v>
                </c:pt>
                <c:pt idx="2">
                  <c:v>1.07843741313219</c:v>
                </c:pt>
              </c:numCache>
            </c:numRef>
          </c:val>
        </c:ser>
        <c:ser>
          <c:idx val="2"/>
          <c:order val="2"/>
          <c:tx>
            <c:strRef>
              <c:f>Sheet1!$G$25</c:f>
              <c:strCache>
                <c:ptCount val="1"/>
                <c:pt idx="0">
                  <c:v>RBLA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Sheet1!$C$9:$E$9</c:f>
              <c:strCache>
                <c:ptCount val="3"/>
                <c:pt idx="0">
                  <c:v>Server</c:v>
                </c:pt>
                <c:pt idx="1">
                  <c:v>Cloud</c:v>
                </c:pt>
                <c:pt idx="2">
                  <c:v>Avg</c:v>
                </c:pt>
              </c:strCache>
            </c:strRef>
          </c:cat>
          <c:val>
            <c:numRef>
              <c:f>Sheet1!$C$29:$E$29</c:f>
              <c:numCache>
                <c:formatCode>General</c:formatCode>
                <c:ptCount val="3"/>
                <c:pt idx="0">
                  <c:v>1.07128921989386</c:v>
                </c:pt>
                <c:pt idx="1">
                  <c:v>1.09971070120103</c:v>
                </c:pt>
                <c:pt idx="2">
                  <c:v>1.0854069371432</c:v>
                </c:pt>
              </c:numCache>
            </c:numRef>
          </c:val>
        </c:ser>
        <c:ser>
          <c:idx val="3"/>
          <c:order val="3"/>
          <c:tx>
            <c:strRef>
              <c:f>Sheet1!$G$26</c:f>
              <c:strCache>
                <c:ptCount val="1"/>
                <c:pt idx="0">
                  <c:v>RBLA-Dyn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Sheet1!$C$9:$E$9</c:f>
              <c:strCache>
                <c:ptCount val="3"/>
                <c:pt idx="0">
                  <c:v>Server</c:v>
                </c:pt>
                <c:pt idx="1">
                  <c:v>Cloud</c:v>
                </c:pt>
                <c:pt idx="2">
                  <c:v>Avg</c:v>
                </c:pt>
              </c:strCache>
            </c:strRef>
          </c:cat>
          <c:val>
            <c:numRef>
              <c:f>Sheet1!$C$30:$E$30</c:f>
              <c:numCache>
                <c:formatCode>General</c:formatCode>
                <c:ptCount val="3"/>
                <c:pt idx="0">
                  <c:v>1.12035130984795</c:v>
                </c:pt>
                <c:pt idx="1">
                  <c:v>1.15107899857966</c:v>
                </c:pt>
                <c:pt idx="2">
                  <c:v>1.13561122916128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4882616"/>
        <c:axId val="-2124877080"/>
      </c:barChart>
      <c:catAx>
        <c:axId val="-2124882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Workload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-2124877080"/>
        <c:crosses val="autoZero"/>
        <c:auto val="1"/>
        <c:lblAlgn val="ctr"/>
        <c:lblOffset val="100"/>
        <c:noMultiLvlLbl val="0"/>
      </c:catAx>
      <c:valAx>
        <c:axId val="-21248770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Normalized Weighted Speedup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488261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Sheet1!$G$22</c:f>
              <c:strCache>
                <c:ptCount val="1"/>
                <c:pt idx="0">
                  <c:v>16GB PCM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(Sheet1!$AK$4,Sheet1!$AK$5,Sheet1!$AK$6)</c:f>
              <c:strCache>
                <c:ptCount val="3"/>
                <c:pt idx="0">
                  <c:v>Weighted Speedup</c:v>
                </c:pt>
                <c:pt idx="1">
                  <c:v>Max. Slowdown</c:v>
                </c:pt>
                <c:pt idx="2">
                  <c:v>Perf. per Watt</c:v>
                </c:pt>
              </c:strCache>
            </c:strRef>
          </c:cat>
          <c:val>
            <c:numRef>
              <c:f>(Sheet1!$F$27,Sheet1!$F$47,Sheet1!$F$97)</c:f>
              <c:numCache>
                <c:formatCode>General</c:formatCode>
                <c:ptCount val="3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</c:numCache>
            </c:numRef>
          </c:val>
        </c:ser>
        <c:ser>
          <c:idx val="3"/>
          <c:order val="1"/>
          <c:tx>
            <c:strRef>
              <c:f>Sheet1!$G$26</c:f>
              <c:strCache>
                <c:ptCount val="1"/>
                <c:pt idx="0">
                  <c:v>RBLA-Dyn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(Sheet1!$AK$4,Sheet1!$AK$5,Sheet1!$AK$6)</c:f>
              <c:strCache>
                <c:ptCount val="3"/>
                <c:pt idx="0">
                  <c:v>Weighted Speedup</c:v>
                </c:pt>
                <c:pt idx="1">
                  <c:v>Max. Slowdown</c:v>
                </c:pt>
                <c:pt idx="2">
                  <c:v>Perf. per Watt</c:v>
                </c:pt>
              </c:strCache>
            </c:strRef>
          </c:cat>
          <c:val>
            <c:numRef>
              <c:f>(Sheet1!$F$28,Sheet1!$F$48,Sheet1!$F$98)</c:f>
              <c:numCache>
                <c:formatCode>General</c:formatCode>
                <c:ptCount val="3"/>
                <c:pt idx="0">
                  <c:v>1.31083660882258</c:v>
                </c:pt>
                <c:pt idx="1">
                  <c:v>0.81719489482245</c:v>
                </c:pt>
                <c:pt idx="2">
                  <c:v>0.465423705640499</c:v>
                </c:pt>
              </c:numCache>
            </c:numRef>
          </c:val>
        </c:ser>
        <c:ser>
          <c:idx val="1"/>
          <c:order val="2"/>
          <c:tx>
            <c:strRef>
              <c:f>Sheet1!$G$21</c:f>
              <c:strCache>
                <c:ptCount val="1"/>
                <c:pt idx="0">
                  <c:v>16GB DRAM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(Sheet1!$AK$4,Sheet1!$AK$5,Sheet1!$AK$6)</c:f>
              <c:strCache>
                <c:ptCount val="3"/>
                <c:pt idx="0">
                  <c:v>Weighted Speedup</c:v>
                </c:pt>
                <c:pt idx="1">
                  <c:v>Max. Slowdown</c:v>
                </c:pt>
                <c:pt idx="2">
                  <c:v>Perf. per Watt</c:v>
                </c:pt>
              </c:strCache>
            </c:strRef>
          </c:cat>
          <c:val>
            <c:numRef>
              <c:f>(Sheet1!$F$29,Sheet1!$F$49,Sheet1!$F$99)</c:f>
              <c:numCache>
                <c:formatCode>General</c:formatCode>
                <c:ptCount val="3"/>
                <c:pt idx="0">
                  <c:v>1.8423460201957</c:v>
                </c:pt>
                <c:pt idx="1">
                  <c:v>0.569207907349579</c:v>
                </c:pt>
                <c:pt idx="2">
                  <c:v>0.443071661584369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4773608"/>
        <c:axId val="-2125371800"/>
      </c:barChart>
      <c:catAx>
        <c:axId val="-2124773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Normalized Metric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-2125371800"/>
        <c:crosses val="autoZero"/>
        <c:auto val="1"/>
        <c:lblAlgn val="ctr"/>
        <c:lblOffset val="100"/>
        <c:noMultiLvlLbl val="0"/>
      </c:catAx>
      <c:valAx>
        <c:axId val="-2125371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477360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Sheet1!$G$22</c:f>
              <c:strCache>
                <c:ptCount val="1"/>
                <c:pt idx="0">
                  <c:v>16GB PCM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Sheet1!$E$9</c:f>
              <c:strCache>
                <c:ptCount val="1"/>
                <c:pt idx="0">
                  <c:v>Avg</c:v>
                </c:pt>
              </c:strCache>
            </c:strRef>
          </c:cat>
          <c:val>
            <c:numRef>
              <c:f>Sheet1!$F$27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</c:ser>
        <c:ser>
          <c:idx val="3"/>
          <c:order val="1"/>
          <c:tx>
            <c:strRef>
              <c:f>Sheet1!$G$26</c:f>
              <c:strCache>
                <c:ptCount val="1"/>
                <c:pt idx="0">
                  <c:v>RBLA-Dyn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Sheet1!$E$9</c:f>
              <c:strCache>
                <c:ptCount val="1"/>
                <c:pt idx="0">
                  <c:v>Avg</c:v>
                </c:pt>
              </c:strCache>
            </c:strRef>
          </c:cat>
          <c:val>
            <c:numRef>
              <c:f>Sheet1!$F$28</c:f>
              <c:numCache>
                <c:formatCode>General</c:formatCode>
                <c:ptCount val="1"/>
                <c:pt idx="0">
                  <c:v>1.31083660882258</c:v>
                </c:pt>
              </c:numCache>
            </c:numRef>
          </c:val>
        </c:ser>
        <c:ser>
          <c:idx val="1"/>
          <c:order val="2"/>
          <c:tx>
            <c:strRef>
              <c:f>Sheet1!$G$21</c:f>
              <c:strCache>
                <c:ptCount val="1"/>
                <c:pt idx="0">
                  <c:v>16GB DRAM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Sheet1!$E$9</c:f>
              <c:strCache>
                <c:ptCount val="1"/>
                <c:pt idx="0">
                  <c:v>Avg</c:v>
                </c:pt>
              </c:strCache>
            </c:strRef>
          </c:cat>
          <c:val>
            <c:numRef>
              <c:f>Sheet1!$F$29</c:f>
              <c:numCache>
                <c:formatCode>General</c:formatCode>
                <c:ptCount val="1"/>
                <c:pt idx="0">
                  <c:v>1.8423460201957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5536712"/>
        <c:axId val="-2065675352"/>
      </c:barChart>
      <c:catAx>
        <c:axId val="-2065536712"/>
        <c:scaling>
          <c:orientation val="minMax"/>
        </c:scaling>
        <c:delete val="1"/>
        <c:axPos val="b"/>
        <c:majorTickMark val="none"/>
        <c:minorTickMark val="none"/>
        <c:tickLblPos val="nextTo"/>
        <c:crossAx val="-2065675352"/>
        <c:crosses val="autoZero"/>
        <c:auto val="1"/>
        <c:lblAlgn val="ctr"/>
        <c:lblOffset val="100"/>
        <c:noMultiLvlLbl val="0"/>
      </c:catAx>
      <c:valAx>
        <c:axId val="-20656753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Normalized Weighted Speedup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553671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Sheet1!$G$22</c:f>
              <c:strCache>
                <c:ptCount val="1"/>
                <c:pt idx="0">
                  <c:v>16GB PCM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Sheet1!$E$9</c:f>
              <c:strCache>
                <c:ptCount val="1"/>
                <c:pt idx="0">
                  <c:v>Avg</c:v>
                </c:pt>
              </c:strCache>
            </c:strRef>
          </c:cat>
          <c:val>
            <c:numRef>
              <c:f>Sheet1!$F$47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</c:ser>
        <c:ser>
          <c:idx val="3"/>
          <c:order val="1"/>
          <c:tx>
            <c:strRef>
              <c:f>Sheet1!$G$26</c:f>
              <c:strCache>
                <c:ptCount val="1"/>
                <c:pt idx="0">
                  <c:v>RBLA-Dyn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Sheet1!$E$9</c:f>
              <c:strCache>
                <c:ptCount val="1"/>
                <c:pt idx="0">
                  <c:v>Avg</c:v>
                </c:pt>
              </c:strCache>
            </c:strRef>
          </c:cat>
          <c:val>
            <c:numRef>
              <c:f>Sheet1!$F$48</c:f>
              <c:numCache>
                <c:formatCode>General</c:formatCode>
                <c:ptCount val="1"/>
                <c:pt idx="0">
                  <c:v>0.81719489482245</c:v>
                </c:pt>
              </c:numCache>
            </c:numRef>
          </c:val>
        </c:ser>
        <c:ser>
          <c:idx val="1"/>
          <c:order val="2"/>
          <c:tx>
            <c:strRef>
              <c:f>Sheet1!$G$21</c:f>
              <c:strCache>
                <c:ptCount val="1"/>
                <c:pt idx="0">
                  <c:v>16GB DRAM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Sheet1!$E$9</c:f>
              <c:strCache>
                <c:ptCount val="1"/>
                <c:pt idx="0">
                  <c:v>Avg</c:v>
                </c:pt>
              </c:strCache>
            </c:strRef>
          </c:cat>
          <c:val>
            <c:numRef>
              <c:f>Sheet1!$F$49</c:f>
              <c:numCache>
                <c:formatCode>General</c:formatCode>
                <c:ptCount val="1"/>
                <c:pt idx="0">
                  <c:v>0.569207907349579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5421560"/>
        <c:axId val="-2125431864"/>
      </c:barChart>
      <c:catAx>
        <c:axId val="-2125421560"/>
        <c:scaling>
          <c:orientation val="minMax"/>
        </c:scaling>
        <c:delete val="1"/>
        <c:axPos val="b"/>
        <c:majorTickMark val="none"/>
        <c:minorTickMark val="none"/>
        <c:tickLblPos val="nextTo"/>
        <c:crossAx val="-2125431864"/>
        <c:crosses val="autoZero"/>
        <c:auto val="1"/>
        <c:lblAlgn val="ctr"/>
        <c:lblOffset val="100"/>
        <c:noMultiLvlLbl val="0"/>
      </c:catAx>
      <c:valAx>
        <c:axId val="-21254318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 dirty="0"/>
                  <a:t>Normalized </a:t>
                </a:r>
                <a:r>
                  <a:rPr lang="en-US" b="1" dirty="0" smtClean="0"/>
                  <a:t>Max. </a:t>
                </a:r>
                <a:r>
                  <a:rPr lang="en-US" b="1" dirty="0"/>
                  <a:t>Slowdown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542156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63500">
              <a:solidFill>
                <a:schemeClr val="tx1"/>
              </a:solidFill>
            </a:ln>
          </c:spPr>
          <c:marker>
            <c:symbol val="diamond"/>
            <c:size val="2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2"/>
            <c:marker>
              <c:spPr>
                <a:solidFill>
                  <a:schemeClr val="tx1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c:spPr>
            </c:marker>
            <c:bubble3D val="0"/>
          </c:dPt>
          <c:dPt>
            <c:idx val="4"/>
            <c:marker>
              <c:spPr>
                <a:solidFill>
                  <a:schemeClr val="tx1"/>
                </a:solidFill>
                <a:ln>
                  <a:noFill/>
                </a:ln>
              </c:spPr>
            </c:marker>
            <c:bubble3D val="0"/>
          </c:dPt>
          <c:xVal>
            <c:numRef>
              <c:f>'Trade-off'!$C$50:$C$54</c:f>
              <c:numCache>
                <c:formatCode>0.00</c:formatCode>
                <c:ptCount val="5"/>
                <c:pt idx="0">
                  <c:v>23.10725021132788</c:v>
                </c:pt>
                <c:pt idx="1">
                  <c:v>24.61776435004466</c:v>
                </c:pt>
                <c:pt idx="2">
                  <c:v>27.83117556055124</c:v>
                </c:pt>
                <c:pt idx="3">
                  <c:v>35.46159936378587</c:v>
                </c:pt>
                <c:pt idx="4" formatCode="General">
                  <c:v>52.5</c:v>
                </c:pt>
              </c:numCache>
            </c:numRef>
          </c:xVal>
          <c:yVal>
            <c:numRef>
              <c:f>'Trade-off'!$D$50:$D$54</c:f>
              <c:numCache>
                <c:formatCode>General</c:formatCode>
                <c:ptCount val="5"/>
                <c:pt idx="0">
                  <c:v>3.755102040816326</c:v>
                </c:pt>
                <c:pt idx="1">
                  <c:v>2.285714285714286</c:v>
                </c:pt>
                <c:pt idx="2">
                  <c:v>1.551020408163265</c:v>
                </c:pt>
                <c:pt idx="3">
                  <c:v>1.183673469387755</c:v>
                </c:pt>
                <c:pt idx="4">
                  <c:v>1.0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37538568"/>
        <c:axId val="-2038395432"/>
      </c:scatterChart>
      <c:valAx>
        <c:axId val="-2037538568"/>
        <c:scaling>
          <c:orientation val="minMax"/>
          <c:max val="70.0"/>
        </c:scaling>
        <c:delete val="0"/>
        <c:axPos val="b"/>
        <c:title>
          <c:tx>
            <c:rich>
              <a:bodyPr anchor="t" anchorCtr="0"/>
              <a:lstStyle/>
              <a:p>
                <a:pPr algn="r">
                  <a:defRPr sz="2800"/>
                </a:pPr>
                <a:r>
                  <a:rPr lang="en-US" sz="2800" smtClean="0"/>
                  <a:t>Latency (ns)</a:t>
                </a:r>
                <a:endParaRPr lang="en-US" sz="280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038395432"/>
        <c:crosses val="autoZero"/>
        <c:crossBetween val="midCat"/>
        <c:majorUnit val="10.0"/>
      </c:valAx>
      <c:valAx>
        <c:axId val="-20383954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dirty="0" smtClean="0"/>
                  <a:t>Normalized</a:t>
                </a:r>
                <a:r>
                  <a:rPr lang="en-US" sz="2800" baseline="0" dirty="0" smtClean="0"/>
                  <a:t> DRAM Area</a:t>
                </a:r>
                <a:endParaRPr lang="en-US" sz="2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037538568"/>
        <c:crosses val="autoZero"/>
        <c:crossBetween val="midCat"/>
        <c:majorUnit val="1.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279527559055"/>
          <c:y val="0.0897224210610037"/>
          <c:w val="0.642587790750294"/>
          <c:h val="0.712703814303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Sheet2!$G$18</c:f>
              <c:strCache>
                <c:ptCount val="1"/>
                <c:pt idx="0">
                  <c:v>Normalized Power Consumption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cat>
            <c:strRef>
              <c:f>Sheet2!$H$17:$J$17</c:f>
              <c:strCache>
                <c:ptCount val="3"/>
                <c:pt idx="0">
                  <c:v>commodity DRAM</c:v>
                </c:pt>
                <c:pt idx="1">
                  <c:v>near segment</c:v>
                </c:pt>
                <c:pt idx="2">
                  <c:v>far  segment</c:v>
                </c:pt>
              </c:strCache>
            </c:strRef>
          </c:cat>
          <c:val>
            <c:numRef>
              <c:f>Sheet2!$H$18:$J$18</c:f>
              <c:numCache>
                <c:formatCode>General</c:formatCode>
                <c:ptCount val="3"/>
                <c:pt idx="0">
                  <c:v>1.0</c:v>
                </c:pt>
                <c:pt idx="1">
                  <c:v>0.49</c:v>
                </c:pt>
                <c:pt idx="2">
                  <c:v>1.49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070162296"/>
        <c:axId val="-2064968712"/>
      </c:barChart>
      <c:catAx>
        <c:axId val="-2070162296"/>
        <c:scaling>
          <c:orientation val="minMax"/>
        </c:scaling>
        <c:delete val="1"/>
        <c:axPos val="b"/>
        <c:majorTickMark val="out"/>
        <c:minorTickMark val="none"/>
        <c:tickLblPos val="nextTo"/>
        <c:crossAx val="-2064968712"/>
        <c:crosses val="autoZero"/>
        <c:auto val="1"/>
        <c:lblAlgn val="ctr"/>
        <c:lblOffset val="100"/>
        <c:noMultiLvlLbl val="0"/>
      </c:catAx>
      <c:valAx>
        <c:axId val="-2064968712"/>
        <c:scaling>
          <c:orientation val="minMax"/>
          <c:max val="1.5"/>
          <c:min val="0.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70162296"/>
        <c:crosses val="autoZero"/>
        <c:crossBetween val="between"/>
        <c:majorUnit val="0.5"/>
        <c:minorUnit val="0.04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026638474133"/>
          <c:y val="0.0365644301934415"/>
          <c:w val="0.628219872688108"/>
          <c:h val="0.756087645113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Sheet2!$B$18</c:f>
              <c:strCache>
                <c:ptCount val="1"/>
                <c:pt idx="0">
                  <c:v>Latency</c:v>
                </c:pt>
              </c:strCache>
            </c:strRef>
          </c:tx>
          <c:invertIfNegative val="0"/>
          <c:cat>
            <c:strRef>
              <c:f>Sheet2!$C$17:$E$17</c:f>
              <c:strCache>
                <c:ptCount val="3"/>
                <c:pt idx="0">
                  <c:v>commodity DRAM</c:v>
                </c:pt>
                <c:pt idx="1">
                  <c:v>near segment</c:v>
                </c:pt>
                <c:pt idx="2">
                  <c:v>far  segment</c:v>
                </c:pt>
              </c:strCache>
            </c:strRef>
          </c:cat>
          <c:val>
            <c:numRef>
              <c:f>Sheet2!$C$18:$E$18</c:f>
              <c:numCache>
                <c:formatCode>General</c:formatCode>
                <c:ptCount val="3"/>
                <c:pt idx="0">
                  <c:v>1.0</c:v>
                </c:pt>
                <c:pt idx="1">
                  <c:v>0.56</c:v>
                </c:pt>
                <c:pt idx="2">
                  <c:v>1.23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094576216"/>
        <c:axId val="-2070438184"/>
      </c:barChart>
      <c:catAx>
        <c:axId val="-2094576216"/>
        <c:scaling>
          <c:orientation val="minMax"/>
        </c:scaling>
        <c:delete val="1"/>
        <c:axPos val="b"/>
        <c:majorTickMark val="out"/>
        <c:minorTickMark val="none"/>
        <c:tickLblPos val="nextTo"/>
        <c:crossAx val="-2070438184"/>
        <c:crosses val="autoZero"/>
        <c:auto val="1"/>
        <c:lblAlgn val="ctr"/>
        <c:lblOffset val="100"/>
        <c:noMultiLvlLbl val="0"/>
      </c:catAx>
      <c:valAx>
        <c:axId val="-2070438184"/>
        <c:scaling>
          <c:orientation val="minMax"/>
          <c:max val="1.6"/>
          <c:min val="0.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94576216"/>
        <c:crosses val="autoZero"/>
        <c:crossBetween val="between"/>
        <c:majorUnit val="0.5"/>
        <c:minorUnit val="0.04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63500">
              <a:solidFill>
                <a:schemeClr val="tx1"/>
              </a:solidFill>
            </a:ln>
          </c:spPr>
          <c:marker>
            <c:symbol val="diamond"/>
            <c:size val="2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2"/>
            <c:bubble3D val="0"/>
          </c:dPt>
          <c:dPt>
            <c:idx val="4"/>
            <c:bubble3D val="0"/>
          </c:dPt>
          <c:xVal>
            <c:numRef>
              <c:f>'Trade-off'!$C$50:$C$54</c:f>
              <c:numCache>
                <c:formatCode>0.00</c:formatCode>
                <c:ptCount val="5"/>
                <c:pt idx="0">
                  <c:v>23.10725021132788</c:v>
                </c:pt>
                <c:pt idx="1">
                  <c:v>24.61776435004466</c:v>
                </c:pt>
                <c:pt idx="2">
                  <c:v>27.83117556055124</c:v>
                </c:pt>
                <c:pt idx="3">
                  <c:v>35.46159936378587</c:v>
                </c:pt>
                <c:pt idx="4" formatCode="General">
                  <c:v>52.5</c:v>
                </c:pt>
              </c:numCache>
            </c:numRef>
          </c:xVal>
          <c:yVal>
            <c:numRef>
              <c:f>'Trade-off'!$D$50:$D$54</c:f>
              <c:numCache>
                <c:formatCode>General</c:formatCode>
                <c:ptCount val="5"/>
                <c:pt idx="0">
                  <c:v>3.755102040816326</c:v>
                </c:pt>
                <c:pt idx="1">
                  <c:v>2.285714285714286</c:v>
                </c:pt>
                <c:pt idx="2">
                  <c:v>1.551020408163265</c:v>
                </c:pt>
                <c:pt idx="3">
                  <c:v>1.183673469387755</c:v>
                </c:pt>
                <c:pt idx="4">
                  <c:v>1.0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31984184"/>
        <c:axId val="1800537448"/>
      </c:scatterChart>
      <c:valAx>
        <c:axId val="-2031984184"/>
        <c:scaling>
          <c:orientation val="minMax"/>
          <c:max val="70.0"/>
        </c:scaling>
        <c:delete val="0"/>
        <c:axPos val="b"/>
        <c:title>
          <c:tx>
            <c:rich>
              <a:bodyPr anchor="t" anchorCtr="0"/>
              <a:lstStyle/>
              <a:p>
                <a:pPr algn="r">
                  <a:defRPr sz="2800"/>
                </a:pPr>
                <a:r>
                  <a:rPr lang="en-US" sz="2800" smtClean="0"/>
                  <a:t>Latency (ns)</a:t>
                </a:r>
                <a:endParaRPr lang="en-US" sz="280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800537448"/>
        <c:crosses val="autoZero"/>
        <c:crossBetween val="midCat"/>
        <c:majorUnit val="10.0"/>
      </c:valAx>
      <c:valAx>
        <c:axId val="1800537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dirty="0" smtClean="0"/>
                  <a:t>Normalized</a:t>
                </a:r>
                <a:r>
                  <a:rPr lang="en-US" sz="2800" baseline="0" dirty="0" smtClean="0"/>
                  <a:t> DRAM Area</a:t>
                </a:r>
                <a:endParaRPr lang="en-US" sz="2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031984184"/>
        <c:crosses val="autoZero"/>
        <c:crossBetween val="midCat"/>
        <c:majorUnit val="1.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Sheet3!$C$2</c:f>
              <c:strCache>
                <c:ptCount val="1"/>
                <c:pt idx="0">
                  <c:v>Performance Improvement</c:v>
                </c:pt>
              </c:strCache>
            </c:strRef>
          </c:tx>
          <c:invertIfNegative val="0"/>
          <c:cat>
            <c:strRef>
              <c:f>Sheet3!$B$3:$B$5</c:f>
              <c:strCache>
                <c:ptCount val="3"/>
                <c:pt idx="0">
                  <c:v>1 (1-ch)</c:v>
                </c:pt>
                <c:pt idx="1">
                  <c:v>2 (2-ch)</c:v>
                </c:pt>
                <c:pt idx="2">
                  <c:v>4 (4-ch)</c:v>
                </c:pt>
              </c:strCache>
            </c:strRef>
          </c:cat>
          <c:val>
            <c:numRef>
              <c:f>Sheet3!$C$3:$C$5</c:f>
              <c:numCache>
                <c:formatCode>General</c:formatCode>
                <c:ptCount val="3"/>
                <c:pt idx="0">
                  <c:v>1.124</c:v>
                </c:pt>
                <c:pt idx="1">
                  <c:v>1.115</c:v>
                </c:pt>
                <c:pt idx="2">
                  <c:v>1.107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31257992"/>
        <c:axId val="-2031528776"/>
      </c:barChart>
      <c:catAx>
        <c:axId val="-2031257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31528776"/>
        <c:crosses val="autoZero"/>
        <c:auto val="1"/>
        <c:lblAlgn val="ctr"/>
        <c:lblOffset val="0"/>
        <c:noMultiLvlLbl val="0"/>
      </c:catAx>
      <c:valAx>
        <c:axId val="-2031528776"/>
        <c:scaling>
          <c:orientation val="minMax"/>
          <c:max val="1.2"/>
          <c:min val="0.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312579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Sheet3!$C$7</c:f>
              <c:strCache>
                <c:ptCount val="1"/>
                <c:pt idx="0">
                  <c:v>Power Reduction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Sheet3!$B$8:$B$10</c:f>
              <c:strCache>
                <c:ptCount val="3"/>
                <c:pt idx="0">
                  <c:v>1 (1-ch)</c:v>
                </c:pt>
                <c:pt idx="1">
                  <c:v>2 (2-ch)</c:v>
                </c:pt>
                <c:pt idx="2">
                  <c:v>4 (4-ch)</c:v>
                </c:pt>
              </c:strCache>
            </c:strRef>
          </c:cat>
          <c:val>
            <c:numRef>
              <c:f>Sheet3!$C$8:$C$10</c:f>
              <c:numCache>
                <c:formatCode>General</c:formatCode>
                <c:ptCount val="3"/>
                <c:pt idx="0">
                  <c:v>0.769</c:v>
                </c:pt>
                <c:pt idx="1">
                  <c:v>0.755</c:v>
                </c:pt>
                <c:pt idx="2">
                  <c:v>0.737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1215896"/>
        <c:axId val="-2099403800"/>
      </c:barChart>
      <c:catAx>
        <c:axId val="1801215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99403800"/>
        <c:crosses val="autoZero"/>
        <c:auto val="1"/>
        <c:lblAlgn val="ctr"/>
        <c:lblOffset val="0"/>
        <c:noMultiLvlLbl val="0"/>
      </c:catAx>
      <c:valAx>
        <c:axId val="-2099403800"/>
        <c:scaling>
          <c:orientation val="minMax"/>
          <c:max val="1.2"/>
          <c:min val="0.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8012158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608280097063"/>
          <c:y val="0.0422949214681498"/>
          <c:w val="0.812485267171792"/>
          <c:h val="0.792204724409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Summary!$M$15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Summary!$L$16:$L$17</c:f>
              <c:strCache>
                <c:ptCount val="2"/>
                <c:pt idx="0">
                  <c:v>Latency</c:v>
                </c:pt>
                <c:pt idx="1">
                  <c:v>Energy</c:v>
                </c:pt>
              </c:strCache>
            </c:strRef>
          </c:cat>
          <c:val>
            <c:numRef>
              <c:f>Summary!$M$16:$M$17</c:f>
              <c:numCache>
                <c:formatCode>General</c:formatCode>
                <c:ptCount val="2"/>
                <c:pt idx="0">
                  <c:v>1.0</c:v>
                </c:pt>
                <c:pt idx="1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Summary!$N$15</c:f>
              <c:strCache>
                <c:ptCount val="1"/>
                <c:pt idx="0">
                  <c:v>Intra-Subarray</c:v>
                </c:pt>
              </c:strCache>
            </c:strRef>
          </c:tx>
          <c:invertIfNegative val="0"/>
          <c:cat>
            <c:strRef>
              <c:f>Summary!$L$16:$L$17</c:f>
              <c:strCache>
                <c:ptCount val="2"/>
                <c:pt idx="0">
                  <c:v>Latency</c:v>
                </c:pt>
                <c:pt idx="1">
                  <c:v>Energy</c:v>
                </c:pt>
              </c:strCache>
            </c:strRef>
          </c:cat>
          <c:val>
            <c:numRef>
              <c:f>Summary!$N$16:$N$17</c:f>
              <c:numCache>
                <c:formatCode>General</c:formatCode>
                <c:ptCount val="2"/>
                <c:pt idx="0">
                  <c:v>0.0885826771653543</c:v>
                </c:pt>
                <c:pt idx="1">
                  <c:v>0.0134486900255947</c:v>
                </c:pt>
              </c:numCache>
            </c:numRef>
          </c:val>
        </c:ser>
        <c:ser>
          <c:idx val="2"/>
          <c:order val="2"/>
          <c:tx>
            <c:strRef>
              <c:f>Summary!$O$15</c:f>
              <c:strCache>
                <c:ptCount val="1"/>
                <c:pt idx="0">
                  <c:v>Inter-Bank</c:v>
                </c:pt>
              </c:strCache>
            </c:strRef>
          </c:tx>
          <c:invertIfNegative val="0"/>
          <c:cat>
            <c:strRef>
              <c:f>Summary!$L$16:$L$17</c:f>
              <c:strCache>
                <c:ptCount val="2"/>
                <c:pt idx="0">
                  <c:v>Latency</c:v>
                </c:pt>
                <c:pt idx="1">
                  <c:v>Energy</c:v>
                </c:pt>
              </c:strCache>
            </c:strRef>
          </c:cat>
          <c:val>
            <c:numRef>
              <c:f>Summary!$O$16:$O$17</c:f>
              <c:numCache>
                <c:formatCode>General</c:formatCode>
                <c:ptCount val="2"/>
                <c:pt idx="0">
                  <c:v>0.516732283464567</c:v>
                </c:pt>
                <c:pt idx="1">
                  <c:v>0.311830651836331</c:v>
                </c:pt>
              </c:numCache>
            </c:numRef>
          </c:val>
        </c:ser>
        <c:ser>
          <c:idx val="3"/>
          <c:order val="3"/>
          <c:tx>
            <c:strRef>
              <c:f>Summary!$P$15</c:f>
              <c:strCache>
                <c:ptCount val="1"/>
                <c:pt idx="0">
                  <c:v>Inter-Subarray</c:v>
                </c:pt>
              </c:strCache>
            </c:strRef>
          </c:tx>
          <c:invertIfNegative val="0"/>
          <c:cat>
            <c:strRef>
              <c:f>Summary!$L$16:$L$17</c:f>
              <c:strCache>
                <c:ptCount val="2"/>
                <c:pt idx="0">
                  <c:v>Latency</c:v>
                </c:pt>
                <c:pt idx="1">
                  <c:v>Energy</c:v>
                </c:pt>
              </c:strCache>
            </c:strRef>
          </c:cat>
          <c:val>
            <c:numRef>
              <c:f>Summary!$P$16:$P$17</c:f>
              <c:numCache>
                <c:formatCode>General</c:formatCode>
                <c:ptCount val="2"/>
                <c:pt idx="0">
                  <c:v>1.01476377952756</c:v>
                </c:pt>
                <c:pt idx="1">
                  <c:v>0.678499123939099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0714904"/>
        <c:axId val="1800791784"/>
      </c:barChart>
      <c:catAx>
        <c:axId val="1800714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800791784"/>
        <c:crosses val="autoZero"/>
        <c:auto val="1"/>
        <c:lblAlgn val="ctr"/>
        <c:lblOffset val="100"/>
        <c:noMultiLvlLbl val="0"/>
      </c:catAx>
      <c:valAx>
        <c:axId val="18007917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400" dirty="0" smtClean="0"/>
                  <a:t>Normalized</a:t>
                </a:r>
                <a:r>
                  <a:rPr lang="en-US" sz="2400" baseline="0" dirty="0" smtClean="0"/>
                  <a:t> Savings</a:t>
                </a:r>
                <a:endParaRPr lang="en-US" sz="2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800714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3318352894567"/>
          <c:y val="0.00220680748239803"/>
          <c:w val="0.667939508740653"/>
          <c:h val="0.14108903053784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3284992962021"/>
          <c:y val="0.205687284312453"/>
          <c:w val="0.422272181288777"/>
          <c:h val="0.735757368807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Sheet1!$D$131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Sheet1!$C$132</c:f>
              <c:strCache>
                <c:ptCount val="1"/>
                <c:pt idx="0">
                  <c:v>gmean</c:v>
                </c:pt>
              </c:strCache>
            </c:strRef>
          </c:cat>
          <c:val>
            <c:numRef>
              <c:f>Sheet1!$D$132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Sheet1!$G$131</c:f>
              <c:strCache>
                <c:ptCount val="1"/>
                <c:pt idx="0">
                  <c:v>MASA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Sheet1!$C$132</c:f>
              <c:strCache>
                <c:ptCount val="1"/>
                <c:pt idx="0">
                  <c:v>gmean</c:v>
                </c:pt>
              </c:strCache>
            </c:strRef>
          </c:cat>
          <c:val>
            <c:numRef>
              <c:f>Sheet1!$G$132</c:f>
              <c:numCache>
                <c:formatCode>General</c:formatCode>
                <c:ptCount val="1"/>
                <c:pt idx="0">
                  <c:v>0.813236835266871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034114680"/>
        <c:axId val="-2121606344"/>
      </c:barChart>
      <c:catAx>
        <c:axId val="-2034114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1606344"/>
        <c:crosses val="autoZero"/>
        <c:auto val="1"/>
        <c:lblAlgn val="ctr"/>
        <c:lblOffset val="0"/>
        <c:noMultiLvlLbl val="0"/>
      </c:catAx>
      <c:valAx>
        <c:axId val="-2121606344"/>
        <c:scaling>
          <c:orientation val="minMax"/>
          <c:max val="1.2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Normalized</a:t>
                </a:r>
                <a:r>
                  <a:rPr lang="en-US" sz="1200" baseline="0"/>
                  <a:t> </a:t>
                </a:r>
                <a:br>
                  <a:rPr lang="en-US" sz="1200" baseline="0"/>
                </a:br>
                <a:r>
                  <a:rPr lang="en-US" sz="1200" baseline="0"/>
                  <a:t>Dynamic Energy</a:t>
                </a:r>
                <a:endParaRPr lang="en-US" sz="120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-2034114680"/>
        <c:crosses val="autoZero"/>
        <c:crossBetween val="between"/>
        <c:majorUnit val="0.2"/>
        <c:minorUnit val="0.05"/>
      </c:valAx>
    </c:plotArea>
    <c:legend>
      <c:legendPos val="t"/>
      <c:layout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 w="0"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8/1/13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8/1/13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way, our proposed approach achieves small area and low latency.</a:t>
            </a:r>
          </a:p>
          <a:p>
            <a:r>
              <a:rPr lang="en-US" baseline="0" dirty="0" smtClean="0"/>
              <a:t>We call this new DRAM architecture as Tiered-Latency DRAM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Again, the key idea is to divide</a:t>
            </a:r>
            <a:r>
              <a:rPr lang="en-US" baseline="0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subarray</a:t>
            </a:r>
            <a:r>
              <a:rPr lang="en-US" dirty="0" smtClean="0"/>
              <a:t> into two segments with isolation transistors. </a:t>
            </a:r>
          </a:p>
          <a:p>
            <a:endParaRPr lang="en-US" dirty="0" smtClean="0"/>
          </a:p>
          <a:p>
            <a:r>
              <a:rPr lang="en-US" dirty="0" smtClean="0"/>
              <a:t>The segment, directly</a:t>
            </a:r>
            <a:r>
              <a:rPr lang="en-US" baseline="0" dirty="0" smtClean="0"/>
              <a:t> </a:t>
            </a:r>
            <a:r>
              <a:rPr lang="en-US" dirty="0" smtClean="0"/>
              <a:t>connected to the sense amplifier, is called the near segment. </a:t>
            </a:r>
          </a:p>
          <a:p>
            <a:r>
              <a:rPr lang="en-US" dirty="0" smtClean="0"/>
              <a:t>The other</a:t>
            </a:r>
            <a:r>
              <a:rPr lang="en-US" baseline="0" dirty="0" smtClean="0"/>
              <a:t> </a:t>
            </a:r>
            <a:r>
              <a:rPr lang="en-US" dirty="0" smtClean="0"/>
              <a:t>segment is</a:t>
            </a:r>
            <a:r>
              <a:rPr lang="en-US" baseline="0" dirty="0" smtClean="0"/>
              <a:t> </a:t>
            </a:r>
            <a:r>
              <a:rPr lang="en-US" dirty="0" smtClean="0"/>
              <a:t>called the far segment.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figure compares the latency.</a:t>
            </a:r>
          </a:p>
          <a:p>
            <a:r>
              <a:rPr lang="en-US" baseline="0" dirty="0" smtClean="0"/>
              <a:t>Y-axis is normalized latency. </a:t>
            </a:r>
          </a:p>
          <a:p>
            <a:r>
              <a:rPr lang="en-US" baseline="0" dirty="0" smtClean="0"/>
              <a:t>Compared to commodity DRAM, TL-DRAM’s near segment has 56% lower latency, while the far segment has 23% higher latency.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The right figure compares the power.</a:t>
            </a:r>
          </a:p>
          <a:p>
            <a:r>
              <a:rPr lang="en-US" baseline="0" dirty="0" smtClean="0"/>
              <a:t>Y-axis is normalized power.</a:t>
            </a:r>
          </a:p>
          <a:p>
            <a:r>
              <a:rPr lang="en-US" baseline="0" dirty="0" smtClean="0"/>
              <a:t>Compared to commodity DRAM, TL-DRAM’s near segment has 51% lower power consumption and the far segment has 49% higher power consumption.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Lastly, mainly due to the isolation transistor, Tiered-latency DRAM increases the die-size by about 3%.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Again, the figure shows the trade-off between area and latency in existing DRAM.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Unlike existing DRAM, TL-DRAM achieves low latency using the near segment while increasing the area by only 3%.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Although the far segment has higher latency than commodity DRAM, we show that efficient use of the near segment enables TL-DRAM to achieve high system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multiple ways to leverage the TL-DRAM</a:t>
            </a:r>
            <a:r>
              <a:rPr lang="en-US" baseline="0" dirty="0" smtClean="0"/>
              <a:t> substrate by hardware or software.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slide, I describe many such ways.</a:t>
            </a:r>
          </a:p>
          <a:p>
            <a:r>
              <a:rPr lang="en-US" baseline="0" dirty="0" smtClean="0"/>
              <a:t>First, the near segment can be used as a hardware-managed inclusive cache to the far segment.</a:t>
            </a:r>
          </a:p>
          <a:p>
            <a:r>
              <a:rPr lang="en-US" baseline="0" dirty="0" smtClean="0"/>
              <a:t>Second, the near segment can be used as a hardware-managed exclusive cache to the far segment.</a:t>
            </a:r>
          </a:p>
          <a:p>
            <a:r>
              <a:rPr lang="en-US" baseline="0" dirty="0" smtClean="0"/>
              <a:t>Third, the operating system can intelligently allocate frequently-accessed pages to the near segment.</a:t>
            </a:r>
          </a:p>
          <a:p>
            <a:r>
              <a:rPr lang="en-US" baseline="0" dirty="0" smtClean="0"/>
              <a:t>Forth mechanism is to simple replace DRAM with TL-DRAM without any near segment handling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While our paper provides detailed explanations and evaluations of first three mechanism, </a:t>
            </a:r>
          </a:p>
          <a:p>
            <a:r>
              <a:rPr lang="en-US" baseline="0" dirty="0" smtClean="0"/>
              <a:t>in this talk, we will focus on the first approach, which is to use the near segment as a hardware managed cache for the far segment.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figure</a:t>
            </a:r>
            <a:r>
              <a:rPr lang="en-US" baseline="0" dirty="0" smtClean="0"/>
              <a:t> shows the IPC improvement of our three caching mechanisms over commodity DRAM. </a:t>
            </a:r>
          </a:p>
          <a:p>
            <a:r>
              <a:rPr lang="en-US" baseline="0" dirty="0" smtClean="0"/>
              <a:t>All of them improve performance and benefit-based caching shows maximum performance improvement by 12.7%.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right figure shows the normalized power reduction of our three caching mechanisms over commodity DRAM.</a:t>
            </a:r>
          </a:p>
          <a:p>
            <a:r>
              <a:rPr lang="en-US" baseline="0" dirty="0" smtClean="0"/>
              <a:t> All of them reduce power consumption and benefit-based caching shows maximum power reduction by 23%.</a:t>
            </a:r>
            <a:endParaRPr lang="en-US" dirty="0" smtClean="0"/>
          </a:p>
          <a:p>
            <a:endParaRPr lang="en-US" dirty="0" smtClean="0"/>
          </a:p>
          <a:p>
            <a:pPr defTabSz="931717">
              <a:defRPr/>
            </a:pPr>
            <a:r>
              <a:rPr lang="en-US" baseline="0" dirty="0" smtClean="0"/>
              <a:t>Therefore, using near segment as a cache improves performance and reduces power consumption at the cost of 3% area overhead.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2083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3100">
                <a:latin typeface="Lucida Grande" charset="0"/>
                <a:cs typeface="Lucida Grande" charset="0"/>
                <a:sym typeface="Lucida Grande" charset="0"/>
              </a:rPr>
              <a:t>say you want a byte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3100">
                <a:latin typeface="Lucida Grande" charset="0"/>
                <a:cs typeface="Lucida Grande" charset="0"/>
                <a:sym typeface="Lucida Grande" charset="0"/>
              </a:rPr>
              <a:t>copy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if DRAM continues to scale there could be benefits to examining and enabling</a:t>
            </a:r>
            <a:r>
              <a:rPr lang="en-US" baseline="0" dirty="0" smtClean="0"/>
              <a:t> these new technologies.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968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let’s compare our mechanism to a </a:t>
            </a:r>
            <a:r>
              <a:rPr lang="en-US" b="1" dirty="0" smtClean="0"/>
              <a:t>homogeneous</a:t>
            </a:r>
            <a:r>
              <a:rPr lang="en-US" baseline="0" dirty="0" smtClean="0"/>
              <a:t> memory system.</a:t>
            </a:r>
          </a:p>
          <a:p>
            <a:r>
              <a:rPr lang="en-US" baseline="0" dirty="0" smtClean="0"/>
              <a:t>Here the comparison points are a</a:t>
            </a:r>
            <a:r>
              <a:rPr lang="en-US" dirty="0" smtClean="0"/>
              <a:t> 16GB all-PCM and all-DRAM memory system.</a:t>
            </a:r>
          </a:p>
          <a:p>
            <a:r>
              <a:rPr lang="en-US" dirty="0" smtClean="0"/>
              <a:t>O</a:t>
            </a:r>
            <a:r>
              <a:rPr lang="en-US" baseline="0" dirty="0" smtClean="0"/>
              <a:t>ur mechanism achieves 31% better performance than the all-PCM memory system, and comes within 29% of the all-DRAM performance.</a:t>
            </a:r>
          </a:p>
          <a:p>
            <a:r>
              <a:rPr lang="en-US" baseline="0" dirty="0" smtClean="0"/>
              <a:t>Note that we </a:t>
            </a:r>
            <a:r>
              <a:rPr lang="en-US" b="1" baseline="0" dirty="0" smtClean="0"/>
              <a:t>do not assume any capacity benefits</a:t>
            </a:r>
            <a:r>
              <a:rPr lang="en-US" baseline="0" dirty="0" smtClean="0"/>
              <a:t> of PCM over DRAM.</a:t>
            </a:r>
          </a:p>
          <a:p>
            <a:r>
              <a:rPr lang="en-US" baseline="0" dirty="0" smtClean="0"/>
              <a:t>And yet, our mechanism bridges the performance gap between the two homogeneous memory systems.</a:t>
            </a:r>
          </a:p>
          <a:p>
            <a:r>
              <a:rPr lang="en-US" baseline="0" dirty="0" smtClean="0"/>
              <a:t>If the capacity benefit of PCM was included, the </a:t>
            </a:r>
            <a:r>
              <a:rPr lang="en-US" b="1" baseline="0" dirty="0" smtClean="0"/>
              <a:t>hybrid memory system</a:t>
            </a:r>
            <a:r>
              <a:rPr lang="en-US" baseline="0" dirty="0" smtClean="0"/>
              <a:t> will perform even better.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547B56-6240-4A47-937A-39B4CD6371F4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65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768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if DRAM continues to scale there could be benefits to examining and enabling</a:t>
            </a:r>
            <a:r>
              <a:rPr lang="en-US" baseline="0" dirty="0" smtClean="0"/>
              <a:t> these new technologies.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968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69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694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 </a:t>
            </a:r>
            <a:r>
              <a:rPr lang="en-US" dirty="0" err="1" smtClean="0"/>
              <a:t>multicore</a:t>
            </a:r>
            <a:r>
              <a:rPr lang="en-US" baseline="0" dirty="0" smtClean="0"/>
              <a:t> system, multiple applications running on the different cores share the main memory.</a:t>
            </a:r>
          </a:p>
          <a:p>
            <a:r>
              <a:rPr lang="en-US" baseline="0" dirty="0" smtClean="0"/>
              <a:t>These applications interfere at the main memory. The result of this interference is unpredictable application slowdowns.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figure shows the historical trends of DRAM during the last 12-years, from 2000 to 2011.</a:t>
            </a:r>
          </a:p>
          <a:p>
            <a:r>
              <a:rPr lang="en-US" baseline="0" dirty="0" smtClean="0">
                <a:solidFill>
                  <a:srgbClr val="FFFFFF"/>
                </a:solidFill>
              </a:rPr>
              <a:t>We can see that, during this time, DRAM capacity has increased by 16 times.</a:t>
            </a:r>
          </a:p>
          <a:p>
            <a:r>
              <a:rPr lang="en-US" baseline="0" dirty="0" smtClean="0"/>
              <a:t>On the other hand, during the same period of time, DRAM latency has reduced by only 20%. </a:t>
            </a:r>
          </a:p>
          <a:p>
            <a:r>
              <a:rPr lang="en-US" baseline="0" dirty="0" smtClean="0">
                <a:solidFill>
                  <a:srgbClr val="FFFFFF"/>
                </a:solidFill>
              </a:rPr>
              <a:t>As a result, the high DRAM latency continues to be a critical bottleneck for system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 understand what causes the long latency, let me take a look at the DRAM organization.</a:t>
            </a:r>
          </a:p>
          <a:p>
            <a:r>
              <a:rPr lang="en-US" baseline="0" dirty="0" smtClean="0">
                <a:solidFill>
                  <a:srgbClr val="FFFFFF"/>
                </a:solidFill>
              </a:rPr>
              <a:t>DRAM consists of two components, the cell array and the I/O circuitry. The cell array consists of multiple </a:t>
            </a:r>
            <a:r>
              <a:rPr lang="en-US" baseline="0" dirty="0" err="1" smtClean="0">
                <a:solidFill>
                  <a:srgbClr val="FFFFFF"/>
                </a:solidFill>
              </a:rPr>
              <a:t>subarrays</a:t>
            </a:r>
            <a:r>
              <a:rPr lang="en-US" baseline="0" dirty="0" smtClean="0">
                <a:solidFill>
                  <a:srgbClr val="FFFFFF"/>
                </a:solidFill>
              </a:rPr>
              <a:t>. </a:t>
            </a:r>
          </a:p>
          <a:p>
            <a:r>
              <a:rPr lang="en-US" baseline="0" dirty="0" smtClean="0"/>
              <a:t>To read from a DRAM chip, the data is first accessed from the </a:t>
            </a:r>
            <a:r>
              <a:rPr lang="en-US" baseline="0" dirty="0" err="1" smtClean="0"/>
              <a:t>subarray</a:t>
            </a:r>
            <a:r>
              <a:rPr lang="en-US" baseline="0" dirty="0" smtClean="0"/>
              <a:t> and then the data is transferred over the channel by the I/O circuitry. </a:t>
            </a:r>
          </a:p>
          <a:p>
            <a:r>
              <a:rPr lang="en-US" baseline="0" dirty="0" smtClean="0">
                <a:solidFill>
                  <a:srgbClr val="FFFFFF"/>
                </a:solidFill>
              </a:rPr>
              <a:t>So, the DRAM latency is the sum of the </a:t>
            </a:r>
            <a:r>
              <a:rPr lang="en-US" baseline="0" dirty="0" err="1" smtClean="0">
                <a:solidFill>
                  <a:srgbClr val="FFFFFF"/>
                </a:solidFill>
              </a:rPr>
              <a:t>subarray</a:t>
            </a:r>
            <a:r>
              <a:rPr lang="en-US" baseline="0" dirty="0" smtClean="0">
                <a:solidFill>
                  <a:srgbClr val="FFFFFF"/>
                </a:solidFill>
              </a:rPr>
              <a:t> latency and the I/O latency. </a:t>
            </a:r>
          </a:p>
          <a:p>
            <a:r>
              <a:rPr lang="en-US" baseline="0" dirty="0" smtClean="0"/>
              <a:t>We observed that the </a:t>
            </a:r>
            <a:r>
              <a:rPr lang="en-US" baseline="0" dirty="0" err="1" smtClean="0"/>
              <a:t>subarray</a:t>
            </a:r>
            <a:r>
              <a:rPr lang="en-US" baseline="0" dirty="0" smtClean="0"/>
              <a:t> latency is much higher than the I/O latency.</a:t>
            </a:r>
          </a:p>
          <a:p>
            <a:r>
              <a:rPr lang="en-US" baseline="0" dirty="0" smtClean="0">
                <a:solidFill>
                  <a:srgbClr val="FFFFFF"/>
                </a:solidFill>
              </a:rPr>
              <a:t>As a result, </a:t>
            </a:r>
            <a:r>
              <a:rPr lang="en-US" baseline="0" dirty="0" err="1" smtClean="0">
                <a:solidFill>
                  <a:srgbClr val="FFFFFF"/>
                </a:solidFill>
              </a:rPr>
              <a:t>subarray</a:t>
            </a:r>
            <a:r>
              <a:rPr lang="en-US" baseline="0" dirty="0" smtClean="0">
                <a:solidFill>
                  <a:srgbClr val="FFFFFF"/>
                </a:solidFill>
              </a:rPr>
              <a:t> is the dominant source of the DRAM latency as we explained in the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cell’s capacitor is small and can store only a small amount of charge. </a:t>
            </a:r>
          </a:p>
          <a:p>
            <a:r>
              <a:rPr lang="en-US" baseline="0" dirty="0" smtClean="0"/>
              <a:t>That is why a </a:t>
            </a:r>
            <a:r>
              <a:rPr lang="en-US" baseline="0" dirty="0" err="1" smtClean="0"/>
              <a:t>subarray</a:t>
            </a:r>
            <a:r>
              <a:rPr lang="en-US" baseline="0" dirty="0" smtClean="0"/>
              <a:t> also has sense-amplifiers, which are specialized circuits that can detect the small amount of charge.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Unfortunately, a sense-amplifier size is about *100* times the cell size. </a:t>
            </a:r>
          </a:p>
          <a:p>
            <a:r>
              <a:rPr lang="en-US" baseline="0" dirty="0" smtClean="0"/>
              <a:t>So, to amortize the area of the sense-amplifiers, </a:t>
            </a:r>
          </a:p>
          <a:p>
            <a:r>
              <a:rPr lang="en-US" baseline="0" dirty="0" smtClean="0"/>
              <a:t>hundreds of cells share the same sense-amplifier through a long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a long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has a large capacitance that increases latency and power consumption. </a:t>
            </a:r>
          </a:p>
          <a:p>
            <a:r>
              <a:rPr lang="en-US" baseline="0" dirty="0" smtClean="0"/>
              <a:t>Therefore, the long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is one of the dominant sources of high latency and high power consumption.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understand why the </a:t>
            </a:r>
            <a:r>
              <a:rPr lang="en-US" baseline="0" dirty="0" err="1" smtClean="0"/>
              <a:t>subarray</a:t>
            </a:r>
            <a:r>
              <a:rPr lang="en-US" baseline="0" dirty="0" smtClean="0"/>
              <a:t> is so slow, </a:t>
            </a:r>
          </a:p>
          <a:p>
            <a:r>
              <a:rPr lang="en-US" baseline="0" dirty="0" smtClean="0"/>
              <a:t>let me take a look at the </a:t>
            </a:r>
            <a:r>
              <a:rPr lang="en-US" baseline="0" dirty="0" err="1" smtClean="0"/>
              <a:t>subarray</a:t>
            </a:r>
            <a:r>
              <a:rPr lang="en-US" baseline="0" dirty="0" smtClean="0"/>
              <a:t> organization.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 naïve way to reduce the DRAM latency is to have short </a:t>
            </a:r>
            <a:r>
              <a:rPr lang="en-US" baseline="0" dirty="0" err="1" smtClean="0"/>
              <a:t>bitlines</a:t>
            </a:r>
            <a:r>
              <a:rPr lang="en-US" baseline="0" dirty="0" smtClean="0"/>
              <a:t> that have lower latency.</a:t>
            </a:r>
          </a:p>
          <a:p>
            <a:r>
              <a:rPr lang="en-US" baseline="0" dirty="0" smtClean="0"/>
              <a:t>Unfortunately, short </a:t>
            </a:r>
            <a:r>
              <a:rPr lang="en-US" baseline="0" dirty="0" err="1" smtClean="0"/>
              <a:t>bitlines</a:t>
            </a:r>
            <a:r>
              <a:rPr lang="en-US" baseline="0" dirty="0" smtClean="0"/>
              <a:t> significantly increase the DRAM area.</a:t>
            </a:r>
          </a:p>
          <a:p>
            <a:r>
              <a:rPr lang="en-US" baseline="0" dirty="0" smtClean="0"/>
              <a:t>Therefore, the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length exposes an important trade-off between area and latency.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figure shows the trade-off between DRAM area and latency as we change the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length.</a:t>
            </a:r>
          </a:p>
          <a:p>
            <a:r>
              <a:rPr lang="en-US" baseline="0" dirty="0" smtClean="0"/>
              <a:t>Y-axis is the normalized DRAM area compared to a DRAM using 512 cells/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. A lower value is cheaper.</a:t>
            </a:r>
          </a:p>
          <a:p>
            <a:r>
              <a:rPr lang="en-US" baseline="0" dirty="0" smtClean="0"/>
              <a:t>X-axis shows the latency in terms of </a:t>
            </a:r>
            <a:r>
              <a:rPr lang="en-US" baseline="0" dirty="0" err="1" smtClean="0"/>
              <a:t>tRC</a:t>
            </a:r>
            <a:r>
              <a:rPr lang="en-US" baseline="0" dirty="0" smtClean="0"/>
              <a:t>, an important DRAM timing constraint. A lower value is faster.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Commodity DRAM chips use long </a:t>
            </a:r>
            <a:r>
              <a:rPr lang="en-US" baseline="0" dirty="0" err="1" smtClean="0"/>
              <a:t>bitlines</a:t>
            </a:r>
            <a:r>
              <a:rPr lang="en-US" baseline="0" dirty="0" smtClean="0"/>
              <a:t> to minimize area cost. On the other hand, shorter </a:t>
            </a:r>
            <a:r>
              <a:rPr lang="en-US" baseline="0" dirty="0" err="1" smtClean="0"/>
              <a:t>bitlines</a:t>
            </a:r>
            <a:r>
              <a:rPr lang="en-US" baseline="0" dirty="0" smtClean="0"/>
              <a:t> achieve lower latency at higher cost. </a:t>
            </a:r>
          </a:p>
          <a:p>
            <a:pPr defTabSz="931774">
              <a:defRPr/>
            </a:pPr>
            <a:r>
              <a:rPr lang="en-US" baseline="0" dirty="0" smtClean="0"/>
              <a:t>Our goal is to achieve the best of both worlds: low latency and low area cost.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 sum up, both long and short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do not achieve small area and low latency. </a:t>
            </a:r>
          </a:p>
          <a:p>
            <a:r>
              <a:rPr lang="en-US" baseline="0" dirty="0" smtClean="0"/>
              <a:t>Long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has small area but has high latency while short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has low latency but has large area.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achieve the best of both worlds, we first start from long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, which has small area. </a:t>
            </a:r>
          </a:p>
          <a:p>
            <a:r>
              <a:rPr lang="en-US" baseline="0" dirty="0" smtClean="0"/>
              <a:t>After that, to achieve the low latency of short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, we divide the long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into two smaller segments. </a:t>
            </a:r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length of the segment nearby the sense-amplifier is same as the length of short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Therefore, the latency of the segment is as low as the latency of the short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To isolate this fast segment from the other segment, we add isolation transistors that selectively connect the two segments.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451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3755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2357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8204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3316288" y="1070426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6288" y="518522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7201" y="1070426"/>
            <a:ext cx="2859088" cy="4919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6408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84071" y="145143"/>
            <a:ext cx="5959929" cy="771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3542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679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543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7276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93663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6433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643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86507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91134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80487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4701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70275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30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267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73927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3583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85609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8C9543E-5205-9747-9651-834D4A409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38739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2787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90549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13194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37132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94476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13786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857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19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73601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03575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28456-B93E-5440-A8F9-7EDDF5DA4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76249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43002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63216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51267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39865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74615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96944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86941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391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370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72347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E74C4-6B34-3540-BD78-3BF22C79F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52099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82470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07370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4552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82175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83289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08187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71540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71473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627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011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A4C24-166C-5343-9210-F74E0D4C9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35455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34769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79101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13993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49556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16598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83898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90541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69284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78381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224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D87D2-DA19-8940-8B3B-FF8552C5B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99074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967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49600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96406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21081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47729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17963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06183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59816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62183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51389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E99FD-8268-5940-A9CC-24B1D5210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34387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EF0CAD05-5F98-C240-A41D-E171A63049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02611"/>
      </p:ext>
    </p:extLst>
  </p:cSld>
  <p:clrMapOvr>
    <a:masterClrMapping/>
  </p:clrMapOvr>
  <p:transition xmlns:p14="http://schemas.microsoft.com/office/powerpoint/2010/main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52C56-4F8A-824F-A263-2404B5D536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63168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6F638-9311-044E-822F-DB90AF053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45242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8FC8E-6941-C74C-BC08-436BE2F5B5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12070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913EA-86C8-7044-8F98-044F5E730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89315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B2717-EF8A-4F48-9475-0E5579379C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93282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EDDA7-F9BC-D143-BB10-4566D815D5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2226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CDBC6-CC01-564B-8353-1EF7BD2EDA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23389"/>
      </p:ext>
    </p:extLst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88A4F-2F9B-8940-A946-705E7B7AAF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59521"/>
      </p:ext>
    </p:extLst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E8B17-B4D9-5340-8D3E-0FD2DBAED3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3446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2CAEC-1353-BA41-92DA-2E5E12ABA7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92250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24509-A4B3-2C4F-9AD0-DD3550F7CE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93421"/>
      </p:ext>
    </p:extLst>
  </p:cSld>
  <p:clrMapOvr>
    <a:masterClrMapping/>
  </p:clrMapOvr>
  <p:transition xmlns:p14="http://schemas.microsoft.com/office/powerpoint/2010/main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5D994-FDC0-964B-B4AE-94C64D4C49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37529"/>
      </p:ext>
    </p:extLst>
  </p:cSld>
  <p:clrMapOvr>
    <a:masterClrMapping/>
  </p:clrMapOvr>
  <p:transition xmlns:p14="http://schemas.microsoft.com/office/powerpoint/2010/main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006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0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54154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45867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37371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77408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29212"/>
      </p:ext>
    </p:extLst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38355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2ADA9-1537-724E-8CE4-71E37348B1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88171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56693"/>
      </p:ext>
    </p:extLst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30625"/>
      </p:ext>
    </p:extLst>
  </p:cSld>
  <p:clrMapOvr>
    <a:masterClrMapping/>
  </p:clrMapOvr>
  <p:transition xmlns:p14="http://schemas.microsoft.com/office/powerpoint/2010/main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94368"/>
      </p:ext>
    </p:extLst>
  </p:cSld>
  <p:clrMapOvr>
    <a:masterClrMapping/>
  </p:clrMapOvr>
  <p:transition xmlns:p14="http://schemas.microsoft.com/office/powerpoint/2010/main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968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89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86633"/>
      </p:ext>
    </p:extLst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156"/>
      </p:ext>
    </p:extLst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04901"/>
      </p:ext>
    </p:extLst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34217"/>
      </p:ext>
    </p:extLst>
  </p:cSld>
  <p:clrMapOvr>
    <a:masterClrMapping/>
  </p:clrMapOvr>
  <p:transition xmlns:p14="http://schemas.microsoft.com/office/powerpoint/2010/main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3753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D07FE-2D64-9D48-9FEC-8FE722137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56907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47826"/>
      </p:ext>
    </p:extLst>
  </p:cSld>
  <p:clrMapOvr>
    <a:masterClrMapping/>
  </p:clrMapOvr>
  <p:transition xmlns:p14="http://schemas.microsoft.com/office/powerpoint/2010/main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98383"/>
      </p:ext>
    </p:extLst>
  </p:cSld>
  <p:clrMapOvr>
    <a:masterClrMapping/>
  </p:clrMapOvr>
  <p:transition xmlns:p14="http://schemas.microsoft.com/office/powerpoint/2010/main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20733"/>
      </p:ext>
    </p:extLst>
  </p:cSld>
  <p:clrMapOvr>
    <a:masterClrMapping/>
  </p:clrMapOvr>
  <p:transition xmlns:p14="http://schemas.microsoft.com/office/powerpoint/2010/main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77888"/>
      </p:ext>
    </p:extLst>
  </p:cSld>
  <p:clrMapOvr>
    <a:masterClrMapping/>
  </p:clrMapOvr>
  <p:transition xmlns:p14="http://schemas.microsoft.com/office/powerpoint/2010/main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993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641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07866"/>
      </p:ext>
    </p:extLst>
  </p:cSld>
  <p:clrMapOvr>
    <a:masterClrMapping/>
  </p:clrMapOvr>
  <p:transition xmlns:p14="http://schemas.microsoft.com/office/powerpoint/2010/main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20055"/>
      </p:ext>
    </p:extLst>
  </p:cSld>
  <p:clrMapOvr>
    <a:masterClrMapping/>
  </p:clrMapOvr>
  <p:transition xmlns:p14="http://schemas.microsoft.com/office/powerpoint/2010/main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23489"/>
      </p:ext>
    </p:extLst>
  </p:cSld>
  <p:clrMapOvr>
    <a:masterClrMapping/>
  </p:clrMapOvr>
  <p:transition xmlns:p14="http://schemas.microsoft.com/office/powerpoint/2010/main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05390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5A95C-21DE-4C43-BF97-15D8A913B2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37058"/>
      </p:ext>
    </p:extLst>
  </p:cSld>
  <p:clrMapOvr>
    <a:masterClrMapping/>
  </p:clrMapOvr>
  <p:transition xmlns:p14="http://schemas.microsoft.com/office/powerpoint/2010/main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55047"/>
      </p:ext>
    </p:extLst>
  </p:cSld>
  <p:clrMapOvr>
    <a:masterClrMapping/>
  </p:clrMapOvr>
  <p:transition xmlns:p14="http://schemas.microsoft.com/office/powerpoint/2010/main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13553"/>
      </p:ext>
    </p:extLst>
  </p:cSld>
  <p:clrMapOvr>
    <a:masterClrMapping/>
  </p:clrMapOvr>
  <p:transition xmlns:p14="http://schemas.microsoft.com/office/powerpoint/2010/main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24105"/>
      </p:ext>
    </p:extLst>
  </p:cSld>
  <p:clrMapOvr>
    <a:masterClrMapping/>
  </p:clrMapOvr>
  <p:transition xmlns:p14="http://schemas.microsoft.com/office/powerpoint/2010/main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14322"/>
      </p:ext>
    </p:extLst>
  </p:cSld>
  <p:clrMapOvr>
    <a:masterClrMapping/>
  </p:clrMapOvr>
  <p:transition xmlns:p14="http://schemas.microsoft.com/office/powerpoint/2010/main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49492"/>
      </p:ext>
    </p:extLst>
  </p:cSld>
  <p:clrMapOvr>
    <a:masterClrMapping/>
  </p:clrMapOvr>
  <p:transition xmlns:p14="http://schemas.microsoft.com/office/powerpoint/2010/main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787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406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56725"/>
      </p:ext>
    </p:extLst>
  </p:cSld>
  <p:clrMapOvr>
    <a:masterClrMapping/>
  </p:clrMapOvr>
  <p:transition xmlns:p14="http://schemas.microsoft.com/office/powerpoint/2010/main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71075"/>
      </p:ext>
    </p:extLst>
  </p:cSld>
  <p:clrMapOvr>
    <a:masterClrMapping/>
  </p:clrMapOvr>
  <p:transition xmlns:p14="http://schemas.microsoft.com/office/powerpoint/2010/main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87662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2D8AE-8785-5A4E-95AC-C39405B3DB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26997"/>
      </p:ext>
    </p:extLst>
  </p:cSld>
  <p:clrMapOvr>
    <a:masterClrMapping/>
  </p:clrMapOvr>
  <p:transition xmlns:p14="http://schemas.microsoft.com/office/powerpoint/2010/main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66688"/>
      </p:ext>
    </p:extLst>
  </p:cSld>
  <p:clrMapOvr>
    <a:masterClrMapping/>
  </p:clrMapOvr>
  <p:transition xmlns:p14="http://schemas.microsoft.com/office/powerpoint/2010/main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32561"/>
      </p:ext>
    </p:extLst>
  </p:cSld>
  <p:clrMapOvr>
    <a:masterClrMapping/>
  </p:clrMapOvr>
  <p:transition xmlns:p14="http://schemas.microsoft.com/office/powerpoint/2010/main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51603"/>
      </p:ext>
    </p:extLst>
  </p:cSld>
  <p:clrMapOvr>
    <a:masterClrMapping/>
  </p:clrMapOvr>
  <p:transition xmlns:p14="http://schemas.microsoft.com/office/powerpoint/2010/main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42684"/>
      </p:ext>
    </p:extLst>
  </p:cSld>
  <p:clrMapOvr>
    <a:masterClrMapping/>
  </p:clrMapOvr>
  <p:transition xmlns:p14="http://schemas.microsoft.com/office/powerpoint/2010/main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55830"/>
      </p:ext>
    </p:extLst>
  </p:cSld>
  <p:clrMapOvr>
    <a:masterClrMapping/>
  </p:clrMapOvr>
  <p:transition xmlns:p14="http://schemas.microsoft.com/office/powerpoint/2010/main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45395"/>
      </p:ext>
    </p:extLst>
  </p:cSld>
  <p:clrMapOvr>
    <a:masterClrMapping/>
  </p:clrMapOvr>
  <p:transition xmlns:p14="http://schemas.microsoft.com/office/powerpoint/2010/main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939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314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89580"/>
      </p:ext>
    </p:extLst>
  </p:cSld>
  <p:clrMapOvr>
    <a:masterClrMapping/>
  </p:clrMapOvr>
  <p:transition xmlns:p14="http://schemas.microsoft.com/office/powerpoint/2010/main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4520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EA279-ECCA-8F44-B787-311CA82BA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07212"/>
      </p:ext>
    </p:extLst>
  </p:cSld>
  <p:clrMapOvr>
    <a:masterClrMapping/>
  </p:clrMapOvr>
  <p:transition xmlns:p14="http://schemas.microsoft.com/office/powerpoint/2010/main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93161"/>
      </p:ext>
    </p:extLst>
  </p:cSld>
  <p:clrMapOvr>
    <a:masterClrMapping/>
  </p:clrMapOvr>
  <p:transition xmlns:p14="http://schemas.microsoft.com/office/powerpoint/2010/main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57569"/>
      </p:ext>
    </p:extLst>
  </p:cSld>
  <p:clrMapOvr>
    <a:masterClrMapping/>
  </p:clrMapOvr>
  <p:transition xmlns:p14="http://schemas.microsoft.com/office/powerpoint/2010/main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72205"/>
      </p:ext>
    </p:extLst>
  </p:cSld>
  <p:clrMapOvr>
    <a:masterClrMapping/>
  </p:clrMapOvr>
  <p:transition xmlns:p14="http://schemas.microsoft.com/office/powerpoint/2010/main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2191"/>
      </p:ext>
    </p:extLst>
  </p:cSld>
  <p:clrMapOvr>
    <a:masterClrMapping/>
  </p:clrMapOvr>
  <p:transition xmlns:p14="http://schemas.microsoft.com/office/powerpoint/2010/main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30174"/>
      </p:ext>
    </p:extLst>
  </p:cSld>
  <p:clrMapOvr>
    <a:masterClrMapping/>
  </p:clrMapOvr>
  <p:transition xmlns:p14="http://schemas.microsoft.com/office/powerpoint/2010/main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46013"/>
      </p:ext>
    </p:extLst>
  </p:cSld>
  <p:clrMapOvr>
    <a:masterClrMapping/>
  </p:clrMapOvr>
  <p:transition xmlns:p14="http://schemas.microsoft.com/office/powerpoint/2010/main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9703"/>
      </p:ext>
    </p:extLst>
  </p:cSld>
  <p:clrMapOvr>
    <a:masterClrMapping/>
  </p:clrMapOvr>
  <p:transition xmlns:p14="http://schemas.microsoft.com/office/powerpoint/2010/main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067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010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41158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375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69188"/>
      </p:ext>
    </p:extLst>
  </p:cSld>
  <p:clrMapOvr>
    <a:masterClrMapping/>
  </p:clrMapOvr>
  <p:transition xmlns:p14="http://schemas.microsoft.com/office/powerpoint/2010/main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1306"/>
      </p:ext>
    </p:extLst>
  </p:cSld>
  <p:clrMapOvr>
    <a:masterClrMapping/>
  </p:clrMapOvr>
  <p:transition xmlns:p14="http://schemas.microsoft.com/office/powerpoint/2010/main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92512"/>
      </p:ext>
    </p:extLst>
  </p:cSld>
  <p:clrMapOvr>
    <a:masterClrMapping/>
  </p:clrMapOvr>
  <p:transition xmlns:p14="http://schemas.microsoft.com/office/powerpoint/2010/main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36361"/>
      </p:ext>
    </p:extLst>
  </p:cSld>
  <p:clrMapOvr>
    <a:masterClrMapping/>
  </p:clrMapOvr>
  <p:transition xmlns:p14="http://schemas.microsoft.com/office/powerpoint/2010/main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66256"/>
      </p:ext>
    </p:extLst>
  </p:cSld>
  <p:clrMapOvr>
    <a:masterClrMapping/>
  </p:clrMapOvr>
  <p:transition xmlns:p14="http://schemas.microsoft.com/office/powerpoint/2010/main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5251"/>
      </p:ext>
    </p:extLst>
  </p:cSld>
  <p:clrMapOvr>
    <a:masterClrMapping/>
  </p:clrMapOvr>
  <p:transition xmlns:p14="http://schemas.microsoft.com/office/powerpoint/2010/main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90055"/>
      </p:ext>
    </p:extLst>
  </p:cSld>
  <p:clrMapOvr>
    <a:masterClrMapping/>
  </p:clrMapOvr>
  <p:transition xmlns:p14="http://schemas.microsoft.com/office/powerpoint/2010/main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74506"/>
      </p:ext>
    </p:extLst>
  </p:cSld>
  <p:clrMapOvr>
    <a:masterClrMapping/>
  </p:clrMapOvr>
  <p:transition xmlns:p14="http://schemas.microsoft.com/office/powerpoint/2010/main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954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96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94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81863"/>
      </p:ext>
    </p:extLst>
  </p:cSld>
  <p:clrMapOvr>
    <a:masterClrMapping/>
  </p:clrMapOvr>
  <p:transition xmlns:p14="http://schemas.microsoft.com/office/powerpoint/2010/main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49378"/>
      </p:ext>
    </p:extLst>
  </p:cSld>
  <p:clrMapOvr>
    <a:masterClrMapping/>
  </p:clrMapOvr>
  <p:transition xmlns:p14="http://schemas.microsoft.com/office/powerpoint/2010/main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44656"/>
      </p:ext>
    </p:extLst>
  </p:cSld>
  <p:clrMapOvr>
    <a:masterClrMapping/>
  </p:clrMapOvr>
  <p:transition xmlns:p14="http://schemas.microsoft.com/office/powerpoint/2010/main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4303"/>
      </p:ext>
    </p:extLst>
  </p:cSld>
  <p:clrMapOvr>
    <a:masterClrMapping/>
  </p:clrMapOvr>
  <p:transition xmlns:p14="http://schemas.microsoft.com/office/powerpoint/2010/main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242"/>
      </p:ext>
    </p:extLst>
  </p:cSld>
  <p:clrMapOvr>
    <a:masterClrMapping/>
  </p:clrMapOvr>
  <p:transition xmlns:p14="http://schemas.microsoft.com/office/powerpoint/2010/main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41473"/>
      </p:ext>
    </p:extLst>
  </p:cSld>
  <p:clrMapOvr>
    <a:masterClrMapping/>
  </p:clrMapOvr>
  <p:transition xmlns:p14="http://schemas.microsoft.com/office/powerpoint/2010/main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89527"/>
      </p:ext>
    </p:extLst>
  </p:cSld>
  <p:clrMapOvr>
    <a:masterClrMapping/>
  </p:clrMapOvr>
  <p:transition xmlns:p14="http://schemas.microsoft.com/office/powerpoint/2010/main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30779"/>
      </p:ext>
    </p:extLst>
  </p:cSld>
  <p:clrMapOvr>
    <a:masterClrMapping/>
  </p:clrMapOvr>
  <p:transition xmlns:p14="http://schemas.microsoft.com/office/powerpoint/2010/main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384"/>
      </p:ext>
    </p:extLst>
  </p:cSld>
  <p:clrMapOvr>
    <a:masterClrMapping/>
  </p:clrMapOvr>
  <p:transition xmlns:p14="http://schemas.microsoft.com/office/powerpoint/2010/main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363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3788"/>
      </p:ext>
    </p:extLst>
  </p:cSld>
  <p:clrMapOvr>
    <a:masterClrMapping/>
  </p:clrMapOvr>
  <p:transition xmlns:p14="http://schemas.microsoft.com/office/powerpoint/2010/main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197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4890"/>
      </p:ext>
    </p:extLst>
  </p:cSld>
  <p:clrMapOvr>
    <a:masterClrMapping/>
  </p:clrMapOvr>
  <p:transition xmlns:p14="http://schemas.microsoft.com/office/powerpoint/2010/main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26373"/>
      </p:ext>
    </p:extLst>
  </p:cSld>
  <p:clrMapOvr>
    <a:masterClrMapping/>
  </p:clrMapOvr>
  <p:transition xmlns:p14="http://schemas.microsoft.com/office/powerpoint/2010/main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90810"/>
      </p:ext>
    </p:extLst>
  </p:cSld>
  <p:clrMapOvr>
    <a:masterClrMapping/>
  </p:clrMapOvr>
  <p:transition xmlns:p14="http://schemas.microsoft.com/office/powerpoint/2010/main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89380"/>
      </p:ext>
    </p:extLst>
  </p:cSld>
  <p:clrMapOvr>
    <a:masterClrMapping/>
  </p:clrMapOvr>
  <p:transition xmlns:p14="http://schemas.microsoft.com/office/powerpoint/2010/main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65414"/>
      </p:ext>
    </p:extLst>
  </p:cSld>
  <p:clrMapOvr>
    <a:masterClrMapping/>
  </p:clrMapOvr>
  <p:transition xmlns:p14="http://schemas.microsoft.com/office/powerpoint/2010/main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18010"/>
      </p:ext>
    </p:extLst>
  </p:cSld>
  <p:clrMapOvr>
    <a:masterClrMapping/>
  </p:clrMapOvr>
  <p:transition xmlns:p14="http://schemas.microsoft.com/office/powerpoint/2010/main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50849"/>
      </p:ext>
    </p:extLst>
  </p:cSld>
  <p:clrMapOvr>
    <a:masterClrMapping/>
  </p:clrMapOvr>
  <p:transition xmlns:p14="http://schemas.microsoft.com/office/powerpoint/2010/main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7837"/>
      </p:ext>
    </p:extLst>
  </p:cSld>
  <p:clrMapOvr>
    <a:masterClrMapping/>
  </p:clrMapOvr>
  <p:transition xmlns:p14="http://schemas.microsoft.com/office/powerpoint/2010/main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79224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97620"/>
      </p:ext>
    </p:extLst>
  </p:cSld>
  <p:clrMapOvr>
    <a:masterClrMapping/>
  </p:clrMapOvr>
  <p:transition xmlns:p14="http://schemas.microsoft.com/office/powerpoint/2010/main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672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523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27745"/>
      </p:ext>
    </p:extLst>
  </p:cSld>
  <p:clrMapOvr>
    <a:masterClrMapping/>
  </p:clrMapOvr>
  <p:transition xmlns:p14="http://schemas.microsoft.com/office/powerpoint/2010/main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73958"/>
      </p:ext>
    </p:extLst>
  </p:cSld>
  <p:clrMapOvr>
    <a:masterClrMapping/>
  </p:clrMapOvr>
  <p:transition xmlns:p14="http://schemas.microsoft.com/office/powerpoint/2010/main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80448"/>
      </p:ext>
    </p:extLst>
  </p:cSld>
  <p:clrMapOvr>
    <a:masterClrMapping/>
  </p:clrMapOvr>
  <p:transition xmlns:p14="http://schemas.microsoft.com/office/powerpoint/2010/main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17199"/>
      </p:ext>
    </p:extLst>
  </p:cSld>
  <p:clrMapOvr>
    <a:masterClrMapping/>
  </p:clrMapOvr>
  <p:transition xmlns:p14="http://schemas.microsoft.com/office/powerpoint/2010/main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46712"/>
      </p:ext>
    </p:extLst>
  </p:cSld>
  <p:clrMapOvr>
    <a:masterClrMapping/>
  </p:clrMapOvr>
  <p:transition xmlns:p14="http://schemas.microsoft.com/office/powerpoint/2010/main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28247"/>
      </p:ext>
    </p:extLst>
  </p:cSld>
  <p:clrMapOvr>
    <a:masterClrMapping/>
  </p:clrMapOvr>
  <p:transition xmlns:p14="http://schemas.microsoft.com/office/powerpoint/2010/main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52461"/>
      </p:ext>
    </p:extLst>
  </p:cSld>
  <p:clrMapOvr>
    <a:masterClrMapping/>
  </p:clrMapOvr>
  <p:transition xmlns:p14="http://schemas.microsoft.com/office/powerpoint/2010/main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82844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14348"/>
      </p:ext>
    </p:extLst>
  </p:cSld>
  <p:clrMapOvr>
    <a:masterClrMapping/>
  </p:clrMapOvr>
  <p:transition xmlns:p14="http://schemas.microsoft.com/office/powerpoint/2010/main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56820"/>
      </p:ext>
    </p:extLst>
  </p:cSld>
  <p:clrMapOvr>
    <a:masterClrMapping/>
  </p:clrMapOvr>
  <p:transition xmlns:p14="http://schemas.microsoft.com/office/powerpoint/2010/main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96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258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60520"/>
      </p:ext>
    </p:extLst>
  </p:cSld>
  <p:clrMapOvr>
    <a:masterClrMapping/>
  </p:clrMapOvr>
  <p:transition xmlns:p14="http://schemas.microsoft.com/office/powerpoint/2010/main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59301"/>
      </p:ext>
    </p:extLst>
  </p:cSld>
  <p:clrMapOvr>
    <a:masterClrMapping/>
  </p:clrMapOvr>
  <p:transition xmlns:p14="http://schemas.microsoft.com/office/powerpoint/2010/main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58866"/>
      </p:ext>
    </p:extLst>
  </p:cSld>
  <p:clrMapOvr>
    <a:masterClrMapping/>
  </p:clrMapOvr>
  <p:transition xmlns:p14="http://schemas.microsoft.com/office/powerpoint/2010/main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75224"/>
      </p:ext>
    </p:extLst>
  </p:cSld>
  <p:clrMapOvr>
    <a:masterClrMapping/>
  </p:clrMapOvr>
  <p:transition xmlns:p14="http://schemas.microsoft.com/office/powerpoint/2010/main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54124"/>
      </p:ext>
    </p:extLst>
  </p:cSld>
  <p:clrMapOvr>
    <a:masterClrMapping/>
  </p:clrMapOvr>
  <p:transition xmlns:p14="http://schemas.microsoft.com/office/powerpoint/2010/main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90667"/>
      </p:ext>
    </p:extLst>
  </p:cSld>
  <p:clrMapOvr>
    <a:masterClrMapping/>
  </p:clrMapOvr>
  <p:transition xmlns:p14="http://schemas.microsoft.com/office/powerpoint/2010/main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01596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63103"/>
      </p:ext>
    </p:extLst>
  </p:cSld>
  <p:clrMapOvr>
    <a:masterClrMapping/>
  </p:clrMapOvr>
  <p:transition xmlns:p14="http://schemas.microsoft.com/office/powerpoint/2010/main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13692"/>
      </p:ext>
    </p:extLst>
  </p:cSld>
  <p:clrMapOvr>
    <a:masterClrMapping/>
  </p:clrMapOvr>
  <p:transition xmlns:p14="http://schemas.microsoft.com/office/powerpoint/2010/main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61422"/>
      </p:ext>
    </p:extLst>
  </p:cSld>
  <p:clrMapOvr>
    <a:masterClrMapping/>
  </p:clrMapOvr>
  <p:transition xmlns:p14="http://schemas.microsoft.com/office/powerpoint/2010/main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849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080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62752"/>
      </p:ext>
    </p:extLst>
  </p:cSld>
  <p:clrMapOvr>
    <a:masterClrMapping/>
  </p:clrMapOvr>
  <p:transition xmlns:p14="http://schemas.microsoft.com/office/powerpoint/2010/main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35012"/>
      </p:ext>
    </p:extLst>
  </p:cSld>
  <p:clrMapOvr>
    <a:masterClrMapping/>
  </p:clrMapOvr>
  <p:transition xmlns:p14="http://schemas.microsoft.com/office/powerpoint/2010/main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39108"/>
      </p:ext>
    </p:extLst>
  </p:cSld>
  <p:clrMapOvr>
    <a:masterClrMapping/>
  </p:clrMapOvr>
  <p:transition xmlns:p14="http://schemas.microsoft.com/office/powerpoint/2010/main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32550"/>
      </p:ext>
    </p:extLst>
  </p:cSld>
  <p:clrMapOvr>
    <a:masterClrMapping/>
  </p:clrMapOvr>
  <p:transition xmlns:p14="http://schemas.microsoft.com/office/powerpoint/2010/main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48326"/>
      </p:ext>
    </p:extLst>
  </p:cSld>
  <p:clrMapOvr>
    <a:masterClrMapping/>
  </p:clrMapOvr>
  <p:transition xmlns:p14="http://schemas.microsoft.com/office/powerpoint/2010/main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4852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63028"/>
      </p:ext>
    </p:extLst>
  </p:cSld>
  <p:clrMapOvr>
    <a:masterClrMapping/>
  </p:clrMapOvr>
  <p:transition xmlns:p14="http://schemas.microsoft.com/office/powerpoint/2010/main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5936"/>
      </p:ext>
    </p:extLst>
  </p:cSld>
  <p:clrMapOvr>
    <a:masterClrMapping/>
  </p:clrMapOvr>
  <p:transition xmlns:p14="http://schemas.microsoft.com/office/powerpoint/2010/main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04457"/>
      </p:ext>
    </p:extLst>
  </p:cSld>
  <p:clrMapOvr>
    <a:masterClrMapping/>
  </p:clrMapOvr>
  <p:transition xmlns:p14="http://schemas.microsoft.com/office/powerpoint/2010/main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56829"/>
      </p:ext>
    </p:extLst>
  </p:cSld>
  <p:clrMapOvr>
    <a:masterClrMapping/>
  </p:clrMapOvr>
  <p:transition xmlns:p14="http://schemas.microsoft.com/office/powerpoint/2010/main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00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827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09920"/>
      </p:ext>
    </p:extLst>
  </p:cSld>
  <p:clrMapOvr>
    <a:masterClrMapping/>
  </p:clrMapOvr>
  <p:transition xmlns:p14="http://schemas.microsoft.com/office/powerpoint/2010/main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83200"/>
      </p:ext>
    </p:extLst>
  </p:cSld>
  <p:clrMapOvr>
    <a:masterClrMapping/>
  </p:clrMapOvr>
  <p:transition xmlns:p14="http://schemas.microsoft.com/office/powerpoint/2010/main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50378"/>
      </p:ext>
    </p:extLst>
  </p:cSld>
  <p:clrMapOvr>
    <a:masterClrMapping/>
  </p:clrMapOvr>
  <p:transition xmlns:p14="http://schemas.microsoft.com/office/powerpoint/2010/main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26443"/>
      </p:ext>
    </p:extLst>
  </p:cSld>
  <p:clrMapOvr>
    <a:masterClrMapping/>
  </p:clrMapOvr>
  <p:transition xmlns:p14="http://schemas.microsoft.com/office/powerpoint/2010/main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19595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7853"/>
      </p:ext>
    </p:extLst>
  </p:cSld>
  <p:clrMapOvr>
    <a:masterClrMapping/>
  </p:clrMapOvr>
  <p:transition xmlns:p14="http://schemas.microsoft.com/office/powerpoint/2010/main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90141"/>
      </p:ext>
    </p:extLst>
  </p:cSld>
  <p:clrMapOvr>
    <a:masterClrMapping/>
  </p:clrMapOvr>
  <p:transition xmlns:p14="http://schemas.microsoft.com/office/powerpoint/2010/main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45112"/>
      </p:ext>
    </p:extLst>
  </p:cSld>
  <p:clrMapOvr>
    <a:masterClrMapping/>
  </p:clrMapOvr>
  <p:transition xmlns:p14="http://schemas.microsoft.com/office/powerpoint/2010/main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19678"/>
      </p:ext>
    </p:extLst>
  </p:cSld>
  <p:clrMapOvr>
    <a:masterClrMapping/>
  </p:clrMapOvr>
  <p:transition xmlns:p14="http://schemas.microsoft.com/office/powerpoint/2010/main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48859"/>
      </p:ext>
    </p:extLst>
  </p:cSld>
  <p:clrMapOvr>
    <a:masterClrMapping/>
  </p:clrMapOvr>
  <p:transition xmlns:p14="http://schemas.microsoft.com/office/powerpoint/2010/main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07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679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45691"/>
      </p:ext>
    </p:extLst>
  </p:cSld>
  <p:clrMapOvr>
    <a:masterClrMapping/>
  </p:clrMapOvr>
  <p:transition xmlns:p14="http://schemas.microsoft.com/office/powerpoint/2010/main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45520"/>
      </p:ext>
    </p:extLst>
  </p:cSld>
  <p:clrMapOvr>
    <a:masterClrMapping/>
  </p:clrMapOvr>
  <p:transition xmlns:p14="http://schemas.microsoft.com/office/powerpoint/2010/main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41360"/>
      </p:ext>
    </p:extLst>
  </p:cSld>
  <p:clrMapOvr>
    <a:masterClrMapping/>
  </p:clrMapOvr>
  <p:transition xmlns:p14="http://schemas.microsoft.com/office/powerpoint/2010/main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74432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89560"/>
      </p:ext>
    </p:extLst>
  </p:cSld>
  <p:clrMapOvr>
    <a:masterClrMapping/>
  </p:clrMapOvr>
  <p:transition xmlns:p14="http://schemas.microsoft.com/office/powerpoint/2010/main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70539"/>
      </p:ext>
    </p:extLst>
  </p:cSld>
  <p:clrMapOvr>
    <a:masterClrMapping/>
  </p:clrMapOvr>
  <p:transition xmlns:p14="http://schemas.microsoft.com/office/powerpoint/2010/main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26227"/>
      </p:ext>
    </p:extLst>
  </p:cSld>
  <p:clrMapOvr>
    <a:masterClrMapping/>
  </p:clrMapOvr>
  <p:transition xmlns:p14="http://schemas.microsoft.com/office/powerpoint/2010/main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20534"/>
      </p:ext>
    </p:extLst>
  </p:cSld>
  <p:clrMapOvr>
    <a:masterClrMapping/>
  </p:clrMapOvr>
  <p:transition xmlns:p14="http://schemas.microsoft.com/office/powerpoint/2010/main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06107"/>
      </p:ext>
    </p:extLst>
  </p:cSld>
  <p:clrMapOvr>
    <a:masterClrMapping/>
  </p:clrMapOvr>
  <p:transition xmlns:p14="http://schemas.microsoft.com/office/powerpoint/2010/main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271674"/>
      </p:ext>
    </p:extLst>
  </p:cSld>
  <p:clrMapOvr>
    <a:masterClrMapping/>
  </p:clrMapOvr>
  <p:transition xmlns:p14="http://schemas.microsoft.com/office/powerpoint/2010/main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41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653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05956"/>
      </p:ext>
    </p:extLst>
  </p:cSld>
  <p:clrMapOvr>
    <a:masterClrMapping/>
  </p:clrMapOvr>
  <p:transition xmlns:p14="http://schemas.microsoft.com/office/powerpoint/2010/main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21440"/>
      </p:ext>
    </p:extLst>
  </p:cSld>
  <p:clrMapOvr>
    <a:masterClrMapping/>
  </p:clrMapOvr>
  <p:transition xmlns:p14="http://schemas.microsoft.com/office/powerpoint/2010/main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31632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58197"/>
      </p:ext>
    </p:extLst>
  </p:cSld>
  <p:clrMapOvr>
    <a:masterClrMapping/>
  </p:clrMapOvr>
  <p:transition xmlns:p14="http://schemas.microsoft.com/office/powerpoint/2010/main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69086"/>
      </p:ext>
    </p:extLst>
  </p:cSld>
  <p:clrMapOvr>
    <a:masterClrMapping/>
  </p:clrMapOvr>
  <p:transition xmlns:p14="http://schemas.microsoft.com/office/powerpoint/2010/main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84216"/>
      </p:ext>
    </p:extLst>
  </p:cSld>
  <p:clrMapOvr>
    <a:masterClrMapping/>
  </p:clrMapOvr>
  <p:transition xmlns:p14="http://schemas.microsoft.com/office/powerpoint/2010/main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15989"/>
      </p:ext>
    </p:extLst>
  </p:cSld>
  <p:clrMapOvr>
    <a:masterClrMapping/>
  </p:clrMapOvr>
  <p:transition xmlns:p14="http://schemas.microsoft.com/office/powerpoint/2010/main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64310"/>
      </p:ext>
    </p:extLst>
  </p:cSld>
  <p:clrMapOvr>
    <a:masterClrMapping/>
  </p:clrMapOvr>
  <p:transition xmlns:p14="http://schemas.microsoft.com/office/powerpoint/2010/main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34498"/>
      </p:ext>
    </p:extLst>
  </p:cSld>
  <p:clrMapOvr>
    <a:masterClrMapping/>
  </p:clrMapOvr>
  <p:transition xmlns:p14="http://schemas.microsoft.com/office/powerpoint/2010/main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18053"/>
      </p:ext>
    </p:extLst>
  </p:cSld>
  <p:clrMapOvr>
    <a:masterClrMapping/>
  </p:clrMapOvr>
  <p:transition xmlns:p14="http://schemas.microsoft.com/office/powerpoint/2010/main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883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88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2595"/>
      </p:ext>
    </p:extLst>
  </p:cSld>
  <p:clrMapOvr>
    <a:masterClrMapping/>
  </p:clrMapOvr>
  <p:transition xmlns:p14="http://schemas.microsoft.com/office/powerpoint/2010/main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73341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21076"/>
      </p:ext>
    </p:extLst>
  </p:cSld>
  <p:clrMapOvr>
    <a:masterClrMapping/>
  </p:clrMapOvr>
  <p:transition xmlns:p14="http://schemas.microsoft.com/office/powerpoint/2010/main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66800"/>
      </p:ext>
    </p:extLst>
  </p:cSld>
  <p:clrMapOvr>
    <a:masterClrMapping/>
  </p:clrMapOvr>
  <p:transition xmlns:p14="http://schemas.microsoft.com/office/powerpoint/2010/main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38417"/>
      </p:ext>
    </p:extLst>
  </p:cSld>
  <p:clrMapOvr>
    <a:masterClrMapping/>
  </p:clrMapOvr>
  <p:transition xmlns:p14="http://schemas.microsoft.com/office/powerpoint/2010/main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84149"/>
      </p:ext>
    </p:extLst>
  </p:cSld>
  <p:clrMapOvr>
    <a:masterClrMapping/>
  </p:clrMapOvr>
  <p:transition xmlns:p14="http://schemas.microsoft.com/office/powerpoint/2010/main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54685"/>
      </p:ext>
    </p:extLst>
  </p:cSld>
  <p:clrMapOvr>
    <a:masterClrMapping/>
  </p:clrMapOvr>
  <p:transition xmlns:p14="http://schemas.microsoft.com/office/powerpoint/2010/main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64458"/>
      </p:ext>
    </p:extLst>
  </p:cSld>
  <p:clrMapOvr>
    <a:masterClrMapping/>
  </p:clrMapOvr>
  <p:transition xmlns:p14="http://schemas.microsoft.com/office/powerpoint/2010/main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76073"/>
      </p:ext>
    </p:extLst>
  </p:cSld>
  <p:clrMapOvr>
    <a:masterClrMapping/>
  </p:clrMapOvr>
  <p:transition xmlns:p14="http://schemas.microsoft.com/office/powerpoint/2010/main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90264"/>
      </p:ext>
    </p:extLst>
  </p:cSld>
  <p:clrMapOvr>
    <a:masterClrMapping/>
  </p:clrMapOvr>
  <p:transition xmlns:p14="http://schemas.microsoft.com/office/powerpoint/2010/main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670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971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04285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992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82226"/>
      </p:ext>
    </p:extLst>
  </p:cSld>
  <p:clrMapOvr>
    <a:masterClrMapping/>
  </p:clrMapOvr>
  <p:transition xmlns:p14="http://schemas.microsoft.com/office/powerpoint/2010/main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77633"/>
      </p:ext>
    </p:extLst>
  </p:cSld>
  <p:clrMapOvr>
    <a:masterClrMapping/>
  </p:clrMapOvr>
  <p:transition xmlns:p14="http://schemas.microsoft.com/office/powerpoint/2010/main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70502"/>
      </p:ext>
    </p:extLst>
  </p:cSld>
  <p:clrMapOvr>
    <a:masterClrMapping/>
  </p:clrMapOvr>
  <p:transition xmlns:p14="http://schemas.microsoft.com/office/powerpoint/2010/main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09673"/>
      </p:ext>
    </p:extLst>
  </p:cSld>
  <p:clrMapOvr>
    <a:masterClrMapping/>
  </p:clrMapOvr>
  <p:transition xmlns:p14="http://schemas.microsoft.com/office/powerpoint/2010/main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83394"/>
      </p:ext>
    </p:extLst>
  </p:cSld>
  <p:clrMapOvr>
    <a:masterClrMapping/>
  </p:clrMapOvr>
  <p:transition xmlns:p14="http://schemas.microsoft.com/office/powerpoint/2010/main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77292"/>
      </p:ext>
    </p:extLst>
  </p:cSld>
  <p:clrMapOvr>
    <a:masterClrMapping/>
  </p:clrMapOvr>
  <p:transition xmlns:p14="http://schemas.microsoft.com/office/powerpoint/2010/main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3532"/>
      </p:ext>
    </p:extLst>
  </p:cSld>
  <p:clrMapOvr>
    <a:masterClrMapping/>
  </p:clrMapOvr>
  <p:transition xmlns:p14="http://schemas.microsoft.com/office/powerpoint/2010/main"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91402"/>
      </p:ext>
    </p:extLst>
  </p:cSld>
  <p:clrMapOvr>
    <a:masterClrMapping/>
  </p:clrMapOvr>
  <p:transition xmlns:p14="http://schemas.microsoft.com/office/powerpoint/2010/main"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601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265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94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70630"/>
      </p:ext>
    </p:extLst>
  </p:cSld>
  <p:clrMapOvr>
    <a:masterClrMapping/>
  </p:clrMapOvr>
  <p:transition xmlns:p14="http://schemas.microsoft.com/office/powerpoint/2010/main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00305"/>
      </p:ext>
    </p:extLst>
  </p:cSld>
  <p:clrMapOvr>
    <a:masterClrMapping/>
  </p:clrMapOvr>
  <p:transition xmlns:p14="http://schemas.microsoft.com/office/powerpoint/2010/main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721681"/>
      </p:ext>
    </p:extLst>
  </p:cSld>
  <p:clrMapOvr>
    <a:masterClrMapping/>
  </p:clrMapOvr>
  <p:transition xmlns:p14="http://schemas.microsoft.com/office/powerpoint/2010/main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20597"/>
      </p:ext>
    </p:extLst>
  </p:cSld>
  <p:clrMapOvr>
    <a:masterClrMapping/>
  </p:clrMapOvr>
  <p:transition xmlns:p14="http://schemas.microsoft.com/office/powerpoint/2010/main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13127"/>
      </p:ext>
    </p:extLst>
  </p:cSld>
  <p:clrMapOvr>
    <a:masterClrMapping/>
  </p:clrMapOvr>
  <p:transition xmlns:p14="http://schemas.microsoft.com/office/powerpoint/2010/main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01247"/>
      </p:ext>
    </p:extLst>
  </p:cSld>
  <p:clrMapOvr>
    <a:masterClrMapping/>
  </p:clrMapOvr>
  <p:transition xmlns:p14="http://schemas.microsoft.com/office/powerpoint/2010/main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25535"/>
      </p:ext>
    </p:extLst>
  </p:cSld>
  <p:clrMapOvr>
    <a:masterClrMapping/>
  </p:clrMapOvr>
  <p:transition xmlns:p14="http://schemas.microsoft.com/office/powerpoint/2010/main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76543"/>
      </p:ext>
    </p:extLst>
  </p:cSld>
  <p:clrMapOvr>
    <a:masterClrMapping/>
  </p:clrMapOvr>
  <p:transition xmlns:p14="http://schemas.microsoft.com/office/powerpoint/2010/main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70742"/>
      </p:ext>
    </p:extLst>
  </p:cSld>
  <p:clrMapOvr>
    <a:masterClrMapping/>
  </p:clrMapOvr>
  <p:transition xmlns:p14="http://schemas.microsoft.com/office/powerpoint/2010/main"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120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93300"/>
      </p:ext>
    </p:extLst>
  </p:cSld>
  <p:clrMapOvr>
    <a:masterClrMapping/>
  </p:clrMapOvr>
  <p:transition xmlns:p14="http://schemas.microsoft.com/office/powerpoint/2010/main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118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65408"/>
      </p:ext>
    </p:extLst>
  </p:cSld>
  <p:clrMapOvr>
    <a:masterClrMapping/>
  </p:clrMapOvr>
  <p:transition xmlns:p14="http://schemas.microsoft.com/office/powerpoint/2010/main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96661"/>
      </p:ext>
    </p:extLst>
  </p:cSld>
  <p:clrMapOvr>
    <a:masterClrMapping/>
  </p:clrMapOvr>
  <p:transition xmlns:p14="http://schemas.microsoft.com/office/powerpoint/2010/main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40534"/>
      </p:ext>
    </p:extLst>
  </p:cSld>
  <p:clrMapOvr>
    <a:masterClrMapping/>
  </p:clrMapOvr>
  <p:transition xmlns:p14="http://schemas.microsoft.com/office/powerpoint/2010/main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91957"/>
      </p:ext>
    </p:extLst>
  </p:cSld>
  <p:clrMapOvr>
    <a:masterClrMapping/>
  </p:clrMapOvr>
  <p:transition xmlns:p14="http://schemas.microsoft.com/office/powerpoint/2010/main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23989"/>
      </p:ext>
    </p:extLst>
  </p:cSld>
  <p:clrMapOvr>
    <a:masterClrMapping/>
  </p:clrMapOvr>
  <p:transition xmlns:p14="http://schemas.microsoft.com/office/powerpoint/2010/main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65795"/>
      </p:ext>
    </p:extLst>
  </p:cSld>
  <p:clrMapOvr>
    <a:masterClrMapping/>
  </p:clrMapOvr>
  <p:transition xmlns:p14="http://schemas.microsoft.com/office/powerpoint/2010/main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28909"/>
      </p:ext>
    </p:extLst>
  </p:cSld>
  <p:clrMapOvr>
    <a:masterClrMapping/>
  </p:clrMapOvr>
  <p:transition xmlns:p14="http://schemas.microsoft.com/office/powerpoint/2010/main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37865"/>
      </p:ext>
    </p:extLst>
  </p:cSld>
  <p:clrMapOvr>
    <a:masterClrMapping/>
  </p:clrMapOvr>
  <p:transition xmlns:p14="http://schemas.microsoft.com/office/powerpoint/2010/main"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19053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59205"/>
      </p:ext>
    </p:extLst>
  </p:cSld>
  <p:clrMapOvr>
    <a:masterClrMapping/>
  </p:clrMapOvr>
  <p:transition xmlns:p14="http://schemas.microsoft.com/office/powerpoint/2010/main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461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31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102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195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599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896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37517"/>
      </p:ext>
    </p:extLst>
  </p:cSld>
  <p:clrMapOvr>
    <a:masterClrMapping/>
  </p:clrMapOvr>
  <p:transition xmlns:p14="http://schemas.microsoft.com/office/powerpoint/2010/main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39402"/>
      </p:ext>
    </p:extLst>
  </p:cSld>
  <p:clrMapOvr>
    <a:masterClrMapping/>
  </p:clrMapOvr>
  <p:transition xmlns:p14="http://schemas.microsoft.com/office/powerpoint/2010/main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8992"/>
      </p:ext>
    </p:extLst>
  </p:cSld>
  <p:clrMapOvr>
    <a:masterClrMapping/>
  </p:clrMapOvr>
  <p:transition xmlns:p14="http://schemas.microsoft.com/office/powerpoint/2010/main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53517"/>
      </p:ext>
    </p:extLst>
  </p:cSld>
  <p:clrMapOvr>
    <a:masterClrMapping/>
  </p:clrMapOvr>
  <p:transition xmlns:p14="http://schemas.microsoft.com/office/powerpoint/2010/main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85112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80221"/>
      </p:ext>
    </p:extLst>
  </p:cSld>
  <p:clrMapOvr>
    <a:masterClrMapping/>
  </p:clrMapOvr>
  <p:transition xmlns:p14="http://schemas.microsoft.com/office/powerpoint/2010/main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39329"/>
      </p:ext>
    </p:extLst>
  </p:cSld>
  <p:clrMapOvr>
    <a:masterClrMapping/>
  </p:clrMapOvr>
  <p:transition xmlns:p14="http://schemas.microsoft.com/office/powerpoint/2010/main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6BE2F3F5-414B-CC44-8EA3-B6D04B3D0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53716"/>
      </p:ext>
    </p:extLst>
  </p:cSld>
  <p:clrMapOvr>
    <a:masterClrMapping/>
  </p:clrMapOvr>
  <p:transition xmlns:p14="http://schemas.microsoft.com/office/powerpoint/2010/main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389B1-16D0-EE4E-960B-3BEB333B27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71660"/>
      </p:ext>
    </p:extLst>
  </p:cSld>
  <p:clrMapOvr>
    <a:masterClrMapping/>
  </p:clrMapOvr>
  <p:transition xmlns:p14="http://schemas.microsoft.com/office/powerpoint/2010/main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BDA06-07DC-5C48-A1E0-AA66FEC986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41524"/>
      </p:ext>
    </p:extLst>
  </p:cSld>
  <p:clrMapOvr>
    <a:masterClrMapping/>
  </p:clrMapOvr>
  <p:transition xmlns:p14="http://schemas.microsoft.com/office/powerpoint/2010/main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7DB28-08B6-0549-88E7-35948C4263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94451"/>
      </p:ext>
    </p:extLst>
  </p:cSld>
  <p:clrMapOvr>
    <a:masterClrMapping/>
  </p:clrMapOvr>
  <p:transition xmlns:p14="http://schemas.microsoft.com/office/powerpoint/2010/main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AE939-8EA9-2243-ADF7-6094C42F49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57304"/>
      </p:ext>
    </p:extLst>
  </p:cSld>
  <p:clrMapOvr>
    <a:masterClrMapping/>
  </p:clrMapOvr>
  <p:transition xmlns:p14="http://schemas.microsoft.com/office/powerpoint/2010/main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62138-1B09-F642-8222-426640992E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83124"/>
      </p:ext>
    </p:extLst>
  </p:cSld>
  <p:clrMapOvr>
    <a:masterClrMapping/>
  </p:clrMapOvr>
  <p:transition xmlns:p14="http://schemas.microsoft.com/office/powerpoint/2010/main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8C8D5-D445-2D41-A2FD-8E68842A0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49351"/>
      </p:ext>
    </p:extLst>
  </p:cSld>
  <p:clrMapOvr>
    <a:masterClrMapping/>
  </p:clrMapOvr>
  <p:transition xmlns:p14="http://schemas.microsoft.com/office/powerpoint/2010/main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1FAFC-66EF-4846-98A6-559425C33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62814"/>
      </p:ext>
    </p:extLst>
  </p:cSld>
  <p:clrMapOvr>
    <a:masterClrMapping/>
  </p:clrMapOvr>
  <p:transition xmlns:p14="http://schemas.microsoft.com/office/powerpoint/2010/main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9A56C-4756-3143-8181-96B548DA8A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51912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32104"/>
      </p:ext>
    </p:extLst>
  </p:cSld>
  <p:clrMapOvr>
    <a:masterClrMapping/>
  </p:clrMapOvr>
  <p:transition xmlns:p14="http://schemas.microsoft.com/office/powerpoint/2010/main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185A4-7415-884D-A684-DD5FF96CBB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43517"/>
      </p:ext>
    </p:extLst>
  </p:cSld>
  <p:clrMapOvr>
    <a:masterClrMapping/>
  </p:clrMapOvr>
  <p:transition xmlns:p14="http://schemas.microsoft.com/office/powerpoint/2010/main"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861B0-9273-824B-872E-D66F32C7C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45856"/>
      </p:ext>
    </p:extLst>
  </p:cSld>
  <p:clrMapOvr>
    <a:masterClrMapping/>
  </p:clrMapOvr>
  <p:transition xmlns:p14="http://schemas.microsoft.com/office/powerpoint/2010/main"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33E1B-F24B-9F49-8CF4-40DEEF8367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13879"/>
      </p:ext>
    </p:extLst>
  </p:cSld>
  <p:clrMapOvr>
    <a:masterClrMapping/>
  </p:clrMapOvr>
  <p:transition xmlns:p14="http://schemas.microsoft.com/office/powerpoint/2010/main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188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794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44841"/>
      </p:ext>
    </p:extLst>
  </p:cSld>
  <p:clrMapOvr>
    <a:masterClrMapping/>
  </p:clrMapOvr>
  <p:transition xmlns:p14="http://schemas.microsoft.com/office/powerpoint/2010/main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58190"/>
      </p:ext>
    </p:extLst>
  </p:cSld>
  <p:clrMapOvr>
    <a:masterClrMapping/>
  </p:clrMapOvr>
  <p:transition xmlns:p14="http://schemas.microsoft.com/office/powerpoint/2010/main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09637"/>
      </p:ext>
    </p:extLst>
  </p:cSld>
  <p:clrMapOvr>
    <a:masterClrMapping/>
  </p:clrMapOvr>
  <p:transition xmlns:p14="http://schemas.microsoft.com/office/powerpoint/2010/main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6544"/>
      </p:ext>
    </p:extLst>
  </p:cSld>
  <p:clrMapOvr>
    <a:masterClrMapping/>
  </p:clrMapOvr>
  <p:transition xmlns:p14="http://schemas.microsoft.com/office/powerpoint/2010/main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19383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26866"/>
      </p:ext>
    </p:extLst>
  </p:cSld>
  <p:clrMapOvr>
    <a:masterClrMapping/>
  </p:clrMapOvr>
  <p:transition xmlns:p14="http://schemas.microsoft.com/office/powerpoint/2010/main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39724"/>
      </p:ext>
    </p:extLst>
  </p:cSld>
  <p:clrMapOvr>
    <a:masterClrMapping/>
  </p:clrMapOvr>
  <p:transition xmlns:p14="http://schemas.microsoft.com/office/powerpoint/2010/main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06912"/>
      </p:ext>
    </p:extLst>
  </p:cSld>
  <p:clrMapOvr>
    <a:masterClrMapping/>
  </p:clrMapOvr>
  <p:transition xmlns:p14="http://schemas.microsoft.com/office/powerpoint/2010/main"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36880"/>
      </p:ext>
    </p:extLst>
  </p:cSld>
  <p:clrMapOvr>
    <a:masterClrMapping/>
  </p:clrMapOvr>
  <p:transition xmlns:p14="http://schemas.microsoft.com/office/powerpoint/2010/main"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67913"/>
      </p:ext>
    </p:extLst>
  </p:cSld>
  <p:clrMapOvr>
    <a:masterClrMapping/>
  </p:clrMapOvr>
  <p:transition xmlns:p14="http://schemas.microsoft.com/office/powerpoint/2010/main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594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147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7478"/>
      </p:ext>
    </p:extLst>
  </p:cSld>
  <p:clrMapOvr>
    <a:masterClrMapping/>
  </p:clrMapOvr>
  <p:transition xmlns:p14="http://schemas.microsoft.com/office/powerpoint/2010/main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81831"/>
      </p:ext>
    </p:extLst>
  </p:cSld>
  <p:clrMapOvr>
    <a:masterClrMapping/>
  </p:clrMapOvr>
  <p:transition xmlns:p14="http://schemas.microsoft.com/office/powerpoint/2010/main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02507"/>
      </p:ext>
    </p:extLst>
  </p:cSld>
  <p:clrMapOvr>
    <a:masterClrMapping/>
  </p:clrMapOvr>
  <p:transition xmlns:p14="http://schemas.microsoft.com/office/powerpoint/2010/main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97070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1892"/>
      </p:ext>
    </p:extLst>
  </p:cSld>
  <p:clrMapOvr>
    <a:masterClrMapping/>
  </p:clrMapOvr>
  <p:transition xmlns:p14="http://schemas.microsoft.com/office/powerpoint/2010/main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06901"/>
      </p:ext>
    </p:extLst>
  </p:cSld>
  <p:clrMapOvr>
    <a:masterClrMapping/>
  </p:clrMapOvr>
  <p:transition xmlns:p14="http://schemas.microsoft.com/office/powerpoint/2010/main"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11551"/>
      </p:ext>
    </p:extLst>
  </p:cSld>
  <p:clrMapOvr>
    <a:masterClrMapping/>
  </p:clrMapOvr>
  <p:transition xmlns:p14="http://schemas.microsoft.com/office/powerpoint/2010/main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16413"/>
      </p:ext>
    </p:extLst>
  </p:cSld>
  <p:clrMapOvr>
    <a:masterClrMapping/>
  </p:clrMapOvr>
  <p:transition xmlns:p14="http://schemas.microsoft.com/office/powerpoint/2010/main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80742"/>
      </p:ext>
    </p:extLst>
  </p:cSld>
  <p:clrMapOvr>
    <a:masterClrMapping/>
  </p:clrMapOvr>
  <p:transition xmlns:p14="http://schemas.microsoft.com/office/powerpoint/2010/main"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13729"/>
      </p:ext>
    </p:extLst>
  </p:cSld>
  <p:clrMapOvr>
    <a:masterClrMapping/>
  </p:clrMapOvr>
  <p:transition xmlns:p14="http://schemas.microsoft.com/office/powerpoint/2010/main"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874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347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74618"/>
      </p:ext>
    </p:extLst>
  </p:cSld>
  <p:clrMapOvr>
    <a:masterClrMapping/>
  </p:clrMapOvr>
  <p:transition xmlns:p14="http://schemas.microsoft.com/office/powerpoint/2010/main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8924"/>
      </p:ext>
    </p:extLst>
  </p:cSld>
  <p:clrMapOvr>
    <a:masterClrMapping/>
  </p:clrMapOvr>
  <p:transition xmlns:p14="http://schemas.microsoft.com/office/powerpoint/2010/main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44487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55826"/>
      </p:ext>
    </p:extLst>
  </p:cSld>
  <p:clrMapOvr>
    <a:masterClrMapping/>
  </p:clrMapOvr>
  <p:transition xmlns:p14="http://schemas.microsoft.com/office/powerpoint/2010/main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6866"/>
      </p:ext>
    </p:extLst>
  </p:cSld>
  <p:clrMapOvr>
    <a:masterClrMapping/>
  </p:clrMapOvr>
  <p:transition xmlns:p14="http://schemas.microsoft.com/office/powerpoint/2010/main"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15277"/>
      </p:ext>
    </p:extLst>
  </p:cSld>
  <p:clrMapOvr>
    <a:masterClrMapping/>
  </p:clrMapOvr>
  <p:transition xmlns:p14="http://schemas.microsoft.com/office/powerpoint/2010/main"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09747"/>
      </p:ext>
    </p:extLst>
  </p:cSld>
  <p:clrMapOvr>
    <a:masterClrMapping/>
  </p:clrMapOvr>
  <p:transition xmlns:p14="http://schemas.microsoft.com/office/powerpoint/2010/main"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8578"/>
      </p:ext>
    </p:extLst>
  </p:cSld>
  <p:clrMapOvr>
    <a:masterClrMapping/>
  </p:clrMapOvr>
  <p:transition xmlns:p14="http://schemas.microsoft.com/office/powerpoint/2010/main"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6562"/>
      </p:ext>
    </p:extLst>
  </p:cSld>
  <p:clrMapOvr>
    <a:masterClrMapping/>
  </p:clrMapOvr>
  <p:transition xmlns:p14="http://schemas.microsoft.com/office/powerpoint/2010/main"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23875"/>
      </p:ext>
    </p:extLst>
  </p:cSld>
  <p:clrMapOvr>
    <a:masterClrMapping/>
  </p:clrMapOvr>
  <p:transition xmlns:p14="http://schemas.microsoft.com/office/powerpoint/2010/main"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FB45B89-AB63-004A-9B1A-E0C3D2F13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68260"/>
      </p:ext>
    </p:extLst>
  </p:cSld>
  <p:clrMapOvr>
    <a:masterClrMapping/>
  </p:clrMapOvr>
  <p:transition xmlns:p14="http://schemas.microsoft.com/office/powerpoint/2010/main"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86FF2-CC60-CB43-AE88-3EA463621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67800"/>
      </p:ext>
    </p:extLst>
  </p:cSld>
  <p:clrMapOvr>
    <a:masterClrMapping/>
  </p:clrMapOvr>
  <p:transition xmlns:p14="http://schemas.microsoft.com/office/powerpoint/2010/main"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B67D9-EDEC-A741-9DF5-EF32C3580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38100"/>
      </p:ext>
    </p:extLst>
  </p:cSld>
  <p:clrMapOvr>
    <a:masterClrMapping/>
  </p:clrMapOvr>
  <p:transition xmlns:p14="http://schemas.microsoft.com/office/powerpoint/2010/main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BCFC6-A067-DE42-860E-A89FDCFE5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897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57697"/>
      </p:ext>
    </p:extLst>
  </p:cSld>
  <p:clrMapOvr>
    <a:masterClrMapping/>
  </p:clrMapOvr>
  <p:transition xmlns:p14="http://schemas.microsoft.com/office/powerpoint/2010/main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23650-6670-2E4B-9173-7024E0677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16969"/>
      </p:ext>
    </p:extLst>
  </p:cSld>
  <p:clrMapOvr>
    <a:masterClrMapping/>
  </p:clrMapOvr>
  <p:transition xmlns:p14="http://schemas.microsoft.com/office/powerpoint/2010/main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B2A2B-D58C-424B-8C52-1450A618C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90643"/>
      </p:ext>
    </p:extLst>
  </p:cSld>
  <p:clrMapOvr>
    <a:masterClrMapping/>
  </p:clrMapOvr>
  <p:transition xmlns:p14="http://schemas.microsoft.com/office/powerpoint/2010/main"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E46E6-5633-1B44-A976-C771A1908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47024"/>
      </p:ext>
    </p:extLst>
  </p:cSld>
  <p:clrMapOvr>
    <a:masterClrMapping/>
  </p:clrMapOvr>
  <p:transition xmlns:p14="http://schemas.microsoft.com/office/powerpoint/2010/main"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86F1B-3148-F148-9013-DC5732F60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21334"/>
      </p:ext>
    </p:extLst>
  </p:cSld>
  <p:clrMapOvr>
    <a:masterClrMapping/>
  </p:clrMapOvr>
  <p:transition xmlns:p14="http://schemas.microsoft.com/office/powerpoint/2010/main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40FF2-2A47-D34E-800A-BBFD5AFD8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01783"/>
      </p:ext>
    </p:extLst>
  </p:cSld>
  <p:clrMapOvr>
    <a:masterClrMapping/>
  </p:clrMapOvr>
  <p:transition xmlns:p14="http://schemas.microsoft.com/office/powerpoint/2010/main"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10C54-8025-3243-9501-A3ADC0E8E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21894"/>
      </p:ext>
    </p:extLst>
  </p:cSld>
  <p:clrMapOvr>
    <a:masterClrMapping/>
  </p:clrMapOvr>
  <p:transition xmlns:p14="http://schemas.microsoft.com/office/powerpoint/2010/main"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B42F1-5ED6-294A-9030-184DABF84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7079"/>
      </p:ext>
    </p:extLst>
  </p:cSld>
  <p:clrMapOvr>
    <a:masterClrMapping/>
  </p:clrMapOvr>
  <p:transition xmlns:p14="http://schemas.microsoft.com/office/powerpoint/2010/main"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6BCC2-B275-B743-80E7-C5A7F3F4E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81817"/>
      </p:ext>
    </p:extLst>
  </p:cSld>
  <p:clrMapOvr>
    <a:masterClrMapping/>
  </p:clrMapOvr>
  <p:transition xmlns:p14="http://schemas.microsoft.com/office/powerpoint/2010/main"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5C63-8B36-4754-851D-12FD2888AB6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0484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6F91-ED3E-4251-B1F7-EC5ADB84708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139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1008"/>
      </p:ext>
    </p:extLst>
  </p:cSld>
  <p:clrMapOvr>
    <a:masterClrMapping/>
  </p:clrMapOvr>
  <p:transition xmlns:p14="http://schemas.microsoft.com/office/powerpoint/2010/main"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1BD6-2D5E-4D6A-B17F-9E7F4515CCE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773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E9B8-FBD4-438C-AF5F-667305AF583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7697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F148-F549-4073-AB5C-5834CD87994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792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99E7-9DD3-4299-90F8-9846FCA6620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941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59CB-3542-414D-8B44-2F5E0236A0F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6643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C53C-14FF-4D5E-A68F-15DFC7D6826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4254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BC9E-D78A-433F-89BF-14D5DA7B7CE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87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8FE3-9AE0-49A2-976F-324A07A4403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114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AD1F-69F0-4F09-9216-7848FA86943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341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5C63-8B36-4754-851D-12FD2888AB6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235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667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6F91-ED3E-4251-B1F7-EC5ADB84708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9914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1BD6-2D5E-4D6A-B17F-9E7F4515CCE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285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E9B8-FBD4-438C-AF5F-667305AF583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6513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F148-F549-4073-AB5C-5834CD87994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4772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99E7-9DD3-4299-90F8-9846FCA6620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843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59CB-3542-414D-8B44-2F5E0236A0F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1682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C53C-14FF-4D5E-A68F-15DFC7D6826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266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BC9E-D78A-433F-89BF-14D5DA7B7CE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405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8FE3-9AE0-49A2-976F-324A07A4403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551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AD1F-69F0-4F09-9216-7848FA86943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953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61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350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517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65105"/>
      </p:ext>
    </p:extLst>
  </p:cSld>
  <p:clrMapOvr>
    <a:masterClrMapping/>
  </p:clrMapOvr>
  <p:transition xmlns:p14="http://schemas.microsoft.com/office/powerpoint/2010/main"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22477"/>
      </p:ext>
    </p:extLst>
  </p:cSld>
  <p:clrMapOvr>
    <a:masterClrMapping/>
  </p:clrMapOvr>
  <p:transition xmlns:p14="http://schemas.microsoft.com/office/powerpoint/2010/main"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86661"/>
      </p:ext>
    </p:extLst>
  </p:cSld>
  <p:clrMapOvr>
    <a:masterClrMapping/>
  </p:clrMapOvr>
  <p:transition xmlns:p14="http://schemas.microsoft.com/office/powerpoint/2010/main"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63250"/>
      </p:ext>
    </p:extLst>
  </p:cSld>
  <p:clrMapOvr>
    <a:masterClrMapping/>
  </p:clrMapOvr>
  <p:transition xmlns:p14="http://schemas.microsoft.com/office/powerpoint/2010/main"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34542"/>
      </p:ext>
    </p:extLst>
  </p:cSld>
  <p:clrMapOvr>
    <a:masterClrMapping/>
  </p:clrMapOvr>
  <p:transition xmlns:p14="http://schemas.microsoft.com/office/powerpoint/2010/main"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14153"/>
      </p:ext>
    </p:extLst>
  </p:cSld>
  <p:clrMapOvr>
    <a:masterClrMapping/>
  </p:clrMapOvr>
  <p:transition xmlns:p14="http://schemas.microsoft.com/office/powerpoint/2010/main"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43796"/>
      </p:ext>
    </p:extLst>
  </p:cSld>
  <p:clrMapOvr>
    <a:masterClrMapping/>
  </p:clrMapOvr>
  <p:transition xmlns:p14="http://schemas.microsoft.com/office/powerpoint/2010/main"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76729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63551"/>
      </p:ext>
    </p:extLst>
  </p:cSld>
  <p:clrMapOvr>
    <a:masterClrMapping/>
  </p:clrMapOvr>
  <p:transition xmlns:p14="http://schemas.microsoft.com/office/powerpoint/2010/main"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20275"/>
      </p:ext>
    </p:extLst>
  </p:cSld>
  <p:clrMapOvr>
    <a:masterClrMapping/>
  </p:clrMapOvr>
  <p:transition xmlns:p14="http://schemas.microsoft.com/office/powerpoint/2010/main"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C6DF-45F1-4B5C-AB56-7A1B175EDAF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5471179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9376-125E-4038-9239-01F6FB99A31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096252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9440-780F-4CA0-ADC0-2E0F480BE34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3247600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E5A5-56F5-45DD-9EBC-3EBCBD7D9DB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3497439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0BC3-6E3B-45EA-BC57-19A66917F11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0889044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508D-41CE-4C5D-8C95-4F2685A18AA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4994960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1997-8A50-49F7-8E56-952DC0A8FF7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080093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5356-38C7-490A-B21B-42AA2783D31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3740444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FDA4-1E33-4FA0-87FA-844395F4715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62941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47107"/>
      </p:ext>
    </p:extLst>
  </p:cSld>
  <p:clrMapOvr>
    <a:masterClrMapping/>
  </p:clrMapOvr>
  <p:transition xmlns:p14="http://schemas.microsoft.com/office/powerpoint/2010/main"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498C-2F13-458E-B42A-99F5303B918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351189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4EC7-3420-4389-8C46-A991F3944D5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022489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28600" indent="0" algn="ctr">
              <a:buNone/>
              <a:defRPr/>
            </a:lvl2pPr>
            <a:lvl3pPr marL="457200" indent="0" algn="ctr">
              <a:buNone/>
              <a:defRPr/>
            </a:lvl3pPr>
            <a:lvl4pPr marL="685800" indent="0" algn="ctr">
              <a:buNone/>
              <a:defRPr/>
            </a:lvl4pPr>
            <a:lvl5pPr marL="914400" indent="0" algn="ctr">
              <a:buNone/>
              <a:defRPr/>
            </a:lvl5pPr>
            <a:lvl6pPr marL="1143000" indent="0" algn="ctr">
              <a:buNone/>
              <a:defRPr/>
            </a:lvl6pPr>
            <a:lvl7pPr marL="1371600" indent="0" algn="ctr">
              <a:buNone/>
              <a:defRPr/>
            </a:lvl7pPr>
            <a:lvl8pPr marL="1600200" indent="0" algn="ctr">
              <a:buNone/>
              <a:defRPr/>
            </a:lvl8pPr>
            <a:lvl9pPr marL="18288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20034"/>
      </p:ext>
    </p:extLst>
  </p:cSld>
  <p:clrMapOvr>
    <a:masterClrMapping/>
  </p:clrMapOvr>
  <p:transition xmlns:p14="http://schemas.microsoft.com/office/powerpoint/2010/main"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56490"/>
      </p:ext>
    </p:extLst>
  </p:cSld>
  <p:clrMapOvr>
    <a:masterClrMapping/>
  </p:clrMapOvr>
  <p:transition xmlns:p14="http://schemas.microsoft.com/office/powerpoint/2010/main"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2"/>
            <a:ext cx="7772400" cy="1500188"/>
          </a:xfrm>
        </p:spPr>
        <p:txBody>
          <a:bodyPr anchor="b"/>
          <a:lstStyle>
            <a:lvl1pPr marL="0" indent="0">
              <a:buNone/>
              <a:defRPr sz="1000"/>
            </a:lvl1pPr>
            <a:lvl2pPr marL="228600" indent="0">
              <a:buNone/>
              <a:defRPr sz="900"/>
            </a:lvl2pPr>
            <a:lvl3pPr marL="457200" indent="0">
              <a:buNone/>
              <a:defRPr sz="800"/>
            </a:lvl3pPr>
            <a:lvl4pPr marL="685800" indent="0">
              <a:buNone/>
              <a:defRPr sz="700"/>
            </a:lvl4pPr>
            <a:lvl5pPr marL="914400" indent="0">
              <a:buNone/>
              <a:defRPr sz="700"/>
            </a:lvl5pPr>
            <a:lvl6pPr marL="1143000" indent="0">
              <a:buNone/>
              <a:defRPr sz="700"/>
            </a:lvl6pPr>
            <a:lvl7pPr marL="1371600" indent="0">
              <a:buNone/>
              <a:defRPr sz="700"/>
            </a:lvl7pPr>
            <a:lvl8pPr marL="1600200" indent="0">
              <a:buNone/>
              <a:defRPr sz="700"/>
            </a:lvl8pPr>
            <a:lvl9pPr marL="18288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7263641"/>
      </p:ext>
    </p:extLst>
  </p:cSld>
  <p:clrMapOvr>
    <a:masterClrMapping/>
  </p:clrMapOvr>
  <p:transition xmlns:p14="http://schemas.microsoft.com/office/powerpoint/2010/main"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1047750"/>
            <a:ext cx="4000500" cy="517525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047750"/>
            <a:ext cx="4000500" cy="517525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72119"/>
      </p:ext>
    </p:extLst>
  </p:cSld>
  <p:clrMapOvr>
    <a:masterClrMapping/>
  </p:clrMapOvr>
  <p:transition xmlns:p14="http://schemas.microsoft.com/office/powerpoint/2010/main"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2"/>
            <a:ext cx="4041775" cy="63976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78421"/>
      </p:ext>
    </p:extLst>
  </p:cSld>
  <p:clrMapOvr>
    <a:masterClrMapping/>
  </p:clrMapOvr>
  <p:transition xmlns:p14="http://schemas.microsoft.com/office/powerpoint/2010/main"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48029"/>
      </p:ext>
    </p:extLst>
  </p:cSld>
  <p:clrMapOvr>
    <a:masterClrMapping/>
  </p:clrMapOvr>
  <p:transition xmlns:p14="http://schemas.microsoft.com/office/powerpoint/2010/main"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057096"/>
      </p:ext>
    </p:extLst>
  </p:cSld>
  <p:clrMapOvr>
    <a:masterClrMapping/>
  </p:clrMapOvr>
  <p:transition xmlns:p14="http://schemas.microsoft.com/office/powerpoint/2010/main"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5137208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59159"/>
      </p:ext>
    </p:extLst>
  </p:cSld>
  <p:clrMapOvr>
    <a:masterClrMapping/>
  </p:clrMapOvr>
  <p:transition xmlns:p14="http://schemas.microsoft.com/office/powerpoint/2010/main"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05689"/>
      </p:ext>
    </p:extLst>
  </p:cSld>
  <p:clrMapOvr>
    <a:masterClrMapping/>
  </p:clrMapOvr>
  <p:transition xmlns:p14="http://schemas.microsoft.com/office/powerpoint/2010/main"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25358"/>
      </p:ext>
    </p:extLst>
  </p:cSld>
  <p:clrMapOvr>
    <a:masterClrMapping/>
  </p:clrMapOvr>
  <p:transition xmlns:p14="http://schemas.microsoft.com/office/powerpoint/2010/main"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196850"/>
            <a:ext cx="2019300" cy="6026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9100" y="196850"/>
            <a:ext cx="5981700" cy="6026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99343"/>
      </p:ext>
    </p:extLst>
  </p:cSld>
  <p:clrMapOvr>
    <a:masterClrMapping/>
  </p:clrMapOvr>
  <p:transition xmlns:p14="http://schemas.microsoft.com/office/powerpoint/2010/main"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381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33948"/>
      </p:ext>
    </p:extLst>
  </p:cSld>
  <p:clrMapOvr>
    <a:masterClrMapping/>
  </p:clrMapOvr>
  <p:transition xmlns:p14="http://schemas.microsoft.com/office/powerpoint/2010/main"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57159"/>
      </p:ext>
    </p:extLst>
  </p:cSld>
  <p:clrMapOvr>
    <a:masterClrMapping/>
  </p:clrMapOvr>
  <p:transition xmlns:p14="http://schemas.microsoft.com/office/powerpoint/2010/main"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167184"/>
      </p:ext>
    </p:extLst>
  </p:cSld>
  <p:clrMapOvr>
    <a:masterClrMapping/>
  </p:clrMapOvr>
  <p:transition xmlns:p14="http://schemas.microsoft.com/office/powerpoint/2010/main"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81820"/>
      </p:ext>
    </p:extLst>
  </p:cSld>
  <p:clrMapOvr>
    <a:masterClrMapping/>
  </p:clrMapOvr>
  <p:transition xmlns:p14="http://schemas.microsoft.com/office/powerpoint/2010/main"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74959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35762"/>
      </p:ext>
    </p:extLst>
  </p:cSld>
  <p:clrMapOvr>
    <a:masterClrMapping/>
  </p:clrMapOvr>
  <p:transition xmlns:p14="http://schemas.microsoft.com/office/powerpoint/2010/main"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34324"/>
      </p:ext>
    </p:extLst>
  </p:cSld>
  <p:clrMapOvr>
    <a:masterClrMapping/>
  </p:clrMapOvr>
  <p:transition xmlns:p14="http://schemas.microsoft.com/office/powerpoint/2010/main"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20314"/>
      </p:ext>
    </p:extLst>
  </p:cSld>
  <p:clrMapOvr>
    <a:masterClrMapping/>
  </p:clrMapOvr>
  <p:transition xmlns:p14="http://schemas.microsoft.com/office/powerpoint/2010/main"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60843"/>
      </p:ext>
    </p:extLst>
  </p:cSld>
  <p:clrMapOvr>
    <a:masterClrMapping/>
  </p:clrMapOvr>
  <p:transition xmlns:p14="http://schemas.microsoft.com/office/powerpoint/2010/main"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07779"/>
      </p:ext>
    </p:extLst>
  </p:cSld>
  <p:clrMapOvr>
    <a:masterClrMapping/>
  </p:clrMapOvr>
  <p:transition xmlns:p14="http://schemas.microsoft.com/office/powerpoint/2010/main"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468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974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59109"/>
      </p:ext>
    </p:extLst>
  </p:cSld>
  <p:clrMapOvr>
    <a:masterClrMapping/>
  </p:clrMapOvr>
  <p:transition xmlns:p14="http://schemas.microsoft.com/office/powerpoint/2010/main"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9854"/>
      </p:ext>
    </p:extLst>
  </p:cSld>
  <p:clrMapOvr>
    <a:masterClrMapping/>
  </p:clrMapOvr>
  <p:transition xmlns:p14="http://schemas.microsoft.com/office/powerpoint/2010/main"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19786"/>
      </p:ext>
    </p:extLst>
  </p:cSld>
  <p:clrMapOvr>
    <a:masterClrMapping/>
  </p:clrMapOvr>
  <p:transition xmlns:p14="http://schemas.microsoft.com/office/powerpoint/2010/main"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89132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93410"/>
      </p:ext>
    </p:extLst>
  </p:cSld>
  <p:clrMapOvr>
    <a:masterClrMapping/>
  </p:clrMapOvr>
  <p:transition xmlns:p14="http://schemas.microsoft.com/office/powerpoint/2010/main"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28748"/>
      </p:ext>
    </p:extLst>
  </p:cSld>
  <p:clrMapOvr>
    <a:masterClrMapping/>
  </p:clrMapOvr>
  <p:transition xmlns:p14="http://schemas.microsoft.com/office/powerpoint/2010/main"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91399"/>
      </p:ext>
    </p:extLst>
  </p:cSld>
  <p:clrMapOvr>
    <a:masterClrMapping/>
  </p:clrMapOvr>
  <p:transition xmlns:p14="http://schemas.microsoft.com/office/powerpoint/2010/main"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01394"/>
      </p:ext>
    </p:extLst>
  </p:cSld>
  <p:clrMapOvr>
    <a:masterClrMapping/>
  </p:clrMapOvr>
  <p:transition xmlns:p14="http://schemas.microsoft.com/office/powerpoint/2010/main"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78396"/>
      </p:ext>
    </p:extLst>
  </p:cSld>
  <p:clrMapOvr>
    <a:masterClrMapping/>
  </p:clrMapOvr>
  <p:transition xmlns:p14="http://schemas.microsoft.com/office/powerpoint/2010/main"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0708"/>
      </p:ext>
    </p:extLst>
  </p:cSld>
  <p:clrMapOvr>
    <a:masterClrMapping/>
  </p:clrMapOvr>
  <p:transition xmlns:p14="http://schemas.microsoft.com/office/powerpoint/2010/main"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428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710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5024"/>
      </p:ext>
    </p:extLst>
  </p:cSld>
  <p:clrMapOvr>
    <a:masterClrMapping/>
  </p:clrMapOvr>
  <p:transition xmlns:p14="http://schemas.microsoft.com/office/powerpoint/2010/main"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373"/>
      </p:ext>
    </p:extLst>
  </p:cSld>
  <p:clrMapOvr>
    <a:masterClrMapping/>
  </p:clrMapOvr>
  <p:transition xmlns:p14="http://schemas.microsoft.com/office/powerpoint/2010/main"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82568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28895"/>
      </p:ext>
    </p:extLst>
  </p:cSld>
  <p:clrMapOvr>
    <a:masterClrMapping/>
  </p:clrMapOvr>
  <p:transition xmlns:p14="http://schemas.microsoft.com/office/powerpoint/2010/main"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72060"/>
      </p:ext>
    </p:extLst>
  </p:cSld>
  <p:clrMapOvr>
    <a:masterClrMapping/>
  </p:clrMapOvr>
  <p:transition xmlns:p14="http://schemas.microsoft.com/office/powerpoint/2010/main"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1180"/>
      </p:ext>
    </p:extLst>
  </p:cSld>
  <p:clrMapOvr>
    <a:masterClrMapping/>
  </p:clrMapOvr>
  <p:transition xmlns:p14="http://schemas.microsoft.com/office/powerpoint/2010/main"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858"/>
      </p:ext>
    </p:extLst>
  </p:cSld>
  <p:clrMapOvr>
    <a:masterClrMapping/>
  </p:clrMapOvr>
  <p:transition xmlns:p14="http://schemas.microsoft.com/office/powerpoint/2010/main"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08227"/>
      </p:ext>
    </p:extLst>
  </p:cSld>
  <p:clrMapOvr>
    <a:masterClrMapping/>
  </p:clrMapOvr>
  <p:transition xmlns:p14="http://schemas.microsoft.com/office/powerpoint/2010/main"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26856"/>
      </p:ext>
    </p:extLst>
  </p:cSld>
  <p:clrMapOvr>
    <a:masterClrMapping/>
  </p:clrMapOvr>
  <p:transition xmlns:p14="http://schemas.microsoft.com/office/powerpoint/2010/main"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14795"/>
      </p:ext>
    </p:extLst>
  </p:cSld>
  <p:clrMapOvr>
    <a:masterClrMapping/>
  </p:clrMapOvr>
  <p:transition xmlns:p14="http://schemas.microsoft.com/office/powerpoint/2010/main"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rrowheads="1"/>
          </p:cNvSpPr>
          <p:nvPr userDrawn="1"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C99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reeform 7"/>
          <p:cNvSpPr>
            <a:spLocks noChangeArrowheads="1"/>
          </p:cNvSpPr>
          <p:nvPr userDrawn="1"/>
        </p:nvSpPr>
        <p:spPr bwMode="auto">
          <a:xfrm flipH="1" flipV="1">
            <a:off x="439738" y="2030413"/>
            <a:ext cx="82296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C99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03337"/>
            <a:ext cx="7772400" cy="1470025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Times"/>
                <a:cs typeface="Time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10017"/>
            <a:ext cx="6400800" cy="22287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5BA5A-0C7E-0E47-AAD1-834DC09CEE71}" type="datetime1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065CC-5CB7-1643-AA5A-DAE2BF11A34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0848827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1300163"/>
            <a:ext cx="8229600" cy="1587"/>
          </a:xfrm>
          <a:prstGeom prst="line">
            <a:avLst/>
          </a:prstGeom>
          <a:ln w="2857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000"/>
                </a:solidFill>
                <a:latin typeface="Times"/>
                <a:cs typeface="Time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8B2D-C142-8E4D-BB16-E265621A6145}" type="datetime1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39C16-5B41-F042-929B-C66C497D1AE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4309716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3B05B-CB03-C648-BB9E-4C7442322920}" type="datetime1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060B9-6451-1E41-8E8F-56AD61D4849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9422603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8DA8-CF27-304E-8482-1399D4A5CA7D}" type="datetime1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F6C15-E818-6441-A5C6-10487436146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99417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62991"/>
      </p:ext>
    </p:extLst>
  </p:cSld>
  <p:clrMapOvr>
    <a:masterClrMapping/>
  </p:clrMapOvr>
  <p:transition xmlns:p14="http://schemas.microsoft.com/office/powerpoint/2010/main"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C3CFA-1326-1A49-8F6E-B193261C6978}" type="datetime1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19FE-EFC2-8A4B-888F-BF3C8C82B2F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4968291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64C0E-82B9-ED47-BA46-8629A4D5FB01}" type="datetime1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EEBF2-AC42-FE4E-A86B-4688B4B613F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700140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F05CF-1B34-134E-AE7C-A15FAEDBB725}" type="datetime1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E6B6E-057C-AD41-8B5B-C9D2BFE9616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2332752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67CE8-EBA1-0F45-A85A-ECC21B891591}" type="datetime1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42CE9-9032-A644-9D70-9ED653CFEA7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1689775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5225F-0256-2E4A-A293-0ED9A2EED1FA}" type="datetime1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A3978-025E-4D4E-AEA2-D46532F764D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4747461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ED78-0DC9-8942-B96C-695E7CB163A6}" type="datetime1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FA89-537B-E34B-8F83-419EAC19CA4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2565244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F659A-3D86-754F-BBC3-811CD5A704DC}" type="datetime1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9826-498D-0D4E-B6FD-7530EF0F813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0676943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114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75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28688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06283"/>
      </p:ext>
    </p:extLst>
  </p:cSld>
  <p:clrMapOvr>
    <a:masterClrMapping/>
  </p:clrMapOvr>
  <p:transition xmlns:p14="http://schemas.microsoft.com/office/powerpoint/2010/main"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15083"/>
      </p:ext>
    </p:extLst>
  </p:cSld>
  <p:clrMapOvr>
    <a:masterClrMapping/>
  </p:clrMapOvr>
  <p:transition xmlns:p14="http://schemas.microsoft.com/office/powerpoint/2010/main"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587990"/>
      </p:ext>
    </p:extLst>
  </p:cSld>
  <p:clrMapOvr>
    <a:masterClrMapping/>
  </p:clrMapOvr>
  <p:transition xmlns:p14="http://schemas.microsoft.com/office/powerpoint/2010/main"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00800"/>
      </p:ext>
    </p:extLst>
  </p:cSld>
  <p:clrMapOvr>
    <a:masterClrMapping/>
  </p:clrMapOvr>
  <p:transition xmlns:p14="http://schemas.microsoft.com/office/powerpoint/2010/main"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43290"/>
      </p:ext>
    </p:extLst>
  </p:cSld>
  <p:clrMapOvr>
    <a:masterClrMapping/>
  </p:clrMapOvr>
  <p:transition xmlns:p14="http://schemas.microsoft.com/office/powerpoint/2010/main"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57497"/>
      </p:ext>
    </p:extLst>
  </p:cSld>
  <p:clrMapOvr>
    <a:masterClrMapping/>
  </p:clrMapOvr>
  <p:transition xmlns:p14="http://schemas.microsoft.com/office/powerpoint/2010/main"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58260"/>
      </p:ext>
    </p:extLst>
  </p:cSld>
  <p:clrMapOvr>
    <a:masterClrMapping/>
  </p:clrMapOvr>
  <p:transition xmlns:p14="http://schemas.microsoft.com/office/powerpoint/2010/main"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87346"/>
      </p:ext>
    </p:extLst>
  </p:cSld>
  <p:clrMapOvr>
    <a:masterClrMapping/>
  </p:clrMapOvr>
  <p:transition xmlns:p14="http://schemas.microsoft.com/office/powerpoint/2010/main"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4543"/>
      </p:ext>
    </p:extLst>
  </p:cSld>
  <p:clrMapOvr>
    <a:masterClrMapping/>
  </p:clrMapOvr>
  <p:transition xmlns:p14="http://schemas.microsoft.com/office/powerpoint/2010/main"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5C63-8B36-4754-851D-12FD2888AB6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0765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6F91-ED3E-4251-B1F7-EC5ADB84708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7827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27071"/>
      </p:ext>
    </p:extLst>
  </p:cSld>
  <p:clrMapOvr>
    <a:masterClrMapping/>
  </p:clrMapOvr>
  <p:transition xmlns:p14="http://schemas.microsoft.com/office/powerpoint/2010/main"/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1BD6-2D5E-4D6A-B17F-9E7F4515CCE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4966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E9B8-FBD4-438C-AF5F-667305AF583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261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F148-F549-4073-AB5C-5834CD87994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1285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99E7-9DD3-4299-90F8-9846FCA6620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761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59CB-3542-414D-8B44-2F5E0236A0F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1151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C53C-14FF-4D5E-A68F-15DFC7D6826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733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BC9E-D78A-433F-89BF-14D5DA7B7CE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902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8FE3-9AE0-49A2-976F-324A07A4403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634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AD1F-69F0-4F09-9216-7848FA86943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74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346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42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308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9854"/>
      </p:ext>
    </p:extLst>
  </p:cSld>
  <p:clrMapOvr>
    <a:masterClrMapping/>
  </p:clrMapOvr>
  <p:transition xmlns:p14="http://schemas.microsoft.com/office/powerpoint/2010/main"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07432"/>
      </p:ext>
    </p:extLst>
  </p:cSld>
  <p:clrMapOvr>
    <a:masterClrMapping/>
  </p:clrMapOvr>
  <p:transition xmlns:p14="http://schemas.microsoft.com/office/powerpoint/2010/main"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54174"/>
      </p:ext>
    </p:extLst>
  </p:cSld>
  <p:clrMapOvr>
    <a:masterClrMapping/>
  </p:clrMapOvr>
  <p:transition xmlns:p14="http://schemas.microsoft.com/office/powerpoint/2010/main"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30106"/>
      </p:ext>
    </p:extLst>
  </p:cSld>
  <p:clrMapOvr>
    <a:masterClrMapping/>
  </p:clrMapOvr>
  <p:transition xmlns:p14="http://schemas.microsoft.com/office/powerpoint/2010/main"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57761"/>
      </p:ext>
    </p:extLst>
  </p:cSld>
  <p:clrMapOvr>
    <a:masterClrMapping/>
  </p:clrMapOvr>
  <p:transition xmlns:p14="http://schemas.microsoft.com/office/powerpoint/2010/main"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54088"/>
      </p:ext>
    </p:extLst>
  </p:cSld>
  <p:clrMapOvr>
    <a:masterClrMapping/>
  </p:clrMapOvr>
  <p:transition xmlns:p14="http://schemas.microsoft.com/office/powerpoint/2010/main"/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82434"/>
      </p:ext>
    </p:extLst>
  </p:cSld>
  <p:clrMapOvr>
    <a:masterClrMapping/>
  </p:clrMapOvr>
  <p:transition xmlns:p14="http://schemas.microsoft.com/office/powerpoint/2010/main"/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06548"/>
      </p:ext>
    </p:extLst>
  </p:cSld>
  <p:clrMapOvr>
    <a:masterClrMapping/>
  </p:clrMapOvr>
  <p:transition xmlns:p14="http://schemas.microsoft.com/office/powerpoint/2010/main"/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00364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616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784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739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3669"/>
      </p:ext>
    </p:extLst>
  </p:cSld>
  <p:clrMapOvr>
    <a:masterClrMapping/>
  </p:clrMapOvr>
  <p:transition xmlns:p14="http://schemas.microsoft.com/office/powerpoint/2010/main"/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02775"/>
      </p:ext>
    </p:extLst>
  </p:cSld>
  <p:clrMapOvr>
    <a:masterClrMapping/>
  </p:clrMapOvr>
  <p:transition xmlns:p14="http://schemas.microsoft.com/office/powerpoint/2010/main"/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27722"/>
      </p:ext>
    </p:extLst>
  </p:cSld>
  <p:clrMapOvr>
    <a:masterClrMapping/>
  </p:clrMapOvr>
  <p:transition xmlns:p14="http://schemas.microsoft.com/office/powerpoint/2010/main"/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46332"/>
      </p:ext>
    </p:extLst>
  </p:cSld>
  <p:clrMapOvr>
    <a:masterClrMapping/>
  </p:clrMapOvr>
  <p:transition xmlns:p14="http://schemas.microsoft.com/office/powerpoint/2010/main"/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66495"/>
      </p:ext>
    </p:extLst>
  </p:cSld>
  <p:clrMapOvr>
    <a:masterClrMapping/>
  </p:clrMapOvr>
  <p:transition xmlns:p14="http://schemas.microsoft.com/office/powerpoint/2010/main"/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73260"/>
      </p:ext>
    </p:extLst>
  </p:cSld>
  <p:clrMapOvr>
    <a:masterClrMapping/>
  </p:clrMapOvr>
  <p:transition xmlns:p14="http://schemas.microsoft.com/office/powerpoint/2010/main"/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06717"/>
      </p:ext>
    </p:extLst>
  </p:cSld>
  <p:clrMapOvr>
    <a:masterClrMapping/>
  </p:clrMapOvr>
  <p:transition xmlns:p14="http://schemas.microsoft.com/office/powerpoint/2010/main"/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34264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18393"/>
      </p:ext>
    </p:extLst>
  </p:cSld>
  <p:clrMapOvr>
    <a:masterClrMapping/>
  </p:clrMapOvr>
  <p:transition xmlns:p14="http://schemas.microsoft.com/office/powerpoint/2010/main"/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77286"/>
      </p:ext>
    </p:extLst>
  </p:cSld>
  <p:clrMapOvr>
    <a:masterClrMapping/>
  </p:clrMapOvr>
  <p:transition xmlns:p14="http://schemas.microsoft.com/office/powerpoint/2010/main"/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277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081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52285"/>
      </p:ext>
    </p:extLst>
  </p:cSld>
  <p:clrMapOvr>
    <a:masterClrMapping/>
  </p:clrMapOvr>
  <p:transition xmlns:p14="http://schemas.microsoft.com/office/powerpoint/2010/main"/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1355"/>
      </p:ext>
    </p:extLst>
  </p:cSld>
  <p:clrMapOvr>
    <a:masterClrMapping/>
  </p:clrMapOvr>
  <p:transition xmlns:p14="http://schemas.microsoft.com/office/powerpoint/2010/main"/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80472"/>
      </p:ext>
    </p:extLst>
  </p:cSld>
  <p:clrMapOvr>
    <a:masterClrMapping/>
  </p:clrMapOvr>
  <p:transition xmlns:p14="http://schemas.microsoft.com/office/powerpoint/2010/main"/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42114"/>
      </p:ext>
    </p:extLst>
  </p:cSld>
  <p:clrMapOvr>
    <a:masterClrMapping/>
  </p:clrMapOvr>
  <p:transition xmlns:p14="http://schemas.microsoft.com/office/powerpoint/2010/main"/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64020"/>
      </p:ext>
    </p:extLst>
  </p:cSld>
  <p:clrMapOvr>
    <a:masterClrMapping/>
  </p:clrMapOvr>
  <p:transition xmlns:p14="http://schemas.microsoft.com/office/powerpoint/2010/main"/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71237"/>
      </p:ext>
    </p:extLst>
  </p:cSld>
  <p:clrMapOvr>
    <a:masterClrMapping/>
  </p:clrMapOvr>
  <p:transition xmlns:p14="http://schemas.microsoft.com/office/powerpoint/2010/main"/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8169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56249"/>
      </p:ext>
    </p:extLst>
  </p:cSld>
  <p:clrMapOvr>
    <a:masterClrMapping/>
  </p:clrMapOvr>
  <p:transition xmlns:p14="http://schemas.microsoft.com/office/powerpoint/2010/main"/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37539"/>
      </p:ext>
    </p:extLst>
  </p:cSld>
  <p:clrMapOvr>
    <a:masterClrMapping/>
  </p:clrMapOvr>
  <p:transition xmlns:p14="http://schemas.microsoft.com/office/powerpoint/2010/main"/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64383"/>
      </p:ext>
    </p:extLst>
  </p:cSld>
  <p:clrMapOvr>
    <a:masterClrMapping/>
  </p:clrMapOvr>
  <p:transition xmlns:p14="http://schemas.microsoft.com/office/powerpoint/2010/main"/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08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176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82936"/>
      </p:ext>
    </p:extLst>
  </p:cSld>
  <p:clrMapOvr>
    <a:masterClrMapping/>
  </p:clrMapOvr>
  <p:transition xmlns:p14="http://schemas.microsoft.com/office/powerpoint/2010/main"/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631"/>
      </p:ext>
    </p:extLst>
  </p:cSld>
  <p:clrMapOvr>
    <a:masterClrMapping/>
  </p:clrMapOvr>
  <p:transition xmlns:p14="http://schemas.microsoft.com/office/powerpoint/2010/main"/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69643"/>
      </p:ext>
    </p:extLst>
  </p:cSld>
  <p:clrMapOvr>
    <a:masterClrMapping/>
  </p:clrMapOvr>
  <p:transition xmlns:p14="http://schemas.microsoft.com/office/powerpoint/2010/main"/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21898"/>
      </p:ext>
    </p:extLst>
  </p:cSld>
  <p:clrMapOvr>
    <a:masterClrMapping/>
  </p:clrMapOvr>
  <p:transition xmlns:p14="http://schemas.microsoft.com/office/powerpoint/2010/main"/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52695"/>
      </p:ext>
    </p:extLst>
  </p:cSld>
  <p:clrMapOvr>
    <a:masterClrMapping/>
  </p:clrMapOvr>
  <p:transition xmlns:p14="http://schemas.microsoft.com/office/powerpoint/2010/main"/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59132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34606"/>
      </p:ext>
    </p:extLst>
  </p:cSld>
  <p:clrMapOvr>
    <a:masterClrMapping/>
  </p:clrMapOvr>
  <p:transition xmlns:p14="http://schemas.microsoft.com/office/powerpoint/2010/main"/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928573"/>
      </p:ext>
    </p:extLst>
  </p:cSld>
  <p:clrMapOvr>
    <a:masterClrMapping/>
  </p:clrMapOvr>
  <p:transition xmlns:p14="http://schemas.microsoft.com/office/powerpoint/2010/main"/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60051"/>
      </p:ext>
    </p:extLst>
  </p:cSld>
  <p:clrMapOvr>
    <a:masterClrMapping/>
  </p:clrMapOvr>
  <p:transition xmlns:p14="http://schemas.microsoft.com/office/powerpoint/2010/main"/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30656"/>
      </p:ext>
    </p:extLst>
  </p:cSld>
  <p:clrMapOvr>
    <a:masterClrMapping/>
  </p:clrMapOvr>
  <p:transition xmlns:p14="http://schemas.microsoft.com/office/powerpoint/2010/main"/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667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744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93553"/>
      </p:ext>
    </p:extLst>
  </p:cSld>
  <p:clrMapOvr>
    <a:masterClrMapping/>
  </p:clrMapOvr>
  <p:transition xmlns:p14="http://schemas.microsoft.com/office/powerpoint/2010/main"/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76035"/>
      </p:ext>
    </p:extLst>
  </p:cSld>
  <p:clrMapOvr>
    <a:masterClrMapping/>
  </p:clrMapOvr>
  <p:transition xmlns:p14="http://schemas.microsoft.com/office/powerpoint/2010/main"/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88073"/>
      </p:ext>
    </p:extLst>
  </p:cSld>
  <p:clrMapOvr>
    <a:masterClrMapping/>
  </p:clrMapOvr>
  <p:transition xmlns:p14="http://schemas.microsoft.com/office/powerpoint/2010/main"/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557592"/>
      </p:ext>
    </p:extLst>
  </p:cSld>
  <p:clrMapOvr>
    <a:masterClrMapping/>
  </p:clrMapOvr>
  <p:transition xmlns:p14="http://schemas.microsoft.com/office/powerpoint/2010/main"/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34329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83501"/>
      </p:ext>
    </p:extLst>
  </p:cSld>
  <p:clrMapOvr>
    <a:masterClrMapping/>
  </p:clrMapOvr>
  <p:transition xmlns:p14="http://schemas.microsoft.com/office/powerpoint/2010/main"/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61221"/>
      </p:ext>
    </p:extLst>
  </p:cSld>
  <p:clrMapOvr>
    <a:masterClrMapping/>
  </p:clrMapOvr>
  <p:transition xmlns:p14="http://schemas.microsoft.com/office/powerpoint/2010/main"/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53533"/>
      </p:ext>
    </p:extLst>
  </p:cSld>
  <p:clrMapOvr>
    <a:masterClrMapping/>
  </p:clrMapOvr>
  <p:transition xmlns:p14="http://schemas.microsoft.com/office/powerpoint/2010/main"/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40557"/>
      </p:ext>
    </p:extLst>
  </p:cSld>
  <p:clrMapOvr>
    <a:masterClrMapping/>
  </p:clrMapOvr>
  <p:transition xmlns:p14="http://schemas.microsoft.com/office/powerpoint/2010/main"/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502"/>
      </p:ext>
    </p:extLst>
  </p:cSld>
  <p:clrMapOvr>
    <a:masterClrMapping/>
  </p:clrMapOvr>
  <p:transition xmlns:p14="http://schemas.microsoft.com/office/powerpoint/2010/main"/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111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05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50420"/>
      </p:ext>
    </p:extLst>
  </p:cSld>
  <p:clrMapOvr>
    <a:masterClrMapping/>
  </p:clrMapOvr>
  <p:transition xmlns:p14="http://schemas.microsoft.com/office/powerpoint/2010/main"/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46693"/>
      </p:ext>
    </p:extLst>
  </p:cSld>
  <p:clrMapOvr>
    <a:masterClrMapping/>
  </p:clrMapOvr>
  <p:transition xmlns:p14="http://schemas.microsoft.com/office/powerpoint/2010/main"/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93774"/>
      </p:ext>
    </p:extLst>
  </p:cSld>
  <p:clrMapOvr>
    <a:masterClrMapping/>
  </p:clrMapOvr>
  <p:transition xmlns:p14="http://schemas.microsoft.com/office/powerpoint/2010/main"/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05740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33776"/>
      </p:ext>
    </p:extLst>
  </p:cSld>
  <p:clrMapOvr>
    <a:masterClrMapping/>
  </p:clrMapOvr>
  <p:transition xmlns:p14="http://schemas.microsoft.com/office/powerpoint/2010/main"/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7623"/>
      </p:ext>
    </p:extLst>
  </p:cSld>
  <p:clrMapOvr>
    <a:masterClrMapping/>
  </p:clrMapOvr>
  <p:transition xmlns:p14="http://schemas.microsoft.com/office/powerpoint/2010/main"/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77100"/>
      </p:ext>
    </p:extLst>
  </p:cSld>
  <p:clrMapOvr>
    <a:masterClrMapping/>
  </p:clrMapOvr>
  <p:transition xmlns:p14="http://schemas.microsoft.com/office/powerpoint/2010/main"/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30991"/>
      </p:ext>
    </p:extLst>
  </p:cSld>
  <p:clrMapOvr>
    <a:masterClrMapping/>
  </p:clrMapOvr>
  <p:transition xmlns:p14="http://schemas.microsoft.com/office/powerpoint/2010/main"/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80419"/>
      </p:ext>
    </p:extLst>
  </p:cSld>
  <p:clrMapOvr>
    <a:masterClrMapping/>
  </p:clrMapOvr>
  <p:transition xmlns:p14="http://schemas.microsoft.com/office/powerpoint/2010/main"/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93782"/>
      </p:ext>
    </p:extLst>
  </p:cSld>
  <p:clrMapOvr>
    <a:masterClrMapping/>
  </p:clrMapOvr>
  <p:transition xmlns:p14="http://schemas.microsoft.com/office/powerpoint/2010/main"/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724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281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58642"/>
      </p:ext>
    </p:extLst>
  </p:cSld>
  <p:clrMapOvr>
    <a:masterClrMapping/>
  </p:clrMapOvr>
  <p:transition xmlns:p14="http://schemas.microsoft.com/office/powerpoint/2010/main"/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00375"/>
      </p:ext>
    </p:extLst>
  </p:cSld>
  <p:clrMapOvr>
    <a:masterClrMapping/>
  </p:clrMapOvr>
  <p:transition xmlns:p14="http://schemas.microsoft.com/office/powerpoint/2010/main"/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07474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99048"/>
      </p:ext>
    </p:extLst>
  </p:cSld>
  <p:clrMapOvr>
    <a:masterClrMapping/>
  </p:clrMapOvr>
  <p:transition xmlns:p14="http://schemas.microsoft.com/office/powerpoint/2010/main"/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55856"/>
      </p:ext>
    </p:extLst>
  </p:cSld>
  <p:clrMapOvr>
    <a:masterClrMapping/>
  </p:clrMapOvr>
  <p:transition xmlns:p14="http://schemas.microsoft.com/office/powerpoint/2010/main"/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37986"/>
      </p:ext>
    </p:extLst>
  </p:cSld>
  <p:clrMapOvr>
    <a:masterClrMapping/>
  </p:clrMapOvr>
  <p:transition xmlns:p14="http://schemas.microsoft.com/office/powerpoint/2010/main"/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28417"/>
      </p:ext>
    </p:extLst>
  </p:cSld>
  <p:clrMapOvr>
    <a:masterClrMapping/>
  </p:clrMapOvr>
  <p:transition xmlns:p14="http://schemas.microsoft.com/office/powerpoint/2010/main"/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28632"/>
      </p:ext>
    </p:extLst>
  </p:cSld>
  <p:clrMapOvr>
    <a:masterClrMapping/>
  </p:clrMapOvr>
  <p:transition xmlns:p14="http://schemas.microsoft.com/office/powerpoint/2010/main"/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65297"/>
      </p:ext>
    </p:extLst>
  </p:cSld>
  <p:clrMapOvr>
    <a:masterClrMapping/>
  </p:clrMapOvr>
  <p:transition xmlns:p14="http://schemas.microsoft.com/office/powerpoint/2010/main"/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50194"/>
      </p:ext>
    </p:extLst>
  </p:cSld>
  <p:clrMapOvr>
    <a:masterClrMapping/>
  </p:clrMapOvr>
  <p:transition xmlns:p14="http://schemas.microsoft.com/office/powerpoint/2010/main"/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020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77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04299"/>
      </p:ext>
    </p:extLst>
  </p:cSld>
  <p:clrMapOvr>
    <a:masterClrMapping/>
  </p:clrMapOvr>
  <p:transition xmlns:p14="http://schemas.microsoft.com/office/powerpoint/2010/main"/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00483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70323"/>
      </p:ext>
    </p:extLst>
  </p:cSld>
  <p:clrMapOvr>
    <a:masterClrMapping/>
  </p:clrMapOvr>
  <p:transition xmlns:p14="http://schemas.microsoft.com/office/powerpoint/2010/main"/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85155"/>
      </p:ext>
    </p:extLst>
  </p:cSld>
  <p:clrMapOvr>
    <a:masterClrMapping/>
  </p:clrMapOvr>
  <p:transition xmlns:p14="http://schemas.microsoft.com/office/powerpoint/2010/main"/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13795"/>
      </p:ext>
    </p:extLst>
  </p:cSld>
  <p:clrMapOvr>
    <a:masterClrMapping/>
  </p:clrMapOvr>
  <p:transition xmlns:p14="http://schemas.microsoft.com/office/powerpoint/2010/main"/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06705"/>
      </p:ext>
    </p:extLst>
  </p:cSld>
  <p:clrMapOvr>
    <a:masterClrMapping/>
  </p:clrMapOvr>
  <p:transition xmlns:p14="http://schemas.microsoft.com/office/powerpoint/2010/main"/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84746"/>
      </p:ext>
    </p:extLst>
  </p:cSld>
  <p:clrMapOvr>
    <a:masterClrMapping/>
  </p:clrMapOvr>
  <p:transition xmlns:p14="http://schemas.microsoft.com/office/powerpoint/2010/main"/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74164"/>
      </p:ext>
    </p:extLst>
  </p:cSld>
  <p:clrMapOvr>
    <a:masterClrMapping/>
  </p:clrMapOvr>
  <p:transition xmlns:p14="http://schemas.microsoft.com/office/powerpoint/2010/main"/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04165"/>
      </p:ext>
    </p:extLst>
  </p:cSld>
  <p:clrMapOvr>
    <a:masterClrMapping/>
  </p:clrMapOvr>
  <p:transition xmlns:p14="http://schemas.microsoft.com/office/powerpoint/2010/main"/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4924"/>
      </p:ext>
    </p:extLst>
  </p:cSld>
  <p:clrMapOvr>
    <a:masterClrMapping/>
  </p:clrMapOvr>
  <p:transition xmlns:p14="http://schemas.microsoft.com/office/powerpoint/2010/main"/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885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958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65600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98509"/>
      </p:ext>
    </p:extLst>
  </p:cSld>
  <p:clrMapOvr>
    <a:masterClrMapping/>
  </p:clrMapOvr>
  <p:transition xmlns:p14="http://schemas.microsoft.com/office/powerpoint/2010/main"/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87117"/>
      </p:ext>
    </p:extLst>
  </p:cSld>
  <p:clrMapOvr>
    <a:masterClrMapping/>
  </p:clrMapOvr>
  <p:transition xmlns:p14="http://schemas.microsoft.com/office/powerpoint/2010/main"/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21515"/>
      </p:ext>
    </p:extLst>
  </p:cSld>
  <p:clrMapOvr>
    <a:masterClrMapping/>
  </p:clrMapOvr>
  <p:transition xmlns:p14="http://schemas.microsoft.com/office/powerpoint/2010/main"/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18779"/>
      </p:ext>
    </p:extLst>
  </p:cSld>
  <p:clrMapOvr>
    <a:masterClrMapping/>
  </p:clrMapOvr>
  <p:transition xmlns:p14="http://schemas.microsoft.com/office/powerpoint/2010/main"/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16749"/>
      </p:ext>
    </p:extLst>
  </p:cSld>
  <p:clrMapOvr>
    <a:masterClrMapping/>
  </p:clrMapOvr>
  <p:transition xmlns:p14="http://schemas.microsoft.com/office/powerpoint/2010/main"/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82393"/>
      </p:ext>
    </p:extLst>
  </p:cSld>
  <p:clrMapOvr>
    <a:masterClrMapping/>
  </p:clrMapOvr>
  <p:transition xmlns:p14="http://schemas.microsoft.com/office/powerpoint/2010/main"/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10711"/>
      </p:ext>
    </p:extLst>
  </p:cSld>
  <p:clrMapOvr>
    <a:masterClrMapping/>
  </p:clrMapOvr>
  <p:transition xmlns:p14="http://schemas.microsoft.com/office/powerpoint/2010/main"/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36569"/>
      </p:ext>
    </p:extLst>
  </p:cSld>
  <p:clrMapOvr>
    <a:masterClrMapping/>
  </p:clrMapOvr>
  <p:transition xmlns:p14="http://schemas.microsoft.com/office/powerpoint/2010/main"/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59779"/>
      </p:ext>
    </p:extLst>
  </p:cSld>
  <p:clrMapOvr>
    <a:masterClrMapping/>
  </p:clrMapOvr>
  <p:transition xmlns:p14="http://schemas.microsoft.com/office/powerpoint/2010/main"/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4024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46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07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87723"/>
      </p:ext>
    </p:extLst>
  </p:cSld>
  <p:clrMapOvr>
    <a:masterClrMapping/>
  </p:clrMapOvr>
  <p:transition xmlns:p14="http://schemas.microsoft.com/office/powerpoint/2010/main"/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66992"/>
      </p:ext>
    </p:extLst>
  </p:cSld>
  <p:clrMapOvr>
    <a:masterClrMapping/>
  </p:clrMapOvr>
  <p:transition xmlns:p14="http://schemas.microsoft.com/office/powerpoint/2010/main"/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9532"/>
      </p:ext>
    </p:extLst>
  </p:cSld>
  <p:clrMapOvr>
    <a:masterClrMapping/>
  </p:clrMapOvr>
  <p:transition xmlns:p14="http://schemas.microsoft.com/office/powerpoint/2010/main"/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72713"/>
      </p:ext>
    </p:extLst>
  </p:cSld>
  <p:clrMapOvr>
    <a:masterClrMapping/>
  </p:clrMapOvr>
  <p:transition xmlns:p14="http://schemas.microsoft.com/office/powerpoint/2010/main"/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0216"/>
      </p:ext>
    </p:extLst>
  </p:cSld>
  <p:clrMapOvr>
    <a:masterClrMapping/>
  </p:clrMapOvr>
  <p:transition xmlns:p14="http://schemas.microsoft.com/office/powerpoint/2010/main"/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51887"/>
      </p:ext>
    </p:extLst>
  </p:cSld>
  <p:clrMapOvr>
    <a:masterClrMapping/>
  </p:clrMapOvr>
  <p:transition xmlns:p14="http://schemas.microsoft.com/office/powerpoint/2010/main"/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93416"/>
      </p:ext>
    </p:extLst>
  </p:cSld>
  <p:clrMapOvr>
    <a:masterClrMapping/>
  </p:clrMapOvr>
  <p:transition xmlns:p14="http://schemas.microsoft.com/office/powerpoint/2010/main"/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23611"/>
      </p:ext>
    </p:extLst>
  </p:cSld>
  <p:clrMapOvr>
    <a:masterClrMapping/>
  </p:clrMapOvr>
  <p:transition xmlns:p14="http://schemas.microsoft.com/office/powerpoint/2010/main"/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74657"/>
      </p:ext>
    </p:extLst>
  </p:cSld>
  <p:clrMapOvr>
    <a:masterClrMapping/>
  </p:clrMapOvr>
  <p:transition xmlns:p14="http://schemas.microsoft.com/office/powerpoint/2010/main"/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77081"/>
      </p:ext>
    </p:extLst>
  </p:cSld>
  <p:clrMapOvr>
    <a:masterClrMapping/>
  </p:clrMapOvr>
  <p:transition xmlns:p14="http://schemas.microsoft.com/office/powerpoint/2010/main"/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789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703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896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60"/>
      </p:ext>
    </p:extLst>
  </p:cSld>
  <p:clrMapOvr>
    <a:masterClrMapping/>
  </p:clrMapOvr>
  <p:transition xmlns:p14="http://schemas.microsoft.com/office/powerpoint/2010/main"/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59952"/>
      </p:ext>
    </p:extLst>
  </p:cSld>
  <p:clrMapOvr>
    <a:masterClrMapping/>
  </p:clrMapOvr>
  <p:transition xmlns:p14="http://schemas.microsoft.com/office/powerpoint/2010/main"/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23489"/>
      </p:ext>
    </p:extLst>
  </p:cSld>
  <p:clrMapOvr>
    <a:masterClrMapping/>
  </p:clrMapOvr>
  <p:transition xmlns:p14="http://schemas.microsoft.com/office/powerpoint/2010/main"/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66245"/>
      </p:ext>
    </p:extLst>
  </p:cSld>
  <p:clrMapOvr>
    <a:masterClrMapping/>
  </p:clrMapOvr>
  <p:transition xmlns:p14="http://schemas.microsoft.com/office/powerpoint/2010/main"/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83743"/>
      </p:ext>
    </p:extLst>
  </p:cSld>
  <p:clrMapOvr>
    <a:masterClrMapping/>
  </p:clrMapOvr>
  <p:transition xmlns:p14="http://schemas.microsoft.com/office/powerpoint/2010/main"/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4853"/>
      </p:ext>
    </p:extLst>
  </p:cSld>
  <p:clrMapOvr>
    <a:masterClrMapping/>
  </p:clrMapOvr>
  <p:transition xmlns:p14="http://schemas.microsoft.com/office/powerpoint/2010/main"/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47908"/>
      </p:ext>
    </p:extLst>
  </p:cSld>
  <p:clrMapOvr>
    <a:masterClrMapping/>
  </p:clrMapOvr>
  <p:transition xmlns:p14="http://schemas.microsoft.com/office/powerpoint/2010/main"/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90558"/>
      </p:ext>
    </p:extLst>
  </p:cSld>
  <p:clrMapOvr>
    <a:masterClrMapping/>
  </p:clrMapOvr>
  <p:transition xmlns:p14="http://schemas.microsoft.com/office/powerpoint/2010/main"/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37458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112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949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16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10111"/>
      </p:ext>
    </p:extLst>
  </p:cSld>
  <p:clrMapOvr>
    <a:masterClrMapping/>
  </p:clrMapOvr>
  <p:transition xmlns:p14="http://schemas.microsoft.com/office/powerpoint/2010/main"/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34464"/>
      </p:ext>
    </p:extLst>
  </p:cSld>
  <p:clrMapOvr>
    <a:masterClrMapping/>
  </p:clrMapOvr>
  <p:transition xmlns:p14="http://schemas.microsoft.com/office/powerpoint/2010/main"/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08114"/>
      </p:ext>
    </p:extLst>
  </p:cSld>
  <p:clrMapOvr>
    <a:masterClrMapping/>
  </p:clrMapOvr>
  <p:transition xmlns:p14="http://schemas.microsoft.com/office/powerpoint/2010/main"/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49189"/>
      </p:ext>
    </p:extLst>
  </p:cSld>
  <p:clrMapOvr>
    <a:masterClrMapping/>
  </p:clrMapOvr>
  <p:transition xmlns:p14="http://schemas.microsoft.com/office/powerpoint/2010/main"/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46668"/>
      </p:ext>
    </p:extLst>
  </p:cSld>
  <p:clrMapOvr>
    <a:masterClrMapping/>
  </p:clrMapOvr>
  <p:transition xmlns:p14="http://schemas.microsoft.com/office/powerpoint/2010/main"/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33814"/>
      </p:ext>
    </p:extLst>
  </p:cSld>
  <p:clrMapOvr>
    <a:masterClrMapping/>
  </p:clrMapOvr>
  <p:transition xmlns:p14="http://schemas.microsoft.com/office/powerpoint/2010/main"/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30809"/>
      </p:ext>
    </p:extLst>
  </p:cSld>
  <p:clrMapOvr>
    <a:masterClrMapping/>
  </p:clrMapOvr>
  <p:transition xmlns:p14="http://schemas.microsoft.com/office/powerpoint/2010/main"/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93290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4597"/>
      </p:ext>
    </p:extLst>
  </p:cSld>
  <p:clrMapOvr>
    <a:masterClrMapping/>
  </p:clrMapOvr>
  <p:transition xmlns:p14="http://schemas.microsoft.com/office/powerpoint/2010/main"/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68260"/>
      </p:ext>
    </p:extLst>
  </p:cSld>
  <p:clrMapOvr>
    <a:masterClrMapping/>
  </p:clrMapOvr>
  <p:transition xmlns:p14="http://schemas.microsoft.com/office/powerpoint/2010/main"/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0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819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28065"/>
      </p:ext>
    </p:extLst>
  </p:cSld>
  <p:clrMapOvr>
    <a:masterClrMapping/>
  </p:clrMapOvr>
  <p:transition xmlns:p14="http://schemas.microsoft.com/office/powerpoint/2010/main"/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65501"/>
      </p:ext>
    </p:extLst>
  </p:cSld>
  <p:clrMapOvr>
    <a:masterClrMapping/>
  </p:clrMapOvr>
  <p:transition xmlns:p14="http://schemas.microsoft.com/office/powerpoint/2010/main"/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86822"/>
      </p:ext>
    </p:extLst>
  </p:cSld>
  <p:clrMapOvr>
    <a:masterClrMapping/>
  </p:clrMapOvr>
  <p:transition xmlns:p14="http://schemas.microsoft.com/office/powerpoint/2010/main"/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00457"/>
      </p:ext>
    </p:extLst>
  </p:cSld>
  <p:clrMapOvr>
    <a:masterClrMapping/>
  </p:clrMapOvr>
  <p:transition xmlns:p14="http://schemas.microsoft.com/office/powerpoint/2010/main"/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11960"/>
      </p:ext>
    </p:extLst>
  </p:cSld>
  <p:clrMapOvr>
    <a:masterClrMapping/>
  </p:clrMapOvr>
  <p:transition xmlns:p14="http://schemas.microsoft.com/office/powerpoint/2010/main"/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42572"/>
      </p:ext>
    </p:extLst>
  </p:cSld>
  <p:clrMapOvr>
    <a:masterClrMapping/>
  </p:clrMapOvr>
  <p:transition xmlns:p14="http://schemas.microsoft.com/office/powerpoint/2010/main"/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30030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94818"/>
      </p:ext>
    </p:extLst>
  </p:cSld>
  <p:clrMapOvr>
    <a:masterClrMapping/>
  </p:clrMapOvr>
  <p:transition xmlns:p14="http://schemas.microsoft.com/office/powerpoint/2010/main"/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12379"/>
      </p:ext>
    </p:extLst>
  </p:cSld>
  <p:clrMapOvr>
    <a:masterClrMapping/>
  </p:clrMapOvr>
  <p:transition xmlns:p14="http://schemas.microsoft.com/office/powerpoint/2010/main"/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52218"/>
      </p:ext>
    </p:extLst>
  </p:cSld>
  <p:clrMapOvr>
    <a:masterClrMapping/>
  </p:clrMapOvr>
  <p:transition xmlns:p14="http://schemas.microsoft.com/office/powerpoint/2010/main"/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945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192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46084"/>
      </p:ext>
    </p:extLst>
  </p:cSld>
  <p:clrMapOvr>
    <a:masterClrMapping/>
  </p:clrMapOvr>
  <p:transition xmlns:p14="http://schemas.microsoft.com/office/powerpoint/2010/main"/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30384"/>
      </p:ext>
    </p:extLst>
  </p:cSld>
  <p:clrMapOvr>
    <a:masterClrMapping/>
  </p:clrMapOvr>
  <p:transition xmlns:p14="http://schemas.microsoft.com/office/powerpoint/2010/main"/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35330"/>
      </p:ext>
    </p:extLst>
  </p:cSld>
  <p:clrMapOvr>
    <a:masterClrMapping/>
  </p:clrMapOvr>
  <p:transition xmlns:p14="http://schemas.microsoft.com/office/powerpoint/2010/main"/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23103"/>
      </p:ext>
    </p:extLst>
  </p:cSld>
  <p:clrMapOvr>
    <a:masterClrMapping/>
  </p:clrMapOvr>
  <p:transition xmlns:p14="http://schemas.microsoft.com/office/powerpoint/2010/main"/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6734"/>
      </p:ext>
    </p:extLst>
  </p:cSld>
  <p:clrMapOvr>
    <a:masterClrMapping/>
  </p:clrMapOvr>
  <p:transition xmlns:p14="http://schemas.microsoft.com/office/powerpoint/2010/main"/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60989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71721"/>
      </p:ext>
    </p:extLst>
  </p:cSld>
  <p:clrMapOvr>
    <a:masterClrMapping/>
  </p:clrMapOvr>
  <p:transition xmlns:p14="http://schemas.microsoft.com/office/powerpoint/2010/main"/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80169"/>
      </p:ext>
    </p:extLst>
  </p:cSld>
  <p:clrMapOvr>
    <a:masterClrMapping/>
  </p:clrMapOvr>
  <p:transition xmlns:p14="http://schemas.microsoft.com/office/powerpoint/2010/main"/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03604"/>
      </p:ext>
    </p:extLst>
  </p:cSld>
  <p:clrMapOvr>
    <a:masterClrMapping/>
  </p:clrMapOvr>
  <p:transition xmlns:p14="http://schemas.microsoft.com/office/powerpoint/2010/main"/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06148"/>
      </p:ext>
    </p:extLst>
  </p:cSld>
  <p:clrMapOvr>
    <a:masterClrMapping/>
  </p:clrMapOvr>
  <p:transition xmlns:p14="http://schemas.microsoft.com/office/powerpoint/2010/main"/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28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504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3574"/>
      </p:ext>
    </p:extLst>
  </p:cSld>
  <p:clrMapOvr>
    <a:masterClrMapping/>
  </p:clrMapOvr>
  <p:transition xmlns:p14="http://schemas.microsoft.com/office/powerpoint/2010/main"/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63886"/>
      </p:ext>
    </p:extLst>
  </p:cSld>
  <p:clrMapOvr>
    <a:masterClrMapping/>
  </p:clrMapOvr>
  <p:transition xmlns:p14="http://schemas.microsoft.com/office/powerpoint/2010/main"/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89393"/>
      </p:ext>
    </p:extLst>
  </p:cSld>
  <p:clrMapOvr>
    <a:masterClrMapping/>
  </p:clrMapOvr>
  <p:transition xmlns:p14="http://schemas.microsoft.com/office/powerpoint/2010/main"/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95704"/>
      </p:ext>
    </p:extLst>
  </p:cSld>
  <p:clrMapOvr>
    <a:masterClrMapping/>
  </p:clrMapOvr>
  <p:transition xmlns:p14="http://schemas.microsoft.com/office/powerpoint/2010/main"/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90793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58049"/>
      </p:ext>
    </p:extLst>
  </p:cSld>
  <p:clrMapOvr>
    <a:masterClrMapping/>
  </p:clrMapOvr>
  <p:transition xmlns:p14="http://schemas.microsoft.com/office/powerpoint/2010/main"/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79047"/>
      </p:ext>
    </p:extLst>
  </p:cSld>
  <p:clrMapOvr>
    <a:masterClrMapping/>
  </p:clrMapOvr>
  <p:transition xmlns:p14="http://schemas.microsoft.com/office/powerpoint/2010/main"/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94007"/>
      </p:ext>
    </p:extLst>
  </p:cSld>
  <p:clrMapOvr>
    <a:masterClrMapping/>
  </p:clrMapOvr>
  <p:transition xmlns:p14="http://schemas.microsoft.com/office/powerpoint/2010/main"/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1934"/>
      </p:ext>
    </p:extLst>
  </p:cSld>
  <p:clrMapOvr>
    <a:masterClrMapping/>
  </p:clrMapOvr>
  <p:transition xmlns:p14="http://schemas.microsoft.com/office/powerpoint/2010/main"/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41461"/>
      </p:ext>
    </p:extLst>
  </p:cSld>
  <p:clrMapOvr>
    <a:masterClrMapping/>
  </p:clrMapOvr>
  <p:transition xmlns:p14="http://schemas.microsoft.com/office/powerpoint/2010/main"/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954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672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08780"/>
      </p:ext>
    </p:extLst>
  </p:cSld>
  <p:clrMapOvr>
    <a:masterClrMapping/>
  </p:clrMapOvr>
  <p:transition xmlns:p14="http://schemas.microsoft.com/office/powerpoint/2010/main"/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42485"/>
      </p:ext>
    </p:extLst>
  </p:cSld>
  <p:clrMapOvr>
    <a:masterClrMapping/>
  </p:clrMapOvr>
  <p:transition xmlns:p14="http://schemas.microsoft.com/office/powerpoint/2010/main"/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05932"/>
      </p:ext>
    </p:extLst>
  </p:cSld>
  <p:clrMapOvr>
    <a:masterClrMapping/>
  </p:clrMapOvr>
  <p:transition xmlns:p14="http://schemas.microsoft.com/office/powerpoint/2010/main"/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04489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7181"/>
      </p:ext>
    </p:extLst>
  </p:cSld>
  <p:clrMapOvr>
    <a:masterClrMapping/>
  </p:clrMapOvr>
  <p:transition xmlns:p14="http://schemas.microsoft.com/office/powerpoint/2010/main"/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06535"/>
      </p:ext>
    </p:extLst>
  </p:cSld>
  <p:clrMapOvr>
    <a:masterClrMapping/>
  </p:clrMapOvr>
  <p:transition xmlns:p14="http://schemas.microsoft.com/office/powerpoint/2010/main"/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89977"/>
      </p:ext>
    </p:extLst>
  </p:cSld>
  <p:clrMapOvr>
    <a:masterClrMapping/>
  </p:clrMapOvr>
  <p:transition xmlns:p14="http://schemas.microsoft.com/office/powerpoint/2010/main"/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55394"/>
      </p:ext>
    </p:extLst>
  </p:cSld>
  <p:clrMapOvr>
    <a:masterClrMapping/>
  </p:clrMapOvr>
  <p:transition xmlns:p14="http://schemas.microsoft.com/office/powerpoint/2010/main"/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94233"/>
      </p:ext>
    </p:extLst>
  </p:cSld>
  <p:clrMapOvr>
    <a:masterClrMapping/>
  </p:clrMapOvr>
  <p:transition xmlns:p14="http://schemas.microsoft.com/office/powerpoint/2010/main"/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89795"/>
      </p:ext>
    </p:extLst>
  </p:cSld>
  <p:clrMapOvr>
    <a:masterClrMapping/>
  </p:clrMapOvr>
  <p:transition xmlns:p14="http://schemas.microsoft.com/office/powerpoint/2010/main"/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694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119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19307"/>
      </p:ext>
    </p:extLst>
  </p:cSld>
  <p:clrMapOvr>
    <a:masterClrMapping/>
  </p:clrMapOvr>
  <p:transition xmlns:p14="http://schemas.microsoft.com/office/powerpoint/2010/main"/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20250"/>
      </p:ext>
    </p:extLst>
  </p:cSld>
  <p:clrMapOvr>
    <a:masterClrMapping/>
  </p:clrMapOvr>
  <p:transition xmlns:p14="http://schemas.microsoft.com/office/powerpoint/2010/main"/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382828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2595"/>
      </p:ext>
    </p:extLst>
  </p:cSld>
  <p:clrMapOvr>
    <a:masterClrMapping/>
  </p:clrMapOvr>
  <p:transition xmlns:p14="http://schemas.microsoft.com/office/powerpoint/2010/main"/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5737"/>
      </p:ext>
    </p:extLst>
  </p:cSld>
  <p:clrMapOvr>
    <a:masterClrMapping/>
  </p:clrMapOvr>
  <p:transition xmlns:p14="http://schemas.microsoft.com/office/powerpoint/2010/main"/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37128"/>
      </p:ext>
    </p:extLst>
  </p:cSld>
  <p:clrMapOvr>
    <a:masterClrMapping/>
  </p:clrMapOvr>
  <p:transition xmlns:p14="http://schemas.microsoft.com/office/powerpoint/2010/main"/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12238"/>
      </p:ext>
    </p:extLst>
  </p:cSld>
  <p:clrMapOvr>
    <a:masterClrMapping/>
  </p:clrMapOvr>
  <p:transition xmlns:p14="http://schemas.microsoft.com/office/powerpoint/2010/main"/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0750"/>
      </p:ext>
    </p:extLst>
  </p:cSld>
  <p:clrMapOvr>
    <a:masterClrMapping/>
  </p:clrMapOvr>
  <p:transition xmlns:p14="http://schemas.microsoft.com/office/powerpoint/2010/main"/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583916"/>
      </p:ext>
    </p:extLst>
  </p:cSld>
  <p:clrMapOvr>
    <a:masterClrMapping/>
  </p:clrMapOvr>
  <p:transition xmlns:p14="http://schemas.microsoft.com/office/powerpoint/2010/main"/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63376"/>
      </p:ext>
    </p:extLst>
  </p:cSld>
  <p:clrMapOvr>
    <a:masterClrMapping/>
  </p:clrMapOvr>
  <p:transition xmlns:p14="http://schemas.microsoft.com/office/powerpoint/2010/main"/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755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614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55921"/>
      </p:ext>
    </p:extLst>
  </p:cSld>
  <p:clrMapOvr>
    <a:masterClrMapping/>
  </p:clrMapOvr>
  <p:transition xmlns:p14="http://schemas.microsoft.com/office/powerpoint/2010/main"/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54419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163671"/>
      </p:ext>
    </p:extLst>
  </p:cSld>
  <p:clrMapOvr>
    <a:masterClrMapping/>
  </p:clrMapOvr>
  <p:transition xmlns:p14="http://schemas.microsoft.com/office/powerpoint/2010/main"/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80698"/>
      </p:ext>
    </p:extLst>
  </p:cSld>
  <p:clrMapOvr>
    <a:masterClrMapping/>
  </p:clrMapOvr>
  <p:transition xmlns:p14="http://schemas.microsoft.com/office/powerpoint/2010/main"/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31720"/>
      </p:ext>
    </p:extLst>
  </p:cSld>
  <p:clrMapOvr>
    <a:masterClrMapping/>
  </p:clrMapOvr>
  <p:transition xmlns:p14="http://schemas.microsoft.com/office/powerpoint/2010/main"/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75128"/>
      </p:ext>
    </p:extLst>
  </p:cSld>
  <p:clrMapOvr>
    <a:masterClrMapping/>
  </p:clrMapOvr>
  <p:transition xmlns:p14="http://schemas.microsoft.com/office/powerpoint/2010/main"/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18483"/>
      </p:ext>
    </p:extLst>
  </p:cSld>
  <p:clrMapOvr>
    <a:masterClrMapping/>
  </p:clrMapOvr>
  <p:transition xmlns:p14="http://schemas.microsoft.com/office/powerpoint/2010/main"/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60742"/>
      </p:ext>
    </p:extLst>
  </p:cSld>
  <p:clrMapOvr>
    <a:masterClrMapping/>
  </p:clrMapOvr>
  <p:transition xmlns:p14="http://schemas.microsoft.com/office/powerpoint/2010/main"/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66064"/>
      </p:ext>
    </p:extLst>
  </p:cSld>
  <p:clrMapOvr>
    <a:masterClrMapping/>
  </p:clrMapOvr>
  <p:transition xmlns:p14="http://schemas.microsoft.com/office/powerpoint/2010/main"/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71540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61300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01423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99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69925" indent="-325438">
              <a:buFont typeface="Wingdings" charset="2"/>
              <a:buChar char="q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8842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753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941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69514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052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08844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753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787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34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039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&amp;w.png"/>
          <p:cNvPicPr>
            <a:picLocks noChangeAspect="1"/>
          </p:cNvPicPr>
          <p:nvPr userDrawn="1"/>
        </p:nvPicPr>
        <p:blipFill>
          <a:blip r:embed="rId2"/>
          <a:srcRect t="-3067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494" y="469200"/>
            <a:ext cx="7772400" cy="1308232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494" y="1941516"/>
            <a:ext cx="500910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5967630"/>
            <a:ext cx="9144001" cy="890370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 descr="ecelogorb.psd"/>
          <p:cNvPicPr>
            <a:picLocks noChangeAspect="1"/>
          </p:cNvPicPr>
          <p:nvPr userDrawn="1"/>
        </p:nvPicPr>
        <p:blipFill>
          <a:blip r:embed="rId3">
            <a:lum bright="-8000"/>
          </a:blip>
          <a:stretch>
            <a:fillRect/>
          </a:stretch>
        </p:blipFill>
        <p:spPr>
          <a:xfrm>
            <a:off x="252528" y="6080245"/>
            <a:ext cx="3275179" cy="655036"/>
          </a:xfrm>
          <a:prstGeom prst="rect">
            <a:avLst/>
          </a:prstGeom>
          <a:effectLst/>
        </p:spPr>
      </p:pic>
      <p:pic>
        <p:nvPicPr>
          <p:cNvPr id="10" name="Picture 9" descr="CMU_logo_horiz_black.ep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08519" y="6259200"/>
            <a:ext cx="3895838" cy="35441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28590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432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94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858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48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421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0214"/>
            <a:ext cx="4040188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70214"/>
            <a:ext cx="4041775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49788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829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8135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879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7290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48755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973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3.xml"/><Relationship Id="rId15" Type="http://schemas.openxmlformats.org/officeDocument/2006/relationships/theme" Target="../theme/theme10.xml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emf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4.xml"/><Relationship Id="rId12" Type="http://schemas.openxmlformats.org/officeDocument/2006/relationships/theme" Target="../theme/theme1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3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5.xml"/><Relationship Id="rId12" Type="http://schemas.openxmlformats.org/officeDocument/2006/relationships/theme" Target="../theme/theme1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4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6.xml"/><Relationship Id="rId12" Type="http://schemas.openxmlformats.org/officeDocument/2006/relationships/theme" Target="../theme/theme1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5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7.xml"/><Relationship Id="rId12" Type="http://schemas.openxmlformats.org/officeDocument/2006/relationships/theme" Target="../theme/theme1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3.xml"/><Relationship Id="rId8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6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8.xml"/><Relationship Id="rId12" Type="http://schemas.openxmlformats.org/officeDocument/2006/relationships/theme" Target="../theme/theme1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4.xml"/><Relationship Id="rId8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7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9.xml"/><Relationship Id="rId12" Type="http://schemas.openxmlformats.org/officeDocument/2006/relationships/theme" Target="../theme/theme1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5.xml"/><Relationship Id="rId8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8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1.xml"/><Relationship Id="rId13" Type="http://schemas.openxmlformats.org/officeDocument/2006/relationships/theme" Target="../theme/theme17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79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2.xml"/><Relationship Id="rId12" Type="http://schemas.openxmlformats.org/officeDocument/2006/relationships/theme" Target="../theme/theme1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88.xml"/><Relationship Id="rId8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1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3.xml"/><Relationship Id="rId12" Type="http://schemas.openxmlformats.org/officeDocument/2006/relationships/theme" Target="../theme/theme1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199.xml"/><Relationship Id="rId8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4.xml"/><Relationship Id="rId12" Type="http://schemas.openxmlformats.org/officeDocument/2006/relationships/theme" Target="../theme/theme2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0.xml"/><Relationship Id="rId8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3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5.xml"/><Relationship Id="rId12" Type="http://schemas.openxmlformats.org/officeDocument/2006/relationships/theme" Target="../theme/theme2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1.xml"/><Relationship Id="rId8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24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6.xml"/><Relationship Id="rId12" Type="http://schemas.openxmlformats.org/officeDocument/2006/relationships/theme" Target="../theme/theme2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2.xml"/><Relationship Id="rId8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35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7.xml"/><Relationship Id="rId12" Type="http://schemas.openxmlformats.org/officeDocument/2006/relationships/theme" Target="../theme/theme2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3.xml"/><Relationship Id="rId8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46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8.xml"/><Relationship Id="rId12" Type="http://schemas.openxmlformats.org/officeDocument/2006/relationships/theme" Target="../theme/theme2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49.xml"/><Relationship Id="rId3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3.xml"/><Relationship Id="rId7" Type="http://schemas.openxmlformats.org/officeDocument/2006/relationships/slideLayout" Target="../slideLayouts/slideLayout254.xml"/><Relationship Id="rId8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57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9.xml"/><Relationship Id="rId12" Type="http://schemas.openxmlformats.org/officeDocument/2006/relationships/theme" Target="../theme/theme2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4.xml"/><Relationship Id="rId7" Type="http://schemas.openxmlformats.org/officeDocument/2006/relationships/slideLayout" Target="../slideLayouts/slideLayout265.xml"/><Relationship Id="rId8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67.xml"/><Relationship Id="rId10" Type="http://schemas.openxmlformats.org/officeDocument/2006/relationships/slideLayout" Target="../slideLayouts/slideLayout268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0.xml"/><Relationship Id="rId12" Type="http://schemas.openxmlformats.org/officeDocument/2006/relationships/theme" Target="../theme/theme2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70.xml"/><Relationship Id="rId2" Type="http://schemas.openxmlformats.org/officeDocument/2006/relationships/slideLayout" Target="../slideLayouts/slideLayout271.xml"/><Relationship Id="rId3" Type="http://schemas.openxmlformats.org/officeDocument/2006/relationships/slideLayout" Target="../slideLayouts/slideLayout272.xml"/><Relationship Id="rId4" Type="http://schemas.openxmlformats.org/officeDocument/2006/relationships/slideLayout" Target="../slideLayouts/slideLayout273.xml"/><Relationship Id="rId5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76.xml"/><Relationship Id="rId8" Type="http://schemas.openxmlformats.org/officeDocument/2006/relationships/slideLayout" Target="../slideLayouts/slideLayout277.xml"/><Relationship Id="rId9" Type="http://schemas.openxmlformats.org/officeDocument/2006/relationships/slideLayout" Target="../slideLayouts/slideLayout278.xml"/><Relationship Id="rId10" Type="http://schemas.openxmlformats.org/officeDocument/2006/relationships/slideLayout" Target="../slideLayouts/slideLayout279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1.xml"/><Relationship Id="rId12" Type="http://schemas.openxmlformats.org/officeDocument/2006/relationships/theme" Target="../theme/theme2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81.xml"/><Relationship Id="rId2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85.xml"/><Relationship Id="rId6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88.xml"/><Relationship Id="rId9" Type="http://schemas.openxmlformats.org/officeDocument/2006/relationships/slideLayout" Target="../slideLayouts/slideLayout289.xml"/><Relationship Id="rId10" Type="http://schemas.openxmlformats.org/officeDocument/2006/relationships/slideLayout" Target="../slideLayouts/slideLayout290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2.xml"/><Relationship Id="rId12" Type="http://schemas.openxmlformats.org/officeDocument/2006/relationships/theme" Target="../theme/theme2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92.xml"/><Relationship Id="rId2" Type="http://schemas.openxmlformats.org/officeDocument/2006/relationships/slideLayout" Target="../slideLayouts/slideLayout293.xml"/><Relationship Id="rId3" Type="http://schemas.openxmlformats.org/officeDocument/2006/relationships/slideLayout" Target="../slideLayouts/slideLayout294.xml"/><Relationship Id="rId4" Type="http://schemas.openxmlformats.org/officeDocument/2006/relationships/slideLayout" Target="../slideLayouts/slideLayout295.xml"/><Relationship Id="rId5" Type="http://schemas.openxmlformats.org/officeDocument/2006/relationships/slideLayout" Target="../slideLayouts/slideLayout296.xml"/><Relationship Id="rId6" Type="http://schemas.openxmlformats.org/officeDocument/2006/relationships/slideLayout" Target="../slideLayouts/slideLayout297.xml"/><Relationship Id="rId7" Type="http://schemas.openxmlformats.org/officeDocument/2006/relationships/slideLayout" Target="../slideLayouts/slideLayout298.xml"/><Relationship Id="rId8" Type="http://schemas.openxmlformats.org/officeDocument/2006/relationships/slideLayout" Target="../slideLayouts/slideLayout299.xml"/><Relationship Id="rId9" Type="http://schemas.openxmlformats.org/officeDocument/2006/relationships/slideLayout" Target="../slideLayouts/slideLayout300.xml"/><Relationship Id="rId10" Type="http://schemas.openxmlformats.org/officeDocument/2006/relationships/slideLayout" Target="../slideLayouts/slideLayout301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3.xml"/><Relationship Id="rId12" Type="http://schemas.openxmlformats.org/officeDocument/2006/relationships/theme" Target="../theme/theme2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03.xml"/><Relationship Id="rId2" Type="http://schemas.openxmlformats.org/officeDocument/2006/relationships/slideLayout" Target="../slideLayouts/slideLayout304.xml"/><Relationship Id="rId3" Type="http://schemas.openxmlformats.org/officeDocument/2006/relationships/slideLayout" Target="../slideLayouts/slideLayout305.xml"/><Relationship Id="rId4" Type="http://schemas.openxmlformats.org/officeDocument/2006/relationships/slideLayout" Target="../slideLayouts/slideLayout306.xml"/><Relationship Id="rId5" Type="http://schemas.openxmlformats.org/officeDocument/2006/relationships/slideLayout" Target="../slideLayouts/slideLayout307.xml"/><Relationship Id="rId6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309.xml"/><Relationship Id="rId8" Type="http://schemas.openxmlformats.org/officeDocument/2006/relationships/slideLayout" Target="../slideLayouts/slideLayout310.xml"/><Relationship Id="rId9" Type="http://schemas.openxmlformats.org/officeDocument/2006/relationships/slideLayout" Target="../slideLayouts/slideLayout311.xml"/><Relationship Id="rId10" Type="http://schemas.openxmlformats.org/officeDocument/2006/relationships/slideLayout" Target="../slideLayouts/slideLayout31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4.xml"/><Relationship Id="rId12" Type="http://schemas.openxmlformats.org/officeDocument/2006/relationships/theme" Target="../theme/theme3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14.xml"/><Relationship Id="rId2" Type="http://schemas.openxmlformats.org/officeDocument/2006/relationships/slideLayout" Target="../slideLayouts/slideLayout315.xml"/><Relationship Id="rId3" Type="http://schemas.openxmlformats.org/officeDocument/2006/relationships/slideLayout" Target="../slideLayouts/slideLayout316.xml"/><Relationship Id="rId4" Type="http://schemas.openxmlformats.org/officeDocument/2006/relationships/slideLayout" Target="../slideLayouts/slideLayout317.xml"/><Relationship Id="rId5" Type="http://schemas.openxmlformats.org/officeDocument/2006/relationships/slideLayout" Target="../slideLayouts/slideLayout318.xml"/><Relationship Id="rId6" Type="http://schemas.openxmlformats.org/officeDocument/2006/relationships/slideLayout" Target="../slideLayouts/slideLayout319.xml"/><Relationship Id="rId7" Type="http://schemas.openxmlformats.org/officeDocument/2006/relationships/slideLayout" Target="../slideLayouts/slideLayout320.xml"/><Relationship Id="rId8" Type="http://schemas.openxmlformats.org/officeDocument/2006/relationships/slideLayout" Target="../slideLayouts/slideLayout321.xml"/><Relationship Id="rId9" Type="http://schemas.openxmlformats.org/officeDocument/2006/relationships/slideLayout" Target="../slideLayouts/slideLayout322.xml"/><Relationship Id="rId10" Type="http://schemas.openxmlformats.org/officeDocument/2006/relationships/slideLayout" Target="../slideLayouts/slideLayout323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5.xml"/><Relationship Id="rId12" Type="http://schemas.openxmlformats.org/officeDocument/2006/relationships/theme" Target="../theme/theme3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25.xml"/><Relationship Id="rId2" Type="http://schemas.openxmlformats.org/officeDocument/2006/relationships/slideLayout" Target="../slideLayouts/slideLayout326.xml"/><Relationship Id="rId3" Type="http://schemas.openxmlformats.org/officeDocument/2006/relationships/slideLayout" Target="../slideLayouts/slideLayout327.xml"/><Relationship Id="rId4" Type="http://schemas.openxmlformats.org/officeDocument/2006/relationships/slideLayout" Target="../slideLayouts/slideLayout328.xml"/><Relationship Id="rId5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0.xml"/><Relationship Id="rId7" Type="http://schemas.openxmlformats.org/officeDocument/2006/relationships/slideLayout" Target="../slideLayouts/slideLayout331.xml"/><Relationship Id="rId8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3.xml"/><Relationship Id="rId10" Type="http://schemas.openxmlformats.org/officeDocument/2006/relationships/slideLayout" Target="../slideLayouts/slideLayout334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6.xml"/><Relationship Id="rId12" Type="http://schemas.openxmlformats.org/officeDocument/2006/relationships/theme" Target="../theme/theme3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36.xml"/><Relationship Id="rId2" Type="http://schemas.openxmlformats.org/officeDocument/2006/relationships/slideLayout" Target="../slideLayouts/slideLayout337.xml"/><Relationship Id="rId3" Type="http://schemas.openxmlformats.org/officeDocument/2006/relationships/slideLayout" Target="../slideLayouts/slideLayout338.xml"/><Relationship Id="rId4" Type="http://schemas.openxmlformats.org/officeDocument/2006/relationships/slideLayout" Target="../slideLayouts/slideLayout339.xml"/><Relationship Id="rId5" Type="http://schemas.openxmlformats.org/officeDocument/2006/relationships/slideLayout" Target="../slideLayouts/slideLayout340.xml"/><Relationship Id="rId6" Type="http://schemas.openxmlformats.org/officeDocument/2006/relationships/slideLayout" Target="../slideLayouts/slideLayout341.xml"/><Relationship Id="rId7" Type="http://schemas.openxmlformats.org/officeDocument/2006/relationships/slideLayout" Target="../slideLayouts/slideLayout342.xml"/><Relationship Id="rId8" Type="http://schemas.openxmlformats.org/officeDocument/2006/relationships/slideLayout" Target="../slideLayouts/slideLayout343.xml"/><Relationship Id="rId9" Type="http://schemas.openxmlformats.org/officeDocument/2006/relationships/slideLayout" Target="../slideLayouts/slideLayout344.xml"/><Relationship Id="rId10" Type="http://schemas.openxmlformats.org/officeDocument/2006/relationships/slideLayout" Target="../slideLayouts/slideLayout345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7.xml"/><Relationship Id="rId12" Type="http://schemas.openxmlformats.org/officeDocument/2006/relationships/theme" Target="../theme/theme3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47.xml"/><Relationship Id="rId2" Type="http://schemas.openxmlformats.org/officeDocument/2006/relationships/slideLayout" Target="../slideLayouts/slideLayout348.xml"/><Relationship Id="rId3" Type="http://schemas.openxmlformats.org/officeDocument/2006/relationships/slideLayout" Target="../slideLayouts/slideLayout349.xml"/><Relationship Id="rId4" Type="http://schemas.openxmlformats.org/officeDocument/2006/relationships/slideLayout" Target="../slideLayouts/slideLayout350.xml"/><Relationship Id="rId5" Type="http://schemas.openxmlformats.org/officeDocument/2006/relationships/slideLayout" Target="../slideLayouts/slideLayout351.xml"/><Relationship Id="rId6" Type="http://schemas.openxmlformats.org/officeDocument/2006/relationships/slideLayout" Target="../slideLayouts/slideLayout352.xml"/><Relationship Id="rId7" Type="http://schemas.openxmlformats.org/officeDocument/2006/relationships/slideLayout" Target="../slideLayouts/slideLayout353.xml"/><Relationship Id="rId8" Type="http://schemas.openxmlformats.org/officeDocument/2006/relationships/slideLayout" Target="../slideLayouts/slideLayout354.xml"/><Relationship Id="rId9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56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8.xml"/><Relationship Id="rId12" Type="http://schemas.openxmlformats.org/officeDocument/2006/relationships/theme" Target="../theme/theme3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58.xml"/><Relationship Id="rId2" Type="http://schemas.openxmlformats.org/officeDocument/2006/relationships/slideLayout" Target="../slideLayouts/slideLayout359.xml"/><Relationship Id="rId3" Type="http://schemas.openxmlformats.org/officeDocument/2006/relationships/slideLayout" Target="../slideLayouts/slideLayout360.xml"/><Relationship Id="rId4" Type="http://schemas.openxmlformats.org/officeDocument/2006/relationships/slideLayout" Target="../slideLayouts/slideLayout361.xml"/><Relationship Id="rId5" Type="http://schemas.openxmlformats.org/officeDocument/2006/relationships/slideLayout" Target="../slideLayouts/slideLayout362.xml"/><Relationship Id="rId6" Type="http://schemas.openxmlformats.org/officeDocument/2006/relationships/slideLayout" Target="../slideLayouts/slideLayout363.xml"/><Relationship Id="rId7" Type="http://schemas.openxmlformats.org/officeDocument/2006/relationships/slideLayout" Target="../slideLayouts/slideLayout364.xml"/><Relationship Id="rId8" Type="http://schemas.openxmlformats.org/officeDocument/2006/relationships/slideLayout" Target="../slideLayouts/slideLayout365.xml"/><Relationship Id="rId9" Type="http://schemas.openxmlformats.org/officeDocument/2006/relationships/slideLayout" Target="../slideLayouts/slideLayout366.xml"/><Relationship Id="rId10" Type="http://schemas.openxmlformats.org/officeDocument/2006/relationships/slideLayout" Target="../slideLayouts/slideLayout367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9.xml"/><Relationship Id="rId12" Type="http://schemas.openxmlformats.org/officeDocument/2006/relationships/theme" Target="../theme/theme3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69.xml"/><Relationship Id="rId2" Type="http://schemas.openxmlformats.org/officeDocument/2006/relationships/slideLayout" Target="../slideLayouts/slideLayout370.xml"/><Relationship Id="rId3" Type="http://schemas.openxmlformats.org/officeDocument/2006/relationships/slideLayout" Target="../slideLayouts/slideLayout371.xml"/><Relationship Id="rId4" Type="http://schemas.openxmlformats.org/officeDocument/2006/relationships/slideLayout" Target="../slideLayouts/slideLayout372.xml"/><Relationship Id="rId5" Type="http://schemas.openxmlformats.org/officeDocument/2006/relationships/slideLayout" Target="../slideLayouts/slideLayout373.xml"/><Relationship Id="rId6" Type="http://schemas.openxmlformats.org/officeDocument/2006/relationships/slideLayout" Target="../slideLayouts/slideLayout374.xml"/><Relationship Id="rId7" Type="http://schemas.openxmlformats.org/officeDocument/2006/relationships/slideLayout" Target="../slideLayouts/slideLayout375.xml"/><Relationship Id="rId8" Type="http://schemas.openxmlformats.org/officeDocument/2006/relationships/slideLayout" Target="../slideLayouts/slideLayout376.xml"/><Relationship Id="rId9" Type="http://schemas.openxmlformats.org/officeDocument/2006/relationships/slideLayout" Target="../slideLayouts/slideLayout377.xml"/><Relationship Id="rId10" Type="http://schemas.openxmlformats.org/officeDocument/2006/relationships/slideLayout" Target="../slideLayouts/slideLayout378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0.xml"/><Relationship Id="rId12" Type="http://schemas.openxmlformats.org/officeDocument/2006/relationships/theme" Target="../theme/theme3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80.xml"/><Relationship Id="rId2" Type="http://schemas.openxmlformats.org/officeDocument/2006/relationships/slideLayout" Target="../slideLayouts/slideLayout381.xml"/><Relationship Id="rId3" Type="http://schemas.openxmlformats.org/officeDocument/2006/relationships/slideLayout" Target="../slideLayouts/slideLayout382.xml"/><Relationship Id="rId4" Type="http://schemas.openxmlformats.org/officeDocument/2006/relationships/slideLayout" Target="../slideLayouts/slideLayout383.xml"/><Relationship Id="rId5" Type="http://schemas.openxmlformats.org/officeDocument/2006/relationships/slideLayout" Target="../slideLayouts/slideLayout384.xml"/><Relationship Id="rId6" Type="http://schemas.openxmlformats.org/officeDocument/2006/relationships/slideLayout" Target="../slideLayouts/slideLayout385.xml"/><Relationship Id="rId7" Type="http://schemas.openxmlformats.org/officeDocument/2006/relationships/slideLayout" Target="../slideLayouts/slideLayout386.xml"/><Relationship Id="rId8" Type="http://schemas.openxmlformats.org/officeDocument/2006/relationships/slideLayout" Target="../slideLayouts/slideLayout387.xml"/><Relationship Id="rId9" Type="http://schemas.openxmlformats.org/officeDocument/2006/relationships/slideLayout" Target="../slideLayouts/slideLayout388.xml"/><Relationship Id="rId10" Type="http://schemas.openxmlformats.org/officeDocument/2006/relationships/slideLayout" Target="../slideLayouts/slideLayout389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1.xml"/><Relationship Id="rId12" Type="http://schemas.openxmlformats.org/officeDocument/2006/relationships/slideLayout" Target="../slideLayouts/slideLayout402.xml"/><Relationship Id="rId13" Type="http://schemas.openxmlformats.org/officeDocument/2006/relationships/theme" Target="../theme/theme37.xml"/><Relationship Id="rId1" Type="http://schemas.openxmlformats.org/officeDocument/2006/relationships/slideLayout" Target="../slideLayouts/slideLayout391.xml"/><Relationship Id="rId2" Type="http://schemas.openxmlformats.org/officeDocument/2006/relationships/slideLayout" Target="../slideLayouts/slideLayout392.xml"/><Relationship Id="rId3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94.xml"/><Relationship Id="rId5" Type="http://schemas.openxmlformats.org/officeDocument/2006/relationships/slideLayout" Target="../slideLayouts/slideLayout395.xml"/><Relationship Id="rId6" Type="http://schemas.openxmlformats.org/officeDocument/2006/relationships/slideLayout" Target="../slideLayouts/slideLayout396.xml"/><Relationship Id="rId7" Type="http://schemas.openxmlformats.org/officeDocument/2006/relationships/slideLayout" Target="../slideLayouts/slideLayout397.xml"/><Relationship Id="rId8" Type="http://schemas.openxmlformats.org/officeDocument/2006/relationships/slideLayout" Target="../slideLayouts/slideLayout398.xml"/><Relationship Id="rId9" Type="http://schemas.openxmlformats.org/officeDocument/2006/relationships/slideLayout" Target="../slideLayouts/slideLayout399.xml"/><Relationship Id="rId10" Type="http://schemas.openxmlformats.org/officeDocument/2006/relationships/slideLayout" Target="../slideLayouts/slideLayout400.xml"/></Relationships>
</file>

<file path=ppt/slideMasters/_rels/slideMaster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3.xml"/><Relationship Id="rId12" Type="http://schemas.openxmlformats.org/officeDocument/2006/relationships/theme" Target="../theme/theme3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03.xml"/><Relationship Id="rId2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405.xml"/><Relationship Id="rId4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08.xml"/><Relationship Id="rId7" Type="http://schemas.openxmlformats.org/officeDocument/2006/relationships/slideLayout" Target="../slideLayouts/slideLayout409.xml"/><Relationship Id="rId8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1.xml"/><Relationship Id="rId10" Type="http://schemas.openxmlformats.org/officeDocument/2006/relationships/slideLayout" Target="../slideLayouts/slideLayout412.xml"/></Relationships>
</file>

<file path=ppt/slideMasters/_rels/slideMaster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4.xml"/><Relationship Id="rId12" Type="http://schemas.openxmlformats.org/officeDocument/2006/relationships/theme" Target="../theme/theme3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14.xml"/><Relationship Id="rId2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6.xml"/><Relationship Id="rId4" Type="http://schemas.openxmlformats.org/officeDocument/2006/relationships/slideLayout" Target="../slideLayouts/slideLayout417.xml"/><Relationship Id="rId5" Type="http://schemas.openxmlformats.org/officeDocument/2006/relationships/slideLayout" Target="../slideLayouts/slideLayout418.xml"/><Relationship Id="rId6" Type="http://schemas.openxmlformats.org/officeDocument/2006/relationships/slideLayout" Target="../slideLayouts/slideLayout419.xml"/><Relationship Id="rId7" Type="http://schemas.openxmlformats.org/officeDocument/2006/relationships/slideLayout" Target="../slideLayouts/slideLayout420.xml"/><Relationship Id="rId8" Type="http://schemas.openxmlformats.org/officeDocument/2006/relationships/slideLayout" Target="../slideLayouts/slideLayout421.xml"/><Relationship Id="rId9" Type="http://schemas.openxmlformats.org/officeDocument/2006/relationships/slideLayout" Target="../slideLayouts/slideLayout422.xml"/><Relationship Id="rId10" Type="http://schemas.openxmlformats.org/officeDocument/2006/relationships/slideLayout" Target="../slideLayouts/slideLayout42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5.xml"/><Relationship Id="rId12" Type="http://schemas.openxmlformats.org/officeDocument/2006/relationships/theme" Target="../theme/theme4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25.xml"/><Relationship Id="rId2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7.xml"/><Relationship Id="rId4" Type="http://schemas.openxmlformats.org/officeDocument/2006/relationships/slideLayout" Target="../slideLayouts/slideLayout428.xml"/><Relationship Id="rId5" Type="http://schemas.openxmlformats.org/officeDocument/2006/relationships/slideLayout" Target="../slideLayouts/slideLayout429.xml"/><Relationship Id="rId6" Type="http://schemas.openxmlformats.org/officeDocument/2006/relationships/slideLayout" Target="../slideLayouts/slideLayout430.xml"/><Relationship Id="rId7" Type="http://schemas.openxmlformats.org/officeDocument/2006/relationships/slideLayout" Target="../slideLayouts/slideLayout431.xml"/><Relationship Id="rId8" Type="http://schemas.openxmlformats.org/officeDocument/2006/relationships/slideLayout" Target="../slideLayouts/slideLayout432.xml"/><Relationship Id="rId9" Type="http://schemas.openxmlformats.org/officeDocument/2006/relationships/slideLayout" Target="../slideLayouts/slideLayout433.xml"/><Relationship Id="rId10" Type="http://schemas.openxmlformats.org/officeDocument/2006/relationships/slideLayout" Target="../slideLayouts/slideLayout434.xml"/></Relationships>
</file>

<file path=ppt/slideMasters/_rels/slideMaster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6.xml"/><Relationship Id="rId12" Type="http://schemas.openxmlformats.org/officeDocument/2006/relationships/slideLayout" Target="../slideLayouts/slideLayout447.xml"/><Relationship Id="rId13" Type="http://schemas.openxmlformats.org/officeDocument/2006/relationships/theme" Target="../theme/theme41.xml"/><Relationship Id="rId1" Type="http://schemas.openxmlformats.org/officeDocument/2006/relationships/slideLayout" Target="../slideLayouts/slideLayout436.xml"/><Relationship Id="rId2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8.xml"/><Relationship Id="rId4" Type="http://schemas.openxmlformats.org/officeDocument/2006/relationships/slideLayout" Target="../slideLayouts/slideLayout439.xml"/><Relationship Id="rId5" Type="http://schemas.openxmlformats.org/officeDocument/2006/relationships/slideLayout" Target="../slideLayouts/slideLayout440.xml"/><Relationship Id="rId6" Type="http://schemas.openxmlformats.org/officeDocument/2006/relationships/slideLayout" Target="../slideLayouts/slideLayout441.xml"/><Relationship Id="rId7" Type="http://schemas.openxmlformats.org/officeDocument/2006/relationships/slideLayout" Target="../slideLayouts/slideLayout442.xml"/><Relationship Id="rId8" Type="http://schemas.openxmlformats.org/officeDocument/2006/relationships/slideLayout" Target="../slideLayouts/slideLayout443.xml"/><Relationship Id="rId9" Type="http://schemas.openxmlformats.org/officeDocument/2006/relationships/slideLayout" Target="../slideLayouts/slideLayout444.xml"/><Relationship Id="rId10" Type="http://schemas.openxmlformats.org/officeDocument/2006/relationships/slideLayout" Target="../slideLayouts/slideLayout445.xml"/></Relationships>
</file>

<file path=ppt/slideMasters/_rels/slideMaster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1" Type="http://schemas.openxmlformats.org/officeDocument/2006/relationships/slideLayout" Target="../slideLayouts/slideLayout448.xml"/><Relationship Id="rId2" Type="http://schemas.openxmlformats.org/officeDocument/2006/relationships/slideLayout" Target="../slideLayouts/slideLayout449.xml"/><Relationship Id="rId3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3.xml"/><Relationship Id="rId7" Type="http://schemas.openxmlformats.org/officeDocument/2006/relationships/slideLayout" Target="../slideLayouts/slideLayout454.xml"/><Relationship Id="rId8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57.xml"/></Relationships>
</file>

<file path=ppt/slideMasters/_rels/slideMaster4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1" Type="http://schemas.openxmlformats.org/officeDocument/2006/relationships/slideLayout" Target="../slideLayouts/slideLayout459.xml"/><Relationship Id="rId2" Type="http://schemas.openxmlformats.org/officeDocument/2006/relationships/slideLayout" Target="../slideLayouts/slideLayout460.xml"/><Relationship Id="rId3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4.xml"/><Relationship Id="rId7" Type="http://schemas.openxmlformats.org/officeDocument/2006/relationships/slideLayout" Target="../slideLayouts/slideLayout465.xml"/><Relationship Id="rId8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68.xml"/></Relationships>
</file>

<file path=ppt/slideMasters/_rels/slideMaster4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71.xml"/><Relationship Id="rId3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5.xml"/><Relationship Id="rId7" Type="http://schemas.openxmlformats.org/officeDocument/2006/relationships/slideLayout" Target="../slideLayouts/slideLayout476.xml"/><Relationship Id="rId8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79.xml"/></Relationships>
</file>

<file path=ppt/slideMasters/_rels/slideMaster4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1.xml"/><Relationship Id="rId12" Type="http://schemas.openxmlformats.org/officeDocument/2006/relationships/theme" Target="../theme/theme45.xml"/><Relationship Id="rId1" Type="http://schemas.openxmlformats.org/officeDocument/2006/relationships/slideLayout" Target="../slideLayouts/slideLayout481.xml"/><Relationship Id="rId2" Type="http://schemas.openxmlformats.org/officeDocument/2006/relationships/slideLayout" Target="../slideLayouts/slideLayout482.xml"/><Relationship Id="rId3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86.xml"/><Relationship Id="rId7" Type="http://schemas.openxmlformats.org/officeDocument/2006/relationships/slideLayout" Target="../slideLayouts/slideLayout487.xml"/><Relationship Id="rId8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0.xml"/></Relationships>
</file>

<file path=ppt/slideMasters/_rels/slideMaster4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2.xml"/><Relationship Id="rId12" Type="http://schemas.openxmlformats.org/officeDocument/2006/relationships/theme" Target="../theme/theme46.xml"/><Relationship Id="rId1" Type="http://schemas.openxmlformats.org/officeDocument/2006/relationships/slideLayout" Target="../slideLayouts/slideLayout492.xml"/><Relationship Id="rId2" Type="http://schemas.openxmlformats.org/officeDocument/2006/relationships/slideLayout" Target="../slideLayouts/slideLayout493.xml"/><Relationship Id="rId3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96.xml"/><Relationship Id="rId6" Type="http://schemas.openxmlformats.org/officeDocument/2006/relationships/slideLayout" Target="../slideLayouts/slideLayout497.xml"/><Relationship Id="rId7" Type="http://schemas.openxmlformats.org/officeDocument/2006/relationships/slideLayout" Target="../slideLayouts/slideLayout498.xml"/><Relationship Id="rId8" Type="http://schemas.openxmlformats.org/officeDocument/2006/relationships/slideLayout" Target="../slideLayouts/slideLayout499.xml"/><Relationship Id="rId9" Type="http://schemas.openxmlformats.org/officeDocument/2006/relationships/slideLayout" Target="../slideLayouts/slideLayout500.xml"/><Relationship Id="rId10" Type="http://schemas.openxmlformats.org/officeDocument/2006/relationships/slideLayout" Target="../slideLayouts/slideLayout501.xml"/></Relationships>
</file>

<file path=ppt/slideMasters/_rels/slideMaster4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3.xml"/><Relationship Id="rId12" Type="http://schemas.openxmlformats.org/officeDocument/2006/relationships/theme" Target="../theme/theme4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03.xml"/><Relationship Id="rId2" Type="http://schemas.openxmlformats.org/officeDocument/2006/relationships/slideLayout" Target="../slideLayouts/slideLayout504.xml"/><Relationship Id="rId3" Type="http://schemas.openxmlformats.org/officeDocument/2006/relationships/slideLayout" Target="../slideLayouts/slideLayout505.xml"/><Relationship Id="rId4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507.xml"/><Relationship Id="rId6" Type="http://schemas.openxmlformats.org/officeDocument/2006/relationships/slideLayout" Target="../slideLayouts/slideLayout508.xml"/><Relationship Id="rId7" Type="http://schemas.openxmlformats.org/officeDocument/2006/relationships/slideLayout" Target="../slideLayouts/slideLayout509.xml"/><Relationship Id="rId8" Type="http://schemas.openxmlformats.org/officeDocument/2006/relationships/slideLayout" Target="../slideLayouts/slideLayout510.xml"/><Relationship Id="rId9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512.xml"/></Relationships>
</file>

<file path=ppt/slideMasters/_rels/slideMaster4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4.xml"/><Relationship Id="rId12" Type="http://schemas.openxmlformats.org/officeDocument/2006/relationships/theme" Target="../theme/theme4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14.xml"/><Relationship Id="rId2" Type="http://schemas.openxmlformats.org/officeDocument/2006/relationships/slideLayout" Target="../slideLayouts/slideLayout515.xml"/><Relationship Id="rId3" Type="http://schemas.openxmlformats.org/officeDocument/2006/relationships/slideLayout" Target="../slideLayouts/slideLayout516.xml"/><Relationship Id="rId4" Type="http://schemas.openxmlformats.org/officeDocument/2006/relationships/slideLayout" Target="../slideLayouts/slideLayout517.xml"/><Relationship Id="rId5" Type="http://schemas.openxmlformats.org/officeDocument/2006/relationships/slideLayout" Target="../slideLayouts/slideLayout518.xml"/><Relationship Id="rId6" Type="http://schemas.openxmlformats.org/officeDocument/2006/relationships/slideLayout" Target="../slideLayouts/slideLayout519.xml"/><Relationship Id="rId7" Type="http://schemas.openxmlformats.org/officeDocument/2006/relationships/slideLayout" Target="../slideLayouts/slideLayout520.xml"/><Relationship Id="rId8" Type="http://schemas.openxmlformats.org/officeDocument/2006/relationships/slideLayout" Target="../slideLayouts/slideLayout521.xml"/><Relationship Id="rId9" Type="http://schemas.openxmlformats.org/officeDocument/2006/relationships/slideLayout" Target="../slideLayouts/slideLayout522.xml"/><Relationship Id="rId10" Type="http://schemas.openxmlformats.org/officeDocument/2006/relationships/slideLayout" Target="../slideLayouts/slideLayout523.xml"/></Relationships>
</file>

<file path=ppt/slideMasters/_rels/slideMaster4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5.xml"/><Relationship Id="rId12" Type="http://schemas.openxmlformats.org/officeDocument/2006/relationships/theme" Target="../theme/theme4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25.xml"/><Relationship Id="rId2" Type="http://schemas.openxmlformats.org/officeDocument/2006/relationships/slideLayout" Target="../slideLayouts/slideLayout526.xml"/><Relationship Id="rId3" Type="http://schemas.openxmlformats.org/officeDocument/2006/relationships/slideLayout" Target="../slideLayouts/slideLayout527.xml"/><Relationship Id="rId4" Type="http://schemas.openxmlformats.org/officeDocument/2006/relationships/slideLayout" Target="../slideLayouts/slideLayout528.xml"/><Relationship Id="rId5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0.xml"/><Relationship Id="rId7" Type="http://schemas.openxmlformats.org/officeDocument/2006/relationships/slideLayout" Target="../slideLayouts/slideLayout531.xml"/><Relationship Id="rId8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3.xml"/><Relationship Id="rId10" Type="http://schemas.openxmlformats.org/officeDocument/2006/relationships/slideLayout" Target="../slideLayouts/slideLayout53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6.xml"/><Relationship Id="rId12" Type="http://schemas.openxmlformats.org/officeDocument/2006/relationships/theme" Target="../theme/theme50.xml"/><Relationship Id="rId1" Type="http://schemas.openxmlformats.org/officeDocument/2006/relationships/slideLayout" Target="../slideLayouts/slideLayout536.xml"/><Relationship Id="rId2" Type="http://schemas.openxmlformats.org/officeDocument/2006/relationships/slideLayout" Target="../slideLayouts/slideLayout537.xml"/><Relationship Id="rId3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40.xml"/><Relationship Id="rId6" Type="http://schemas.openxmlformats.org/officeDocument/2006/relationships/slideLayout" Target="../slideLayouts/slideLayout541.xml"/><Relationship Id="rId7" Type="http://schemas.openxmlformats.org/officeDocument/2006/relationships/slideLayout" Target="../slideLayouts/slideLayout542.xml"/><Relationship Id="rId8" Type="http://schemas.openxmlformats.org/officeDocument/2006/relationships/slideLayout" Target="../slideLayouts/slideLayout543.xml"/><Relationship Id="rId9" Type="http://schemas.openxmlformats.org/officeDocument/2006/relationships/slideLayout" Target="../slideLayouts/slideLayout544.xml"/><Relationship Id="rId10" Type="http://schemas.openxmlformats.org/officeDocument/2006/relationships/slideLayout" Target="../slideLayouts/slideLayout545.xml"/></Relationships>
</file>

<file path=ppt/slideMasters/_rels/slideMaster5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7.xml"/><Relationship Id="rId12" Type="http://schemas.openxmlformats.org/officeDocument/2006/relationships/theme" Target="../theme/theme5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47.xml"/><Relationship Id="rId2" Type="http://schemas.openxmlformats.org/officeDocument/2006/relationships/slideLayout" Target="../slideLayouts/slideLayout548.xml"/><Relationship Id="rId3" Type="http://schemas.openxmlformats.org/officeDocument/2006/relationships/slideLayout" Target="../slideLayouts/slideLayout549.xml"/><Relationship Id="rId4" Type="http://schemas.openxmlformats.org/officeDocument/2006/relationships/slideLayout" Target="../slideLayouts/slideLayout550.xml"/><Relationship Id="rId5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2.xml"/><Relationship Id="rId7" Type="http://schemas.openxmlformats.org/officeDocument/2006/relationships/slideLayout" Target="../slideLayouts/slideLayout553.xml"/><Relationship Id="rId8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5.xml"/><Relationship Id="rId10" Type="http://schemas.openxmlformats.org/officeDocument/2006/relationships/slideLayout" Target="../slideLayouts/slideLayout556.xml"/></Relationships>
</file>

<file path=ppt/slideMasters/_rels/slideMaster5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8.xml"/><Relationship Id="rId12" Type="http://schemas.openxmlformats.org/officeDocument/2006/relationships/theme" Target="../theme/theme52.xml"/><Relationship Id="rId1" Type="http://schemas.openxmlformats.org/officeDocument/2006/relationships/slideLayout" Target="../slideLayouts/slideLayout558.xml"/><Relationship Id="rId2" Type="http://schemas.openxmlformats.org/officeDocument/2006/relationships/slideLayout" Target="../slideLayouts/slideLayout559.xml"/><Relationship Id="rId3" Type="http://schemas.openxmlformats.org/officeDocument/2006/relationships/slideLayout" Target="../slideLayouts/slideLayout560.xml"/><Relationship Id="rId4" Type="http://schemas.openxmlformats.org/officeDocument/2006/relationships/slideLayout" Target="../slideLayouts/slideLayout561.xml"/><Relationship Id="rId5" Type="http://schemas.openxmlformats.org/officeDocument/2006/relationships/slideLayout" Target="../slideLayouts/slideLayout562.xml"/><Relationship Id="rId6" Type="http://schemas.openxmlformats.org/officeDocument/2006/relationships/slideLayout" Target="../slideLayouts/slideLayout563.xml"/><Relationship Id="rId7" Type="http://schemas.openxmlformats.org/officeDocument/2006/relationships/slideLayout" Target="../slideLayouts/slideLayout564.xml"/><Relationship Id="rId8" Type="http://schemas.openxmlformats.org/officeDocument/2006/relationships/slideLayout" Target="../slideLayouts/slideLayout565.xml"/><Relationship Id="rId9" Type="http://schemas.openxmlformats.org/officeDocument/2006/relationships/slideLayout" Target="../slideLayouts/slideLayout566.xml"/><Relationship Id="rId10" Type="http://schemas.openxmlformats.org/officeDocument/2006/relationships/slideLayout" Target="../slideLayouts/slideLayout567.xml"/></Relationships>
</file>

<file path=ppt/slideMasters/_rels/slideMaster5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9.xml"/><Relationship Id="rId12" Type="http://schemas.openxmlformats.org/officeDocument/2006/relationships/theme" Target="../theme/theme5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69.xml"/><Relationship Id="rId2" Type="http://schemas.openxmlformats.org/officeDocument/2006/relationships/slideLayout" Target="../slideLayouts/slideLayout570.xml"/><Relationship Id="rId3" Type="http://schemas.openxmlformats.org/officeDocument/2006/relationships/slideLayout" Target="../slideLayouts/slideLayout571.xml"/><Relationship Id="rId4" Type="http://schemas.openxmlformats.org/officeDocument/2006/relationships/slideLayout" Target="../slideLayouts/slideLayout572.xml"/><Relationship Id="rId5" Type="http://schemas.openxmlformats.org/officeDocument/2006/relationships/slideLayout" Target="../slideLayouts/slideLayout573.xml"/><Relationship Id="rId6" Type="http://schemas.openxmlformats.org/officeDocument/2006/relationships/slideLayout" Target="../slideLayouts/slideLayout574.xml"/><Relationship Id="rId7" Type="http://schemas.openxmlformats.org/officeDocument/2006/relationships/slideLayout" Target="../slideLayouts/slideLayout575.xml"/><Relationship Id="rId8" Type="http://schemas.openxmlformats.org/officeDocument/2006/relationships/slideLayout" Target="../slideLayouts/slideLayout576.xml"/><Relationship Id="rId9" Type="http://schemas.openxmlformats.org/officeDocument/2006/relationships/slideLayout" Target="../slideLayouts/slideLayout577.xml"/><Relationship Id="rId10" Type="http://schemas.openxmlformats.org/officeDocument/2006/relationships/slideLayout" Target="../slideLayouts/slideLayout578.xml"/></Relationships>
</file>

<file path=ppt/slideMasters/_rels/slideMaster5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0.xml"/><Relationship Id="rId12" Type="http://schemas.openxmlformats.org/officeDocument/2006/relationships/theme" Target="../theme/theme5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80.xml"/><Relationship Id="rId2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82.xml"/><Relationship Id="rId4" Type="http://schemas.openxmlformats.org/officeDocument/2006/relationships/slideLayout" Target="../slideLayouts/slideLayout583.xml"/><Relationship Id="rId5" Type="http://schemas.openxmlformats.org/officeDocument/2006/relationships/slideLayout" Target="../slideLayouts/slideLayout584.xml"/><Relationship Id="rId6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87.xml"/><Relationship Id="rId9" Type="http://schemas.openxmlformats.org/officeDocument/2006/relationships/slideLayout" Target="../slideLayouts/slideLayout588.xml"/><Relationship Id="rId10" Type="http://schemas.openxmlformats.org/officeDocument/2006/relationships/slideLayout" Target="../slideLayouts/slideLayout589.xml"/></Relationships>
</file>

<file path=ppt/slideMasters/_rels/slideMaster5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1.xml"/><Relationship Id="rId12" Type="http://schemas.openxmlformats.org/officeDocument/2006/relationships/theme" Target="../theme/theme55.xml"/><Relationship Id="rId1" Type="http://schemas.openxmlformats.org/officeDocument/2006/relationships/slideLayout" Target="../slideLayouts/slideLayout591.xml"/><Relationship Id="rId2" Type="http://schemas.openxmlformats.org/officeDocument/2006/relationships/slideLayout" Target="../slideLayouts/slideLayout592.xml"/><Relationship Id="rId3" Type="http://schemas.openxmlformats.org/officeDocument/2006/relationships/slideLayout" Target="../slideLayouts/slideLayout593.xml"/><Relationship Id="rId4" Type="http://schemas.openxmlformats.org/officeDocument/2006/relationships/slideLayout" Target="../slideLayouts/slideLayout594.xml"/><Relationship Id="rId5" Type="http://schemas.openxmlformats.org/officeDocument/2006/relationships/slideLayout" Target="../slideLayouts/slideLayout595.xml"/><Relationship Id="rId6" Type="http://schemas.openxmlformats.org/officeDocument/2006/relationships/slideLayout" Target="../slideLayouts/slideLayout596.xml"/><Relationship Id="rId7" Type="http://schemas.openxmlformats.org/officeDocument/2006/relationships/slideLayout" Target="../slideLayouts/slideLayout597.xml"/><Relationship Id="rId8" Type="http://schemas.openxmlformats.org/officeDocument/2006/relationships/slideLayout" Target="../slideLayouts/slideLayout598.xml"/><Relationship Id="rId9" Type="http://schemas.openxmlformats.org/officeDocument/2006/relationships/slideLayout" Target="../slideLayouts/slideLayout599.xml"/><Relationship Id="rId10" Type="http://schemas.openxmlformats.org/officeDocument/2006/relationships/slideLayout" Target="../slideLayouts/slideLayout600.xml"/></Relationships>
</file>

<file path=ppt/slideMasters/_rels/slideMaster5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2.xml"/><Relationship Id="rId12" Type="http://schemas.openxmlformats.org/officeDocument/2006/relationships/theme" Target="../theme/theme5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02.xml"/><Relationship Id="rId2" Type="http://schemas.openxmlformats.org/officeDocument/2006/relationships/slideLayout" Target="../slideLayouts/slideLayout603.xml"/><Relationship Id="rId3" Type="http://schemas.openxmlformats.org/officeDocument/2006/relationships/slideLayout" Target="../slideLayouts/slideLayout604.xml"/><Relationship Id="rId4" Type="http://schemas.openxmlformats.org/officeDocument/2006/relationships/slideLayout" Target="../slideLayouts/slideLayout605.xml"/><Relationship Id="rId5" Type="http://schemas.openxmlformats.org/officeDocument/2006/relationships/slideLayout" Target="../slideLayouts/slideLayout606.xml"/><Relationship Id="rId6" Type="http://schemas.openxmlformats.org/officeDocument/2006/relationships/slideLayout" Target="../slideLayouts/slideLayout607.xml"/><Relationship Id="rId7" Type="http://schemas.openxmlformats.org/officeDocument/2006/relationships/slideLayout" Target="../slideLayouts/slideLayout608.xml"/><Relationship Id="rId8" Type="http://schemas.openxmlformats.org/officeDocument/2006/relationships/slideLayout" Target="../slideLayouts/slideLayout609.xml"/><Relationship Id="rId9" Type="http://schemas.openxmlformats.org/officeDocument/2006/relationships/slideLayout" Target="../slideLayouts/slideLayout610.xml"/><Relationship Id="rId10" Type="http://schemas.openxmlformats.org/officeDocument/2006/relationships/slideLayout" Target="../slideLayouts/slideLayout611.xml"/></Relationships>
</file>

<file path=ppt/slideMasters/_rels/slideMaster5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3.xml"/><Relationship Id="rId12" Type="http://schemas.openxmlformats.org/officeDocument/2006/relationships/theme" Target="../theme/theme5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13.xml"/><Relationship Id="rId2" Type="http://schemas.openxmlformats.org/officeDocument/2006/relationships/slideLayout" Target="../slideLayouts/slideLayout614.xml"/><Relationship Id="rId3" Type="http://schemas.openxmlformats.org/officeDocument/2006/relationships/slideLayout" Target="../slideLayouts/slideLayout615.xml"/><Relationship Id="rId4" Type="http://schemas.openxmlformats.org/officeDocument/2006/relationships/slideLayout" Target="../slideLayouts/slideLayout616.xml"/><Relationship Id="rId5" Type="http://schemas.openxmlformats.org/officeDocument/2006/relationships/slideLayout" Target="../slideLayouts/slideLayout617.xml"/><Relationship Id="rId6" Type="http://schemas.openxmlformats.org/officeDocument/2006/relationships/slideLayout" Target="../slideLayouts/slideLayout618.xml"/><Relationship Id="rId7" Type="http://schemas.openxmlformats.org/officeDocument/2006/relationships/slideLayout" Target="../slideLayouts/slideLayout619.xml"/><Relationship Id="rId8" Type="http://schemas.openxmlformats.org/officeDocument/2006/relationships/slideLayout" Target="../slideLayouts/slideLayout620.xml"/><Relationship Id="rId9" Type="http://schemas.openxmlformats.org/officeDocument/2006/relationships/slideLayout" Target="../slideLayouts/slideLayout621.xml"/><Relationship Id="rId10" Type="http://schemas.openxmlformats.org/officeDocument/2006/relationships/slideLayout" Target="../slideLayouts/slideLayout622.xml"/></Relationships>
</file>

<file path=ppt/slideMasters/_rels/slideMaster5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34.xml"/><Relationship Id="rId12" Type="http://schemas.openxmlformats.org/officeDocument/2006/relationships/theme" Target="../theme/theme58.xml"/><Relationship Id="rId1" Type="http://schemas.openxmlformats.org/officeDocument/2006/relationships/slideLayout" Target="../slideLayouts/slideLayout624.xml"/><Relationship Id="rId2" Type="http://schemas.openxmlformats.org/officeDocument/2006/relationships/slideLayout" Target="../slideLayouts/slideLayout625.xml"/><Relationship Id="rId3" Type="http://schemas.openxmlformats.org/officeDocument/2006/relationships/slideLayout" Target="../slideLayouts/slideLayout626.xml"/><Relationship Id="rId4" Type="http://schemas.openxmlformats.org/officeDocument/2006/relationships/slideLayout" Target="../slideLayouts/slideLayout627.xml"/><Relationship Id="rId5" Type="http://schemas.openxmlformats.org/officeDocument/2006/relationships/slideLayout" Target="../slideLayouts/slideLayout628.xml"/><Relationship Id="rId6" Type="http://schemas.openxmlformats.org/officeDocument/2006/relationships/slideLayout" Target="../slideLayouts/slideLayout629.xml"/><Relationship Id="rId7" Type="http://schemas.openxmlformats.org/officeDocument/2006/relationships/slideLayout" Target="../slideLayouts/slideLayout630.xml"/><Relationship Id="rId8" Type="http://schemas.openxmlformats.org/officeDocument/2006/relationships/slideLayout" Target="../slideLayouts/slideLayout631.xml"/><Relationship Id="rId9" Type="http://schemas.openxmlformats.org/officeDocument/2006/relationships/slideLayout" Target="../slideLayouts/slideLayout632.xml"/><Relationship Id="rId10" Type="http://schemas.openxmlformats.org/officeDocument/2006/relationships/slideLayout" Target="../slideLayouts/slideLayout633.xml"/></Relationships>
</file>

<file path=ppt/slideMasters/_rels/slideMaster5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5.xml"/><Relationship Id="rId12" Type="http://schemas.openxmlformats.org/officeDocument/2006/relationships/theme" Target="../theme/theme5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35.xml"/><Relationship Id="rId2" Type="http://schemas.openxmlformats.org/officeDocument/2006/relationships/slideLayout" Target="../slideLayouts/slideLayout636.xml"/><Relationship Id="rId3" Type="http://schemas.openxmlformats.org/officeDocument/2006/relationships/slideLayout" Target="../slideLayouts/slideLayout637.xml"/><Relationship Id="rId4" Type="http://schemas.openxmlformats.org/officeDocument/2006/relationships/slideLayout" Target="../slideLayouts/slideLayout638.xml"/><Relationship Id="rId5" Type="http://schemas.openxmlformats.org/officeDocument/2006/relationships/slideLayout" Target="../slideLayouts/slideLayout639.xml"/><Relationship Id="rId6" Type="http://schemas.openxmlformats.org/officeDocument/2006/relationships/slideLayout" Target="../slideLayouts/slideLayout640.xml"/><Relationship Id="rId7" Type="http://schemas.openxmlformats.org/officeDocument/2006/relationships/slideLayout" Target="../slideLayouts/slideLayout641.xml"/><Relationship Id="rId8" Type="http://schemas.openxmlformats.org/officeDocument/2006/relationships/slideLayout" Target="../slideLayouts/slideLayout642.xml"/><Relationship Id="rId9" Type="http://schemas.openxmlformats.org/officeDocument/2006/relationships/slideLayout" Target="../slideLayouts/slideLayout643.xml"/><Relationship Id="rId10" Type="http://schemas.openxmlformats.org/officeDocument/2006/relationships/slideLayout" Target="../slideLayouts/slideLayout64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6.xml"/><Relationship Id="rId12" Type="http://schemas.openxmlformats.org/officeDocument/2006/relationships/theme" Target="../theme/theme6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46.xml"/><Relationship Id="rId2" Type="http://schemas.openxmlformats.org/officeDocument/2006/relationships/slideLayout" Target="../slideLayouts/slideLayout647.xml"/><Relationship Id="rId3" Type="http://schemas.openxmlformats.org/officeDocument/2006/relationships/slideLayout" Target="../slideLayouts/slideLayout648.xml"/><Relationship Id="rId4" Type="http://schemas.openxmlformats.org/officeDocument/2006/relationships/slideLayout" Target="../slideLayouts/slideLayout649.xml"/><Relationship Id="rId5" Type="http://schemas.openxmlformats.org/officeDocument/2006/relationships/slideLayout" Target="../slideLayouts/slideLayout650.xml"/><Relationship Id="rId6" Type="http://schemas.openxmlformats.org/officeDocument/2006/relationships/slideLayout" Target="../slideLayouts/slideLayout651.xml"/><Relationship Id="rId7" Type="http://schemas.openxmlformats.org/officeDocument/2006/relationships/slideLayout" Target="../slideLayouts/slideLayout652.xml"/><Relationship Id="rId8" Type="http://schemas.openxmlformats.org/officeDocument/2006/relationships/slideLayout" Target="../slideLayouts/slideLayout653.xml"/><Relationship Id="rId9" Type="http://schemas.openxmlformats.org/officeDocument/2006/relationships/slideLayout" Target="../slideLayouts/slideLayout654.xml"/><Relationship Id="rId10" Type="http://schemas.openxmlformats.org/officeDocument/2006/relationships/slideLayout" Target="../slideLayouts/slideLayout655.xml"/></Relationships>
</file>

<file path=ppt/slideMasters/_rels/slideMaster6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7.xml"/><Relationship Id="rId12" Type="http://schemas.openxmlformats.org/officeDocument/2006/relationships/theme" Target="../theme/theme61.xml"/><Relationship Id="rId1" Type="http://schemas.openxmlformats.org/officeDocument/2006/relationships/slideLayout" Target="../slideLayouts/slideLayout657.xml"/><Relationship Id="rId2" Type="http://schemas.openxmlformats.org/officeDocument/2006/relationships/slideLayout" Target="../slideLayouts/slideLayout658.xml"/><Relationship Id="rId3" Type="http://schemas.openxmlformats.org/officeDocument/2006/relationships/slideLayout" Target="../slideLayouts/slideLayout659.xml"/><Relationship Id="rId4" Type="http://schemas.openxmlformats.org/officeDocument/2006/relationships/slideLayout" Target="../slideLayouts/slideLayout660.xml"/><Relationship Id="rId5" Type="http://schemas.openxmlformats.org/officeDocument/2006/relationships/slideLayout" Target="../slideLayouts/slideLayout661.xml"/><Relationship Id="rId6" Type="http://schemas.openxmlformats.org/officeDocument/2006/relationships/slideLayout" Target="../slideLayouts/slideLayout662.xml"/><Relationship Id="rId7" Type="http://schemas.openxmlformats.org/officeDocument/2006/relationships/slideLayout" Target="../slideLayouts/slideLayout663.xml"/><Relationship Id="rId8" Type="http://schemas.openxmlformats.org/officeDocument/2006/relationships/slideLayout" Target="../slideLayouts/slideLayout664.xml"/><Relationship Id="rId9" Type="http://schemas.openxmlformats.org/officeDocument/2006/relationships/slideLayout" Target="../slideLayouts/slideLayout665.xml"/><Relationship Id="rId10" Type="http://schemas.openxmlformats.org/officeDocument/2006/relationships/slideLayout" Target="../slideLayouts/slideLayout666.xml"/></Relationships>
</file>

<file path=ppt/slideMasters/_rels/slideMaster6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8.xml"/><Relationship Id="rId12" Type="http://schemas.openxmlformats.org/officeDocument/2006/relationships/theme" Target="../theme/theme6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68.xml"/><Relationship Id="rId2" Type="http://schemas.openxmlformats.org/officeDocument/2006/relationships/slideLayout" Target="../slideLayouts/slideLayout669.xml"/><Relationship Id="rId3" Type="http://schemas.openxmlformats.org/officeDocument/2006/relationships/slideLayout" Target="../slideLayouts/slideLayout670.xml"/><Relationship Id="rId4" Type="http://schemas.openxmlformats.org/officeDocument/2006/relationships/slideLayout" Target="../slideLayouts/slideLayout671.xml"/><Relationship Id="rId5" Type="http://schemas.openxmlformats.org/officeDocument/2006/relationships/slideLayout" Target="../slideLayouts/slideLayout672.xml"/><Relationship Id="rId6" Type="http://schemas.openxmlformats.org/officeDocument/2006/relationships/slideLayout" Target="../slideLayouts/slideLayout673.xml"/><Relationship Id="rId7" Type="http://schemas.openxmlformats.org/officeDocument/2006/relationships/slideLayout" Target="../slideLayouts/slideLayout674.xml"/><Relationship Id="rId8" Type="http://schemas.openxmlformats.org/officeDocument/2006/relationships/slideLayout" Target="../slideLayouts/slideLayout675.xml"/><Relationship Id="rId9" Type="http://schemas.openxmlformats.org/officeDocument/2006/relationships/slideLayout" Target="../slideLayouts/slideLayout676.xml"/><Relationship Id="rId10" Type="http://schemas.openxmlformats.org/officeDocument/2006/relationships/slideLayout" Target="../slideLayouts/slideLayout677.xml"/></Relationships>
</file>

<file path=ppt/slideMasters/_rels/slideMaster6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9.xml"/><Relationship Id="rId12" Type="http://schemas.openxmlformats.org/officeDocument/2006/relationships/theme" Target="../theme/theme63.xml"/><Relationship Id="rId1" Type="http://schemas.openxmlformats.org/officeDocument/2006/relationships/slideLayout" Target="../slideLayouts/slideLayout679.xml"/><Relationship Id="rId2" Type="http://schemas.openxmlformats.org/officeDocument/2006/relationships/slideLayout" Target="../slideLayouts/slideLayout680.xml"/><Relationship Id="rId3" Type="http://schemas.openxmlformats.org/officeDocument/2006/relationships/slideLayout" Target="../slideLayouts/slideLayout681.xml"/><Relationship Id="rId4" Type="http://schemas.openxmlformats.org/officeDocument/2006/relationships/slideLayout" Target="../slideLayouts/slideLayout682.xml"/><Relationship Id="rId5" Type="http://schemas.openxmlformats.org/officeDocument/2006/relationships/slideLayout" Target="../slideLayouts/slideLayout683.xml"/><Relationship Id="rId6" Type="http://schemas.openxmlformats.org/officeDocument/2006/relationships/slideLayout" Target="../slideLayouts/slideLayout684.xml"/><Relationship Id="rId7" Type="http://schemas.openxmlformats.org/officeDocument/2006/relationships/slideLayout" Target="../slideLayouts/slideLayout685.xml"/><Relationship Id="rId8" Type="http://schemas.openxmlformats.org/officeDocument/2006/relationships/slideLayout" Target="../slideLayouts/slideLayout686.xml"/><Relationship Id="rId9" Type="http://schemas.openxmlformats.org/officeDocument/2006/relationships/slideLayout" Target="../slideLayouts/slideLayout687.xml"/><Relationship Id="rId10" Type="http://schemas.openxmlformats.org/officeDocument/2006/relationships/slideLayout" Target="../slideLayouts/slideLayout688.xml"/></Relationships>
</file>

<file path=ppt/slideMasters/_rels/slideMaster6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0.xml"/><Relationship Id="rId12" Type="http://schemas.openxmlformats.org/officeDocument/2006/relationships/theme" Target="../theme/theme6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90.xml"/><Relationship Id="rId2" Type="http://schemas.openxmlformats.org/officeDocument/2006/relationships/slideLayout" Target="../slideLayouts/slideLayout691.xml"/><Relationship Id="rId3" Type="http://schemas.openxmlformats.org/officeDocument/2006/relationships/slideLayout" Target="../slideLayouts/slideLayout692.xml"/><Relationship Id="rId4" Type="http://schemas.openxmlformats.org/officeDocument/2006/relationships/slideLayout" Target="../slideLayouts/slideLayout693.xml"/><Relationship Id="rId5" Type="http://schemas.openxmlformats.org/officeDocument/2006/relationships/slideLayout" Target="../slideLayouts/slideLayout694.xml"/><Relationship Id="rId6" Type="http://schemas.openxmlformats.org/officeDocument/2006/relationships/slideLayout" Target="../slideLayouts/slideLayout695.xml"/><Relationship Id="rId7" Type="http://schemas.openxmlformats.org/officeDocument/2006/relationships/slideLayout" Target="../slideLayouts/slideLayout696.xml"/><Relationship Id="rId8" Type="http://schemas.openxmlformats.org/officeDocument/2006/relationships/slideLayout" Target="../slideLayouts/slideLayout697.xml"/><Relationship Id="rId9" Type="http://schemas.openxmlformats.org/officeDocument/2006/relationships/slideLayout" Target="../slideLayouts/slideLayout698.xml"/><Relationship Id="rId10" Type="http://schemas.openxmlformats.org/officeDocument/2006/relationships/slideLayout" Target="../slideLayouts/slideLayout699.xml"/></Relationships>
</file>

<file path=ppt/slideMasters/_rels/slideMaster6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1.xml"/><Relationship Id="rId12" Type="http://schemas.openxmlformats.org/officeDocument/2006/relationships/theme" Target="../theme/theme65.xml"/><Relationship Id="rId1" Type="http://schemas.openxmlformats.org/officeDocument/2006/relationships/slideLayout" Target="../slideLayouts/slideLayout701.xml"/><Relationship Id="rId2" Type="http://schemas.openxmlformats.org/officeDocument/2006/relationships/slideLayout" Target="../slideLayouts/slideLayout702.xml"/><Relationship Id="rId3" Type="http://schemas.openxmlformats.org/officeDocument/2006/relationships/slideLayout" Target="../slideLayouts/slideLayout703.xml"/><Relationship Id="rId4" Type="http://schemas.openxmlformats.org/officeDocument/2006/relationships/slideLayout" Target="../slideLayouts/slideLayout704.xml"/><Relationship Id="rId5" Type="http://schemas.openxmlformats.org/officeDocument/2006/relationships/slideLayout" Target="../slideLayouts/slideLayout705.xml"/><Relationship Id="rId6" Type="http://schemas.openxmlformats.org/officeDocument/2006/relationships/slideLayout" Target="../slideLayouts/slideLayout706.xml"/><Relationship Id="rId7" Type="http://schemas.openxmlformats.org/officeDocument/2006/relationships/slideLayout" Target="../slideLayouts/slideLayout707.xml"/><Relationship Id="rId8" Type="http://schemas.openxmlformats.org/officeDocument/2006/relationships/slideLayout" Target="../slideLayouts/slideLayout708.xml"/><Relationship Id="rId9" Type="http://schemas.openxmlformats.org/officeDocument/2006/relationships/slideLayout" Target="../slideLayouts/slideLayout709.xml"/><Relationship Id="rId10" Type="http://schemas.openxmlformats.org/officeDocument/2006/relationships/slideLayout" Target="../slideLayouts/slideLayout710.xml"/></Relationships>
</file>

<file path=ppt/slideMasters/_rels/slideMaster6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22.xml"/><Relationship Id="rId12" Type="http://schemas.openxmlformats.org/officeDocument/2006/relationships/theme" Target="../theme/theme66.xml"/><Relationship Id="rId1" Type="http://schemas.openxmlformats.org/officeDocument/2006/relationships/slideLayout" Target="../slideLayouts/slideLayout712.xml"/><Relationship Id="rId2" Type="http://schemas.openxmlformats.org/officeDocument/2006/relationships/slideLayout" Target="../slideLayouts/slideLayout713.xml"/><Relationship Id="rId3" Type="http://schemas.openxmlformats.org/officeDocument/2006/relationships/slideLayout" Target="../slideLayouts/slideLayout714.xml"/><Relationship Id="rId4" Type="http://schemas.openxmlformats.org/officeDocument/2006/relationships/slideLayout" Target="../slideLayouts/slideLayout715.xml"/><Relationship Id="rId5" Type="http://schemas.openxmlformats.org/officeDocument/2006/relationships/slideLayout" Target="../slideLayouts/slideLayout716.xml"/><Relationship Id="rId6" Type="http://schemas.openxmlformats.org/officeDocument/2006/relationships/slideLayout" Target="../slideLayouts/slideLayout717.xml"/><Relationship Id="rId7" Type="http://schemas.openxmlformats.org/officeDocument/2006/relationships/slideLayout" Target="../slideLayouts/slideLayout718.xml"/><Relationship Id="rId8" Type="http://schemas.openxmlformats.org/officeDocument/2006/relationships/slideLayout" Target="../slideLayouts/slideLayout719.xml"/><Relationship Id="rId9" Type="http://schemas.openxmlformats.org/officeDocument/2006/relationships/slideLayout" Target="../slideLayouts/slideLayout720.xml"/><Relationship Id="rId10" Type="http://schemas.openxmlformats.org/officeDocument/2006/relationships/slideLayout" Target="../slideLayouts/slideLayout721.xml"/></Relationships>
</file>

<file path=ppt/slideMasters/_rels/slideMaster6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3.xml"/><Relationship Id="rId12" Type="http://schemas.openxmlformats.org/officeDocument/2006/relationships/theme" Target="../theme/theme67.xml"/><Relationship Id="rId1" Type="http://schemas.openxmlformats.org/officeDocument/2006/relationships/slideLayout" Target="../slideLayouts/slideLayout723.xml"/><Relationship Id="rId2" Type="http://schemas.openxmlformats.org/officeDocument/2006/relationships/slideLayout" Target="../slideLayouts/slideLayout724.xml"/><Relationship Id="rId3" Type="http://schemas.openxmlformats.org/officeDocument/2006/relationships/slideLayout" Target="../slideLayouts/slideLayout725.xml"/><Relationship Id="rId4" Type="http://schemas.openxmlformats.org/officeDocument/2006/relationships/slideLayout" Target="../slideLayouts/slideLayout726.xml"/><Relationship Id="rId5" Type="http://schemas.openxmlformats.org/officeDocument/2006/relationships/slideLayout" Target="../slideLayouts/slideLayout727.xml"/><Relationship Id="rId6" Type="http://schemas.openxmlformats.org/officeDocument/2006/relationships/slideLayout" Target="../slideLayouts/slideLayout728.xml"/><Relationship Id="rId7" Type="http://schemas.openxmlformats.org/officeDocument/2006/relationships/slideLayout" Target="../slideLayouts/slideLayout729.xml"/><Relationship Id="rId8" Type="http://schemas.openxmlformats.org/officeDocument/2006/relationships/slideLayout" Target="../slideLayouts/slideLayout730.xml"/><Relationship Id="rId9" Type="http://schemas.openxmlformats.org/officeDocument/2006/relationships/slideLayout" Target="../slideLayouts/slideLayout731.xml"/><Relationship Id="rId10" Type="http://schemas.openxmlformats.org/officeDocument/2006/relationships/slideLayout" Target="../slideLayouts/slideLayout732.xml"/></Relationships>
</file>

<file path=ppt/slideMasters/_rels/slideMaster6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4.xml"/><Relationship Id="rId12" Type="http://schemas.openxmlformats.org/officeDocument/2006/relationships/theme" Target="../theme/theme68.xml"/><Relationship Id="rId1" Type="http://schemas.openxmlformats.org/officeDocument/2006/relationships/slideLayout" Target="../slideLayouts/slideLayout734.xml"/><Relationship Id="rId2" Type="http://schemas.openxmlformats.org/officeDocument/2006/relationships/slideLayout" Target="../slideLayouts/slideLayout735.xml"/><Relationship Id="rId3" Type="http://schemas.openxmlformats.org/officeDocument/2006/relationships/slideLayout" Target="../slideLayouts/slideLayout736.xml"/><Relationship Id="rId4" Type="http://schemas.openxmlformats.org/officeDocument/2006/relationships/slideLayout" Target="../slideLayouts/slideLayout737.xml"/><Relationship Id="rId5" Type="http://schemas.openxmlformats.org/officeDocument/2006/relationships/slideLayout" Target="../slideLayouts/slideLayout738.xml"/><Relationship Id="rId6" Type="http://schemas.openxmlformats.org/officeDocument/2006/relationships/slideLayout" Target="../slideLayouts/slideLayout739.xml"/><Relationship Id="rId7" Type="http://schemas.openxmlformats.org/officeDocument/2006/relationships/slideLayout" Target="../slideLayouts/slideLayout740.xml"/><Relationship Id="rId8" Type="http://schemas.openxmlformats.org/officeDocument/2006/relationships/slideLayout" Target="../slideLayouts/slideLayout741.xml"/><Relationship Id="rId9" Type="http://schemas.openxmlformats.org/officeDocument/2006/relationships/slideLayout" Target="../slideLayouts/slideLayout742.xml"/><Relationship Id="rId10" Type="http://schemas.openxmlformats.org/officeDocument/2006/relationships/slideLayout" Target="../slideLayouts/slideLayout743.xml"/></Relationships>
</file>

<file path=ppt/slideMasters/_rels/slideMaster6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55.xml"/><Relationship Id="rId12" Type="http://schemas.openxmlformats.org/officeDocument/2006/relationships/theme" Target="../theme/theme69.xml"/><Relationship Id="rId1" Type="http://schemas.openxmlformats.org/officeDocument/2006/relationships/slideLayout" Target="../slideLayouts/slideLayout745.xml"/><Relationship Id="rId2" Type="http://schemas.openxmlformats.org/officeDocument/2006/relationships/slideLayout" Target="../slideLayouts/slideLayout746.xml"/><Relationship Id="rId3" Type="http://schemas.openxmlformats.org/officeDocument/2006/relationships/slideLayout" Target="../slideLayouts/slideLayout747.xml"/><Relationship Id="rId4" Type="http://schemas.openxmlformats.org/officeDocument/2006/relationships/slideLayout" Target="../slideLayouts/slideLayout748.xml"/><Relationship Id="rId5" Type="http://schemas.openxmlformats.org/officeDocument/2006/relationships/slideLayout" Target="../slideLayouts/slideLayout749.xml"/><Relationship Id="rId6" Type="http://schemas.openxmlformats.org/officeDocument/2006/relationships/slideLayout" Target="../slideLayouts/slideLayout750.xml"/><Relationship Id="rId7" Type="http://schemas.openxmlformats.org/officeDocument/2006/relationships/slideLayout" Target="../slideLayouts/slideLayout751.xml"/><Relationship Id="rId8" Type="http://schemas.openxmlformats.org/officeDocument/2006/relationships/slideLayout" Target="../slideLayouts/slideLayout752.xml"/><Relationship Id="rId9" Type="http://schemas.openxmlformats.org/officeDocument/2006/relationships/slideLayout" Target="../slideLayouts/slideLayout753.xml"/><Relationship Id="rId10" Type="http://schemas.openxmlformats.org/officeDocument/2006/relationships/slideLayout" Target="../slideLayouts/slideLayout754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66.xml"/><Relationship Id="rId12" Type="http://schemas.openxmlformats.org/officeDocument/2006/relationships/theme" Target="../theme/theme7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56.xml"/><Relationship Id="rId2" Type="http://schemas.openxmlformats.org/officeDocument/2006/relationships/slideLayout" Target="../slideLayouts/slideLayout757.xml"/><Relationship Id="rId3" Type="http://schemas.openxmlformats.org/officeDocument/2006/relationships/slideLayout" Target="../slideLayouts/slideLayout758.xml"/><Relationship Id="rId4" Type="http://schemas.openxmlformats.org/officeDocument/2006/relationships/slideLayout" Target="../slideLayouts/slideLayout759.xml"/><Relationship Id="rId5" Type="http://schemas.openxmlformats.org/officeDocument/2006/relationships/slideLayout" Target="../slideLayouts/slideLayout760.xml"/><Relationship Id="rId6" Type="http://schemas.openxmlformats.org/officeDocument/2006/relationships/slideLayout" Target="../slideLayouts/slideLayout761.xml"/><Relationship Id="rId7" Type="http://schemas.openxmlformats.org/officeDocument/2006/relationships/slideLayout" Target="../slideLayouts/slideLayout762.xml"/><Relationship Id="rId8" Type="http://schemas.openxmlformats.org/officeDocument/2006/relationships/slideLayout" Target="../slideLayouts/slideLayout763.xml"/><Relationship Id="rId9" Type="http://schemas.openxmlformats.org/officeDocument/2006/relationships/slideLayout" Target="../slideLayouts/slideLayout764.xml"/><Relationship Id="rId10" Type="http://schemas.openxmlformats.org/officeDocument/2006/relationships/slideLayout" Target="../slideLayouts/slideLayout765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3359" y="264849"/>
            <a:ext cx="5102012" cy="542508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99306" y="274638"/>
            <a:ext cx="8387494" cy="532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edit Master title style</a:t>
            </a:r>
            <a:endParaRPr lang="en-US" dirty="0"/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215" y="6267135"/>
            <a:ext cx="9189720" cy="611833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ecelogorb.psd"/>
          <p:cNvPicPr>
            <a:picLocks noChangeAspect="1"/>
          </p:cNvPicPr>
          <p:nvPr userDrawn="1"/>
        </p:nvPicPr>
        <p:blipFill>
          <a:blip r:embed="rId18">
            <a:lum bright="-8000"/>
          </a:blip>
          <a:stretch>
            <a:fillRect/>
          </a:stretch>
        </p:blipFill>
        <p:spPr>
          <a:xfrm>
            <a:off x="193350" y="6294367"/>
            <a:ext cx="2563296" cy="512659"/>
          </a:xfrm>
          <a:prstGeom prst="rect">
            <a:avLst/>
          </a:prstGeom>
          <a:effectLst/>
        </p:spPr>
      </p:pic>
      <p:pic>
        <p:nvPicPr>
          <p:cNvPr id="11" name="Picture 10" descr="CMU_logo_horiz_black.eps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263668" y="6393688"/>
            <a:ext cx="3714414" cy="3379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9218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0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4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0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1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4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D46416-474E-184B-A5AD-7D0BC91A8C60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79512" y="652534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7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0085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2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7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6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3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4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1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3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8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5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4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1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11" r:id="rId9"/>
    <p:sldLayoutId id="2147484412" r:id="rId10"/>
    <p:sldLayoutId id="214748441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8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361BF2-EEC8-BD44-B1FF-0E6EA04503FC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79512" y="650085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8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7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1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1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6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2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8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512" r:id="rId2"/>
    <p:sldLayoutId id="2147484513" r:id="rId3"/>
    <p:sldLayoutId id="2147484514" r:id="rId4"/>
    <p:sldLayoutId id="2147484515" r:id="rId5"/>
    <p:sldLayoutId id="2147484516" r:id="rId6"/>
    <p:sldLayoutId id="2147484517" r:id="rId7"/>
    <p:sldLayoutId id="2147484518" r:id="rId8"/>
    <p:sldLayoutId id="2147484519" r:id="rId9"/>
    <p:sldLayoutId id="2147484520" r:id="rId10"/>
    <p:sldLayoutId id="214748452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5720" y="6357958"/>
            <a:ext cx="1347679" cy="3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7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4860F9-DD7C-AE47-98ED-AEBA17B0375F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7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  <p:sldLayoutId id="2147484546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4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3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0" r:id="rId1"/>
    <p:sldLayoutId id="2147484561" r:id="rId2"/>
    <p:sldLayoutId id="2147484562" r:id="rId3"/>
    <p:sldLayoutId id="2147484563" r:id="rId4"/>
    <p:sldLayoutId id="2147484564" r:id="rId5"/>
    <p:sldLayoutId id="2147484565" r:id="rId6"/>
    <p:sldLayoutId id="2147484566" r:id="rId7"/>
    <p:sldLayoutId id="2147484567" r:id="rId8"/>
    <p:sldLayoutId id="2147484568" r:id="rId9"/>
    <p:sldLayoutId id="2147484569" r:id="rId10"/>
    <p:sldLayoutId id="214748457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0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 smtClean="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F84C08-C189-5C4C-822D-BCB9DCC3AF18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27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85" r:id="rId2"/>
    <p:sldLayoutId id="2147484586" r:id="rId3"/>
    <p:sldLayoutId id="2147484587" r:id="rId4"/>
    <p:sldLayoutId id="2147484588" r:id="rId5"/>
    <p:sldLayoutId id="2147484589" r:id="rId6"/>
    <p:sldLayoutId id="2147484590" r:id="rId7"/>
    <p:sldLayoutId id="2147484591" r:id="rId8"/>
    <p:sldLayoutId id="2147484592" r:id="rId9"/>
    <p:sldLayoutId id="2147484593" r:id="rId10"/>
    <p:sldLayoutId id="2147484594" r:id="rId11"/>
    <p:sldLayoutId id="2147484595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90600"/>
            <a:ext cx="8534400" cy="5365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65629-F741-454D-8A3F-49FD9C45B2E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8077200" y="6248400"/>
            <a:ext cx="1066800" cy="609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B363EBC-A636-4E4F-B313-DA526F248DF6}" type="slidenum">
              <a:rPr lang="en-US" sz="2000" smtClean="0">
                <a:solidFill>
                  <a:prstClr val="black"/>
                </a:solidFill>
                <a:latin typeface="Calibri"/>
              </a:rPr>
              <a:pPr algn="ctr"/>
              <a:t>‹#›</a:t>
            </a:fld>
            <a:endParaRPr lang="en-US"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96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90600"/>
            <a:ext cx="8534400" cy="5365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65629-F741-454D-8A3F-49FD9C45B2E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8077200" y="6248400"/>
            <a:ext cx="1066800" cy="609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B363EBC-A636-4E4F-B313-DA526F248DF6}" type="slidenum">
              <a:rPr lang="en-US" sz="2000" smtClean="0">
                <a:solidFill>
                  <a:prstClr val="black"/>
                </a:solidFill>
                <a:latin typeface="Calibri"/>
              </a:rPr>
              <a:pPr algn="ctr"/>
              <a:t>‹#›</a:t>
            </a:fld>
            <a:endParaRPr lang="en-US"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962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  <p:sldLayoutId id="2147484618" r:id="rId10"/>
    <p:sldLayoutId id="214748461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2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1E2B0-9580-443F-A6BA-B15F0931263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651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96850"/>
            <a:ext cx="80772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5400" tIns="25400" rIns="25400" bIns="25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Myriad Pro Bold Con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047750"/>
            <a:ext cx="8077200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5400" tIns="25400" rIns="25400" bIns="25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Myriad Pro Bold Cond" charset="0"/>
              </a:rPr>
              <a:t>Click to edit Master text styles</a:t>
            </a:r>
          </a:p>
          <a:p>
            <a:pPr lvl="1"/>
            <a:r>
              <a:rPr lang="en-US">
                <a:sym typeface="Myriad Pro Bold Cond" charset="0"/>
              </a:rPr>
              <a:t>Second level</a:t>
            </a:r>
          </a:p>
          <a:p>
            <a:pPr lvl="2"/>
            <a:r>
              <a:rPr lang="en-US">
                <a:sym typeface="Myriad Pro Bold Cond" charset="0"/>
              </a:rPr>
              <a:t>Third level</a:t>
            </a:r>
          </a:p>
          <a:p>
            <a:pPr lvl="3"/>
            <a:r>
              <a:rPr lang="en-US">
                <a:sym typeface="Myriad Pro Bold Cond" charset="0"/>
              </a:rPr>
              <a:t>Fourth level</a:t>
            </a:r>
          </a:p>
          <a:p>
            <a:pPr lvl="4"/>
            <a:r>
              <a:rPr lang="en-US">
                <a:sym typeface="Myriad Pro Bold Con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8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5" r:id="rId1"/>
    <p:sldLayoutId id="2147484646" r:id="rId2"/>
    <p:sldLayoutId id="2147484647" r:id="rId3"/>
    <p:sldLayoutId id="2147484648" r:id="rId4"/>
    <p:sldLayoutId id="2147484649" r:id="rId5"/>
    <p:sldLayoutId id="2147484650" r:id="rId6"/>
    <p:sldLayoutId id="2147484651" r:id="rId7"/>
    <p:sldLayoutId id="2147484652" r:id="rId8"/>
    <p:sldLayoutId id="2147484653" r:id="rId9"/>
    <p:sldLayoutId id="2147484654" r:id="rId10"/>
    <p:sldLayoutId id="2147484655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Myriad Pro Bold Cond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5pPr>
      <a:lvl6pPr marL="228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6pPr>
      <a:lvl7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7pPr>
      <a:lvl8pPr marL="685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8pPr>
      <a:lvl9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9pPr>
    </p:titleStyle>
    <p:bodyStyle>
      <a:lvl1pPr marL="400050" indent="-400050" algn="l" rtl="0" fontAlgn="base">
        <a:spcBef>
          <a:spcPts val="700"/>
        </a:spcBef>
        <a:spcAft>
          <a:spcPct val="0"/>
        </a:spcAft>
        <a:buSzPct val="120000"/>
        <a:buFont typeface="Lucida Grande" charset="0"/>
        <a:buChar char="▪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1pPr>
      <a:lvl2pPr marL="69215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2pPr>
      <a:lvl3pPr marL="102870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3pPr>
      <a:lvl4pPr marL="135890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4pPr>
      <a:lvl5pPr marL="169545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5pPr>
      <a:lvl6pPr marL="192405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6pPr>
      <a:lvl7pPr marL="215265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7pPr>
      <a:lvl8pPr marL="238125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8pPr>
      <a:lvl9pPr marL="260985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4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7" r:id="rId1"/>
    <p:sldLayoutId id="2147484658" r:id="rId2"/>
    <p:sldLayoutId id="2147484659" r:id="rId3"/>
    <p:sldLayoutId id="2147484660" r:id="rId4"/>
    <p:sldLayoutId id="2147484661" r:id="rId5"/>
    <p:sldLayoutId id="2147484662" r:id="rId6"/>
    <p:sldLayoutId id="2147484663" r:id="rId7"/>
    <p:sldLayoutId id="2147484664" r:id="rId8"/>
    <p:sldLayoutId id="2147484665" r:id="rId9"/>
    <p:sldLayoutId id="2147484666" r:id="rId10"/>
    <p:sldLayoutId id="214748466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1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3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5177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2CE593E5-F38D-FD40-A93F-456A3E799E50}" type="datetime1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8A7AAB5F-675F-1E47-950A-8D7D15C0544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128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  <p:sldLayoutId id="2147484694" r:id="rId2"/>
    <p:sldLayoutId id="2147484695" r:id="rId3"/>
    <p:sldLayoutId id="2147484696" r:id="rId4"/>
    <p:sldLayoutId id="2147484697" r:id="rId5"/>
    <p:sldLayoutId id="2147484698" r:id="rId6"/>
    <p:sldLayoutId id="2147484699" r:id="rId7"/>
    <p:sldLayoutId id="2147484700" r:id="rId8"/>
    <p:sldLayoutId id="2147484701" r:id="rId9"/>
    <p:sldLayoutId id="2147484702" r:id="rId10"/>
    <p:sldLayoutId id="2147484703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5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90600"/>
            <a:ext cx="8534400" cy="5365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65629-F741-454D-8A3F-49FD9C45B2E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8077200" y="6248400"/>
            <a:ext cx="1066800" cy="609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B363EBC-A636-4E4F-B313-DA526F248DF6}" type="slidenum">
              <a:rPr lang="en-US" sz="2000" smtClean="0">
                <a:solidFill>
                  <a:prstClr val="black"/>
                </a:solidFill>
                <a:latin typeface="Calibri"/>
              </a:rPr>
              <a:pPr algn="ctr"/>
              <a:t>‹#›</a:t>
            </a:fld>
            <a:endParaRPr lang="en-US"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911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0" r:id="rId1"/>
    <p:sldLayoutId id="2147484731" r:id="rId2"/>
    <p:sldLayoutId id="2147484732" r:id="rId3"/>
    <p:sldLayoutId id="2147484733" r:id="rId4"/>
    <p:sldLayoutId id="2147484734" r:id="rId5"/>
    <p:sldLayoutId id="2147484735" r:id="rId6"/>
    <p:sldLayoutId id="2147484736" r:id="rId7"/>
    <p:sldLayoutId id="2147484737" r:id="rId8"/>
    <p:sldLayoutId id="2147484738" r:id="rId9"/>
    <p:sldLayoutId id="2147484739" r:id="rId10"/>
    <p:sldLayoutId id="214748474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3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2" r:id="rId1"/>
    <p:sldLayoutId id="2147484743" r:id="rId2"/>
    <p:sldLayoutId id="2147484744" r:id="rId3"/>
    <p:sldLayoutId id="2147484745" r:id="rId4"/>
    <p:sldLayoutId id="2147484746" r:id="rId5"/>
    <p:sldLayoutId id="2147484747" r:id="rId6"/>
    <p:sldLayoutId id="2147484748" r:id="rId7"/>
    <p:sldLayoutId id="2147484749" r:id="rId8"/>
    <p:sldLayoutId id="2147484750" r:id="rId9"/>
    <p:sldLayoutId id="2147484751" r:id="rId10"/>
    <p:sldLayoutId id="214748475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9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6" r:id="rId1"/>
    <p:sldLayoutId id="2147484767" r:id="rId2"/>
    <p:sldLayoutId id="2147484768" r:id="rId3"/>
    <p:sldLayoutId id="2147484769" r:id="rId4"/>
    <p:sldLayoutId id="2147484770" r:id="rId5"/>
    <p:sldLayoutId id="2147484771" r:id="rId6"/>
    <p:sldLayoutId id="2147484772" r:id="rId7"/>
    <p:sldLayoutId id="2147484773" r:id="rId8"/>
    <p:sldLayoutId id="2147484774" r:id="rId9"/>
    <p:sldLayoutId id="2147484775" r:id="rId10"/>
    <p:sldLayoutId id="214748477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7275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8" r:id="rId1"/>
    <p:sldLayoutId id="2147484779" r:id="rId2"/>
    <p:sldLayoutId id="2147484780" r:id="rId3"/>
    <p:sldLayoutId id="2147484781" r:id="rId4"/>
    <p:sldLayoutId id="2147484782" r:id="rId5"/>
    <p:sldLayoutId id="2147484783" r:id="rId6"/>
    <p:sldLayoutId id="2147484784" r:id="rId7"/>
    <p:sldLayoutId id="2147484785" r:id="rId8"/>
    <p:sldLayoutId id="2147484786" r:id="rId9"/>
    <p:sldLayoutId id="2147484787" r:id="rId10"/>
    <p:sldLayoutId id="214748478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4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3" r:id="rId4"/>
    <p:sldLayoutId id="2147484794" r:id="rId5"/>
    <p:sldLayoutId id="2147484795" r:id="rId6"/>
    <p:sldLayoutId id="2147484796" r:id="rId7"/>
    <p:sldLayoutId id="2147484797" r:id="rId8"/>
    <p:sldLayoutId id="2147484798" r:id="rId9"/>
    <p:sldLayoutId id="2147484799" r:id="rId10"/>
    <p:sldLayoutId id="214748480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5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2" r:id="rId1"/>
    <p:sldLayoutId id="2147484803" r:id="rId2"/>
    <p:sldLayoutId id="2147484804" r:id="rId3"/>
    <p:sldLayoutId id="2147484805" r:id="rId4"/>
    <p:sldLayoutId id="2147484806" r:id="rId5"/>
    <p:sldLayoutId id="2147484807" r:id="rId6"/>
    <p:sldLayoutId id="2147484808" r:id="rId7"/>
    <p:sldLayoutId id="2147484809" r:id="rId8"/>
    <p:sldLayoutId id="2147484810" r:id="rId9"/>
    <p:sldLayoutId id="2147484811" r:id="rId10"/>
    <p:sldLayoutId id="214748481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9332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4" r:id="rId1"/>
    <p:sldLayoutId id="2147484815" r:id="rId2"/>
    <p:sldLayoutId id="2147484816" r:id="rId3"/>
    <p:sldLayoutId id="2147484817" r:id="rId4"/>
    <p:sldLayoutId id="2147484818" r:id="rId5"/>
    <p:sldLayoutId id="2147484819" r:id="rId6"/>
    <p:sldLayoutId id="2147484820" r:id="rId7"/>
    <p:sldLayoutId id="2147484821" r:id="rId8"/>
    <p:sldLayoutId id="2147484822" r:id="rId9"/>
    <p:sldLayoutId id="2147484823" r:id="rId10"/>
    <p:sldLayoutId id="214748482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6" r:id="rId1"/>
    <p:sldLayoutId id="2147484827" r:id="rId2"/>
    <p:sldLayoutId id="2147484828" r:id="rId3"/>
    <p:sldLayoutId id="2147484829" r:id="rId4"/>
    <p:sldLayoutId id="2147484830" r:id="rId5"/>
    <p:sldLayoutId id="2147484831" r:id="rId6"/>
    <p:sldLayoutId id="2147484832" r:id="rId7"/>
    <p:sldLayoutId id="2147484833" r:id="rId8"/>
    <p:sldLayoutId id="2147484834" r:id="rId9"/>
    <p:sldLayoutId id="2147484835" r:id="rId10"/>
    <p:sldLayoutId id="214748483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9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5171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0" r:id="rId1"/>
    <p:sldLayoutId id="2147484851" r:id="rId2"/>
    <p:sldLayoutId id="2147484852" r:id="rId3"/>
    <p:sldLayoutId id="2147484853" r:id="rId4"/>
    <p:sldLayoutId id="2147484854" r:id="rId5"/>
    <p:sldLayoutId id="2147484855" r:id="rId6"/>
    <p:sldLayoutId id="2147484856" r:id="rId7"/>
    <p:sldLayoutId id="2147484857" r:id="rId8"/>
    <p:sldLayoutId id="2147484858" r:id="rId9"/>
    <p:sldLayoutId id="2147484859" r:id="rId10"/>
    <p:sldLayoutId id="214748486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024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024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7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65" r:id="rId4"/>
    <p:sldLayoutId id="2147484866" r:id="rId5"/>
    <p:sldLayoutId id="2147484867" r:id="rId6"/>
    <p:sldLayoutId id="2147484868" r:id="rId7"/>
    <p:sldLayoutId id="2147484869" r:id="rId8"/>
    <p:sldLayoutId id="2147484870" r:id="rId9"/>
    <p:sldLayoutId id="2147484871" r:id="rId10"/>
    <p:sldLayoutId id="214748487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02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04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0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650" indent="-3253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933" indent="-3506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301" indent="-3157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475" indent="-339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491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499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514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8523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7976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4" r:id="rId1"/>
    <p:sldLayoutId id="2147484875" r:id="rId2"/>
    <p:sldLayoutId id="2147484876" r:id="rId3"/>
    <p:sldLayoutId id="2147484877" r:id="rId4"/>
    <p:sldLayoutId id="2147484878" r:id="rId5"/>
    <p:sldLayoutId id="2147484879" r:id="rId6"/>
    <p:sldLayoutId id="2147484880" r:id="rId7"/>
    <p:sldLayoutId id="2147484881" r:id="rId8"/>
    <p:sldLayoutId id="2147484882" r:id="rId9"/>
    <p:sldLayoutId id="2147484883" r:id="rId10"/>
    <p:sldLayoutId id="214748488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4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6" r:id="rId1"/>
    <p:sldLayoutId id="2147484887" r:id="rId2"/>
    <p:sldLayoutId id="2147484888" r:id="rId3"/>
    <p:sldLayoutId id="2147484889" r:id="rId4"/>
    <p:sldLayoutId id="2147484890" r:id="rId5"/>
    <p:sldLayoutId id="2147484891" r:id="rId6"/>
    <p:sldLayoutId id="2147484892" r:id="rId7"/>
    <p:sldLayoutId id="2147484893" r:id="rId8"/>
    <p:sldLayoutId id="2147484894" r:id="rId9"/>
    <p:sldLayoutId id="2147484895" r:id="rId10"/>
    <p:sldLayoutId id="214748489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521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8" r:id="rId1"/>
    <p:sldLayoutId id="2147484899" r:id="rId2"/>
    <p:sldLayoutId id="2147484900" r:id="rId3"/>
    <p:sldLayoutId id="2147484901" r:id="rId4"/>
    <p:sldLayoutId id="2147484902" r:id="rId5"/>
    <p:sldLayoutId id="2147484903" r:id="rId6"/>
    <p:sldLayoutId id="2147484904" r:id="rId7"/>
    <p:sldLayoutId id="2147484905" r:id="rId8"/>
    <p:sldLayoutId id="2147484906" r:id="rId9"/>
    <p:sldLayoutId id="2147484907" r:id="rId10"/>
    <p:sldLayoutId id="214748490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3005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0" r:id="rId1"/>
    <p:sldLayoutId id="2147484911" r:id="rId2"/>
    <p:sldLayoutId id="2147484912" r:id="rId3"/>
    <p:sldLayoutId id="2147484913" r:id="rId4"/>
    <p:sldLayoutId id="2147484914" r:id="rId5"/>
    <p:sldLayoutId id="2147484915" r:id="rId6"/>
    <p:sldLayoutId id="2147484916" r:id="rId7"/>
    <p:sldLayoutId id="2147484917" r:id="rId8"/>
    <p:sldLayoutId id="2147484918" r:id="rId9"/>
    <p:sldLayoutId id="2147484919" r:id="rId10"/>
    <p:sldLayoutId id="214748492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8052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2" r:id="rId1"/>
    <p:sldLayoutId id="2147484923" r:id="rId2"/>
    <p:sldLayoutId id="2147484924" r:id="rId3"/>
    <p:sldLayoutId id="2147484925" r:id="rId4"/>
    <p:sldLayoutId id="2147484926" r:id="rId5"/>
    <p:sldLayoutId id="2147484927" r:id="rId6"/>
    <p:sldLayoutId id="2147484928" r:id="rId7"/>
    <p:sldLayoutId id="2147484929" r:id="rId8"/>
    <p:sldLayoutId id="2147484930" r:id="rId9"/>
    <p:sldLayoutId id="2147484931" r:id="rId10"/>
    <p:sldLayoutId id="214748493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3588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4" r:id="rId1"/>
    <p:sldLayoutId id="2147484935" r:id="rId2"/>
    <p:sldLayoutId id="2147484936" r:id="rId3"/>
    <p:sldLayoutId id="2147484937" r:id="rId4"/>
    <p:sldLayoutId id="2147484938" r:id="rId5"/>
    <p:sldLayoutId id="2147484939" r:id="rId6"/>
    <p:sldLayoutId id="2147484940" r:id="rId7"/>
    <p:sldLayoutId id="2147484941" r:id="rId8"/>
    <p:sldLayoutId id="2147484942" r:id="rId9"/>
    <p:sldLayoutId id="2147484943" r:id="rId10"/>
    <p:sldLayoutId id="214748494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3450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6" r:id="rId1"/>
    <p:sldLayoutId id="2147484947" r:id="rId2"/>
    <p:sldLayoutId id="2147484948" r:id="rId3"/>
    <p:sldLayoutId id="2147484949" r:id="rId4"/>
    <p:sldLayoutId id="2147484950" r:id="rId5"/>
    <p:sldLayoutId id="2147484951" r:id="rId6"/>
    <p:sldLayoutId id="2147484952" r:id="rId7"/>
    <p:sldLayoutId id="2147484953" r:id="rId8"/>
    <p:sldLayoutId id="2147484954" r:id="rId9"/>
    <p:sldLayoutId id="2147484955" r:id="rId10"/>
    <p:sldLayoutId id="214748495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3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8" r:id="rId1"/>
    <p:sldLayoutId id="2147484959" r:id="rId2"/>
    <p:sldLayoutId id="2147484960" r:id="rId3"/>
    <p:sldLayoutId id="2147484961" r:id="rId4"/>
    <p:sldLayoutId id="2147484962" r:id="rId5"/>
    <p:sldLayoutId id="2147484963" r:id="rId6"/>
    <p:sldLayoutId id="2147484964" r:id="rId7"/>
    <p:sldLayoutId id="2147484965" r:id="rId8"/>
    <p:sldLayoutId id="2147484966" r:id="rId9"/>
    <p:sldLayoutId id="2147484967" r:id="rId10"/>
    <p:sldLayoutId id="214748496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3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8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/>
          <a:ea typeface="+mj-ea"/>
          <a:cs typeface="Times New Roman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nur@cmu.edu" TargetMode="External"/><Relationship Id="rId4" Type="http://schemas.openxmlformats.org/officeDocument/2006/relationships/image" Target="../media/image8.jpe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71.xml"/><Relationship Id="rId2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7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7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7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7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9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0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Relationship Id="rId2" Type="http://schemas.openxmlformats.org/officeDocument/2006/relationships/image" Target="../media/image12.png"/><Relationship Id="rId3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0.xml"/><Relationship Id="rId2" Type="http://schemas.openxmlformats.org/officeDocument/2006/relationships/notesSlide" Target="../notesSlides/notesSlid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0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0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0.xml"/><Relationship Id="rId2" Type="http://schemas.openxmlformats.org/officeDocument/2006/relationships/notesSlide" Target="../notesSlides/notesSlide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0.xml"/><Relationship Id="rId2" Type="http://schemas.openxmlformats.org/officeDocument/2006/relationships/notesSlide" Target="../notesSlides/notesSlide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0.xml"/><Relationship Id="rId2" Type="http://schemas.openxmlformats.org/officeDocument/2006/relationships/notesSlide" Target="../notesSlides/notesSlide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460.xml"/><Relationship Id="rId2" Type="http://schemas.openxmlformats.org/officeDocument/2006/relationships/notesSlide" Target="../notesSlides/notesSlide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9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0.xml"/><Relationship Id="rId2" Type="http://schemas.openxmlformats.org/officeDocument/2006/relationships/notesSlide" Target="../notesSlides/notesSlide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460.xml"/><Relationship Id="rId2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3.xml"/><Relationship Id="rId2" Type="http://schemas.openxmlformats.org/officeDocument/2006/relationships/notesSlide" Target="../notesSlides/notesSlide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3.xml"/><Relationship Id="rId2" Type="http://schemas.openxmlformats.org/officeDocument/2006/relationships/notesSlide" Target="../notesSlides/notesSlide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2.xml"/><Relationship Id="rId2" Type="http://schemas.openxmlformats.org/officeDocument/2006/relationships/chart" Target="../charts/char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Users/omutlu/Documents/presentations/CMU/students/Yoongu%20Kim/SALP/ISCA12_SALP_w_backup_w_script-final.pptx" TargetMode="External"/><Relationship Id="rId4" Type="http://schemas.openxmlformats.org/officeDocument/2006/relationships/chart" Target="../charts/chart9.xml"/><Relationship Id="rId5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chart" Target="../charts/chart13.xml"/><Relationship Id="rId5" Type="http://schemas.openxmlformats.org/officeDocument/2006/relationships/chart" Target="../charts/chart14.xml"/><Relationship Id="rId1" Type="http://schemas.openxmlformats.org/officeDocument/2006/relationships/slideLayout" Target="../slideLayouts/slideLayout537.xml"/><Relationship Id="rId2" Type="http://schemas.openxmlformats.org/officeDocument/2006/relationships/notesSlide" Target="../notesSlides/notesSlide1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3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/projects.htm" TargetMode="External"/><Relationship Id="rId4" Type="http://schemas.openxmlformats.org/officeDocument/2006/relationships/hyperlink" Target="http://users.ece.cmu.edu/~omutlu/pub/memory-scaling_imw13.pdf" TargetMode="External"/><Relationship Id="rId5" Type="http://schemas.openxmlformats.org/officeDocument/2006/relationships/hyperlink" Target="http://www.ewh.ieee.org/soc/eds/imw/" TargetMode="External"/><Relationship Id="rId6" Type="http://schemas.openxmlformats.org/officeDocument/2006/relationships/hyperlink" Target="http://users.ece.cmu.edu/~omutlu/pub/mutlu_memory-scaling_imw13_invited-talk.pptx" TargetMode="External"/><Relationship Id="rId7" Type="http://schemas.openxmlformats.org/officeDocument/2006/relationships/hyperlink" Target="http://users.ece.cmu.edu/~omutlu/pub/mutlu_memory-scaling_imw13_invited-talk.pdf" TargetMode="External"/><Relationship Id="rId1" Type="http://schemas.openxmlformats.org/officeDocument/2006/relationships/slideLayout" Target="../slideLayouts/slideLayout581.xml"/><Relationship Id="rId2" Type="http://schemas.openxmlformats.org/officeDocument/2006/relationships/hyperlink" Target="http://users.ece.cmu.edu/~omutlu/acaces2013-memory.html" TargetMode="Externa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0.xml"/><Relationship Id="rId2" Type="http://schemas.openxmlformats.org/officeDocument/2006/relationships/hyperlink" Target="mailto:onur@cmu.edu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mailto:onur@cmu.edu" TargetMode="External"/><Relationship Id="rId4" Type="http://schemas.openxmlformats.org/officeDocument/2006/relationships/image" Target="../media/image8.jpe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580.xml"/><Relationship Id="rId2" Type="http://schemas.openxmlformats.org/officeDocument/2006/relationships/notesSlide" Target="../notesSlides/notesSlide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2.xml"/><Relationship Id="rId2" Type="http://schemas.openxmlformats.org/officeDocument/2006/relationships/image" Target="../media/image13.png"/><Relationship Id="rId3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56792"/>
            <a:ext cx="8382000" cy="2057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Memory Scaling:</a:t>
            </a:r>
            <a:br>
              <a:rPr lang="en-US" sz="4000" dirty="0" smtClean="0"/>
            </a:br>
            <a:r>
              <a:rPr lang="en-US" sz="4000" dirty="0" smtClean="0"/>
              <a:t>A Systems Architecture Perspective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3805238"/>
            <a:ext cx="4590256" cy="614362"/>
          </a:xfrm>
        </p:spPr>
        <p:txBody>
          <a:bodyPr>
            <a:noAutofit/>
          </a:bodyPr>
          <a:lstStyle/>
          <a:p>
            <a:r>
              <a:rPr lang="en-US" sz="2200" dirty="0" smtClean="0"/>
              <a:t>Onur Mutlu</a:t>
            </a:r>
          </a:p>
          <a:p>
            <a:r>
              <a:rPr lang="en-US" sz="2200" dirty="0" smtClean="0">
                <a:hlinkClick r:id="rId3"/>
              </a:rPr>
              <a:t>onur@cmu.edu</a:t>
            </a:r>
            <a:endParaRPr lang="en-US" sz="2200" dirty="0" smtClean="0"/>
          </a:p>
          <a:p>
            <a:r>
              <a:rPr lang="en-US" sz="2200" dirty="0" smtClean="0"/>
              <a:t>August 6, </a:t>
            </a:r>
            <a:r>
              <a:rPr lang="en-US" sz="2200" dirty="0" smtClean="0"/>
              <a:t>2013</a:t>
            </a:r>
          </a:p>
          <a:p>
            <a:r>
              <a:rPr lang="en-US" sz="2200" dirty="0" err="1" smtClean="0"/>
              <a:t>MemCon</a:t>
            </a:r>
            <a:r>
              <a:rPr lang="en-US" sz="2200" dirty="0" smtClean="0"/>
              <a:t> </a:t>
            </a:r>
            <a:r>
              <a:rPr lang="en-US" sz="2200" dirty="0" smtClean="0"/>
              <a:t>2013</a:t>
            </a:r>
          </a:p>
          <a:p>
            <a:pPr algn="l"/>
            <a:endParaRPr lang="en-US" sz="2200" dirty="0" smtClean="0"/>
          </a:p>
          <a:p>
            <a:pPr algn="l"/>
            <a:endParaRPr lang="en-US" sz="2200" dirty="0"/>
          </a:p>
        </p:txBody>
      </p:sp>
      <p:pic>
        <p:nvPicPr>
          <p:cNvPr id="6" name="Picture 5" descr="Burgundy_CMU_JPG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5445224"/>
            <a:ext cx="3786214" cy="1367244"/>
          </a:xfrm>
          <a:prstGeom prst="rect">
            <a:avLst/>
          </a:prstGeom>
        </p:spPr>
      </p:pic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2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Major Trends Affecting Main Memory (IV)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</a:t>
            </a:r>
            <a:r>
              <a:rPr lang="en-US" dirty="0" smtClean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capacity, bandwidth, QoS </a:t>
            </a:r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increasing </a:t>
            </a:r>
          </a:p>
          <a:p>
            <a:endParaRPr lang="en-US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energy/power is a key system design concern</a:t>
            </a: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ITRS projects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DRAM will not scale easily below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X nm </a:t>
            </a:r>
            <a:endParaRPr lang="en-US" dirty="0">
              <a:solidFill>
                <a:srgbClr val="FF0000"/>
              </a:solidFill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Scaling has provided many benefits: </a:t>
            </a:r>
          </a:p>
          <a:p>
            <a:pPr lvl="2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capacity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(density),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lower cost, lower energy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BE99A2B-29DD-5A4F-B100-24CE86C78EE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10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677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Major Trends Affecting Main Memory</a:t>
            </a: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The DRAM Scaling Problem and Solution Directions</a:t>
            </a:r>
          </a:p>
          <a:p>
            <a:pPr lvl="1"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Tolerating DRAM: New DRAM Architectures</a:t>
            </a:r>
          </a:p>
          <a:p>
            <a:pPr lvl="1"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Enabling Emerging Technologies: Hybrid Memory Systems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How Can We Do Better?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11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1772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The DRAM Scaling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z="220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stores charge in a capacitor (charge-based memory)</a:t>
            </a:r>
            <a:endParaRPr lang="en-US" sz="200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Capacitor must be large enough for reliable sensing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Access transistor should be large enough for low leakage and high retention time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Scaling beyond 40-35nm (2013) is challenging [ITRS, 2009]</a:t>
            </a: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DRAM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capacity, cost, and energy/power hard to scale</a:t>
            </a:r>
          </a:p>
          <a:p>
            <a:pPr lvl="2">
              <a:buFont typeface="Wingdings" charset="0"/>
              <a:buNone/>
            </a:pPr>
            <a:endParaRPr lang="en-US" sz="1800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999534" indent="-35999534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45EC618-0165-BC45-84E6-E864E9DC06EC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789238"/>
            <a:ext cx="358140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895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Solutions to the </a:t>
            </a: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DRAM Scaling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potential solutions</a:t>
            </a:r>
          </a:p>
          <a:p>
            <a:pPr lvl="1"/>
            <a:r>
              <a:rPr lang="en-US" dirty="0" smtClean="0"/>
              <a:t>Tolerate DRAM (by taking a fresh look at it)</a:t>
            </a:r>
          </a:p>
          <a:p>
            <a:pPr lvl="1"/>
            <a:r>
              <a:rPr lang="en-US" dirty="0" smtClean="0"/>
              <a:t>Enable emerging memory technologies to eliminate/minimize DRAM</a:t>
            </a:r>
          </a:p>
          <a:p>
            <a:pPr lvl="1"/>
            <a:endParaRPr lang="en-US" dirty="0"/>
          </a:p>
          <a:p>
            <a:r>
              <a:rPr lang="en-US" dirty="0" smtClean="0"/>
              <a:t>Do both</a:t>
            </a:r>
          </a:p>
          <a:p>
            <a:pPr lvl="1"/>
            <a:r>
              <a:rPr lang="en-US" dirty="0" smtClean="0"/>
              <a:t>Hybrid memory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300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915400" cy="1066800"/>
          </a:xfrm>
        </p:spPr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Solution 1: Tolerate DRAM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07504" y="897632"/>
            <a:ext cx="9036496" cy="533968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Overcome DRAM shortcomings with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System-DRAM co-design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Novel DRAM architectures, interface, functions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Better waste management (efficient utilization)</a:t>
            </a:r>
          </a:p>
          <a:p>
            <a:pPr lvl="1" eaLnBrk="1" hangingPunct="1"/>
            <a:endParaRPr lang="en-US" sz="9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Key issues to tackle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Reduce refresh energy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Improve bandwidth and latency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Reduce waste</a:t>
            </a:r>
          </a:p>
          <a:p>
            <a:pPr lvl="1" eaLnBrk="1" hangingPunct="1">
              <a:buClr>
                <a:srgbClr val="3B812F"/>
              </a:buClr>
            </a:pP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Enable reliability at low cost</a:t>
            </a:r>
          </a:p>
          <a:p>
            <a:pPr lvl="1" eaLnBrk="1" hangingPunct="1">
              <a:buClr>
                <a:srgbClr val="3B812F"/>
              </a:buClr>
            </a:pPr>
            <a:endParaRPr lang="en-US" sz="10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Liu, Jaiyen, Veras, Mutlu, 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RAIDR: Retention-Aware Intelligent DRAM Refresh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,” ISCA 2012.</a:t>
            </a:r>
          </a:p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Kim, Seshadri, 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Lee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 Case for Exploiting Subarray-Level Parallelism in DRAM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,” ISCA 2012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Lee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Tiered-Latency DRAM: A Low Latency and Low Cost DRAM </a:t>
            </a:r>
            <a:r>
              <a:rPr lang="en-US" sz="16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Architecture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,” HPCA 2013.</a:t>
            </a:r>
          </a:p>
          <a:p>
            <a:pPr eaLnBrk="1" hangingPunct="1"/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Liu+, 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An Experimental Study of Data Retention Behavior in Modern DRAM </a:t>
            </a:r>
            <a:r>
              <a:rPr lang="en-US" sz="16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Devices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” ISCA’13.</a:t>
            </a: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600" dirty="0" smtClean="0"/>
              <a:t>Seshadri+, “</a:t>
            </a:r>
            <a:r>
              <a:rPr lang="en-US" sz="1600" dirty="0" err="1">
                <a:solidFill>
                  <a:srgbClr val="0000FF"/>
                </a:solidFill>
              </a:rPr>
              <a:t>RowClone</a:t>
            </a:r>
            <a:r>
              <a:rPr lang="en-US" sz="1600" dirty="0">
                <a:solidFill>
                  <a:srgbClr val="0000FF"/>
                </a:solidFill>
              </a:rPr>
              <a:t>: Fast and Efficient In-DRAM Copy and Initialization of Bulk Data</a:t>
            </a:r>
            <a:r>
              <a:rPr lang="en-US" sz="1600" dirty="0"/>
              <a:t>,</a:t>
            </a:r>
            <a:r>
              <a:rPr lang="en-US" sz="1600" dirty="0" smtClean="0"/>
              <a:t>” 2013.</a:t>
            </a: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999534" indent="-359995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3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E44939-9186-2D4D-AFEC-3982F1727CB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14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527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9167936" cy="1066800"/>
          </a:xfrm>
        </p:spPr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Solution 2: Emerging Memory Technologies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1052736"/>
            <a:ext cx="8807896" cy="5020816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Some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emerging resistive memory technologies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seem more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scalable than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(and they are non-volatile)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Example: Phase 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Change Memory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Expected </a:t>
            </a:r>
            <a:r>
              <a:rPr lang="en-US" dirty="0">
                <a:latin typeface="Tahoma" charset="0"/>
                <a:ea typeface="ＭＳ Ｐゴシック" charset="0"/>
              </a:rPr>
              <a:t>to scale to 9nm (2022 [ITRS])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Expected to be denser than DRAM: can store multiple bits/cell</a:t>
            </a:r>
          </a:p>
          <a:p>
            <a:endParaRPr lang="en-US" sz="1800" dirty="0">
              <a:latin typeface="Tahoma" charset="0"/>
              <a:ea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</a:rPr>
              <a:t>But, emerging technologies have shortcomings as well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Can they be enabled to replace/augment/surpass DRAM?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sz="16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sz="12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0">
              <a:buClr>
                <a:srgbClr val="CC9900"/>
              </a:buClr>
              <a:buFont typeface="Wingdings" charset="0"/>
              <a:buChar char="n"/>
            </a:pPr>
            <a:r>
              <a:rPr lang="en-US" sz="15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Lee, </a:t>
            </a:r>
            <a:r>
              <a:rPr lang="en-US" sz="1500" dirty="0" err="1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Ipek</a:t>
            </a:r>
            <a:r>
              <a:rPr lang="en-US" sz="15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 Mutlu, Burger, </a:t>
            </a:r>
            <a:r>
              <a:rPr lang="ja-JP" altLang="en-US" sz="15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5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 sz="15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sz="15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15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ISCA 2009, CACM 2010, Top Picks 2010.</a:t>
            </a:r>
          </a:p>
          <a:p>
            <a:pPr>
              <a:buClr>
                <a:srgbClr val="CC9900"/>
              </a:buClr>
              <a:buFont typeface="Wingdings" charset="0"/>
              <a:buChar char="n"/>
            </a:pPr>
            <a:r>
              <a:rPr lang="en-US" sz="1500" dirty="0"/>
              <a:t>Meza, Chang, Yoon, </a:t>
            </a:r>
            <a:r>
              <a:rPr lang="en-US" sz="1500" dirty="0" smtClean="0"/>
              <a:t>Mutlu, </a:t>
            </a:r>
            <a:r>
              <a:rPr lang="en-US" sz="1500" dirty="0" err="1" smtClean="0"/>
              <a:t>Ranganathan</a:t>
            </a:r>
            <a:r>
              <a:rPr lang="en-US" sz="1500" dirty="0" smtClean="0"/>
              <a:t>, </a:t>
            </a:r>
            <a:r>
              <a:rPr lang="en-US" sz="1500" dirty="0"/>
              <a:t>“</a:t>
            </a:r>
            <a:r>
              <a:rPr lang="en-US" sz="1500" dirty="0">
                <a:solidFill>
                  <a:srgbClr val="0000FF"/>
                </a:solidFill>
              </a:rPr>
              <a:t>Enabling Efficient and Scalable Hybrid Memories</a:t>
            </a:r>
            <a:r>
              <a:rPr lang="en-US" sz="1500" dirty="0"/>
              <a:t>,” IEEE Comp. Arch. Letters 2012.</a:t>
            </a:r>
          </a:p>
          <a:p>
            <a:pPr>
              <a:buClr>
                <a:srgbClr val="CC9900"/>
              </a:buClr>
              <a:buFont typeface="Wingdings" charset="0"/>
              <a:buChar char="n"/>
            </a:pPr>
            <a:r>
              <a:rPr lang="en-US" sz="1500" dirty="0" smtClean="0"/>
              <a:t>Yoon, Meza et al., </a:t>
            </a:r>
            <a:r>
              <a:rPr lang="en-US" sz="1500" dirty="0"/>
              <a:t>“</a:t>
            </a:r>
            <a:r>
              <a:rPr lang="en-US" sz="1500" dirty="0">
                <a:solidFill>
                  <a:srgbClr val="0000FF"/>
                </a:solidFill>
              </a:rPr>
              <a:t>Row Buffer </a:t>
            </a:r>
            <a:r>
              <a:rPr lang="en-US" sz="1500" dirty="0" smtClean="0">
                <a:solidFill>
                  <a:srgbClr val="0000FF"/>
                </a:solidFill>
              </a:rPr>
              <a:t>Locality</a:t>
            </a:r>
            <a:r>
              <a:rPr lang="en-US" sz="1500" dirty="0">
                <a:solidFill>
                  <a:srgbClr val="0000FF"/>
                </a:solidFill>
              </a:rPr>
              <a:t> </a:t>
            </a:r>
            <a:r>
              <a:rPr lang="en-US" sz="1500" dirty="0" smtClean="0">
                <a:solidFill>
                  <a:srgbClr val="0000FF"/>
                </a:solidFill>
              </a:rPr>
              <a:t>Aware Caching Policies for </a:t>
            </a:r>
            <a:r>
              <a:rPr lang="en-US" sz="1500" dirty="0">
                <a:solidFill>
                  <a:srgbClr val="0000FF"/>
                </a:solidFill>
              </a:rPr>
              <a:t>Hybrid Memories</a:t>
            </a:r>
            <a:r>
              <a:rPr lang="en-US" sz="1500" dirty="0"/>
              <a:t>,” </a:t>
            </a:r>
            <a:r>
              <a:rPr lang="en-US" sz="1500" dirty="0" smtClean="0"/>
              <a:t>ICCD 2012.</a:t>
            </a:r>
          </a:p>
          <a:p>
            <a:pPr>
              <a:buClr>
                <a:srgbClr val="CC9900"/>
              </a:buClr>
              <a:buFont typeface="Wingdings" charset="0"/>
              <a:buChar char="n"/>
            </a:pPr>
            <a:r>
              <a:rPr lang="en-US" sz="1500" dirty="0" err="1" smtClean="0"/>
              <a:t>Kultursay</a:t>
            </a:r>
            <a:r>
              <a:rPr lang="en-US" sz="1500" dirty="0"/>
              <a:t>+, “</a:t>
            </a:r>
            <a:r>
              <a:rPr lang="en-US" sz="1500" dirty="0">
                <a:solidFill>
                  <a:srgbClr val="0000FF"/>
                </a:solidFill>
              </a:rPr>
              <a:t>Evaluating STT-RAM as an Energy-Efficient Main Memory </a:t>
            </a:r>
            <a:r>
              <a:rPr lang="en-US" sz="1500" dirty="0" smtClean="0">
                <a:solidFill>
                  <a:srgbClr val="0000FF"/>
                </a:solidFill>
              </a:rPr>
              <a:t>Alternative</a:t>
            </a:r>
            <a:r>
              <a:rPr lang="en-US" sz="1500" dirty="0" smtClean="0"/>
              <a:t>,</a:t>
            </a:r>
            <a:r>
              <a:rPr lang="en-US" sz="1500" dirty="0"/>
              <a:t>” ISPASS 2013. </a:t>
            </a:r>
          </a:p>
          <a:p>
            <a:pPr>
              <a:buClr>
                <a:srgbClr val="CC9900"/>
              </a:buClr>
              <a:buFont typeface="Wingdings" charset="0"/>
              <a:buChar char="n"/>
            </a:pPr>
            <a:endParaRPr lang="en-US" sz="2000" dirty="0"/>
          </a:p>
          <a:p>
            <a:pPr lvl="0">
              <a:buClr>
                <a:srgbClr val="CC9900"/>
              </a:buClr>
              <a:buFont typeface="Wingdings" charset="0"/>
              <a:buChar char="n"/>
            </a:pPr>
            <a:endParaRPr lang="en-US" sz="20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999534" indent="-359995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3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E44939-9186-2D4D-AFEC-3982F1727CB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15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1932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Memory </a:t>
            </a:r>
            <a:r>
              <a:rPr lang="en-US" dirty="0"/>
              <a:t>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610600" cy="480773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600" dirty="0" smtClean="0"/>
              <a:t>Meza</a:t>
            </a:r>
            <a:r>
              <a:rPr lang="en-US" sz="1600" dirty="0"/>
              <a:t>+</a:t>
            </a:r>
            <a:r>
              <a:rPr lang="en-US" sz="1600" dirty="0" smtClean="0"/>
              <a:t>, “</a:t>
            </a:r>
            <a:r>
              <a:rPr lang="en-US" sz="1600" dirty="0" smtClean="0">
                <a:solidFill>
                  <a:srgbClr val="0000FF"/>
                </a:solidFill>
              </a:rPr>
              <a:t>Enabling Efficient and Scalable Hybrid Memories</a:t>
            </a:r>
            <a:r>
              <a:rPr lang="en-US" sz="1600" dirty="0" smtClean="0"/>
              <a:t>,” IEEE Comp. Arch. Letters, 2012.</a:t>
            </a:r>
          </a:p>
          <a:p>
            <a:pPr marL="0" indent="0">
              <a:buNone/>
            </a:pPr>
            <a:r>
              <a:rPr lang="en-US" sz="1600" dirty="0"/>
              <a:t>Yoon, Meza et al., “</a:t>
            </a:r>
            <a:r>
              <a:rPr lang="en-US" sz="1600" dirty="0">
                <a:solidFill>
                  <a:srgbClr val="0000FF"/>
                </a:solidFill>
              </a:rPr>
              <a:t>Row Buffer Locality Aware Caching Policies for Hybrid Memories</a:t>
            </a:r>
            <a:r>
              <a:rPr lang="en-US" sz="1600" dirty="0"/>
              <a:t>,” ICCD 2012 Best Paper Award.</a:t>
            </a:r>
          </a:p>
          <a:p>
            <a:pPr marL="0" indent="0">
              <a:buNone/>
            </a:pPr>
            <a:endParaRPr lang="en-US" sz="16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00210" y="1052736"/>
            <a:ext cx="1512168" cy="15121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Tahoma"/>
              </a:rPr>
              <a:t>CPU</a:t>
            </a:r>
            <a:endParaRPr lang="en-US" sz="2400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0210" y="2047067"/>
            <a:ext cx="792087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ahoma"/>
              </a:rPr>
              <a:t>DRAMCtrl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440385" y="2601190"/>
            <a:ext cx="0" cy="53977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144226" y="3140968"/>
            <a:ext cx="296159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403648" y="2744642"/>
            <a:ext cx="1740577" cy="11558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6633">
                    <a:lumMod val="75000"/>
                  </a:srgbClr>
                </a:solidFill>
                <a:latin typeface="Tahoma"/>
              </a:rPr>
              <a:t>Fast, </a:t>
            </a:r>
            <a:r>
              <a:rPr lang="en-US" b="1" dirty="0" smtClean="0">
                <a:solidFill>
                  <a:srgbClr val="006633">
                    <a:lumMod val="75000"/>
                  </a:srgbClr>
                </a:solidFill>
                <a:latin typeface="Tahoma"/>
              </a:rPr>
              <a:t>durable</a:t>
            </a:r>
          </a:p>
          <a:p>
            <a:pPr algn="ctr"/>
            <a:r>
              <a:rPr lang="en-US" dirty="0" smtClean="0">
                <a:solidFill>
                  <a:srgbClr val="8C0000"/>
                </a:solidFill>
                <a:latin typeface="Tahoma"/>
              </a:rPr>
              <a:t>Small, </a:t>
            </a:r>
          </a:p>
          <a:p>
            <a:pPr algn="ctr"/>
            <a:r>
              <a:rPr lang="en-US" dirty="0" smtClean="0">
                <a:solidFill>
                  <a:srgbClr val="8C0000"/>
                </a:solidFill>
                <a:latin typeface="Tahoma"/>
              </a:rPr>
              <a:t>leaky, volatile, </a:t>
            </a:r>
          </a:p>
          <a:p>
            <a:pPr algn="ctr"/>
            <a:r>
              <a:rPr lang="en-US" dirty="0" smtClean="0">
                <a:solidFill>
                  <a:srgbClr val="8C0000"/>
                </a:solidFill>
                <a:latin typeface="Tahoma"/>
              </a:rPr>
              <a:t>high-cost</a:t>
            </a:r>
            <a:endParaRPr lang="en-US" dirty="0">
              <a:solidFill>
                <a:srgbClr val="8C0000"/>
              </a:solidFill>
              <a:latin typeface="Taho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40369" y="2744642"/>
            <a:ext cx="4070409" cy="11558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4D26"/>
                </a:solidFill>
                <a:latin typeface="Tahoma"/>
              </a:rPr>
              <a:t>Large, non-volatile, </a:t>
            </a:r>
            <a:r>
              <a:rPr lang="en-US" dirty="0">
                <a:solidFill>
                  <a:srgbClr val="004D26"/>
                </a:solidFill>
                <a:latin typeface="Tahoma"/>
              </a:rPr>
              <a:t>low</a:t>
            </a:r>
            <a:r>
              <a:rPr lang="en-US" dirty="0" smtClean="0">
                <a:solidFill>
                  <a:srgbClr val="004D26"/>
                </a:solidFill>
                <a:latin typeface="Tahoma"/>
              </a:rPr>
              <a:t>-cost</a:t>
            </a:r>
          </a:p>
          <a:p>
            <a:pPr algn="ctr"/>
            <a:r>
              <a:rPr lang="en-US" dirty="0" smtClean="0">
                <a:solidFill>
                  <a:srgbClr val="8C0000"/>
                </a:solidFill>
                <a:latin typeface="Tahoma"/>
              </a:rPr>
              <a:t>Slow, </a:t>
            </a:r>
            <a:r>
              <a:rPr lang="en-US" b="1" dirty="0" smtClean="0">
                <a:solidFill>
                  <a:srgbClr val="8C0000"/>
                </a:solidFill>
                <a:latin typeface="Tahoma"/>
              </a:rPr>
              <a:t>wears out, </a:t>
            </a:r>
            <a:r>
              <a:rPr lang="en-US" dirty="0" smtClean="0">
                <a:solidFill>
                  <a:srgbClr val="8C0000"/>
                </a:solidFill>
                <a:latin typeface="Tahoma"/>
              </a:rPr>
              <a:t>high active energy</a:t>
            </a:r>
            <a:endParaRPr lang="en-US" dirty="0">
              <a:solidFill>
                <a:srgbClr val="8C0000"/>
              </a:solidFill>
              <a:latin typeface="Tahom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113004" y="3140968"/>
            <a:ext cx="327366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792298" y="2045549"/>
            <a:ext cx="735381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03030"/>
                </a:solidFill>
                <a:latin typeface="Tahoma"/>
              </a:rPr>
              <a:t>PCM Ctrl</a:t>
            </a:r>
            <a:endParaRPr lang="en-US" dirty="0">
              <a:solidFill>
                <a:srgbClr val="303030"/>
              </a:solidFill>
              <a:latin typeface="Tahoma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113004" y="2564904"/>
            <a:ext cx="0" cy="53977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44847" y="2353804"/>
            <a:ext cx="78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03030"/>
                </a:solidFill>
                <a:latin typeface="Tahoma"/>
              </a:rPr>
              <a:t>DRAM</a:t>
            </a:r>
            <a:endParaRPr lang="en-US" dirty="0">
              <a:solidFill>
                <a:srgbClr val="303030"/>
              </a:solidFill>
              <a:latin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146" y="2364939"/>
            <a:ext cx="347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03030"/>
                </a:solidFill>
                <a:latin typeface="Tahoma"/>
              </a:rPr>
              <a:t>Phase Change Memory (or Tech. X)</a:t>
            </a:r>
            <a:endParaRPr lang="en-US" dirty="0">
              <a:solidFill>
                <a:srgbClr val="303030"/>
              </a:solidFill>
              <a:latin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9985" y="4365104"/>
            <a:ext cx="8161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Tahoma"/>
              </a:rPr>
              <a:t>Hardware/software manage data allocation and movement </a:t>
            </a:r>
            <a:endParaRPr lang="en-US" sz="2400" dirty="0">
              <a:solidFill>
                <a:srgbClr val="000000"/>
              </a:solidFill>
              <a:latin typeface="Tahoma"/>
            </a:endParaRPr>
          </a:p>
          <a:p>
            <a:pPr algn="ctr"/>
            <a:r>
              <a:rPr lang="en-US" sz="2400" dirty="0">
                <a:solidFill>
                  <a:srgbClr val="008000"/>
                </a:solidFill>
                <a:latin typeface="Tahoma"/>
              </a:rPr>
              <a:t>t</a:t>
            </a:r>
            <a:r>
              <a:rPr lang="en-US" sz="2400" dirty="0" smtClean="0">
                <a:solidFill>
                  <a:srgbClr val="008000"/>
                </a:solidFill>
                <a:latin typeface="Tahoma"/>
              </a:rPr>
              <a:t>o achieve the best of multiple technologies</a:t>
            </a:r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1199169" y="1905287"/>
            <a:ext cx="2557463" cy="223190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64008" tIns="32004" rIns="64008" bIns="32004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3851920" y="1916832"/>
            <a:ext cx="4824536" cy="223190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64008" tIns="32004" rIns="64008" bIns="32004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908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 smtClean="0"/>
              <a:t>An Orthogonal Issue: Memory Interference</a:t>
            </a:r>
            <a:endParaRPr lang="en-US" dirty="0" smtClean="0"/>
          </a:p>
        </p:txBody>
      </p:sp>
      <p:sp>
        <p:nvSpPr>
          <p:cNvPr id="10268" name="Rectangle 65"/>
          <p:cNvSpPr>
            <a:spLocks noChangeArrowheads="1"/>
          </p:cNvSpPr>
          <p:nvPr/>
        </p:nvSpPr>
        <p:spPr bwMode="auto">
          <a:xfrm>
            <a:off x="5472764" y="1700808"/>
            <a:ext cx="2571768" cy="2928958"/>
          </a:xfrm>
          <a:prstGeom prst="rect">
            <a:avLst/>
          </a:prstGeom>
          <a:noFill/>
          <a:ln w="54864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000" dirty="0" smtClean="0">
                <a:solidFill>
                  <a:srgbClr val="000000"/>
                </a:solidFill>
                <a:latin typeface="Tahoma"/>
              </a:rPr>
              <a:t>Main </a:t>
            </a:r>
          </a:p>
          <a:p>
            <a:pPr algn="ctr" eaLnBrk="0" hangingPunct="0"/>
            <a:r>
              <a:rPr lang="en-US" sz="3000" dirty="0" smtClean="0">
                <a:solidFill>
                  <a:srgbClr val="000000"/>
                </a:solidFill>
                <a:latin typeface="Tahoma"/>
              </a:rPr>
              <a:t>Memory</a:t>
            </a:r>
            <a:endParaRPr lang="en-US" sz="3000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72" name="Left-Right Arrow 271"/>
          <p:cNvSpPr/>
          <p:nvPr/>
        </p:nvSpPr>
        <p:spPr>
          <a:xfrm>
            <a:off x="3686814" y="2876824"/>
            <a:ext cx="1714512" cy="574354"/>
          </a:xfrm>
          <a:prstGeom prst="left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74" name="Slide Number Placeholder 27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43608" y="1951258"/>
            <a:ext cx="1214446" cy="11430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000000"/>
                </a:solidFill>
                <a:latin typeface="Tahoma"/>
              </a:rPr>
              <a:t>Core</a:t>
            </a:r>
            <a:endParaRPr lang="en-US" sz="3000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400930" y="1951258"/>
            <a:ext cx="1214446" cy="11430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000000"/>
                </a:solidFill>
                <a:latin typeface="Tahoma"/>
              </a:rPr>
              <a:t>Core</a:t>
            </a:r>
            <a:endParaRPr lang="en-US" sz="3000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43608" y="3237142"/>
            <a:ext cx="1214446" cy="11430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000000"/>
                </a:solidFill>
                <a:latin typeface="Tahoma"/>
              </a:rPr>
              <a:t>Core</a:t>
            </a:r>
            <a:endParaRPr lang="en-US" sz="3000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400930" y="3237142"/>
            <a:ext cx="1214446" cy="11430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000000"/>
                </a:solidFill>
                <a:latin typeface="Tahoma"/>
              </a:rPr>
              <a:t>Core</a:t>
            </a:r>
            <a:endParaRPr lang="en-US" sz="3000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5518393"/>
            <a:ext cx="8869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Cores’ interfere with each other when accessing shared main memory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02136"/>
      </p:ext>
    </p:extLst>
  </p:cSld>
  <p:clrMapOvr>
    <a:masterClrMapping/>
  </p:clrMapOvr>
  <p:transition xmlns:p14="http://schemas.microsoft.com/office/powerpoint/2010/main" advTm="10718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6633"/>
            <a:ext cx="8801100" cy="5046663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Problem: </a:t>
            </a:r>
            <a:r>
              <a:rPr lang="en-US" dirty="0">
                <a:solidFill>
                  <a:srgbClr val="FF0000"/>
                </a:solidFill>
                <a:latin typeface="Tahoma" charset="0"/>
              </a:rPr>
              <a:t>Memory interference </a:t>
            </a:r>
            <a:r>
              <a:rPr lang="en-US" dirty="0" smtClean="0">
                <a:solidFill>
                  <a:srgbClr val="FF0000"/>
                </a:solidFill>
                <a:latin typeface="Tahoma" charset="0"/>
              </a:rPr>
              <a:t>between cores is uncontrolled</a:t>
            </a:r>
          </a:p>
          <a:p>
            <a:pPr marL="344487" lvl="1" indent="0">
              <a:buNone/>
            </a:pPr>
            <a:r>
              <a:rPr lang="en-US" dirty="0" smtClean="0">
                <a:latin typeface="Tahoma" charset="0"/>
                <a:sym typeface="Wingdings"/>
              </a:rPr>
              <a:t> </a:t>
            </a:r>
            <a:r>
              <a:rPr lang="en-US" dirty="0" smtClean="0">
                <a:latin typeface="Tahoma" charset="0"/>
                <a:sym typeface="Wingdings" charset="0"/>
              </a:rPr>
              <a:t>unfairness, starvation, low performance</a:t>
            </a:r>
          </a:p>
          <a:p>
            <a:pPr marL="344487" lvl="1" indent="0">
              <a:buNone/>
            </a:pPr>
            <a:r>
              <a:rPr lang="en-US" dirty="0" smtClean="0">
                <a:solidFill>
                  <a:srgbClr val="FF0000"/>
                </a:solidFill>
                <a:latin typeface="Tahoma" charset="0"/>
                <a:sym typeface="Wingdings"/>
              </a:rPr>
              <a:t>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sym typeface="Wingdings" charset="0"/>
              </a:rPr>
              <a:t>uncontrollable</a:t>
            </a:r>
            <a:r>
              <a:rPr lang="en-US" dirty="0">
                <a:solidFill>
                  <a:srgbClr val="FF0000"/>
                </a:solidFill>
                <a:latin typeface="Tahoma" charset="0"/>
                <a:sym typeface="Wingdings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sym typeface="Wingdings" charset="0"/>
              </a:rPr>
              <a:t>unpredictable, vulnerable </a:t>
            </a:r>
            <a:r>
              <a:rPr lang="en-US" dirty="0">
                <a:solidFill>
                  <a:srgbClr val="FF0000"/>
                </a:solidFill>
                <a:latin typeface="Tahoma" charset="0"/>
                <a:sym typeface="Wingdings" charset="0"/>
              </a:rPr>
              <a:t>system</a:t>
            </a:r>
            <a:endParaRPr lang="en-US" dirty="0">
              <a:solidFill>
                <a:srgbClr val="FF0000"/>
              </a:solidFill>
              <a:latin typeface="Tahoma" charset="0"/>
            </a:endParaRPr>
          </a:p>
          <a:p>
            <a:pPr marL="0" indent="0">
              <a:buNone/>
            </a:pPr>
            <a:endParaRPr lang="en-US" sz="1800" dirty="0">
              <a:latin typeface="Tahoma" charset="0"/>
              <a:sym typeface="Wingdings" charset="0"/>
            </a:endParaRPr>
          </a:p>
          <a:p>
            <a:r>
              <a:rPr lang="en-US" dirty="0">
                <a:latin typeface="Tahoma" charset="0"/>
                <a:sym typeface="Wingdings" charset="0"/>
              </a:rPr>
              <a:t>Solution: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sym typeface="Wingdings" charset="0"/>
              </a:rPr>
              <a:t>QoS-Aware Memory Systems</a:t>
            </a:r>
            <a:endParaRPr lang="en-US" dirty="0">
              <a:solidFill>
                <a:srgbClr val="0000FF"/>
              </a:solidFill>
              <a:latin typeface="Tahoma" charset="0"/>
              <a:sym typeface="Wingdings" charset="0"/>
            </a:endParaRPr>
          </a:p>
          <a:p>
            <a:pPr lvl="1"/>
            <a:r>
              <a:rPr lang="en-US" dirty="0">
                <a:solidFill>
                  <a:srgbClr val="008000"/>
                </a:solidFill>
                <a:latin typeface="Tahoma" charset="0"/>
                <a:ea typeface="ＭＳ Ｐゴシック" charset="0"/>
                <a:sym typeface="Wingdings" charset="0"/>
              </a:rPr>
              <a:t>Hardware </a:t>
            </a:r>
            <a:r>
              <a:rPr lang="en-US" dirty="0" smtClean="0">
                <a:solidFill>
                  <a:srgbClr val="008000"/>
                </a:solidFill>
                <a:latin typeface="Tahoma" charset="0"/>
                <a:ea typeface="ＭＳ Ｐゴシック" charset="0"/>
                <a:sym typeface="Wingdings" charset="0"/>
              </a:rPr>
              <a:t>designed </a:t>
            </a:r>
            <a:r>
              <a:rPr lang="en-US" dirty="0">
                <a:solidFill>
                  <a:srgbClr val="008000"/>
                </a:solidFill>
                <a:latin typeface="Tahoma" charset="0"/>
                <a:ea typeface="ＭＳ Ｐゴシック" charset="0"/>
                <a:sym typeface="Wingdings" charset="0"/>
              </a:rPr>
              <a:t>to provide a configurable fairness substrate </a:t>
            </a:r>
          </a:p>
          <a:p>
            <a:pPr lvl="2"/>
            <a:r>
              <a:rPr lang="en-US" sz="1800" dirty="0">
                <a:latin typeface="Tahoma" charset="0"/>
                <a:ea typeface="ＭＳ Ｐゴシック" charset="0"/>
                <a:sym typeface="Wingdings" charset="0"/>
              </a:rPr>
              <a:t>Application-aware memory scheduling, partitioning, throttling</a:t>
            </a:r>
          </a:p>
          <a:p>
            <a:pPr lvl="1"/>
            <a:r>
              <a:rPr lang="en-US" dirty="0">
                <a:solidFill>
                  <a:srgbClr val="008000"/>
                </a:solidFill>
                <a:latin typeface="Tahoma" charset="0"/>
                <a:ea typeface="ＭＳ Ｐゴシック" charset="0"/>
                <a:sym typeface="Wingdings" charset="0"/>
              </a:rPr>
              <a:t>Software designed to configure the resources to satisfy different QoS </a:t>
            </a:r>
            <a:r>
              <a:rPr lang="en-US" dirty="0" smtClean="0">
                <a:solidFill>
                  <a:srgbClr val="008000"/>
                </a:solidFill>
                <a:latin typeface="Tahoma" charset="0"/>
                <a:ea typeface="ＭＳ Ｐゴシック" charset="0"/>
                <a:sym typeface="Wingdings" charset="0"/>
              </a:rPr>
              <a:t>goals</a:t>
            </a:r>
          </a:p>
          <a:p>
            <a:pPr lvl="1"/>
            <a:endParaRPr lang="en-US" dirty="0">
              <a:latin typeface="Tahoma" charset="0"/>
              <a:ea typeface="ＭＳ Ｐゴシック" charset="0"/>
              <a:sym typeface="Wingdings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sym typeface="Wingdings" charset="0"/>
              </a:rPr>
              <a:t>QoS-aware memory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sym typeface="Wingdings" charset="0"/>
              </a:rPr>
              <a:t>controllers and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sym typeface="Wingdings" charset="0"/>
              </a:rPr>
              <a:t>interconnects can provide predictable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sym typeface="Wingdings" charset="0"/>
              </a:rPr>
              <a:t>performance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sym typeface="Wingdings" charset="0"/>
              </a:rPr>
              <a:t>and higher efficiency</a:t>
            </a:r>
            <a:endParaRPr lang="en-US" dirty="0" smtClean="0">
              <a:solidFill>
                <a:srgbClr val="0000FF"/>
              </a:solidFill>
              <a:latin typeface="Tahoma" charset="0"/>
              <a:ea typeface="ＭＳ Ｐゴシック" charset="0"/>
              <a:sym typeface="Wingdings" charset="0"/>
            </a:endParaRPr>
          </a:p>
          <a:p>
            <a:endParaRPr lang="en-US" dirty="0">
              <a:latin typeface="Tahoma" charset="0"/>
              <a:sym typeface="Wingdings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 smtClean="0">
                <a:latin typeface="Garamond" charset="0"/>
              </a:rPr>
              <a:t>An Orthogonal Issue: Memory Interference</a:t>
            </a:r>
            <a:endParaRPr lang="en-US" dirty="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882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Major Trends Affecting Main Memory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The DRAM Scaling Problem and Solution Directions</a:t>
            </a:r>
          </a:p>
          <a:p>
            <a:pPr lvl="1"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Tolerating DRAM: New DRAM Architectures</a:t>
            </a:r>
          </a:p>
          <a:p>
            <a:pPr lvl="1"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Enabling Emerging Technologies: Hybrid Memory Systems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How Can We Do Better?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19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4120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23" descr="http://i.ehow.com/images/a04/ac/qb/format-hard-drive-xp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66144">
            <a:off x="5944993" y="1201593"/>
            <a:ext cx="2124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The Main Memory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1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is a critical component of all computing systems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: server, mobile, embedded, desktop, sensor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system must scale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(in 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size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technology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efficiency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dirty="0" smtClean="0">
                <a:latin typeface="Tahoma" charset="0"/>
                <a:ea typeface="ＭＳ Ｐゴシック" charset="0"/>
                <a:cs typeface="ＭＳ Ｐゴシック" charset="0"/>
              </a:rPr>
              <a:t>cost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, and </a:t>
            </a:r>
            <a:r>
              <a:rPr lang="en-US" i="1" dirty="0" smtClean="0">
                <a:latin typeface="Tahoma" charset="0"/>
                <a:ea typeface="ＭＳ Ｐゴシック" charset="0"/>
                <a:cs typeface="ＭＳ Ｐゴシック" charset="0"/>
              </a:rPr>
              <a:t>management algorithms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to maintain performance growth and technology scaling benefits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330F078-BF11-6B47-89B1-D774F401853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18" name="AutoShape 25"/>
          <p:cNvSpPr>
            <a:spLocks noChangeArrowheads="1"/>
          </p:cNvSpPr>
          <p:nvPr/>
        </p:nvSpPr>
        <p:spPr bwMode="auto">
          <a:xfrm>
            <a:off x="3190875" y="1166668"/>
            <a:ext cx="2557463" cy="24479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64008" tIns="32004" rIns="64008" bIns="32004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21" name="Text Box 13" descr="90%"/>
          <p:cNvSpPr txBox="1">
            <a:spLocks noChangeArrowheads="1"/>
          </p:cNvSpPr>
          <p:nvPr/>
        </p:nvSpPr>
        <p:spPr bwMode="auto">
          <a:xfrm>
            <a:off x="1245861" y="2928793"/>
            <a:ext cx="1309915" cy="6186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4008" tIns="32004" rIns="64008" bIns="32004">
            <a:spAutoFit/>
          </a:bodyPr>
          <a:lstStyle/>
          <a:p>
            <a:pPr algn="ctr"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Processor</a:t>
            </a:r>
          </a:p>
          <a:p>
            <a:pPr algn="ctr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a</a:t>
            </a:r>
            <a:r>
              <a:rPr lang="en-US" kern="0" dirty="0" smtClea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nd caches</a:t>
            </a:r>
            <a:endParaRPr lang="en-US" kern="0" dirty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26" name="Text Box 20" descr="90%"/>
          <p:cNvSpPr txBox="1">
            <a:spLocks noChangeArrowheads="1"/>
          </p:cNvSpPr>
          <p:nvPr/>
        </p:nvSpPr>
        <p:spPr bwMode="auto">
          <a:xfrm>
            <a:off x="3616246" y="2996808"/>
            <a:ext cx="1527335" cy="3416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4008" tIns="32004" rIns="64008" bIns="32004">
            <a:spAutoFit/>
          </a:bodyPr>
          <a:lstStyle/>
          <a:p>
            <a:pPr algn="ctr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Main </a:t>
            </a:r>
            <a:r>
              <a:rPr lang="en-US" kern="0" dirty="0" smtClea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Memory</a:t>
            </a:r>
            <a:endParaRPr lang="en-US" kern="0" dirty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 flipV="1">
            <a:off x="2506663" y="2282060"/>
            <a:ext cx="697185" cy="62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64008" tIns="32004" rIns="64008" bIns="32004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9472" name="Text Box 24" descr="90%"/>
          <p:cNvSpPr txBox="1">
            <a:spLocks noChangeArrowheads="1"/>
          </p:cNvSpPr>
          <p:nvPr/>
        </p:nvSpPr>
        <p:spPr bwMode="auto">
          <a:xfrm>
            <a:off x="6049936" y="3020548"/>
            <a:ext cx="2194472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Storage (SSD/HDD)</a:t>
            </a:r>
          </a:p>
        </p:txBody>
      </p:sp>
      <p:pic>
        <p:nvPicPr>
          <p:cNvPr id="19" name="Content Placeholder 6" descr="barcelona-die-photo-col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08" y="1633988"/>
            <a:ext cx="1312168" cy="127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5724128" y="2282060"/>
            <a:ext cx="697185" cy="62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64008" tIns="32004" rIns="64008" bIns="32004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pic>
        <p:nvPicPr>
          <p:cNvPr id="23" name="Picture 22" descr="di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324124" y="1633988"/>
            <a:ext cx="2304256" cy="549297"/>
          </a:xfrm>
          <a:prstGeom prst="rect">
            <a:avLst/>
          </a:prstGeom>
        </p:spPr>
      </p:pic>
      <p:pic>
        <p:nvPicPr>
          <p:cNvPr id="24" name="Picture 23" descr="di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299596" y="2308826"/>
            <a:ext cx="2304256" cy="5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50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Tolerating DRAM: Example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Retention-Aware DRAM </a:t>
            </a:r>
            <a:r>
              <a:rPr lang="en-US" dirty="0" smtClean="0"/>
              <a:t>Refresh: </a:t>
            </a:r>
            <a:r>
              <a:rPr lang="en-US" dirty="0" smtClean="0">
                <a:solidFill>
                  <a:srgbClr val="0000FF"/>
                </a:solidFill>
              </a:rPr>
              <a:t>Reducing Refresh Impact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Tiered-Latency </a:t>
            </a:r>
            <a:r>
              <a:rPr lang="en-US" dirty="0" smtClean="0"/>
              <a:t>DRAM: </a:t>
            </a:r>
            <a:r>
              <a:rPr lang="en-US" dirty="0" smtClean="0">
                <a:solidFill>
                  <a:srgbClr val="0000FF"/>
                </a:solidFill>
              </a:rPr>
              <a:t>Reducing DRAM Latency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  <a:p>
            <a:r>
              <a:rPr lang="en-US" dirty="0" err="1" smtClean="0"/>
              <a:t>RowClone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00FF"/>
                </a:solidFill>
              </a:rPr>
              <a:t>Accelerating </a:t>
            </a:r>
            <a:r>
              <a:rPr lang="en-US" dirty="0" smtClean="0">
                <a:solidFill>
                  <a:srgbClr val="0000FF"/>
                </a:solidFill>
              </a:rPr>
              <a:t>Page Copy and Initialization </a:t>
            </a:r>
          </a:p>
          <a:p>
            <a:endParaRPr lang="en-US" dirty="0"/>
          </a:p>
          <a:p>
            <a:r>
              <a:rPr lang="en-US" dirty="0" smtClean="0"/>
              <a:t>Subarray</a:t>
            </a:r>
            <a:r>
              <a:rPr lang="en-US" dirty="0"/>
              <a:t>-Level </a:t>
            </a:r>
            <a:r>
              <a:rPr lang="en-US" dirty="0" smtClean="0"/>
              <a:t>Parallelism: </a:t>
            </a:r>
            <a:r>
              <a:rPr lang="en-US" dirty="0" smtClean="0">
                <a:solidFill>
                  <a:srgbClr val="0000FF"/>
                </a:solidFill>
              </a:rPr>
              <a:t>Reducing Bank Conflict Impact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1340768"/>
            <a:ext cx="8136904" cy="50405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583119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863"/>
            <a:ext cx="2646363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DRAM Refresh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</a:rPr>
              <a:t>DRAM capacitor charge leaks over time</a:t>
            </a:r>
          </a:p>
          <a:p>
            <a:pPr>
              <a:defRPr/>
            </a:pPr>
            <a:endParaRPr lang="en-US" dirty="0" smtClean="0">
              <a:latin typeface="Tahoma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</a:rPr>
              <a:t>The </a:t>
            </a:r>
            <a:r>
              <a:rPr lang="en-US" dirty="0">
                <a:latin typeface="Tahoma" charset="0"/>
              </a:rPr>
              <a:t>memory controller needs to </a:t>
            </a:r>
            <a:r>
              <a:rPr lang="en-US" dirty="0" smtClean="0">
                <a:latin typeface="Tahoma" charset="0"/>
              </a:rPr>
              <a:t>refresh each </a:t>
            </a:r>
            <a:r>
              <a:rPr lang="en-US" dirty="0">
                <a:latin typeface="Tahoma" charset="0"/>
              </a:rPr>
              <a:t>row periodically to </a:t>
            </a:r>
            <a:r>
              <a:rPr lang="en-US" dirty="0" smtClean="0">
                <a:latin typeface="Tahoma" charset="0"/>
              </a:rPr>
              <a:t>restore charge</a:t>
            </a:r>
            <a:endParaRPr lang="en-US" dirty="0">
              <a:latin typeface="Tahoma" charset="0"/>
            </a:endParaRP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Activate each </a:t>
            </a:r>
            <a:r>
              <a:rPr lang="en-US" dirty="0">
                <a:latin typeface="Tahoma" charset="0"/>
                <a:ea typeface="ＭＳ Ｐゴシック" charset="0"/>
              </a:rPr>
              <a:t>row every N </a:t>
            </a:r>
            <a:r>
              <a:rPr lang="en-US" dirty="0" err="1">
                <a:latin typeface="Tahoma" charset="0"/>
                <a:ea typeface="ＭＳ Ｐゴシック" charset="0"/>
              </a:rPr>
              <a:t>ms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Typical N = 64 </a:t>
            </a:r>
            <a:r>
              <a:rPr lang="en-US" dirty="0" err="1" smtClean="0">
                <a:latin typeface="Tahoma" charset="0"/>
                <a:ea typeface="ＭＳ Ｐゴシック" charset="0"/>
              </a:rPr>
              <a:t>ms</a:t>
            </a:r>
            <a:endParaRPr lang="en-US" dirty="0" smtClean="0">
              <a:latin typeface="Tahoma" charset="0"/>
              <a:ea typeface="ＭＳ Ｐゴシック" charset="0"/>
            </a:endParaRPr>
          </a:p>
          <a:p>
            <a:pPr lvl="1">
              <a:defRPr/>
            </a:pPr>
            <a:endParaRPr lang="en-US" dirty="0">
              <a:latin typeface="Tahoma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</a:rPr>
              <a:t>Downsides of refresh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200" dirty="0">
                <a:latin typeface="Tahoma" charset="0"/>
                <a:ea typeface="ＭＳ Ｐゴシック" charset="0"/>
              </a:rPr>
              <a:t>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   -- </a:t>
            </a:r>
            <a:r>
              <a:rPr lang="en-US" sz="22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E</a:t>
            </a:r>
            <a:r>
              <a:rPr lang="en-US" sz="2200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nergy consumption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: Each refresh consumes energy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-</a:t>
            </a:r>
            <a:r>
              <a:rPr lang="en-US" dirty="0">
                <a:latin typeface="Tahoma" charset="0"/>
                <a:ea typeface="ＭＳ Ｐゴシック" charset="0"/>
              </a:rPr>
              <a:t>-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Performance degradation</a:t>
            </a:r>
            <a:r>
              <a:rPr lang="en-US" dirty="0" smtClean="0">
                <a:latin typeface="Tahoma" charset="0"/>
                <a:ea typeface="ＭＳ Ｐゴシック" charset="0"/>
              </a:rPr>
              <a:t>: DRAM rank/bank </a:t>
            </a:r>
            <a:r>
              <a:rPr lang="en-US" dirty="0">
                <a:latin typeface="Tahoma" charset="0"/>
                <a:ea typeface="ＭＳ Ｐゴシック" charset="0"/>
              </a:rPr>
              <a:t>unavailable while refreshed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--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QoS/predictability impact</a:t>
            </a:r>
            <a:r>
              <a:rPr lang="en-US" dirty="0" smtClean="0">
                <a:latin typeface="Tahoma" charset="0"/>
                <a:ea typeface="ＭＳ Ｐゴシック" charset="0"/>
              </a:rPr>
              <a:t>: (Long) pause times during refresh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--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Refresh rate limits DRAM </a:t>
            </a:r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capacity scaling </a:t>
            </a:r>
            <a:endParaRPr lang="en-US" dirty="0">
              <a:solidFill>
                <a:srgbClr val="0000FF"/>
              </a:solidFill>
              <a:latin typeface="Tahoma" charset="0"/>
            </a:endParaRPr>
          </a:p>
          <a:p>
            <a:pPr lvl="1">
              <a:buFont typeface="Wingdings" charset="0"/>
              <a:buNone/>
              <a:defRPr/>
            </a:pPr>
            <a:endParaRPr lang="en-US" dirty="0">
              <a:latin typeface="Tahoma" charset="0"/>
            </a:endParaRPr>
          </a:p>
          <a:p>
            <a:pPr>
              <a:defRPr/>
            </a:pPr>
            <a:endParaRPr lang="en-US" dirty="0">
              <a:latin typeface="Tahoma" charset="0"/>
            </a:endParaRPr>
          </a:p>
          <a:p>
            <a:pPr lvl="1">
              <a:defRPr/>
            </a:pPr>
            <a:endParaRPr lang="en-US" dirty="0">
              <a:latin typeface="Tahoma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Tahoma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3C4982-98C9-324D-9F65-FCC9C20E067B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21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491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Refresh Overhead: Performance</a:t>
            </a:r>
          </a:p>
        </p:txBody>
      </p:sp>
      <p:sp>
        <p:nvSpPr>
          <p:cNvPr id="9728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81CABFF-B2FC-7446-B344-1DF3937ECF6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9728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81075"/>
            <a:ext cx="6867525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2"/>
          <p:cNvSpPr txBox="1">
            <a:spLocks noChangeArrowheads="1"/>
          </p:cNvSpPr>
          <p:nvPr/>
        </p:nvSpPr>
        <p:spPr bwMode="auto">
          <a:xfrm>
            <a:off x="2555875" y="4746625"/>
            <a:ext cx="1143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404040"/>
                </a:solidFill>
                <a:latin typeface="Calibri" charset="0"/>
              </a:rPr>
              <a:t>8%</a:t>
            </a:r>
          </a:p>
        </p:txBody>
      </p:sp>
      <p:sp>
        <p:nvSpPr>
          <p:cNvPr id="97285" name="2"/>
          <p:cNvSpPr txBox="1">
            <a:spLocks noChangeArrowheads="1"/>
          </p:cNvSpPr>
          <p:nvPr/>
        </p:nvSpPr>
        <p:spPr bwMode="auto">
          <a:xfrm>
            <a:off x="6443663" y="2997200"/>
            <a:ext cx="1143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404040"/>
                </a:solidFill>
                <a:latin typeface="Calibri" charset="0"/>
              </a:rPr>
              <a:t>46%</a:t>
            </a:r>
          </a:p>
        </p:txBody>
      </p:sp>
    </p:spTree>
    <p:extLst>
      <p:ext uri="{BB962C8B-B14F-4D97-AF65-F5344CB8AC3E}">
        <p14:creationId xmlns:p14="http://schemas.microsoft.com/office/powerpoint/2010/main" val="24979220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Refresh Overhead: Energy</a:t>
            </a:r>
          </a:p>
        </p:txBody>
      </p:sp>
      <p:sp>
        <p:nvSpPr>
          <p:cNvPr id="9830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8D7D63-AEFE-3544-81C8-F29D7B5104D9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9830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06" y="908720"/>
            <a:ext cx="692943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2"/>
          <p:cNvSpPr txBox="1">
            <a:spLocks noChangeArrowheads="1"/>
          </p:cNvSpPr>
          <p:nvPr/>
        </p:nvSpPr>
        <p:spPr bwMode="auto">
          <a:xfrm>
            <a:off x="2555875" y="4508500"/>
            <a:ext cx="1143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404040"/>
                </a:solidFill>
                <a:latin typeface="Calibri" charset="0"/>
              </a:rPr>
              <a:t>15%</a:t>
            </a:r>
          </a:p>
        </p:txBody>
      </p:sp>
      <p:sp>
        <p:nvSpPr>
          <p:cNvPr id="98309" name="2"/>
          <p:cNvSpPr txBox="1">
            <a:spLocks noChangeArrowheads="1"/>
          </p:cNvSpPr>
          <p:nvPr/>
        </p:nvSpPr>
        <p:spPr bwMode="auto">
          <a:xfrm>
            <a:off x="6443663" y="2997200"/>
            <a:ext cx="1143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404040"/>
                </a:solidFill>
                <a:latin typeface="Calibri" charset="0"/>
              </a:rPr>
              <a:t>47%</a:t>
            </a:r>
          </a:p>
        </p:txBody>
      </p:sp>
    </p:spTree>
    <p:extLst>
      <p:ext uri="{BB962C8B-B14F-4D97-AF65-F5344CB8AC3E}">
        <p14:creationId xmlns:p14="http://schemas.microsoft.com/office/powerpoint/2010/main" val="20430010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 Time Profile of DRAM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786FF2-CC60-CB43-AE88-3EA46362104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4459"/>
            <a:ext cx="9144000" cy="437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358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435" y="1268760"/>
            <a:ext cx="3184345" cy="1872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 smtClean="0"/>
              <a:t>RAIDR: Eliminating Unnecessary Refreshes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980728"/>
            <a:ext cx="9036496" cy="5267672"/>
          </a:xfrm>
        </p:spPr>
        <p:txBody>
          <a:bodyPr/>
          <a:lstStyle/>
          <a:p>
            <a:r>
              <a:rPr lang="en-US" sz="2200" dirty="0"/>
              <a:t>Observation: </a:t>
            </a:r>
            <a:r>
              <a:rPr lang="en-US" sz="2200" dirty="0">
                <a:solidFill>
                  <a:srgbClr val="0000FF"/>
                </a:solidFill>
              </a:rPr>
              <a:t>Most </a:t>
            </a:r>
            <a:r>
              <a:rPr lang="en-US" sz="2200" dirty="0" smtClean="0">
                <a:solidFill>
                  <a:srgbClr val="0000FF"/>
                </a:solidFill>
              </a:rPr>
              <a:t>DRAM rows </a:t>
            </a:r>
            <a:r>
              <a:rPr lang="en-US" sz="2200" dirty="0">
                <a:solidFill>
                  <a:srgbClr val="0000FF"/>
                </a:solidFill>
              </a:rPr>
              <a:t>can be refreshed much less often without losing data 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[Kim+, EDL’09</a:t>
            </a: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</a:rPr>
              <a:t>][Liu+ ISCA’13]</a:t>
            </a:r>
            <a:endParaRPr lang="en-US" sz="15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800" dirty="0" smtClean="0"/>
          </a:p>
          <a:p>
            <a:r>
              <a:rPr lang="en-US" sz="2200" dirty="0" smtClean="0"/>
              <a:t>Key </a:t>
            </a:r>
            <a:r>
              <a:rPr lang="en-US" sz="2200" dirty="0"/>
              <a:t>idea: </a:t>
            </a:r>
            <a:r>
              <a:rPr lang="en-US" sz="2200" dirty="0" smtClean="0">
                <a:solidFill>
                  <a:srgbClr val="0000FF"/>
                </a:solidFill>
              </a:rPr>
              <a:t>Refresh </a:t>
            </a:r>
            <a:r>
              <a:rPr lang="en-US" sz="2200" dirty="0">
                <a:solidFill>
                  <a:srgbClr val="0000FF"/>
                </a:solidFill>
              </a:rPr>
              <a:t>rows containing weak cells </a:t>
            </a:r>
            <a:endParaRPr lang="en-US" sz="22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smtClean="0">
                <a:solidFill>
                  <a:srgbClr val="0000FF"/>
                </a:solidFill>
              </a:rPr>
              <a:t>   more frequently, other </a:t>
            </a:r>
            <a:r>
              <a:rPr lang="en-US" sz="2200" dirty="0">
                <a:solidFill>
                  <a:srgbClr val="0000FF"/>
                </a:solidFill>
              </a:rPr>
              <a:t>rows less </a:t>
            </a:r>
            <a:r>
              <a:rPr lang="en-US" sz="2200" dirty="0" smtClean="0">
                <a:solidFill>
                  <a:srgbClr val="0000FF"/>
                </a:solidFill>
              </a:rPr>
              <a:t>frequently</a:t>
            </a:r>
          </a:p>
          <a:p>
            <a:pPr marL="344487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1. Profiling: </a:t>
            </a:r>
            <a:r>
              <a:rPr lang="en-US" sz="2000" dirty="0">
                <a:solidFill>
                  <a:srgbClr val="000000"/>
                </a:solidFill>
              </a:rPr>
              <a:t>Profile </a:t>
            </a:r>
            <a:r>
              <a:rPr lang="en-US" sz="2000" dirty="0" smtClean="0">
                <a:solidFill>
                  <a:srgbClr val="000000"/>
                </a:solidFill>
              </a:rPr>
              <a:t>retention </a:t>
            </a:r>
            <a:r>
              <a:rPr lang="en-US" sz="2000" dirty="0">
                <a:solidFill>
                  <a:srgbClr val="000000"/>
                </a:solidFill>
              </a:rPr>
              <a:t>time of </a:t>
            </a:r>
            <a:r>
              <a:rPr lang="en-US" sz="2000" dirty="0" smtClean="0">
                <a:solidFill>
                  <a:srgbClr val="000000"/>
                </a:solidFill>
              </a:rPr>
              <a:t>all rows</a:t>
            </a:r>
            <a:endParaRPr lang="en-US" sz="2000" dirty="0">
              <a:solidFill>
                <a:srgbClr val="000000"/>
              </a:solidFill>
            </a:endParaRPr>
          </a:p>
          <a:p>
            <a:pPr marL="344487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2. Binning: </a:t>
            </a:r>
            <a:r>
              <a:rPr lang="en-US" sz="2000" dirty="0">
                <a:solidFill>
                  <a:srgbClr val="000000"/>
                </a:solidFill>
              </a:rPr>
              <a:t>Store rows into bins by retention </a:t>
            </a:r>
            <a:r>
              <a:rPr lang="en-US" sz="2000" dirty="0" smtClean="0">
                <a:solidFill>
                  <a:srgbClr val="000000"/>
                </a:solidFill>
              </a:rPr>
              <a:t>time in memory controller</a:t>
            </a:r>
          </a:p>
          <a:p>
            <a:pPr marL="344487" lvl="1" indent="0">
              <a:buNone/>
            </a:pPr>
            <a:r>
              <a:rPr lang="en-US" sz="2000" dirty="0">
                <a:solidFill>
                  <a:srgbClr val="000000"/>
                </a:solidFill>
                <a:sym typeface="Wingdings"/>
              </a:rPr>
              <a:t>	</a:t>
            </a:r>
            <a:r>
              <a:rPr lang="en-US" sz="2000" i="1" dirty="0" smtClean="0">
                <a:solidFill>
                  <a:srgbClr val="000000"/>
                </a:solidFill>
                <a:sym typeface="Wingdings"/>
              </a:rPr>
              <a:t>Efficient storage with Bloom Filters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 (only 1.25KB for 32GB memory)</a:t>
            </a:r>
            <a:endParaRPr lang="en-US" sz="2000" dirty="0">
              <a:solidFill>
                <a:srgbClr val="000000"/>
              </a:solidFill>
            </a:endParaRPr>
          </a:p>
          <a:p>
            <a:pPr marL="344487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3. Refreshing: </a:t>
            </a:r>
            <a:r>
              <a:rPr lang="en-US" sz="2000" dirty="0">
                <a:solidFill>
                  <a:srgbClr val="000000"/>
                </a:solidFill>
              </a:rPr>
              <a:t>Memory controller refreshes rows in different bins at different rates</a:t>
            </a:r>
          </a:p>
          <a:p>
            <a:pPr lvl="1"/>
            <a:endParaRPr lang="en-US" sz="800" dirty="0" smtClean="0"/>
          </a:p>
          <a:p>
            <a:r>
              <a:rPr lang="en-US" sz="2200" dirty="0" smtClean="0"/>
              <a:t>Results: 8-core, 32GB, SPEC, </a:t>
            </a:r>
            <a:r>
              <a:rPr lang="en-US" sz="2200" dirty="0"/>
              <a:t>TPC-C, TPC-</a:t>
            </a:r>
            <a:r>
              <a:rPr lang="en-US" sz="2200" dirty="0" smtClean="0"/>
              <a:t>H</a:t>
            </a:r>
            <a:endParaRPr lang="en-US" sz="2200" dirty="0"/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74.6% refresh </a:t>
            </a:r>
            <a:r>
              <a:rPr lang="en-US" sz="1800" dirty="0" smtClean="0">
                <a:solidFill>
                  <a:srgbClr val="0000FF"/>
                </a:solidFill>
              </a:rPr>
              <a:t>reduction @ 1.25KB storage</a:t>
            </a:r>
            <a:endParaRPr lang="en-US" sz="1800" dirty="0">
              <a:solidFill>
                <a:srgbClr val="0000FF"/>
              </a:solidFill>
            </a:endParaRP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~16%/20% DRAM dynamic/idle power reduction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~9% performance improvement </a:t>
            </a:r>
            <a:endParaRPr lang="en-US" sz="1800" dirty="0" smtClean="0">
              <a:solidFill>
                <a:srgbClr val="0000FF"/>
              </a:solidFill>
            </a:endParaRP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B</a:t>
            </a:r>
            <a:r>
              <a:rPr lang="en-US" sz="1800" dirty="0" smtClean="0">
                <a:solidFill>
                  <a:srgbClr val="0000FF"/>
                </a:solidFill>
              </a:rPr>
              <a:t>enefits </a:t>
            </a:r>
            <a:r>
              <a:rPr lang="en-US" sz="1800" dirty="0" smtClean="0">
                <a:solidFill>
                  <a:srgbClr val="0000FF"/>
                </a:solidFill>
              </a:rPr>
              <a:t>increase with DRAM capacity</a:t>
            </a:r>
            <a:endParaRPr lang="en-US" sz="18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4299384"/>
            <a:ext cx="3312368" cy="23699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03648" y="6577607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ahoma" charset="0"/>
              </a:rPr>
              <a:t>Liu et al., “</a:t>
            </a:r>
            <a:r>
              <a:rPr lang="en-US" altLang="ja-JP" sz="1400" dirty="0">
                <a:solidFill>
                  <a:srgbClr val="0000FF"/>
                </a:solidFill>
                <a:latin typeface="Tahoma" charset="0"/>
              </a:rPr>
              <a:t>RAIDR: Retention-Aware Intelligent DRAM Refresh</a:t>
            </a:r>
            <a:r>
              <a:rPr lang="en-US" altLang="ja-JP" sz="1400" dirty="0">
                <a:solidFill>
                  <a:srgbClr val="000000"/>
                </a:solidFill>
                <a:latin typeface="Tahoma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Tahoma" charset="0"/>
              </a:rPr>
              <a:t>”</a:t>
            </a:r>
            <a:r>
              <a:rPr lang="en-US" altLang="ja-JP" sz="1400" dirty="0">
                <a:solidFill>
                  <a:srgbClr val="000000"/>
                </a:solidFill>
                <a:latin typeface="Tahoma" charset="0"/>
              </a:rPr>
              <a:t> ISCA 2012.</a:t>
            </a:r>
            <a:endParaRPr lang="en-US" sz="1400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948264" y="1844825"/>
            <a:ext cx="1224136" cy="43204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ahoma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804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find out and expose weak memory cells/</a:t>
            </a:r>
            <a:r>
              <a:rPr lang="en-US" dirty="0" smtClean="0"/>
              <a:t>rows</a:t>
            </a:r>
          </a:p>
          <a:p>
            <a:pPr lvl="1"/>
            <a:r>
              <a:rPr lang="en-US" dirty="0"/>
              <a:t>Early analysis of modern DRAM chips: </a:t>
            </a:r>
          </a:p>
          <a:p>
            <a:pPr lvl="2"/>
            <a:r>
              <a:rPr lang="en-US" dirty="0"/>
              <a:t>Liu+, “</a:t>
            </a:r>
            <a:r>
              <a:rPr lang="en-US" dirty="0">
                <a:solidFill>
                  <a:srgbClr val="0000FF"/>
                </a:solidFill>
              </a:rPr>
              <a:t>An Experimental Study of Data Retention Behavior in Modern DRAM Devices: Implications for Retention Time Profiling Mechanisms</a:t>
            </a:r>
            <a:r>
              <a:rPr lang="en-US" dirty="0"/>
              <a:t>”, ISCA 2013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Low-cost system-level tolerance of DRAM errors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Tolerating cell-to-cell interference at the system level </a:t>
            </a:r>
          </a:p>
          <a:p>
            <a:pPr lvl="1"/>
            <a:r>
              <a:rPr lang="en-US" dirty="0" smtClean="0"/>
              <a:t>For both </a:t>
            </a:r>
            <a:r>
              <a:rPr lang="en-US" dirty="0" smtClean="0"/>
              <a:t>DRAM and Flash. Early analysis of Flash chips:</a:t>
            </a:r>
          </a:p>
          <a:p>
            <a:pPr lvl="2"/>
            <a:r>
              <a:rPr lang="en-US" dirty="0" err="1" smtClean="0"/>
              <a:t>Cai</a:t>
            </a:r>
            <a:r>
              <a:rPr lang="en-US" dirty="0"/>
              <a:t>+, “</a:t>
            </a:r>
            <a:r>
              <a:rPr lang="en-US" dirty="0">
                <a:solidFill>
                  <a:srgbClr val="0000FF"/>
                </a:solidFill>
              </a:rPr>
              <a:t>Program Interference in MLC NAND Flash Memory: Characterization, Modeling, and Mitigation</a:t>
            </a:r>
            <a:r>
              <a:rPr lang="en-US" dirty="0"/>
              <a:t>,” ICCD 2013.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0728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Tolerating DRAM: Example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Retention-Aware DRAM </a:t>
            </a:r>
            <a:r>
              <a:rPr lang="en-US" dirty="0" smtClean="0"/>
              <a:t>Refresh: </a:t>
            </a:r>
            <a:r>
              <a:rPr lang="en-US" dirty="0" smtClean="0">
                <a:solidFill>
                  <a:srgbClr val="0000FF"/>
                </a:solidFill>
              </a:rPr>
              <a:t>Reducing Refresh Impact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Tiered-Latency </a:t>
            </a:r>
            <a:r>
              <a:rPr lang="en-US" dirty="0" smtClean="0"/>
              <a:t>DRAM: </a:t>
            </a:r>
            <a:r>
              <a:rPr lang="en-US" dirty="0" smtClean="0">
                <a:solidFill>
                  <a:srgbClr val="0000FF"/>
                </a:solidFill>
              </a:rPr>
              <a:t>Reducing DRAM Latency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  <a:p>
            <a:r>
              <a:rPr lang="en-US" dirty="0" err="1" smtClean="0"/>
              <a:t>RowClone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00FF"/>
                </a:solidFill>
              </a:rPr>
              <a:t>Accelerating Page </a:t>
            </a:r>
            <a:r>
              <a:rPr lang="en-US" dirty="0" smtClean="0">
                <a:solidFill>
                  <a:srgbClr val="0000FF"/>
                </a:solidFill>
              </a:rPr>
              <a:t>Copy and Initialization </a:t>
            </a:r>
          </a:p>
          <a:p>
            <a:endParaRPr lang="en-US" dirty="0"/>
          </a:p>
          <a:p>
            <a:r>
              <a:rPr lang="en-US" dirty="0" smtClean="0"/>
              <a:t>Subarray</a:t>
            </a:r>
            <a:r>
              <a:rPr lang="en-US" dirty="0"/>
              <a:t>-Level </a:t>
            </a:r>
            <a:r>
              <a:rPr lang="en-US" dirty="0" smtClean="0"/>
              <a:t>Parallelism: </a:t>
            </a:r>
            <a:r>
              <a:rPr lang="en-US" dirty="0" smtClean="0">
                <a:solidFill>
                  <a:srgbClr val="0000FF"/>
                </a:solidFill>
              </a:rPr>
              <a:t>Reducing Bank Conflict Impact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2238772"/>
            <a:ext cx="6696744" cy="50405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220853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DRAM Latency-Capacity Trend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565617"/>
              </p:ext>
            </p:extLst>
          </p:nvPr>
        </p:nvGraphicFramePr>
        <p:xfrm>
          <a:off x="304800" y="885825"/>
          <a:ext cx="8458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48400" y="1600200"/>
            <a:ext cx="112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4F81BD"/>
                </a:solidFill>
                <a:latin typeface="Calibri"/>
              </a:rPr>
              <a:t>16X</a:t>
            </a:r>
            <a:endParaRPr lang="en-US" sz="3600" b="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3276600"/>
            <a:ext cx="112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C0504D"/>
                </a:solidFill>
                <a:latin typeface="Calibri"/>
              </a:rPr>
              <a:t>-20%</a:t>
            </a:r>
            <a:endParaRPr lang="en-US" sz="3600" b="1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7150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smtClean="0">
                <a:solidFill>
                  <a:srgbClr val="FF0000"/>
                </a:solidFill>
                <a:latin typeface="Calibri"/>
              </a:rPr>
              <a:t>DRAM latency continues to be a critical bottleneck</a:t>
            </a:r>
            <a:endParaRPr lang="en-US" sz="3200" i="1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3493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  <p:bldP spid="2" grpId="0"/>
      <p:bldP spid="9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304800" y="4876800"/>
            <a:ext cx="853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prstClr val="black"/>
                </a:solidFill>
                <a:latin typeface="Calibri"/>
              </a:rPr>
              <a:t>DRAM Latency = </a:t>
            </a:r>
            <a:r>
              <a:rPr lang="en-US" sz="3200" b="1" i="1" dirty="0" err="1" smtClean="0">
                <a:solidFill>
                  <a:srgbClr val="FF0000"/>
                </a:solidFill>
                <a:latin typeface="Calibri"/>
              </a:rPr>
              <a:t>Subarray</a:t>
            </a:r>
            <a:r>
              <a:rPr lang="en-US" sz="3200" b="1" i="1" dirty="0" smtClean="0">
                <a:solidFill>
                  <a:srgbClr val="FF0000"/>
                </a:solidFill>
                <a:latin typeface="Calibri"/>
              </a:rPr>
              <a:t> Latency</a:t>
            </a:r>
            <a:r>
              <a:rPr lang="en-US" sz="3200" i="1" dirty="0" smtClean="0">
                <a:solidFill>
                  <a:prstClr val="black"/>
                </a:solidFill>
                <a:latin typeface="Calibri"/>
              </a:rPr>
              <a:t> + I/O Latency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838200"/>
          </a:xfrm>
        </p:spPr>
        <p:txBody>
          <a:bodyPr>
            <a:normAutofit/>
          </a:bodyPr>
          <a:lstStyle/>
          <a:p>
            <a:r>
              <a:rPr lang="en-US" smtClean="0"/>
              <a:t>   What </a:t>
            </a:r>
            <a:r>
              <a:rPr lang="en-US"/>
              <a:t>Causes the Long Latency?</a:t>
            </a:r>
          </a:p>
        </p:txBody>
      </p:sp>
      <p:sp>
        <p:nvSpPr>
          <p:cNvPr id="490" name="Rectangle 489"/>
          <p:cNvSpPr/>
          <p:nvPr/>
        </p:nvSpPr>
        <p:spPr>
          <a:xfrm>
            <a:off x="3124203" y="762000"/>
            <a:ext cx="2743201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smtClean="0">
                <a:solidFill>
                  <a:prstClr val="black"/>
                </a:solidFill>
                <a:latin typeface="Calibri"/>
              </a:rPr>
              <a:t>DRAM Chip</a:t>
            </a:r>
            <a:endParaRPr lang="en-US" sz="28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Rectangle 71"/>
          <p:cNvSpPr/>
          <p:nvPr/>
        </p:nvSpPr>
        <p:spPr>
          <a:xfrm rot="10800000" flipV="1">
            <a:off x="3124204" y="12192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3124203" y="4495800"/>
            <a:ext cx="2743201" cy="0"/>
          </a:xfrm>
          <a:prstGeom prst="line">
            <a:avLst/>
          </a:prstGeom>
          <a:ln w="1270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72" idx="2"/>
          </p:cNvCxnSpPr>
          <p:nvPr/>
        </p:nvCxnSpPr>
        <p:spPr>
          <a:xfrm flipV="1">
            <a:off x="4495804" y="3962400"/>
            <a:ext cx="0" cy="45720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3048003" y="4038600"/>
            <a:ext cx="1371603" cy="381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>
                <a:solidFill>
                  <a:prstClr val="black"/>
                </a:solidFill>
                <a:latin typeface="Calibri"/>
              </a:rPr>
              <a:t>c</a:t>
            </a:r>
            <a:r>
              <a:rPr lang="en-US" sz="2800" b="1" i="1" smtClean="0">
                <a:solidFill>
                  <a:prstClr val="black"/>
                </a:solidFill>
                <a:latin typeface="Calibri"/>
              </a:rPr>
              <a:t>hannel</a:t>
            </a:r>
            <a:endParaRPr lang="en-US" sz="28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 rot="10800000" flipV="1">
            <a:off x="3276595" y="3276600"/>
            <a:ext cx="2438404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 rot="10800000" flipV="1">
            <a:off x="3276600" y="1371600"/>
            <a:ext cx="2438404" cy="14478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495804" y="2819400"/>
            <a:ext cx="0" cy="45720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276599" y="1371600"/>
            <a:ext cx="2438405" cy="6096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>
                <a:solidFill>
                  <a:prstClr val="black"/>
                </a:solidFill>
                <a:latin typeface="Calibri"/>
              </a:rPr>
              <a:t>c</a:t>
            </a:r>
            <a:r>
              <a:rPr lang="en-US" sz="2800" b="1" i="1" smtClean="0">
                <a:solidFill>
                  <a:prstClr val="black"/>
                </a:solidFill>
                <a:latin typeface="Calibri"/>
              </a:rPr>
              <a:t>ell array</a:t>
            </a:r>
            <a:endParaRPr lang="en-US" sz="28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76604" y="3276599"/>
            <a:ext cx="2438405" cy="53340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smtClean="0">
                <a:solidFill>
                  <a:prstClr val="black"/>
                </a:solidFill>
                <a:latin typeface="Calibri"/>
              </a:rPr>
              <a:t>I/O</a:t>
            </a:r>
            <a:endParaRPr lang="en-US" sz="2800" b="1" i="1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3048000" y="762000"/>
            <a:ext cx="2819411" cy="3733802"/>
            <a:chOff x="2743189" y="761998"/>
            <a:chExt cx="2819411" cy="3733802"/>
          </a:xfrm>
        </p:grpSpPr>
        <p:sp>
          <p:nvSpPr>
            <p:cNvPr id="74" name="Rectangle 73"/>
            <p:cNvSpPr/>
            <p:nvPr/>
          </p:nvSpPr>
          <p:spPr>
            <a:xfrm>
              <a:off x="2819394" y="761998"/>
              <a:ext cx="2743201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smtClean="0">
                  <a:solidFill>
                    <a:prstClr val="black"/>
                  </a:solidFill>
                  <a:latin typeface="Calibri"/>
                </a:rPr>
                <a:t>DRAM Chip</a:t>
              </a:r>
              <a:endParaRPr lang="en-US" sz="2800" b="1" i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 rot="10800000" flipV="1">
              <a:off x="2819400" y="1219200"/>
              <a:ext cx="2743200" cy="2743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2819399" y="4495800"/>
              <a:ext cx="2743201" cy="0"/>
            </a:xfrm>
            <a:prstGeom prst="line">
              <a:avLst/>
            </a:prstGeom>
            <a:ln w="1270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endCxn id="75" idx="2"/>
            </p:cNvCxnSpPr>
            <p:nvPr/>
          </p:nvCxnSpPr>
          <p:spPr>
            <a:xfrm flipV="1">
              <a:off x="4191000" y="3962400"/>
              <a:ext cx="0" cy="457200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2743189" y="4038598"/>
              <a:ext cx="1371603" cy="38100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>
                  <a:solidFill>
                    <a:prstClr val="black"/>
                  </a:solidFill>
                  <a:latin typeface="Calibri"/>
                </a:rPr>
                <a:t>c</a:t>
              </a:r>
              <a:r>
                <a:rPr lang="en-US" sz="2800" b="1" i="1" smtClean="0">
                  <a:solidFill>
                    <a:prstClr val="black"/>
                  </a:solidFill>
                  <a:latin typeface="Calibri"/>
                </a:rPr>
                <a:t>hannel</a:t>
              </a:r>
              <a:endParaRPr lang="en-US" sz="2800" b="1" i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0800000" flipV="1">
              <a:off x="2971791" y="3276600"/>
              <a:ext cx="2438404" cy="533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 flipV="1">
              <a:off x="4191000" y="2849880"/>
              <a:ext cx="2" cy="426720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2971800" y="3276599"/>
              <a:ext cx="2438405" cy="5334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smtClean="0">
                  <a:solidFill>
                    <a:prstClr val="black"/>
                  </a:solidFill>
                  <a:latin typeface="Calibri"/>
                </a:rPr>
                <a:t>I/O</a:t>
              </a:r>
              <a:endParaRPr lang="en-US" sz="2800" b="1" i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 rot="10800000" flipV="1">
              <a:off x="2971800" y="1371598"/>
              <a:ext cx="2438388" cy="1447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 rot="10800000" flipV="1">
              <a:off x="3048006" y="1438273"/>
              <a:ext cx="2285982" cy="3714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 rot="10800000" flipV="1">
              <a:off x="3048006" y="2343149"/>
              <a:ext cx="2285982" cy="4114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048007" y="1428748"/>
              <a:ext cx="2285982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err="1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en-US" sz="2800" b="1" i="1" dirty="0" err="1" smtClean="0">
                  <a:solidFill>
                    <a:prstClr val="black"/>
                  </a:solidFill>
                  <a:latin typeface="Calibri"/>
                </a:rPr>
                <a:t>ubarray</a:t>
              </a:r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 rot="10800000" flipV="1">
              <a:off x="3048006" y="1876423"/>
              <a:ext cx="2285982" cy="411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04800" y="48768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prstClr val="black"/>
                </a:solidFill>
                <a:latin typeface="Calibri"/>
              </a:rPr>
              <a:t>DRAM Latency = </a:t>
            </a:r>
            <a:r>
              <a:rPr lang="en-US" sz="3200" i="1" dirty="0" err="1" smtClean="0">
                <a:solidFill>
                  <a:prstClr val="black"/>
                </a:solidFill>
                <a:latin typeface="Calibri"/>
              </a:rPr>
              <a:t>Subarray</a:t>
            </a:r>
            <a:r>
              <a:rPr lang="en-US" sz="3200" i="1" dirty="0" smtClean="0">
                <a:solidFill>
                  <a:prstClr val="black"/>
                </a:solidFill>
                <a:latin typeface="Calibri"/>
              </a:rPr>
              <a:t> Latency + </a:t>
            </a:r>
            <a:r>
              <a:rPr lang="en-US" sz="3200" i="1" dirty="0">
                <a:solidFill>
                  <a:prstClr val="black"/>
                </a:solidFill>
                <a:latin typeface="Calibri"/>
              </a:rPr>
              <a:t>I/</a:t>
            </a:r>
            <a:r>
              <a:rPr lang="en-US" sz="3200" i="1" dirty="0" smtClean="0">
                <a:solidFill>
                  <a:prstClr val="black"/>
                </a:solidFill>
                <a:latin typeface="Calibri"/>
              </a:rPr>
              <a:t>O Latency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48000" y="4800600"/>
            <a:ext cx="5562600" cy="1676400"/>
            <a:chOff x="2895600" y="4724400"/>
            <a:chExt cx="5562600" cy="1676400"/>
          </a:xfrm>
        </p:grpSpPr>
        <p:sp>
          <p:nvSpPr>
            <p:cNvPr id="5" name="Oval 4"/>
            <p:cNvSpPr/>
            <p:nvPr/>
          </p:nvSpPr>
          <p:spPr>
            <a:xfrm>
              <a:off x="2895600" y="4724400"/>
              <a:ext cx="3200400" cy="838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503440" y="6019800"/>
              <a:ext cx="830560" cy="0"/>
            </a:xfrm>
            <a:prstGeom prst="straightConnector1">
              <a:avLst/>
            </a:prstGeom>
            <a:ln w="76200" cap="rnd">
              <a:solidFill>
                <a:srgbClr val="FF0000"/>
              </a:solidFill>
              <a:headEnd type="none" w="lg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endCxn id="5" idx="4"/>
            </p:cNvCxnSpPr>
            <p:nvPr/>
          </p:nvCxnSpPr>
          <p:spPr>
            <a:xfrm flipV="1">
              <a:off x="4495795" y="5562600"/>
              <a:ext cx="5" cy="457200"/>
            </a:xfrm>
            <a:prstGeom prst="line">
              <a:avLst/>
            </a:prstGeom>
            <a:ln w="76200" cap="rnd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5486400" y="5692914"/>
              <a:ext cx="2971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smtClean="0">
                  <a:solidFill>
                    <a:srgbClr val="FF0000"/>
                  </a:solidFill>
                  <a:latin typeface="Calibri"/>
                </a:rPr>
                <a:t>Dominant</a:t>
              </a:r>
            </a:p>
          </p:txBody>
        </p:sp>
      </p:grpSp>
      <p:sp>
        <p:nvSpPr>
          <p:cNvPr id="35" name="Left Arrow 34"/>
          <p:cNvSpPr/>
          <p:nvPr/>
        </p:nvSpPr>
        <p:spPr>
          <a:xfrm rot="16200000">
            <a:off x="5493547" y="1745458"/>
            <a:ext cx="1676399" cy="92868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" bIns="91440" rtlCol="0" anchor="ctr"/>
          <a:lstStyle/>
          <a:p>
            <a:pPr algn="ctr"/>
            <a:r>
              <a:rPr lang="en-US" sz="2600" b="1" dirty="0" err="1" smtClean="0">
                <a:solidFill>
                  <a:prstClr val="white"/>
                </a:solidFill>
                <a:latin typeface="Calibri"/>
              </a:rPr>
              <a:t>Subarray</a:t>
            </a:r>
            <a:endParaRPr lang="en-US" sz="26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Left Arrow 35"/>
          <p:cNvSpPr/>
          <p:nvPr/>
        </p:nvSpPr>
        <p:spPr>
          <a:xfrm rot="16200000">
            <a:off x="5689338" y="3285333"/>
            <a:ext cx="1339851" cy="92868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" bIns="91440" rtlCol="0" anchor="ctr"/>
          <a:lstStyle/>
          <a:p>
            <a:pPr algn="ctr"/>
            <a:r>
              <a:rPr lang="en-US" sz="2600" b="1" dirty="0" smtClean="0">
                <a:solidFill>
                  <a:prstClr val="white"/>
                </a:solidFill>
                <a:latin typeface="Calibri"/>
              </a:rPr>
              <a:t>I/O</a:t>
            </a:r>
            <a:endParaRPr lang="en-US" sz="26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883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490" grpId="0"/>
      <p:bldP spid="72" grpId="0" animBg="1"/>
      <p:bldP spid="83" grpId="0"/>
      <p:bldP spid="20" grpId="0" animBg="1"/>
      <p:bldP spid="21" grpId="0" animBg="1"/>
      <p:bldP spid="23" grpId="0"/>
      <p:bldP spid="24" grpId="0"/>
      <p:bldP spid="53" grpId="0"/>
      <p:bldP spid="53" grpId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800" dirty="0" smtClean="0"/>
              <a:t>Memory System: A </a:t>
            </a:r>
            <a:r>
              <a:rPr lang="en-US" sz="3800" b="1" i="1" dirty="0" smtClean="0"/>
              <a:t>Shared Resource </a:t>
            </a:r>
            <a:r>
              <a:rPr lang="en-US" sz="3800" dirty="0" smtClean="0"/>
              <a:t>View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74598C-5A2F-5E46-8E0D-A0FDA29590C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964377" y="1108075"/>
            <a:ext cx="2286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7" name="Picture 6" descr="many-core3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624" y="1066800"/>
            <a:ext cx="614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3" descr="http://i.ehow.com/images/a04/ac/qb/format-hard-drive-xp-80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3856">
            <a:off x="7195612" y="2425729"/>
            <a:ext cx="2124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21"/>
          <p:cNvSpPr>
            <a:spLocks noChangeShapeType="1"/>
          </p:cNvSpPr>
          <p:nvPr/>
        </p:nvSpPr>
        <p:spPr bwMode="auto">
          <a:xfrm>
            <a:off x="6584424" y="3470304"/>
            <a:ext cx="1044575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64008" tIns="32004" rIns="64008" bIns="32004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0" name="Text Box 24" descr="90%"/>
          <p:cNvSpPr txBox="1">
            <a:spLocks noChangeArrowheads="1"/>
          </p:cNvSpPr>
          <p:nvPr/>
        </p:nvSpPr>
        <p:spPr bwMode="auto">
          <a:xfrm>
            <a:off x="7628440" y="4189441"/>
            <a:ext cx="937743" cy="3416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4008" tIns="32004" rIns="64008" bIns="32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800" dirty="0" smtClean="0">
                <a:solidFill>
                  <a:srgbClr val="000000"/>
                </a:solidFill>
              </a:rPr>
              <a:t>Storage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0492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Why is the </a:t>
            </a:r>
            <a:r>
              <a:rPr lang="en-US" dirty="0" err="1" smtClean="0"/>
              <a:t>Subarray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o Slow?</a:t>
            </a:r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533400" y="990598"/>
            <a:ext cx="3309853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prstClr val="black"/>
                </a:solidFill>
                <a:latin typeface="Calibri"/>
              </a:rPr>
              <a:t>Subarray</a:t>
            </a:r>
            <a:endParaRPr lang="en-US" sz="3200" b="1" i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43" name="Group 242"/>
          <p:cNvGrpSpPr/>
          <p:nvPr/>
        </p:nvGrpSpPr>
        <p:grpSpPr>
          <a:xfrm>
            <a:off x="281942" y="1600204"/>
            <a:ext cx="3451858" cy="3200400"/>
            <a:chOff x="281942" y="1828802"/>
            <a:chExt cx="3451858" cy="3200400"/>
          </a:xfrm>
        </p:grpSpPr>
        <p:sp>
          <p:nvSpPr>
            <p:cNvPr id="200" name="Rectangle 199"/>
            <p:cNvSpPr/>
            <p:nvPr/>
          </p:nvSpPr>
          <p:spPr>
            <a:xfrm>
              <a:off x="3058393" y="4192806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01" name="Straight Arrow Connector 200"/>
            <p:cNvCxnSpPr>
              <a:stCxn id="200" idx="0"/>
            </p:cNvCxnSpPr>
            <p:nvPr/>
          </p:nvCxnSpPr>
          <p:spPr>
            <a:xfrm flipV="1">
              <a:off x="3241273" y="1828802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Rectangle 202"/>
            <p:cNvSpPr/>
            <p:nvPr/>
          </p:nvSpPr>
          <p:spPr>
            <a:xfrm>
              <a:off x="2601193" y="4192806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04" name="Straight Arrow Connector 203"/>
            <p:cNvCxnSpPr>
              <a:stCxn id="203" idx="0"/>
            </p:cNvCxnSpPr>
            <p:nvPr/>
          </p:nvCxnSpPr>
          <p:spPr>
            <a:xfrm flipV="1">
              <a:off x="2784073" y="1828802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Rectangle 205"/>
            <p:cNvSpPr/>
            <p:nvPr/>
          </p:nvSpPr>
          <p:spPr>
            <a:xfrm>
              <a:off x="2143993" y="4192806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07" name="Straight Arrow Connector 206"/>
            <p:cNvCxnSpPr>
              <a:stCxn id="206" idx="0"/>
            </p:cNvCxnSpPr>
            <p:nvPr/>
          </p:nvCxnSpPr>
          <p:spPr>
            <a:xfrm flipV="1">
              <a:off x="2326873" y="1828802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Rectangle 208"/>
            <p:cNvSpPr/>
            <p:nvPr/>
          </p:nvSpPr>
          <p:spPr>
            <a:xfrm>
              <a:off x="1686793" y="4192806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10" name="Straight Arrow Connector 209"/>
            <p:cNvCxnSpPr>
              <a:stCxn id="209" idx="0"/>
            </p:cNvCxnSpPr>
            <p:nvPr/>
          </p:nvCxnSpPr>
          <p:spPr>
            <a:xfrm flipV="1">
              <a:off x="1869673" y="1828802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Rectangle 211"/>
            <p:cNvSpPr/>
            <p:nvPr/>
          </p:nvSpPr>
          <p:spPr>
            <a:xfrm>
              <a:off x="1229593" y="4192806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13" name="Straight Arrow Connector 212"/>
            <p:cNvCxnSpPr>
              <a:stCxn id="212" idx="0"/>
            </p:cNvCxnSpPr>
            <p:nvPr/>
          </p:nvCxnSpPr>
          <p:spPr>
            <a:xfrm flipV="1">
              <a:off x="1412473" y="1828802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>
              <a:endCxn id="216" idx="3"/>
            </p:cNvCxnSpPr>
            <p:nvPr/>
          </p:nvCxnSpPr>
          <p:spPr>
            <a:xfrm flipH="1">
              <a:off x="1104900" y="2099212"/>
              <a:ext cx="2453640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Rectangle 215"/>
            <p:cNvSpPr/>
            <p:nvPr/>
          </p:nvSpPr>
          <p:spPr>
            <a:xfrm>
              <a:off x="739140" y="1916332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4" name="Oval 243"/>
            <p:cNvSpPr/>
            <p:nvPr/>
          </p:nvSpPr>
          <p:spPr>
            <a:xfrm>
              <a:off x="3063156" y="19202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2605956" y="19202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>
              <a:off x="2148756" y="19202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>
              <a:off x="1691556" y="19202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1234356" y="19202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50" name="Straight Arrow Connector 249"/>
            <p:cNvCxnSpPr>
              <a:endCxn id="251" idx="3"/>
            </p:cNvCxnSpPr>
            <p:nvPr/>
          </p:nvCxnSpPr>
          <p:spPr>
            <a:xfrm flipH="1">
              <a:off x="1104900" y="2556412"/>
              <a:ext cx="2453640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Rectangle 250"/>
            <p:cNvSpPr/>
            <p:nvPr/>
          </p:nvSpPr>
          <p:spPr>
            <a:xfrm>
              <a:off x="739140" y="2373532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3063156" y="23774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2605956" y="23774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2148756" y="23774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1691556" y="23774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1234356" y="23774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58" name="Straight Arrow Connector 257"/>
            <p:cNvCxnSpPr>
              <a:endCxn id="259" idx="3"/>
            </p:cNvCxnSpPr>
            <p:nvPr/>
          </p:nvCxnSpPr>
          <p:spPr>
            <a:xfrm flipH="1">
              <a:off x="1104900" y="3013612"/>
              <a:ext cx="2453640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Rectangle 258"/>
            <p:cNvSpPr/>
            <p:nvPr/>
          </p:nvSpPr>
          <p:spPr>
            <a:xfrm>
              <a:off x="739140" y="2830732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1" name="Oval 260"/>
            <p:cNvSpPr/>
            <p:nvPr/>
          </p:nvSpPr>
          <p:spPr>
            <a:xfrm>
              <a:off x="3063156" y="28346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2" name="Oval 261"/>
            <p:cNvSpPr/>
            <p:nvPr/>
          </p:nvSpPr>
          <p:spPr>
            <a:xfrm>
              <a:off x="2605956" y="28346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2148756" y="28346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1691556" y="28346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1234356" y="28346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66" name="Straight Arrow Connector 265"/>
            <p:cNvCxnSpPr>
              <a:endCxn id="267" idx="3"/>
            </p:cNvCxnSpPr>
            <p:nvPr/>
          </p:nvCxnSpPr>
          <p:spPr>
            <a:xfrm flipH="1">
              <a:off x="1104900" y="3470812"/>
              <a:ext cx="2453640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Rectangle 266"/>
            <p:cNvSpPr/>
            <p:nvPr/>
          </p:nvSpPr>
          <p:spPr>
            <a:xfrm>
              <a:off x="739140" y="3287932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9" name="Oval 268"/>
            <p:cNvSpPr/>
            <p:nvPr/>
          </p:nvSpPr>
          <p:spPr>
            <a:xfrm>
              <a:off x="3063156" y="32918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2605956" y="32918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2148756" y="32918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2" name="Oval 271"/>
            <p:cNvSpPr/>
            <p:nvPr/>
          </p:nvSpPr>
          <p:spPr>
            <a:xfrm>
              <a:off x="1691556" y="32918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>
              <a:off x="1234356" y="32918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74" name="Straight Arrow Connector 273"/>
            <p:cNvCxnSpPr>
              <a:endCxn id="275" idx="3"/>
            </p:cNvCxnSpPr>
            <p:nvPr/>
          </p:nvCxnSpPr>
          <p:spPr>
            <a:xfrm flipH="1">
              <a:off x="1104900" y="3928012"/>
              <a:ext cx="2453640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Rectangle 274"/>
            <p:cNvSpPr/>
            <p:nvPr/>
          </p:nvSpPr>
          <p:spPr>
            <a:xfrm>
              <a:off x="739140" y="3745132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3063156" y="37490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2605956" y="37490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9" name="Oval 278"/>
            <p:cNvSpPr/>
            <p:nvPr/>
          </p:nvSpPr>
          <p:spPr>
            <a:xfrm>
              <a:off x="2148756" y="37490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0" name="Oval 279"/>
            <p:cNvSpPr/>
            <p:nvPr/>
          </p:nvSpPr>
          <p:spPr>
            <a:xfrm>
              <a:off x="1691556" y="37490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1" name="Oval 280"/>
            <p:cNvSpPr/>
            <p:nvPr/>
          </p:nvSpPr>
          <p:spPr>
            <a:xfrm>
              <a:off x="1234356" y="37490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 rot="16200000">
              <a:off x="-624387" y="2827472"/>
              <a:ext cx="2193660" cy="381001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>
                  <a:solidFill>
                    <a:prstClr val="black"/>
                  </a:solidFill>
                  <a:latin typeface="Calibri"/>
                </a:rPr>
                <a:t>r</a:t>
              </a:r>
              <a:r>
                <a:rPr lang="en-US" sz="2800" b="1" i="1" dirty="0" smtClean="0">
                  <a:solidFill>
                    <a:prstClr val="black"/>
                  </a:solidFill>
                  <a:latin typeface="Calibri"/>
                </a:rPr>
                <a:t>ow decoder</a:t>
              </a:r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937176" y="4549142"/>
              <a:ext cx="2796624" cy="480060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en-US" sz="2800" b="1" i="1" dirty="0" smtClean="0">
                  <a:solidFill>
                    <a:prstClr val="black"/>
                  </a:solidFill>
                  <a:latin typeface="Calibri"/>
                </a:rPr>
                <a:t>ense amplifier</a:t>
              </a:r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5501640" y="990598"/>
            <a:ext cx="2880359" cy="3337564"/>
            <a:chOff x="5501640" y="1219196"/>
            <a:chExt cx="2880359" cy="3337564"/>
          </a:xfrm>
        </p:grpSpPr>
        <p:sp>
          <p:nvSpPr>
            <p:cNvPr id="179" name="Oval 178"/>
            <p:cNvSpPr/>
            <p:nvPr/>
          </p:nvSpPr>
          <p:spPr>
            <a:xfrm>
              <a:off x="5910346" y="2144960"/>
              <a:ext cx="2052554" cy="20460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5501640" y="1916360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81" name="Straight Arrow Connector 180"/>
            <p:cNvCxnSpPr>
              <a:endCxn id="180" idx="3"/>
            </p:cNvCxnSpPr>
            <p:nvPr/>
          </p:nvCxnSpPr>
          <p:spPr>
            <a:xfrm flipH="1">
              <a:off x="5867400" y="2099240"/>
              <a:ext cx="2286000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Rectangle 182"/>
            <p:cNvSpPr/>
            <p:nvPr/>
          </p:nvSpPr>
          <p:spPr>
            <a:xfrm rot="16200000">
              <a:off x="5551083" y="3070878"/>
              <a:ext cx="1142999" cy="357964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c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apacitor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6672346" y="2754560"/>
              <a:ext cx="1295400" cy="375491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2000" smtClean="0">
                  <a:solidFill>
                    <a:prstClr val="black"/>
                  </a:solidFill>
                  <a:latin typeface="Calibri"/>
                </a:rPr>
                <a:t>ccess</a:t>
              </a:r>
              <a:endParaRPr lang="en-US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6672346" y="2889676"/>
              <a:ext cx="1279459" cy="431479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prstClr val="black"/>
                  </a:solidFill>
                  <a:latin typeface="Calibri"/>
                </a:rPr>
                <a:t>transistor</a:t>
              </a:r>
              <a:endParaRPr lang="en-US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5757946" y="1762156"/>
              <a:ext cx="2064789" cy="327041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err="1" smtClean="0">
                  <a:solidFill>
                    <a:prstClr val="black"/>
                  </a:solidFill>
                  <a:latin typeface="Calibri"/>
                </a:rPr>
                <a:t>wordline</a:t>
              </a:r>
              <a:endParaRPr lang="en-US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 rot="16200000">
              <a:off x="7349868" y="3158868"/>
              <a:ext cx="1706594" cy="357669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err="1" smtClean="0">
                  <a:solidFill>
                    <a:prstClr val="black"/>
                  </a:solidFill>
                  <a:latin typeface="Calibri"/>
                </a:rPr>
                <a:t>bitline</a:t>
              </a:r>
              <a:endParaRPr lang="en-US" sz="200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88" name="Straight Arrow Connector 187"/>
            <p:cNvCxnSpPr/>
            <p:nvPr/>
          </p:nvCxnSpPr>
          <p:spPr>
            <a:xfrm flipV="1">
              <a:off x="8013466" y="1975763"/>
              <a:ext cx="0" cy="2291437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V="1">
              <a:off x="7291581" y="2360845"/>
              <a:ext cx="0" cy="137012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 flipH="1">
              <a:off x="7071068" y="2504208"/>
              <a:ext cx="439480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 flipH="1" flipV="1">
              <a:off x="7510546" y="2602160"/>
              <a:ext cx="1" cy="2286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/>
            <p:nvPr/>
          </p:nvCxnSpPr>
          <p:spPr>
            <a:xfrm flipH="1">
              <a:off x="7071068" y="2602160"/>
              <a:ext cx="439480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/>
            <p:nvPr/>
          </p:nvCxnSpPr>
          <p:spPr>
            <a:xfrm>
              <a:off x="7510546" y="2830760"/>
              <a:ext cx="170121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/>
            <p:nvPr/>
          </p:nvCxnSpPr>
          <p:spPr>
            <a:xfrm>
              <a:off x="6900946" y="2830760"/>
              <a:ext cx="170122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/>
            <p:nvPr/>
          </p:nvCxnSpPr>
          <p:spPr>
            <a:xfrm flipH="1" flipV="1">
              <a:off x="7071067" y="2602160"/>
              <a:ext cx="1" cy="2286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/>
            <p:nvPr/>
          </p:nvCxnSpPr>
          <p:spPr>
            <a:xfrm>
              <a:off x="7291581" y="2099240"/>
              <a:ext cx="1" cy="28296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>
            <a:xfrm flipH="1">
              <a:off x="7680667" y="2830760"/>
              <a:ext cx="332799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Elbow Connector 197"/>
            <p:cNvCxnSpPr/>
            <p:nvPr/>
          </p:nvCxnSpPr>
          <p:spPr>
            <a:xfrm rot="10800000" flipV="1">
              <a:off x="6519946" y="2833142"/>
              <a:ext cx="381001" cy="226217"/>
            </a:xfrm>
            <a:prstGeom prst="bentConnector3">
              <a:avLst>
                <a:gd name="adj1" fmla="val 100625"/>
              </a:avLst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/>
            <p:nvPr/>
          </p:nvCxnSpPr>
          <p:spPr>
            <a:xfrm>
              <a:off x="6519945" y="3541133"/>
              <a:ext cx="0" cy="28022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med"/>
              <a:tailEnd type="triangl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/>
            <p:nvPr/>
          </p:nvCxnSpPr>
          <p:spPr>
            <a:xfrm flipV="1">
              <a:off x="6519945" y="3059360"/>
              <a:ext cx="0" cy="1336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/>
            <p:cNvCxnSpPr/>
            <p:nvPr/>
          </p:nvCxnSpPr>
          <p:spPr>
            <a:xfrm flipH="1">
              <a:off x="6291347" y="3426484"/>
              <a:ext cx="457198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/>
            <p:nvPr/>
          </p:nvCxnSpPr>
          <p:spPr>
            <a:xfrm flipH="1">
              <a:off x="6291347" y="3192960"/>
              <a:ext cx="457198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/>
            <p:cNvCxnSpPr/>
            <p:nvPr/>
          </p:nvCxnSpPr>
          <p:spPr>
            <a:xfrm flipV="1">
              <a:off x="6519945" y="3426485"/>
              <a:ext cx="0" cy="11464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Rectangle 221"/>
            <p:cNvSpPr/>
            <p:nvPr/>
          </p:nvSpPr>
          <p:spPr>
            <a:xfrm>
              <a:off x="7830586" y="4191000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5501640" y="1219196"/>
              <a:ext cx="2522690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prstClr val="black"/>
                  </a:solidFill>
                  <a:latin typeface="Calibri"/>
                </a:rPr>
                <a:t>Cell</a:t>
              </a:r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5072146" y="3962402"/>
            <a:ext cx="3386053" cy="838200"/>
            <a:chOff x="5072146" y="4191000"/>
            <a:chExt cx="3386053" cy="838200"/>
          </a:xfrm>
        </p:grpSpPr>
        <p:sp>
          <p:nvSpPr>
            <p:cNvPr id="234" name="Rectangle 233"/>
            <p:cNvSpPr/>
            <p:nvPr/>
          </p:nvSpPr>
          <p:spPr>
            <a:xfrm>
              <a:off x="5072146" y="4495800"/>
              <a:ext cx="3386053" cy="53340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Calibri"/>
                </a:rPr>
                <a:t>large sense amplifier</a:t>
              </a: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7833610" y="4191000"/>
              <a:ext cx="365760" cy="365760"/>
            </a:xfrm>
            <a:prstGeom prst="rect">
              <a:avLst/>
            </a:prstGeom>
            <a:solidFill>
              <a:schemeClr val="accent2"/>
            </a:solidFill>
            <a:ln w="508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3048000" y="1474386"/>
            <a:ext cx="1003835" cy="2855580"/>
            <a:chOff x="7338060" y="1622874"/>
            <a:chExt cx="1003835" cy="2855580"/>
          </a:xfrm>
        </p:grpSpPr>
        <p:sp>
          <p:nvSpPr>
            <p:cNvPr id="139" name="Rounded Rectangle 138"/>
            <p:cNvSpPr/>
            <p:nvPr/>
          </p:nvSpPr>
          <p:spPr>
            <a:xfrm rot="16200000">
              <a:off x="6824570" y="2669765"/>
              <a:ext cx="2564215" cy="470434"/>
            </a:xfrm>
            <a:prstGeom prst="roundRect">
              <a:avLst>
                <a:gd name="adj" fmla="val 12383"/>
              </a:avLst>
            </a:prstGeom>
            <a:noFill/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err="1" smtClean="0">
                  <a:solidFill>
                    <a:srgbClr val="FF0000"/>
                  </a:solidFill>
                  <a:latin typeface="Calibri"/>
                  <a:cs typeface="Calibri"/>
                </a:rPr>
                <a:t>bitline</a:t>
              </a:r>
              <a:r>
                <a:rPr lang="en-US" sz="2400" b="1" i="1" dirty="0" smtClean="0">
                  <a:solidFill>
                    <a:srgbClr val="FF0000"/>
                  </a:solidFill>
                  <a:latin typeface="Calibri"/>
                  <a:cs typeface="Calibri"/>
                </a:rPr>
                <a:t>: 512 cells</a:t>
              </a:r>
              <a:endParaRPr lang="en-US" sz="2400" b="1" i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>
              <a:off x="7947657" y="1977290"/>
              <a:ext cx="0" cy="19812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flipH="1" flipV="1">
              <a:off x="7871460" y="1895653"/>
              <a:ext cx="76198" cy="81637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flipV="1">
              <a:off x="7871460" y="3958490"/>
              <a:ext cx="76198" cy="8350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ectangle 150"/>
            <p:cNvSpPr/>
            <p:nvPr/>
          </p:nvSpPr>
          <p:spPr>
            <a:xfrm>
              <a:off x="7338060" y="4112694"/>
              <a:ext cx="365760" cy="365760"/>
            </a:xfrm>
            <a:prstGeom prst="rect">
              <a:avLst/>
            </a:prstGeom>
            <a:solidFill>
              <a:schemeClr val="accent2"/>
            </a:solidFill>
            <a:ln w="508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52" name="Straight Arrow Connector 151"/>
            <p:cNvCxnSpPr>
              <a:stCxn id="151" idx="0"/>
            </p:cNvCxnSpPr>
            <p:nvPr/>
          </p:nvCxnSpPr>
          <p:spPr>
            <a:xfrm flipV="1">
              <a:off x="7520940" y="1748692"/>
              <a:ext cx="4763" cy="2364002"/>
            </a:xfrm>
            <a:prstGeom prst="straightConnector1">
              <a:avLst/>
            </a:prstGeom>
            <a:ln w="50800" cap="rnd">
              <a:solidFill>
                <a:srgbClr val="FF0000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/>
            <p:cNvSpPr/>
            <p:nvPr/>
          </p:nvSpPr>
          <p:spPr>
            <a:xfrm>
              <a:off x="7342823" y="1840130"/>
              <a:ext cx="365760" cy="36576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7342823" y="2297330"/>
              <a:ext cx="365760" cy="36576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7342823" y="2754530"/>
              <a:ext cx="365760" cy="36576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7342823" y="3211730"/>
              <a:ext cx="365760" cy="36576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7342823" y="3668930"/>
              <a:ext cx="365760" cy="36576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253742" y="1295404"/>
            <a:ext cx="1242058" cy="565684"/>
            <a:chOff x="3253742" y="1524002"/>
            <a:chExt cx="1242058" cy="565684"/>
          </a:xfrm>
        </p:grpSpPr>
        <p:cxnSp>
          <p:nvCxnSpPr>
            <p:cNvPr id="249" name="Straight Arrow Connector 248"/>
            <p:cNvCxnSpPr/>
            <p:nvPr/>
          </p:nvCxnSpPr>
          <p:spPr>
            <a:xfrm flipH="1">
              <a:off x="3253742" y="1752602"/>
              <a:ext cx="474820" cy="33708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2" name="Rectangle 281"/>
            <p:cNvSpPr/>
            <p:nvPr/>
          </p:nvSpPr>
          <p:spPr>
            <a:xfrm>
              <a:off x="3657598" y="1524002"/>
              <a:ext cx="838202" cy="357964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prstClr val="black"/>
                  </a:solidFill>
                  <a:latin typeface="Calibri"/>
                </a:rPr>
                <a:t>cell</a:t>
              </a:r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87" name="Straight Arrow Connector 286"/>
            <p:cNvCxnSpPr/>
            <p:nvPr/>
          </p:nvCxnSpPr>
          <p:spPr>
            <a:xfrm flipH="1">
              <a:off x="3728562" y="1752602"/>
              <a:ext cx="81439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8" name="Content Placeholder 2"/>
          <p:cNvSpPr txBox="1">
            <a:spLocks/>
          </p:cNvSpPr>
          <p:nvPr/>
        </p:nvSpPr>
        <p:spPr>
          <a:xfrm>
            <a:off x="381000" y="4953000"/>
            <a:ext cx="83058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Long </a:t>
            </a: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b</a:t>
            </a:r>
            <a:r>
              <a:rPr lang="en-US" sz="3200" b="1" dirty="0" err="1" smtClean="0">
                <a:solidFill>
                  <a:prstClr val="black"/>
                </a:solidFill>
                <a:latin typeface="Calibri"/>
              </a:rPr>
              <a:t>itline</a:t>
            </a:r>
            <a:endParaRPr lang="en-US" sz="3200" b="1" dirty="0" smtClean="0">
              <a:solidFill>
                <a:prstClr val="black"/>
              </a:solidFill>
              <a:latin typeface="Calibri"/>
            </a:endParaRPr>
          </a:p>
          <a:p>
            <a:pPr lvl="1">
              <a:lnSpc>
                <a:spcPct val="90000"/>
              </a:lnSpc>
            </a:pPr>
            <a:r>
              <a:rPr lang="en-US" sz="2800" b="1" dirty="0" smtClean="0">
                <a:solidFill>
                  <a:srgbClr val="006600"/>
                </a:solidFill>
                <a:latin typeface="Calibri"/>
              </a:rPr>
              <a:t>Amortizes sense amplifier cost </a:t>
            </a:r>
            <a:r>
              <a:rPr lang="en-US" sz="2800" b="1" dirty="0" smtClean="0">
                <a:solidFill>
                  <a:srgbClr val="006600"/>
                </a:solidFill>
                <a:latin typeface="Calibri"/>
                <a:sym typeface="Wingdings" pitchFamily="2" charset="2"/>
              </a:rPr>
              <a:t> Small area</a:t>
            </a:r>
          </a:p>
          <a:p>
            <a:pPr lvl="1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Large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bitline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 capacitance  High latency &amp; power</a:t>
            </a:r>
            <a:endParaRPr lang="en-US" sz="2800" dirty="0" smtClean="0">
              <a:solidFill>
                <a:srgbClr val="FF0000"/>
              </a:solidFill>
              <a:latin typeface="Calibri"/>
            </a:endParaRPr>
          </a:p>
          <a:p>
            <a:pPr marL="749300" lvl="1" indent="-349250">
              <a:lnSpc>
                <a:spcPct val="90000"/>
              </a:lnSpc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749300" lvl="1" indent="-349250">
              <a:lnSpc>
                <a:spcPct val="90000"/>
              </a:lnSpc>
            </a:pPr>
            <a:endParaRPr lang="en-US" sz="4400" b="1" i="1" dirty="0">
              <a:solidFill>
                <a:srgbClr val="1F497D"/>
              </a:solidFill>
              <a:latin typeface="Calibri"/>
            </a:endParaRPr>
          </a:p>
          <a:p>
            <a:pPr marL="746125" lvl="1" indent="-346075">
              <a:lnSpc>
                <a:spcPct val="90000"/>
              </a:lnSpc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Rectangle 98"/>
          <p:cNvSpPr/>
          <p:nvPr/>
        </p:nvSpPr>
        <p:spPr>
          <a:xfrm rot="16200000">
            <a:off x="7330024" y="2902086"/>
            <a:ext cx="2654025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prstClr val="black"/>
                </a:solidFill>
                <a:latin typeface="Calibri"/>
              </a:rPr>
              <a:t>sense amplifier</a:t>
            </a:r>
            <a:endParaRPr lang="en-US" sz="2800" b="1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8001000" y="4157119"/>
            <a:ext cx="579835" cy="1135"/>
          </a:xfrm>
          <a:prstGeom prst="straightConnector1">
            <a:avLst/>
          </a:prstGeom>
          <a:ln w="12700" cap="rnd">
            <a:solidFill>
              <a:schemeClr val="tx1"/>
            </a:solidFill>
            <a:prstDash val="sysDash"/>
            <a:headEnd type="arrow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>
            <a:off x="5181600" y="1874524"/>
            <a:ext cx="472082" cy="1135"/>
          </a:xfrm>
          <a:prstGeom prst="straightConnector1">
            <a:avLst/>
          </a:prstGeom>
          <a:ln w="12700" cap="rnd">
            <a:solidFill>
              <a:schemeClr val="tx1"/>
            </a:solidFill>
            <a:prstDash val="sysDash"/>
            <a:headEnd type="arrow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 rot="16200000">
            <a:off x="3740286" y="2527162"/>
            <a:ext cx="2654025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prstClr val="black"/>
                </a:solidFill>
                <a:latin typeface="Calibri"/>
              </a:rPr>
              <a:t>r</a:t>
            </a:r>
            <a:r>
              <a:rPr lang="en-US" sz="2800" b="1" i="1" dirty="0" smtClean="0">
                <a:solidFill>
                  <a:prstClr val="black"/>
                </a:solidFill>
                <a:latin typeface="Calibri"/>
              </a:rPr>
              <a:t>ow decoder</a:t>
            </a:r>
            <a:endParaRPr lang="en-US" sz="2800" b="1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4312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 Trade-Off: Area (Die Size) vs. Latency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238500" y="2164080"/>
            <a:ext cx="2590800" cy="1264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4000" b="1" dirty="0" smtClean="0">
                <a:solidFill>
                  <a:prstClr val="white"/>
                </a:solidFill>
                <a:latin typeface="Calibri"/>
              </a:rPr>
              <a:t>Faster</a:t>
            </a:r>
            <a:endParaRPr lang="en-US" sz="4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7" name="Right Arrow 96"/>
          <p:cNvSpPr/>
          <p:nvPr/>
        </p:nvSpPr>
        <p:spPr>
          <a:xfrm flipH="1">
            <a:off x="3238500" y="3535680"/>
            <a:ext cx="2590800" cy="1264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4000" b="1" dirty="0" smtClean="0">
                <a:solidFill>
                  <a:prstClr val="white"/>
                </a:solidFill>
                <a:latin typeface="Calibri"/>
              </a:rPr>
              <a:t>Smaller</a:t>
            </a:r>
            <a:endParaRPr lang="en-US" sz="40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867400" y="1066800"/>
            <a:ext cx="2590800" cy="5105400"/>
            <a:chOff x="5867400" y="1066800"/>
            <a:chExt cx="2590800" cy="5105400"/>
          </a:xfrm>
        </p:grpSpPr>
        <p:sp>
          <p:nvSpPr>
            <p:cNvPr id="250" name="Rectangle 249"/>
            <p:cNvSpPr/>
            <p:nvPr/>
          </p:nvSpPr>
          <p:spPr>
            <a:xfrm>
              <a:off x="7706677" y="38880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51" name="Straight Arrow Connector 250"/>
            <p:cNvCxnSpPr>
              <a:stCxn id="250" idx="0"/>
            </p:cNvCxnSpPr>
            <p:nvPr/>
          </p:nvCxnSpPr>
          <p:spPr>
            <a:xfrm flipV="1">
              <a:off x="7889557" y="3048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Rectangle 252"/>
            <p:cNvSpPr/>
            <p:nvPr/>
          </p:nvSpPr>
          <p:spPr>
            <a:xfrm>
              <a:off x="7249477" y="38880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54" name="Straight Arrow Connector 253"/>
            <p:cNvCxnSpPr>
              <a:stCxn id="253" idx="0"/>
            </p:cNvCxnSpPr>
            <p:nvPr/>
          </p:nvCxnSpPr>
          <p:spPr>
            <a:xfrm flipV="1">
              <a:off x="7432357" y="3048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Rectangle 257"/>
            <p:cNvSpPr/>
            <p:nvPr/>
          </p:nvSpPr>
          <p:spPr>
            <a:xfrm>
              <a:off x="6792277" y="38880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59" name="Straight Arrow Connector 258"/>
            <p:cNvCxnSpPr>
              <a:stCxn id="258" idx="0"/>
            </p:cNvCxnSpPr>
            <p:nvPr/>
          </p:nvCxnSpPr>
          <p:spPr>
            <a:xfrm flipV="1">
              <a:off x="6975157" y="3048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Rectangle 260"/>
            <p:cNvSpPr/>
            <p:nvPr/>
          </p:nvSpPr>
          <p:spPr>
            <a:xfrm>
              <a:off x="6335077" y="38880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62" name="Straight Arrow Connector 261"/>
            <p:cNvCxnSpPr>
              <a:stCxn id="261" idx="0"/>
            </p:cNvCxnSpPr>
            <p:nvPr/>
          </p:nvCxnSpPr>
          <p:spPr>
            <a:xfrm flipV="1">
              <a:off x="6517957" y="3048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Oval 275"/>
            <p:cNvSpPr/>
            <p:nvPr/>
          </p:nvSpPr>
          <p:spPr>
            <a:xfrm>
              <a:off x="7711440" y="3124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7254240" y="3124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6797040" y="3124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9" name="Oval 278"/>
            <p:cNvSpPr/>
            <p:nvPr/>
          </p:nvSpPr>
          <p:spPr>
            <a:xfrm>
              <a:off x="6339840" y="3124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0" name="Oval 279"/>
            <p:cNvSpPr/>
            <p:nvPr/>
          </p:nvSpPr>
          <p:spPr>
            <a:xfrm>
              <a:off x="7711440" y="3505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1" name="Oval 280"/>
            <p:cNvSpPr/>
            <p:nvPr/>
          </p:nvSpPr>
          <p:spPr>
            <a:xfrm>
              <a:off x="7254240" y="3505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2" name="Oval 281"/>
            <p:cNvSpPr/>
            <p:nvPr/>
          </p:nvSpPr>
          <p:spPr>
            <a:xfrm>
              <a:off x="6797040" y="3505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3" name="Oval 282"/>
            <p:cNvSpPr/>
            <p:nvPr/>
          </p:nvSpPr>
          <p:spPr>
            <a:xfrm>
              <a:off x="6339840" y="3505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7706677" y="22878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19" name="Straight Arrow Connector 318"/>
            <p:cNvCxnSpPr>
              <a:stCxn id="318" idx="0"/>
            </p:cNvCxnSpPr>
            <p:nvPr/>
          </p:nvCxnSpPr>
          <p:spPr>
            <a:xfrm flipV="1">
              <a:off x="7889557" y="14478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Rectangle 319"/>
            <p:cNvSpPr/>
            <p:nvPr/>
          </p:nvSpPr>
          <p:spPr>
            <a:xfrm>
              <a:off x="7249477" y="22878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21" name="Straight Arrow Connector 320"/>
            <p:cNvCxnSpPr>
              <a:stCxn id="320" idx="0"/>
            </p:cNvCxnSpPr>
            <p:nvPr/>
          </p:nvCxnSpPr>
          <p:spPr>
            <a:xfrm flipV="1">
              <a:off x="7432357" y="14478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Rectangle 321"/>
            <p:cNvSpPr/>
            <p:nvPr/>
          </p:nvSpPr>
          <p:spPr>
            <a:xfrm>
              <a:off x="6792277" y="22878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24" name="Straight Arrow Connector 323"/>
            <p:cNvCxnSpPr>
              <a:stCxn id="322" idx="0"/>
            </p:cNvCxnSpPr>
            <p:nvPr/>
          </p:nvCxnSpPr>
          <p:spPr>
            <a:xfrm flipV="1">
              <a:off x="6975157" y="14478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Rectangle 324"/>
            <p:cNvSpPr/>
            <p:nvPr/>
          </p:nvSpPr>
          <p:spPr>
            <a:xfrm>
              <a:off x="6335077" y="22878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26" name="Straight Arrow Connector 325"/>
            <p:cNvCxnSpPr>
              <a:stCxn id="325" idx="0"/>
            </p:cNvCxnSpPr>
            <p:nvPr/>
          </p:nvCxnSpPr>
          <p:spPr>
            <a:xfrm flipV="1">
              <a:off x="6517957" y="14478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Oval 326"/>
            <p:cNvSpPr/>
            <p:nvPr/>
          </p:nvSpPr>
          <p:spPr>
            <a:xfrm>
              <a:off x="7711440" y="1524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7254240" y="1524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6797040" y="1524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6339840" y="1524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7711440" y="1905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7254240" y="1905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6797040" y="1905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6339840" y="1905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5867400" y="1066800"/>
              <a:ext cx="2590800" cy="609600"/>
            </a:xfrm>
            <a:prstGeom prst="roundRect">
              <a:avLst>
                <a:gd name="adj" fmla="val 12383"/>
              </a:avLst>
            </a:prstGeom>
            <a:noFill/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3600" b="1" dirty="0" smtClean="0">
                  <a:solidFill>
                    <a:prstClr val="black"/>
                  </a:solidFill>
                  <a:latin typeface="Calibri"/>
                  <a:cs typeface="Calibri"/>
                </a:rPr>
                <a:t>Short </a:t>
              </a:r>
              <a:r>
                <a:rPr lang="en-US" sz="3600" b="1" dirty="0" err="1" smtClean="0">
                  <a:solidFill>
                    <a:prstClr val="black"/>
                  </a:solidFill>
                  <a:latin typeface="Calibri"/>
                  <a:cs typeface="Calibri"/>
                </a:rPr>
                <a:t>Bitline</a:t>
              </a:r>
              <a:endParaRPr lang="en-US" sz="3600" b="1" dirty="0" smtClean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ctr">
                <a:lnSpc>
                  <a:spcPct val="80000"/>
                </a:lnSpc>
              </a:pPr>
              <a:endParaRPr lang="en-US" sz="3600" b="1" dirty="0" smtClean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7696200" y="5488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81" name="Straight Arrow Connector 380"/>
            <p:cNvCxnSpPr>
              <a:stCxn id="380" idx="0"/>
            </p:cNvCxnSpPr>
            <p:nvPr/>
          </p:nvCxnSpPr>
          <p:spPr>
            <a:xfrm flipV="1">
              <a:off x="7879080" y="4648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2" name="Rectangle 381"/>
            <p:cNvSpPr/>
            <p:nvPr/>
          </p:nvSpPr>
          <p:spPr>
            <a:xfrm>
              <a:off x="7239000" y="5488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83" name="Straight Arrow Connector 382"/>
            <p:cNvCxnSpPr>
              <a:stCxn id="382" idx="0"/>
            </p:cNvCxnSpPr>
            <p:nvPr/>
          </p:nvCxnSpPr>
          <p:spPr>
            <a:xfrm flipV="1">
              <a:off x="7421880" y="4648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4" name="Rectangle 383"/>
            <p:cNvSpPr/>
            <p:nvPr/>
          </p:nvSpPr>
          <p:spPr>
            <a:xfrm>
              <a:off x="6781800" y="5488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85" name="Straight Arrow Connector 384"/>
            <p:cNvCxnSpPr>
              <a:stCxn id="384" idx="0"/>
            </p:cNvCxnSpPr>
            <p:nvPr/>
          </p:nvCxnSpPr>
          <p:spPr>
            <a:xfrm flipV="1">
              <a:off x="6964680" y="4648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6" name="Rectangle 385"/>
            <p:cNvSpPr/>
            <p:nvPr/>
          </p:nvSpPr>
          <p:spPr>
            <a:xfrm>
              <a:off x="6324600" y="5488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87" name="Straight Arrow Connector 386"/>
            <p:cNvCxnSpPr>
              <a:stCxn id="386" idx="0"/>
            </p:cNvCxnSpPr>
            <p:nvPr/>
          </p:nvCxnSpPr>
          <p:spPr>
            <a:xfrm flipV="1">
              <a:off x="6507480" y="4648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8" name="Oval 387"/>
            <p:cNvSpPr/>
            <p:nvPr/>
          </p:nvSpPr>
          <p:spPr>
            <a:xfrm>
              <a:off x="77009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9" name="Oval 388"/>
            <p:cNvSpPr/>
            <p:nvPr/>
          </p:nvSpPr>
          <p:spPr>
            <a:xfrm>
              <a:off x="72437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0" name="Oval 389"/>
            <p:cNvSpPr/>
            <p:nvPr/>
          </p:nvSpPr>
          <p:spPr>
            <a:xfrm>
              <a:off x="67865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1" name="Oval 390"/>
            <p:cNvSpPr/>
            <p:nvPr/>
          </p:nvSpPr>
          <p:spPr>
            <a:xfrm>
              <a:off x="63293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2" name="Oval 391"/>
            <p:cNvSpPr/>
            <p:nvPr/>
          </p:nvSpPr>
          <p:spPr>
            <a:xfrm>
              <a:off x="77009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3" name="Oval 392"/>
            <p:cNvSpPr/>
            <p:nvPr/>
          </p:nvSpPr>
          <p:spPr>
            <a:xfrm>
              <a:off x="72437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4" name="Oval 393"/>
            <p:cNvSpPr/>
            <p:nvPr/>
          </p:nvSpPr>
          <p:spPr>
            <a:xfrm>
              <a:off x="67865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5" name="Oval 394"/>
            <p:cNvSpPr/>
            <p:nvPr/>
          </p:nvSpPr>
          <p:spPr>
            <a:xfrm>
              <a:off x="63293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5300" y="1066800"/>
            <a:ext cx="2514600" cy="5105400"/>
            <a:chOff x="495300" y="1066800"/>
            <a:chExt cx="2514600" cy="5105400"/>
          </a:xfrm>
        </p:grpSpPr>
        <p:sp>
          <p:nvSpPr>
            <p:cNvPr id="131" name="Rounded Rectangle 130"/>
            <p:cNvSpPr/>
            <p:nvPr/>
          </p:nvSpPr>
          <p:spPr>
            <a:xfrm>
              <a:off x="495300" y="1066800"/>
              <a:ext cx="2514600" cy="609600"/>
            </a:xfrm>
            <a:prstGeom prst="roundRect">
              <a:avLst>
                <a:gd name="adj" fmla="val 12383"/>
              </a:avLst>
            </a:prstGeom>
            <a:noFill/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3600" b="1" dirty="0" smtClean="0">
                  <a:solidFill>
                    <a:prstClr val="black"/>
                  </a:solidFill>
                  <a:latin typeface="Calibri"/>
                  <a:cs typeface="Calibri"/>
                </a:rPr>
                <a:t>Long </a:t>
              </a:r>
              <a:r>
                <a:rPr lang="en-US" sz="3600" b="1" dirty="0" err="1" smtClean="0">
                  <a:solidFill>
                    <a:prstClr val="black"/>
                  </a:solidFill>
                  <a:latin typeface="Calibri"/>
                  <a:cs typeface="Calibri"/>
                </a:rPr>
                <a:t>Bitline</a:t>
              </a:r>
              <a:endParaRPr lang="en-US" sz="3600" b="1" dirty="0" smtClean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ctr">
                <a:lnSpc>
                  <a:spcPct val="80000"/>
                </a:lnSpc>
              </a:pPr>
              <a:endParaRPr lang="en-US" sz="3600" b="1" dirty="0" smtClean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209800" y="5488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84" name="Straight Arrow Connector 183"/>
            <p:cNvCxnSpPr>
              <a:stCxn id="183" idx="0"/>
            </p:cNvCxnSpPr>
            <p:nvPr/>
          </p:nvCxnSpPr>
          <p:spPr>
            <a:xfrm flipV="1">
              <a:off x="2392680" y="31242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Rectangle 185"/>
            <p:cNvSpPr/>
            <p:nvPr/>
          </p:nvSpPr>
          <p:spPr>
            <a:xfrm>
              <a:off x="1752600" y="5488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87" name="Straight Arrow Connector 186"/>
            <p:cNvCxnSpPr>
              <a:stCxn id="186" idx="0"/>
            </p:cNvCxnSpPr>
            <p:nvPr/>
          </p:nvCxnSpPr>
          <p:spPr>
            <a:xfrm flipV="1">
              <a:off x="1935480" y="31242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Rectangle 188"/>
            <p:cNvSpPr/>
            <p:nvPr/>
          </p:nvSpPr>
          <p:spPr>
            <a:xfrm>
              <a:off x="1295400" y="5488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90" name="Straight Arrow Connector 189"/>
            <p:cNvCxnSpPr>
              <a:stCxn id="189" idx="0"/>
            </p:cNvCxnSpPr>
            <p:nvPr/>
          </p:nvCxnSpPr>
          <p:spPr>
            <a:xfrm flipV="1">
              <a:off x="1478280" y="31242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Rectangle 191"/>
            <p:cNvSpPr/>
            <p:nvPr/>
          </p:nvSpPr>
          <p:spPr>
            <a:xfrm>
              <a:off x="838200" y="5488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93" name="Straight Arrow Connector 192"/>
            <p:cNvCxnSpPr>
              <a:stCxn id="192" idx="0"/>
            </p:cNvCxnSpPr>
            <p:nvPr/>
          </p:nvCxnSpPr>
          <p:spPr>
            <a:xfrm flipV="1">
              <a:off x="1021080" y="31242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Oval 206"/>
            <p:cNvSpPr/>
            <p:nvPr/>
          </p:nvSpPr>
          <p:spPr>
            <a:xfrm>
              <a:off x="2214563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8" name="Oval 207"/>
            <p:cNvSpPr/>
            <p:nvPr/>
          </p:nvSpPr>
          <p:spPr>
            <a:xfrm>
              <a:off x="1757363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1300163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0" name="Oval 209"/>
            <p:cNvSpPr/>
            <p:nvPr/>
          </p:nvSpPr>
          <p:spPr>
            <a:xfrm>
              <a:off x="842963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2214563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1757363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1300163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842963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22145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17573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13001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8429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22145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17573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13001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8429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6" name="Oval 395"/>
            <p:cNvSpPr/>
            <p:nvPr/>
          </p:nvSpPr>
          <p:spPr>
            <a:xfrm>
              <a:off x="2209800" y="3215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7" name="Oval 396"/>
            <p:cNvSpPr/>
            <p:nvPr/>
          </p:nvSpPr>
          <p:spPr>
            <a:xfrm>
              <a:off x="1752600" y="3215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8" name="Oval 397"/>
            <p:cNvSpPr/>
            <p:nvPr/>
          </p:nvSpPr>
          <p:spPr>
            <a:xfrm>
              <a:off x="1295400" y="3215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9" name="Oval 398"/>
            <p:cNvSpPr/>
            <p:nvPr/>
          </p:nvSpPr>
          <p:spPr>
            <a:xfrm>
              <a:off x="838200" y="3215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0" name="Oval 399"/>
            <p:cNvSpPr/>
            <p:nvPr/>
          </p:nvSpPr>
          <p:spPr>
            <a:xfrm>
              <a:off x="2209800" y="3596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1" name="Oval 400"/>
            <p:cNvSpPr/>
            <p:nvPr/>
          </p:nvSpPr>
          <p:spPr>
            <a:xfrm>
              <a:off x="1752600" y="3596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2" name="Oval 401"/>
            <p:cNvSpPr/>
            <p:nvPr/>
          </p:nvSpPr>
          <p:spPr>
            <a:xfrm>
              <a:off x="1295400" y="3596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3" name="Oval 402"/>
            <p:cNvSpPr/>
            <p:nvPr/>
          </p:nvSpPr>
          <p:spPr>
            <a:xfrm>
              <a:off x="838200" y="3596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04" name="Content Placeholder 2"/>
          <p:cNvSpPr txBox="1">
            <a:spLocks/>
          </p:cNvSpPr>
          <p:nvPr/>
        </p:nvSpPr>
        <p:spPr>
          <a:xfrm>
            <a:off x="457200" y="4953000"/>
            <a:ext cx="8001000" cy="648602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Calibri"/>
              </a:rPr>
              <a:t>Trade-Off: Area vs. Latency</a:t>
            </a:r>
          </a:p>
        </p:txBody>
      </p:sp>
    </p:spTree>
    <p:extLst>
      <p:ext uri="{BB962C8B-B14F-4D97-AF65-F5344CB8AC3E}">
        <p14:creationId xmlns:p14="http://schemas.microsoft.com/office/powerpoint/2010/main" val="236885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7" grpId="0" animBg="1"/>
      <p:bldP spid="40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Trade-Off: Area (Die</a:t>
            </a:r>
            <a:r>
              <a:rPr lang="en-US" dirty="0"/>
              <a:t> </a:t>
            </a:r>
            <a:r>
              <a:rPr lang="en-US" dirty="0" smtClean="0"/>
              <a:t>Size) vs. Latency</a:t>
            </a:r>
            <a:endParaRPr lang="en-US" dirty="0"/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45209"/>
              </p:ext>
            </p:extLst>
          </p:nvPr>
        </p:nvGraphicFramePr>
        <p:xfrm>
          <a:off x="990600" y="838200"/>
          <a:ext cx="7391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429000" y="2362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64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6600" y="1066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solidFill>
                  <a:prstClr val="black"/>
                </a:solidFill>
                <a:latin typeface="Calibri"/>
              </a:rPr>
              <a:t>32</a:t>
            </a:r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81400" y="3124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9BBB59">
                    <a:lumMod val="75000"/>
                  </a:srgbClr>
                </a:solidFill>
                <a:latin typeface="Calibri"/>
              </a:rPr>
              <a:t>128</a:t>
            </a:r>
            <a:endParaRPr lang="en-US" sz="2800" b="1" dirty="0">
              <a:solidFill>
                <a:srgbClr val="9BBB5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0" y="3657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256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19800" y="375799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504D"/>
                </a:solidFill>
                <a:latin typeface="Calibri"/>
              </a:rPr>
              <a:t>512 cells/</a:t>
            </a:r>
            <a:r>
              <a:rPr lang="en-US" sz="2800" b="1" dirty="0" err="1" smtClean="0">
                <a:solidFill>
                  <a:srgbClr val="C0504D"/>
                </a:solidFill>
                <a:latin typeface="Calibri"/>
              </a:rPr>
              <a:t>bitline</a:t>
            </a:r>
            <a:endParaRPr lang="en-US" sz="2800" b="1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6705600" y="2133600"/>
            <a:ext cx="1828800" cy="1061055"/>
          </a:xfrm>
          <a:prstGeom prst="wedgeRoundRectCallout">
            <a:avLst>
              <a:gd name="adj1" fmla="val -51805"/>
              <a:gd name="adj2" fmla="val 9935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/>
              </a:rPr>
              <a:t>Commodity DRAM</a:t>
            </a: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/>
              </a:rPr>
              <a:t>Long </a:t>
            </a:r>
            <a:r>
              <a:rPr lang="en-US" sz="2400" b="1" dirty="0" err="1" smtClean="0">
                <a:solidFill>
                  <a:prstClr val="white"/>
                </a:solidFill>
                <a:latin typeface="Calibri"/>
              </a:rPr>
              <a:t>Bitline</a:t>
            </a:r>
            <a:endParaRPr lang="en-US" sz="2400" b="1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Left Arrow 6"/>
          <p:cNvSpPr/>
          <p:nvPr/>
        </p:nvSpPr>
        <p:spPr>
          <a:xfrm rot="16200000">
            <a:off x="-1250157" y="2621758"/>
            <a:ext cx="4038601" cy="92868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alibri"/>
              </a:rPr>
              <a:t>Cheaper</a:t>
            </a:r>
            <a:endParaRPr lang="en-US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Left Arrow 40"/>
          <p:cNvSpPr/>
          <p:nvPr/>
        </p:nvSpPr>
        <p:spPr>
          <a:xfrm>
            <a:off x="1676400" y="5550693"/>
            <a:ext cx="6400801" cy="92868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alibri"/>
              </a:rPr>
              <a:t>Faster</a:t>
            </a:r>
            <a:endParaRPr lang="en-US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495800" y="1905000"/>
            <a:ext cx="1981200" cy="838200"/>
          </a:xfrm>
          <a:prstGeom prst="wedgeRoundRectCallout">
            <a:avLst>
              <a:gd name="adj1" fmla="val -47531"/>
              <a:gd name="adj2" fmla="val 98151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/>
              </a:rPr>
              <a:t>Fancy DRAM</a:t>
            </a: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/>
              </a:rPr>
              <a:t>Short </a:t>
            </a:r>
            <a:r>
              <a:rPr lang="en-US" sz="2400" b="1" dirty="0" err="1" smtClean="0">
                <a:solidFill>
                  <a:prstClr val="white"/>
                </a:solidFill>
                <a:latin typeface="Calibri"/>
              </a:rPr>
              <a:t>Bitline</a:t>
            </a:r>
            <a:endParaRPr lang="en-US" sz="24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60146" y="3533003"/>
            <a:ext cx="1530690" cy="1238005"/>
            <a:chOff x="1760146" y="3533003"/>
            <a:chExt cx="1530690" cy="1238005"/>
          </a:xfrm>
        </p:grpSpPr>
        <p:sp>
          <p:nvSpPr>
            <p:cNvPr id="13" name="Left Arrow 12"/>
            <p:cNvSpPr/>
            <p:nvPr/>
          </p:nvSpPr>
          <p:spPr>
            <a:xfrm rot="18889308">
              <a:off x="1894524" y="3398625"/>
              <a:ext cx="1238005" cy="1506761"/>
            </a:xfrm>
            <a:prstGeom prst="leftArrow">
              <a:avLst>
                <a:gd name="adj1" fmla="val 50000"/>
                <a:gd name="adj2" fmla="val 6158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8932207">
              <a:off x="1798404" y="3826557"/>
              <a:ext cx="1492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FFFF"/>
                  </a:solidFill>
                  <a:latin typeface="Calibri"/>
                </a:rPr>
                <a:t>GOAL</a:t>
              </a:r>
              <a:endParaRPr lang="en-US" sz="2800" b="1" dirty="0">
                <a:solidFill>
                  <a:srgbClr val="FFFF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8385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6" grpId="0"/>
      <p:bldP spid="37" grpId="0"/>
      <p:bldP spid="38" grpId="0"/>
      <p:bldP spid="40" grpId="0" animBg="1"/>
      <p:bldP spid="7" grpId="0" animBg="1"/>
      <p:bldP spid="4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/>
          <p:cNvGrpSpPr/>
          <p:nvPr/>
        </p:nvGrpSpPr>
        <p:grpSpPr>
          <a:xfrm>
            <a:off x="5867400" y="914400"/>
            <a:ext cx="2590800" cy="5486400"/>
            <a:chOff x="5867400" y="762000"/>
            <a:chExt cx="2590800" cy="5486400"/>
          </a:xfrm>
        </p:grpSpPr>
        <p:sp>
          <p:nvSpPr>
            <p:cNvPr id="185" name="Rectangle 184"/>
            <p:cNvSpPr/>
            <p:nvPr/>
          </p:nvSpPr>
          <p:spPr>
            <a:xfrm>
              <a:off x="7706677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88" name="Straight Arrow Connector 187"/>
            <p:cNvCxnSpPr>
              <a:stCxn id="185" idx="0"/>
            </p:cNvCxnSpPr>
            <p:nvPr/>
          </p:nvCxnSpPr>
          <p:spPr>
            <a:xfrm flipV="1">
              <a:off x="7889557" y="47244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Rectangle 190"/>
            <p:cNvSpPr/>
            <p:nvPr/>
          </p:nvSpPr>
          <p:spPr>
            <a:xfrm>
              <a:off x="7249477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94" name="Straight Arrow Connector 193"/>
            <p:cNvCxnSpPr>
              <a:stCxn id="191" idx="0"/>
            </p:cNvCxnSpPr>
            <p:nvPr/>
          </p:nvCxnSpPr>
          <p:spPr>
            <a:xfrm flipV="1">
              <a:off x="7432357" y="47244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Rectangle 194"/>
            <p:cNvSpPr/>
            <p:nvPr/>
          </p:nvSpPr>
          <p:spPr>
            <a:xfrm>
              <a:off x="6792277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96" name="Straight Arrow Connector 195"/>
            <p:cNvCxnSpPr>
              <a:stCxn id="195" idx="0"/>
            </p:cNvCxnSpPr>
            <p:nvPr/>
          </p:nvCxnSpPr>
          <p:spPr>
            <a:xfrm flipV="1">
              <a:off x="6975157" y="47244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Rectangle 196"/>
            <p:cNvSpPr/>
            <p:nvPr/>
          </p:nvSpPr>
          <p:spPr>
            <a:xfrm>
              <a:off x="6335077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98" name="Straight Arrow Connector 197"/>
            <p:cNvCxnSpPr>
              <a:stCxn id="197" idx="0"/>
            </p:cNvCxnSpPr>
            <p:nvPr/>
          </p:nvCxnSpPr>
          <p:spPr>
            <a:xfrm flipV="1">
              <a:off x="6517957" y="47244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Oval 202"/>
            <p:cNvSpPr/>
            <p:nvPr/>
          </p:nvSpPr>
          <p:spPr>
            <a:xfrm>
              <a:off x="7711440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4" name="Oval 203"/>
            <p:cNvSpPr/>
            <p:nvPr/>
          </p:nvSpPr>
          <p:spPr>
            <a:xfrm>
              <a:off x="7254240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6797040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6" name="Oval 205"/>
            <p:cNvSpPr/>
            <p:nvPr/>
          </p:nvSpPr>
          <p:spPr>
            <a:xfrm>
              <a:off x="6339840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1" name="Oval 210"/>
            <p:cNvSpPr/>
            <p:nvPr/>
          </p:nvSpPr>
          <p:spPr>
            <a:xfrm>
              <a:off x="7711440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2" name="Oval 211"/>
            <p:cNvSpPr/>
            <p:nvPr/>
          </p:nvSpPr>
          <p:spPr>
            <a:xfrm>
              <a:off x="7254240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6797040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6339840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7706677" y="3964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20" name="Straight Arrow Connector 219"/>
            <p:cNvCxnSpPr>
              <a:stCxn id="219" idx="0"/>
            </p:cNvCxnSpPr>
            <p:nvPr/>
          </p:nvCxnSpPr>
          <p:spPr>
            <a:xfrm flipV="1">
              <a:off x="7889557" y="3124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Rectangle 220"/>
            <p:cNvSpPr/>
            <p:nvPr/>
          </p:nvSpPr>
          <p:spPr>
            <a:xfrm>
              <a:off x="7249477" y="3964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22" name="Straight Arrow Connector 221"/>
            <p:cNvCxnSpPr>
              <a:stCxn id="221" idx="0"/>
            </p:cNvCxnSpPr>
            <p:nvPr/>
          </p:nvCxnSpPr>
          <p:spPr>
            <a:xfrm flipV="1">
              <a:off x="7432357" y="3124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Rectangle 226"/>
            <p:cNvSpPr/>
            <p:nvPr/>
          </p:nvSpPr>
          <p:spPr>
            <a:xfrm>
              <a:off x="6792277" y="3964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28" name="Straight Arrow Connector 227"/>
            <p:cNvCxnSpPr>
              <a:stCxn id="227" idx="0"/>
            </p:cNvCxnSpPr>
            <p:nvPr/>
          </p:nvCxnSpPr>
          <p:spPr>
            <a:xfrm flipV="1">
              <a:off x="6975157" y="3124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Rectangle 228"/>
            <p:cNvSpPr/>
            <p:nvPr/>
          </p:nvSpPr>
          <p:spPr>
            <a:xfrm>
              <a:off x="6335077" y="3964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30" name="Straight Arrow Connector 229"/>
            <p:cNvCxnSpPr>
              <a:stCxn id="229" idx="0"/>
            </p:cNvCxnSpPr>
            <p:nvPr/>
          </p:nvCxnSpPr>
          <p:spPr>
            <a:xfrm flipV="1">
              <a:off x="6517957" y="3124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Oval 234"/>
            <p:cNvSpPr/>
            <p:nvPr/>
          </p:nvSpPr>
          <p:spPr>
            <a:xfrm>
              <a:off x="7711440" y="3200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7254240" y="3200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6797040" y="3200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6339840" y="3200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7711440" y="3581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7254240" y="3581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6797040" y="3581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6339840" y="3581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7706677" y="23640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44" name="Straight Arrow Connector 243"/>
            <p:cNvCxnSpPr>
              <a:stCxn id="243" idx="0"/>
            </p:cNvCxnSpPr>
            <p:nvPr/>
          </p:nvCxnSpPr>
          <p:spPr>
            <a:xfrm flipV="1">
              <a:off x="7889557" y="1524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Rectangle 244"/>
            <p:cNvSpPr/>
            <p:nvPr/>
          </p:nvSpPr>
          <p:spPr>
            <a:xfrm>
              <a:off x="7249477" y="23640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46" name="Straight Arrow Connector 245"/>
            <p:cNvCxnSpPr>
              <a:stCxn id="245" idx="0"/>
            </p:cNvCxnSpPr>
            <p:nvPr/>
          </p:nvCxnSpPr>
          <p:spPr>
            <a:xfrm flipV="1">
              <a:off x="7432357" y="1524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Rectangle 246"/>
            <p:cNvSpPr/>
            <p:nvPr/>
          </p:nvSpPr>
          <p:spPr>
            <a:xfrm>
              <a:off x="6792277" y="23640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48" name="Straight Arrow Connector 247"/>
            <p:cNvCxnSpPr>
              <a:stCxn id="247" idx="0"/>
            </p:cNvCxnSpPr>
            <p:nvPr/>
          </p:nvCxnSpPr>
          <p:spPr>
            <a:xfrm flipV="1">
              <a:off x="6975157" y="1524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9" name="Rectangle 248"/>
            <p:cNvSpPr/>
            <p:nvPr/>
          </p:nvSpPr>
          <p:spPr>
            <a:xfrm>
              <a:off x="6335077" y="23640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52" name="Straight Arrow Connector 251"/>
            <p:cNvCxnSpPr>
              <a:stCxn id="249" idx="0"/>
            </p:cNvCxnSpPr>
            <p:nvPr/>
          </p:nvCxnSpPr>
          <p:spPr>
            <a:xfrm flipV="1">
              <a:off x="6517957" y="1524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Oval 254"/>
            <p:cNvSpPr/>
            <p:nvPr/>
          </p:nvSpPr>
          <p:spPr>
            <a:xfrm>
              <a:off x="7711440" y="1600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7254240" y="1600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6797040" y="1600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>
              <a:off x="6339840" y="1600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7711440" y="1981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7254240" y="1981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6797040" y="1981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6" name="Oval 265"/>
            <p:cNvSpPr/>
            <p:nvPr/>
          </p:nvSpPr>
          <p:spPr>
            <a:xfrm>
              <a:off x="6339840" y="1981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7" name="Rounded Rectangle 266"/>
            <p:cNvSpPr/>
            <p:nvPr/>
          </p:nvSpPr>
          <p:spPr>
            <a:xfrm>
              <a:off x="5867400" y="762000"/>
              <a:ext cx="2590800" cy="609600"/>
            </a:xfrm>
            <a:prstGeom prst="roundRect">
              <a:avLst>
                <a:gd name="adj" fmla="val 12383"/>
              </a:avLst>
            </a:prstGeom>
            <a:noFill/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prstClr val="black"/>
                  </a:solidFill>
                  <a:latin typeface="Calibri"/>
                  <a:cs typeface="Calibri"/>
                </a:rPr>
                <a:t>Short </a:t>
              </a:r>
              <a:r>
                <a:rPr lang="en-US" sz="3200" b="1" dirty="0" err="1" smtClean="0">
                  <a:solidFill>
                    <a:prstClr val="black"/>
                  </a:solidFill>
                  <a:latin typeface="Calibri"/>
                  <a:cs typeface="Calibri"/>
                </a:rPr>
                <a:t>Bitline</a:t>
              </a:r>
              <a:endParaRPr lang="en-US" sz="3200" b="1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83" name="Content Placeholder 2"/>
          <p:cNvSpPr txBox="1">
            <a:spLocks/>
          </p:cNvSpPr>
          <p:nvPr/>
        </p:nvSpPr>
        <p:spPr>
          <a:xfrm>
            <a:off x="5867400" y="2270760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3200" b="1" i="1" smtClean="0">
                <a:solidFill>
                  <a:srgbClr val="008000"/>
                </a:solidFill>
                <a:latin typeface="Calibri"/>
              </a:rPr>
              <a:t>Low Latency </a:t>
            </a:r>
          </a:p>
        </p:txBody>
      </p:sp>
      <p:grpSp>
        <p:nvGrpSpPr>
          <p:cNvPr id="470" name="Group 469"/>
          <p:cNvGrpSpPr/>
          <p:nvPr/>
        </p:nvGrpSpPr>
        <p:grpSpPr>
          <a:xfrm>
            <a:off x="3632200" y="4549508"/>
            <a:ext cx="1500615" cy="435242"/>
            <a:chOff x="6576585" y="3527158"/>
            <a:chExt cx="1500615" cy="435242"/>
          </a:xfrm>
        </p:grpSpPr>
        <p:cxnSp>
          <p:nvCxnSpPr>
            <p:cNvPr id="471" name="Straight Arrow Connector 470"/>
            <p:cNvCxnSpPr/>
            <p:nvPr/>
          </p:nvCxnSpPr>
          <p:spPr>
            <a:xfrm flipV="1">
              <a:off x="8077200" y="3527158"/>
              <a:ext cx="0" cy="93511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Arrow Connector 471"/>
            <p:cNvCxnSpPr/>
            <p:nvPr/>
          </p:nvCxnSpPr>
          <p:spPr>
            <a:xfrm flipV="1">
              <a:off x="7620000" y="3527425"/>
              <a:ext cx="3895" cy="93244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Arrow Connector 472"/>
            <p:cNvCxnSpPr/>
            <p:nvPr/>
          </p:nvCxnSpPr>
          <p:spPr>
            <a:xfrm flipV="1">
              <a:off x="7162800" y="3527158"/>
              <a:ext cx="0" cy="93244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Arrow Connector 473"/>
            <p:cNvCxnSpPr/>
            <p:nvPr/>
          </p:nvCxnSpPr>
          <p:spPr>
            <a:xfrm flipV="1">
              <a:off x="6705600" y="3527158"/>
              <a:ext cx="0" cy="93244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/>
            <p:nvPr/>
          </p:nvCxnSpPr>
          <p:spPr>
            <a:xfrm flipH="1" flipV="1">
              <a:off x="80724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Arrow Connector 475"/>
            <p:cNvCxnSpPr/>
            <p:nvPr/>
          </p:nvCxnSpPr>
          <p:spPr>
            <a:xfrm flipH="1" flipV="1">
              <a:off x="76152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Arrow Connector 476"/>
            <p:cNvCxnSpPr/>
            <p:nvPr/>
          </p:nvCxnSpPr>
          <p:spPr>
            <a:xfrm flipH="1" flipV="1">
              <a:off x="71580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Arrow Connector 477"/>
            <p:cNvCxnSpPr/>
            <p:nvPr/>
          </p:nvCxnSpPr>
          <p:spPr>
            <a:xfrm flipH="1" flipV="1">
              <a:off x="67008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Arrow Connector 478"/>
            <p:cNvCxnSpPr/>
            <p:nvPr/>
          </p:nvCxnSpPr>
          <p:spPr>
            <a:xfrm>
              <a:off x="6576585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Arrow Connector 479"/>
            <p:cNvCxnSpPr/>
            <p:nvPr/>
          </p:nvCxnSpPr>
          <p:spPr>
            <a:xfrm>
              <a:off x="7035055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Arrow Connector 480"/>
            <p:cNvCxnSpPr/>
            <p:nvPr/>
          </p:nvCxnSpPr>
          <p:spPr>
            <a:xfrm>
              <a:off x="7491730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Arrow Connector 481"/>
            <p:cNvCxnSpPr/>
            <p:nvPr/>
          </p:nvCxnSpPr>
          <p:spPr>
            <a:xfrm>
              <a:off x="7949455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mtClean="0"/>
              <a:t>   Approximating the Best of Both Worlds</a:t>
            </a:r>
            <a:endParaRPr lang="en-US"/>
          </a:p>
        </p:txBody>
      </p:sp>
      <p:grpSp>
        <p:nvGrpSpPr>
          <p:cNvPr id="148" name="Group 147"/>
          <p:cNvGrpSpPr/>
          <p:nvPr/>
        </p:nvGrpSpPr>
        <p:grpSpPr>
          <a:xfrm>
            <a:off x="495300" y="914400"/>
            <a:ext cx="2514600" cy="5486400"/>
            <a:chOff x="495300" y="762000"/>
            <a:chExt cx="2514600" cy="5486400"/>
          </a:xfrm>
        </p:grpSpPr>
        <p:sp>
          <p:nvSpPr>
            <p:cNvPr id="149" name="Rounded Rectangle 148"/>
            <p:cNvSpPr/>
            <p:nvPr/>
          </p:nvSpPr>
          <p:spPr>
            <a:xfrm>
              <a:off x="495300" y="762000"/>
              <a:ext cx="2514600" cy="609600"/>
            </a:xfrm>
            <a:prstGeom prst="roundRect">
              <a:avLst>
                <a:gd name="adj" fmla="val 12383"/>
              </a:avLst>
            </a:prstGeom>
            <a:noFill/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prstClr val="black"/>
                  </a:solidFill>
                  <a:latin typeface="Calibri"/>
                  <a:cs typeface="Calibri"/>
                </a:rPr>
                <a:t>Long </a:t>
              </a:r>
              <a:r>
                <a:rPr lang="en-US" sz="3200" b="1" dirty="0" err="1" smtClean="0">
                  <a:solidFill>
                    <a:prstClr val="black"/>
                  </a:solidFill>
                  <a:latin typeface="Calibri"/>
                  <a:cs typeface="Calibri"/>
                </a:rPr>
                <a:t>Bitline</a:t>
              </a:r>
              <a:endParaRPr lang="en-US" sz="3200" b="1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2209800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51" name="Straight Arrow Connector 150"/>
            <p:cNvCxnSpPr>
              <a:stCxn id="150" idx="0"/>
            </p:cNvCxnSpPr>
            <p:nvPr/>
          </p:nvCxnSpPr>
          <p:spPr>
            <a:xfrm flipV="1">
              <a:off x="239268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Rectangle 151"/>
            <p:cNvSpPr/>
            <p:nvPr/>
          </p:nvSpPr>
          <p:spPr>
            <a:xfrm>
              <a:off x="1752600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53" name="Straight Arrow Connector 152"/>
            <p:cNvCxnSpPr>
              <a:stCxn id="152" idx="0"/>
            </p:cNvCxnSpPr>
            <p:nvPr/>
          </p:nvCxnSpPr>
          <p:spPr>
            <a:xfrm flipV="1">
              <a:off x="193548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Rectangle 153"/>
            <p:cNvSpPr/>
            <p:nvPr/>
          </p:nvSpPr>
          <p:spPr>
            <a:xfrm>
              <a:off x="1295400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55" name="Straight Arrow Connector 154"/>
            <p:cNvCxnSpPr>
              <a:stCxn id="154" idx="0"/>
            </p:cNvCxnSpPr>
            <p:nvPr/>
          </p:nvCxnSpPr>
          <p:spPr>
            <a:xfrm flipV="1">
              <a:off x="147828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Rectangle 155"/>
            <p:cNvSpPr/>
            <p:nvPr/>
          </p:nvSpPr>
          <p:spPr>
            <a:xfrm>
              <a:off x="838200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57" name="Straight Arrow Connector 156"/>
            <p:cNvCxnSpPr>
              <a:stCxn id="156" idx="0"/>
            </p:cNvCxnSpPr>
            <p:nvPr/>
          </p:nvCxnSpPr>
          <p:spPr>
            <a:xfrm flipV="1">
              <a:off x="102108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Oval 157"/>
            <p:cNvSpPr/>
            <p:nvPr/>
          </p:nvSpPr>
          <p:spPr>
            <a:xfrm>
              <a:off x="221456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175736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130016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84296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221456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175736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130016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84296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221456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175736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130016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84296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221456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175736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130016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84296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221456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175736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130016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84296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220980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175260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129540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83820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68" name="Content Placeholder 2"/>
          <p:cNvSpPr txBox="1">
            <a:spLocks/>
          </p:cNvSpPr>
          <p:nvPr/>
        </p:nvSpPr>
        <p:spPr>
          <a:xfrm>
            <a:off x="457200" y="1615440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3200" b="1" i="1" dirty="0" smtClean="0">
                <a:solidFill>
                  <a:srgbClr val="008000"/>
                </a:solidFill>
                <a:latin typeface="Calibri"/>
              </a:rPr>
              <a:t>Small Area 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457200" y="914400"/>
            <a:ext cx="2590800" cy="609600"/>
          </a:xfrm>
          <a:prstGeom prst="roundRect">
            <a:avLst>
              <a:gd name="adj" fmla="val 12383"/>
            </a:avLst>
          </a:prstGeom>
          <a:solidFill>
            <a:schemeClr val="tx1"/>
          </a:solidFill>
          <a:ln w="38100" cap="rnd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libri"/>
                <a:cs typeface="Calibri"/>
              </a:rPr>
              <a:t>Long </a:t>
            </a:r>
            <a:r>
              <a:rPr lang="en-US" sz="3200" b="1" dirty="0" err="1" smtClean="0">
                <a:solidFill>
                  <a:srgbClr val="FFFF00"/>
                </a:solidFill>
                <a:latin typeface="Calibri"/>
                <a:cs typeface="Calibri"/>
              </a:rPr>
              <a:t>Bitline</a:t>
            </a:r>
            <a:endParaRPr lang="en-US" sz="3200" b="1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274" name="Content Placeholder 2"/>
          <p:cNvSpPr txBox="1">
            <a:spLocks/>
          </p:cNvSpPr>
          <p:nvPr/>
        </p:nvSpPr>
        <p:spPr>
          <a:xfrm>
            <a:off x="5867400" y="2270760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3200" b="1" i="1" dirty="0" smtClean="0">
                <a:solidFill>
                  <a:srgbClr val="008000"/>
                </a:solidFill>
                <a:latin typeface="Calibri"/>
              </a:rPr>
              <a:t>Low Latency 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5867400" y="914400"/>
            <a:ext cx="2590800" cy="609600"/>
          </a:xfrm>
          <a:prstGeom prst="roundRect">
            <a:avLst>
              <a:gd name="adj" fmla="val 12383"/>
            </a:avLst>
          </a:prstGeom>
          <a:solidFill>
            <a:schemeClr val="tx1"/>
          </a:solidFill>
          <a:ln w="38100" cap="rnd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FF00"/>
                </a:solidFill>
                <a:latin typeface="Calibri"/>
                <a:cs typeface="Calibri"/>
              </a:rPr>
              <a:t>Short </a:t>
            </a:r>
            <a:r>
              <a:rPr lang="en-US" sz="3200" b="1" err="1" smtClean="0">
                <a:solidFill>
                  <a:srgbClr val="FFFF00"/>
                </a:solidFill>
                <a:latin typeface="Calibri"/>
                <a:cs typeface="Calibri"/>
              </a:rPr>
              <a:t>Bitline</a:t>
            </a:r>
            <a:endParaRPr lang="en-US" sz="3200" b="1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284" name="Rounded Rectangle 283"/>
          <p:cNvSpPr/>
          <p:nvPr/>
        </p:nvSpPr>
        <p:spPr>
          <a:xfrm>
            <a:off x="3168650" y="914400"/>
            <a:ext cx="2590800" cy="609600"/>
          </a:xfrm>
          <a:prstGeom prst="roundRect">
            <a:avLst>
              <a:gd name="adj" fmla="val 12383"/>
            </a:avLst>
          </a:prstGeom>
          <a:solidFill>
            <a:schemeClr val="tx1"/>
          </a:solidFill>
          <a:ln w="38100" cap="rnd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FF00"/>
                </a:solidFill>
                <a:latin typeface="Calibri"/>
                <a:cs typeface="Calibri"/>
              </a:rPr>
              <a:t>Our Proposal</a:t>
            </a:r>
            <a:endParaRPr lang="en-US" sz="3200" b="1">
              <a:solidFill>
                <a:srgbClr val="FFFF00"/>
              </a:solidFill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8200" y="3352800"/>
            <a:ext cx="1742123" cy="3048000"/>
            <a:chOff x="844550" y="3200400"/>
            <a:chExt cx="1742123" cy="3048000"/>
          </a:xfrm>
        </p:grpSpPr>
        <p:sp>
          <p:nvSpPr>
            <p:cNvPr id="287" name="Rectangle 286"/>
            <p:cNvSpPr/>
            <p:nvPr/>
          </p:nvSpPr>
          <p:spPr>
            <a:xfrm>
              <a:off x="2216150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88" name="Straight Arrow Connector 287"/>
            <p:cNvCxnSpPr>
              <a:stCxn id="287" idx="0"/>
            </p:cNvCxnSpPr>
            <p:nvPr/>
          </p:nvCxnSpPr>
          <p:spPr>
            <a:xfrm flipV="1">
              <a:off x="239903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Rectangle 288"/>
            <p:cNvSpPr/>
            <p:nvPr/>
          </p:nvSpPr>
          <p:spPr>
            <a:xfrm>
              <a:off x="1758950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90" name="Straight Arrow Connector 289"/>
            <p:cNvCxnSpPr>
              <a:stCxn id="289" idx="0"/>
            </p:cNvCxnSpPr>
            <p:nvPr/>
          </p:nvCxnSpPr>
          <p:spPr>
            <a:xfrm flipV="1">
              <a:off x="194183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Rectangle 290"/>
            <p:cNvSpPr/>
            <p:nvPr/>
          </p:nvSpPr>
          <p:spPr>
            <a:xfrm>
              <a:off x="1301750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92" name="Straight Arrow Connector 291"/>
            <p:cNvCxnSpPr>
              <a:stCxn id="291" idx="0"/>
            </p:cNvCxnSpPr>
            <p:nvPr/>
          </p:nvCxnSpPr>
          <p:spPr>
            <a:xfrm flipV="1">
              <a:off x="148463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Rectangle 292"/>
            <p:cNvSpPr/>
            <p:nvPr/>
          </p:nvSpPr>
          <p:spPr>
            <a:xfrm>
              <a:off x="844550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94" name="Straight Arrow Connector 293"/>
            <p:cNvCxnSpPr>
              <a:stCxn id="293" idx="0"/>
            </p:cNvCxnSpPr>
            <p:nvPr/>
          </p:nvCxnSpPr>
          <p:spPr>
            <a:xfrm flipV="1">
              <a:off x="102743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5" name="Oval 294"/>
            <p:cNvSpPr/>
            <p:nvPr/>
          </p:nvSpPr>
          <p:spPr>
            <a:xfrm>
              <a:off x="222091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6" name="Oval 295"/>
            <p:cNvSpPr/>
            <p:nvPr/>
          </p:nvSpPr>
          <p:spPr>
            <a:xfrm>
              <a:off x="176371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130651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>
              <a:off x="84931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222091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176371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>
              <a:off x="130651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2" name="Oval 301"/>
            <p:cNvSpPr/>
            <p:nvPr/>
          </p:nvSpPr>
          <p:spPr>
            <a:xfrm>
              <a:off x="84931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3" name="Oval 302"/>
            <p:cNvSpPr/>
            <p:nvPr/>
          </p:nvSpPr>
          <p:spPr>
            <a:xfrm>
              <a:off x="222091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4" name="Oval 303"/>
            <p:cNvSpPr/>
            <p:nvPr/>
          </p:nvSpPr>
          <p:spPr>
            <a:xfrm>
              <a:off x="176371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5" name="Oval 304"/>
            <p:cNvSpPr/>
            <p:nvPr/>
          </p:nvSpPr>
          <p:spPr>
            <a:xfrm>
              <a:off x="130651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6" name="Oval 305"/>
            <p:cNvSpPr/>
            <p:nvPr/>
          </p:nvSpPr>
          <p:spPr>
            <a:xfrm>
              <a:off x="84931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7" name="Oval 306"/>
            <p:cNvSpPr/>
            <p:nvPr/>
          </p:nvSpPr>
          <p:spPr>
            <a:xfrm>
              <a:off x="222091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>
              <a:off x="176371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130651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>
              <a:off x="84931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1" name="Oval 310"/>
            <p:cNvSpPr/>
            <p:nvPr/>
          </p:nvSpPr>
          <p:spPr>
            <a:xfrm>
              <a:off x="222091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176371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130651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84931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6" name="Oval 345"/>
            <p:cNvSpPr/>
            <p:nvPr/>
          </p:nvSpPr>
          <p:spPr>
            <a:xfrm>
              <a:off x="221615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9" name="Oval 368"/>
            <p:cNvSpPr/>
            <p:nvPr/>
          </p:nvSpPr>
          <p:spPr>
            <a:xfrm>
              <a:off x="175895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5" name="Oval 384"/>
            <p:cNvSpPr/>
            <p:nvPr/>
          </p:nvSpPr>
          <p:spPr>
            <a:xfrm>
              <a:off x="130175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6" name="Oval 385"/>
            <p:cNvSpPr/>
            <p:nvPr/>
          </p:nvSpPr>
          <p:spPr>
            <a:xfrm>
              <a:off x="84455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32" name="Content Placeholder 2"/>
          <p:cNvSpPr txBox="1">
            <a:spLocks/>
          </p:cNvSpPr>
          <p:nvPr/>
        </p:nvSpPr>
        <p:spPr>
          <a:xfrm>
            <a:off x="457200" y="1607897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3200" b="1" i="1" dirty="0" smtClean="0">
                <a:solidFill>
                  <a:srgbClr val="008000"/>
                </a:solidFill>
                <a:latin typeface="Calibri"/>
              </a:rPr>
              <a:t>Small Area </a:t>
            </a:r>
          </a:p>
        </p:txBody>
      </p:sp>
      <p:grpSp>
        <p:nvGrpSpPr>
          <p:cNvPr id="433" name="Group 432"/>
          <p:cNvGrpSpPr/>
          <p:nvPr/>
        </p:nvGrpSpPr>
        <p:grpSpPr>
          <a:xfrm>
            <a:off x="3579177" y="3368676"/>
            <a:ext cx="1742123" cy="1577974"/>
            <a:chOff x="6487477" y="1949184"/>
            <a:chExt cx="1742123" cy="1577974"/>
          </a:xfrm>
        </p:grpSpPr>
        <p:cxnSp>
          <p:nvCxnSpPr>
            <p:cNvPr id="453" name="Straight Arrow Connector 452"/>
            <p:cNvCxnSpPr/>
            <p:nvPr/>
          </p:nvCxnSpPr>
          <p:spPr>
            <a:xfrm flipV="1">
              <a:off x="8043859" y="1949184"/>
              <a:ext cx="0" cy="8689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Arrow Connector 453"/>
            <p:cNvCxnSpPr/>
            <p:nvPr/>
          </p:nvCxnSpPr>
          <p:spPr>
            <a:xfrm flipV="1">
              <a:off x="7586659" y="1949184"/>
              <a:ext cx="0" cy="8689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Arrow Connector 454"/>
            <p:cNvCxnSpPr/>
            <p:nvPr/>
          </p:nvCxnSpPr>
          <p:spPr>
            <a:xfrm flipH="1" flipV="1">
              <a:off x="7126715" y="1949184"/>
              <a:ext cx="2744" cy="868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Arrow Connector 455"/>
            <p:cNvCxnSpPr/>
            <p:nvPr/>
          </p:nvCxnSpPr>
          <p:spPr>
            <a:xfrm flipV="1">
              <a:off x="6672259" y="1949184"/>
              <a:ext cx="0" cy="8689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4" name="Oval 433"/>
            <p:cNvSpPr/>
            <p:nvPr/>
          </p:nvSpPr>
          <p:spPr>
            <a:xfrm>
              <a:off x="78638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6" name="Oval 435"/>
            <p:cNvSpPr/>
            <p:nvPr/>
          </p:nvSpPr>
          <p:spPr>
            <a:xfrm>
              <a:off x="74066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7" name="Oval 436"/>
            <p:cNvSpPr/>
            <p:nvPr/>
          </p:nvSpPr>
          <p:spPr>
            <a:xfrm>
              <a:off x="69494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0" name="Oval 439"/>
            <p:cNvSpPr/>
            <p:nvPr/>
          </p:nvSpPr>
          <p:spPr>
            <a:xfrm>
              <a:off x="64922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1" name="Oval 440"/>
            <p:cNvSpPr/>
            <p:nvPr/>
          </p:nvSpPr>
          <p:spPr>
            <a:xfrm>
              <a:off x="78638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2" name="Oval 441"/>
            <p:cNvSpPr/>
            <p:nvPr/>
          </p:nvSpPr>
          <p:spPr>
            <a:xfrm>
              <a:off x="74066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3" name="Oval 442"/>
            <p:cNvSpPr/>
            <p:nvPr/>
          </p:nvSpPr>
          <p:spPr>
            <a:xfrm>
              <a:off x="69494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4" name="Oval 443"/>
            <p:cNvSpPr/>
            <p:nvPr/>
          </p:nvSpPr>
          <p:spPr>
            <a:xfrm>
              <a:off x="64922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5" name="Oval 444"/>
            <p:cNvSpPr/>
            <p:nvPr/>
          </p:nvSpPr>
          <p:spPr>
            <a:xfrm>
              <a:off x="78638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6" name="Oval 445"/>
            <p:cNvSpPr/>
            <p:nvPr/>
          </p:nvSpPr>
          <p:spPr>
            <a:xfrm>
              <a:off x="74066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7" name="Oval 446"/>
            <p:cNvSpPr/>
            <p:nvPr/>
          </p:nvSpPr>
          <p:spPr>
            <a:xfrm>
              <a:off x="69494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8" name="Oval 447"/>
            <p:cNvSpPr/>
            <p:nvPr/>
          </p:nvSpPr>
          <p:spPr>
            <a:xfrm>
              <a:off x="64922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9" name="Oval 448"/>
            <p:cNvSpPr/>
            <p:nvPr/>
          </p:nvSpPr>
          <p:spPr>
            <a:xfrm>
              <a:off x="78590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0" name="Oval 449"/>
            <p:cNvSpPr/>
            <p:nvPr/>
          </p:nvSpPr>
          <p:spPr>
            <a:xfrm>
              <a:off x="74018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1" name="Oval 450"/>
            <p:cNvSpPr/>
            <p:nvPr/>
          </p:nvSpPr>
          <p:spPr>
            <a:xfrm>
              <a:off x="69446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2" name="Oval 451"/>
            <p:cNvSpPr/>
            <p:nvPr/>
          </p:nvSpPr>
          <p:spPr>
            <a:xfrm>
              <a:off x="64874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57" name="Group 456"/>
          <p:cNvGrpSpPr/>
          <p:nvPr/>
        </p:nvGrpSpPr>
        <p:grpSpPr>
          <a:xfrm>
            <a:off x="3579177" y="4953000"/>
            <a:ext cx="1742123" cy="1447800"/>
            <a:chOff x="6487477" y="3962400"/>
            <a:chExt cx="1742123" cy="1447800"/>
          </a:xfrm>
        </p:grpSpPr>
        <p:sp>
          <p:nvSpPr>
            <p:cNvPr id="458" name="Rectangle 457"/>
            <p:cNvSpPr/>
            <p:nvPr/>
          </p:nvSpPr>
          <p:spPr>
            <a:xfrm>
              <a:off x="78590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74018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9446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64874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2" name="Oval 461"/>
            <p:cNvSpPr/>
            <p:nvPr/>
          </p:nvSpPr>
          <p:spPr>
            <a:xfrm>
              <a:off x="78638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3" name="Oval 462"/>
            <p:cNvSpPr/>
            <p:nvPr/>
          </p:nvSpPr>
          <p:spPr>
            <a:xfrm>
              <a:off x="74066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4" name="Oval 463"/>
            <p:cNvSpPr/>
            <p:nvPr/>
          </p:nvSpPr>
          <p:spPr>
            <a:xfrm>
              <a:off x="69494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5" name="Oval 464"/>
            <p:cNvSpPr/>
            <p:nvPr/>
          </p:nvSpPr>
          <p:spPr>
            <a:xfrm>
              <a:off x="64922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6" name="Oval 465"/>
            <p:cNvSpPr/>
            <p:nvPr/>
          </p:nvSpPr>
          <p:spPr>
            <a:xfrm>
              <a:off x="78638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7" name="Oval 466"/>
            <p:cNvSpPr/>
            <p:nvPr/>
          </p:nvSpPr>
          <p:spPr>
            <a:xfrm>
              <a:off x="74066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8" name="Oval 467"/>
            <p:cNvSpPr/>
            <p:nvPr/>
          </p:nvSpPr>
          <p:spPr>
            <a:xfrm>
              <a:off x="69494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9" name="Oval 468"/>
            <p:cNvSpPr/>
            <p:nvPr/>
          </p:nvSpPr>
          <p:spPr>
            <a:xfrm>
              <a:off x="64922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3946525" y="4953000"/>
            <a:ext cx="3756147" cy="1463675"/>
            <a:chOff x="3946525" y="4800600"/>
            <a:chExt cx="3756147" cy="1463675"/>
          </a:xfrm>
        </p:grpSpPr>
        <p:cxnSp>
          <p:nvCxnSpPr>
            <p:cNvPr id="186" name="Straight Arrow Connector 185"/>
            <p:cNvCxnSpPr/>
            <p:nvPr/>
          </p:nvCxnSpPr>
          <p:spPr>
            <a:xfrm flipH="1">
              <a:off x="5382876" y="4800600"/>
              <a:ext cx="92710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/>
            <p:nvPr/>
          </p:nvCxnSpPr>
          <p:spPr>
            <a:xfrm flipH="1">
              <a:off x="5374409" y="5555673"/>
              <a:ext cx="92710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V="1">
              <a:off x="5852006" y="4832351"/>
              <a:ext cx="1" cy="715009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arrow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Content Placeholder 2"/>
            <p:cNvSpPr txBox="1">
              <a:spLocks/>
            </p:cNvSpPr>
            <p:nvPr/>
          </p:nvSpPr>
          <p:spPr>
            <a:xfrm>
              <a:off x="3946525" y="5654675"/>
              <a:ext cx="3756147" cy="609600"/>
            </a:xfrm>
            <a:prstGeom prst="rect">
              <a:avLst/>
            </a:prstGeom>
            <a:solidFill>
              <a:schemeClr val="tx1"/>
            </a:solidFill>
            <a:ln w="63500"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en-US" sz="3200" b="1" i="1" dirty="0" smtClean="0">
                  <a:solidFill>
                    <a:srgbClr val="FFFF66"/>
                  </a:solidFill>
                  <a:latin typeface="Calibri"/>
                </a:rPr>
                <a:t>Short </a:t>
              </a:r>
              <a:r>
                <a:rPr lang="en-US" sz="3200" b="1" i="1" dirty="0" err="1" smtClean="0">
                  <a:solidFill>
                    <a:srgbClr val="FFFF66"/>
                  </a:solidFill>
                  <a:latin typeface="Calibri"/>
                </a:rPr>
                <a:t>Bitline</a:t>
              </a:r>
              <a:r>
                <a:rPr lang="en-US" sz="3200" b="1" i="1" dirty="0">
                  <a:solidFill>
                    <a:srgbClr val="FFFF66"/>
                  </a:solidFill>
                  <a:latin typeface="Calibri"/>
                </a:rPr>
                <a:t> </a:t>
              </a:r>
              <a:r>
                <a:rPr lang="en-US" sz="3200" b="1" i="1" dirty="0" smtClean="0">
                  <a:solidFill>
                    <a:srgbClr val="FFFF66"/>
                  </a:solidFill>
                  <a:latin typeface="Calibri"/>
                  <a:sym typeface="Wingdings"/>
                </a:rPr>
                <a:t> </a:t>
              </a:r>
              <a:r>
                <a:rPr lang="en-US" sz="3200" b="1" i="1" dirty="0" smtClean="0">
                  <a:solidFill>
                    <a:srgbClr val="FFFF66"/>
                  </a:solidFill>
                  <a:latin typeface="Calibri"/>
                </a:rPr>
                <a:t>Fast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2880" y="4404206"/>
            <a:ext cx="5303520" cy="1845998"/>
            <a:chOff x="182880" y="4251806"/>
            <a:chExt cx="5303520" cy="1845998"/>
          </a:xfrm>
        </p:grpSpPr>
        <p:sp>
          <p:nvSpPr>
            <p:cNvPr id="192" name="Oval 191"/>
            <p:cNvSpPr/>
            <p:nvPr/>
          </p:nvSpPr>
          <p:spPr>
            <a:xfrm>
              <a:off x="3352800" y="4251806"/>
              <a:ext cx="2133600" cy="6858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82880" y="4594706"/>
              <a:ext cx="3169920" cy="1503098"/>
              <a:chOff x="182880" y="4594706"/>
              <a:chExt cx="3169920" cy="1503098"/>
            </a:xfrm>
          </p:grpSpPr>
          <p:cxnSp>
            <p:nvCxnSpPr>
              <p:cNvPr id="193" name="Straight Arrow Connector 192"/>
              <p:cNvCxnSpPr>
                <a:endCxn id="192" idx="2"/>
              </p:cNvCxnSpPr>
              <p:nvPr/>
            </p:nvCxnSpPr>
            <p:spPr>
              <a:xfrm flipV="1">
                <a:off x="2580323" y="4594706"/>
                <a:ext cx="772477" cy="556108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headEnd type="none" w="lg" len="med"/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Content Placeholder 2"/>
              <p:cNvSpPr txBox="1">
                <a:spLocks/>
              </p:cNvSpPr>
              <p:nvPr/>
            </p:nvSpPr>
            <p:spPr>
              <a:xfrm>
                <a:off x="182880" y="5031004"/>
                <a:ext cx="2590800" cy="1066800"/>
              </a:xfrm>
              <a:prstGeom prst="rect">
                <a:avLst/>
              </a:prstGeom>
              <a:solidFill>
                <a:schemeClr val="tx1"/>
              </a:solidFill>
              <a:ln w="63500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90000"/>
                  </a:lnSpc>
                  <a:buFont typeface="Arial" pitchFamily="34" charset="0"/>
                  <a:buNone/>
                </a:pPr>
                <a:r>
                  <a:rPr lang="en-US" sz="3200" b="1" i="1" dirty="0" smtClean="0">
                    <a:solidFill>
                      <a:srgbClr val="FFFF66"/>
                    </a:solidFill>
                    <a:latin typeface="Calibri"/>
                  </a:rPr>
                  <a:t>Need Isolation</a:t>
                </a:r>
              </a:p>
            </p:txBody>
          </p:sp>
        </p:grpSp>
      </p:grpSp>
      <p:sp>
        <p:nvSpPr>
          <p:cNvPr id="207" name="Content Placeholder 2"/>
          <p:cNvSpPr txBox="1">
            <a:spLocks/>
          </p:cNvSpPr>
          <p:nvPr/>
        </p:nvSpPr>
        <p:spPr>
          <a:xfrm>
            <a:off x="2895600" y="5181600"/>
            <a:ext cx="2590800" cy="10668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3200" b="1" i="1" dirty="0" smtClean="0">
                <a:solidFill>
                  <a:srgbClr val="FFFF66"/>
                </a:solidFill>
                <a:latin typeface="Calibri"/>
              </a:rPr>
              <a:t>Add Isolation Transistor</a:t>
            </a:r>
            <a:r>
              <a:rPr lang="en-US" sz="3200" b="1" i="1" dirty="0">
                <a:solidFill>
                  <a:srgbClr val="FFFF66"/>
                </a:solidFill>
                <a:latin typeface="Calibri"/>
              </a:rPr>
              <a:t>s</a:t>
            </a:r>
            <a:endParaRPr lang="en-US" sz="3200" b="1" i="1" dirty="0" smtClean="0">
              <a:solidFill>
                <a:srgbClr val="FFFF66"/>
              </a:solidFill>
              <a:latin typeface="Calibri"/>
            </a:endParaRPr>
          </a:p>
        </p:txBody>
      </p:sp>
      <p:sp>
        <p:nvSpPr>
          <p:cNvPr id="200" name="Content Placeholder 2"/>
          <p:cNvSpPr txBox="1">
            <a:spLocks/>
          </p:cNvSpPr>
          <p:nvPr/>
        </p:nvSpPr>
        <p:spPr>
          <a:xfrm>
            <a:off x="457200" y="2270760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3200" b="1" i="1" dirty="0" smtClean="0">
                <a:solidFill>
                  <a:srgbClr val="FF0000"/>
                </a:solidFill>
                <a:latin typeface="Calibri"/>
              </a:rPr>
              <a:t>High Latency</a:t>
            </a:r>
          </a:p>
        </p:txBody>
      </p:sp>
      <p:sp>
        <p:nvSpPr>
          <p:cNvPr id="201" name="Content Placeholder 2"/>
          <p:cNvSpPr txBox="1">
            <a:spLocks/>
          </p:cNvSpPr>
          <p:nvPr/>
        </p:nvSpPr>
        <p:spPr>
          <a:xfrm>
            <a:off x="5867400" y="1600200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3200" b="1" i="1" dirty="0" smtClean="0">
                <a:solidFill>
                  <a:srgbClr val="FF0000"/>
                </a:solidFill>
                <a:latin typeface="Calibri"/>
              </a:rPr>
              <a:t>Large Area</a:t>
            </a:r>
            <a:r>
              <a:rPr lang="en-US" sz="3200" b="1" i="1" dirty="0" smtClean="0">
                <a:solidFill>
                  <a:srgbClr val="0000FF"/>
                </a:solidFill>
                <a:latin typeface="Calibri"/>
              </a:rPr>
              <a:t> </a:t>
            </a:r>
          </a:p>
        </p:txBody>
      </p:sp>
      <p:cxnSp>
        <p:nvCxnSpPr>
          <p:cNvPr id="202" name="Straight Arrow Connector 201"/>
          <p:cNvCxnSpPr/>
          <p:nvPr/>
        </p:nvCxnSpPr>
        <p:spPr>
          <a:xfrm flipV="1">
            <a:off x="304800" y="2270760"/>
            <a:ext cx="2863850" cy="548640"/>
          </a:xfrm>
          <a:prstGeom prst="straightConnector1">
            <a:avLst/>
          </a:prstGeom>
          <a:ln w="508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>
            <a:off x="304800" y="2270760"/>
            <a:ext cx="2863850" cy="548640"/>
          </a:xfrm>
          <a:prstGeom prst="straightConnector1">
            <a:avLst/>
          </a:prstGeom>
          <a:ln w="508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 flipV="1">
            <a:off x="5746750" y="1600200"/>
            <a:ext cx="2863850" cy="548640"/>
          </a:xfrm>
          <a:prstGeom prst="straightConnector1">
            <a:avLst/>
          </a:prstGeom>
          <a:ln w="508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>
            <a:off x="5746750" y="1600200"/>
            <a:ext cx="2863850" cy="548640"/>
          </a:xfrm>
          <a:prstGeom prst="straightConnector1">
            <a:avLst/>
          </a:prstGeom>
          <a:ln w="508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55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0.3 1.11111E-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2.59259E-6 L 0.29583 2.59259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046 L 2.5E-6 -0.05949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1.48148E-6 L -0.29444 1.48148E-6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26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" grpId="0" animBg="1"/>
      <p:bldP spid="268" grpId="0" animBg="1"/>
      <p:bldP spid="269" grpId="0" animBg="1"/>
      <p:bldP spid="274" grpId="0" animBg="1"/>
      <p:bldP spid="274" grpId="1" animBg="1"/>
      <p:bldP spid="275" grpId="0" animBg="1"/>
      <p:bldP spid="284" grpId="0" animBg="1"/>
      <p:bldP spid="432" grpId="0" animBg="1"/>
      <p:bldP spid="432" grpId="1" animBg="1"/>
      <p:bldP spid="207" grpId="0" animBg="1"/>
      <p:bldP spid="207" grpId="1" animBg="1"/>
      <p:bldP spid="200" grpId="0" animBg="1"/>
      <p:bldP spid="20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roup 469"/>
          <p:cNvGrpSpPr/>
          <p:nvPr/>
        </p:nvGrpSpPr>
        <p:grpSpPr>
          <a:xfrm>
            <a:off x="3632200" y="4549508"/>
            <a:ext cx="1500615" cy="435242"/>
            <a:chOff x="6576585" y="3527158"/>
            <a:chExt cx="1500615" cy="435242"/>
          </a:xfrm>
        </p:grpSpPr>
        <p:cxnSp>
          <p:nvCxnSpPr>
            <p:cNvPr id="471" name="Straight Arrow Connector 470"/>
            <p:cNvCxnSpPr/>
            <p:nvPr/>
          </p:nvCxnSpPr>
          <p:spPr>
            <a:xfrm flipV="1">
              <a:off x="8077200" y="3527158"/>
              <a:ext cx="0" cy="93511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Arrow Connector 471"/>
            <p:cNvCxnSpPr/>
            <p:nvPr/>
          </p:nvCxnSpPr>
          <p:spPr>
            <a:xfrm flipV="1">
              <a:off x="7620000" y="3527425"/>
              <a:ext cx="3895" cy="93244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Arrow Connector 472"/>
            <p:cNvCxnSpPr/>
            <p:nvPr/>
          </p:nvCxnSpPr>
          <p:spPr>
            <a:xfrm flipV="1">
              <a:off x="7162800" y="3527158"/>
              <a:ext cx="0" cy="93244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Arrow Connector 473"/>
            <p:cNvCxnSpPr/>
            <p:nvPr/>
          </p:nvCxnSpPr>
          <p:spPr>
            <a:xfrm flipV="1">
              <a:off x="6705600" y="3527158"/>
              <a:ext cx="0" cy="93244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/>
            <p:nvPr/>
          </p:nvCxnSpPr>
          <p:spPr>
            <a:xfrm flipH="1" flipV="1">
              <a:off x="80724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Arrow Connector 475"/>
            <p:cNvCxnSpPr/>
            <p:nvPr/>
          </p:nvCxnSpPr>
          <p:spPr>
            <a:xfrm flipH="1" flipV="1">
              <a:off x="76152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Arrow Connector 476"/>
            <p:cNvCxnSpPr/>
            <p:nvPr/>
          </p:nvCxnSpPr>
          <p:spPr>
            <a:xfrm flipH="1" flipV="1">
              <a:off x="71580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Arrow Connector 477"/>
            <p:cNvCxnSpPr/>
            <p:nvPr/>
          </p:nvCxnSpPr>
          <p:spPr>
            <a:xfrm flipH="1" flipV="1">
              <a:off x="67008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Arrow Connector 478"/>
            <p:cNvCxnSpPr/>
            <p:nvPr/>
          </p:nvCxnSpPr>
          <p:spPr>
            <a:xfrm>
              <a:off x="6576585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Arrow Connector 479"/>
            <p:cNvCxnSpPr/>
            <p:nvPr/>
          </p:nvCxnSpPr>
          <p:spPr>
            <a:xfrm>
              <a:off x="7035055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Arrow Connector 480"/>
            <p:cNvCxnSpPr/>
            <p:nvPr/>
          </p:nvCxnSpPr>
          <p:spPr>
            <a:xfrm>
              <a:off x="7491730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Arrow Connector 481"/>
            <p:cNvCxnSpPr/>
            <p:nvPr/>
          </p:nvCxnSpPr>
          <p:spPr>
            <a:xfrm>
              <a:off x="7949455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mtClean="0"/>
              <a:t>   Approximating the Best of Both Worlds</a:t>
            </a:r>
            <a:endParaRPr lang="en-US"/>
          </a:p>
        </p:txBody>
      </p:sp>
      <p:sp>
        <p:nvSpPr>
          <p:cNvPr id="274" name="Content Placeholder 2"/>
          <p:cNvSpPr txBox="1">
            <a:spLocks/>
          </p:cNvSpPr>
          <p:nvPr/>
        </p:nvSpPr>
        <p:spPr>
          <a:xfrm>
            <a:off x="3173355" y="2270760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3200" b="1" i="1" dirty="0" smtClean="0">
                <a:solidFill>
                  <a:srgbClr val="008000"/>
                </a:solidFill>
                <a:latin typeface="Calibri"/>
              </a:rPr>
              <a:t>Low Latency 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3168650" y="914400"/>
            <a:ext cx="2590800" cy="609600"/>
          </a:xfrm>
          <a:prstGeom prst="roundRect">
            <a:avLst>
              <a:gd name="adj" fmla="val 12383"/>
            </a:avLst>
          </a:prstGeom>
          <a:solidFill>
            <a:schemeClr val="tx1"/>
          </a:solidFill>
          <a:ln w="38100" cap="rnd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FF00"/>
                </a:solidFill>
                <a:latin typeface="Calibri"/>
                <a:cs typeface="Calibri"/>
              </a:rPr>
              <a:t>Our Proposal</a:t>
            </a:r>
            <a:endParaRPr lang="en-US" sz="3200" b="1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432" name="Content Placeholder 2"/>
          <p:cNvSpPr txBox="1">
            <a:spLocks/>
          </p:cNvSpPr>
          <p:nvPr/>
        </p:nvSpPr>
        <p:spPr>
          <a:xfrm>
            <a:off x="3161828" y="1607897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3200" b="1" i="1" dirty="0" smtClean="0">
                <a:solidFill>
                  <a:srgbClr val="008000"/>
                </a:solidFill>
                <a:latin typeface="Calibri"/>
              </a:rPr>
              <a:t>Small Area </a:t>
            </a:r>
          </a:p>
        </p:txBody>
      </p:sp>
      <p:grpSp>
        <p:nvGrpSpPr>
          <p:cNvPr id="433" name="Group 432"/>
          <p:cNvGrpSpPr/>
          <p:nvPr/>
        </p:nvGrpSpPr>
        <p:grpSpPr>
          <a:xfrm>
            <a:off x="3579177" y="2961217"/>
            <a:ext cx="1742123" cy="1577974"/>
            <a:chOff x="6487477" y="1949184"/>
            <a:chExt cx="1742123" cy="1577974"/>
          </a:xfrm>
        </p:grpSpPr>
        <p:cxnSp>
          <p:nvCxnSpPr>
            <p:cNvPr id="453" name="Straight Arrow Connector 452"/>
            <p:cNvCxnSpPr/>
            <p:nvPr/>
          </p:nvCxnSpPr>
          <p:spPr>
            <a:xfrm flipV="1">
              <a:off x="8043859" y="1949184"/>
              <a:ext cx="0" cy="8689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Arrow Connector 453"/>
            <p:cNvCxnSpPr/>
            <p:nvPr/>
          </p:nvCxnSpPr>
          <p:spPr>
            <a:xfrm flipV="1">
              <a:off x="7586659" y="1949184"/>
              <a:ext cx="0" cy="8689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Arrow Connector 454"/>
            <p:cNvCxnSpPr/>
            <p:nvPr/>
          </p:nvCxnSpPr>
          <p:spPr>
            <a:xfrm flipH="1" flipV="1">
              <a:off x="7126715" y="1949184"/>
              <a:ext cx="2744" cy="868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Arrow Connector 455"/>
            <p:cNvCxnSpPr/>
            <p:nvPr/>
          </p:nvCxnSpPr>
          <p:spPr>
            <a:xfrm flipV="1">
              <a:off x="6672259" y="1949184"/>
              <a:ext cx="0" cy="8689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4" name="Oval 433"/>
            <p:cNvSpPr/>
            <p:nvPr/>
          </p:nvSpPr>
          <p:spPr>
            <a:xfrm>
              <a:off x="78638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6" name="Oval 435"/>
            <p:cNvSpPr/>
            <p:nvPr/>
          </p:nvSpPr>
          <p:spPr>
            <a:xfrm>
              <a:off x="74066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7" name="Oval 436"/>
            <p:cNvSpPr/>
            <p:nvPr/>
          </p:nvSpPr>
          <p:spPr>
            <a:xfrm>
              <a:off x="69494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0" name="Oval 439"/>
            <p:cNvSpPr/>
            <p:nvPr/>
          </p:nvSpPr>
          <p:spPr>
            <a:xfrm>
              <a:off x="64922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1" name="Oval 440"/>
            <p:cNvSpPr/>
            <p:nvPr/>
          </p:nvSpPr>
          <p:spPr>
            <a:xfrm>
              <a:off x="78638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2" name="Oval 441"/>
            <p:cNvSpPr/>
            <p:nvPr/>
          </p:nvSpPr>
          <p:spPr>
            <a:xfrm>
              <a:off x="74066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3" name="Oval 442"/>
            <p:cNvSpPr/>
            <p:nvPr/>
          </p:nvSpPr>
          <p:spPr>
            <a:xfrm>
              <a:off x="69494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4" name="Oval 443"/>
            <p:cNvSpPr/>
            <p:nvPr/>
          </p:nvSpPr>
          <p:spPr>
            <a:xfrm>
              <a:off x="64922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5" name="Oval 444"/>
            <p:cNvSpPr/>
            <p:nvPr/>
          </p:nvSpPr>
          <p:spPr>
            <a:xfrm>
              <a:off x="78638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6" name="Oval 445"/>
            <p:cNvSpPr/>
            <p:nvPr/>
          </p:nvSpPr>
          <p:spPr>
            <a:xfrm>
              <a:off x="74066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7" name="Oval 446"/>
            <p:cNvSpPr/>
            <p:nvPr/>
          </p:nvSpPr>
          <p:spPr>
            <a:xfrm>
              <a:off x="69494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8" name="Oval 447"/>
            <p:cNvSpPr/>
            <p:nvPr/>
          </p:nvSpPr>
          <p:spPr>
            <a:xfrm>
              <a:off x="64922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9" name="Oval 448"/>
            <p:cNvSpPr/>
            <p:nvPr/>
          </p:nvSpPr>
          <p:spPr>
            <a:xfrm>
              <a:off x="78590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0" name="Oval 449"/>
            <p:cNvSpPr/>
            <p:nvPr/>
          </p:nvSpPr>
          <p:spPr>
            <a:xfrm>
              <a:off x="74018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1" name="Oval 450"/>
            <p:cNvSpPr/>
            <p:nvPr/>
          </p:nvSpPr>
          <p:spPr>
            <a:xfrm>
              <a:off x="69446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2" name="Oval 451"/>
            <p:cNvSpPr/>
            <p:nvPr/>
          </p:nvSpPr>
          <p:spPr>
            <a:xfrm>
              <a:off x="64874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57" name="Group 456"/>
          <p:cNvGrpSpPr/>
          <p:nvPr/>
        </p:nvGrpSpPr>
        <p:grpSpPr>
          <a:xfrm>
            <a:off x="3579177" y="4953000"/>
            <a:ext cx="1742123" cy="1447800"/>
            <a:chOff x="6487477" y="3962400"/>
            <a:chExt cx="1742123" cy="1447800"/>
          </a:xfrm>
        </p:grpSpPr>
        <p:sp>
          <p:nvSpPr>
            <p:cNvPr id="458" name="Rectangle 457"/>
            <p:cNvSpPr/>
            <p:nvPr/>
          </p:nvSpPr>
          <p:spPr>
            <a:xfrm>
              <a:off x="78590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74018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9446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64874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2" name="Oval 461"/>
            <p:cNvSpPr/>
            <p:nvPr/>
          </p:nvSpPr>
          <p:spPr>
            <a:xfrm>
              <a:off x="78638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3" name="Oval 462"/>
            <p:cNvSpPr/>
            <p:nvPr/>
          </p:nvSpPr>
          <p:spPr>
            <a:xfrm>
              <a:off x="74066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4" name="Oval 463"/>
            <p:cNvSpPr/>
            <p:nvPr/>
          </p:nvSpPr>
          <p:spPr>
            <a:xfrm>
              <a:off x="69494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5" name="Oval 464"/>
            <p:cNvSpPr/>
            <p:nvPr/>
          </p:nvSpPr>
          <p:spPr>
            <a:xfrm>
              <a:off x="64922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6" name="Oval 465"/>
            <p:cNvSpPr/>
            <p:nvPr/>
          </p:nvSpPr>
          <p:spPr>
            <a:xfrm>
              <a:off x="78638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7" name="Oval 466"/>
            <p:cNvSpPr/>
            <p:nvPr/>
          </p:nvSpPr>
          <p:spPr>
            <a:xfrm>
              <a:off x="74066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8" name="Oval 467"/>
            <p:cNvSpPr/>
            <p:nvPr/>
          </p:nvSpPr>
          <p:spPr>
            <a:xfrm>
              <a:off x="69494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9" name="Oval 468"/>
            <p:cNvSpPr/>
            <p:nvPr/>
          </p:nvSpPr>
          <p:spPr>
            <a:xfrm>
              <a:off x="64922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4800" y="914400"/>
            <a:ext cx="2863850" cy="5486400"/>
            <a:chOff x="304800" y="762000"/>
            <a:chExt cx="2863850" cy="5486400"/>
          </a:xfrm>
        </p:grpSpPr>
        <p:grpSp>
          <p:nvGrpSpPr>
            <p:cNvPr id="148" name="Group 147"/>
            <p:cNvGrpSpPr/>
            <p:nvPr/>
          </p:nvGrpSpPr>
          <p:grpSpPr>
            <a:xfrm>
              <a:off x="495300" y="914400"/>
              <a:ext cx="2514600" cy="5334000"/>
              <a:chOff x="495300" y="914400"/>
              <a:chExt cx="2514600" cy="5334000"/>
            </a:xfrm>
          </p:grpSpPr>
          <p:sp>
            <p:nvSpPr>
              <p:cNvPr id="149" name="Rounded Rectangle 148"/>
              <p:cNvSpPr/>
              <p:nvPr/>
            </p:nvSpPr>
            <p:spPr>
              <a:xfrm>
                <a:off x="495300" y="914400"/>
                <a:ext cx="2514600" cy="609600"/>
              </a:xfrm>
              <a:prstGeom prst="roundRect">
                <a:avLst>
                  <a:gd name="adj" fmla="val 12383"/>
                </a:avLst>
              </a:prstGeom>
              <a:noFill/>
              <a:ln w="38100" cap="rnd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smtClean="0">
                    <a:solidFill>
                      <a:prstClr val="black"/>
                    </a:solidFill>
                    <a:latin typeface="Calibri"/>
                    <a:cs typeface="Calibri"/>
                  </a:rPr>
                  <a:t>Long </a:t>
                </a:r>
                <a:r>
                  <a:rPr lang="en-US" sz="3200" b="1" err="1" smtClean="0">
                    <a:solidFill>
                      <a:prstClr val="black"/>
                    </a:solidFill>
                    <a:latin typeface="Calibri"/>
                    <a:cs typeface="Calibri"/>
                  </a:rPr>
                  <a:t>Bitline</a:t>
                </a:r>
                <a:endParaRPr lang="en-US" sz="3200" b="1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2209800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51" name="Straight Arrow Connector 150"/>
              <p:cNvCxnSpPr>
                <a:stCxn id="150" idx="0"/>
              </p:cNvCxnSpPr>
              <p:nvPr/>
            </p:nvCxnSpPr>
            <p:spPr>
              <a:xfrm flipV="1">
                <a:off x="239268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Rectangle 151"/>
              <p:cNvSpPr/>
              <p:nvPr/>
            </p:nvSpPr>
            <p:spPr>
              <a:xfrm>
                <a:off x="1752600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53" name="Straight Arrow Connector 152"/>
              <p:cNvCxnSpPr>
                <a:stCxn id="152" idx="0"/>
              </p:cNvCxnSpPr>
              <p:nvPr/>
            </p:nvCxnSpPr>
            <p:spPr>
              <a:xfrm flipV="1">
                <a:off x="193548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Rectangle 153"/>
              <p:cNvSpPr/>
              <p:nvPr/>
            </p:nvSpPr>
            <p:spPr>
              <a:xfrm>
                <a:off x="1295400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55" name="Straight Arrow Connector 154"/>
              <p:cNvCxnSpPr>
                <a:stCxn id="154" idx="0"/>
              </p:cNvCxnSpPr>
              <p:nvPr/>
            </p:nvCxnSpPr>
            <p:spPr>
              <a:xfrm flipV="1">
                <a:off x="147828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Rectangle 155"/>
              <p:cNvSpPr/>
              <p:nvPr/>
            </p:nvSpPr>
            <p:spPr>
              <a:xfrm>
                <a:off x="838200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57" name="Straight Arrow Connector 156"/>
              <p:cNvCxnSpPr>
                <a:stCxn id="156" idx="0"/>
              </p:cNvCxnSpPr>
              <p:nvPr/>
            </p:nvCxnSpPr>
            <p:spPr>
              <a:xfrm flipV="1">
                <a:off x="102108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Oval 157"/>
              <p:cNvSpPr/>
              <p:nvPr/>
            </p:nvSpPr>
            <p:spPr>
              <a:xfrm>
                <a:off x="221456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175736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130016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84296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221456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175736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130016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84296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221456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175736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130016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84296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221456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175736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130016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84296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221456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175736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130016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84296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220980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175260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129540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83820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268" name="Content Placeholder 2"/>
            <p:cNvSpPr txBox="1">
              <a:spLocks/>
            </p:cNvSpPr>
            <p:nvPr/>
          </p:nvSpPr>
          <p:spPr>
            <a:xfrm>
              <a:off x="457200" y="1463040"/>
              <a:ext cx="2590800" cy="548640"/>
            </a:xfrm>
            <a:prstGeom prst="rect">
              <a:avLst/>
            </a:prstGeom>
            <a:solidFill>
              <a:srgbClr val="FFFF66"/>
            </a:solidFill>
            <a:ln w="63500"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en-US" sz="3200" b="1" i="1" dirty="0" smtClean="0">
                  <a:solidFill>
                    <a:srgbClr val="008000"/>
                  </a:solidFill>
                  <a:latin typeface="Calibri"/>
                </a:rPr>
                <a:t>Small Area </a:t>
              </a:r>
            </a:p>
          </p:txBody>
        </p:sp>
        <p:sp>
          <p:nvSpPr>
            <p:cNvPr id="269" name="Rounded Rectangle 268"/>
            <p:cNvSpPr/>
            <p:nvPr/>
          </p:nvSpPr>
          <p:spPr>
            <a:xfrm>
              <a:off x="457200" y="762000"/>
              <a:ext cx="2590800" cy="609600"/>
            </a:xfrm>
            <a:prstGeom prst="roundRect">
              <a:avLst>
                <a:gd name="adj" fmla="val 12383"/>
              </a:avLst>
            </a:prstGeom>
            <a:solidFill>
              <a:schemeClr val="tx1"/>
            </a:solidFill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latin typeface="Calibri"/>
                  <a:cs typeface="Calibri"/>
                </a:rPr>
                <a:t>Long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Calibri"/>
                  <a:cs typeface="Calibri"/>
                </a:rPr>
                <a:t>Bitline</a:t>
              </a:r>
              <a:endParaRPr lang="en-US" sz="3200" b="1" dirty="0">
                <a:solidFill>
                  <a:srgbClr val="FFFF00"/>
                </a:solidFill>
                <a:latin typeface="Calibri"/>
                <a:cs typeface="Calibri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38200" y="3200400"/>
              <a:ext cx="1742123" cy="3048000"/>
              <a:chOff x="844550" y="3200400"/>
              <a:chExt cx="1742123" cy="3048000"/>
            </a:xfrm>
          </p:grpSpPr>
          <p:sp>
            <p:nvSpPr>
              <p:cNvPr id="287" name="Rectangle 286"/>
              <p:cNvSpPr/>
              <p:nvPr/>
            </p:nvSpPr>
            <p:spPr>
              <a:xfrm>
                <a:off x="2216150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88" name="Straight Arrow Connector 287"/>
              <p:cNvCxnSpPr>
                <a:stCxn id="287" idx="0"/>
              </p:cNvCxnSpPr>
              <p:nvPr/>
            </p:nvCxnSpPr>
            <p:spPr>
              <a:xfrm flipV="1">
                <a:off x="239903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9" name="Rectangle 288"/>
              <p:cNvSpPr/>
              <p:nvPr/>
            </p:nvSpPr>
            <p:spPr>
              <a:xfrm>
                <a:off x="1758950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90" name="Straight Arrow Connector 289"/>
              <p:cNvCxnSpPr>
                <a:stCxn id="289" idx="0"/>
              </p:cNvCxnSpPr>
              <p:nvPr/>
            </p:nvCxnSpPr>
            <p:spPr>
              <a:xfrm flipV="1">
                <a:off x="194183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1" name="Rectangle 290"/>
              <p:cNvSpPr/>
              <p:nvPr/>
            </p:nvSpPr>
            <p:spPr>
              <a:xfrm>
                <a:off x="1301750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92" name="Straight Arrow Connector 291"/>
              <p:cNvCxnSpPr>
                <a:stCxn id="291" idx="0"/>
              </p:cNvCxnSpPr>
              <p:nvPr/>
            </p:nvCxnSpPr>
            <p:spPr>
              <a:xfrm flipV="1">
                <a:off x="148463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3" name="Rectangle 292"/>
              <p:cNvSpPr/>
              <p:nvPr/>
            </p:nvSpPr>
            <p:spPr>
              <a:xfrm>
                <a:off x="844550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94" name="Straight Arrow Connector 293"/>
              <p:cNvCxnSpPr>
                <a:stCxn id="293" idx="0"/>
              </p:cNvCxnSpPr>
              <p:nvPr/>
            </p:nvCxnSpPr>
            <p:spPr>
              <a:xfrm flipV="1">
                <a:off x="102743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5" name="Oval 294"/>
              <p:cNvSpPr/>
              <p:nvPr/>
            </p:nvSpPr>
            <p:spPr>
              <a:xfrm>
                <a:off x="222091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176371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130651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84931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222091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176371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130651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84931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3" name="Oval 302"/>
              <p:cNvSpPr/>
              <p:nvPr/>
            </p:nvSpPr>
            <p:spPr>
              <a:xfrm>
                <a:off x="222091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4" name="Oval 303"/>
              <p:cNvSpPr/>
              <p:nvPr/>
            </p:nvSpPr>
            <p:spPr>
              <a:xfrm>
                <a:off x="176371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5" name="Oval 304"/>
              <p:cNvSpPr/>
              <p:nvPr/>
            </p:nvSpPr>
            <p:spPr>
              <a:xfrm>
                <a:off x="130651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6" name="Oval 305"/>
              <p:cNvSpPr/>
              <p:nvPr/>
            </p:nvSpPr>
            <p:spPr>
              <a:xfrm>
                <a:off x="84931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7" name="Oval 306"/>
              <p:cNvSpPr/>
              <p:nvPr/>
            </p:nvSpPr>
            <p:spPr>
              <a:xfrm>
                <a:off x="222091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8" name="Oval 307"/>
              <p:cNvSpPr/>
              <p:nvPr/>
            </p:nvSpPr>
            <p:spPr>
              <a:xfrm>
                <a:off x="176371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9" name="Oval 308"/>
              <p:cNvSpPr/>
              <p:nvPr/>
            </p:nvSpPr>
            <p:spPr>
              <a:xfrm>
                <a:off x="130651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0" name="Oval 309"/>
              <p:cNvSpPr/>
              <p:nvPr/>
            </p:nvSpPr>
            <p:spPr>
              <a:xfrm>
                <a:off x="84931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1" name="Oval 310"/>
              <p:cNvSpPr/>
              <p:nvPr/>
            </p:nvSpPr>
            <p:spPr>
              <a:xfrm>
                <a:off x="222091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2" name="Oval 311"/>
              <p:cNvSpPr/>
              <p:nvPr/>
            </p:nvSpPr>
            <p:spPr>
              <a:xfrm>
                <a:off x="176371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3" name="Oval 312"/>
              <p:cNvSpPr/>
              <p:nvPr/>
            </p:nvSpPr>
            <p:spPr>
              <a:xfrm>
                <a:off x="130651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3" name="Oval 322"/>
              <p:cNvSpPr/>
              <p:nvPr/>
            </p:nvSpPr>
            <p:spPr>
              <a:xfrm>
                <a:off x="84931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6" name="Oval 345"/>
              <p:cNvSpPr/>
              <p:nvPr/>
            </p:nvSpPr>
            <p:spPr>
              <a:xfrm>
                <a:off x="221615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9" name="Oval 368"/>
              <p:cNvSpPr/>
              <p:nvPr/>
            </p:nvSpPr>
            <p:spPr>
              <a:xfrm>
                <a:off x="175895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5" name="Oval 384"/>
              <p:cNvSpPr/>
              <p:nvPr/>
            </p:nvSpPr>
            <p:spPr>
              <a:xfrm>
                <a:off x="130175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6" name="Oval 385"/>
              <p:cNvSpPr/>
              <p:nvPr/>
            </p:nvSpPr>
            <p:spPr>
              <a:xfrm>
                <a:off x="84455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200" name="Content Placeholder 2"/>
            <p:cNvSpPr txBox="1">
              <a:spLocks/>
            </p:cNvSpPr>
            <p:nvPr/>
          </p:nvSpPr>
          <p:spPr>
            <a:xfrm>
              <a:off x="457200" y="2118360"/>
              <a:ext cx="2590800" cy="548640"/>
            </a:xfrm>
            <a:prstGeom prst="rect">
              <a:avLst/>
            </a:prstGeom>
            <a:solidFill>
              <a:srgbClr val="FFFF66"/>
            </a:solidFill>
            <a:ln w="63500"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en-US" sz="3200" b="1" i="1" dirty="0" smtClean="0">
                  <a:solidFill>
                    <a:srgbClr val="FF0000"/>
                  </a:solidFill>
                  <a:latin typeface="Calibri"/>
                </a:rPr>
                <a:t>High Latency</a:t>
              </a:r>
            </a:p>
          </p:txBody>
        </p:sp>
        <p:cxnSp>
          <p:nvCxnSpPr>
            <p:cNvPr id="202" name="Straight Arrow Connector 201"/>
            <p:cNvCxnSpPr/>
            <p:nvPr/>
          </p:nvCxnSpPr>
          <p:spPr>
            <a:xfrm flipV="1">
              <a:off x="304800" y="2118360"/>
              <a:ext cx="2863850" cy="54864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/>
            <p:cNvCxnSpPr/>
            <p:nvPr/>
          </p:nvCxnSpPr>
          <p:spPr>
            <a:xfrm>
              <a:off x="304800" y="2118360"/>
              <a:ext cx="2863850" cy="54864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5746750" y="914400"/>
            <a:ext cx="2863850" cy="5486400"/>
            <a:chOff x="5746750" y="762000"/>
            <a:chExt cx="2863850" cy="5486400"/>
          </a:xfrm>
        </p:grpSpPr>
        <p:grpSp>
          <p:nvGrpSpPr>
            <p:cNvPr id="182" name="Group 181"/>
            <p:cNvGrpSpPr/>
            <p:nvPr/>
          </p:nvGrpSpPr>
          <p:grpSpPr>
            <a:xfrm>
              <a:off x="5867400" y="914400"/>
              <a:ext cx="2590800" cy="5334000"/>
              <a:chOff x="5867400" y="914400"/>
              <a:chExt cx="2590800" cy="5334000"/>
            </a:xfrm>
          </p:grpSpPr>
          <p:sp>
            <p:nvSpPr>
              <p:cNvPr id="185" name="Rectangle 184"/>
              <p:cNvSpPr/>
              <p:nvPr/>
            </p:nvSpPr>
            <p:spPr>
              <a:xfrm>
                <a:off x="7706677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88" name="Straight Arrow Connector 187"/>
              <p:cNvCxnSpPr>
                <a:stCxn id="185" idx="0"/>
              </p:cNvCxnSpPr>
              <p:nvPr/>
            </p:nvCxnSpPr>
            <p:spPr>
              <a:xfrm flipV="1">
                <a:off x="7889557" y="47244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Rectangle 190"/>
              <p:cNvSpPr/>
              <p:nvPr/>
            </p:nvSpPr>
            <p:spPr>
              <a:xfrm>
                <a:off x="7249477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94" name="Straight Arrow Connector 193"/>
              <p:cNvCxnSpPr>
                <a:stCxn id="191" idx="0"/>
              </p:cNvCxnSpPr>
              <p:nvPr/>
            </p:nvCxnSpPr>
            <p:spPr>
              <a:xfrm flipV="1">
                <a:off x="7432357" y="47244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Rectangle 194"/>
              <p:cNvSpPr/>
              <p:nvPr/>
            </p:nvSpPr>
            <p:spPr>
              <a:xfrm>
                <a:off x="6792277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96" name="Straight Arrow Connector 195"/>
              <p:cNvCxnSpPr>
                <a:stCxn id="195" idx="0"/>
              </p:cNvCxnSpPr>
              <p:nvPr/>
            </p:nvCxnSpPr>
            <p:spPr>
              <a:xfrm flipV="1">
                <a:off x="6975157" y="47244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Rectangle 196"/>
              <p:cNvSpPr/>
              <p:nvPr/>
            </p:nvSpPr>
            <p:spPr>
              <a:xfrm>
                <a:off x="6335077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98" name="Straight Arrow Connector 197"/>
              <p:cNvCxnSpPr>
                <a:stCxn id="197" idx="0"/>
              </p:cNvCxnSpPr>
              <p:nvPr/>
            </p:nvCxnSpPr>
            <p:spPr>
              <a:xfrm flipV="1">
                <a:off x="6517957" y="47244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Oval 202"/>
              <p:cNvSpPr/>
              <p:nvPr/>
            </p:nvSpPr>
            <p:spPr>
              <a:xfrm>
                <a:off x="7711440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7254240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6797040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6339840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7711440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7254240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6797040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6339840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7706677" y="39642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20" name="Straight Arrow Connector 219"/>
              <p:cNvCxnSpPr>
                <a:stCxn id="219" idx="0"/>
              </p:cNvCxnSpPr>
              <p:nvPr/>
            </p:nvCxnSpPr>
            <p:spPr>
              <a:xfrm flipV="1">
                <a:off x="7889557" y="31242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Rectangle 220"/>
              <p:cNvSpPr/>
              <p:nvPr/>
            </p:nvSpPr>
            <p:spPr>
              <a:xfrm>
                <a:off x="7249477" y="39642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22" name="Straight Arrow Connector 221"/>
              <p:cNvCxnSpPr>
                <a:stCxn id="221" idx="0"/>
              </p:cNvCxnSpPr>
              <p:nvPr/>
            </p:nvCxnSpPr>
            <p:spPr>
              <a:xfrm flipV="1">
                <a:off x="7432357" y="31242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Rectangle 226"/>
              <p:cNvSpPr/>
              <p:nvPr/>
            </p:nvSpPr>
            <p:spPr>
              <a:xfrm>
                <a:off x="6792277" y="39642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28" name="Straight Arrow Connector 227"/>
              <p:cNvCxnSpPr>
                <a:stCxn id="227" idx="0"/>
              </p:cNvCxnSpPr>
              <p:nvPr/>
            </p:nvCxnSpPr>
            <p:spPr>
              <a:xfrm flipV="1">
                <a:off x="6975157" y="31242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Rectangle 228"/>
              <p:cNvSpPr/>
              <p:nvPr/>
            </p:nvSpPr>
            <p:spPr>
              <a:xfrm>
                <a:off x="6335077" y="39642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30" name="Straight Arrow Connector 229"/>
              <p:cNvCxnSpPr>
                <a:stCxn id="229" idx="0"/>
              </p:cNvCxnSpPr>
              <p:nvPr/>
            </p:nvCxnSpPr>
            <p:spPr>
              <a:xfrm flipV="1">
                <a:off x="6517957" y="31242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Oval 234"/>
              <p:cNvSpPr/>
              <p:nvPr/>
            </p:nvSpPr>
            <p:spPr>
              <a:xfrm>
                <a:off x="7711440" y="3200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7254240" y="3200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6797040" y="3200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6339840" y="3200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7711440" y="3581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7254240" y="3581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6797040" y="3581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6339840" y="3581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7706677" y="23640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44" name="Straight Arrow Connector 243"/>
              <p:cNvCxnSpPr>
                <a:stCxn id="243" idx="0"/>
              </p:cNvCxnSpPr>
              <p:nvPr/>
            </p:nvCxnSpPr>
            <p:spPr>
              <a:xfrm flipV="1">
                <a:off x="7889557" y="15240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Rectangle 244"/>
              <p:cNvSpPr/>
              <p:nvPr/>
            </p:nvSpPr>
            <p:spPr>
              <a:xfrm>
                <a:off x="7249477" y="23640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46" name="Straight Arrow Connector 245"/>
              <p:cNvCxnSpPr>
                <a:stCxn id="245" idx="0"/>
              </p:cNvCxnSpPr>
              <p:nvPr/>
            </p:nvCxnSpPr>
            <p:spPr>
              <a:xfrm flipV="1">
                <a:off x="7432357" y="15240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7" name="Rectangle 246"/>
              <p:cNvSpPr/>
              <p:nvPr/>
            </p:nvSpPr>
            <p:spPr>
              <a:xfrm>
                <a:off x="6792277" y="23640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48" name="Straight Arrow Connector 247"/>
              <p:cNvCxnSpPr>
                <a:stCxn id="247" idx="0"/>
              </p:cNvCxnSpPr>
              <p:nvPr/>
            </p:nvCxnSpPr>
            <p:spPr>
              <a:xfrm flipV="1">
                <a:off x="6975157" y="15240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9" name="Rectangle 248"/>
              <p:cNvSpPr/>
              <p:nvPr/>
            </p:nvSpPr>
            <p:spPr>
              <a:xfrm>
                <a:off x="6335077" y="23640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52" name="Straight Arrow Connector 251"/>
              <p:cNvCxnSpPr>
                <a:stCxn id="249" idx="0"/>
              </p:cNvCxnSpPr>
              <p:nvPr/>
            </p:nvCxnSpPr>
            <p:spPr>
              <a:xfrm flipV="1">
                <a:off x="6517957" y="15240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5" name="Oval 254"/>
              <p:cNvSpPr/>
              <p:nvPr/>
            </p:nvSpPr>
            <p:spPr>
              <a:xfrm>
                <a:off x="7711440" y="1600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7254240" y="1600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6797040" y="1600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6339840" y="1600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7711440" y="1981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7254240" y="1981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6797040" y="1981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6339840" y="1981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7" name="Rounded Rectangle 266"/>
              <p:cNvSpPr/>
              <p:nvPr/>
            </p:nvSpPr>
            <p:spPr>
              <a:xfrm>
                <a:off x="5867400" y="914400"/>
                <a:ext cx="2590800" cy="609600"/>
              </a:xfrm>
              <a:prstGeom prst="roundRect">
                <a:avLst>
                  <a:gd name="adj" fmla="val 12383"/>
                </a:avLst>
              </a:prstGeom>
              <a:noFill/>
              <a:ln w="38100" cap="rnd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smtClean="0">
                    <a:solidFill>
                      <a:prstClr val="black"/>
                    </a:solidFill>
                    <a:latin typeface="Calibri"/>
                    <a:cs typeface="Calibri"/>
                  </a:rPr>
                  <a:t>Short </a:t>
                </a:r>
                <a:r>
                  <a:rPr lang="en-US" sz="3200" b="1" err="1" smtClean="0">
                    <a:solidFill>
                      <a:prstClr val="black"/>
                    </a:solidFill>
                    <a:latin typeface="Calibri"/>
                    <a:cs typeface="Calibri"/>
                  </a:rPr>
                  <a:t>Bitline</a:t>
                </a:r>
                <a:endParaRPr lang="en-US" sz="3200" b="1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483" name="Content Placeholder 2"/>
            <p:cNvSpPr txBox="1">
              <a:spLocks/>
            </p:cNvSpPr>
            <p:nvPr/>
          </p:nvSpPr>
          <p:spPr>
            <a:xfrm>
              <a:off x="5867400" y="2120900"/>
              <a:ext cx="2590800" cy="548640"/>
            </a:xfrm>
            <a:prstGeom prst="rect">
              <a:avLst/>
            </a:prstGeom>
            <a:solidFill>
              <a:srgbClr val="FFFF66"/>
            </a:solidFill>
            <a:ln w="63500"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en-US" sz="3200" b="1" i="1" dirty="0" smtClean="0">
                  <a:solidFill>
                    <a:srgbClr val="008000"/>
                  </a:solidFill>
                  <a:latin typeface="Calibri"/>
                </a:rPr>
                <a:t>Low Latency </a:t>
              </a:r>
            </a:p>
          </p:txBody>
        </p:sp>
        <p:sp>
          <p:nvSpPr>
            <p:cNvPr id="275" name="Rounded Rectangle 274"/>
            <p:cNvSpPr/>
            <p:nvPr/>
          </p:nvSpPr>
          <p:spPr>
            <a:xfrm>
              <a:off x="5867400" y="762000"/>
              <a:ext cx="2590800" cy="609600"/>
            </a:xfrm>
            <a:prstGeom prst="roundRect">
              <a:avLst>
                <a:gd name="adj" fmla="val 12383"/>
              </a:avLst>
            </a:prstGeom>
            <a:solidFill>
              <a:schemeClr val="tx1"/>
            </a:solidFill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latin typeface="Calibri"/>
                  <a:cs typeface="Calibri"/>
                </a:rPr>
                <a:t>Short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Calibri"/>
                  <a:cs typeface="Calibri"/>
                </a:rPr>
                <a:t>Bitline</a:t>
              </a:r>
              <a:endParaRPr lang="en-US" sz="3200" b="1" dirty="0">
                <a:solidFill>
                  <a:srgbClr val="FFFF00"/>
                </a:solidFill>
                <a:latin typeface="Calibri"/>
                <a:cs typeface="Calibri"/>
              </a:endParaRPr>
            </a:p>
          </p:txBody>
        </p:sp>
        <p:sp>
          <p:nvSpPr>
            <p:cNvPr id="201" name="Content Placeholder 2"/>
            <p:cNvSpPr txBox="1">
              <a:spLocks/>
            </p:cNvSpPr>
            <p:nvPr/>
          </p:nvSpPr>
          <p:spPr>
            <a:xfrm>
              <a:off x="5867400" y="1450340"/>
              <a:ext cx="2590800" cy="548640"/>
            </a:xfrm>
            <a:prstGeom prst="rect">
              <a:avLst/>
            </a:prstGeom>
            <a:solidFill>
              <a:srgbClr val="FFFF66"/>
            </a:solidFill>
            <a:ln w="63500"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en-US" sz="3200" b="1" i="1" dirty="0" smtClean="0">
                  <a:solidFill>
                    <a:srgbClr val="FF0000"/>
                  </a:solidFill>
                  <a:latin typeface="Calibri"/>
                </a:rPr>
                <a:t>Large Area</a:t>
              </a:r>
              <a:r>
                <a:rPr lang="en-US" sz="3200" b="1" i="1" dirty="0" smtClean="0">
                  <a:solidFill>
                    <a:srgbClr val="0000FF"/>
                  </a:solidFill>
                  <a:latin typeface="Calibri"/>
                </a:rPr>
                <a:t> </a:t>
              </a:r>
            </a:p>
          </p:txBody>
        </p:sp>
        <p:cxnSp>
          <p:nvCxnSpPr>
            <p:cNvPr id="209" name="Straight Arrow Connector 208"/>
            <p:cNvCxnSpPr/>
            <p:nvPr/>
          </p:nvCxnSpPr>
          <p:spPr>
            <a:xfrm flipV="1">
              <a:off x="5746750" y="1450340"/>
              <a:ext cx="2863850" cy="54864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/>
            <p:nvPr/>
          </p:nvCxnSpPr>
          <p:spPr>
            <a:xfrm>
              <a:off x="5746750" y="1450340"/>
              <a:ext cx="2863850" cy="54864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6" name="Rounded Rectangle 215"/>
          <p:cNvSpPr/>
          <p:nvPr/>
        </p:nvSpPr>
        <p:spPr>
          <a:xfrm>
            <a:off x="2473643" y="914400"/>
            <a:ext cx="4003357" cy="607060"/>
          </a:xfrm>
          <a:prstGeom prst="roundRect">
            <a:avLst>
              <a:gd name="adj" fmla="val 12383"/>
            </a:avLst>
          </a:prstGeom>
          <a:solidFill>
            <a:schemeClr val="tx1"/>
          </a:solidFill>
          <a:ln w="38100" cap="rnd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libri"/>
                <a:cs typeface="Calibri"/>
              </a:rPr>
              <a:t>Tiered-Latency DRAM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410200" y="4908550"/>
            <a:ext cx="2819400" cy="835660"/>
            <a:chOff x="5410200" y="4756150"/>
            <a:chExt cx="2819400" cy="835660"/>
          </a:xfrm>
        </p:grpSpPr>
        <p:sp>
          <p:nvSpPr>
            <p:cNvPr id="217" name="Rounded Rectangle 216"/>
            <p:cNvSpPr/>
            <p:nvPr/>
          </p:nvSpPr>
          <p:spPr>
            <a:xfrm>
              <a:off x="5638800" y="4861560"/>
              <a:ext cx="2590800" cy="612648"/>
            </a:xfrm>
            <a:prstGeom prst="roundRect">
              <a:avLst>
                <a:gd name="adj" fmla="val 30371"/>
              </a:avLst>
            </a:prstGeom>
            <a:solidFill>
              <a:schemeClr val="tx1"/>
            </a:solidFill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82296" rtlCol="0" anchor="ctr"/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latin typeface="Calibri"/>
                  <a:cs typeface="Calibri"/>
                </a:rPr>
                <a:t>Low Latency</a:t>
              </a:r>
              <a:endParaRPr lang="en-US" sz="3200" b="1" dirty="0">
                <a:solidFill>
                  <a:srgbClr val="FFFF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218" name="Straight Arrow Connector 217"/>
            <p:cNvCxnSpPr/>
            <p:nvPr/>
          </p:nvCxnSpPr>
          <p:spPr>
            <a:xfrm>
              <a:off x="5410200" y="4756150"/>
              <a:ext cx="114723" cy="10541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/>
            <p:nvPr/>
          </p:nvCxnSpPr>
          <p:spPr>
            <a:xfrm flipV="1">
              <a:off x="5410200" y="5474208"/>
              <a:ext cx="114723" cy="11760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/>
            <p:cNvCxnSpPr/>
            <p:nvPr/>
          </p:nvCxnSpPr>
          <p:spPr>
            <a:xfrm>
              <a:off x="5524923" y="4861560"/>
              <a:ext cx="0" cy="612648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3581400" y="4953000"/>
            <a:ext cx="1742123" cy="1447800"/>
            <a:chOff x="6487477" y="3962400"/>
            <a:chExt cx="1742123" cy="1447800"/>
          </a:xfrm>
        </p:grpSpPr>
        <p:sp>
          <p:nvSpPr>
            <p:cNvPr id="226" name="Rectangle 225"/>
            <p:cNvSpPr/>
            <p:nvPr/>
          </p:nvSpPr>
          <p:spPr>
            <a:xfrm>
              <a:off x="78590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74018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69446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64874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7863840" y="3962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7406640" y="3962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6949440" y="3962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6492240" y="3962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7863840" y="4343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7406640" y="4343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6949440" y="4343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1" name="Oval 260"/>
            <p:cNvSpPr/>
            <p:nvPr/>
          </p:nvSpPr>
          <p:spPr>
            <a:xfrm>
              <a:off x="6492240" y="4343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38200" y="3016425"/>
            <a:ext cx="2628598" cy="2683335"/>
            <a:chOff x="838200" y="2864025"/>
            <a:chExt cx="2628598" cy="2683335"/>
          </a:xfrm>
        </p:grpSpPr>
        <p:sp>
          <p:nvSpPr>
            <p:cNvPr id="270" name="Rounded Rectangle 269"/>
            <p:cNvSpPr/>
            <p:nvPr/>
          </p:nvSpPr>
          <p:spPr>
            <a:xfrm>
              <a:off x="838200" y="3384550"/>
              <a:ext cx="2399877" cy="1416050"/>
            </a:xfrm>
            <a:prstGeom prst="roundRect">
              <a:avLst>
                <a:gd name="adj" fmla="val 18840"/>
              </a:avLst>
            </a:prstGeom>
            <a:solidFill>
              <a:schemeClr val="tx1"/>
            </a:solidFill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82296" rtlCol="0" anchor="ctr"/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latin typeface="Calibri"/>
                  <a:cs typeface="Calibri"/>
                </a:rPr>
                <a:t>Small area using long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Calibri"/>
                  <a:cs typeface="Calibri"/>
                </a:rPr>
                <a:t>bitline</a:t>
              </a:r>
              <a:endParaRPr lang="en-US" sz="3200" b="1" dirty="0">
                <a:solidFill>
                  <a:srgbClr val="FFFF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271" name="Straight Arrow Connector 270"/>
            <p:cNvCxnSpPr/>
            <p:nvPr/>
          </p:nvCxnSpPr>
          <p:spPr>
            <a:xfrm flipH="1">
              <a:off x="3352800" y="2864025"/>
              <a:ext cx="113998" cy="107775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Arrow Connector 271"/>
            <p:cNvCxnSpPr/>
            <p:nvPr/>
          </p:nvCxnSpPr>
          <p:spPr>
            <a:xfrm flipH="1" flipV="1">
              <a:off x="3352800" y="5474208"/>
              <a:ext cx="113998" cy="7315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/>
            <p:cNvCxnSpPr/>
            <p:nvPr/>
          </p:nvCxnSpPr>
          <p:spPr>
            <a:xfrm>
              <a:off x="3352800" y="2971800"/>
              <a:ext cx="0" cy="2502408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41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5" name="Straight Arrow Connector 264"/>
          <p:cNvCxnSpPr/>
          <p:nvPr/>
        </p:nvCxnSpPr>
        <p:spPr>
          <a:xfrm flipV="1">
            <a:off x="3871686" y="24384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/>
          <p:nvPr/>
        </p:nvCxnSpPr>
        <p:spPr>
          <a:xfrm flipV="1">
            <a:off x="3414486" y="24384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/>
          <p:nvPr/>
        </p:nvCxnSpPr>
        <p:spPr>
          <a:xfrm flipV="1">
            <a:off x="2957286" y="24384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/>
          <p:nvPr/>
        </p:nvCxnSpPr>
        <p:spPr>
          <a:xfrm flipV="1">
            <a:off x="2500086" y="24384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>
          <a:xfrm flipV="1">
            <a:off x="2042886" y="24384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1585686" y="24384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mtClean="0"/>
              <a:t>   Tiered-Latency DRAM</a:t>
            </a:r>
            <a:endParaRPr lang="en-US"/>
          </a:p>
        </p:txBody>
      </p:sp>
      <p:cxnSp>
        <p:nvCxnSpPr>
          <p:cNvPr id="199" name="Straight Arrow Connector 198"/>
          <p:cNvCxnSpPr>
            <a:endCxn id="201" idx="3"/>
          </p:cNvCxnSpPr>
          <p:nvPr/>
        </p:nvCxnSpPr>
        <p:spPr>
          <a:xfrm flipH="1">
            <a:off x="1280160" y="2775484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Rectangle 199"/>
          <p:cNvSpPr/>
          <p:nvPr/>
        </p:nvSpPr>
        <p:spPr>
          <a:xfrm>
            <a:off x="3690853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914400" y="2592604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2" name="Straight Arrow Connector 201"/>
          <p:cNvCxnSpPr>
            <a:stCxn id="200" idx="0"/>
          </p:cNvCxnSpPr>
          <p:nvPr/>
        </p:nvCxnSpPr>
        <p:spPr>
          <a:xfrm flipV="1">
            <a:off x="387373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Oval 202"/>
          <p:cNvSpPr/>
          <p:nvPr/>
        </p:nvSpPr>
        <p:spPr>
          <a:xfrm>
            <a:off x="3695616" y="25965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3233653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5" name="Straight Arrow Connector 204"/>
          <p:cNvCxnSpPr>
            <a:stCxn id="204" idx="0"/>
          </p:cNvCxnSpPr>
          <p:nvPr/>
        </p:nvCxnSpPr>
        <p:spPr>
          <a:xfrm flipV="1">
            <a:off x="341653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Oval 205"/>
          <p:cNvSpPr/>
          <p:nvPr/>
        </p:nvSpPr>
        <p:spPr>
          <a:xfrm>
            <a:off x="3238416" y="25965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2776453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8" name="Straight Arrow Connector 207"/>
          <p:cNvCxnSpPr>
            <a:stCxn id="207" idx="0"/>
          </p:cNvCxnSpPr>
          <p:nvPr/>
        </p:nvCxnSpPr>
        <p:spPr>
          <a:xfrm flipV="1">
            <a:off x="295933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Oval 208"/>
          <p:cNvSpPr/>
          <p:nvPr/>
        </p:nvSpPr>
        <p:spPr>
          <a:xfrm>
            <a:off x="2781216" y="25965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2319253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1" name="Straight Arrow Connector 210"/>
          <p:cNvCxnSpPr>
            <a:stCxn id="210" idx="0"/>
          </p:cNvCxnSpPr>
          <p:nvPr/>
        </p:nvCxnSpPr>
        <p:spPr>
          <a:xfrm flipV="1">
            <a:off x="250213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Oval 211"/>
          <p:cNvSpPr/>
          <p:nvPr/>
        </p:nvSpPr>
        <p:spPr>
          <a:xfrm>
            <a:off x="2324016" y="25965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1862053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4" name="Straight Arrow Connector 213"/>
          <p:cNvCxnSpPr>
            <a:stCxn id="213" idx="0"/>
          </p:cNvCxnSpPr>
          <p:nvPr/>
        </p:nvCxnSpPr>
        <p:spPr>
          <a:xfrm flipV="1">
            <a:off x="204493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Oval 214"/>
          <p:cNvSpPr/>
          <p:nvPr/>
        </p:nvSpPr>
        <p:spPr>
          <a:xfrm>
            <a:off x="1866816" y="25965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1404853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7" name="Straight Arrow Connector 216"/>
          <p:cNvCxnSpPr>
            <a:stCxn id="216" idx="0"/>
          </p:cNvCxnSpPr>
          <p:nvPr/>
        </p:nvCxnSpPr>
        <p:spPr>
          <a:xfrm flipV="1">
            <a:off x="158773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Oval 217"/>
          <p:cNvSpPr/>
          <p:nvPr/>
        </p:nvSpPr>
        <p:spPr>
          <a:xfrm>
            <a:off x="1409616" y="25965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19" name="Straight Arrow Connector 218"/>
          <p:cNvCxnSpPr>
            <a:endCxn id="220" idx="3"/>
          </p:cNvCxnSpPr>
          <p:nvPr/>
        </p:nvCxnSpPr>
        <p:spPr>
          <a:xfrm flipH="1">
            <a:off x="1280160" y="32422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Rectangle 219"/>
          <p:cNvSpPr/>
          <p:nvPr/>
        </p:nvSpPr>
        <p:spPr>
          <a:xfrm>
            <a:off x="914400" y="30593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3695616" y="30632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3238416" y="30632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2781216" y="30632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2324016" y="30632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1866816" y="30632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1409616" y="30632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27" name="Straight Arrow Connector 226"/>
          <p:cNvCxnSpPr>
            <a:endCxn id="228" idx="3"/>
          </p:cNvCxnSpPr>
          <p:nvPr/>
        </p:nvCxnSpPr>
        <p:spPr>
          <a:xfrm flipH="1">
            <a:off x="1280160" y="36994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Rectangle 227"/>
          <p:cNvSpPr/>
          <p:nvPr/>
        </p:nvSpPr>
        <p:spPr>
          <a:xfrm>
            <a:off x="914400" y="35165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3695616" y="35204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3238416" y="35204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2781216" y="35204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2324016" y="35204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1866816" y="35204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4" name="Oval 233"/>
          <p:cNvSpPr/>
          <p:nvPr/>
        </p:nvSpPr>
        <p:spPr>
          <a:xfrm>
            <a:off x="1409616" y="35204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35" name="Straight Arrow Connector 234"/>
          <p:cNvCxnSpPr>
            <a:endCxn id="236" idx="3"/>
          </p:cNvCxnSpPr>
          <p:nvPr/>
        </p:nvCxnSpPr>
        <p:spPr>
          <a:xfrm flipH="1">
            <a:off x="1280160" y="41566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Rectangle 235"/>
          <p:cNvSpPr/>
          <p:nvPr/>
        </p:nvSpPr>
        <p:spPr>
          <a:xfrm>
            <a:off x="914400" y="39737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3695616" y="3977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3238416" y="3977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2781216" y="3977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2324016" y="3977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1866816" y="3977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1409616" y="3977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43" name="Straight Arrow Connector 242"/>
          <p:cNvCxnSpPr>
            <a:endCxn id="244" idx="3"/>
          </p:cNvCxnSpPr>
          <p:nvPr/>
        </p:nvCxnSpPr>
        <p:spPr>
          <a:xfrm flipH="1">
            <a:off x="1280160" y="49948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Rectangle 243"/>
          <p:cNvSpPr/>
          <p:nvPr/>
        </p:nvSpPr>
        <p:spPr>
          <a:xfrm>
            <a:off x="914400" y="48119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369561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323841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278121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232401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186681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140961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51" name="Straight Arrow Connector 250"/>
          <p:cNvCxnSpPr>
            <a:endCxn id="252" idx="3"/>
          </p:cNvCxnSpPr>
          <p:nvPr/>
        </p:nvCxnSpPr>
        <p:spPr>
          <a:xfrm flipH="1">
            <a:off x="1280160" y="54520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Rectangle 251"/>
          <p:cNvSpPr/>
          <p:nvPr/>
        </p:nvSpPr>
        <p:spPr>
          <a:xfrm>
            <a:off x="914400" y="52691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369561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323841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278121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232401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186681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140961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61" name="Straight Arrow Connector 260"/>
          <p:cNvCxnSpPr/>
          <p:nvPr/>
        </p:nvCxnSpPr>
        <p:spPr>
          <a:xfrm>
            <a:off x="4406366" y="4876800"/>
            <a:ext cx="0" cy="683929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 flipH="1" flipV="1">
            <a:off x="4330168" y="4795163"/>
            <a:ext cx="76198" cy="81637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/>
          <p:nvPr/>
        </p:nvCxnSpPr>
        <p:spPr>
          <a:xfrm flipV="1">
            <a:off x="4330168" y="5560729"/>
            <a:ext cx="76198" cy="83508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 flipV="1">
            <a:off x="1579796" y="4421404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 flipV="1">
            <a:off x="2043571" y="4419600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/>
          <p:nvPr/>
        </p:nvCxnSpPr>
        <p:spPr>
          <a:xfrm flipV="1">
            <a:off x="2502358" y="4419600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/>
          <p:nvPr/>
        </p:nvCxnSpPr>
        <p:spPr>
          <a:xfrm flipV="1">
            <a:off x="2959558" y="4419600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 flipV="1">
            <a:off x="3416758" y="4419600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 flipV="1">
            <a:off x="3873958" y="4419600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Rectangle 310"/>
          <p:cNvSpPr/>
          <p:nvPr/>
        </p:nvSpPr>
        <p:spPr>
          <a:xfrm>
            <a:off x="4419600" y="5029198"/>
            <a:ext cx="2923674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Near Segment</a:t>
            </a:r>
            <a:endParaRPr lang="en-US" sz="3200" b="1" i="1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cxnSp>
        <p:nvCxnSpPr>
          <p:cNvPr id="312" name="Straight Arrow Connector 311"/>
          <p:cNvCxnSpPr/>
          <p:nvPr/>
        </p:nvCxnSpPr>
        <p:spPr>
          <a:xfrm>
            <a:off x="4419598" y="2667000"/>
            <a:ext cx="0" cy="1592892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/>
          <p:nvPr/>
        </p:nvCxnSpPr>
        <p:spPr>
          <a:xfrm flipH="1" flipV="1">
            <a:off x="4343400" y="2585363"/>
            <a:ext cx="76198" cy="81637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/>
          <p:nvPr/>
        </p:nvCxnSpPr>
        <p:spPr>
          <a:xfrm flipV="1">
            <a:off x="4343400" y="4259892"/>
            <a:ext cx="76198" cy="83508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Rectangle 314"/>
          <p:cNvSpPr/>
          <p:nvPr/>
        </p:nvSpPr>
        <p:spPr>
          <a:xfrm>
            <a:off x="4432832" y="3276600"/>
            <a:ext cx="2923674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srgbClr val="FF0000"/>
                </a:solidFill>
                <a:latin typeface="Calibri"/>
              </a:rPr>
              <a:t>Far Segment</a:t>
            </a:r>
            <a:endParaRPr lang="en-US" sz="3200" b="1" i="1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19" name="Rectangle 318"/>
          <p:cNvSpPr/>
          <p:nvPr/>
        </p:nvSpPr>
        <p:spPr>
          <a:xfrm>
            <a:off x="4419600" y="4343399"/>
            <a:ext cx="4114800" cy="45176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prstClr val="black"/>
                </a:solidFill>
                <a:latin typeface="Calibri"/>
              </a:rPr>
              <a:t>Isolation Transistor</a:t>
            </a:r>
            <a:endParaRPr lang="en-US" sz="32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0" name="Content Placeholder 2"/>
          <p:cNvSpPr>
            <a:spLocks noGrp="1"/>
          </p:cNvSpPr>
          <p:nvPr>
            <p:ph idx="1"/>
          </p:nvPr>
        </p:nvSpPr>
        <p:spPr>
          <a:xfrm>
            <a:off x="365760" y="914400"/>
            <a:ext cx="86106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Divide a </a:t>
            </a:r>
            <a:r>
              <a:rPr lang="en-US" sz="3200" dirty="0" err="1" smtClean="0"/>
              <a:t>bitline</a:t>
            </a:r>
            <a:r>
              <a:rPr lang="en-US" sz="3200" dirty="0" smtClean="0"/>
              <a:t> into two segments with an </a:t>
            </a:r>
            <a:r>
              <a:rPr lang="en-US" sz="3200" b="1" dirty="0" smtClean="0"/>
              <a:t>isolation transistor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419599" y="5714998"/>
            <a:ext cx="3573379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 smtClean="0">
                <a:solidFill>
                  <a:prstClr val="black"/>
                </a:solidFill>
                <a:latin typeface="Calibri"/>
              </a:rPr>
              <a:t>Sense Amplifier</a:t>
            </a:r>
            <a:endParaRPr lang="en-US" sz="32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7052" y="6474822"/>
            <a:ext cx="8532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Lee+, 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Tiered-Latency DRAM: A Low Latency and Low Cost DRAM Architecture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,” HPCA 2013.</a:t>
            </a:r>
          </a:p>
        </p:txBody>
      </p:sp>
    </p:spTree>
    <p:extLst>
      <p:ext uri="{BB962C8B-B14F-4D97-AF65-F5344CB8AC3E}">
        <p14:creationId xmlns:p14="http://schemas.microsoft.com/office/powerpoint/2010/main" val="3671389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/>
      <p:bldP spid="315" grpId="0"/>
      <p:bldP spid="3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310181"/>
              </p:ext>
            </p:extLst>
          </p:nvPr>
        </p:nvGraphicFramePr>
        <p:xfrm>
          <a:off x="4343400" y="1524000"/>
          <a:ext cx="4419600" cy="320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933902"/>
              </p:ext>
            </p:extLst>
          </p:nvPr>
        </p:nvGraphicFramePr>
        <p:xfrm>
          <a:off x="0" y="1524000"/>
          <a:ext cx="4511039" cy="320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Commodity DRAM </a:t>
            </a:r>
            <a:r>
              <a:rPr lang="en-US" dirty="0" smtClean="0"/>
              <a:t>vs. TL-DRAM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 rot="16200000">
            <a:off x="-571499" y="2689858"/>
            <a:ext cx="2225040" cy="47244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prstClr val="black"/>
                </a:solidFill>
                <a:latin typeface="Calibri"/>
              </a:rPr>
              <a:t>Latency</a:t>
            </a:r>
            <a:endParaRPr lang="en-US" sz="24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3702733" y="2635933"/>
            <a:ext cx="2438402" cy="67173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Power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989407" y="2857500"/>
            <a:ext cx="1524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Font typeface="Arial" pitchFamily="34" charset="0"/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Calibri"/>
              </a:rPr>
              <a:t>–56%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917875" y="1851660"/>
            <a:ext cx="1524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Font typeface="Arial" pitchFamily="34" charset="0"/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</a:rPr>
              <a:t>+</a:t>
            </a:r>
            <a:r>
              <a:rPr lang="en-US" sz="2800" b="1" smtClean="0">
                <a:solidFill>
                  <a:srgbClr val="FF0000"/>
                </a:solidFill>
                <a:latin typeface="Calibri"/>
              </a:rPr>
              <a:t>23%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248400" y="2956560"/>
            <a:ext cx="1524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Font typeface="Arial" pitchFamily="34" charset="0"/>
              <a:buNone/>
            </a:pPr>
            <a:r>
              <a:rPr lang="en-US" sz="2800" b="1" smtClean="0">
                <a:solidFill>
                  <a:srgbClr val="0000FF"/>
                </a:solidFill>
                <a:latin typeface="Calibri"/>
              </a:rPr>
              <a:t>–51%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7162800" y="1432560"/>
            <a:ext cx="1524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Font typeface="Arial" pitchFamily="34" charset="0"/>
              <a:buNone/>
            </a:pPr>
            <a:r>
              <a:rPr lang="en-US" sz="2800" b="1" smtClean="0">
                <a:solidFill>
                  <a:srgbClr val="FF0000"/>
                </a:solidFill>
                <a:latin typeface="Calibri"/>
              </a:rPr>
              <a:t>+49%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381000" y="838200"/>
            <a:ext cx="4495800" cy="1021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DRAM Latency 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3600" dirty="0" err="1" smtClean="0">
                <a:solidFill>
                  <a:prstClr val="black"/>
                </a:solidFill>
                <a:latin typeface="Calibri"/>
              </a:rPr>
              <a:t>tRC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648200" y="838200"/>
            <a:ext cx="4114800" cy="1021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DRAM Power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381000" y="5334000"/>
            <a:ext cx="80010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DRAM Area Overhead</a:t>
            </a:r>
          </a:p>
          <a:p>
            <a:pPr marL="457200" lvl="1" indent="0">
              <a:lnSpc>
                <a:spcPct val="90000"/>
              </a:lnSpc>
              <a:buFont typeface="Arial" pitchFamily="34" charset="0"/>
              <a:buNone/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~3%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: mainly due to the isolation transistors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298449" y="4038600"/>
            <a:ext cx="4040188" cy="1219200"/>
            <a:chOff x="298449" y="4038600"/>
            <a:chExt cx="4040188" cy="1219200"/>
          </a:xfrm>
        </p:grpSpPr>
        <p:sp>
          <p:nvSpPr>
            <p:cNvPr id="46" name="Content Placeholder 2"/>
            <p:cNvSpPr txBox="1">
              <a:spLocks/>
            </p:cNvSpPr>
            <p:nvPr/>
          </p:nvSpPr>
          <p:spPr>
            <a:xfrm>
              <a:off x="2116046" y="4572001"/>
              <a:ext cx="2057400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en-US" b="1" smtClean="0">
                  <a:solidFill>
                    <a:prstClr val="black"/>
                  </a:solidFill>
                  <a:latin typeface="Calibri"/>
                </a:rPr>
                <a:t>TL-DRAM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2438400" y="4038600"/>
              <a:ext cx="0" cy="914401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ontent Placeholder 2"/>
            <p:cNvSpPr txBox="1">
              <a:spLocks/>
            </p:cNvSpPr>
            <p:nvPr/>
          </p:nvSpPr>
          <p:spPr>
            <a:xfrm>
              <a:off x="298449" y="4267201"/>
              <a:ext cx="2209801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Commodity DRAM</a:t>
              </a:r>
            </a:p>
          </p:txBody>
        </p:sp>
        <p:sp>
          <p:nvSpPr>
            <p:cNvPr id="53" name="Content Placeholder 2"/>
            <p:cNvSpPr txBox="1">
              <a:spLocks/>
            </p:cNvSpPr>
            <p:nvPr/>
          </p:nvSpPr>
          <p:spPr>
            <a:xfrm>
              <a:off x="1970356" y="4114800"/>
              <a:ext cx="2277792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en-US" b="1" smtClean="0">
                  <a:solidFill>
                    <a:prstClr val="black"/>
                  </a:solidFill>
                  <a:latin typeface="Calibri"/>
                </a:rPr>
                <a:t>Near       Far</a:t>
              </a: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V="1">
              <a:off x="3381378" y="4038601"/>
              <a:ext cx="0" cy="457199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4338637" y="4038602"/>
              <a:ext cx="0" cy="914399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748668" y="4089400"/>
              <a:ext cx="746757" cy="228601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748668" y="4318002"/>
              <a:ext cx="0" cy="634999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4586068" y="4038600"/>
            <a:ext cx="4040188" cy="1219199"/>
            <a:chOff x="4586068" y="4038600"/>
            <a:chExt cx="4040188" cy="1219199"/>
          </a:xfrm>
        </p:grpSpPr>
        <p:cxnSp>
          <p:nvCxnSpPr>
            <p:cNvPr id="58" name="Straight Arrow Connector 57"/>
            <p:cNvCxnSpPr/>
            <p:nvPr/>
          </p:nvCxnSpPr>
          <p:spPr>
            <a:xfrm flipV="1">
              <a:off x="6726019" y="4038600"/>
              <a:ext cx="0" cy="914401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ontent Placeholder 2"/>
            <p:cNvSpPr txBox="1">
              <a:spLocks/>
            </p:cNvSpPr>
            <p:nvPr/>
          </p:nvSpPr>
          <p:spPr>
            <a:xfrm>
              <a:off x="4586068" y="4267201"/>
              <a:ext cx="2209801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en-US" b="1" smtClean="0">
                  <a:solidFill>
                    <a:prstClr val="black"/>
                  </a:solidFill>
                  <a:latin typeface="Calibri"/>
                </a:rPr>
                <a:t>Commodity DRAM</a:t>
              </a:r>
            </a:p>
          </p:txBody>
        </p:sp>
        <p:sp>
          <p:nvSpPr>
            <p:cNvPr id="60" name="Content Placeholder 2"/>
            <p:cNvSpPr txBox="1">
              <a:spLocks/>
            </p:cNvSpPr>
            <p:nvPr/>
          </p:nvSpPr>
          <p:spPr>
            <a:xfrm>
              <a:off x="6257975" y="4114800"/>
              <a:ext cx="2277792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en-US" b="1" smtClean="0">
                  <a:solidFill>
                    <a:prstClr val="black"/>
                  </a:solidFill>
                  <a:latin typeface="Calibri"/>
                </a:rPr>
                <a:t>Near       Far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V="1">
              <a:off x="7668997" y="4038601"/>
              <a:ext cx="0" cy="457199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8626256" y="4038602"/>
              <a:ext cx="0" cy="914399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5036287" y="4094163"/>
              <a:ext cx="746757" cy="228601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5036287" y="4322765"/>
              <a:ext cx="0" cy="634999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ontent Placeholder 2"/>
            <p:cNvSpPr txBox="1">
              <a:spLocks/>
            </p:cNvSpPr>
            <p:nvPr/>
          </p:nvSpPr>
          <p:spPr>
            <a:xfrm>
              <a:off x="6400800" y="4572000"/>
              <a:ext cx="2057400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en-US" b="1" smtClean="0">
                  <a:solidFill>
                    <a:prstClr val="black"/>
                  </a:solidFill>
                  <a:latin typeface="Calibri"/>
                </a:rPr>
                <a:t>TL-DRAM</a:t>
              </a:r>
            </a:p>
          </p:txBody>
        </p:sp>
      </p:grpSp>
      <p:sp>
        <p:nvSpPr>
          <p:cNvPr id="38" name="Content Placeholder 2"/>
          <p:cNvSpPr txBox="1">
            <a:spLocks/>
          </p:cNvSpPr>
          <p:nvPr/>
        </p:nvSpPr>
        <p:spPr>
          <a:xfrm>
            <a:off x="879923" y="2188026"/>
            <a:ext cx="1828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Font typeface="Arial" pitchFamily="34" charset="0"/>
              <a:buNone/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 (52.5ns)</a:t>
            </a:r>
          </a:p>
        </p:txBody>
      </p:sp>
    </p:spTree>
    <p:extLst>
      <p:ext uri="{BB962C8B-B14F-4D97-AF65-F5344CB8AC3E}">
        <p14:creationId xmlns:p14="http://schemas.microsoft.com/office/powerpoint/2010/main" val="2397365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  <p:bldGraphic spid="24" grpId="0">
        <p:bldAsOne/>
      </p:bldGraphic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Trade-Off: Area (Die-Area) vs. Latency</a:t>
            </a:r>
            <a:endParaRPr lang="en-US" dirty="0"/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9010026"/>
              </p:ext>
            </p:extLst>
          </p:nvPr>
        </p:nvGraphicFramePr>
        <p:xfrm>
          <a:off x="990600" y="838200"/>
          <a:ext cx="7391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429000" y="2362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solidFill>
                  <a:prstClr val="black"/>
                </a:solidFill>
                <a:latin typeface="Calibri"/>
              </a:rPr>
              <a:t>64</a:t>
            </a:r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6600" y="1066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solidFill>
                  <a:prstClr val="black"/>
                </a:solidFill>
                <a:latin typeface="Calibri"/>
              </a:rPr>
              <a:t>32</a:t>
            </a:r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19600" y="2743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128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05400" y="30480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256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81700" y="3084493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   512 cells/</a:t>
            </a:r>
            <a:r>
              <a:rPr lang="en-US" sz="2800" b="1" dirty="0" err="1" smtClean="0">
                <a:solidFill>
                  <a:prstClr val="black"/>
                </a:solidFill>
                <a:latin typeface="Calibri"/>
              </a:rPr>
              <a:t>bitline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en-US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  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Left Arrow 6"/>
          <p:cNvSpPr/>
          <p:nvPr/>
        </p:nvSpPr>
        <p:spPr>
          <a:xfrm rot="16200000">
            <a:off x="-1250157" y="2621758"/>
            <a:ext cx="4038601" cy="92868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alibri"/>
              </a:rPr>
              <a:t>Cheaper</a:t>
            </a:r>
            <a:endParaRPr lang="en-US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Left Arrow 40"/>
          <p:cNvSpPr/>
          <p:nvPr/>
        </p:nvSpPr>
        <p:spPr>
          <a:xfrm>
            <a:off x="1676400" y="5550693"/>
            <a:ext cx="6400801" cy="92868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alibri"/>
              </a:rPr>
              <a:t>Faster</a:t>
            </a:r>
            <a:endParaRPr lang="en-US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79398" y="3606018"/>
            <a:ext cx="182880" cy="18288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14699" y="3657600"/>
            <a:ext cx="2628901" cy="55839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Near Segment</a:t>
            </a:r>
            <a:endParaRPr lang="en-US" sz="2800" b="1" i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28561" y="3606018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4002" y="3657600"/>
            <a:ext cx="2447598" cy="55839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i="1" dirty="0" smtClean="0">
                <a:solidFill>
                  <a:srgbClr val="FF0000"/>
                </a:solidFill>
                <a:latin typeface="Calibri"/>
              </a:rPr>
              <a:t>Far Segment</a:t>
            </a:r>
            <a:endParaRPr lang="en-US" sz="2800" b="1" i="1" dirty="0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60146" y="3533003"/>
            <a:ext cx="1530690" cy="1238005"/>
            <a:chOff x="1760146" y="3533003"/>
            <a:chExt cx="1530690" cy="1238005"/>
          </a:xfrm>
        </p:grpSpPr>
        <p:sp>
          <p:nvSpPr>
            <p:cNvPr id="26" name="Left Arrow 25"/>
            <p:cNvSpPr/>
            <p:nvPr/>
          </p:nvSpPr>
          <p:spPr>
            <a:xfrm rot="18889308">
              <a:off x="1894524" y="3398625"/>
              <a:ext cx="1238005" cy="1506761"/>
            </a:xfrm>
            <a:prstGeom prst="leftArrow">
              <a:avLst>
                <a:gd name="adj1" fmla="val 50000"/>
                <a:gd name="adj2" fmla="val 6158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18932207">
              <a:off x="1798404" y="3826557"/>
              <a:ext cx="1492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FFFF"/>
                  </a:solidFill>
                  <a:latin typeface="Calibri"/>
                </a:rPr>
                <a:t>GOAL</a:t>
              </a:r>
              <a:endParaRPr lang="en-US" sz="2800" b="1" dirty="0">
                <a:solidFill>
                  <a:srgbClr val="FFFF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3442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 Leveraging Tiered-Latency DRAM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5626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3200" dirty="0" smtClean="0"/>
              <a:t>TL-DRAM is a </a:t>
            </a:r>
            <a:r>
              <a:rPr lang="en-US" sz="3200" b="1" i="1" dirty="0" smtClean="0"/>
              <a:t>substrate</a:t>
            </a:r>
            <a:r>
              <a:rPr lang="en-US" sz="3200" dirty="0" smtClean="0"/>
              <a:t> that can be leveraged by the hardware and/or software</a:t>
            </a:r>
          </a:p>
          <a:p>
            <a:pPr>
              <a:lnSpc>
                <a:spcPct val="85000"/>
              </a:lnSpc>
            </a:pPr>
            <a:endParaRPr lang="en-US" sz="1800" dirty="0"/>
          </a:p>
          <a:p>
            <a:pPr>
              <a:lnSpc>
                <a:spcPct val="85000"/>
              </a:lnSpc>
            </a:pPr>
            <a:r>
              <a:rPr lang="en-US" sz="3200" dirty="0" smtClean="0"/>
              <a:t>Many potential uses</a:t>
            </a:r>
          </a:p>
          <a:p>
            <a:pPr marL="801688" lvl="1" indent="-344488">
              <a:lnSpc>
                <a:spcPct val="85000"/>
              </a:lnSpc>
              <a:buFont typeface="+mj-lt"/>
              <a:buAutoNum type="arabicPeriod"/>
            </a:pPr>
            <a:r>
              <a:rPr lang="en-US" sz="2800" dirty="0" smtClean="0"/>
              <a:t>Use near segment as hardware-managed </a:t>
            </a:r>
            <a:r>
              <a:rPr lang="en-US" sz="2800" b="1" i="1" dirty="0" smtClean="0"/>
              <a:t>inclusive</a:t>
            </a:r>
            <a:r>
              <a:rPr lang="en-US" sz="2800" dirty="0" smtClean="0"/>
              <a:t> cache to far segment</a:t>
            </a:r>
          </a:p>
          <a:p>
            <a:pPr marL="801688" lvl="1" indent="-344488">
              <a:lnSpc>
                <a:spcPct val="85000"/>
              </a:lnSpc>
              <a:buFont typeface="+mj-lt"/>
              <a:buAutoNum type="arabicPeriod"/>
            </a:pPr>
            <a:r>
              <a:rPr lang="en-US" sz="2800" dirty="0" smtClean="0"/>
              <a:t>Use near segment as hardware-managed </a:t>
            </a:r>
            <a:r>
              <a:rPr lang="en-US" sz="2800" b="1" i="1" dirty="0" smtClean="0"/>
              <a:t>exclusive</a:t>
            </a:r>
            <a:r>
              <a:rPr lang="en-US" sz="2800" dirty="0" smtClean="0"/>
              <a:t> cache to far segment</a:t>
            </a:r>
            <a:endParaRPr lang="en-US" sz="2800" dirty="0"/>
          </a:p>
          <a:p>
            <a:pPr marL="801688" lvl="1" indent="-344488">
              <a:lnSpc>
                <a:spcPct val="85000"/>
              </a:lnSpc>
              <a:buFont typeface="+mj-lt"/>
              <a:buAutoNum type="arabicPeriod"/>
            </a:pPr>
            <a:r>
              <a:rPr lang="en-US" sz="2800" dirty="0" smtClean="0"/>
              <a:t>Profile-based page mapping by operating system</a:t>
            </a:r>
          </a:p>
          <a:p>
            <a:pPr marL="801688" lvl="1" indent="-344488">
              <a:lnSpc>
                <a:spcPct val="85000"/>
              </a:lnSpc>
              <a:buFont typeface="+mj-lt"/>
              <a:buAutoNum type="arabicPeriod"/>
            </a:pPr>
            <a:r>
              <a:rPr lang="en-US" sz="2800" dirty="0" smtClean="0"/>
              <a:t>Simply replace DRAM with TL-DRAM </a:t>
            </a:r>
            <a:r>
              <a:rPr lang="en-US" sz="1000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endParaRPr lang="en-US" sz="2800" dirty="0" smtClean="0"/>
          </a:p>
          <a:p>
            <a:pPr marL="801688" lvl="1" indent="-344488">
              <a:lnSpc>
                <a:spcPct val="85000"/>
              </a:lnSpc>
              <a:buFont typeface="+mj-lt"/>
              <a:buAutoNum type="arabicPeriod"/>
            </a:pPr>
            <a:endParaRPr lang="en-US" sz="2800" dirty="0" smtClean="0"/>
          </a:p>
          <a:p>
            <a:pPr marL="801688" lvl="1" indent="-344488">
              <a:lnSpc>
                <a:spcPct val="85000"/>
              </a:lnSpc>
              <a:buFont typeface="+mj-lt"/>
              <a:buAutoNum type="arabicPeriod"/>
            </a:pPr>
            <a:endParaRPr lang="en-US" sz="32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762000" y="2743200"/>
            <a:ext cx="78486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2743200"/>
            <a:ext cx="7848600" cy="2057400"/>
          </a:xfrm>
          <a:prstGeom prst="roundRect">
            <a:avLst>
              <a:gd name="adj" fmla="val 764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89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880518"/>
              </p:ext>
            </p:extLst>
          </p:nvPr>
        </p:nvGraphicFramePr>
        <p:xfrm>
          <a:off x="832431" y="914400"/>
          <a:ext cx="3355729" cy="3993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943003"/>
              </p:ext>
            </p:extLst>
          </p:nvPr>
        </p:nvGraphicFramePr>
        <p:xfrm>
          <a:off x="5083421" y="914400"/>
          <a:ext cx="3355729" cy="3993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 Performance &amp; Power Consumption  </a:t>
            </a:r>
            <a:endParaRPr lang="en-US" dirty="0"/>
          </a:p>
        </p:txBody>
      </p:sp>
      <p:sp>
        <p:nvSpPr>
          <p:cNvPr id="23" name="TextBox 1"/>
          <p:cNvSpPr txBox="1"/>
          <p:nvPr/>
        </p:nvSpPr>
        <p:spPr>
          <a:xfrm>
            <a:off x="2241550" y="1000123"/>
            <a:ext cx="1257300" cy="46672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11.5%</a:t>
            </a:r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  <a:p>
            <a:pPr algn="ctr"/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-1261544" y="2514599"/>
            <a:ext cx="3657601" cy="6096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prstClr val="black"/>
                </a:solidFill>
                <a:latin typeface="Calibri"/>
              </a:rPr>
              <a:t>Normalized Performance</a:t>
            </a:r>
            <a:endParaRPr lang="en-US" sz="2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7256" y="4837138"/>
            <a:ext cx="3547544" cy="45720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600" b="1" dirty="0" smtClean="0">
                <a:solidFill>
                  <a:prstClr val="black"/>
                </a:solidFill>
                <a:latin typeface="Calibri"/>
              </a:rPr>
              <a:t>Core-Count (Channel)</a:t>
            </a:r>
            <a:endParaRPr lang="en-US" sz="2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 rot="16200000">
            <a:off x="3098992" y="2476498"/>
            <a:ext cx="3581401" cy="6096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prstClr val="black"/>
                </a:solidFill>
                <a:latin typeface="Calibri"/>
              </a:rPr>
              <a:t>Normalized Power</a:t>
            </a:r>
            <a:endParaRPr lang="en-US" sz="2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53000" y="4837138"/>
            <a:ext cx="3429000" cy="45720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600" b="1" dirty="0" smtClean="0">
                <a:solidFill>
                  <a:prstClr val="black"/>
                </a:solidFill>
                <a:latin typeface="Calibri"/>
              </a:rPr>
              <a:t>Core-Count (Channel)</a:t>
            </a:r>
            <a:endParaRPr lang="en-US" sz="2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3149600" y="1000123"/>
            <a:ext cx="1069729" cy="46672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10.7%</a:t>
            </a:r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  <a:p>
            <a:pPr algn="ctr"/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1546471" y="1000123"/>
            <a:ext cx="1069729" cy="46672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12.4%</a:t>
            </a:r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  <a:p>
            <a:pPr algn="ctr"/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1590675" y="1676400"/>
            <a:ext cx="2438402" cy="0"/>
          </a:xfrm>
          <a:prstGeom prst="straightConnector1">
            <a:avLst/>
          </a:prstGeom>
          <a:ln w="50800" cap="rnd">
            <a:solidFill>
              <a:schemeClr val="tx2">
                <a:lumMod val="75000"/>
              </a:schemeClr>
            </a:solidFill>
            <a:headEnd type="none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839531" y="1676400"/>
            <a:ext cx="2438402" cy="0"/>
          </a:xfrm>
          <a:prstGeom prst="straightConnector1">
            <a:avLst/>
          </a:prstGeom>
          <a:ln w="50800" cap="rnd">
            <a:solidFill>
              <a:schemeClr val="tx2">
                <a:lumMod val="75000"/>
              </a:schemeClr>
            </a:solidFill>
            <a:headEnd type="none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"/>
          <p:cNvSpPr txBox="1"/>
          <p:nvPr/>
        </p:nvSpPr>
        <p:spPr>
          <a:xfrm>
            <a:off x="5805489" y="1288595"/>
            <a:ext cx="990600" cy="38780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–23%</a:t>
            </a:r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  <a:p>
            <a:pPr algn="ctr"/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41" name="Down Arrow 40"/>
          <p:cNvSpPr/>
          <p:nvPr/>
        </p:nvSpPr>
        <p:spPr>
          <a:xfrm>
            <a:off x="6175683" y="1676400"/>
            <a:ext cx="233629" cy="638172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6981559" y="1683207"/>
            <a:ext cx="233629" cy="669470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TextBox 1"/>
          <p:cNvSpPr txBox="1"/>
          <p:nvPr/>
        </p:nvSpPr>
        <p:spPr>
          <a:xfrm>
            <a:off x="6600822" y="1288595"/>
            <a:ext cx="990600" cy="38780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–24%</a:t>
            </a:r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  <a:p>
            <a:pPr algn="ctr"/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7781926" y="1683206"/>
            <a:ext cx="233629" cy="719479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7400926" y="1295400"/>
            <a:ext cx="990600" cy="38780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–26%</a:t>
            </a:r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  <a:p>
            <a:pPr algn="ctr"/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4324" y="5323582"/>
            <a:ext cx="8601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Using near segment as a cache improves performance and reduces power consumption</a:t>
            </a:r>
            <a:endParaRPr lang="en-US" sz="3200" b="1" i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6946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P spid="23" grpId="0"/>
      <p:bldP spid="26" grpId="0"/>
      <p:bldP spid="28" grpId="0"/>
      <p:bldP spid="32" grpId="0"/>
      <p:bldP spid="22" grpId="0"/>
      <p:bldP spid="40" grpId="0"/>
      <p:bldP spid="41" grpId="0" animBg="1"/>
      <p:bldP spid="42" grpId="0" animBg="1"/>
      <p:bldP spid="43" grpId="0"/>
      <p:bldP spid="44" grpId="0" animBg="1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State of the Main Memory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0728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Recent technology, architecture, and application trends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lead to new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requirements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exacerbate old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requirements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DRAM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and memory controllers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, as we know them today, are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(will be)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unlikely to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satisfy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all requirements</a:t>
            </a:r>
            <a:endParaRPr lang="en-US" dirty="0">
              <a:solidFill>
                <a:srgbClr val="FF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Some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emerging non-volatile memory technologies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(e.g., PCM)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enable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new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opportunities</a:t>
            </a:r>
            <a:r>
              <a:rPr lang="en-US" dirty="0" smtClean="0">
                <a:latin typeface="Tahoma" charset="0"/>
                <a:ea typeface="ＭＳ Ｐゴシック" charset="0"/>
              </a:rPr>
              <a:t>: </a:t>
            </a:r>
            <a:r>
              <a:rPr lang="en-US" dirty="0" err="1" smtClean="0">
                <a:latin typeface="Tahoma" charset="0"/>
                <a:ea typeface="ＭＳ Ｐゴシック" charset="0"/>
              </a:rPr>
              <a:t>memory+storage</a:t>
            </a:r>
            <a:r>
              <a:rPr lang="en-US" dirty="0" smtClean="0">
                <a:latin typeface="Tahoma" charset="0"/>
                <a:ea typeface="ＭＳ Ｐゴシック" charset="0"/>
              </a:rPr>
              <a:t> merging</a:t>
            </a:r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We need to rethink the main memory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system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to fix DRAM issues and enable emerging technologies 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to satisfy all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requirements</a:t>
            </a: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 smtClean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4487" lvl="1" indent="0">
              <a:buNone/>
            </a:pPr>
            <a:endParaRPr lang="en-US" dirty="0" smtClean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 smtClean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7878BD7-8E09-7949-990F-1FFCA512AD3A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8777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Tolerating DRAM: Example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Retention-Aware DRAM </a:t>
            </a:r>
            <a:r>
              <a:rPr lang="en-US" dirty="0" smtClean="0"/>
              <a:t>Refresh: </a:t>
            </a:r>
            <a:r>
              <a:rPr lang="en-US" dirty="0" smtClean="0">
                <a:solidFill>
                  <a:srgbClr val="0000FF"/>
                </a:solidFill>
              </a:rPr>
              <a:t>Reducing Refresh Impact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Tiered-Latency </a:t>
            </a:r>
            <a:r>
              <a:rPr lang="en-US" dirty="0" smtClean="0"/>
              <a:t>DRAM: </a:t>
            </a:r>
            <a:r>
              <a:rPr lang="en-US" dirty="0" smtClean="0">
                <a:solidFill>
                  <a:srgbClr val="0000FF"/>
                </a:solidFill>
              </a:rPr>
              <a:t>Reducing DRAM Latency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  <a:p>
            <a:r>
              <a:rPr lang="en-US" dirty="0" err="1" smtClean="0"/>
              <a:t>RowClone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00FF"/>
                </a:solidFill>
              </a:rPr>
              <a:t>Accelerating Page </a:t>
            </a:r>
            <a:r>
              <a:rPr lang="en-US" dirty="0" smtClean="0">
                <a:solidFill>
                  <a:srgbClr val="0000FF"/>
                </a:solidFill>
              </a:rPr>
              <a:t>Copy and Initialization </a:t>
            </a:r>
          </a:p>
          <a:p>
            <a:endParaRPr lang="en-US" dirty="0"/>
          </a:p>
          <a:p>
            <a:r>
              <a:rPr lang="en-US" dirty="0" smtClean="0"/>
              <a:t>Subarray</a:t>
            </a:r>
            <a:r>
              <a:rPr lang="en-US" dirty="0"/>
              <a:t>-Level </a:t>
            </a:r>
            <a:r>
              <a:rPr lang="en-US" dirty="0" smtClean="0"/>
              <a:t>Parallelism: </a:t>
            </a:r>
            <a:r>
              <a:rPr lang="en-US" dirty="0" smtClean="0">
                <a:solidFill>
                  <a:srgbClr val="0000FF"/>
                </a:solidFill>
              </a:rPr>
              <a:t>Reducing Bank Conflict Impact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3140968"/>
            <a:ext cx="7200800" cy="50405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698992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Memory: Bulk Data Copy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042402" y="1528540"/>
            <a:ext cx="1350971" cy="39578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Memory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91319" y="2518009"/>
            <a:ext cx="4640239" cy="1978925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801504" y="3507471"/>
            <a:ext cx="1364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442949" y="3507471"/>
            <a:ext cx="864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193579" y="3507471"/>
            <a:ext cx="9102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162568" y="3507471"/>
            <a:ext cx="1137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4276300" y="3229966"/>
            <a:ext cx="664190" cy="5550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MC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284606" y="2768212"/>
            <a:ext cx="877962" cy="14785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L3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529403" y="2997952"/>
            <a:ext cx="664176" cy="10190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L2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937982" y="3186749"/>
            <a:ext cx="504967" cy="6414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L1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96036" y="2927441"/>
            <a:ext cx="1105468" cy="11600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CPU</a:t>
            </a:r>
          </a:p>
        </p:txBody>
      </p:sp>
      <p:sp>
        <p:nvSpPr>
          <p:cNvPr id="15" name="Left-Right Arrow 14"/>
          <p:cNvSpPr/>
          <p:nvPr/>
        </p:nvSpPr>
        <p:spPr bwMode="auto">
          <a:xfrm>
            <a:off x="5131558" y="3282283"/>
            <a:ext cx="1910687" cy="450376"/>
          </a:xfrm>
          <a:prstGeom prst="leftRightArrow">
            <a:avLst>
              <a:gd name="adj1" fmla="val 50000"/>
              <a:gd name="adj2" fmla="val 2575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042246" y="2968408"/>
            <a:ext cx="1351128" cy="2456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044517" y="3659885"/>
            <a:ext cx="1348855" cy="2570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042245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044517" y="3659884"/>
            <a:ext cx="150125" cy="2456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194635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956169" y="3198146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956170" y="3580283"/>
            <a:ext cx="150125" cy="2456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347034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240015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788313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640462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492613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8088563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940712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31734" y="1507524"/>
            <a:ext cx="223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libri"/>
              </a:rPr>
              <a:t>1) High latency</a:t>
            </a:r>
            <a:endParaRPr lang="en-US" sz="2400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31" name="Curved Connector 30"/>
          <p:cNvCxnSpPr>
            <a:stCxn id="30" idx="3"/>
            <a:endCxn id="18" idx="1"/>
          </p:cNvCxnSpPr>
          <p:nvPr/>
        </p:nvCxnSpPr>
        <p:spPr bwMode="auto">
          <a:xfrm>
            <a:off x="5971450" y="1738357"/>
            <a:ext cx="1070795" cy="135288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673162" y="5008669"/>
            <a:ext cx="4039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</a:rPr>
              <a:t>2</a:t>
            </a:r>
            <a:r>
              <a:rPr lang="en-US" sz="2400" dirty="0" smtClean="0">
                <a:solidFill>
                  <a:srgbClr val="C00000"/>
                </a:solidFill>
                <a:latin typeface="Calibri"/>
              </a:rPr>
              <a:t>) High bandwidth utilization</a:t>
            </a:r>
            <a:endParaRPr lang="en-US" sz="2400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33" name="Curved Connector 48"/>
          <p:cNvCxnSpPr>
            <a:stCxn id="32" idx="3"/>
            <a:endCxn id="15" idx="5"/>
          </p:cNvCxnSpPr>
          <p:nvPr/>
        </p:nvCxnSpPr>
        <p:spPr bwMode="auto">
          <a:xfrm flipH="1" flipV="1">
            <a:off x="6086902" y="3620065"/>
            <a:ext cx="626148" cy="1619437"/>
          </a:xfrm>
          <a:prstGeom prst="curvedConnector4">
            <a:avLst>
              <a:gd name="adj1" fmla="val -36509"/>
              <a:gd name="adj2" fmla="val 53651"/>
            </a:avLst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378924" y="1861816"/>
            <a:ext cx="266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libri"/>
              </a:rPr>
              <a:t>3) Cache pollution</a:t>
            </a:r>
            <a:endParaRPr lang="en-US" sz="2400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35" name="Curved Connector 48"/>
          <p:cNvCxnSpPr>
            <a:stCxn id="34" idx="3"/>
            <a:endCxn id="21" idx="0"/>
          </p:cNvCxnSpPr>
          <p:nvPr/>
        </p:nvCxnSpPr>
        <p:spPr bwMode="auto">
          <a:xfrm flipH="1">
            <a:off x="2031232" y="2092649"/>
            <a:ext cx="1017012" cy="1105497"/>
          </a:xfrm>
          <a:prstGeom prst="curvedConnector4">
            <a:avLst>
              <a:gd name="adj1" fmla="val -22478"/>
              <a:gd name="adj2" fmla="val 60440"/>
            </a:avLst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2673162" y="5498830"/>
            <a:ext cx="4139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</a:rPr>
              <a:t>4</a:t>
            </a:r>
            <a:r>
              <a:rPr lang="en-US" sz="2400" dirty="0" smtClean="0">
                <a:solidFill>
                  <a:srgbClr val="C00000"/>
                </a:solidFill>
                <a:latin typeface="Calibri"/>
              </a:rPr>
              <a:t>) Unwanted data movement</a:t>
            </a:r>
            <a:endParaRPr lang="en-US" sz="24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004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019E-6 L -0.55156 0.0316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8409E-6 L -0.54114 -0.0118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2" grpId="0"/>
      <p:bldP spid="34" grpId="0"/>
      <p:bldP spid="3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Future: </a:t>
            </a:r>
            <a:r>
              <a:rPr lang="en-US" dirty="0" err="1" smtClean="0"/>
              <a:t>RowClone</a:t>
            </a:r>
            <a:r>
              <a:rPr lang="en-US" dirty="0" smtClean="0"/>
              <a:t> (In-Memory Copy)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042402" y="1528540"/>
            <a:ext cx="1350971" cy="39578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Memory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91319" y="2518009"/>
            <a:ext cx="4640239" cy="1978925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801504" y="3507471"/>
            <a:ext cx="1364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442949" y="3507471"/>
            <a:ext cx="864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193579" y="3507471"/>
            <a:ext cx="9102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162568" y="3507471"/>
            <a:ext cx="1137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4276300" y="3229966"/>
            <a:ext cx="664190" cy="5550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MC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284606" y="2768212"/>
            <a:ext cx="877962" cy="14785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L3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529403" y="2997952"/>
            <a:ext cx="664176" cy="10190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L2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937982" y="3186749"/>
            <a:ext cx="504967" cy="6414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L1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96036" y="2927441"/>
            <a:ext cx="1105468" cy="11600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CPU</a:t>
            </a:r>
          </a:p>
        </p:txBody>
      </p:sp>
      <p:sp>
        <p:nvSpPr>
          <p:cNvPr id="15" name="Left-Right Arrow 14"/>
          <p:cNvSpPr/>
          <p:nvPr/>
        </p:nvSpPr>
        <p:spPr bwMode="auto">
          <a:xfrm>
            <a:off x="5131558" y="3282283"/>
            <a:ext cx="1910687" cy="450376"/>
          </a:xfrm>
          <a:prstGeom prst="leftRightArrow">
            <a:avLst>
              <a:gd name="adj1" fmla="val 50000"/>
              <a:gd name="adj2" fmla="val 2575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042246" y="2960170"/>
            <a:ext cx="1351128" cy="2456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044517" y="3659885"/>
            <a:ext cx="1348855" cy="2570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042246" y="2954740"/>
            <a:ext cx="1351128" cy="2456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Straight Arrow Connector 18"/>
          <p:cNvCxnSpPr>
            <a:stCxn id="18" idx="2"/>
            <a:endCxn id="17" idx="0"/>
          </p:cNvCxnSpPr>
          <p:nvPr/>
        </p:nvCxnSpPr>
        <p:spPr bwMode="auto">
          <a:xfrm rot="16200000" flipH="1">
            <a:off x="7488635" y="3429574"/>
            <a:ext cx="459485" cy="11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015945" y="1507524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99"/>
                </a:solidFill>
                <a:latin typeface="Calibri"/>
              </a:rPr>
              <a:t>1) Low latency</a:t>
            </a:r>
            <a:endParaRPr lang="en-US" sz="2400" dirty="0">
              <a:solidFill>
                <a:srgbClr val="003399"/>
              </a:solidFill>
              <a:latin typeface="Calibri"/>
            </a:endParaRPr>
          </a:p>
        </p:txBody>
      </p:sp>
      <p:cxnSp>
        <p:nvCxnSpPr>
          <p:cNvPr id="21" name="Curved Connector 20"/>
          <p:cNvCxnSpPr>
            <a:stCxn id="20" idx="3"/>
            <a:endCxn id="18" idx="1"/>
          </p:cNvCxnSpPr>
          <p:nvPr/>
        </p:nvCxnSpPr>
        <p:spPr bwMode="auto">
          <a:xfrm>
            <a:off x="6186732" y="1738357"/>
            <a:ext cx="855514" cy="133921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819400" y="5282524"/>
            <a:ext cx="3870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99"/>
                </a:solidFill>
                <a:latin typeface="Calibri"/>
              </a:rPr>
              <a:t>2</a:t>
            </a:r>
            <a:r>
              <a:rPr lang="en-US" sz="2400" dirty="0" smtClean="0">
                <a:solidFill>
                  <a:srgbClr val="003399"/>
                </a:solidFill>
                <a:latin typeface="Calibri"/>
              </a:rPr>
              <a:t>) Low bandwidth utilization</a:t>
            </a:r>
            <a:endParaRPr lang="en-US" sz="2400" dirty="0">
              <a:solidFill>
                <a:srgbClr val="003399"/>
              </a:solidFill>
              <a:latin typeface="Calibri"/>
            </a:endParaRPr>
          </a:p>
        </p:txBody>
      </p:sp>
      <p:cxnSp>
        <p:nvCxnSpPr>
          <p:cNvPr id="23" name="Curved Connector 51"/>
          <p:cNvCxnSpPr>
            <a:stCxn id="22" idx="3"/>
            <a:endCxn id="15" idx="5"/>
          </p:cNvCxnSpPr>
          <p:nvPr/>
        </p:nvCxnSpPr>
        <p:spPr bwMode="auto">
          <a:xfrm flipH="1" flipV="1">
            <a:off x="6086902" y="3620065"/>
            <a:ext cx="603459" cy="1893292"/>
          </a:xfrm>
          <a:prstGeom prst="curvedConnector4">
            <a:avLst>
              <a:gd name="adj1" fmla="val -37882"/>
              <a:gd name="adj2" fmla="val 53123"/>
            </a:avLst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28359" y="1505479"/>
            <a:ext cx="3105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99"/>
                </a:solidFill>
                <a:latin typeface="Calibri"/>
              </a:rPr>
              <a:t>3) No cache pollution</a:t>
            </a:r>
            <a:endParaRPr lang="en-US" sz="2400" dirty="0">
              <a:solidFill>
                <a:srgbClr val="003399"/>
              </a:solidFill>
              <a:latin typeface="Calibri"/>
            </a:endParaRPr>
          </a:p>
        </p:txBody>
      </p:sp>
      <p:cxnSp>
        <p:nvCxnSpPr>
          <p:cNvPr id="25" name="Curved Connector 51"/>
          <p:cNvCxnSpPr>
            <a:stCxn id="24" idx="3"/>
            <a:endCxn id="13" idx="0"/>
          </p:cNvCxnSpPr>
          <p:nvPr/>
        </p:nvCxnSpPr>
        <p:spPr bwMode="auto">
          <a:xfrm flipH="1">
            <a:off x="2190466" y="1736312"/>
            <a:ext cx="1343566" cy="1450437"/>
          </a:xfrm>
          <a:prstGeom prst="curvedConnector4">
            <a:avLst>
              <a:gd name="adj1" fmla="val -17014"/>
              <a:gd name="adj2" fmla="val 57957"/>
            </a:avLst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819400" y="5682064"/>
            <a:ext cx="479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99"/>
                </a:solidFill>
                <a:latin typeface="Calibri"/>
              </a:rPr>
              <a:t>4) No unwanted data movement</a:t>
            </a:r>
            <a:endParaRPr lang="en-US" sz="2400" dirty="0">
              <a:solidFill>
                <a:srgbClr val="003399"/>
              </a:solidFill>
              <a:latin typeface="Calibri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9456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3.61111E-6 0.1027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/>
      <p:bldP spid="22" grpId="0"/>
      <p:bldP spid="24" grpId="0"/>
      <p:bldP spid="2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0" name="Group 32"/>
          <p:cNvGrpSpPr>
            <a:grpSpLocks/>
          </p:cNvGrpSpPr>
          <p:nvPr/>
        </p:nvGrpSpPr>
        <p:grpSpPr bwMode="auto">
          <a:xfrm>
            <a:off x="1784350" y="5017294"/>
            <a:ext cx="4400550" cy="260350"/>
            <a:chOff x="0" y="0"/>
            <a:chExt cx="5544" cy="328"/>
          </a:xfrm>
        </p:grpSpPr>
        <p:sp>
          <p:nvSpPr>
            <p:cNvPr id="17409" name="Line 1"/>
            <p:cNvSpPr>
              <a:spLocks noChangeShapeType="1"/>
            </p:cNvSpPr>
            <p:nvPr/>
          </p:nvSpPr>
          <p:spPr bwMode="auto">
            <a:xfrm>
              <a:off x="0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10" name="Line 2"/>
            <p:cNvSpPr>
              <a:spLocks noChangeShapeType="1"/>
            </p:cNvSpPr>
            <p:nvPr/>
          </p:nvSpPr>
          <p:spPr bwMode="auto">
            <a:xfrm>
              <a:off x="184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11" name="Line 3"/>
            <p:cNvSpPr>
              <a:spLocks noChangeShapeType="1"/>
            </p:cNvSpPr>
            <p:nvPr/>
          </p:nvSpPr>
          <p:spPr bwMode="auto">
            <a:xfrm>
              <a:off x="369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12" name="Line 4"/>
            <p:cNvSpPr>
              <a:spLocks noChangeShapeType="1"/>
            </p:cNvSpPr>
            <p:nvPr/>
          </p:nvSpPr>
          <p:spPr bwMode="auto">
            <a:xfrm>
              <a:off x="554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13" name="Line 5"/>
            <p:cNvSpPr>
              <a:spLocks noChangeShapeType="1"/>
            </p:cNvSpPr>
            <p:nvPr/>
          </p:nvSpPr>
          <p:spPr bwMode="auto">
            <a:xfrm>
              <a:off x="739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>
              <a:off x="923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>
              <a:off x="1108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>
              <a:off x="1293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>
              <a:off x="1478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>
              <a:off x="1663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>
              <a:off x="1847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20" name="Line 12"/>
            <p:cNvSpPr>
              <a:spLocks noChangeShapeType="1"/>
            </p:cNvSpPr>
            <p:nvPr/>
          </p:nvSpPr>
          <p:spPr bwMode="auto">
            <a:xfrm>
              <a:off x="2032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>
              <a:off x="2217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22" name="Line 14"/>
            <p:cNvSpPr>
              <a:spLocks noChangeShapeType="1"/>
            </p:cNvSpPr>
            <p:nvPr/>
          </p:nvSpPr>
          <p:spPr bwMode="auto">
            <a:xfrm>
              <a:off x="2402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23" name="Line 15"/>
            <p:cNvSpPr>
              <a:spLocks noChangeShapeType="1"/>
            </p:cNvSpPr>
            <p:nvPr/>
          </p:nvSpPr>
          <p:spPr bwMode="auto">
            <a:xfrm>
              <a:off x="2587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24" name="Line 16"/>
            <p:cNvSpPr>
              <a:spLocks noChangeShapeType="1"/>
            </p:cNvSpPr>
            <p:nvPr/>
          </p:nvSpPr>
          <p:spPr bwMode="auto">
            <a:xfrm>
              <a:off x="2771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25" name="Line 17"/>
            <p:cNvSpPr>
              <a:spLocks noChangeShapeType="1"/>
            </p:cNvSpPr>
            <p:nvPr/>
          </p:nvSpPr>
          <p:spPr bwMode="auto">
            <a:xfrm>
              <a:off x="2956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>
              <a:off x="3141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27" name="Line 19"/>
            <p:cNvSpPr>
              <a:spLocks noChangeShapeType="1"/>
            </p:cNvSpPr>
            <p:nvPr/>
          </p:nvSpPr>
          <p:spPr bwMode="auto">
            <a:xfrm>
              <a:off x="3326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>
              <a:off x="3511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29" name="Line 21"/>
            <p:cNvSpPr>
              <a:spLocks noChangeShapeType="1"/>
            </p:cNvSpPr>
            <p:nvPr/>
          </p:nvSpPr>
          <p:spPr bwMode="auto">
            <a:xfrm>
              <a:off x="3695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30" name="Line 22"/>
            <p:cNvSpPr>
              <a:spLocks noChangeShapeType="1"/>
            </p:cNvSpPr>
            <p:nvPr/>
          </p:nvSpPr>
          <p:spPr bwMode="auto">
            <a:xfrm>
              <a:off x="3880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>
              <a:off x="4065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32" name="Line 24"/>
            <p:cNvSpPr>
              <a:spLocks noChangeShapeType="1"/>
            </p:cNvSpPr>
            <p:nvPr/>
          </p:nvSpPr>
          <p:spPr bwMode="auto">
            <a:xfrm>
              <a:off x="4250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33" name="Line 25"/>
            <p:cNvSpPr>
              <a:spLocks noChangeShapeType="1"/>
            </p:cNvSpPr>
            <p:nvPr/>
          </p:nvSpPr>
          <p:spPr bwMode="auto">
            <a:xfrm>
              <a:off x="4435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34" name="Line 26"/>
            <p:cNvSpPr>
              <a:spLocks noChangeShapeType="1"/>
            </p:cNvSpPr>
            <p:nvPr/>
          </p:nvSpPr>
          <p:spPr bwMode="auto">
            <a:xfrm>
              <a:off x="4619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35" name="Line 27"/>
            <p:cNvSpPr>
              <a:spLocks noChangeShapeType="1"/>
            </p:cNvSpPr>
            <p:nvPr/>
          </p:nvSpPr>
          <p:spPr bwMode="auto">
            <a:xfrm>
              <a:off x="4804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36" name="Line 28"/>
            <p:cNvSpPr>
              <a:spLocks noChangeShapeType="1"/>
            </p:cNvSpPr>
            <p:nvPr/>
          </p:nvSpPr>
          <p:spPr bwMode="auto">
            <a:xfrm>
              <a:off x="4989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37" name="Line 29"/>
            <p:cNvSpPr>
              <a:spLocks noChangeShapeType="1"/>
            </p:cNvSpPr>
            <p:nvPr/>
          </p:nvSpPr>
          <p:spPr bwMode="auto">
            <a:xfrm>
              <a:off x="5174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38" name="Line 30"/>
            <p:cNvSpPr>
              <a:spLocks noChangeShapeType="1"/>
            </p:cNvSpPr>
            <p:nvPr/>
          </p:nvSpPr>
          <p:spPr bwMode="auto">
            <a:xfrm>
              <a:off x="5359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39" name="Line 31"/>
            <p:cNvSpPr>
              <a:spLocks noChangeShapeType="1"/>
            </p:cNvSpPr>
            <p:nvPr/>
          </p:nvSpPr>
          <p:spPr bwMode="auto">
            <a:xfrm>
              <a:off x="5544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</p:grpSp>
      <p:sp>
        <p:nvSpPr>
          <p:cNvPr id="17441" name="Rectangle 33"/>
          <p:cNvSpPr>
            <a:spLocks/>
          </p:cNvSpPr>
          <p:nvPr/>
        </p:nvSpPr>
        <p:spPr bwMode="auto">
          <a:xfrm>
            <a:off x="1714500" y="2082800"/>
            <a:ext cx="4552950" cy="177800"/>
          </a:xfrm>
          <a:prstGeom prst="rect">
            <a:avLst/>
          </a:pr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7442" name="Rectangle 34"/>
          <p:cNvSpPr>
            <a:spLocks/>
          </p:cNvSpPr>
          <p:nvPr/>
        </p:nvSpPr>
        <p:spPr bwMode="auto">
          <a:xfrm>
            <a:off x="2895600" y="2089150"/>
            <a:ext cx="1168400" cy="165100"/>
          </a:xfrm>
          <a:prstGeom prst="rect">
            <a:avLst/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FD9A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7443" name="Rectangle 3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DRAM </a:t>
            </a:r>
            <a:r>
              <a:rPr lang="en-US" dirty="0" smtClean="0"/>
              <a:t>operation (</a:t>
            </a:r>
            <a:r>
              <a:rPr lang="en-US" dirty="0"/>
              <a:t>load one byte)</a:t>
            </a:r>
          </a:p>
        </p:txBody>
      </p:sp>
      <p:grpSp>
        <p:nvGrpSpPr>
          <p:cNvPr id="17468" name="Group 60"/>
          <p:cNvGrpSpPr>
            <a:grpSpLocks/>
          </p:cNvGrpSpPr>
          <p:nvPr/>
        </p:nvGrpSpPr>
        <p:grpSpPr bwMode="auto">
          <a:xfrm>
            <a:off x="1695450" y="1662907"/>
            <a:ext cx="4574382" cy="3359944"/>
            <a:chOff x="0" y="0"/>
            <a:chExt cx="5763" cy="4232"/>
          </a:xfrm>
        </p:grpSpPr>
        <p:sp>
          <p:nvSpPr>
            <p:cNvPr id="17444" name="Line 36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45" name="Line 37"/>
            <p:cNvSpPr>
              <a:spLocks noChangeShapeType="1"/>
            </p:cNvSpPr>
            <p:nvPr/>
          </p:nvSpPr>
          <p:spPr bwMode="auto">
            <a:xfrm rot="10800000" flipH="1">
              <a:off x="0" y="18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46" name="Line 38"/>
            <p:cNvSpPr>
              <a:spLocks noChangeShapeType="1"/>
            </p:cNvSpPr>
            <p:nvPr/>
          </p:nvSpPr>
          <p:spPr bwMode="auto">
            <a:xfrm rot="10800000" flipH="1">
              <a:off x="0" y="36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47" name="Line 39"/>
            <p:cNvSpPr>
              <a:spLocks noChangeShapeType="1"/>
            </p:cNvSpPr>
            <p:nvPr/>
          </p:nvSpPr>
          <p:spPr bwMode="auto">
            <a:xfrm rot="10800000" flipH="1">
              <a:off x="0" y="55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48" name="Line 40"/>
            <p:cNvSpPr>
              <a:spLocks noChangeShapeType="1"/>
            </p:cNvSpPr>
            <p:nvPr/>
          </p:nvSpPr>
          <p:spPr bwMode="auto">
            <a:xfrm rot="10800000" flipH="1">
              <a:off x="0" y="73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49" name="Line 41"/>
            <p:cNvSpPr>
              <a:spLocks noChangeShapeType="1"/>
            </p:cNvSpPr>
            <p:nvPr/>
          </p:nvSpPr>
          <p:spPr bwMode="auto">
            <a:xfrm rot="10800000" flipH="1">
              <a:off x="0" y="92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50" name="Line 42"/>
            <p:cNvSpPr>
              <a:spLocks noChangeShapeType="1"/>
            </p:cNvSpPr>
            <p:nvPr/>
          </p:nvSpPr>
          <p:spPr bwMode="auto">
            <a:xfrm rot="10800000" flipH="1">
              <a:off x="0" y="110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51" name="Line 43"/>
            <p:cNvSpPr>
              <a:spLocks noChangeShapeType="1"/>
            </p:cNvSpPr>
            <p:nvPr/>
          </p:nvSpPr>
          <p:spPr bwMode="auto">
            <a:xfrm rot="10800000" flipH="1">
              <a:off x="0" y="128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52" name="Line 44"/>
            <p:cNvSpPr>
              <a:spLocks noChangeShapeType="1"/>
            </p:cNvSpPr>
            <p:nvPr/>
          </p:nvSpPr>
          <p:spPr bwMode="auto">
            <a:xfrm rot="10800000" flipH="1">
              <a:off x="0" y="147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53" name="Line 45"/>
            <p:cNvSpPr>
              <a:spLocks noChangeShapeType="1"/>
            </p:cNvSpPr>
            <p:nvPr/>
          </p:nvSpPr>
          <p:spPr bwMode="auto">
            <a:xfrm rot="10800000" flipH="1">
              <a:off x="0" y="165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54" name="Line 46"/>
            <p:cNvSpPr>
              <a:spLocks noChangeShapeType="1"/>
            </p:cNvSpPr>
            <p:nvPr/>
          </p:nvSpPr>
          <p:spPr bwMode="auto">
            <a:xfrm rot="10800000" flipH="1">
              <a:off x="0" y="184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55" name="Line 47"/>
            <p:cNvSpPr>
              <a:spLocks noChangeShapeType="1"/>
            </p:cNvSpPr>
            <p:nvPr/>
          </p:nvSpPr>
          <p:spPr bwMode="auto">
            <a:xfrm rot="10800000" flipH="1">
              <a:off x="0" y="202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56" name="Line 48"/>
            <p:cNvSpPr>
              <a:spLocks noChangeShapeType="1"/>
            </p:cNvSpPr>
            <p:nvPr/>
          </p:nvSpPr>
          <p:spPr bwMode="auto">
            <a:xfrm rot="10800000" flipH="1">
              <a:off x="0" y="220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57" name="Line 49"/>
            <p:cNvSpPr>
              <a:spLocks noChangeShapeType="1"/>
            </p:cNvSpPr>
            <p:nvPr/>
          </p:nvSpPr>
          <p:spPr bwMode="auto">
            <a:xfrm rot="10800000" flipH="1">
              <a:off x="0" y="239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58" name="Line 50"/>
            <p:cNvSpPr>
              <a:spLocks noChangeShapeType="1"/>
            </p:cNvSpPr>
            <p:nvPr/>
          </p:nvSpPr>
          <p:spPr bwMode="auto">
            <a:xfrm rot="10800000" flipH="1">
              <a:off x="0" y="257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59" name="Line 51"/>
            <p:cNvSpPr>
              <a:spLocks noChangeShapeType="1"/>
            </p:cNvSpPr>
            <p:nvPr/>
          </p:nvSpPr>
          <p:spPr bwMode="auto">
            <a:xfrm rot="10800000" flipH="1">
              <a:off x="0" y="276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60" name="Line 52"/>
            <p:cNvSpPr>
              <a:spLocks noChangeShapeType="1"/>
            </p:cNvSpPr>
            <p:nvPr/>
          </p:nvSpPr>
          <p:spPr bwMode="auto">
            <a:xfrm rot="10800000" flipH="1">
              <a:off x="0" y="294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61" name="Line 53"/>
            <p:cNvSpPr>
              <a:spLocks noChangeShapeType="1"/>
            </p:cNvSpPr>
            <p:nvPr/>
          </p:nvSpPr>
          <p:spPr bwMode="auto">
            <a:xfrm rot="10800000" flipH="1">
              <a:off x="0" y="312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62" name="Line 54"/>
            <p:cNvSpPr>
              <a:spLocks noChangeShapeType="1"/>
            </p:cNvSpPr>
            <p:nvPr/>
          </p:nvSpPr>
          <p:spPr bwMode="auto">
            <a:xfrm rot="10800000" flipH="1">
              <a:off x="0" y="331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63" name="Line 55"/>
            <p:cNvSpPr>
              <a:spLocks noChangeShapeType="1"/>
            </p:cNvSpPr>
            <p:nvPr/>
          </p:nvSpPr>
          <p:spPr bwMode="auto">
            <a:xfrm rot="10800000" flipH="1">
              <a:off x="0" y="349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64" name="Line 56"/>
            <p:cNvSpPr>
              <a:spLocks noChangeShapeType="1"/>
            </p:cNvSpPr>
            <p:nvPr/>
          </p:nvSpPr>
          <p:spPr bwMode="auto">
            <a:xfrm rot="10800000" flipH="1">
              <a:off x="0" y="368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65" name="Line 57"/>
            <p:cNvSpPr>
              <a:spLocks noChangeShapeType="1"/>
            </p:cNvSpPr>
            <p:nvPr/>
          </p:nvSpPr>
          <p:spPr bwMode="auto">
            <a:xfrm rot="10800000" flipH="1">
              <a:off x="0" y="386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66" name="Line 58"/>
            <p:cNvSpPr>
              <a:spLocks noChangeShapeType="1"/>
            </p:cNvSpPr>
            <p:nvPr/>
          </p:nvSpPr>
          <p:spPr bwMode="auto">
            <a:xfrm rot="10800000" flipH="1">
              <a:off x="0" y="404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67" name="Line 59"/>
            <p:cNvSpPr>
              <a:spLocks noChangeShapeType="1"/>
            </p:cNvSpPr>
            <p:nvPr/>
          </p:nvSpPr>
          <p:spPr bwMode="auto">
            <a:xfrm rot="10800000" flipH="1">
              <a:off x="0" y="423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</p:grpSp>
      <p:grpSp>
        <p:nvGrpSpPr>
          <p:cNvPr id="17501" name="Group 93"/>
          <p:cNvGrpSpPr>
            <a:grpSpLocks/>
          </p:cNvGrpSpPr>
          <p:nvPr/>
        </p:nvGrpSpPr>
        <p:grpSpPr bwMode="auto">
          <a:xfrm>
            <a:off x="1706563" y="1658938"/>
            <a:ext cx="4559300" cy="3371850"/>
            <a:chOff x="0" y="0"/>
            <a:chExt cx="5744" cy="4248"/>
          </a:xfrm>
        </p:grpSpPr>
        <p:sp>
          <p:nvSpPr>
            <p:cNvPr id="17469" name="Line 61"/>
            <p:cNvSpPr>
              <a:spLocks noChangeShapeType="1"/>
            </p:cNvSpPr>
            <p:nvPr/>
          </p:nvSpPr>
          <p:spPr bwMode="auto">
            <a:xfrm rot="10800000">
              <a:off x="0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70" name="Line 62"/>
            <p:cNvSpPr>
              <a:spLocks noChangeShapeType="1"/>
            </p:cNvSpPr>
            <p:nvPr/>
          </p:nvSpPr>
          <p:spPr bwMode="auto">
            <a:xfrm rot="10800000">
              <a:off x="185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71" name="Line 63"/>
            <p:cNvSpPr>
              <a:spLocks noChangeShapeType="1"/>
            </p:cNvSpPr>
            <p:nvPr/>
          </p:nvSpPr>
          <p:spPr bwMode="auto">
            <a:xfrm rot="10800000">
              <a:off x="370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72" name="Line 64"/>
            <p:cNvSpPr>
              <a:spLocks noChangeShapeType="1"/>
            </p:cNvSpPr>
            <p:nvPr/>
          </p:nvSpPr>
          <p:spPr bwMode="auto">
            <a:xfrm rot="10800000">
              <a:off x="555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73" name="Line 65"/>
            <p:cNvSpPr>
              <a:spLocks noChangeShapeType="1"/>
            </p:cNvSpPr>
            <p:nvPr/>
          </p:nvSpPr>
          <p:spPr bwMode="auto">
            <a:xfrm rot="10800000">
              <a:off x="740" y="0"/>
              <a:ext cx="1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74" name="Line 66"/>
            <p:cNvSpPr>
              <a:spLocks noChangeShapeType="1"/>
            </p:cNvSpPr>
            <p:nvPr/>
          </p:nvSpPr>
          <p:spPr bwMode="auto">
            <a:xfrm rot="10800000">
              <a:off x="926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75" name="Line 67"/>
            <p:cNvSpPr>
              <a:spLocks noChangeShapeType="1"/>
            </p:cNvSpPr>
            <p:nvPr/>
          </p:nvSpPr>
          <p:spPr bwMode="auto">
            <a:xfrm rot="10800000">
              <a:off x="1111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76" name="Line 68"/>
            <p:cNvSpPr>
              <a:spLocks noChangeShapeType="1"/>
            </p:cNvSpPr>
            <p:nvPr/>
          </p:nvSpPr>
          <p:spPr bwMode="auto">
            <a:xfrm rot="10800000">
              <a:off x="1296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77" name="Line 69"/>
            <p:cNvSpPr>
              <a:spLocks noChangeShapeType="1"/>
            </p:cNvSpPr>
            <p:nvPr/>
          </p:nvSpPr>
          <p:spPr bwMode="auto">
            <a:xfrm rot="10800000">
              <a:off x="1481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78" name="Line 70"/>
            <p:cNvSpPr>
              <a:spLocks noChangeShapeType="1"/>
            </p:cNvSpPr>
            <p:nvPr/>
          </p:nvSpPr>
          <p:spPr bwMode="auto">
            <a:xfrm rot="10800000">
              <a:off x="1667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79" name="Line 71"/>
            <p:cNvSpPr>
              <a:spLocks noChangeShapeType="1"/>
            </p:cNvSpPr>
            <p:nvPr/>
          </p:nvSpPr>
          <p:spPr bwMode="auto">
            <a:xfrm rot="10800000">
              <a:off x="1852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80" name="Line 72"/>
            <p:cNvSpPr>
              <a:spLocks noChangeShapeType="1"/>
            </p:cNvSpPr>
            <p:nvPr/>
          </p:nvSpPr>
          <p:spPr bwMode="auto">
            <a:xfrm rot="10800000">
              <a:off x="2037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81" name="Line 73"/>
            <p:cNvSpPr>
              <a:spLocks noChangeShapeType="1"/>
            </p:cNvSpPr>
            <p:nvPr/>
          </p:nvSpPr>
          <p:spPr bwMode="auto">
            <a:xfrm rot="10800000">
              <a:off x="2222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82" name="Line 74"/>
            <p:cNvSpPr>
              <a:spLocks noChangeShapeType="1"/>
            </p:cNvSpPr>
            <p:nvPr/>
          </p:nvSpPr>
          <p:spPr bwMode="auto">
            <a:xfrm rot="10800000">
              <a:off x="2407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83" name="Line 75"/>
            <p:cNvSpPr>
              <a:spLocks noChangeShapeType="1"/>
            </p:cNvSpPr>
            <p:nvPr/>
          </p:nvSpPr>
          <p:spPr bwMode="auto">
            <a:xfrm rot="10800000">
              <a:off x="2593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84" name="Line 76"/>
            <p:cNvSpPr>
              <a:spLocks noChangeShapeType="1"/>
            </p:cNvSpPr>
            <p:nvPr/>
          </p:nvSpPr>
          <p:spPr bwMode="auto">
            <a:xfrm rot="10800000">
              <a:off x="2778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85" name="Line 77"/>
            <p:cNvSpPr>
              <a:spLocks noChangeShapeType="1"/>
            </p:cNvSpPr>
            <p:nvPr/>
          </p:nvSpPr>
          <p:spPr bwMode="auto">
            <a:xfrm rot="10800000">
              <a:off x="2963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86" name="Line 78"/>
            <p:cNvSpPr>
              <a:spLocks noChangeShapeType="1"/>
            </p:cNvSpPr>
            <p:nvPr/>
          </p:nvSpPr>
          <p:spPr bwMode="auto">
            <a:xfrm rot="10800000">
              <a:off x="3148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87" name="Line 79"/>
            <p:cNvSpPr>
              <a:spLocks noChangeShapeType="1"/>
            </p:cNvSpPr>
            <p:nvPr/>
          </p:nvSpPr>
          <p:spPr bwMode="auto">
            <a:xfrm rot="10800000">
              <a:off x="3333" y="0"/>
              <a:ext cx="1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88" name="Line 80"/>
            <p:cNvSpPr>
              <a:spLocks noChangeShapeType="1"/>
            </p:cNvSpPr>
            <p:nvPr/>
          </p:nvSpPr>
          <p:spPr bwMode="auto">
            <a:xfrm rot="10800000">
              <a:off x="3519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89" name="Line 81"/>
            <p:cNvSpPr>
              <a:spLocks noChangeShapeType="1"/>
            </p:cNvSpPr>
            <p:nvPr/>
          </p:nvSpPr>
          <p:spPr bwMode="auto">
            <a:xfrm rot="10800000">
              <a:off x="3704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90" name="Line 82"/>
            <p:cNvSpPr>
              <a:spLocks noChangeShapeType="1"/>
            </p:cNvSpPr>
            <p:nvPr/>
          </p:nvSpPr>
          <p:spPr bwMode="auto">
            <a:xfrm rot="10800000">
              <a:off x="3889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91" name="Line 83"/>
            <p:cNvSpPr>
              <a:spLocks noChangeShapeType="1"/>
            </p:cNvSpPr>
            <p:nvPr/>
          </p:nvSpPr>
          <p:spPr bwMode="auto">
            <a:xfrm rot="10800000">
              <a:off x="4074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92" name="Line 84"/>
            <p:cNvSpPr>
              <a:spLocks noChangeShapeType="1"/>
            </p:cNvSpPr>
            <p:nvPr/>
          </p:nvSpPr>
          <p:spPr bwMode="auto">
            <a:xfrm rot="10800000">
              <a:off x="4260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93" name="Line 85"/>
            <p:cNvSpPr>
              <a:spLocks noChangeShapeType="1"/>
            </p:cNvSpPr>
            <p:nvPr/>
          </p:nvSpPr>
          <p:spPr bwMode="auto">
            <a:xfrm rot="10800000">
              <a:off x="4447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94" name="Line 86"/>
            <p:cNvSpPr>
              <a:spLocks noChangeShapeType="1"/>
            </p:cNvSpPr>
            <p:nvPr/>
          </p:nvSpPr>
          <p:spPr bwMode="auto">
            <a:xfrm rot="10800000">
              <a:off x="4632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95" name="Line 87"/>
            <p:cNvSpPr>
              <a:spLocks noChangeShapeType="1"/>
            </p:cNvSpPr>
            <p:nvPr/>
          </p:nvSpPr>
          <p:spPr bwMode="auto">
            <a:xfrm rot="10800000">
              <a:off x="4817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96" name="Line 88"/>
            <p:cNvSpPr>
              <a:spLocks noChangeShapeType="1"/>
            </p:cNvSpPr>
            <p:nvPr/>
          </p:nvSpPr>
          <p:spPr bwMode="auto">
            <a:xfrm rot="10800000">
              <a:off x="5003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97" name="Line 89"/>
            <p:cNvSpPr>
              <a:spLocks noChangeShapeType="1"/>
            </p:cNvSpPr>
            <p:nvPr/>
          </p:nvSpPr>
          <p:spPr bwMode="auto">
            <a:xfrm rot="10800000">
              <a:off x="5188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98" name="Line 90"/>
            <p:cNvSpPr>
              <a:spLocks noChangeShapeType="1"/>
            </p:cNvSpPr>
            <p:nvPr/>
          </p:nvSpPr>
          <p:spPr bwMode="auto">
            <a:xfrm rot="10800000">
              <a:off x="5373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99" name="Line 91"/>
            <p:cNvSpPr>
              <a:spLocks noChangeShapeType="1"/>
            </p:cNvSpPr>
            <p:nvPr/>
          </p:nvSpPr>
          <p:spPr bwMode="auto">
            <a:xfrm rot="10800000">
              <a:off x="5558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00" name="Line 92"/>
            <p:cNvSpPr>
              <a:spLocks noChangeShapeType="1"/>
            </p:cNvSpPr>
            <p:nvPr/>
          </p:nvSpPr>
          <p:spPr bwMode="auto">
            <a:xfrm rot="10800000">
              <a:off x="5743" y="4"/>
              <a:ext cx="1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</p:grpSp>
      <p:sp>
        <p:nvSpPr>
          <p:cNvPr id="17502" name="Rectangle 94"/>
          <p:cNvSpPr>
            <a:spLocks/>
          </p:cNvSpPr>
          <p:nvPr/>
        </p:nvSpPr>
        <p:spPr bwMode="auto">
          <a:xfrm>
            <a:off x="6503988" y="5227250"/>
            <a:ext cx="14143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Row Buffer (4 Kbits)</a:t>
            </a:r>
          </a:p>
        </p:txBody>
      </p:sp>
      <p:sp>
        <p:nvSpPr>
          <p:cNvPr id="17503" name="Line 95"/>
          <p:cNvSpPr>
            <a:spLocks noChangeShapeType="1"/>
          </p:cNvSpPr>
          <p:nvPr/>
        </p:nvSpPr>
        <p:spPr bwMode="auto">
          <a:xfrm rot="10800000" flipH="1">
            <a:off x="431800" y="6330157"/>
            <a:ext cx="8390732" cy="794"/>
          </a:xfrm>
          <a:prstGeom prst="line">
            <a:avLst/>
          </a:prstGeom>
          <a:noFill/>
          <a:ln w="2032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grpSp>
        <p:nvGrpSpPr>
          <p:cNvPr id="17506" name="Group 98"/>
          <p:cNvGrpSpPr>
            <a:grpSpLocks/>
          </p:cNvGrpSpPr>
          <p:nvPr/>
        </p:nvGrpSpPr>
        <p:grpSpPr bwMode="auto">
          <a:xfrm>
            <a:off x="1701800" y="5283200"/>
            <a:ext cx="4552950" cy="177800"/>
            <a:chOff x="0" y="0"/>
            <a:chExt cx="5736" cy="224"/>
          </a:xfrm>
        </p:grpSpPr>
        <p:sp>
          <p:nvSpPr>
            <p:cNvPr id="17504" name="Rectangle 96"/>
            <p:cNvSpPr>
              <a:spLocks/>
            </p:cNvSpPr>
            <p:nvPr/>
          </p:nvSpPr>
          <p:spPr bwMode="auto">
            <a:xfrm>
              <a:off x="0" y="0"/>
              <a:ext cx="5736" cy="224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05" name="Rectangle 97"/>
            <p:cNvSpPr>
              <a:spLocks/>
            </p:cNvSpPr>
            <p:nvPr/>
          </p:nvSpPr>
          <p:spPr bwMode="auto">
            <a:xfrm>
              <a:off x="1488" y="0"/>
              <a:ext cx="1472" cy="216"/>
            </a:xfrm>
            <a:prstGeom prst="rect">
              <a:avLst/>
            </a:prstGeom>
            <a:solidFill>
              <a:srgbClr val="FF27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FD9A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</p:grpSp>
      <p:sp>
        <p:nvSpPr>
          <p:cNvPr id="17507" name="Line 99"/>
          <p:cNvSpPr>
            <a:spLocks noChangeShapeType="1"/>
          </p:cNvSpPr>
          <p:nvPr/>
        </p:nvSpPr>
        <p:spPr bwMode="auto">
          <a:xfrm>
            <a:off x="4064000" y="5537200"/>
            <a:ext cx="0" cy="798513"/>
          </a:xfrm>
          <a:prstGeom prst="line">
            <a:avLst/>
          </a:prstGeom>
          <a:noFill/>
          <a:ln w="1016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7508" name="Rectangle 100"/>
          <p:cNvSpPr>
            <a:spLocks/>
          </p:cNvSpPr>
          <p:nvPr/>
        </p:nvSpPr>
        <p:spPr bwMode="auto">
          <a:xfrm>
            <a:off x="7342982" y="6408350"/>
            <a:ext cx="8976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Memory Bus</a:t>
            </a:r>
          </a:p>
        </p:txBody>
      </p:sp>
      <p:sp>
        <p:nvSpPr>
          <p:cNvPr id="17509" name="Rectangle 101"/>
          <p:cNvSpPr>
            <a:spLocks/>
          </p:cNvSpPr>
          <p:nvPr/>
        </p:nvSpPr>
        <p:spPr bwMode="auto">
          <a:xfrm>
            <a:off x="4149725" y="5798750"/>
            <a:ext cx="11968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Data pins (8 bits)</a:t>
            </a:r>
          </a:p>
        </p:txBody>
      </p:sp>
      <p:sp>
        <p:nvSpPr>
          <p:cNvPr id="17510" name="Rectangle 102"/>
          <p:cNvSpPr>
            <a:spLocks/>
          </p:cNvSpPr>
          <p:nvPr/>
        </p:nvSpPr>
        <p:spPr bwMode="auto">
          <a:xfrm>
            <a:off x="6484938" y="3125400"/>
            <a:ext cx="8463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DRAM array</a:t>
            </a:r>
          </a:p>
        </p:txBody>
      </p:sp>
      <p:sp>
        <p:nvSpPr>
          <p:cNvPr id="17511" name="Line 103"/>
          <p:cNvSpPr>
            <a:spLocks noChangeShapeType="1"/>
          </p:cNvSpPr>
          <p:nvPr/>
        </p:nvSpPr>
        <p:spPr bwMode="auto">
          <a:xfrm rot="10800000" flipH="1">
            <a:off x="1701800" y="1415257"/>
            <a:ext cx="4568825" cy="79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7512" name="Rectangle 104"/>
          <p:cNvSpPr>
            <a:spLocks/>
          </p:cNvSpPr>
          <p:nvPr/>
        </p:nvSpPr>
        <p:spPr bwMode="auto">
          <a:xfrm>
            <a:off x="3689350" y="1131500"/>
            <a:ext cx="487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4 Kbits</a:t>
            </a:r>
          </a:p>
        </p:txBody>
      </p:sp>
      <p:sp>
        <p:nvSpPr>
          <p:cNvPr id="17513" name="Line 105"/>
          <p:cNvSpPr>
            <a:spLocks noChangeShapeType="1"/>
          </p:cNvSpPr>
          <p:nvPr/>
        </p:nvSpPr>
        <p:spPr bwMode="auto">
          <a:xfrm rot="10800000" flipH="1">
            <a:off x="1695450" y="5460207"/>
            <a:ext cx="4564063" cy="79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7514" name="Line 106"/>
          <p:cNvSpPr>
            <a:spLocks noChangeShapeType="1"/>
          </p:cNvSpPr>
          <p:nvPr/>
        </p:nvSpPr>
        <p:spPr bwMode="auto">
          <a:xfrm rot="10800000" flipH="1">
            <a:off x="1701800" y="5276850"/>
            <a:ext cx="456406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grpSp>
        <p:nvGrpSpPr>
          <p:cNvPr id="17547" name="Group 139"/>
          <p:cNvGrpSpPr>
            <a:grpSpLocks/>
          </p:cNvGrpSpPr>
          <p:nvPr/>
        </p:nvGrpSpPr>
        <p:grpSpPr bwMode="auto">
          <a:xfrm>
            <a:off x="1701800" y="5270500"/>
            <a:ext cx="4559300" cy="190500"/>
            <a:chOff x="0" y="0"/>
            <a:chExt cx="5744" cy="240"/>
          </a:xfrm>
        </p:grpSpPr>
        <p:sp>
          <p:nvSpPr>
            <p:cNvPr id="17515" name="Line 107"/>
            <p:cNvSpPr>
              <a:spLocks noChangeShapeType="1"/>
            </p:cNvSpPr>
            <p:nvPr/>
          </p:nvSpPr>
          <p:spPr bwMode="auto">
            <a:xfrm rot="10800000">
              <a:off x="0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16" name="Line 108"/>
            <p:cNvSpPr>
              <a:spLocks noChangeShapeType="1"/>
            </p:cNvSpPr>
            <p:nvPr/>
          </p:nvSpPr>
          <p:spPr bwMode="auto">
            <a:xfrm rot="10800000">
              <a:off x="185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17" name="Line 109"/>
            <p:cNvSpPr>
              <a:spLocks noChangeShapeType="1"/>
            </p:cNvSpPr>
            <p:nvPr/>
          </p:nvSpPr>
          <p:spPr bwMode="auto">
            <a:xfrm rot="10800000">
              <a:off x="370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18" name="Line 110"/>
            <p:cNvSpPr>
              <a:spLocks noChangeShapeType="1"/>
            </p:cNvSpPr>
            <p:nvPr/>
          </p:nvSpPr>
          <p:spPr bwMode="auto">
            <a:xfrm rot="10800000">
              <a:off x="555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19" name="Line 111"/>
            <p:cNvSpPr>
              <a:spLocks noChangeShapeType="1"/>
            </p:cNvSpPr>
            <p:nvPr/>
          </p:nvSpPr>
          <p:spPr bwMode="auto">
            <a:xfrm rot="10800000">
              <a:off x="740" y="0"/>
              <a:ext cx="1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20" name="Line 112"/>
            <p:cNvSpPr>
              <a:spLocks noChangeShapeType="1"/>
            </p:cNvSpPr>
            <p:nvPr/>
          </p:nvSpPr>
          <p:spPr bwMode="auto">
            <a:xfrm rot="10800000">
              <a:off x="926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21" name="Line 113"/>
            <p:cNvSpPr>
              <a:spLocks noChangeShapeType="1"/>
            </p:cNvSpPr>
            <p:nvPr/>
          </p:nvSpPr>
          <p:spPr bwMode="auto">
            <a:xfrm rot="10800000">
              <a:off x="1111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22" name="Line 114"/>
            <p:cNvSpPr>
              <a:spLocks noChangeShapeType="1"/>
            </p:cNvSpPr>
            <p:nvPr/>
          </p:nvSpPr>
          <p:spPr bwMode="auto">
            <a:xfrm rot="10800000">
              <a:off x="1296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23" name="Line 115"/>
            <p:cNvSpPr>
              <a:spLocks noChangeShapeType="1"/>
            </p:cNvSpPr>
            <p:nvPr/>
          </p:nvSpPr>
          <p:spPr bwMode="auto">
            <a:xfrm rot="10800000">
              <a:off x="1481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24" name="Line 116"/>
            <p:cNvSpPr>
              <a:spLocks noChangeShapeType="1"/>
            </p:cNvSpPr>
            <p:nvPr/>
          </p:nvSpPr>
          <p:spPr bwMode="auto">
            <a:xfrm rot="10800000">
              <a:off x="1667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25" name="Line 117"/>
            <p:cNvSpPr>
              <a:spLocks noChangeShapeType="1"/>
            </p:cNvSpPr>
            <p:nvPr/>
          </p:nvSpPr>
          <p:spPr bwMode="auto">
            <a:xfrm rot="10800000">
              <a:off x="1852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26" name="Line 118"/>
            <p:cNvSpPr>
              <a:spLocks noChangeShapeType="1"/>
            </p:cNvSpPr>
            <p:nvPr/>
          </p:nvSpPr>
          <p:spPr bwMode="auto">
            <a:xfrm rot="10800000">
              <a:off x="2037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27" name="Line 119"/>
            <p:cNvSpPr>
              <a:spLocks noChangeShapeType="1"/>
            </p:cNvSpPr>
            <p:nvPr/>
          </p:nvSpPr>
          <p:spPr bwMode="auto">
            <a:xfrm rot="10800000">
              <a:off x="2222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28" name="Line 120"/>
            <p:cNvSpPr>
              <a:spLocks noChangeShapeType="1"/>
            </p:cNvSpPr>
            <p:nvPr/>
          </p:nvSpPr>
          <p:spPr bwMode="auto">
            <a:xfrm rot="10800000">
              <a:off x="2407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29" name="Line 121"/>
            <p:cNvSpPr>
              <a:spLocks noChangeShapeType="1"/>
            </p:cNvSpPr>
            <p:nvPr/>
          </p:nvSpPr>
          <p:spPr bwMode="auto">
            <a:xfrm rot="10800000">
              <a:off x="2593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30" name="Line 122"/>
            <p:cNvSpPr>
              <a:spLocks noChangeShapeType="1"/>
            </p:cNvSpPr>
            <p:nvPr/>
          </p:nvSpPr>
          <p:spPr bwMode="auto">
            <a:xfrm rot="10800000">
              <a:off x="2778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31" name="Line 123"/>
            <p:cNvSpPr>
              <a:spLocks noChangeShapeType="1"/>
            </p:cNvSpPr>
            <p:nvPr/>
          </p:nvSpPr>
          <p:spPr bwMode="auto">
            <a:xfrm rot="10800000">
              <a:off x="2963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32" name="Line 124"/>
            <p:cNvSpPr>
              <a:spLocks noChangeShapeType="1"/>
            </p:cNvSpPr>
            <p:nvPr/>
          </p:nvSpPr>
          <p:spPr bwMode="auto">
            <a:xfrm rot="10800000">
              <a:off x="3148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33" name="Line 125"/>
            <p:cNvSpPr>
              <a:spLocks noChangeShapeType="1"/>
            </p:cNvSpPr>
            <p:nvPr/>
          </p:nvSpPr>
          <p:spPr bwMode="auto">
            <a:xfrm rot="10800000">
              <a:off x="3333" y="0"/>
              <a:ext cx="1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34" name="Line 126"/>
            <p:cNvSpPr>
              <a:spLocks noChangeShapeType="1"/>
            </p:cNvSpPr>
            <p:nvPr/>
          </p:nvSpPr>
          <p:spPr bwMode="auto">
            <a:xfrm rot="10800000">
              <a:off x="3519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35" name="Line 127"/>
            <p:cNvSpPr>
              <a:spLocks noChangeShapeType="1"/>
            </p:cNvSpPr>
            <p:nvPr/>
          </p:nvSpPr>
          <p:spPr bwMode="auto">
            <a:xfrm rot="10800000">
              <a:off x="3704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36" name="Line 128"/>
            <p:cNvSpPr>
              <a:spLocks noChangeShapeType="1"/>
            </p:cNvSpPr>
            <p:nvPr/>
          </p:nvSpPr>
          <p:spPr bwMode="auto">
            <a:xfrm rot="10800000">
              <a:off x="3889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37" name="Line 129"/>
            <p:cNvSpPr>
              <a:spLocks noChangeShapeType="1"/>
            </p:cNvSpPr>
            <p:nvPr/>
          </p:nvSpPr>
          <p:spPr bwMode="auto">
            <a:xfrm rot="10800000">
              <a:off x="4074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38" name="Line 130"/>
            <p:cNvSpPr>
              <a:spLocks noChangeShapeType="1"/>
            </p:cNvSpPr>
            <p:nvPr/>
          </p:nvSpPr>
          <p:spPr bwMode="auto">
            <a:xfrm rot="10800000">
              <a:off x="4260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39" name="Line 131"/>
            <p:cNvSpPr>
              <a:spLocks noChangeShapeType="1"/>
            </p:cNvSpPr>
            <p:nvPr/>
          </p:nvSpPr>
          <p:spPr bwMode="auto">
            <a:xfrm rot="10800000">
              <a:off x="4447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40" name="Line 132"/>
            <p:cNvSpPr>
              <a:spLocks noChangeShapeType="1"/>
            </p:cNvSpPr>
            <p:nvPr/>
          </p:nvSpPr>
          <p:spPr bwMode="auto">
            <a:xfrm rot="10800000">
              <a:off x="4632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41" name="Line 133"/>
            <p:cNvSpPr>
              <a:spLocks noChangeShapeType="1"/>
            </p:cNvSpPr>
            <p:nvPr/>
          </p:nvSpPr>
          <p:spPr bwMode="auto">
            <a:xfrm rot="10800000">
              <a:off x="4817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42" name="Line 134"/>
            <p:cNvSpPr>
              <a:spLocks noChangeShapeType="1"/>
            </p:cNvSpPr>
            <p:nvPr/>
          </p:nvSpPr>
          <p:spPr bwMode="auto">
            <a:xfrm rot="10800000">
              <a:off x="5003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43" name="Line 135"/>
            <p:cNvSpPr>
              <a:spLocks noChangeShapeType="1"/>
            </p:cNvSpPr>
            <p:nvPr/>
          </p:nvSpPr>
          <p:spPr bwMode="auto">
            <a:xfrm rot="10800000">
              <a:off x="5188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44" name="Line 136"/>
            <p:cNvSpPr>
              <a:spLocks noChangeShapeType="1"/>
            </p:cNvSpPr>
            <p:nvPr/>
          </p:nvSpPr>
          <p:spPr bwMode="auto">
            <a:xfrm rot="10800000">
              <a:off x="5373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45" name="Line 137"/>
            <p:cNvSpPr>
              <a:spLocks noChangeShapeType="1"/>
            </p:cNvSpPr>
            <p:nvPr/>
          </p:nvSpPr>
          <p:spPr bwMode="auto">
            <a:xfrm rot="10800000">
              <a:off x="5558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46" name="Line 138"/>
            <p:cNvSpPr>
              <a:spLocks noChangeShapeType="1"/>
            </p:cNvSpPr>
            <p:nvPr/>
          </p:nvSpPr>
          <p:spPr bwMode="auto">
            <a:xfrm rot="10800000">
              <a:off x="5743" y="0"/>
              <a:ext cx="1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</p:grpSp>
      <p:sp>
        <p:nvSpPr>
          <p:cNvPr id="17548" name="Freeform 140"/>
          <p:cNvSpPr>
            <a:spLocks/>
          </p:cNvSpPr>
          <p:nvPr/>
        </p:nvSpPr>
        <p:spPr bwMode="auto">
          <a:xfrm>
            <a:off x="922338" y="2194719"/>
            <a:ext cx="742950" cy="31813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0 h 21600"/>
              <a:gd name="T4" fmla="*/ 0 w 21600"/>
              <a:gd name="T5" fmla="*/ 21600 h 21600"/>
              <a:gd name="T6" fmla="*/ 20002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0002" y="21600"/>
                </a:lnTo>
              </a:path>
            </a:pathLst>
          </a:custGeom>
          <a:noFill/>
          <a:ln w="50800" cap="flat">
            <a:solidFill>
              <a:srgbClr val="D90B00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7549" name="Rectangle 141"/>
          <p:cNvSpPr>
            <a:spLocks/>
          </p:cNvSpPr>
          <p:nvPr/>
        </p:nvSpPr>
        <p:spPr bwMode="auto">
          <a:xfrm>
            <a:off x="6369050" y="2048589"/>
            <a:ext cx="12567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Step 1: </a:t>
            </a:r>
            <a:r>
              <a:rPr lang="en-US" sz="1600" dirty="0" smtClean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Activate </a:t>
            </a:r>
            <a:r>
              <a:rPr lang="en-US" sz="1600" dirty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row</a:t>
            </a:r>
          </a:p>
        </p:txBody>
      </p:sp>
      <p:sp>
        <p:nvSpPr>
          <p:cNvPr id="17550" name="Rectangle 142"/>
          <p:cNvSpPr>
            <a:spLocks/>
          </p:cNvSpPr>
          <p:nvPr/>
        </p:nvSpPr>
        <p:spPr bwMode="auto">
          <a:xfrm>
            <a:off x="27484" y="3223339"/>
            <a:ext cx="800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 Transfer row</a:t>
            </a:r>
            <a:endParaRPr lang="en-US" sz="1600" dirty="0">
              <a:solidFill>
                <a:srgbClr val="D90B00"/>
              </a:solidFill>
              <a:latin typeface="Myriad Pro Bold Cond" charset="0"/>
              <a:ea typeface="ＭＳ Ｐゴシック" charset="0"/>
              <a:cs typeface="Myriad Pro Bold Cond" charset="0"/>
              <a:sym typeface="Myriad Pro Bold Cond" charset="0"/>
            </a:endParaRPr>
          </a:p>
        </p:txBody>
      </p:sp>
      <p:sp>
        <p:nvSpPr>
          <p:cNvPr id="17551" name="Rectangle 143"/>
          <p:cNvSpPr>
            <a:spLocks/>
          </p:cNvSpPr>
          <p:nvPr/>
        </p:nvSpPr>
        <p:spPr bwMode="auto">
          <a:xfrm>
            <a:off x="2411760" y="5600853"/>
            <a:ext cx="151216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Step 2: Read </a:t>
            </a:r>
            <a:r>
              <a:rPr lang="en-US" sz="1600" dirty="0" smtClean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 </a:t>
            </a:r>
          </a:p>
          <a:p>
            <a:pPr defTabSz="457200"/>
            <a:r>
              <a:rPr lang="en-US" sz="1600" dirty="0" smtClean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Transfer</a:t>
            </a:r>
            <a:r>
              <a:rPr lang="en-US" sz="1600" dirty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 </a:t>
            </a:r>
            <a:r>
              <a:rPr lang="en-US" sz="1600" dirty="0" smtClean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byte </a:t>
            </a:r>
            <a:r>
              <a:rPr lang="en-US" sz="1600" dirty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onto bus</a:t>
            </a:r>
          </a:p>
        </p:txBody>
      </p:sp>
    </p:spTree>
    <p:extLst>
      <p:ext uri="{BB962C8B-B14F-4D97-AF65-F5344CB8AC3E}">
        <p14:creationId xmlns:p14="http://schemas.microsoft.com/office/powerpoint/2010/main" val="12575530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1" grpId="0" animBg="1"/>
      <p:bldP spid="17548" grpId="0" animBg="1"/>
      <p:bldP spid="17549" grpId="0" autoUpdateAnimBg="0"/>
      <p:bldP spid="17550" grpId="0" autoUpdateAnimBg="0"/>
      <p:bldP spid="17551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1714500" y="2736850"/>
            <a:ext cx="4552950" cy="177800"/>
          </a:xfrm>
          <a:prstGeom prst="rect">
            <a:avLst/>
          </a:pr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458" name="Rectangle 2"/>
          <p:cNvSpPr>
            <a:spLocks/>
          </p:cNvSpPr>
          <p:nvPr/>
        </p:nvSpPr>
        <p:spPr bwMode="auto">
          <a:xfrm>
            <a:off x="1695450" y="5346700"/>
            <a:ext cx="4552950" cy="177800"/>
          </a:xfrm>
          <a:prstGeom prst="rect">
            <a:avLst/>
          </a:pr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1714500" y="2152650"/>
            <a:ext cx="4552950" cy="177800"/>
          </a:xfrm>
          <a:prstGeom prst="rect">
            <a:avLst/>
          </a:pr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96850"/>
            <a:ext cx="8545388" cy="558800"/>
          </a:xfrm>
          <a:ln/>
        </p:spPr>
        <p:txBody>
          <a:bodyPr/>
          <a:lstStyle/>
          <a:p>
            <a:r>
              <a:rPr lang="en-US" dirty="0" err="1"/>
              <a:t>RowClone</a:t>
            </a:r>
            <a:r>
              <a:rPr lang="en-US" dirty="0"/>
              <a:t>: in-DRAM </a:t>
            </a:r>
            <a:r>
              <a:rPr lang="en-US" dirty="0" smtClean="0"/>
              <a:t>Row Copy (and Initialization)</a:t>
            </a:r>
            <a:endParaRPr lang="en-US" dirty="0"/>
          </a:p>
        </p:txBody>
      </p:sp>
      <p:grpSp>
        <p:nvGrpSpPr>
          <p:cNvPr id="19485" name="Group 29"/>
          <p:cNvGrpSpPr>
            <a:grpSpLocks/>
          </p:cNvGrpSpPr>
          <p:nvPr/>
        </p:nvGrpSpPr>
        <p:grpSpPr bwMode="auto">
          <a:xfrm>
            <a:off x="1695450" y="1732757"/>
            <a:ext cx="4574382" cy="3359944"/>
            <a:chOff x="0" y="0"/>
            <a:chExt cx="5763" cy="4232"/>
          </a:xfrm>
        </p:grpSpPr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 rot="10800000" flipH="1">
              <a:off x="0" y="18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 rot="10800000" flipH="1">
              <a:off x="0" y="36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rot="10800000" flipH="1">
              <a:off x="0" y="55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 rot="10800000" flipH="1">
              <a:off x="0" y="73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 rot="10800000" flipH="1">
              <a:off x="0" y="92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 rot="10800000" flipH="1">
              <a:off x="0" y="110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 rot="10800000" flipH="1">
              <a:off x="0" y="128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 rot="10800000" flipH="1">
              <a:off x="0" y="147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 rot="10800000" flipH="1">
              <a:off x="0" y="165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 rot="10800000" flipH="1">
              <a:off x="0" y="184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72" name="Line 16"/>
            <p:cNvSpPr>
              <a:spLocks noChangeShapeType="1"/>
            </p:cNvSpPr>
            <p:nvPr/>
          </p:nvSpPr>
          <p:spPr bwMode="auto">
            <a:xfrm rot="10800000" flipH="1">
              <a:off x="0" y="202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73" name="Line 17"/>
            <p:cNvSpPr>
              <a:spLocks noChangeShapeType="1"/>
            </p:cNvSpPr>
            <p:nvPr/>
          </p:nvSpPr>
          <p:spPr bwMode="auto">
            <a:xfrm rot="10800000" flipH="1">
              <a:off x="0" y="220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74" name="Line 18"/>
            <p:cNvSpPr>
              <a:spLocks noChangeShapeType="1"/>
            </p:cNvSpPr>
            <p:nvPr/>
          </p:nvSpPr>
          <p:spPr bwMode="auto">
            <a:xfrm rot="10800000" flipH="1">
              <a:off x="0" y="239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75" name="Line 19"/>
            <p:cNvSpPr>
              <a:spLocks noChangeShapeType="1"/>
            </p:cNvSpPr>
            <p:nvPr/>
          </p:nvSpPr>
          <p:spPr bwMode="auto">
            <a:xfrm rot="10800000" flipH="1">
              <a:off x="0" y="257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76" name="Line 20"/>
            <p:cNvSpPr>
              <a:spLocks noChangeShapeType="1"/>
            </p:cNvSpPr>
            <p:nvPr/>
          </p:nvSpPr>
          <p:spPr bwMode="auto">
            <a:xfrm rot="10800000" flipH="1">
              <a:off x="0" y="276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77" name="Line 21"/>
            <p:cNvSpPr>
              <a:spLocks noChangeShapeType="1"/>
            </p:cNvSpPr>
            <p:nvPr/>
          </p:nvSpPr>
          <p:spPr bwMode="auto">
            <a:xfrm rot="10800000" flipH="1">
              <a:off x="0" y="294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78" name="Line 22"/>
            <p:cNvSpPr>
              <a:spLocks noChangeShapeType="1"/>
            </p:cNvSpPr>
            <p:nvPr/>
          </p:nvSpPr>
          <p:spPr bwMode="auto">
            <a:xfrm rot="10800000" flipH="1">
              <a:off x="0" y="312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79" name="Line 23"/>
            <p:cNvSpPr>
              <a:spLocks noChangeShapeType="1"/>
            </p:cNvSpPr>
            <p:nvPr/>
          </p:nvSpPr>
          <p:spPr bwMode="auto">
            <a:xfrm rot="10800000" flipH="1">
              <a:off x="0" y="331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80" name="Line 24"/>
            <p:cNvSpPr>
              <a:spLocks noChangeShapeType="1"/>
            </p:cNvSpPr>
            <p:nvPr/>
          </p:nvSpPr>
          <p:spPr bwMode="auto">
            <a:xfrm rot="10800000" flipH="1">
              <a:off x="0" y="349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81" name="Line 25"/>
            <p:cNvSpPr>
              <a:spLocks noChangeShapeType="1"/>
            </p:cNvSpPr>
            <p:nvPr/>
          </p:nvSpPr>
          <p:spPr bwMode="auto">
            <a:xfrm rot="10800000" flipH="1">
              <a:off x="0" y="368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82" name="Line 26"/>
            <p:cNvSpPr>
              <a:spLocks noChangeShapeType="1"/>
            </p:cNvSpPr>
            <p:nvPr/>
          </p:nvSpPr>
          <p:spPr bwMode="auto">
            <a:xfrm rot="10800000" flipH="1">
              <a:off x="0" y="386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83" name="Line 27"/>
            <p:cNvSpPr>
              <a:spLocks noChangeShapeType="1"/>
            </p:cNvSpPr>
            <p:nvPr/>
          </p:nvSpPr>
          <p:spPr bwMode="auto">
            <a:xfrm rot="10800000" flipH="1">
              <a:off x="0" y="404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84" name="Line 28"/>
            <p:cNvSpPr>
              <a:spLocks noChangeShapeType="1"/>
            </p:cNvSpPr>
            <p:nvPr/>
          </p:nvSpPr>
          <p:spPr bwMode="auto">
            <a:xfrm rot="10800000" flipH="1">
              <a:off x="0" y="423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</p:grpSp>
      <p:grpSp>
        <p:nvGrpSpPr>
          <p:cNvPr id="19518" name="Group 62"/>
          <p:cNvGrpSpPr>
            <a:grpSpLocks/>
          </p:cNvGrpSpPr>
          <p:nvPr/>
        </p:nvGrpSpPr>
        <p:grpSpPr bwMode="auto">
          <a:xfrm>
            <a:off x="1706563" y="1728788"/>
            <a:ext cx="4559300" cy="3371850"/>
            <a:chOff x="0" y="0"/>
            <a:chExt cx="5744" cy="4248"/>
          </a:xfrm>
        </p:grpSpPr>
        <p:sp>
          <p:nvSpPr>
            <p:cNvPr id="19486" name="Line 30"/>
            <p:cNvSpPr>
              <a:spLocks noChangeShapeType="1"/>
            </p:cNvSpPr>
            <p:nvPr/>
          </p:nvSpPr>
          <p:spPr bwMode="auto">
            <a:xfrm rot="10800000">
              <a:off x="0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87" name="Line 31"/>
            <p:cNvSpPr>
              <a:spLocks noChangeShapeType="1"/>
            </p:cNvSpPr>
            <p:nvPr/>
          </p:nvSpPr>
          <p:spPr bwMode="auto">
            <a:xfrm rot="10800000">
              <a:off x="185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88" name="Line 32"/>
            <p:cNvSpPr>
              <a:spLocks noChangeShapeType="1"/>
            </p:cNvSpPr>
            <p:nvPr/>
          </p:nvSpPr>
          <p:spPr bwMode="auto">
            <a:xfrm rot="10800000">
              <a:off x="370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89" name="Line 33"/>
            <p:cNvSpPr>
              <a:spLocks noChangeShapeType="1"/>
            </p:cNvSpPr>
            <p:nvPr/>
          </p:nvSpPr>
          <p:spPr bwMode="auto">
            <a:xfrm rot="10800000">
              <a:off x="555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90" name="Line 34"/>
            <p:cNvSpPr>
              <a:spLocks noChangeShapeType="1"/>
            </p:cNvSpPr>
            <p:nvPr/>
          </p:nvSpPr>
          <p:spPr bwMode="auto">
            <a:xfrm rot="10800000">
              <a:off x="740" y="0"/>
              <a:ext cx="1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91" name="Line 35"/>
            <p:cNvSpPr>
              <a:spLocks noChangeShapeType="1"/>
            </p:cNvSpPr>
            <p:nvPr/>
          </p:nvSpPr>
          <p:spPr bwMode="auto">
            <a:xfrm rot="10800000">
              <a:off x="926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92" name="Line 36"/>
            <p:cNvSpPr>
              <a:spLocks noChangeShapeType="1"/>
            </p:cNvSpPr>
            <p:nvPr/>
          </p:nvSpPr>
          <p:spPr bwMode="auto">
            <a:xfrm rot="10800000">
              <a:off x="1111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93" name="Line 37"/>
            <p:cNvSpPr>
              <a:spLocks noChangeShapeType="1"/>
            </p:cNvSpPr>
            <p:nvPr/>
          </p:nvSpPr>
          <p:spPr bwMode="auto">
            <a:xfrm rot="10800000">
              <a:off x="1296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94" name="Line 38"/>
            <p:cNvSpPr>
              <a:spLocks noChangeShapeType="1"/>
            </p:cNvSpPr>
            <p:nvPr/>
          </p:nvSpPr>
          <p:spPr bwMode="auto">
            <a:xfrm rot="10800000">
              <a:off x="1481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95" name="Line 39"/>
            <p:cNvSpPr>
              <a:spLocks noChangeShapeType="1"/>
            </p:cNvSpPr>
            <p:nvPr/>
          </p:nvSpPr>
          <p:spPr bwMode="auto">
            <a:xfrm rot="10800000">
              <a:off x="1667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96" name="Line 40"/>
            <p:cNvSpPr>
              <a:spLocks noChangeShapeType="1"/>
            </p:cNvSpPr>
            <p:nvPr/>
          </p:nvSpPr>
          <p:spPr bwMode="auto">
            <a:xfrm rot="10800000">
              <a:off x="1852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97" name="Line 41"/>
            <p:cNvSpPr>
              <a:spLocks noChangeShapeType="1"/>
            </p:cNvSpPr>
            <p:nvPr/>
          </p:nvSpPr>
          <p:spPr bwMode="auto">
            <a:xfrm rot="10800000">
              <a:off x="2037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98" name="Line 42"/>
            <p:cNvSpPr>
              <a:spLocks noChangeShapeType="1"/>
            </p:cNvSpPr>
            <p:nvPr/>
          </p:nvSpPr>
          <p:spPr bwMode="auto">
            <a:xfrm rot="10800000">
              <a:off x="2222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99" name="Line 43"/>
            <p:cNvSpPr>
              <a:spLocks noChangeShapeType="1"/>
            </p:cNvSpPr>
            <p:nvPr/>
          </p:nvSpPr>
          <p:spPr bwMode="auto">
            <a:xfrm rot="10800000">
              <a:off x="2407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00" name="Line 44"/>
            <p:cNvSpPr>
              <a:spLocks noChangeShapeType="1"/>
            </p:cNvSpPr>
            <p:nvPr/>
          </p:nvSpPr>
          <p:spPr bwMode="auto">
            <a:xfrm rot="10800000">
              <a:off x="2593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01" name="Line 45"/>
            <p:cNvSpPr>
              <a:spLocks noChangeShapeType="1"/>
            </p:cNvSpPr>
            <p:nvPr/>
          </p:nvSpPr>
          <p:spPr bwMode="auto">
            <a:xfrm rot="10800000">
              <a:off x="2778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02" name="Line 46"/>
            <p:cNvSpPr>
              <a:spLocks noChangeShapeType="1"/>
            </p:cNvSpPr>
            <p:nvPr/>
          </p:nvSpPr>
          <p:spPr bwMode="auto">
            <a:xfrm rot="10800000">
              <a:off x="2963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03" name="Line 47"/>
            <p:cNvSpPr>
              <a:spLocks noChangeShapeType="1"/>
            </p:cNvSpPr>
            <p:nvPr/>
          </p:nvSpPr>
          <p:spPr bwMode="auto">
            <a:xfrm rot="10800000">
              <a:off x="3148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04" name="Line 48"/>
            <p:cNvSpPr>
              <a:spLocks noChangeShapeType="1"/>
            </p:cNvSpPr>
            <p:nvPr/>
          </p:nvSpPr>
          <p:spPr bwMode="auto">
            <a:xfrm rot="10800000">
              <a:off x="3333" y="0"/>
              <a:ext cx="1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05" name="Line 49"/>
            <p:cNvSpPr>
              <a:spLocks noChangeShapeType="1"/>
            </p:cNvSpPr>
            <p:nvPr/>
          </p:nvSpPr>
          <p:spPr bwMode="auto">
            <a:xfrm rot="10800000">
              <a:off x="3519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06" name="Line 50"/>
            <p:cNvSpPr>
              <a:spLocks noChangeShapeType="1"/>
            </p:cNvSpPr>
            <p:nvPr/>
          </p:nvSpPr>
          <p:spPr bwMode="auto">
            <a:xfrm rot="10800000">
              <a:off x="3704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07" name="Line 51"/>
            <p:cNvSpPr>
              <a:spLocks noChangeShapeType="1"/>
            </p:cNvSpPr>
            <p:nvPr/>
          </p:nvSpPr>
          <p:spPr bwMode="auto">
            <a:xfrm rot="10800000">
              <a:off x="3889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08" name="Line 52"/>
            <p:cNvSpPr>
              <a:spLocks noChangeShapeType="1"/>
            </p:cNvSpPr>
            <p:nvPr/>
          </p:nvSpPr>
          <p:spPr bwMode="auto">
            <a:xfrm rot="10800000">
              <a:off x="4074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09" name="Line 53"/>
            <p:cNvSpPr>
              <a:spLocks noChangeShapeType="1"/>
            </p:cNvSpPr>
            <p:nvPr/>
          </p:nvSpPr>
          <p:spPr bwMode="auto">
            <a:xfrm rot="10800000">
              <a:off x="4260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10" name="Line 54"/>
            <p:cNvSpPr>
              <a:spLocks noChangeShapeType="1"/>
            </p:cNvSpPr>
            <p:nvPr/>
          </p:nvSpPr>
          <p:spPr bwMode="auto">
            <a:xfrm rot="10800000">
              <a:off x="4447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11" name="Line 55"/>
            <p:cNvSpPr>
              <a:spLocks noChangeShapeType="1"/>
            </p:cNvSpPr>
            <p:nvPr/>
          </p:nvSpPr>
          <p:spPr bwMode="auto">
            <a:xfrm rot="10800000">
              <a:off x="4632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12" name="Line 56"/>
            <p:cNvSpPr>
              <a:spLocks noChangeShapeType="1"/>
            </p:cNvSpPr>
            <p:nvPr/>
          </p:nvSpPr>
          <p:spPr bwMode="auto">
            <a:xfrm rot="10800000">
              <a:off x="4817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13" name="Line 57"/>
            <p:cNvSpPr>
              <a:spLocks noChangeShapeType="1"/>
            </p:cNvSpPr>
            <p:nvPr/>
          </p:nvSpPr>
          <p:spPr bwMode="auto">
            <a:xfrm rot="10800000">
              <a:off x="5003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14" name="Line 58"/>
            <p:cNvSpPr>
              <a:spLocks noChangeShapeType="1"/>
            </p:cNvSpPr>
            <p:nvPr/>
          </p:nvSpPr>
          <p:spPr bwMode="auto">
            <a:xfrm rot="10800000">
              <a:off x="5188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15" name="Line 59"/>
            <p:cNvSpPr>
              <a:spLocks noChangeShapeType="1"/>
            </p:cNvSpPr>
            <p:nvPr/>
          </p:nvSpPr>
          <p:spPr bwMode="auto">
            <a:xfrm rot="10800000">
              <a:off x="5373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16" name="Line 60"/>
            <p:cNvSpPr>
              <a:spLocks noChangeShapeType="1"/>
            </p:cNvSpPr>
            <p:nvPr/>
          </p:nvSpPr>
          <p:spPr bwMode="auto">
            <a:xfrm rot="10800000">
              <a:off x="5558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17" name="Line 61"/>
            <p:cNvSpPr>
              <a:spLocks noChangeShapeType="1"/>
            </p:cNvSpPr>
            <p:nvPr/>
          </p:nvSpPr>
          <p:spPr bwMode="auto">
            <a:xfrm rot="10800000">
              <a:off x="5743" y="4"/>
              <a:ext cx="1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</p:grpSp>
      <p:sp>
        <p:nvSpPr>
          <p:cNvPr id="19519" name="Rectangle 63"/>
          <p:cNvSpPr>
            <a:spLocks/>
          </p:cNvSpPr>
          <p:nvPr/>
        </p:nvSpPr>
        <p:spPr bwMode="auto">
          <a:xfrm>
            <a:off x="6503988" y="5297100"/>
            <a:ext cx="14143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Row Buffer (4 Kbits)</a:t>
            </a:r>
          </a:p>
        </p:txBody>
      </p:sp>
      <p:sp>
        <p:nvSpPr>
          <p:cNvPr id="19520" name="Line 64"/>
          <p:cNvSpPr>
            <a:spLocks noChangeShapeType="1"/>
          </p:cNvSpPr>
          <p:nvPr/>
        </p:nvSpPr>
        <p:spPr bwMode="auto">
          <a:xfrm rot="10800000" flipH="1">
            <a:off x="431800" y="6400007"/>
            <a:ext cx="8390732" cy="794"/>
          </a:xfrm>
          <a:prstGeom prst="line">
            <a:avLst/>
          </a:prstGeom>
          <a:noFill/>
          <a:ln w="2032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521" name="Line 65"/>
          <p:cNvSpPr>
            <a:spLocks noChangeShapeType="1"/>
          </p:cNvSpPr>
          <p:nvPr/>
        </p:nvSpPr>
        <p:spPr bwMode="auto">
          <a:xfrm>
            <a:off x="4064000" y="5607050"/>
            <a:ext cx="0" cy="798513"/>
          </a:xfrm>
          <a:prstGeom prst="line">
            <a:avLst/>
          </a:prstGeom>
          <a:noFill/>
          <a:ln w="1016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522" name="Rectangle 66"/>
          <p:cNvSpPr>
            <a:spLocks/>
          </p:cNvSpPr>
          <p:nvPr/>
        </p:nvSpPr>
        <p:spPr bwMode="auto">
          <a:xfrm>
            <a:off x="7342982" y="6478200"/>
            <a:ext cx="8976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Memory Bus</a:t>
            </a:r>
          </a:p>
        </p:txBody>
      </p:sp>
      <p:sp>
        <p:nvSpPr>
          <p:cNvPr id="19523" name="Rectangle 67"/>
          <p:cNvSpPr>
            <a:spLocks/>
          </p:cNvSpPr>
          <p:nvPr/>
        </p:nvSpPr>
        <p:spPr bwMode="auto">
          <a:xfrm>
            <a:off x="4149725" y="5868600"/>
            <a:ext cx="11968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Data pins (8 bits)</a:t>
            </a:r>
          </a:p>
        </p:txBody>
      </p:sp>
      <p:sp>
        <p:nvSpPr>
          <p:cNvPr id="19524" name="Rectangle 68"/>
          <p:cNvSpPr>
            <a:spLocks/>
          </p:cNvSpPr>
          <p:nvPr/>
        </p:nvSpPr>
        <p:spPr bwMode="auto">
          <a:xfrm>
            <a:off x="6484938" y="3195250"/>
            <a:ext cx="8463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DRAM array</a:t>
            </a:r>
          </a:p>
        </p:txBody>
      </p:sp>
      <p:sp>
        <p:nvSpPr>
          <p:cNvPr id="19525" name="Line 69"/>
          <p:cNvSpPr>
            <a:spLocks noChangeShapeType="1"/>
          </p:cNvSpPr>
          <p:nvPr/>
        </p:nvSpPr>
        <p:spPr bwMode="auto">
          <a:xfrm rot="10800000" flipH="1">
            <a:off x="1701800" y="1485107"/>
            <a:ext cx="4568825" cy="79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526" name="Rectangle 70"/>
          <p:cNvSpPr>
            <a:spLocks/>
          </p:cNvSpPr>
          <p:nvPr/>
        </p:nvSpPr>
        <p:spPr bwMode="auto">
          <a:xfrm>
            <a:off x="3689350" y="1201350"/>
            <a:ext cx="487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4 Kbits</a:t>
            </a:r>
          </a:p>
        </p:txBody>
      </p:sp>
      <p:grpSp>
        <p:nvGrpSpPr>
          <p:cNvPr id="19558" name="Group 102"/>
          <p:cNvGrpSpPr>
            <a:grpSpLocks/>
          </p:cNvGrpSpPr>
          <p:nvPr/>
        </p:nvGrpSpPr>
        <p:grpSpPr bwMode="auto">
          <a:xfrm>
            <a:off x="1784350" y="5093494"/>
            <a:ext cx="4400550" cy="266700"/>
            <a:chOff x="0" y="0"/>
            <a:chExt cx="5544" cy="336"/>
          </a:xfrm>
        </p:grpSpPr>
        <p:sp>
          <p:nvSpPr>
            <p:cNvPr id="19527" name="Line 71"/>
            <p:cNvSpPr>
              <a:spLocks noChangeShapeType="1"/>
            </p:cNvSpPr>
            <p:nvPr/>
          </p:nvSpPr>
          <p:spPr bwMode="auto">
            <a:xfrm>
              <a:off x="0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28" name="Line 72"/>
            <p:cNvSpPr>
              <a:spLocks noChangeShapeType="1"/>
            </p:cNvSpPr>
            <p:nvPr/>
          </p:nvSpPr>
          <p:spPr bwMode="auto">
            <a:xfrm>
              <a:off x="18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29" name="Line 73"/>
            <p:cNvSpPr>
              <a:spLocks noChangeShapeType="1"/>
            </p:cNvSpPr>
            <p:nvPr/>
          </p:nvSpPr>
          <p:spPr bwMode="auto">
            <a:xfrm>
              <a:off x="36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30" name="Line 74"/>
            <p:cNvSpPr>
              <a:spLocks noChangeShapeType="1"/>
            </p:cNvSpPr>
            <p:nvPr/>
          </p:nvSpPr>
          <p:spPr bwMode="auto">
            <a:xfrm>
              <a:off x="55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31" name="Line 75"/>
            <p:cNvSpPr>
              <a:spLocks noChangeShapeType="1"/>
            </p:cNvSpPr>
            <p:nvPr/>
          </p:nvSpPr>
          <p:spPr bwMode="auto">
            <a:xfrm>
              <a:off x="73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32" name="Line 76"/>
            <p:cNvSpPr>
              <a:spLocks noChangeShapeType="1"/>
            </p:cNvSpPr>
            <p:nvPr/>
          </p:nvSpPr>
          <p:spPr bwMode="auto">
            <a:xfrm>
              <a:off x="923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33" name="Line 77"/>
            <p:cNvSpPr>
              <a:spLocks noChangeShapeType="1"/>
            </p:cNvSpPr>
            <p:nvPr/>
          </p:nvSpPr>
          <p:spPr bwMode="auto">
            <a:xfrm>
              <a:off x="1108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34" name="Line 78"/>
            <p:cNvSpPr>
              <a:spLocks noChangeShapeType="1"/>
            </p:cNvSpPr>
            <p:nvPr/>
          </p:nvSpPr>
          <p:spPr bwMode="auto">
            <a:xfrm>
              <a:off x="1293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35" name="Line 79"/>
            <p:cNvSpPr>
              <a:spLocks noChangeShapeType="1"/>
            </p:cNvSpPr>
            <p:nvPr/>
          </p:nvSpPr>
          <p:spPr bwMode="auto">
            <a:xfrm>
              <a:off x="1478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36" name="Line 80"/>
            <p:cNvSpPr>
              <a:spLocks noChangeShapeType="1"/>
            </p:cNvSpPr>
            <p:nvPr/>
          </p:nvSpPr>
          <p:spPr bwMode="auto">
            <a:xfrm>
              <a:off x="1663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37" name="Line 81"/>
            <p:cNvSpPr>
              <a:spLocks noChangeShapeType="1"/>
            </p:cNvSpPr>
            <p:nvPr/>
          </p:nvSpPr>
          <p:spPr bwMode="auto">
            <a:xfrm>
              <a:off x="1847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38" name="Line 82"/>
            <p:cNvSpPr>
              <a:spLocks noChangeShapeType="1"/>
            </p:cNvSpPr>
            <p:nvPr/>
          </p:nvSpPr>
          <p:spPr bwMode="auto">
            <a:xfrm>
              <a:off x="2032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39" name="Line 83"/>
            <p:cNvSpPr>
              <a:spLocks noChangeShapeType="1"/>
            </p:cNvSpPr>
            <p:nvPr/>
          </p:nvSpPr>
          <p:spPr bwMode="auto">
            <a:xfrm>
              <a:off x="2217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40" name="Line 84"/>
            <p:cNvSpPr>
              <a:spLocks noChangeShapeType="1"/>
            </p:cNvSpPr>
            <p:nvPr/>
          </p:nvSpPr>
          <p:spPr bwMode="auto">
            <a:xfrm>
              <a:off x="2402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41" name="Line 85"/>
            <p:cNvSpPr>
              <a:spLocks noChangeShapeType="1"/>
            </p:cNvSpPr>
            <p:nvPr/>
          </p:nvSpPr>
          <p:spPr bwMode="auto">
            <a:xfrm>
              <a:off x="2587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42" name="Line 86"/>
            <p:cNvSpPr>
              <a:spLocks noChangeShapeType="1"/>
            </p:cNvSpPr>
            <p:nvPr/>
          </p:nvSpPr>
          <p:spPr bwMode="auto">
            <a:xfrm>
              <a:off x="2771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43" name="Line 87"/>
            <p:cNvSpPr>
              <a:spLocks noChangeShapeType="1"/>
            </p:cNvSpPr>
            <p:nvPr/>
          </p:nvSpPr>
          <p:spPr bwMode="auto">
            <a:xfrm>
              <a:off x="2956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44" name="Line 88"/>
            <p:cNvSpPr>
              <a:spLocks noChangeShapeType="1"/>
            </p:cNvSpPr>
            <p:nvPr/>
          </p:nvSpPr>
          <p:spPr bwMode="auto">
            <a:xfrm>
              <a:off x="3141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45" name="Line 89"/>
            <p:cNvSpPr>
              <a:spLocks noChangeShapeType="1"/>
            </p:cNvSpPr>
            <p:nvPr/>
          </p:nvSpPr>
          <p:spPr bwMode="auto">
            <a:xfrm>
              <a:off x="3326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46" name="Line 90"/>
            <p:cNvSpPr>
              <a:spLocks noChangeShapeType="1"/>
            </p:cNvSpPr>
            <p:nvPr/>
          </p:nvSpPr>
          <p:spPr bwMode="auto">
            <a:xfrm>
              <a:off x="3511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47" name="Line 91"/>
            <p:cNvSpPr>
              <a:spLocks noChangeShapeType="1"/>
            </p:cNvSpPr>
            <p:nvPr/>
          </p:nvSpPr>
          <p:spPr bwMode="auto">
            <a:xfrm>
              <a:off x="3695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48" name="Line 92"/>
            <p:cNvSpPr>
              <a:spLocks noChangeShapeType="1"/>
            </p:cNvSpPr>
            <p:nvPr/>
          </p:nvSpPr>
          <p:spPr bwMode="auto">
            <a:xfrm>
              <a:off x="3880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49" name="Line 93"/>
            <p:cNvSpPr>
              <a:spLocks noChangeShapeType="1"/>
            </p:cNvSpPr>
            <p:nvPr/>
          </p:nvSpPr>
          <p:spPr bwMode="auto">
            <a:xfrm>
              <a:off x="4065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50" name="Line 94"/>
            <p:cNvSpPr>
              <a:spLocks noChangeShapeType="1"/>
            </p:cNvSpPr>
            <p:nvPr/>
          </p:nvSpPr>
          <p:spPr bwMode="auto">
            <a:xfrm>
              <a:off x="4250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51" name="Line 95"/>
            <p:cNvSpPr>
              <a:spLocks noChangeShapeType="1"/>
            </p:cNvSpPr>
            <p:nvPr/>
          </p:nvSpPr>
          <p:spPr bwMode="auto">
            <a:xfrm>
              <a:off x="4435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52" name="Line 96"/>
            <p:cNvSpPr>
              <a:spLocks noChangeShapeType="1"/>
            </p:cNvSpPr>
            <p:nvPr/>
          </p:nvSpPr>
          <p:spPr bwMode="auto">
            <a:xfrm>
              <a:off x="461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53" name="Line 97"/>
            <p:cNvSpPr>
              <a:spLocks noChangeShapeType="1"/>
            </p:cNvSpPr>
            <p:nvPr/>
          </p:nvSpPr>
          <p:spPr bwMode="auto">
            <a:xfrm>
              <a:off x="480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54" name="Line 98"/>
            <p:cNvSpPr>
              <a:spLocks noChangeShapeType="1"/>
            </p:cNvSpPr>
            <p:nvPr/>
          </p:nvSpPr>
          <p:spPr bwMode="auto">
            <a:xfrm>
              <a:off x="498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55" name="Line 99"/>
            <p:cNvSpPr>
              <a:spLocks noChangeShapeType="1"/>
            </p:cNvSpPr>
            <p:nvPr/>
          </p:nvSpPr>
          <p:spPr bwMode="auto">
            <a:xfrm>
              <a:off x="517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56" name="Line 100"/>
            <p:cNvSpPr>
              <a:spLocks noChangeShapeType="1"/>
            </p:cNvSpPr>
            <p:nvPr/>
          </p:nvSpPr>
          <p:spPr bwMode="auto">
            <a:xfrm>
              <a:off x="535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57" name="Line 101"/>
            <p:cNvSpPr>
              <a:spLocks noChangeShapeType="1"/>
            </p:cNvSpPr>
            <p:nvPr/>
          </p:nvSpPr>
          <p:spPr bwMode="auto">
            <a:xfrm>
              <a:off x="554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</p:grpSp>
      <p:sp>
        <p:nvSpPr>
          <p:cNvPr id="19559" name="Line 103"/>
          <p:cNvSpPr>
            <a:spLocks noChangeShapeType="1"/>
          </p:cNvSpPr>
          <p:nvPr/>
        </p:nvSpPr>
        <p:spPr bwMode="auto">
          <a:xfrm rot="10800000" flipH="1">
            <a:off x="1695450" y="5530057"/>
            <a:ext cx="4564063" cy="79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560" name="Line 104"/>
          <p:cNvSpPr>
            <a:spLocks noChangeShapeType="1"/>
          </p:cNvSpPr>
          <p:nvPr/>
        </p:nvSpPr>
        <p:spPr bwMode="auto">
          <a:xfrm rot="10800000" flipH="1">
            <a:off x="1701800" y="5346700"/>
            <a:ext cx="456406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grpSp>
        <p:nvGrpSpPr>
          <p:cNvPr id="19593" name="Group 137"/>
          <p:cNvGrpSpPr>
            <a:grpSpLocks/>
          </p:cNvGrpSpPr>
          <p:nvPr/>
        </p:nvGrpSpPr>
        <p:grpSpPr bwMode="auto">
          <a:xfrm>
            <a:off x="1701800" y="5340350"/>
            <a:ext cx="4559300" cy="190500"/>
            <a:chOff x="0" y="0"/>
            <a:chExt cx="5744" cy="240"/>
          </a:xfrm>
        </p:grpSpPr>
        <p:sp>
          <p:nvSpPr>
            <p:cNvPr id="19561" name="Line 105"/>
            <p:cNvSpPr>
              <a:spLocks noChangeShapeType="1"/>
            </p:cNvSpPr>
            <p:nvPr/>
          </p:nvSpPr>
          <p:spPr bwMode="auto">
            <a:xfrm rot="10800000">
              <a:off x="0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62" name="Line 106"/>
            <p:cNvSpPr>
              <a:spLocks noChangeShapeType="1"/>
            </p:cNvSpPr>
            <p:nvPr/>
          </p:nvSpPr>
          <p:spPr bwMode="auto">
            <a:xfrm rot="10800000">
              <a:off x="185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63" name="Line 107"/>
            <p:cNvSpPr>
              <a:spLocks noChangeShapeType="1"/>
            </p:cNvSpPr>
            <p:nvPr/>
          </p:nvSpPr>
          <p:spPr bwMode="auto">
            <a:xfrm rot="10800000">
              <a:off x="370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64" name="Line 108"/>
            <p:cNvSpPr>
              <a:spLocks noChangeShapeType="1"/>
            </p:cNvSpPr>
            <p:nvPr/>
          </p:nvSpPr>
          <p:spPr bwMode="auto">
            <a:xfrm rot="10800000">
              <a:off x="555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65" name="Line 109"/>
            <p:cNvSpPr>
              <a:spLocks noChangeShapeType="1"/>
            </p:cNvSpPr>
            <p:nvPr/>
          </p:nvSpPr>
          <p:spPr bwMode="auto">
            <a:xfrm rot="10800000">
              <a:off x="740" y="0"/>
              <a:ext cx="1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66" name="Line 110"/>
            <p:cNvSpPr>
              <a:spLocks noChangeShapeType="1"/>
            </p:cNvSpPr>
            <p:nvPr/>
          </p:nvSpPr>
          <p:spPr bwMode="auto">
            <a:xfrm rot="10800000">
              <a:off x="926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67" name="Line 111"/>
            <p:cNvSpPr>
              <a:spLocks noChangeShapeType="1"/>
            </p:cNvSpPr>
            <p:nvPr/>
          </p:nvSpPr>
          <p:spPr bwMode="auto">
            <a:xfrm rot="10800000">
              <a:off x="1111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68" name="Line 112"/>
            <p:cNvSpPr>
              <a:spLocks noChangeShapeType="1"/>
            </p:cNvSpPr>
            <p:nvPr/>
          </p:nvSpPr>
          <p:spPr bwMode="auto">
            <a:xfrm rot="10800000">
              <a:off x="1296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69" name="Line 113"/>
            <p:cNvSpPr>
              <a:spLocks noChangeShapeType="1"/>
            </p:cNvSpPr>
            <p:nvPr/>
          </p:nvSpPr>
          <p:spPr bwMode="auto">
            <a:xfrm rot="10800000">
              <a:off x="1481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70" name="Line 114"/>
            <p:cNvSpPr>
              <a:spLocks noChangeShapeType="1"/>
            </p:cNvSpPr>
            <p:nvPr/>
          </p:nvSpPr>
          <p:spPr bwMode="auto">
            <a:xfrm rot="10800000">
              <a:off x="1667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71" name="Line 115"/>
            <p:cNvSpPr>
              <a:spLocks noChangeShapeType="1"/>
            </p:cNvSpPr>
            <p:nvPr/>
          </p:nvSpPr>
          <p:spPr bwMode="auto">
            <a:xfrm rot="10800000">
              <a:off x="1852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72" name="Line 116"/>
            <p:cNvSpPr>
              <a:spLocks noChangeShapeType="1"/>
            </p:cNvSpPr>
            <p:nvPr/>
          </p:nvSpPr>
          <p:spPr bwMode="auto">
            <a:xfrm rot="10800000">
              <a:off x="2037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73" name="Line 117"/>
            <p:cNvSpPr>
              <a:spLocks noChangeShapeType="1"/>
            </p:cNvSpPr>
            <p:nvPr/>
          </p:nvSpPr>
          <p:spPr bwMode="auto">
            <a:xfrm rot="10800000">
              <a:off x="2222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74" name="Line 118"/>
            <p:cNvSpPr>
              <a:spLocks noChangeShapeType="1"/>
            </p:cNvSpPr>
            <p:nvPr/>
          </p:nvSpPr>
          <p:spPr bwMode="auto">
            <a:xfrm rot="10800000">
              <a:off x="2407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75" name="Line 119"/>
            <p:cNvSpPr>
              <a:spLocks noChangeShapeType="1"/>
            </p:cNvSpPr>
            <p:nvPr/>
          </p:nvSpPr>
          <p:spPr bwMode="auto">
            <a:xfrm rot="10800000">
              <a:off x="2593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76" name="Line 120"/>
            <p:cNvSpPr>
              <a:spLocks noChangeShapeType="1"/>
            </p:cNvSpPr>
            <p:nvPr/>
          </p:nvSpPr>
          <p:spPr bwMode="auto">
            <a:xfrm rot="10800000">
              <a:off x="2778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77" name="Line 121"/>
            <p:cNvSpPr>
              <a:spLocks noChangeShapeType="1"/>
            </p:cNvSpPr>
            <p:nvPr/>
          </p:nvSpPr>
          <p:spPr bwMode="auto">
            <a:xfrm rot="10800000">
              <a:off x="2963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78" name="Line 122"/>
            <p:cNvSpPr>
              <a:spLocks noChangeShapeType="1"/>
            </p:cNvSpPr>
            <p:nvPr/>
          </p:nvSpPr>
          <p:spPr bwMode="auto">
            <a:xfrm rot="10800000">
              <a:off x="3148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79" name="Line 123"/>
            <p:cNvSpPr>
              <a:spLocks noChangeShapeType="1"/>
            </p:cNvSpPr>
            <p:nvPr/>
          </p:nvSpPr>
          <p:spPr bwMode="auto">
            <a:xfrm rot="10800000">
              <a:off x="3333" y="0"/>
              <a:ext cx="1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80" name="Line 124"/>
            <p:cNvSpPr>
              <a:spLocks noChangeShapeType="1"/>
            </p:cNvSpPr>
            <p:nvPr/>
          </p:nvSpPr>
          <p:spPr bwMode="auto">
            <a:xfrm rot="10800000">
              <a:off x="3519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81" name="Line 125"/>
            <p:cNvSpPr>
              <a:spLocks noChangeShapeType="1"/>
            </p:cNvSpPr>
            <p:nvPr/>
          </p:nvSpPr>
          <p:spPr bwMode="auto">
            <a:xfrm rot="10800000">
              <a:off x="3704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82" name="Line 126"/>
            <p:cNvSpPr>
              <a:spLocks noChangeShapeType="1"/>
            </p:cNvSpPr>
            <p:nvPr/>
          </p:nvSpPr>
          <p:spPr bwMode="auto">
            <a:xfrm rot="10800000">
              <a:off x="3889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83" name="Line 127"/>
            <p:cNvSpPr>
              <a:spLocks noChangeShapeType="1"/>
            </p:cNvSpPr>
            <p:nvPr/>
          </p:nvSpPr>
          <p:spPr bwMode="auto">
            <a:xfrm rot="10800000">
              <a:off x="4074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84" name="Line 128"/>
            <p:cNvSpPr>
              <a:spLocks noChangeShapeType="1"/>
            </p:cNvSpPr>
            <p:nvPr/>
          </p:nvSpPr>
          <p:spPr bwMode="auto">
            <a:xfrm rot="10800000">
              <a:off x="4260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85" name="Line 129"/>
            <p:cNvSpPr>
              <a:spLocks noChangeShapeType="1"/>
            </p:cNvSpPr>
            <p:nvPr/>
          </p:nvSpPr>
          <p:spPr bwMode="auto">
            <a:xfrm rot="10800000">
              <a:off x="4447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86" name="Line 130"/>
            <p:cNvSpPr>
              <a:spLocks noChangeShapeType="1"/>
            </p:cNvSpPr>
            <p:nvPr/>
          </p:nvSpPr>
          <p:spPr bwMode="auto">
            <a:xfrm rot="10800000">
              <a:off x="4632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87" name="Line 131"/>
            <p:cNvSpPr>
              <a:spLocks noChangeShapeType="1"/>
            </p:cNvSpPr>
            <p:nvPr/>
          </p:nvSpPr>
          <p:spPr bwMode="auto">
            <a:xfrm rot="10800000">
              <a:off x="4817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88" name="Line 132"/>
            <p:cNvSpPr>
              <a:spLocks noChangeShapeType="1"/>
            </p:cNvSpPr>
            <p:nvPr/>
          </p:nvSpPr>
          <p:spPr bwMode="auto">
            <a:xfrm rot="10800000">
              <a:off x="5003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89" name="Line 133"/>
            <p:cNvSpPr>
              <a:spLocks noChangeShapeType="1"/>
            </p:cNvSpPr>
            <p:nvPr/>
          </p:nvSpPr>
          <p:spPr bwMode="auto">
            <a:xfrm rot="10800000">
              <a:off x="5188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90" name="Line 134"/>
            <p:cNvSpPr>
              <a:spLocks noChangeShapeType="1"/>
            </p:cNvSpPr>
            <p:nvPr/>
          </p:nvSpPr>
          <p:spPr bwMode="auto">
            <a:xfrm rot="10800000">
              <a:off x="5373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91" name="Line 135"/>
            <p:cNvSpPr>
              <a:spLocks noChangeShapeType="1"/>
            </p:cNvSpPr>
            <p:nvPr/>
          </p:nvSpPr>
          <p:spPr bwMode="auto">
            <a:xfrm rot="10800000">
              <a:off x="5558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92" name="Line 136"/>
            <p:cNvSpPr>
              <a:spLocks noChangeShapeType="1"/>
            </p:cNvSpPr>
            <p:nvPr/>
          </p:nvSpPr>
          <p:spPr bwMode="auto">
            <a:xfrm rot="10800000">
              <a:off x="5743" y="0"/>
              <a:ext cx="1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</p:grpSp>
      <p:sp>
        <p:nvSpPr>
          <p:cNvPr id="19594" name="Rectangle 138"/>
          <p:cNvSpPr>
            <a:spLocks/>
          </p:cNvSpPr>
          <p:nvPr/>
        </p:nvSpPr>
        <p:spPr bwMode="auto">
          <a:xfrm>
            <a:off x="6369050" y="2118439"/>
            <a:ext cx="13721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Step 1</a:t>
            </a:r>
            <a:r>
              <a:rPr lang="en-US" sz="1600" dirty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:</a:t>
            </a:r>
            <a:r>
              <a:rPr lang="en-US" sz="1600" dirty="0" smtClean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 </a:t>
            </a:r>
            <a:r>
              <a:rPr lang="en-US" sz="1600" dirty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Activate row A</a:t>
            </a:r>
          </a:p>
        </p:txBody>
      </p:sp>
      <p:sp>
        <p:nvSpPr>
          <p:cNvPr id="19595" name="Freeform 139"/>
          <p:cNvSpPr>
            <a:spLocks/>
          </p:cNvSpPr>
          <p:nvPr/>
        </p:nvSpPr>
        <p:spPr bwMode="auto">
          <a:xfrm>
            <a:off x="922338" y="2264569"/>
            <a:ext cx="742950" cy="32321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0 h 21600"/>
              <a:gd name="T4" fmla="*/ 0 w 21600"/>
              <a:gd name="T5" fmla="*/ 21600 h 21600"/>
              <a:gd name="T6" fmla="*/ 20002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0002" y="21600"/>
                </a:lnTo>
              </a:path>
            </a:pathLst>
          </a:custGeom>
          <a:noFill/>
          <a:ln w="50800" cap="flat">
            <a:solidFill>
              <a:srgbClr val="D90B00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596" name="Rectangle 140"/>
          <p:cNvSpPr>
            <a:spLocks/>
          </p:cNvSpPr>
          <p:nvPr/>
        </p:nvSpPr>
        <p:spPr bwMode="auto">
          <a:xfrm>
            <a:off x="82550" y="3293189"/>
            <a:ext cx="800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Transfer</a:t>
            </a:r>
            <a:r>
              <a:rPr lang="en-US" sz="1600" dirty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 </a:t>
            </a:r>
            <a:r>
              <a:rPr lang="en-US" sz="1600" dirty="0" smtClean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row</a:t>
            </a:r>
            <a:endParaRPr lang="en-US" sz="1600" dirty="0">
              <a:solidFill>
                <a:srgbClr val="D90B00"/>
              </a:solidFill>
              <a:latin typeface="Myriad Pro Bold Cond" charset="0"/>
              <a:ea typeface="ＭＳ Ｐゴシック" charset="0"/>
              <a:cs typeface="Myriad Pro Bold Cond" charset="0"/>
              <a:sym typeface="Myriad Pro Bold Cond" charset="0"/>
            </a:endParaRPr>
          </a:p>
        </p:txBody>
      </p:sp>
      <p:sp>
        <p:nvSpPr>
          <p:cNvPr id="19597" name="Rectangle 141"/>
          <p:cNvSpPr>
            <a:spLocks/>
          </p:cNvSpPr>
          <p:nvPr/>
        </p:nvSpPr>
        <p:spPr bwMode="auto">
          <a:xfrm>
            <a:off x="6369050" y="2715339"/>
            <a:ext cx="13721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Step 2: </a:t>
            </a:r>
            <a:r>
              <a:rPr lang="en-US" sz="1600" dirty="0" smtClean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Activate </a:t>
            </a:r>
            <a:r>
              <a:rPr lang="en-US" sz="1600" dirty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row B</a:t>
            </a:r>
          </a:p>
        </p:txBody>
      </p:sp>
      <p:sp>
        <p:nvSpPr>
          <p:cNvPr id="19598" name="Freeform 142"/>
          <p:cNvSpPr>
            <a:spLocks/>
          </p:cNvSpPr>
          <p:nvPr/>
        </p:nvSpPr>
        <p:spPr bwMode="auto">
          <a:xfrm>
            <a:off x="1079500" y="2870200"/>
            <a:ext cx="571500" cy="25082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0 h 21600"/>
              <a:gd name="T4" fmla="*/ 0 w 21600"/>
              <a:gd name="T5" fmla="*/ 21600 h 21600"/>
              <a:gd name="T6" fmla="*/ 20002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0002" y="21600"/>
                </a:lnTo>
              </a:path>
            </a:pathLst>
          </a:custGeom>
          <a:noFill/>
          <a:ln w="50800" cap="flat">
            <a:solidFill>
              <a:srgbClr val="D90B00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599" name="Rectangle 143"/>
          <p:cNvSpPr>
            <a:spLocks/>
          </p:cNvSpPr>
          <p:nvPr/>
        </p:nvSpPr>
        <p:spPr bwMode="auto">
          <a:xfrm>
            <a:off x="1162652" y="4196318"/>
            <a:ext cx="5001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endParaRPr lang="en-US" sz="1600" dirty="0">
              <a:solidFill>
                <a:srgbClr val="D90B00"/>
              </a:solidFill>
              <a:latin typeface="Myriad Pro Bold Cond" charset="0"/>
              <a:ea typeface="ＭＳ Ｐゴシック" charset="0"/>
              <a:cs typeface="Myriad Pro Bold Cond" charset="0"/>
              <a:sym typeface="Myriad Pro Bold Cond" charset="0"/>
            </a:endParaRPr>
          </a:p>
          <a:p>
            <a:pPr defTabSz="457200"/>
            <a:r>
              <a:rPr lang="en-US" sz="1600" dirty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Transfer</a:t>
            </a:r>
          </a:p>
          <a:p>
            <a:pPr defTabSz="457200"/>
            <a:r>
              <a:rPr lang="en-US" sz="1600" dirty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row</a:t>
            </a:r>
          </a:p>
        </p:txBody>
      </p:sp>
      <p:sp>
        <p:nvSpPr>
          <p:cNvPr id="19601" name="Rectangle 145"/>
          <p:cNvSpPr>
            <a:spLocks/>
          </p:cNvSpPr>
          <p:nvPr/>
        </p:nvSpPr>
        <p:spPr bwMode="auto">
          <a:xfrm>
            <a:off x="450850" y="739775"/>
            <a:ext cx="73469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endParaRPr lang="en-US" dirty="0">
              <a:solidFill>
                <a:srgbClr val="000000"/>
              </a:solidFill>
              <a:latin typeface="Myriad Pro Bold Cond" charset="0"/>
              <a:ea typeface="ＭＳ Ｐゴシック" charset="0"/>
              <a:cs typeface="Myriad Pro Bold Cond" charset="0"/>
              <a:sym typeface="Myriad Pro Bold C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4820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  <p:bldP spid="19458" grpId="0" animBg="1"/>
      <p:bldP spid="19459" grpId="0" animBg="1"/>
      <p:bldP spid="19594" grpId="0" autoUpdateAnimBg="0"/>
      <p:bldP spid="19595" grpId="0" animBg="1"/>
      <p:bldP spid="19596" grpId="0" autoUpdateAnimBg="0"/>
      <p:bldP spid="19597" grpId="0" autoUpdateAnimBg="0"/>
      <p:bldP spid="19598" grpId="0" animBg="1"/>
      <p:bldP spid="19599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RowClone</a:t>
            </a:r>
            <a:r>
              <a:rPr lang="en-US" dirty="0" smtClean="0"/>
              <a:t>: Latency and Energy Savings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4478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rot="16200000" flipH="1">
            <a:off x="1409703" y="3695699"/>
            <a:ext cx="2819397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2819400" y="2438400"/>
            <a:ext cx="97975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11.6x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rot="16200000" flipH="1">
            <a:off x="4615523" y="3842676"/>
            <a:ext cx="3124200" cy="108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183045" y="2438400"/>
            <a:ext cx="70564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74x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6165304"/>
            <a:ext cx="78488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rgbClr val="000000"/>
                </a:solidFill>
                <a:latin typeface="Tahoma" charset="0"/>
              </a:rPr>
              <a:t>Seshadri et </a:t>
            </a:r>
            <a:r>
              <a:rPr lang="en-US" sz="1900" dirty="0">
                <a:solidFill>
                  <a:srgbClr val="000000"/>
                </a:solidFill>
                <a:latin typeface="Tahoma" charset="0"/>
              </a:rPr>
              <a:t>al., </a:t>
            </a:r>
            <a:r>
              <a:rPr lang="en-US" sz="1900" dirty="0" smtClean="0">
                <a:solidFill>
                  <a:srgbClr val="000000"/>
                </a:solidFill>
                <a:latin typeface="Tahoma" charset="0"/>
              </a:rPr>
              <a:t>“</a:t>
            </a:r>
            <a:r>
              <a:rPr lang="en-US" altLang="ja-JP" sz="1900" dirty="0" err="1" smtClean="0">
                <a:solidFill>
                  <a:srgbClr val="0000FF"/>
                </a:solidFill>
                <a:latin typeface="Tahoma" charset="0"/>
                <a:ea typeface="ＭＳ Ｐゴシック"/>
              </a:rPr>
              <a:t>RowClone</a:t>
            </a:r>
            <a:r>
              <a:rPr lang="en-US" altLang="ja-JP" sz="1900" dirty="0">
                <a:solidFill>
                  <a:srgbClr val="0000FF"/>
                </a:solidFill>
                <a:latin typeface="Tahoma" charset="0"/>
                <a:ea typeface="ＭＳ Ｐゴシック"/>
              </a:rPr>
              <a:t>: Fast and Efficient In-DRAM Copy and Initialization of Bulk Data</a:t>
            </a:r>
            <a:r>
              <a:rPr lang="en-US" altLang="ja-JP" sz="1900" dirty="0" smtClean="0">
                <a:solidFill>
                  <a:srgbClr val="000000"/>
                </a:solidFill>
                <a:latin typeface="Tahoma" charset="0"/>
                <a:ea typeface="ＭＳ Ｐゴシック"/>
              </a:rPr>
              <a:t>,</a:t>
            </a:r>
            <a:r>
              <a:rPr lang="en-US" sz="1900" dirty="0">
                <a:solidFill>
                  <a:srgbClr val="000000"/>
                </a:solidFill>
                <a:latin typeface="Tahoma" charset="0"/>
              </a:rPr>
              <a:t>”</a:t>
            </a:r>
            <a:r>
              <a:rPr lang="en-US" altLang="ja-JP" sz="1900" dirty="0">
                <a:solidFill>
                  <a:srgbClr val="000000"/>
                </a:solidFill>
                <a:latin typeface="Tahoma" charset="0"/>
                <a:ea typeface="ＭＳ Ｐゴシック"/>
              </a:rPr>
              <a:t> </a:t>
            </a:r>
            <a:r>
              <a:rPr lang="en-US" altLang="ja-JP" sz="1900" dirty="0" smtClean="0">
                <a:solidFill>
                  <a:srgbClr val="000000"/>
                </a:solidFill>
                <a:latin typeface="Tahoma" charset="0"/>
                <a:ea typeface="ＭＳ Ｐゴシック"/>
              </a:rPr>
              <a:t>CMU Tech Report 2013.</a:t>
            </a:r>
            <a:endParaRPr lang="en-US" sz="190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5860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-243408"/>
            <a:ext cx="8229600" cy="1143000"/>
          </a:xfrm>
        </p:spPr>
        <p:txBody>
          <a:bodyPr/>
          <a:lstStyle/>
          <a:p>
            <a:r>
              <a:rPr lang="en-US" dirty="0" err="1" smtClean="0"/>
              <a:t>RowClone</a:t>
            </a:r>
            <a:r>
              <a:rPr lang="en-US" dirty="0" smtClean="0"/>
              <a:t>: Overall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5396306"/>
            <a:ext cx="5400600" cy="14902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64402"/>
            <a:ext cx="5544616" cy="493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7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/>
          </p:cNvSpPr>
          <p:nvPr/>
        </p:nvSpPr>
        <p:spPr bwMode="auto">
          <a:xfrm>
            <a:off x="412750" y="1295400"/>
            <a:ext cx="5740400" cy="3949700"/>
          </a:xfrm>
          <a:prstGeom prst="rect">
            <a:avLst/>
          </a:prstGeom>
          <a:solidFill>
            <a:srgbClr val="E6E6E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30" name="Line 2"/>
          <p:cNvSpPr>
            <a:spLocks noChangeShapeType="1"/>
          </p:cNvSpPr>
          <p:nvPr/>
        </p:nvSpPr>
        <p:spPr bwMode="auto">
          <a:xfrm>
            <a:off x="3289300" y="4584704"/>
            <a:ext cx="0" cy="881857"/>
          </a:xfrm>
          <a:prstGeom prst="line">
            <a:avLst/>
          </a:prstGeom>
          <a:noFill/>
          <a:ln w="889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Goal: Ultra-efficient heterogeneous architectures </a:t>
            </a:r>
            <a:endParaRPr lang="en-US" dirty="0"/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692150" y="1600200"/>
            <a:ext cx="1016000" cy="850900"/>
          </a:xfrm>
          <a:prstGeom prst="rect">
            <a:avLst/>
          </a:prstGeom>
          <a:solidFill>
            <a:srgbClr val="FEBB6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1062323" y="1824573"/>
            <a:ext cx="269304" cy="40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CPU</a:t>
            </a: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22534" name="Rectangle 6"/>
          <p:cNvSpPr>
            <a:spLocks/>
          </p:cNvSpPr>
          <p:nvPr/>
        </p:nvSpPr>
        <p:spPr bwMode="auto">
          <a:xfrm>
            <a:off x="1924050" y="1600200"/>
            <a:ext cx="1016000" cy="850900"/>
          </a:xfrm>
          <a:prstGeom prst="rect">
            <a:avLst/>
          </a:prstGeom>
          <a:solidFill>
            <a:srgbClr val="FEBB6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35" name="Rectangle 7"/>
          <p:cNvSpPr>
            <a:spLocks/>
          </p:cNvSpPr>
          <p:nvPr/>
        </p:nvSpPr>
        <p:spPr bwMode="auto">
          <a:xfrm>
            <a:off x="2296604" y="1824573"/>
            <a:ext cx="269304" cy="40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CPU</a:t>
            </a: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22536" name="Rectangle 8"/>
          <p:cNvSpPr>
            <a:spLocks/>
          </p:cNvSpPr>
          <p:nvPr/>
        </p:nvSpPr>
        <p:spPr bwMode="auto">
          <a:xfrm>
            <a:off x="692150" y="2667000"/>
            <a:ext cx="1016000" cy="850900"/>
          </a:xfrm>
          <a:prstGeom prst="rect">
            <a:avLst/>
          </a:prstGeom>
          <a:solidFill>
            <a:srgbClr val="FEBB6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37" name="Rectangle 9"/>
          <p:cNvSpPr>
            <a:spLocks/>
          </p:cNvSpPr>
          <p:nvPr/>
        </p:nvSpPr>
        <p:spPr bwMode="auto">
          <a:xfrm>
            <a:off x="1064704" y="2891373"/>
            <a:ext cx="269304" cy="40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CPU</a:t>
            </a: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22538" name="Rectangle 10"/>
          <p:cNvSpPr>
            <a:spLocks/>
          </p:cNvSpPr>
          <p:nvPr/>
        </p:nvSpPr>
        <p:spPr bwMode="auto">
          <a:xfrm>
            <a:off x="1924050" y="2667000"/>
            <a:ext cx="1016000" cy="850900"/>
          </a:xfrm>
          <a:prstGeom prst="rect">
            <a:avLst/>
          </a:prstGeom>
          <a:solidFill>
            <a:srgbClr val="FEBB6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39" name="Rectangle 11"/>
          <p:cNvSpPr>
            <a:spLocks/>
          </p:cNvSpPr>
          <p:nvPr/>
        </p:nvSpPr>
        <p:spPr bwMode="auto">
          <a:xfrm>
            <a:off x="2296604" y="2891373"/>
            <a:ext cx="269304" cy="40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CPU</a:t>
            </a: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22540" name="Rectangle 12"/>
          <p:cNvSpPr>
            <a:spLocks/>
          </p:cNvSpPr>
          <p:nvPr/>
        </p:nvSpPr>
        <p:spPr bwMode="auto">
          <a:xfrm>
            <a:off x="3155950" y="1612900"/>
            <a:ext cx="577850" cy="482600"/>
          </a:xfrm>
          <a:prstGeom prst="rect">
            <a:avLst/>
          </a:prstGeom>
          <a:solidFill>
            <a:srgbClr val="FEBB6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41" name="Rectangle 13"/>
          <p:cNvSpPr>
            <a:spLocks/>
          </p:cNvSpPr>
          <p:nvPr/>
        </p:nvSpPr>
        <p:spPr bwMode="auto">
          <a:xfrm>
            <a:off x="3222840" y="1722440"/>
            <a:ext cx="448841" cy="30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mini-CPU</a:t>
            </a: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22542" name="Rectangle 14"/>
          <p:cNvSpPr>
            <a:spLocks/>
          </p:cNvSpPr>
          <p:nvPr/>
        </p:nvSpPr>
        <p:spPr bwMode="auto">
          <a:xfrm>
            <a:off x="3155950" y="2266950"/>
            <a:ext cx="577850" cy="482600"/>
          </a:xfrm>
          <a:prstGeom prst="rect">
            <a:avLst/>
          </a:prstGeom>
          <a:solidFill>
            <a:srgbClr val="FEBB6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43" name="Rectangle 15"/>
          <p:cNvSpPr>
            <a:spLocks/>
          </p:cNvSpPr>
          <p:nvPr/>
        </p:nvSpPr>
        <p:spPr bwMode="auto">
          <a:xfrm>
            <a:off x="3313402" y="2379668"/>
            <a:ext cx="269304" cy="30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video</a:t>
            </a: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22544" name="Rectangle 16"/>
          <p:cNvSpPr>
            <a:spLocks/>
          </p:cNvSpPr>
          <p:nvPr/>
        </p:nvSpPr>
        <p:spPr bwMode="auto">
          <a:xfrm>
            <a:off x="4025900" y="1663700"/>
            <a:ext cx="825500" cy="679450"/>
          </a:xfrm>
          <a:prstGeom prst="rect">
            <a:avLst/>
          </a:prstGeom>
          <a:solidFill>
            <a:srgbClr val="FEBB6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45" name="Rectangle 17"/>
          <p:cNvSpPr>
            <a:spLocks/>
          </p:cNvSpPr>
          <p:nvPr/>
        </p:nvSpPr>
        <p:spPr bwMode="auto">
          <a:xfrm>
            <a:off x="4072376" y="1744477"/>
            <a:ext cx="730969" cy="52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GPU</a:t>
            </a: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(throughput)</a:t>
            </a: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22546" name="Rectangle 18"/>
          <p:cNvSpPr>
            <a:spLocks/>
          </p:cNvSpPr>
          <p:nvPr/>
        </p:nvSpPr>
        <p:spPr bwMode="auto">
          <a:xfrm>
            <a:off x="4984750" y="1670050"/>
            <a:ext cx="825500" cy="679450"/>
          </a:xfrm>
          <a:prstGeom prst="rect">
            <a:avLst/>
          </a:prstGeom>
          <a:solidFill>
            <a:srgbClr val="FEBB6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47" name="Rectangle 19"/>
          <p:cNvSpPr>
            <a:spLocks/>
          </p:cNvSpPr>
          <p:nvPr/>
        </p:nvSpPr>
        <p:spPr bwMode="auto">
          <a:xfrm>
            <a:off x="5028844" y="1754002"/>
            <a:ext cx="730969" cy="52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GPU</a:t>
            </a: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(throughput)</a:t>
            </a: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22548" name="Rectangle 20"/>
          <p:cNvSpPr>
            <a:spLocks/>
          </p:cNvSpPr>
          <p:nvPr/>
        </p:nvSpPr>
        <p:spPr bwMode="auto">
          <a:xfrm>
            <a:off x="4025900" y="2641600"/>
            <a:ext cx="825500" cy="679450"/>
          </a:xfrm>
          <a:prstGeom prst="rect">
            <a:avLst/>
          </a:prstGeom>
          <a:solidFill>
            <a:srgbClr val="FEBB6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49" name="Rectangle 21"/>
          <p:cNvSpPr>
            <a:spLocks/>
          </p:cNvSpPr>
          <p:nvPr/>
        </p:nvSpPr>
        <p:spPr bwMode="auto">
          <a:xfrm>
            <a:off x="4069994" y="2725552"/>
            <a:ext cx="730969" cy="52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GPU</a:t>
            </a: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(throughput)</a:t>
            </a: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22550" name="Rectangle 22"/>
          <p:cNvSpPr>
            <a:spLocks/>
          </p:cNvSpPr>
          <p:nvPr/>
        </p:nvSpPr>
        <p:spPr bwMode="auto">
          <a:xfrm>
            <a:off x="4984750" y="2647950"/>
            <a:ext cx="825500" cy="679450"/>
          </a:xfrm>
          <a:prstGeom prst="rect">
            <a:avLst/>
          </a:prstGeom>
          <a:solidFill>
            <a:srgbClr val="FEBB6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51" name="Rectangle 23"/>
          <p:cNvSpPr>
            <a:spLocks/>
          </p:cNvSpPr>
          <p:nvPr/>
        </p:nvSpPr>
        <p:spPr bwMode="auto">
          <a:xfrm>
            <a:off x="5028844" y="2731902"/>
            <a:ext cx="730969" cy="52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GPU</a:t>
            </a: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(throughput)</a:t>
            </a: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22552" name="Rectangle 24"/>
          <p:cNvSpPr>
            <a:spLocks/>
          </p:cNvSpPr>
          <p:nvPr/>
        </p:nvSpPr>
        <p:spPr bwMode="auto">
          <a:xfrm>
            <a:off x="3930650" y="1593850"/>
            <a:ext cx="1981200" cy="18796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53" name="Rectangle 25"/>
          <p:cNvSpPr>
            <a:spLocks/>
          </p:cNvSpPr>
          <p:nvPr/>
        </p:nvSpPr>
        <p:spPr bwMode="auto">
          <a:xfrm>
            <a:off x="692150" y="3733800"/>
            <a:ext cx="5207000" cy="850900"/>
          </a:xfrm>
          <a:prstGeom prst="rect">
            <a:avLst/>
          </a:prstGeom>
          <a:solidFill>
            <a:srgbClr val="CDCDC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54" name="Rectangle 26"/>
          <p:cNvSpPr>
            <a:spLocks/>
          </p:cNvSpPr>
          <p:nvPr/>
        </p:nvSpPr>
        <p:spPr bwMode="auto">
          <a:xfrm>
            <a:off x="3188665" y="4107461"/>
            <a:ext cx="211597" cy="2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LLC</a:t>
            </a:r>
          </a:p>
        </p:txBody>
      </p:sp>
      <p:sp>
        <p:nvSpPr>
          <p:cNvPr id="22555" name="Rectangle 27"/>
          <p:cNvSpPr>
            <a:spLocks/>
          </p:cNvSpPr>
          <p:nvPr/>
        </p:nvSpPr>
        <p:spPr bwMode="auto">
          <a:xfrm>
            <a:off x="2444750" y="4686300"/>
            <a:ext cx="1695450" cy="444500"/>
          </a:xfrm>
          <a:prstGeom prst="rect">
            <a:avLst/>
          </a:prstGeom>
          <a:solidFill>
            <a:srgbClr val="CDCDC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56" name="Rectangle 28"/>
          <p:cNvSpPr>
            <a:spLocks/>
          </p:cNvSpPr>
          <p:nvPr/>
        </p:nvSpPr>
        <p:spPr bwMode="auto">
          <a:xfrm>
            <a:off x="2702571" y="4825008"/>
            <a:ext cx="117981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Memory Controller</a:t>
            </a:r>
          </a:p>
        </p:txBody>
      </p:sp>
      <p:sp>
        <p:nvSpPr>
          <p:cNvPr id="22557" name="Rectangle 29"/>
          <p:cNvSpPr>
            <a:spLocks/>
          </p:cNvSpPr>
          <p:nvPr/>
        </p:nvSpPr>
        <p:spPr bwMode="auto">
          <a:xfrm>
            <a:off x="6965950" y="4565650"/>
            <a:ext cx="1695450" cy="584200"/>
          </a:xfrm>
          <a:prstGeom prst="rect">
            <a:avLst/>
          </a:prstGeom>
          <a:solidFill>
            <a:srgbClr val="FEBB6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58" name="Rectangle 30"/>
          <p:cNvSpPr>
            <a:spLocks/>
          </p:cNvSpPr>
          <p:nvPr/>
        </p:nvSpPr>
        <p:spPr bwMode="auto">
          <a:xfrm>
            <a:off x="7191710" y="4583581"/>
            <a:ext cx="1243930" cy="5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Specialized</a:t>
            </a: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compute-capability</a:t>
            </a: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in memory</a:t>
            </a:r>
          </a:p>
        </p:txBody>
      </p:sp>
      <p:sp>
        <p:nvSpPr>
          <p:cNvPr id="22559" name="Rectangle 31"/>
          <p:cNvSpPr>
            <a:spLocks/>
          </p:cNvSpPr>
          <p:nvPr/>
        </p:nvSpPr>
        <p:spPr bwMode="auto">
          <a:xfrm>
            <a:off x="6654800" y="1276350"/>
            <a:ext cx="2324100" cy="39497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60" name="Rectangle 32"/>
          <p:cNvSpPr>
            <a:spLocks/>
          </p:cNvSpPr>
          <p:nvPr/>
        </p:nvSpPr>
        <p:spPr bwMode="auto">
          <a:xfrm>
            <a:off x="7542787" y="2989858"/>
            <a:ext cx="538609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Memory</a:t>
            </a:r>
          </a:p>
        </p:txBody>
      </p:sp>
      <p:sp>
        <p:nvSpPr>
          <p:cNvPr id="22561" name="Rectangle 33"/>
          <p:cNvSpPr>
            <a:spLocks/>
          </p:cNvSpPr>
          <p:nvPr/>
        </p:nvSpPr>
        <p:spPr bwMode="auto">
          <a:xfrm>
            <a:off x="6718300" y="1339850"/>
            <a:ext cx="2184400" cy="31369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62" name="Rectangle 34"/>
          <p:cNvSpPr>
            <a:spLocks/>
          </p:cNvSpPr>
          <p:nvPr/>
        </p:nvSpPr>
        <p:spPr bwMode="auto">
          <a:xfrm>
            <a:off x="3149600" y="2921000"/>
            <a:ext cx="577850" cy="482600"/>
          </a:xfrm>
          <a:prstGeom prst="rect">
            <a:avLst/>
          </a:prstGeom>
          <a:solidFill>
            <a:srgbClr val="FEBB6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63" name="Rectangle 35"/>
          <p:cNvSpPr>
            <a:spLocks/>
          </p:cNvSpPr>
          <p:nvPr/>
        </p:nvSpPr>
        <p:spPr bwMode="auto">
          <a:xfrm>
            <a:off x="3245710" y="3033718"/>
            <a:ext cx="397545" cy="30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imaging</a:t>
            </a: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22564" name="Rectangle 36"/>
          <p:cNvSpPr>
            <a:spLocks/>
          </p:cNvSpPr>
          <p:nvPr/>
        </p:nvSpPr>
        <p:spPr bwMode="auto">
          <a:xfrm>
            <a:off x="4311318" y="5523508"/>
            <a:ext cx="807913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Memory Bus</a:t>
            </a:r>
          </a:p>
        </p:txBody>
      </p:sp>
      <p:sp>
        <p:nvSpPr>
          <p:cNvPr id="22565" name="Line 37"/>
          <p:cNvSpPr>
            <a:spLocks noChangeShapeType="1"/>
          </p:cNvSpPr>
          <p:nvPr/>
        </p:nvSpPr>
        <p:spPr bwMode="auto">
          <a:xfrm rot="10800000" flipH="1">
            <a:off x="416722" y="5460207"/>
            <a:ext cx="8562181" cy="0"/>
          </a:xfrm>
          <a:prstGeom prst="line">
            <a:avLst/>
          </a:prstGeom>
          <a:noFill/>
          <a:ln w="1016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66" name="Line 38"/>
          <p:cNvSpPr>
            <a:spLocks noChangeShapeType="1"/>
          </p:cNvSpPr>
          <p:nvPr/>
        </p:nvSpPr>
        <p:spPr bwMode="auto">
          <a:xfrm>
            <a:off x="7816850" y="5226848"/>
            <a:ext cx="0" cy="239713"/>
          </a:xfrm>
          <a:prstGeom prst="line">
            <a:avLst/>
          </a:prstGeom>
          <a:noFill/>
          <a:ln w="889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4" name="Rounded Rectangle 43"/>
          <p:cNvSpPr>
            <a:spLocks noChangeArrowheads="1"/>
          </p:cNvSpPr>
          <p:nvPr/>
        </p:nvSpPr>
        <p:spPr bwMode="auto">
          <a:xfrm rot="5400000">
            <a:off x="6712425" y="3890443"/>
            <a:ext cx="2133601" cy="2286000"/>
          </a:xfrm>
          <a:prstGeom prst="roundRect">
            <a:avLst>
              <a:gd name="adj" fmla="val 16667"/>
            </a:avLst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6453336"/>
            <a:ext cx="3111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rPr>
              <a:t>Slide credit: Prof. </a:t>
            </a:r>
            <a:r>
              <a:rPr lang="en-US" dirty="0" err="1" smtClean="0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rPr>
              <a:t>Kayvon</a:t>
            </a:r>
            <a:r>
              <a:rPr lang="en-US" dirty="0" smtClean="0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rPr>
              <a:t>Fatahalian</a:t>
            </a:r>
            <a:r>
              <a:rPr lang="en-US" dirty="0" smtClean="0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rPr>
              <a:t>, CMU</a:t>
            </a:r>
            <a:endParaRPr lang="en-US" dirty="0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</p:spTree>
    <p:extLst>
      <p:ext uri="{BB962C8B-B14F-4D97-AF65-F5344CB8AC3E}">
        <p14:creationId xmlns:p14="http://schemas.microsoft.com/office/powerpoint/2010/main" val="40003885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Ultra-efficient (Visual)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is the right partitioning of computation capability?</a:t>
            </a:r>
          </a:p>
          <a:p>
            <a:r>
              <a:rPr lang="en-US" dirty="0" smtClean="0"/>
              <a:t>What is the right low-cost memory substrate?</a:t>
            </a:r>
          </a:p>
          <a:p>
            <a:r>
              <a:rPr lang="en-US" dirty="0" smtClean="0"/>
              <a:t>What memory technologies are the best enablers?</a:t>
            </a:r>
          </a:p>
          <a:p>
            <a:r>
              <a:rPr lang="en-US" dirty="0" smtClean="0"/>
              <a:t>How do we rethink/ease (visual) search algorithms/applications?</a:t>
            </a:r>
            <a:endParaRPr lang="en-US" dirty="0"/>
          </a:p>
        </p:txBody>
      </p:sp>
      <p:sp>
        <p:nvSpPr>
          <p:cNvPr id="4" name="Rectangle 5"/>
          <p:cNvSpPr>
            <a:spLocks/>
          </p:cNvSpPr>
          <p:nvPr/>
        </p:nvSpPr>
        <p:spPr bwMode="auto">
          <a:xfrm>
            <a:off x="1475656" y="1615978"/>
            <a:ext cx="1504950" cy="1676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1647106" y="2657378"/>
            <a:ext cx="1155700" cy="495300"/>
          </a:xfrm>
          <a:prstGeom prst="rect">
            <a:avLst/>
          </a:prstGeom>
          <a:solidFill>
            <a:srgbClr val="E6E6E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1882056" y="2720878"/>
            <a:ext cx="660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>
              <a:lnSpc>
                <a:spcPct val="80000"/>
              </a:lnSpc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Cache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12256" y="3152678"/>
            <a:ext cx="0" cy="4254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212256" y="2327178"/>
            <a:ext cx="0" cy="3365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1634406" y="1787428"/>
            <a:ext cx="1155700" cy="546100"/>
          </a:xfrm>
          <a:prstGeom prst="rect">
            <a:avLst/>
          </a:prstGeom>
          <a:solidFill>
            <a:srgbClr val="E6E6E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0" name="Rectangle 11"/>
          <p:cNvSpPr>
            <a:spLocks/>
          </p:cNvSpPr>
          <p:nvPr/>
        </p:nvSpPr>
        <p:spPr bwMode="auto">
          <a:xfrm>
            <a:off x="1786806" y="1838228"/>
            <a:ext cx="844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>
              <a:lnSpc>
                <a:spcPct val="80000"/>
              </a:lnSpc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Processor</a:t>
            </a:r>
          </a:p>
          <a:p>
            <a:pPr defTabSz="457200">
              <a:lnSpc>
                <a:spcPct val="80000"/>
              </a:lnSpc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11" name="Rectangle 12"/>
          <p:cNvSpPr>
            <a:spLocks/>
          </p:cNvSpPr>
          <p:nvPr/>
        </p:nvSpPr>
        <p:spPr bwMode="auto">
          <a:xfrm>
            <a:off x="5634906" y="3660678"/>
            <a:ext cx="12128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>
              <a:lnSpc>
                <a:spcPct val="80000"/>
              </a:lnSpc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Memory Bus</a:t>
            </a: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3914056" y="1615978"/>
            <a:ext cx="2901950" cy="1676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>
            <a:off x="5014764" y="1674568"/>
            <a:ext cx="1069404" cy="20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>
              <a:lnSpc>
                <a:spcPct val="8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Main Memory</a:t>
            </a:r>
            <a:endParaRPr lang="en-US" sz="1600" dirty="0">
              <a:solidFill>
                <a:srgbClr val="000000"/>
              </a:solidFill>
              <a:latin typeface="Myriad Pro Bold Cond" charset="0"/>
              <a:ea typeface="ＭＳ Ｐゴシック" charset="0"/>
              <a:cs typeface="Myriad Pro Bold Cond" charset="0"/>
              <a:sym typeface="Myriad Pro Bold Cond" charset="0"/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364238" y="3299522"/>
            <a:ext cx="0" cy="3111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5" name="AutoShape 16"/>
          <p:cNvSpPr>
            <a:spLocks/>
          </p:cNvSpPr>
          <p:nvPr/>
        </p:nvSpPr>
        <p:spPr bwMode="auto">
          <a:xfrm>
            <a:off x="1482006" y="3583685"/>
            <a:ext cx="5327650" cy="76200"/>
          </a:xfrm>
          <a:prstGeom prst="roundRect">
            <a:avLst>
              <a:gd name="adj" fmla="val 50000"/>
            </a:avLst>
          </a:prstGeom>
          <a:solidFill>
            <a:srgbClr val="CDCDC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6" name="Rectangle 17"/>
          <p:cNvSpPr>
            <a:spLocks/>
          </p:cNvSpPr>
          <p:nvPr/>
        </p:nvSpPr>
        <p:spPr bwMode="auto">
          <a:xfrm>
            <a:off x="4022006" y="1908078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7" name="Rectangle 18"/>
          <p:cNvSpPr>
            <a:spLocks/>
          </p:cNvSpPr>
          <p:nvPr/>
        </p:nvSpPr>
        <p:spPr bwMode="auto">
          <a:xfrm>
            <a:off x="4022006" y="2155728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4022006" y="2403378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4022006" y="2651028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0" name="Rectangle 21"/>
          <p:cNvSpPr>
            <a:spLocks/>
          </p:cNvSpPr>
          <p:nvPr/>
        </p:nvSpPr>
        <p:spPr bwMode="auto">
          <a:xfrm>
            <a:off x="4022006" y="2898678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1" name="Rectangle 22"/>
          <p:cNvSpPr>
            <a:spLocks/>
          </p:cNvSpPr>
          <p:nvPr/>
        </p:nvSpPr>
        <p:spPr bwMode="auto">
          <a:xfrm>
            <a:off x="5571406" y="1908078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2" name="Rectangle 23"/>
          <p:cNvSpPr>
            <a:spLocks/>
          </p:cNvSpPr>
          <p:nvPr/>
        </p:nvSpPr>
        <p:spPr bwMode="auto">
          <a:xfrm>
            <a:off x="5571406" y="2155728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3" name="Rectangle 24"/>
          <p:cNvSpPr>
            <a:spLocks/>
          </p:cNvSpPr>
          <p:nvPr/>
        </p:nvSpPr>
        <p:spPr bwMode="auto">
          <a:xfrm>
            <a:off x="5571406" y="2403378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4" name="Rectangle 25"/>
          <p:cNvSpPr>
            <a:spLocks/>
          </p:cNvSpPr>
          <p:nvPr/>
        </p:nvSpPr>
        <p:spPr bwMode="auto">
          <a:xfrm>
            <a:off x="5571406" y="2651028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5" name="Rectangle 26"/>
          <p:cNvSpPr>
            <a:spLocks/>
          </p:cNvSpPr>
          <p:nvPr/>
        </p:nvSpPr>
        <p:spPr bwMode="auto">
          <a:xfrm>
            <a:off x="5571406" y="2898678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6" name="Rectangle 27"/>
          <p:cNvSpPr>
            <a:spLocks/>
          </p:cNvSpPr>
          <p:nvPr/>
        </p:nvSpPr>
        <p:spPr bwMode="auto">
          <a:xfrm>
            <a:off x="1736006" y="2962178"/>
            <a:ext cx="977900" cy="146050"/>
          </a:xfrm>
          <a:prstGeom prst="rect">
            <a:avLst/>
          </a:prstGeom>
          <a:solidFill>
            <a:srgbClr val="FD9A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6917606" y="1946178"/>
            <a:ext cx="0" cy="1270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8" name="Rectangle 29"/>
          <p:cNvSpPr>
            <a:spLocks/>
          </p:cNvSpPr>
          <p:nvPr/>
        </p:nvSpPr>
        <p:spPr bwMode="auto">
          <a:xfrm>
            <a:off x="7020272" y="2264668"/>
            <a:ext cx="1087536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Database </a:t>
            </a:r>
            <a:r>
              <a:rPr lang="en-US" sz="2400" dirty="0" smtClean="0">
                <a:solidFill>
                  <a:srgbClr val="0000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(of images)  </a:t>
            </a:r>
            <a:endParaRPr lang="en-US" sz="2400" dirty="0">
              <a:solidFill>
                <a:srgbClr val="000000"/>
              </a:solidFill>
              <a:latin typeface="Myriad Pro Bold Cond" charset="0"/>
              <a:ea typeface="ＭＳ Ｐゴシック" charset="0"/>
              <a:cs typeface="Myriad Pro Bold Cond" charset="0"/>
              <a:sym typeface="Myriad Pro Bold Cond" charset="0"/>
            </a:endParaRPr>
          </a:p>
        </p:txBody>
      </p:sp>
      <p:sp>
        <p:nvSpPr>
          <p:cNvPr id="29" name="Freeform 30"/>
          <p:cNvSpPr>
            <a:spLocks/>
          </p:cNvSpPr>
          <p:nvPr/>
        </p:nvSpPr>
        <p:spPr bwMode="auto">
          <a:xfrm>
            <a:off x="1863006" y="2441478"/>
            <a:ext cx="3714750" cy="1358900"/>
          </a:xfrm>
          <a:custGeom>
            <a:avLst/>
            <a:gdLst>
              <a:gd name="T0" fmla="*/ 21600 w 21600"/>
              <a:gd name="T1" fmla="*/ 12000 h 21600"/>
              <a:gd name="T2" fmla="*/ 21600 w 21600"/>
              <a:gd name="T3" fmla="*/ 21600 h 21600"/>
              <a:gd name="T4" fmla="*/ 0 w 21600"/>
              <a:gd name="T5" fmla="*/ 21600 h 21600"/>
              <a:gd name="T6" fmla="*/ 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200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noFill/>
          <a:ln w="101600" cap="flat">
            <a:solidFill>
              <a:srgbClr val="D90B00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762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grpSp>
        <p:nvGrpSpPr>
          <p:cNvPr id="30" name="Group 34"/>
          <p:cNvGrpSpPr>
            <a:grpSpLocks/>
          </p:cNvGrpSpPr>
          <p:nvPr/>
        </p:nvGrpSpPr>
        <p:grpSpPr bwMode="auto">
          <a:xfrm>
            <a:off x="2507531" y="2410522"/>
            <a:ext cx="3349625" cy="1091406"/>
            <a:chOff x="0" y="0"/>
            <a:chExt cx="4219" cy="1374"/>
          </a:xfrm>
        </p:grpSpPr>
        <p:sp>
          <p:nvSpPr>
            <p:cNvPr id="31" name="Rectangle 31"/>
            <p:cNvSpPr>
              <a:spLocks/>
            </p:cNvSpPr>
            <p:nvPr/>
          </p:nvSpPr>
          <p:spPr bwMode="auto">
            <a:xfrm>
              <a:off x="2987" y="862"/>
              <a:ext cx="1232" cy="184"/>
            </a:xfrm>
            <a:prstGeom prst="rect">
              <a:avLst/>
            </a:prstGeom>
            <a:solidFill>
              <a:srgbClr val="FD9A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0" y="0"/>
              <a:ext cx="3328" cy="1352"/>
            </a:xfrm>
            <a:custGeom>
              <a:avLst/>
              <a:gdLst>
                <a:gd name="T0" fmla="*/ 21600 w 21600"/>
                <a:gd name="T1" fmla="*/ 1533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0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533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noFill/>
            <a:ln w="101600" cap="flat">
              <a:solidFill>
                <a:srgbClr val="D90B00"/>
              </a:solidFill>
              <a:prstDash val="solid"/>
              <a:miter lim="800000"/>
              <a:headEnd type="triangle" w="med" len="med"/>
              <a:tailEnd type="none" w="med" len="med"/>
            </a:ln>
            <a:effectLst>
              <a:outerShdw blurRad="762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33" name="Rectangle 33"/>
            <p:cNvSpPr>
              <a:spLocks/>
            </p:cNvSpPr>
            <p:nvPr/>
          </p:nvSpPr>
          <p:spPr bwMode="auto">
            <a:xfrm>
              <a:off x="800" y="1054"/>
              <a:ext cx="152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457200">
                <a:lnSpc>
                  <a:spcPct val="80000"/>
                </a:lnSpc>
              </a:pPr>
              <a:r>
                <a:rPr lang="en-US" sz="1400" dirty="0">
                  <a:solidFill>
                    <a:srgbClr val="D90B00"/>
                  </a:solidFill>
                  <a:latin typeface="Myriad Pro Bold Cond" charset="0"/>
                  <a:ea typeface="ＭＳ Ｐゴシック" charset="0"/>
                  <a:cs typeface="Myriad Pro Bold Cond" charset="0"/>
                  <a:sym typeface="Myriad Pro Bold Cond" charset="0"/>
                </a:rPr>
                <a:t>Query vector</a:t>
              </a:r>
            </a:p>
          </p:txBody>
        </p:sp>
      </p:grpSp>
      <p:sp>
        <p:nvSpPr>
          <p:cNvPr id="34" name="Rectangle 35"/>
          <p:cNvSpPr>
            <a:spLocks/>
          </p:cNvSpPr>
          <p:nvPr/>
        </p:nvSpPr>
        <p:spPr bwMode="auto">
          <a:xfrm>
            <a:off x="3287142" y="3895080"/>
            <a:ext cx="12128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>
              <a:lnSpc>
                <a:spcPct val="80000"/>
              </a:lnSpc>
            </a:pPr>
            <a:r>
              <a:rPr lang="en-US" sz="1400" dirty="0">
                <a:solidFill>
                  <a:srgbClr val="D90B00"/>
                </a:solidFill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Results</a:t>
            </a:r>
          </a:p>
        </p:txBody>
      </p:sp>
      <p:sp>
        <p:nvSpPr>
          <p:cNvPr id="35" name="Rounded Rectangle 34"/>
          <p:cNvSpPr>
            <a:spLocks noChangeArrowheads="1"/>
          </p:cNvSpPr>
          <p:nvPr/>
        </p:nvSpPr>
        <p:spPr bwMode="auto">
          <a:xfrm rot="5400000">
            <a:off x="6460231" y="1762202"/>
            <a:ext cx="2133601" cy="1434752"/>
          </a:xfrm>
          <a:prstGeom prst="roundRect">
            <a:avLst>
              <a:gd name="adj" fmla="val 16667"/>
            </a:avLst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/>
          <a:lstStyle/>
          <a:p>
            <a:pPr defTabSz="457200"/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504" y="6453336"/>
            <a:ext cx="3260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rPr>
              <a:t>Picture credit: Prof. </a:t>
            </a:r>
            <a:r>
              <a:rPr lang="en-US" dirty="0" err="1" smtClean="0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rPr>
              <a:t>Kayvon</a:t>
            </a:r>
            <a:r>
              <a:rPr lang="en-US" dirty="0" smtClean="0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rPr>
              <a:t>Fatahalian</a:t>
            </a:r>
            <a:r>
              <a:rPr lang="en-US" dirty="0" smtClean="0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rPr>
              <a:t>, CMU</a:t>
            </a:r>
            <a:endParaRPr lang="en-US" dirty="0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</p:spTree>
    <p:extLst>
      <p:ext uri="{BB962C8B-B14F-4D97-AF65-F5344CB8AC3E}">
        <p14:creationId xmlns:p14="http://schemas.microsoft.com/office/powerpoint/2010/main" val="34005925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utoUpdateAnimBg="0"/>
      <p:bldP spid="3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Tolerating DRAM: Example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Retention-Aware DRAM </a:t>
            </a:r>
            <a:r>
              <a:rPr lang="en-US" dirty="0" smtClean="0"/>
              <a:t>Refresh: </a:t>
            </a:r>
            <a:r>
              <a:rPr lang="en-US" dirty="0" smtClean="0">
                <a:solidFill>
                  <a:srgbClr val="0000FF"/>
                </a:solidFill>
              </a:rPr>
              <a:t>Reducing Refresh Impact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Tiered-Latency </a:t>
            </a:r>
            <a:r>
              <a:rPr lang="en-US" dirty="0" smtClean="0"/>
              <a:t>DRAM: </a:t>
            </a:r>
            <a:r>
              <a:rPr lang="en-US" dirty="0" smtClean="0">
                <a:solidFill>
                  <a:srgbClr val="0000FF"/>
                </a:solidFill>
              </a:rPr>
              <a:t>Reducing DRAM Latency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  <a:p>
            <a:r>
              <a:rPr lang="en-US" dirty="0" err="1" smtClean="0"/>
              <a:t>RowClone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00FF"/>
                </a:solidFill>
              </a:rPr>
              <a:t>In</a:t>
            </a:r>
            <a:r>
              <a:rPr lang="en-US" dirty="0" smtClean="0">
                <a:solidFill>
                  <a:srgbClr val="0000FF"/>
                </a:solidFill>
              </a:rPr>
              <a:t>-Memory Page Copy and Initialization </a:t>
            </a:r>
          </a:p>
          <a:p>
            <a:endParaRPr lang="en-US" dirty="0"/>
          </a:p>
          <a:p>
            <a:r>
              <a:rPr lang="en-US" dirty="0" smtClean="0"/>
              <a:t>Subarray</a:t>
            </a:r>
            <a:r>
              <a:rPr lang="en-US" dirty="0"/>
              <a:t>-Level </a:t>
            </a:r>
            <a:r>
              <a:rPr lang="en-US" dirty="0" smtClean="0"/>
              <a:t>Parallelism: </a:t>
            </a:r>
            <a:r>
              <a:rPr lang="en-US" dirty="0" smtClean="0">
                <a:solidFill>
                  <a:srgbClr val="0000FF"/>
                </a:solidFill>
              </a:rPr>
              <a:t>Reducing Bank Conflict Impact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49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4005064"/>
            <a:ext cx="8064896" cy="50405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641819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Major Trends Affecting Main Memory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The DRAM Scaling Problem and Solution Directions</a:t>
            </a:r>
          </a:p>
          <a:p>
            <a:pPr lvl="1"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Tolerating DRAM: New DRAM Architectures</a:t>
            </a:r>
          </a:p>
          <a:p>
            <a:pPr lvl="1"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Enabling Emerging Technologies: Hybrid Memory Systems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How Can We Do Better?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1392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SALP: Reducing DRAM Bank Conflicts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195664"/>
          </a:xfrm>
        </p:spPr>
        <p:txBody>
          <a:bodyPr/>
          <a:lstStyle/>
          <a:p>
            <a:r>
              <a:rPr lang="en-US" sz="2200" dirty="0"/>
              <a:t>Problem: </a:t>
            </a:r>
            <a:r>
              <a:rPr lang="en-US" sz="2200" dirty="0" smtClean="0">
                <a:solidFill>
                  <a:srgbClr val="FF0000"/>
                </a:solidFill>
              </a:rPr>
              <a:t>Bank conflicts are costly for </a:t>
            </a:r>
            <a:r>
              <a:rPr lang="en-US" sz="2200" dirty="0">
                <a:solidFill>
                  <a:srgbClr val="FF0000"/>
                </a:solidFill>
              </a:rPr>
              <a:t>performance and </a:t>
            </a:r>
            <a:r>
              <a:rPr lang="en-US" sz="2200" dirty="0" smtClean="0">
                <a:solidFill>
                  <a:srgbClr val="FF0000"/>
                </a:solidFill>
              </a:rPr>
              <a:t>energy</a:t>
            </a:r>
          </a:p>
          <a:p>
            <a:pPr lvl="1"/>
            <a:r>
              <a:rPr lang="en-US" sz="2000" dirty="0" smtClean="0">
                <a:sym typeface="Wingdings"/>
              </a:rPr>
              <a:t>serialized requests, wasted energy (thrashing of row buffer, busy wait)</a:t>
            </a:r>
            <a:endParaRPr lang="en-US" sz="2000" dirty="0"/>
          </a:p>
          <a:p>
            <a:r>
              <a:rPr lang="en-US" sz="2200" dirty="0"/>
              <a:t>Goal: R</a:t>
            </a:r>
            <a:r>
              <a:rPr lang="en-US" sz="2200" dirty="0" smtClean="0"/>
              <a:t>educe </a:t>
            </a:r>
            <a:r>
              <a:rPr lang="en-US" sz="2200" dirty="0"/>
              <a:t>bank conflicts without </a:t>
            </a:r>
            <a:r>
              <a:rPr lang="en-US" sz="2200" dirty="0" smtClean="0"/>
              <a:t>adding more banks (low </a:t>
            </a:r>
            <a:r>
              <a:rPr lang="en-US" sz="2200" dirty="0"/>
              <a:t>cost</a:t>
            </a:r>
            <a:r>
              <a:rPr lang="en-US" sz="2200" dirty="0" smtClean="0"/>
              <a:t>)</a:t>
            </a:r>
            <a:endParaRPr lang="en-US" sz="2200" dirty="0"/>
          </a:p>
          <a:p>
            <a:r>
              <a:rPr lang="en-US" sz="2200" dirty="0" smtClean="0"/>
              <a:t>Key idea</a:t>
            </a:r>
            <a:r>
              <a:rPr lang="en-US" sz="2200" dirty="0"/>
              <a:t>: </a:t>
            </a:r>
            <a:r>
              <a:rPr lang="en-US" sz="2200" dirty="0">
                <a:solidFill>
                  <a:srgbClr val="0000FF"/>
                </a:solidFill>
              </a:rPr>
              <a:t>Exploit the internal </a:t>
            </a:r>
            <a:r>
              <a:rPr lang="en-US" sz="2200" dirty="0" smtClean="0">
                <a:solidFill>
                  <a:srgbClr val="0000FF"/>
                </a:solidFill>
              </a:rPr>
              <a:t>subarray </a:t>
            </a:r>
            <a:r>
              <a:rPr lang="en-US" sz="2200" dirty="0">
                <a:solidFill>
                  <a:srgbClr val="0000FF"/>
                </a:solidFill>
              </a:rPr>
              <a:t>structure of a DRAM bank to parallelize bank </a:t>
            </a:r>
            <a:r>
              <a:rPr lang="en-US" sz="2200" dirty="0" smtClean="0">
                <a:solidFill>
                  <a:srgbClr val="0000FF"/>
                </a:solidFill>
              </a:rPr>
              <a:t>conflicts to different subarrays</a:t>
            </a:r>
            <a:endParaRPr lang="en-US" sz="2200" dirty="0">
              <a:solidFill>
                <a:srgbClr val="0000FF"/>
              </a:solidFill>
            </a:endParaRP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Slightly modify DRAM bank to reduce subarray-level hardware sharing</a:t>
            </a:r>
          </a:p>
          <a:p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Results on Server, Stream/Random, SPEC 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19% reduction in dynamic DRAM energy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13% improvement in row hit rate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17% performance improvement 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0.15% DRAM area overhead</a:t>
            </a:r>
          </a:p>
          <a:p>
            <a:pPr marL="344487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50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001" y="3340113"/>
            <a:ext cx="3312368" cy="14570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3648" y="6381328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Kim, Seshadri+ “</a:t>
            </a:r>
            <a:r>
              <a:rPr lang="en-US" sz="14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 Case for Exploiting Subarray-Level 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Parallelism in DRAM</a:t>
            </a:r>
            <a:r>
              <a:rPr lang="en-US" sz="14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,” ISCA 2012</a:t>
            </a:r>
            <a:r>
              <a:rPr lang="en-US" sz="1400" dirty="0" smtClean="0">
                <a:solidFill>
                  <a:srgbClr val="000000"/>
                </a:solidFill>
                <a:latin typeface="Tahoma"/>
              </a:rPr>
              <a:t>.</a:t>
            </a:r>
            <a:endParaRPr lang="en-US" sz="1400" dirty="0">
              <a:solidFill>
                <a:srgbClr val="000000"/>
              </a:solidFill>
              <a:latin typeface="Tahoma"/>
              <a:hlinkClick r:id="rId3" action="ppaction://hlinkpres?slideindex=1&amp;slidetitle=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367531"/>
              </p:ext>
            </p:extLst>
          </p:nvPr>
        </p:nvGraphicFramePr>
        <p:xfrm>
          <a:off x="5580112" y="4769768"/>
          <a:ext cx="216024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2"/>
          <p:cNvSpPr txBox="1"/>
          <p:nvPr/>
        </p:nvSpPr>
        <p:spPr>
          <a:xfrm rot="16200000">
            <a:off x="6295048" y="588316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  <a:latin typeface="Tahoma"/>
              </a:rPr>
              <a:t>-19%</a:t>
            </a:r>
            <a:endParaRPr lang="en-US" sz="1200" b="1" dirty="0">
              <a:solidFill>
                <a:srgbClr val="FFFFFF"/>
              </a:solidFill>
              <a:latin typeface="Tahoma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6896587"/>
              </p:ext>
            </p:extLst>
          </p:nvPr>
        </p:nvGraphicFramePr>
        <p:xfrm>
          <a:off x="7452320" y="4797152"/>
          <a:ext cx="1714448" cy="206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2"/>
          <p:cNvSpPr txBox="1"/>
          <p:nvPr/>
        </p:nvSpPr>
        <p:spPr>
          <a:xfrm rot="16200000">
            <a:off x="7814782" y="5838118"/>
            <a:ext cx="1447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  <a:latin typeface="Tahoma"/>
              </a:rPr>
              <a:t>+13%</a:t>
            </a:r>
            <a:endParaRPr lang="en-US" sz="1200" b="1" dirty="0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104551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Major Trends Affecting Main Memory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The DRAM Scaling Problem and Solution Directions</a:t>
            </a:r>
          </a:p>
          <a:p>
            <a:pPr lvl="1"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Tolerating DRAM: New DRAM Architectures</a:t>
            </a:r>
          </a:p>
          <a:p>
            <a:pPr lvl="1"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Enabling Emerging Technologies: Hybrid Memory Systems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How Can We Do Better?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51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5488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900" dirty="0" smtClean="0">
                <a:latin typeface="Garamond" charset="0"/>
                <a:ea typeface="ＭＳ Ｐゴシック" charset="0"/>
                <a:cs typeface="ＭＳ Ｐゴシック" charset="0"/>
              </a:rPr>
              <a:t>Solution 2: Emerging Memory Technologies</a:t>
            </a:r>
            <a:endParaRPr lang="en-US" sz="39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1052736"/>
            <a:ext cx="8663880" cy="5020816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Some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emerging resistive memory technologies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seem more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scalable than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(and they are non-volatile)</a:t>
            </a:r>
          </a:p>
          <a:p>
            <a:pPr eaLnBrk="1" hangingPunct="1"/>
            <a:endParaRPr lang="en-US" dirty="0" smtClean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Example: Phase 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Change Memory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Data stored by changing phase of material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Data read by detecting material’s resistance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Expected to scale to 9nm (2022 [ITRS])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Prototyped at 20nm (Raoux+, IBM JRD 2008</a:t>
            </a:r>
            <a:r>
              <a:rPr lang="en-US" dirty="0" smtClean="0">
                <a:latin typeface="Tahoma" charset="0"/>
                <a:ea typeface="ＭＳ Ｐゴシック" charset="0"/>
              </a:rPr>
              <a:t>)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Expected to be denser than DRAM: can store multiple bits/cell</a:t>
            </a:r>
          </a:p>
          <a:p>
            <a:endParaRPr lang="en-US" dirty="0" smtClean="0">
              <a:latin typeface="Tahoma" charset="0"/>
              <a:ea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</a:rPr>
              <a:t>But, emerging technologies have (many) shortcomings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Can they be enabled to replace/augment/surpass DRAM?</a:t>
            </a:r>
            <a:endParaRPr lang="en-US" dirty="0" smtClean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dirty="0" smtClean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E44939-9186-2D4D-AFEC-3982F1727CB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52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7" name="Picture 4" descr="C:\Users\blee\Desktop\group_review_slides\pcm_de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r="5511"/>
          <a:stretch>
            <a:fillRect/>
          </a:stretch>
        </p:blipFill>
        <p:spPr bwMode="auto">
          <a:xfrm>
            <a:off x="7015042" y="2467854"/>
            <a:ext cx="2093462" cy="168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220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Phase Change Memory: Pros and Cons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8600" y="520700"/>
            <a:ext cx="8610600" cy="5194300"/>
          </a:xfrm>
        </p:spPr>
        <p:txBody>
          <a:bodyPr/>
          <a:lstStyle/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Pros over DRAM</a:t>
            </a:r>
          </a:p>
          <a:p>
            <a:pPr lvl="1" eaLnBrk="1" hangingPunct="1"/>
            <a:r>
              <a:rPr lang="en-US" dirty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Better technology </a:t>
            </a:r>
            <a:r>
              <a:rPr lang="en-US" dirty="0" smtClean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scaling (capacity and cost)</a:t>
            </a:r>
            <a:endParaRPr lang="en-US" dirty="0">
              <a:solidFill>
                <a:srgbClr val="008000"/>
              </a:solidFill>
              <a:latin typeface="Tahoma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Non volatility</a:t>
            </a:r>
          </a:p>
          <a:p>
            <a:pPr lvl="1" eaLnBrk="1" hangingPunct="1"/>
            <a:r>
              <a:rPr lang="en-US" dirty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Low idle power (no refresh)</a:t>
            </a:r>
          </a:p>
          <a:p>
            <a:pPr lvl="1" eaLnBrk="1" hangingPunct="1"/>
            <a:endParaRPr lang="en-US" sz="1100" dirty="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latencies: ~4-15x DRAM (especially write)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active energy: ~2-50x DRAM (especially write)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Lower endurance (a cell dies after ~10</a:t>
            </a:r>
            <a:r>
              <a:rPr lang="en-US" baseline="30000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8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 writes)</a:t>
            </a:r>
          </a:p>
          <a:p>
            <a:pPr lvl="1" eaLnBrk="1" hangingPunct="1"/>
            <a:endParaRPr lang="en-US" sz="2000" dirty="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Challenges in enabling PCM as DRAM replacement/helper: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Mitigate PCM shortcomings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Find the right way to place PCM in the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system</a:t>
            </a: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2FE82CC-7BA9-6841-9A5F-3367483BAFFF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8253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PCM-based Main Memory </a:t>
            </a:r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(I)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10600" cy="51816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should PCM-based (main) memory be organized?</a:t>
            </a: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100" dirty="0" smtClean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100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Hybrid PCM+DRAM 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000" dirty="0" err="1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Qureshi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+ </a:t>
            </a:r>
            <a:r>
              <a:rPr lang="en-US" sz="2000" dirty="0" smtClean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ISCA’09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Dhiman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+ </a:t>
            </a:r>
            <a:r>
              <a:rPr lang="en-US" sz="2000" dirty="0" smtClean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DAC’09]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: </a:t>
            </a:r>
          </a:p>
          <a:p>
            <a:pPr lvl="1" eaLnBrk="1" hangingPunct="1"/>
            <a:r>
              <a:rPr lang="en-US" dirty="0" smtClean="0">
                <a:latin typeface="Tahoma" charset="0"/>
                <a:ea typeface="ＭＳ Ｐゴシック" charset="0"/>
              </a:rPr>
              <a:t>How to partition/migrate data between PCM and DRAM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B3EF163-E7CF-734F-8A38-A2627986A4B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2229" name="Picture 4" descr="pcm-dra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524000"/>
            <a:ext cx="55880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484784"/>
            <a:ext cx="86423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Rectangle 5"/>
          <p:cNvSpPr>
            <a:spLocks noChangeArrowheads="1"/>
          </p:cNvSpPr>
          <p:nvPr/>
        </p:nvSpPr>
        <p:spPr bwMode="auto">
          <a:xfrm>
            <a:off x="3200400" y="2708920"/>
            <a:ext cx="2895600" cy="1143000"/>
          </a:xfrm>
          <a:prstGeom prst="rect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061938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  <p:bldP spid="5223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PCM-based Main Memory </a:t>
            </a:r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(II)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10600" cy="51816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should PCM-based (main) memory be organized?</a:t>
            </a: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Pure PCM main memory 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[Lee et al., </a:t>
            </a:r>
            <a:r>
              <a:rPr lang="en-US" sz="2000" dirty="0" smtClean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ISCA’09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smtClean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Top Picks’10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]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: 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How to redesign entire hierarchy (and cores) to overcome PCM </a:t>
            </a:r>
            <a:r>
              <a:rPr lang="en-US" dirty="0" smtClean="0">
                <a:latin typeface="Tahoma" charset="0"/>
                <a:ea typeface="ＭＳ Ｐゴシック" charset="0"/>
              </a:rPr>
              <a:t>shortcomings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9D8C9EB-AE2A-C24C-B938-98D1CB46FF5A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55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4277" name="Picture 4" descr="pcm-dra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524000"/>
            <a:ext cx="55880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1" y="1484784"/>
            <a:ext cx="86423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5"/>
          <p:cNvSpPr>
            <a:spLocks noChangeArrowheads="1"/>
          </p:cNvSpPr>
          <p:nvPr/>
        </p:nvSpPr>
        <p:spPr bwMode="auto">
          <a:xfrm>
            <a:off x="6096000" y="2743200"/>
            <a:ext cx="2895600" cy="1143000"/>
          </a:xfrm>
          <a:prstGeom prst="rect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529739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An Initial Study: Replace DRAM with PCM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807896" cy="5194300"/>
          </a:xfrm>
        </p:spPr>
        <p:txBody>
          <a:bodyPr/>
          <a:lstStyle/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Lee, 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Ipek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, Mutlu, Burger, </a:t>
            </a:r>
            <a:r>
              <a:rPr lang="ja-JP" altLang="en-US" dirty="0" smtClean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dirty="0" smtClean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ISCA 2009.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Surveyed prototypes from 2003-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2008 (e.g.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IEDM, VLSI, ISSCC)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Derived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“average” PCM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parameters for F=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90nm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082A579-E316-044F-805A-ED8A38B34982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56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84984"/>
            <a:ext cx="840105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560" y="5301208"/>
            <a:ext cx="2160240" cy="42862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6800" y="4199384"/>
            <a:ext cx="2438400" cy="42862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76800" y="5775772"/>
            <a:ext cx="2438400" cy="42862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344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500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rPr>
              <a:t>Results: Naïve Replacement of DRAM with PCM</a:t>
            </a:r>
            <a:endParaRPr lang="en-US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Replace DRAM with PCM in a 4-core, 4MB L2 system</a:t>
            </a: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PCM organized the same as DRAM: row buffers, banks, peripherals</a:t>
            </a:r>
          </a:p>
          <a:p>
            <a:r>
              <a:rPr lang="en-US" sz="2200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1.6x delay, 2.2x energy, 500-hour average lifetime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Lee, </a:t>
            </a:r>
            <a:r>
              <a:rPr lang="en-US" sz="2200" dirty="0" err="1">
                <a:latin typeface="Tahoma" charset="0"/>
                <a:ea typeface="ＭＳ Ｐゴシック" charset="0"/>
                <a:cs typeface="ＭＳ Ｐゴシック" charset="0"/>
              </a:rPr>
              <a:t>Ipek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, Mutlu, Burger, </a:t>
            </a:r>
            <a:r>
              <a:rPr lang="ja-JP" altLang="en-US" sz="2200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2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sz="2200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 ISCA 2009.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05DDA85-8629-3848-BCAD-65B9EC18818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530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362200"/>
            <a:ext cx="82804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3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Architecting PCM to Mitigate Shortcomings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Idea 1: Use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multiple narrow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row buffers in each PCM chip</a:t>
            </a:r>
          </a:p>
          <a:p>
            <a:pPr marL="695325" lvl="2" indent="-342900">
              <a:buFont typeface="Wingdings" charset="0"/>
              <a:buNone/>
            </a:pPr>
            <a:r>
              <a:rPr lang="en-US" sz="2200" dirty="0" smtClean="0">
                <a:latin typeface="Tahoma" charset="0"/>
                <a:ea typeface="ＭＳ Ｐゴシック" charset="0"/>
                <a:sym typeface="Wingdings" charset="0"/>
              </a:rPr>
              <a:t> </a:t>
            </a:r>
            <a:r>
              <a:rPr lang="en-US" sz="2200" dirty="0">
                <a:latin typeface="Tahoma" charset="0"/>
                <a:ea typeface="ＭＳ Ｐゴシック" charset="0"/>
              </a:rPr>
              <a:t>Reduces array reads/writes </a:t>
            </a:r>
            <a:r>
              <a:rPr lang="en-US" sz="2200" dirty="0">
                <a:latin typeface="Tahoma" charset="0"/>
                <a:ea typeface="ＭＳ Ｐゴシック" charset="0"/>
                <a:sym typeface="Wingdings" charset="0"/>
              </a:rPr>
              <a:t> better endurance, latency, energy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  <a:sym typeface="Wingdings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Idea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2: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Write into array at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    cache block or word 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    granularity</a:t>
            </a:r>
          </a:p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	 Reduces unnecessary wear	 </a:t>
            </a:r>
            <a:endParaRPr lang="en-US" sz="2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C7187ED-11D3-4F44-9645-0E823415E70E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63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419600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 Box 55"/>
          <p:cNvSpPr txBox="1">
            <a:spLocks noChangeArrowheads="1"/>
          </p:cNvSpPr>
          <p:nvPr/>
        </p:nvSpPr>
        <p:spPr bwMode="auto">
          <a:xfrm>
            <a:off x="5105400" y="3200400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</a:rPr>
              <a:t>DRAM</a:t>
            </a:r>
          </a:p>
        </p:txBody>
      </p:sp>
      <p:sp>
        <p:nvSpPr>
          <p:cNvPr id="56327" name="Text Box 55"/>
          <p:cNvSpPr txBox="1">
            <a:spLocks noChangeArrowheads="1"/>
          </p:cNvSpPr>
          <p:nvPr/>
        </p:nvSpPr>
        <p:spPr bwMode="auto">
          <a:xfrm>
            <a:off x="7742238" y="3195638"/>
            <a:ext cx="868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</a:rPr>
              <a:t>PCM</a:t>
            </a:r>
          </a:p>
        </p:txBody>
      </p:sp>
    </p:spTree>
    <p:extLst>
      <p:ext uri="{BB962C8B-B14F-4D97-AF65-F5344CB8AC3E}">
        <p14:creationId xmlns:p14="http://schemas.microsoft.com/office/powerpoint/2010/main" val="11371987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Results: Architected PCM as Main Memory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sz="2200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1.2x delay, 1.0x energy, 5.6-year average lifetime</a:t>
            </a: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Scaling improves energy, endurance, density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Caveat 1: Worst-case lifetime is much shorter (no guarantees)</a:t>
            </a:r>
          </a:p>
          <a:p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Caveat 2: Intensive applications see large performance and energy </a:t>
            </a:r>
            <a:r>
              <a:rPr lang="en-US" sz="2100" dirty="0" smtClean="0">
                <a:latin typeface="Tahoma" charset="0"/>
                <a:ea typeface="ＭＳ Ｐゴシック" charset="0"/>
                <a:cs typeface="ＭＳ Ｐゴシック" charset="0"/>
              </a:rPr>
              <a:t>hits</a:t>
            </a:r>
          </a:p>
          <a:p>
            <a:r>
              <a:rPr lang="en-US" sz="2100" dirty="0" smtClean="0">
                <a:latin typeface="Tahoma" charset="0"/>
                <a:ea typeface="ＭＳ Ｐゴシック" charset="0"/>
                <a:cs typeface="ＭＳ Ｐゴシック" charset="0"/>
              </a:rPr>
              <a:t>Caveat 3: Optimistic PCM parameters?</a:t>
            </a:r>
            <a:endParaRPr lang="en-US" sz="21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CCB8ED4-A500-C744-ACEF-D399903418A2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59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734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49450"/>
            <a:ext cx="83375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880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Major Trends Affecting Main Memory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capacity, bandwidth, QoS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increasing 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energy/power is a key system design concern</a:t>
            </a: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6CDE87C-4DFB-8147-A2EF-37268286C75D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8302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Memory </a:t>
            </a:r>
            <a:r>
              <a:rPr lang="en-US" dirty="0"/>
              <a:t>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610600" cy="480773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600" dirty="0" smtClean="0"/>
              <a:t>Meza</a:t>
            </a:r>
            <a:r>
              <a:rPr lang="en-US" sz="1600" dirty="0"/>
              <a:t>+</a:t>
            </a:r>
            <a:r>
              <a:rPr lang="en-US" sz="1600" dirty="0" smtClean="0"/>
              <a:t>, “</a:t>
            </a:r>
            <a:r>
              <a:rPr lang="en-US" sz="1600" dirty="0" smtClean="0">
                <a:solidFill>
                  <a:srgbClr val="0000FF"/>
                </a:solidFill>
              </a:rPr>
              <a:t>Enabling Efficient and Scalable Hybrid Memories</a:t>
            </a:r>
            <a:r>
              <a:rPr lang="en-US" sz="1600" dirty="0" smtClean="0"/>
              <a:t>,” IEEE Comp. Arch. Letters, 2012.</a:t>
            </a:r>
          </a:p>
          <a:p>
            <a:pPr marL="0" indent="0">
              <a:buNone/>
            </a:pPr>
            <a:r>
              <a:rPr lang="en-US" sz="1600" dirty="0"/>
              <a:t>Yoon, Meza et al., “</a:t>
            </a:r>
            <a:r>
              <a:rPr lang="en-US" sz="1600" dirty="0">
                <a:solidFill>
                  <a:srgbClr val="0000FF"/>
                </a:solidFill>
              </a:rPr>
              <a:t>Row Buffer Locality Aware Caching Policies for Hybrid Memories</a:t>
            </a:r>
            <a:r>
              <a:rPr lang="en-US" sz="1600" dirty="0"/>
              <a:t>,” ICCD 2012 Best Paper Award.</a:t>
            </a:r>
          </a:p>
          <a:p>
            <a:pPr marL="0" indent="0">
              <a:buNone/>
            </a:pPr>
            <a:endParaRPr lang="en-US" sz="16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00210" y="1052736"/>
            <a:ext cx="1512168" cy="15121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Tahoma"/>
              </a:rPr>
              <a:t>CPU</a:t>
            </a:r>
            <a:endParaRPr lang="en-US" sz="2400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0210" y="2047067"/>
            <a:ext cx="792087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ahoma"/>
              </a:rPr>
              <a:t>DRAMCtrl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440385" y="2601190"/>
            <a:ext cx="0" cy="53977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144226" y="3140968"/>
            <a:ext cx="296159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403648" y="2744642"/>
            <a:ext cx="1740577" cy="11558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6633">
                    <a:lumMod val="75000"/>
                  </a:srgbClr>
                </a:solidFill>
                <a:latin typeface="Tahoma"/>
              </a:rPr>
              <a:t>Fast, </a:t>
            </a:r>
            <a:r>
              <a:rPr lang="en-US" b="1" dirty="0" smtClean="0">
                <a:solidFill>
                  <a:srgbClr val="006633">
                    <a:lumMod val="75000"/>
                  </a:srgbClr>
                </a:solidFill>
                <a:latin typeface="Tahoma"/>
              </a:rPr>
              <a:t>durable</a:t>
            </a:r>
          </a:p>
          <a:p>
            <a:pPr algn="ctr"/>
            <a:r>
              <a:rPr lang="en-US" dirty="0" smtClean="0">
                <a:solidFill>
                  <a:srgbClr val="8C0000"/>
                </a:solidFill>
                <a:latin typeface="Tahoma"/>
              </a:rPr>
              <a:t>Small, </a:t>
            </a:r>
          </a:p>
          <a:p>
            <a:pPr algn="ctr"/>
            <a:r>
              <a:rPr lang="en-US" dirty="0" smtClean="0">
                <a:solidFill>
                  <a:srgbClr val="8C0000"/>
                </a:solidFill>
                <a:latin typeface="Tahoma"/>
              </a:rPr>
              <a:t>leaky, volatile, </a:t>
            </a:r>
          </a:p>
          <a:p>
            <a:pPr algn="ctr"/>
            <a:r>
              <a:rPr lang="en-US" dirty="0" smtClean="0">
                <a:solidFill>
                  <a:srgbClr val="8C0000"/>
                </a:solidFill>
                <a:latin typeface="Tahoma"/>
              </a:rPr>
              <a:t>high-cost</a:t>
            </a:r>
            <a:endParaRPr lang="en-US" dirty="0">
              <a:solidFill>
                <a:srgbClr val="8C0000"/>
              </a:solidFill>
              <a:latin typeface="Taho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40369" y="2744642"/>
            <a:ext cx="4070409" cy="11558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4D26"/>
                </a:solidFill>
                <a:latin typeface="Tahoma"/>
              </a:rPr>
              <a:t>Large, non-volatile, </a:t>
            </a:r>
            <a:r>
              <a:rPr lang="en-US" dirty="0">
                <a:solidFill>
                  <a:srgbClr val="004D26"/>
                </a:solidFill>
                <a:latin typeface="Tahoma"/>
              </a:rPr>
              <a:t>low</a:t>
            </a:r>
            <a:r>
              <a:rPr lang="en-US" dirty="0" smtClean="0">
                <a:solidFill>
                  <a:srgbClr val="004D26"/>
                </a:solidFill>
                <a:latin typeface="Tahoma"/>
              </a:rPr>
              <a:t>-cost</a:t>
            </a:r>
          </a:p>
          <a:p>
            <a:pPr algn="ctr"/>
            <a:r>
              <a:rPr lang="en-US" dirty="0" smtClean="0">
                <a:solidFill>
                  <a:srgbClr val="8C0000"/>
                </a:solidFill>
                <a:latin typeface="Tahoma"/>
              </a:rPr>
              <a:t>Slow, </a:t>
            </a:r>
            <a:r>
              <a:rPr lang="en-US" b="1" dirty="0" smtClean="0">
                <a:solidFill>
                  <a:srgbClr val="8C0000"/>
                </a:solidFill>
                <a:latin typeface="Tahoma"/>
              </a:rPr>
              <a:t>wears out, </a:t>
            </a:r>
            <a:r>
              <a:rPr lang="en-US" dirty="0" smtClean="0">
                <a:solidFill>
                  <a:srgbClr val="8C0000"/>
                </a:solidFill>
                <a:latin typeface="Tahoma"/>
              </a:rPr>
              <a:t>high active energy</a:t>
            </a:r>
            <a:endParaRPr lang="en-US" dirty="0">
              <a:solidFill>
                <a:srgbClr val="8C0000"/>
              </a:solidFill>
              <a:latin typeface="Tahom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113004" y="3140968"/>
            <a:ext cx="327366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792298" y="2045549"/>
            <a:ext cx="735381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03030"/>
                </a:solidFill>
                <a:latin typeface="Tahoma"/>
              </a:rPr>
              <a:t>PCM Ctrl</a:t>
            </a:r>
            <a:endParaRPr lang="en-US" dirty="0">
              <a:solidFill>
                <a:srgbClr val="303030"/>
              </a:solidFill>
              <a:latin typeface="Tahoma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113004" y="2564904"/>
            <a:ext cx="0" cy="53977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44847" y="2353804"/>
            <a:ext cx="78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03030"/>
                </a:solidFill>
                <a:latin typeface="Tahoma"/>
              </a:rPr>
              <a:t>DRAM</a:t>
            </a:r>
            <a:endParaRPr lang="en-US" dirty="0">
              <a:solidFill>
                <a:srgbClr val="303030"/>
              </a:solidFill>
              <a:latin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146" y="2364939"/>
            <a:ext cx="347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03030"/>
                </a:solidFill>
                <a:latin typeface="Tahoma"/>
              </a:rPr>
              <a:t>Phase Change Memory (or Tech. X)</a:t>
            </a:r>
            <a:endParaRPr lang="en-US" dirty="0">
              <a:solidFill>
                <a:srgbClr val="303030"/>
              </a:solidFill>
              <a:latin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9985" y="4365104"/>
            <a:ext cx="8161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Tahoma"/>
              </a:rPr>
              <a:t>Hardware/software manage data allocation and movement </a:t>
            </a:r>
            <a:endParaRPr lang="en-US" sz="2400" dirty="0">
              <a:solidFill>
                <a:srgbClr val="000000"/>
              </a:solidFill>
              <a:latin typeface="Tahoma"/>
            </a:endParaRPr>
          </a:p>
          <a:p>
            <a:pPr algn="ctr"/>
            <a:r>
              <a:rPr lang="en-US" sz="2400" dirty="0">
                <a:solidFill>
                  <a:srgbClr val="008000"/>
                </a:solidFill>
                <a:latin typeface="Tahoma"/>
              </a:rPr>
              <a:t>t</a:t>
            </a:r>
            <a:r>
              <a:rPr lang="en-US" sz="2400" dirty="0" smtClean="0">
                <a:solidFill>
                  <a:srgbClr val="008000"/>
                </a:solidFill>
                <a:latin typeface="Tahoma"/>
              </a:rPr>
              <a:t>o achieve the best of multiple technologies</a:t>
            </a:r>
          </a:p>
        </p:txBody>
      </p:sp>
    </p:spTree>
    <p:extLst>
      <p:ext uri="{BB962C8B-B14F-4D97-AF65-F5344CB8AC3E}">
        <p14:creationId xmlns:p14="http://schemas.microsoft.com/office/powerpoint/2010/main" val="39190324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Option: DRAM as a Cache for PCM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PCM is main memory; DRAM caches memory rows/blocks</a:t>
            </a:r>
          </a:p>
          <a:p>
            <a:pPr lvl="1"/>
            <a:r>
              <a:rPr lang="en-US" dirty="0" smtClean="0"/>
              <a:t>Benefits: Reduced latency on DRAM cache hit; write filtering</a:t>
            </a:r>
          </a:p>
          <a:p>
            <a:r>
              <a:rPr lang="en-US" dirty="0" smtClean="0"/>
              <a:t>Memory controller hardware manages the DRAM cache</a:t>
            </a:r>
          </a:p>
          <a:p>
            <a:pPr lvl="1"/>
            <a:r>
              <a:rPr lang="en-US" dirty="0" smtClean="0"/>
              <a:t>Benefit: Eliminates system software overhead</a:t>
            </a:r>
          </a:p>
          <a:p>
            <a:endParaRPr lang="en-US" dirty="0" smtClean="0"/>
          </a:p>
          <a:p>
            <a:r>
              <a:rPr lang="en-US" dirty="0" smtClean="0"/>
              <a:t>Three issues: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What data should be placed in DRAM versus kept in PCM?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What is the granularity of data movement?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How to design </a:t>
            </a:r>
            <a:r>
              <a:rPr lang="en-US" dirty="0">
                <a:solidFill>
                  <a:srgbClr val="0000FF"/>
                </a:solidFill>
              </a:rPr>
              <a:t>a low-cost hardware</a:t>
            </a:r>
            <a:r>
              <a:rPr lang="en-US" dirty="0" smtClean="0">
                <a:solidFill>
                  <a:srgbClr val="0000FF"/>
                </a:solidFill>
              </a:rPr>
              <a:t>-managed DRAM cache?</a:t>
            </a:r>
          </a:p>
          <a:p>
            <a:pPr lvl="1"/>
            <a:endParaRPr lang="en-US" dirty="0"/>
          </a:p>
          <a:p>
            <a:r>
              <a:rPr lang="en-US" dirty="0" smtClean="0"/>
              <a:t>Two solutions: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Locality-aware data placement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[Yoon+ , ICCD 2012]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Cheap tag stores and dynamic granularity </a:t>
            </a:r>
            <a:r>
              <a:rPr lang="en-US" sz="1600" b="1" dirty="0" smtClean="0">
                <a:solidFill>
                  <a:srgbClr val="004D26"/>
                </a:solidFill>
              </a:rPr>
              <a:t>[Meza+, IEEE CAL 2012]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1560" y="5661248"/>
            <a:ext cx="6624736" cy="36004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885393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600" dirty="0" smtClean="0"/>
              <a:t>DRAM vs. PCM: An Observation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915400" cy="5193723"/>
          </a:xfrm>
        </p:spPr>
        <p:txBody>
          <a:bodyPr/>
          <a:lstStyle/>
          <a:p>
            <a:r>
              <a:rPr lang="en-US" sz="2200" dirty="0" smtClean="0">
                <a:sym typeface="Wingdings" charset="0"/>
              </a:rPr>
              <a:t>Row buffers are the same in DRAM and PCM</a:t>
            </a:r>
          </a:p>
          <a:p>
            <a:r>
              <a:rPr lang="en-US" sz="2200" dirty="0" smtClean="0"/>
              <a:t>Row </a:t>
            </a:r>
            <a:r>
              <a:rPr lang="en-US" sz="2200" dirty="0"/>
              <a:t>buffer </a:t>
            </a:r>
            <a:r>
              <a:rPr lang="en-US" sz="2200" dirty="0">
                <a:solidFill>
                  <a:srgbClr val="0000FF"/>
                </a:solidFill>
              </a:rPr>
              <a:t>hit</a:t>
            </a:r>
            <a:r>
              <a:rPr lang="en-US" sz="2200" dirty="0">
                <a:solidFill>
                  <a:srgbClr val="008000"/>
                </a:solidFill>
              </a:rPr>
              <a:t> </a:t>
            </a:r>
            <a:r>
              <a:rPr lang="en-US" sz="2200" dirty="0"/>
              <a:t>latency </a:t>
            </a:r>
            <a:r>
              <a:rPr lang="en-US" sz="2200" b="1" dirty="0">
                <a:solidFill>
                  <a:srgbClr val="0000FF"/>
                </a:solidFill>
              </a:rPr>
              <a:t>same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/>
              <a:t>in DRAM and </a:t>
            </a:r>
            <a:r>
              <a:rPr lang="en-US" sz="2200" dirty="0" smtClean="0"/>
              <a:t>PCM</a:t>
            </a:r>
          </a:p>
          <a:p>
            <a:r>
              <a:rPr lang="en-US" sz="2200" dirty="0" smtClean="0"/>
              <a:t>Row </a:t>
            </a:r>
            <a:r>
              <a:rPr lang="en-US" sz="2200" dirty="0"/>
              <a:t>buffer </a:t>
            </a:r>
            <a:r>
              <a:rPr lang="en-US" sz="2200" dirty="0">
                <a:solidFill>
                  <a:srgbClr val="FF0000"/>
                </a:solidFill>
              </a:rPr>
              <a:t>miss </a:t>
            </a:r>
            <a:r>
              <a:rPr lang="en-US" sz="2200" dirty="0"/>
              <a:t>latency </a:t>
            </a:r>
            <a:r>
              <a:rPr lang="en-US" sz="2200" b="1" dirty="0">
                <a:solidFill>
                  <a:srgbClr val="FF0000"/>
                </a:solidFill>
              </a:rPr>
              <a:t>small </a:t>
            </a:r>
            <a:r>
              <a:rPr lang="en-US" sz="2200" dirty="0"/>
              <a:t>in </a:t>
            </a:r>
            <a:r>
              <a:rPr lang="en-US" sz="2200" dirty="0" smtClean="0"/>
              <a:t>DRAM, </a:t>
            </a:r>
            <a:r>
              <a:rPr lang="en-US" sz="2200" b="1" dirty="0" smtClean="0">
                <a:solidFill>
                  <a:srgbClr val="FF0000"/>
                </a:solidFill>
              </a:rPr>
              <a:t>large </a:t>
            </a:r>
            <a:r>
              <a:rPr lang="en-US" sz="2200" dirty="0"/>
              <a:t>in PCM</a:t>
            </a:r>
          </a:p>
          <a:p>
            <a:endParaRPr lang="en-US" sz="2200" dirty="0">
              <a:latin typeface="Tahoma" charset="0"/>
              <a:sym typeface="Wingdings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200" dirty="0" smtClean="0"/>
              <a:t>Accessing the row buffer in PCM is fast</a:t>
            </a:r>
          </a:p>
          <a:p>
            <a:r>
              <a:rPr lang="en-US" sz="2200" dirty="0" smtClean="0"/>
              <a:t>What incurs high latency is the PCM array access </a:t>
            </a:r>
            <a:r>
              <a:rPr lang="en-US" sz="2200" dirty="0" smtClean="0">
                <a:sym typeface="Wingdings"/>
              </a:rPr>
              <a:t> avoid this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20290" y="2348880"/>
            <a:ext cx="1512168" cy="15121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720290" y="3343211"/>
            <a:ext cx="792087" cy="5040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DRAMCtrl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12378" y="3341693"/>
            <a:ext cx="735381" cy="5040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03030"/>
                </a:solidFill>
              </a:rPr>
              <a:t>PCM Ctrl</a:t>
            </a:r>
            <a:endParaRPr lang="en-US" dirty="0">
              <a:solidFill>
                <a:srgbClr val="303030"/>
              </a:solidFill>
            </a:endParaRPr>
          </a:p>
        </p:txBody>
      </p:sp>
      <p:cxnSp>
        <p:nvCxnSpPr>
          <p:cNvPr id="16" name="Straight Connector 7"/>
          <p:cNvCxnSpPr>
            <a:endCxn id="17" idx="3"/>
          </p:cNvCxnSpPr>
          <p:nvPr/>
        </p:nvCxnSpPr>
        <p:spPr>
          <a:xfrm rot="5400000">
            <a:off x="3660651" y="4095220"/>
            <a:ext cx="589756" cy="207963"/>
          </a:xfrm>
          <a:prstGeom prst="bentConnector2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86135" y="4097998"/>
            <a:ext cx="2665412" cy="7921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46947" y="4097998"/>
            <a:ext cx="2665413" cy="7921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Connector 13"/>
          <p:cNvCxnSpPr>
            <a:endCxn id="18" idx="1"/>
          </p:cNvCxnSpPr>
          <p:nvPr/>
        </p:nvCxnSpPr>
        <p:spPr>
          <a:xfrm rot="16200000" flipH="1">
            <a:off x="4747293" y="4094425"/>
            <a:ext cx="591344" cy="207963"/>
          </a:xfrm>
          <a:prstGeom prst="bentConnector2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262454" y="4175788"/>
            <a:ext cx="731717" cy="6524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Bank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3006598" y="4175788"/>
            <a:ext cx="731717" cy="6524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Bank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1262454" y="4175788"/>
            <a:ext cx="731717" cy="1333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cxnSp>
        <p:nvCxnSpPr>
          <p:cNvPr id="26" name="Straight Connector 25"/>
          <p:cNvCxnSpPr>
            <a:stCxn id="25" idx="0"/>
          </p:cNvCxnSpPr>
          <p:nvPr/>
        </p:nvCxnSpPr>
        <p:spPr>
          <a:xfrm flipH="1" flipV="1">
            <a:off x="1428236" y="3794389"/>
            <a:ext cx="200077" cy="3813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006598" y="4175788"/>
            <a:ext cx="731717" cy="1333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>
            <a:off x="5241249" y="4175788"/>
            <a:ext cx="731717" cy="6524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Bank</a:t>
            </a:r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>
            <a:off x="6985393" y="4175788"/>
            <a:ext cx="731717" cy="6524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Bank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>
          <a:xfrm>
            <a:off x="5241249" y="4175788"/>
            <a:ext cx="731717" cy="1333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31" name="Rectangle 30"/>
          <p:cNvSpPr/>
          <p:nvPr/>
        </p:nvSpPr>
        <p:spPr>
          <a:xfrm>
            <a:off x="6985393" y="4175788"/>
            <a:ext cx="731717" cy="1333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32" name="Oval 31"/>
          <p:cNvSpPr/>
          <p:nvPr/>
        </p:nvSpPr>
        <p:spPr>
          <a:xfrm>
            <a:off x="2149747" y="4447512"/>
            <a:ext cx="93133" cy="931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455605" y="4447512"/>
            <a:ext cx="93133" cy="931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766754" y="4447512"/>
            <a:ext cx="93133" cy="931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20614" y="4447512"/>
            <a:ext cx="93133" cy="931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426472" y="4447512"/>
            <a:ext cx="93133" cy="931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737621" y="4447512"/>
            <a:ext cx="93133" cy="931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26"/>
          <p:cNvSpPr txBox="1">
            <a:spLocks noChangeArrowheads="1"/>
          </p:cNvSpPr>
          <p:nvPr/>
        </p:nvSpPr>
        <p:spPr bwMode="auto">
          <a:xfrm>
            <a:off x="435247" y="3472586"/>
            <a:ext cx="13284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 smtClean="0"/>
              <a:t>Row buffer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786446" y="3754534"/>
            <a:ext cx="148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03030"/>
                </a:solidFill>
              </a:rPr>
              <a:t>DRAM Cache</a:t>
            </a:r>
            <a:endParaRPr lang="en-US" dirty="0">
              <a:solidFill>
                <a:srgbClr val="30303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08104" y="3717032"/>
            <a:ext cx="206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03030"/>
                </a:solidFill>
              </a:rPr>
              <a:t>PCM Main Memory</a:t>
            </a:r>
            <a:endParaRPr lang="en-US" dirty="0">
              <a:solidFill>
                <a:srgbClr val="30303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7504" y="48691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N ns row hit</a:t>
            </a:r>
          </a:p>
          <a:p>
            <a:pPr algn="ctr"/>
            <a:r>
              <a:rPr lang="en-US" dirty="0">
                <a:solidFill>
                  <a:srgbClr val="008000"/>
                </a:solidFill>
              </a:rPr>
              <a:t>Fast row miss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11960" y="48691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N ns row hit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Slow row miss</a:t>
            </a:r>
          </a:p>
        </p:txBody>
      </p:sp>
    </p:spTree>
    <p:extLst>
      <p:ext uri="{BB962C8B-B14F-4D97-AF65-F5344CB8AC3E}">
        <p14:creationId xmlns:p14="http://schemas.microsoft.com/office/powerpoint/2010/main" val="38392770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Row-Locality-Aware Data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Idea: </a:t>
            </a:r>
            <a:r>
              <a:rPr lang="en-US" sz="2200" dirty="0" smtClean="0">
                <a:solidFill>
                  <a:srgbClr val="0000FF"/>
                </a:solidFill>
              </a:rPr>
              <a:t>Cache in </a:t>
            </a:r>
            <a:r>
              <a:rPr lang="en-US" sz="2200" dirty="0">
                <a:solidFill>
                  <a:srgbClr val="0000FF"/>
                </a:solidFill>
              </a:rPr>
              <a:t>DRAM </a:t>
            </a:r>
            <a:r>
              <a:rPr lang="en-US" sz="2200" dirty="0" smtClean="0">
                <a:solidFill>
                  <a:srgbClr val="0000FF"/>
                </a:solidFill>
              </a:rPr>
              <a:t>only those rows that</a:t>
            </a:r>
            <a:endParaRPr lang="en-US" sz="2200" dirty="0">
              <a:solidFill>
                <a:srgbClr val="0000FF"/>
              </a:solidFill>
            </a:endParaRP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Frequently </a:t>
            </a:r>
            <a:r>
              <a:rPr lang="en-US" sz="2000" dirty="0" smtClean="0">
                <a:solidFill>
                  <a:srgbClr val="0000FF"/>
                </a:solidFill>
              </a:rPr>
              <a:t>cause row </a:t>
            </a:r>
            <a:r>
              <a:rPr lang="en-US" sz="2000" dirty="0">
                <a:solidFill>
                  <a:srgbClr val="0000FF"/>
                </a:solidFill>
              </a:rPr>
              <a:t>buffer </a:t>
            </a:r>
            <a:r>
              <a:rPr lang="en-US" sz="2000" dirty="0" smtClean="0">
                <a:solidFill>
                  <a:srgbClr val="0000FF"/>
                </a:solidFill>
              </a:rPr>
              <a:t>conflicts </a:t>
            </a:r>
            <a:r>
              <a:rPr lang="en-US" sz="2000" dirty="0" smtClean="0">
                <a:sym typeface="Wingdings" charset="0"/>
              </a:rPr>
              <a:t> </a:t>
            </a:r>
            <a:r>
              <a:rPr lang="en-US" sz="2000" dirty="0"/>
              <a:t>because </a:t>
            </a:r>
            <a:r>
              <a:rPr lang="en-US" sz="2000" dirty="0" smtClean="0"/>
              <a:t>row-conflict latency </a:t>
            </a:r>
            <a:r>
              <a:rPr lang="en-US" sz="2000" dirty="0"/>
              <a:t>is smaller in DRAM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Are </a:t>
            </a:r>
            <a:r>
              <a:rPr lang="en-US" sz="2000" dirty="0">
                <a:solidFill>
                  <a:srgbClr val="0000FF"/>
                </a:solidFill>
              </a:rPr>
              <a:t>reused many times</a:t>
            </a:r>
            <a:r>
              <a:rPr lang="en-US" sz="2000" dirty="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en-US" sz="2000" dirty="0">
                <a:sym typeface="Wingdings" charset="0"/>
              </a:rPr>
              <a:t> </a:t>
            </a:r>
            <a:r>
              <a:rPr lang="en-US" sz="2000" dirty="0" smtClean="0">
                <a:sym typeface="Wingdings" charset="0"/>
              </a:rPr>
              <a:t>to reduce cache pollution and bandwidth waste</a:t>
            </a:r>
            <a:endParaRPr lang="en-US" sz="2000" dirty="0"/>
          </a:p>
          <a:p>
            <a:endParaRPr lang="en-US" sz="1400" dirty="0" smtClean="0"/>
          </a:p>
          <a:p>
            <a:r>
              <a:rPr lang="en-US" sz="2200" dirty="0" smtClean="0"/>
              <a:t>Simplified rule of thumb:</a:t>
            </a:r>
          </a:p>
          <a:p>
            <a:pPr lvl="1"/>
            <a:r>
              <a:rPr lang="en-US" sz="2000" dirty="0" smtClean="0"/>
              <a:t>Streaming accesses: Better to place in PCM </a:t>
            </a:r>
          </a:p>
          <a:p>
            <a:pPr lvl="1"/>
            <a:r>
              <a:rPr lang="en-US" sz="2000" dirty="0" smtClean="0"/>
              <a:t>Other accesses (with some reuse): Better to place in DRAM</a:t>
            </a:r>
          </a:p>
          <a:p>
            <a:pPr lvl="1"/>
            <a:endParaRPr lang="en-US" sz="1400" dirty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1400" dirty="0"/>
          </a:p>
          <a:p>
            <a:r>
              <a:rPr lang="en-US" sz="2200" dirty="0" smtClean="0"/>
              <a:t>Yoon </a:t>
            </a:r>
            <a:r>
              <a:rPr lang="en-US" sz="2200" dirty="0"/>
              <a:t>et al., “</a:t>
            </a:r>
            <a:r>
              <a:rPr lang="en-US" sz="2200" dirty="0">
                <a:solidFill>
                  <a:srgbClr val="0000FF"/>
                </a:solidFill>
              </a:rPr>
              <a:t>Row Buffer Locality-Aware Data Placement in Hybrid </a:t>
            </a:r>
            <a:r>
              <a:rPr lang="en-US" sz="2200" dirty="0" smtClean="0">
                <a:solidFill>
                  <a:srgbClr val="0000FF"/>
                </a:solidFill>
              </a:rPr>
              <a:t>Memories</a:t>
            </a:r>
            <a:r>
              <a:rPr lang="en-US" sz="2200" dirty="0" smtClean="0"/>
              <a:t>,” ICCD </a:t>
            </a:r>
            <a:r>
              <a:rPr lang="en-US" sz="2200" dirty="0" smtClean="0"/>
              <a:t>2012 Best Paper Award.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094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9095928" cy="1066800"/>
          </a:xfrm>
        </p:spPr>
        <p:txBody>
          <a:bodyPr/>
          <a:lstStyle/>
          <a:p>
            <a:r>
              <a:rPr lang="en-US" sz="3800" dirty="0" smtClean="0"/>
              <a:t>Row-Locality-Aware Data Placement: Results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/>
              <a:pPr/>
              <a:t>64</a:t>
            </a:fld>
            <a:endParaRPr lang="en-US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215613"/>
              </p:ext>
            </p:extLst>
          </p:nvPr>
        </p:nvGraphicFramePr>
        <p:xfrm>
          <a:off x="1107583" y="1077492"/>
          <a:ext cx="6697014" cy="5303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563888" y="2323668"/>
            <a:ext cx="82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10%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236636" y="2414960"/>
            <a:ext cx="0" cy="35242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0" name="TextBox 19"/>
          <p:cNvSpPr txBox="1"/>
          <p:nvPr/>
        </p:nvSpPr>
        <p:spPr>
          <a:xfrm>
            <a:off x="5508104" y="2406506"/>
            <a:ext cx="728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14%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388425" y="2375490"/>
            <a:ext cx="0" cy="265689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3" name="Straight Arrow Connector 22"/>
          <p:cNvCxnSpPr/>
          <p:nvPr/>
        </p:nvCxnSpPr>
        <p:spPr>
          <a:xfrm flipV="1">
            <a:off x="2537688" y="2445914"/>
            <a:ext cx="0" cy="457576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" name="TextBox 23"/>
          <p:cNvSpPr txBox="1"/>
          <p:nvPr/>
        </p:nvSpPr>
        <p:spPr>
          <a:xfrm>
            <a:off x="1763688" y="24900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17%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80028" y="5577589"/>
            <a:ext cx="5891674" cy="83099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Memory energy-efficiency and fairness also improve correspondingly</a:t>
            </a:r>
          </a:p>
        </p:txBody>
      </p:sp>
    </p:spTree>
    <p:extLst>
      <p:ext uri="{BB962C8B-B14F-4D97-AF65-F5344CB8AC3E}">
        <p14:creationId xmlns:p14="http://schemas.microsoft.com/office/powerpoint/2010/main" val="42303003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4" grpId="0"/>
      <p:bldP spid="3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909376"/>
              </p:ext>
            </p:extLst>
          </p:nvPr>
        </p:nvGraphicFramePr>
        <p:xfrm>
          <a:off x="902082" y="1417638"/>
          <a:ext cx="7065701" cy="493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1880315"/>
            <a:ext cx="9144000" cy="446866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538508"/>
              </p:ext>
            </p:extLst>
          </p:nvPr>
        </p:nvGraphicFramePr>
        <p:xfrm>
          <a:off x="902083" y="1999737"/>
          <a:ext cx="3138021" cy="4349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744515"/>
              </p:ext>
            </p:extLst>
          </p:nvPr>
        </p:nvGraphicFramePr>
        <p:xfrm>
          <a:off x="4847052" y="1999738"/>
          <a:ext cx="3107242" cy="4356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vs. All-PCM/DRAM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39C16-5B41-F042-929B-C66C497D1AE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65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466641" y="3562350"/>
            <a:ext cx="0" cy="604839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06923" y="2512219"/>
            <a:ext cx="0" cy="1050131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07244" y="4745954"/>
            <a:ext cx="6632544" cy="830997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Calibri"/>
              </a:rPr>
              <a:t>31% better performance than all PCM,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Calibri"/>
              </a:rPr>
              <a:t>within 29% of all DRAM performance</a:t>
            </a:r>
            <a:endParaRPr lang="en-US" sz="24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8805" y="3680103"/>
            <a:ext cx="59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31%</a:t>
            </a:r>
            <a:endParaRPr lang="en-US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9087" y="2852618"/>
            <a:ext cx="59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29%</a:t>
            </a:r>
            <a:endParaRPr lang="en-US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96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Major Trends Affecting Main Memory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The DRAM Scaling Problem and Solution Directions</a:t>
            </a:r>
          </a:p>
          <a:p>
            <a:pPr lvl="1"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Tolerating DRAM: New DRAM Architectures</a:t>
            </a:r>
          </a:p>
          <a:p>
            <a:pPr lvl="1"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Enabling Emerging Technologies: Hybrid Memory Systems</a:t>
            </a: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How Can We Do Better?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66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9807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(So Far)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6752"/>
            <a:ext cx="8610600" cy="48768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Better cooperation between </a:t>
            </a:r>
            <a:r>
              <a:rPr lang="en-US" dirty="0" smtClean="0">
                <a:solidFill>
                  <a:srgbClr val="0000FF"/>
                </a:solidFill>
              </a:rPr>
              <a:t>devices </a:t>
            </a:r>
            <a:r>
              <a:rPr lang="en-US" dirty="0" smtClean="0">
                <a:solidFill>
                  <a:srgbClr val="0000FF"/>
                </a:solidFill>
              </a:rPr>
              <a:t>and the system</a:t>
            </a:r>
          </a:p>
          <a:p>
            <a:pPr lvl="1"/>
            <a:r>
              <a:rPr lang="en-US" dirty="0" smtClean="0"/>
              <a:t>Expose more information about devices to upper </a:t>
            </a:r>
            <a:r>
              <a:rPr lang="en-US" dirty="0" smtClean="0"/>
              <a:t>layers</a:t>
            </a:r>
          </a:p>
          <a:p>
            <a:pPr lvl="1"/>
            <a:r>
              <a:rPr lang="en-US" dirty="0" smtClean="0"/>
              <a:t>More flexible interfaces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Better-than-worst-case design</a:t>
            </a:r>
          </a:p>
          <a:p>
            <a:pPr lvl="1"/>
            <a:r>
              <a:rPr lang="en-US" dirty="0" smtClean="0"/>
              <a:t>Do not optimize for </a:t>
            </a:r>
            <a:r>
              <a:rPr lang="en-US" dirty="0" smtClean="0"/>
              <a:t>the worst </a:t>
            </a:r>
            <a:r>
              <a:rPr lang="en-US" dirty="0" smtClean="0"/>
              <a:t>case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orst case should not determine the common case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Heterogeneity in </a:t>
            </a:r>
            <a:r>
              <a:rPr lang="en-US" dirty="0" smtClean="0">
                <a:solidFill>
                  <a:srgbClr val="0000FF"/>
                </a:solidFill>
              </a:rPr>
              <a:t>design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Enables a more efficient design (No one size fits all)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3702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Other Opportunities with Emerging Technologies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Merging of memory and storage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a single interface to manage all data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New applications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ultra-fast checkpoint and restore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More robust system design</a:t>
            </a:r>
          </a:p>
          <a:p>
            <a:pPr lvl="1"/>
            <a:r>
              <a:rPr lang="en-US" dirty="0" smtClean="0"/>
              <a:t>e.g., reducing data loss</a:t>
            </a:r>
            <a:endParaRPr lang="en-US" dirty="0"/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Processing </a:t>
            </a:r>
            <a:r>
              <a:rPr lang="en-US" dirty="0" smtClean="0">
                <a:solidFill>
                  <a:srgbClr val="0000FF"/>
                </a:solidFill>
              </a:rPr>
              <a:t>tightly-coupled with </a:t>
            </a:r>
            <a:r>
              <a:rPr lang="en-US" dirty="0" smtClean="0">
                <a:solidFill>
                  <a:srgbClr val="0000FF"/>
                </a:solidFill>
              </a:rPr>
              <a:t>memory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/>
              <a:t>e</a:t>
            </a:r>
            <a:r>
              <a:rPr lang="en-US" dirty="0" smtClean="0"/>
              <a:t>.g., enabling efficient search and filtering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68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539552" y="1340768"/>
            <a:ext cx="4608512" cy="504056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995856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Coordinated Memory and Storage with NVM (I)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807896" cy="5339680"/>
          </a:xfrm>
        </p:spPr>
        <p:txBody>
          <a:bodyPr/>
          <a:lstStyle/>
          <a:p>
            <a:r>
              <a:rPr lang="en-US" sz="2200" dirty="0" smtClean="0">
                <a:solidFill>
                  <a:srgbClr val="FF0000"/>
                </a:solidFill>
                <a:sym typeface="Wingdings"/>
              </a:rPr>
              <a:t>The traditional two</a:t>
            </a:r>
            <a:r>
              <a:rPr lang="en-US" sz="2200" dirty="0">
                <a:solidFill>
                  <a:srgbClr val="FF0000"/>
                </a:solidFill>
                <a:sym typeface="Wingdings"/>
              </a:rPr>
              <a:t>-level storage </a:t>
            </a:r>
            <a:r>
              <a:rPr lang="en-US" sz="2200" dirty="0" smtClean="0">
                <a:solidFill>
                  <a:srgbClr val="FF0000"/>
                </a:solidFill>
                <a:sym typeface="Wingdings"/>
              </a:rPr>
              <a:t>model is a bottleneck with NVM</a:t>
            </a:r>
            <a:endParaRPr lang="en-US" sz="2200" dirty="0">
              <a:solidFill>
                <a:srgbClr val="FF0000"/>
              </a:solidFill>
              <a:sym typeface="Wingdings"/>
            </a:endParaRPr>
          </a:p>
          <a:p>
            <a:pPr lvl="1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sym typeface="Wingdings"/>
              </a:rPr>
              <a:t>V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olatile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sym typeface="Wingdings"/>
              </a:rPr>
              <a:t>data in memory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 a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sym typeface="Wingdings"/>
              </a:rPr>
              <a:t>load/store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sym typeface="Wingdings"/>
              </a:rPr>
              <a:t>interface</a:t>
            </a:r>
          </a:p>
          <a:p>
            <a:pPr lvl="1"/>
            <a:r>
              <a:rPr lang="en-US" sz="1800" b="1" dirty="0">
                <a:solidFill>
                  <a:srgbClr val="004D26"/>
                </a:solidFill>
                <a:sym typeface="Wingdings"/>
              </a:rPr>
              <a:t>P</a:t>
            </a:r>
            <a:r>
              <a:rPr lang="en-US" sz="1800" b="1" dirty="0" smtClean="0">
                <a:solidFill>
                  <a:srgbClr val="004D26"/>
                </a:solidFill>
                <a:sym typeface="Wingdings"/>
              </a:rPr>
              <a:t>ersistent</a:t>
            </a:r>
            <a:r>
              <a:rPr lang="en-US" sz="1800" dirty="0" smtClean="0">
                <a:solidFill>
                  <a:srgbClr val="004D26"/>
                </a:solidFill>
                <a:sym typeface="Wingdings"/>
              </a:rPr>
              <a:t> </a:t>
            </a:r>
            <a:r>
              <a:rPr lang="en-US" sz="1800" dirty="0">
                <a:solidFill>
                  <a:srgbClr val="004D26"/>
                </a:solidFill>
                <a:sym typeface="Wingdings"/>
              </a:rPr>
              <a:t>data in storage </a:t>
            </a:r>
            <a:r>
              <a:rPr lang="en-US" sz="1800" dirty="0" smtClean="0">
                <a:solidFill>
                  <a:srgbClr val="004D26"/>
                </a:solidFill>
                <a:sym typeface="Wingdings"/>
              </a:rPr>
              <a:t> </a:t>
            </a:r>
            <a:r>
              <a:rPr lang="en-US" sz="1800" dirty="0">
                <a:solidFill>
                  <a:srgbClr val="004D26"/>
                </a:solidFill>
                <a:sym typeface="Wingdings"/>
              </a:rPr>
              <a:t>a </a:t>
            </a:r>
            <a:r>
              <a:rPr lang="en-US" sz="1800" b="1" dirty="0">
                <a:solidFill>
                  <a:srgbClr val="004D26"/>
                </a:solidFill>
                <a:sym typeface="Wingdings"/>
              </a:rPr>
              <a:t>file system </a:t>
            </a:r>
            <a:r>
              <a:rPr lang="en-US" sz="1800" dirty="0">
                <a:solidFill>
                  <a:srgbClr val="004D26"/>
                </a:solidFill>
                <a:sym typeface="Wingdings"/>
              </a:rPr>
              <a:t>interface</a:t>
            </a:r>
          </a:p>
          <a:p>
            <a:pPr lvl="1"/>
            <a:r>
              <a:rPr lang="en-US" sz="1800" dirty="0">
                <a:sym typeface="Wingdings"/>
              </a:rPr>
              <a:t>Problem: </a:t>
            </a:r>
            <a:r>
              <a:rPr lang="en-US" sz="1800" dirty="0">
                <a:solidFill>
                  <a:srgbClr val="0000FF"/>
                </a:solidFill>
                <a:sym typeface="Wingdings"/>
              </a:rPr>
              <a:t>Operating system (OS) and file system (FS) code </a:t>
            </a:r>
            <a:r>
              <a:rPr lang="en-US" sz="1800" dirty="0" smtClean="0">
                <a:solidFill>
                  <a:srgbClr val="0000FF"/>
                </a:solidFill>
                <a:sym typeface="Wingdings"/>
              </a:rPr>
              <a:t>to locate, translate, buffer data become performance and energy bottlenecks with fast NVM stores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69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1619672" y="2996952"/>
            <a:ext cx="6048672" cy="338437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35696" y="2708920"/>
            <a:ext cx="180917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Two</a:t>
            </a:r>
            <a:r>
              <a:rPr lang="en-US" dirty="0" smtClean="0"/>
              <a:t>-Level Store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835696" y="3068960"/>
            <a:ext cx="5761156" cy="3179413"/>
            <a:chOff x="683568" y="1268760"/>
            <a:chExt cx="7948936" cy="4386785"/>
          </a:xfrm>
        </p:grpSpPr>
        <p:pic>
          <p:nvPicPr>
            <p:cNvPr id="8" name="Picture 23" descr="http://i.ehow.com/images/a04/ac/qb/format-hard-drive-xp-800X80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33856">
              <a:off x="6233025" y="3217816"/>
              <a:ext cx="2124075" cy="212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3" descr="90%"/>
            <p:cNvSpPr txBox="1">
              <a:spLocks noChangeArrowheads="1"/>
            </p:cNvSpPr>
            <p:nvPr/>
          </p:nvSpPr>
          <p:spPr bwMode="auto">
            <a:xfrm>
              <a:off x="3858462" y="2928793"/>
              <a:ext cx="1445352" cy="6836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4008" tIns="32004" rIns="64008" bIns="32004">
              <a:spAutoFit/>
            </a:bodyPr>
            <a:lstStyle/>
            <a:p>
              <a:pPr algn="ctr"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  <a:latin typeface="Tahoma"/>
                  <a:ea typeface="Arial" pitchFamily="-107" charset="0"/>
                  <a:cs typeface="Tahoma"/>
                </a:rPr>
                <a:t>Processor</a:t>
              </a:r>
            </a:p>
            <a:p>
              <a:pPr algn="ctr">
                <a:defRPr/>
              </a:pPr>
              <a:r>
                <a:rPr lang="en-US" sz="1400" kern="0" dirty="0">
                  <a:solidFill>
                    <a:sysClr val="windowText" lastClr="000000"/>
                  </a:solidFill>
                  <a:latin typeface="Tahoma"/>
                  <a:ea typeface="Arial" pitchFamily="-107" charset="0"/>
                  <a:cs typeface="Tahoma"/>
                </a:rPr>
                <a:t>a</a:t>
              </a:r>
              <a:r>
                <a:rPr lang="en-US" sz="1400" kern="0" dirty="0" smtClean="0">
                  <a:solidFill>
                    <a:sysClr val="windowText" lastClr="000000"/>
                  </a:solidFill>
                  <a:latin typeface="Tahoma"/>
                  <a:ea typeface="Arial" pitchFamily="-107" charset="0"/>
                  <a:cs typeface="Tahoma"/>
                </a:rPr>
                <a:t>nd caches</a:t>
              </a:r>
              <a:endParaRPr lang="en-US" sz="1400" kern="0" dirty="0">
                <a:solidFill>
                  <a:sysClr val="windowText" lastClr="000000"/>
                </a:solidFill>
                <a:latin typeface="Tahoma"/>
                <a:ea typeface="Arial" pitchFamily="-107" charset="0"/>
                <a:cs typeface="Tahoma"/>
              </a:endParaRPr>
            </a:p>
          </p:txBody>
        </p:sp>
        <p:sp>
          <p:nvSpPr>
            <p:cNvPr id="10" name="Text Box 20" descr="90%"/>
            <p:cNvSpPr txBox="1">
              <a:spLocks noChangeArrowheads="1"/>
            </p:cNvSpPr>
            <p:nvPr/>
          </p:nvSpPr>
          <p:spPr bwMode="auto">
            <a:xfrm>
              <a:off x="957260" y="5269110"/>
              <a:ext cx="1700030" cy="3864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4008" tIns="32004" rIns="64008" bIns="32004">
              <a:sp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srgbClr val="FF0000"/>
                  </a:solidFill>
                  <a:latin typeface="Tahoma"/>
                  <a:ea typeface="Arial" pitchFamily="-107" charset="0"/>
                  <a:cs typeface="Tahoma"/>
                </a:rPr>
                <a:t>Main </a:t>
              </a:r>
              <a:r>
                <a:rPr lang="en-US" sz="1400" kern="0" dirty="0" smtClean="0">
                  <a:solidFill>
                    <a:srgbClr val="FF0000"/>
                  </a:solidFill>
                  <a:latin typeface="Tahoma"/>
                  <a:ea typeface="Arial" pitchFamily="-107" charset="0"/>
                  <a:cs typeface="Tahoma"/>
                </a:rPr>
                <a:t>Memory</a:t>
              </a:r>
              <a:endParaRPr lang="en-US" sz="1400" kern="0" dirty="0">
                <a:solidFill>
                  <a:srgbClr val="FF0000"/>
                </a:solidFill>
                <a:latin typeface="Tahoma"/>
                <a:ea typeface="Arial" pitchFamily="-107" charset="0"/>
                <a:cs typeface="Tahoma"/>
              </a:endParaRPr>
            </a:p>
          </p:txBody>
        </p:sp>
        <p:sp>
          <p:nvSpPr>
            <p:cNvPr id="11" name="Text Box 24" descr="90%"/>
            <p:cNvSpPr txBox="1">
              <a:spLocks noChangeArrowheads="1"/>
            </p:cNvSpPr>
            <p:nvPr/>
          </p:nvSpPr>
          <p:spPr bwMode="auto">
            <a:xfrm>
              <a:off x="6237901" y="5108778"/>
              <a:ext cx="2394603" cy="386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008" tIns="32004" rIns="64008" bIns="3200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FF0000"/>
                  </a:solidFill>
                  <a:latin typeface="Tahoma"/>
                  <a:cs typeface="Tahoma"/>
                </a:rPr>
                <a:t>Storage (SSD/HDD)</a:t>
              </a:r>
            </a:p>
          </p:txBody>
        </p:sp>
        <p:pic>
          <p:nvPicPr>
            <p:cNvPr id="12" name="Content Placeholder 6" descr="barcelona-die-photo-colo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1633988"/>
              <a:ext cx="1312168" cy="1279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dim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683568" y="4581128"/>
              <a:ext cx="2304256" cy="549297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 flipH="1">
              <a:off x="2843808" y="2276872"/>
              <a:ext cx="1008112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755576" y="1844824"/>
              <a:ext cx="2088232" cy="8640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Virtual memory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5576" y="3212976"/>
              <a:ext cx="2088232" cy="8640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Address translation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5" idx="2"/>
              <a:endCxn id="16" idx="0"/>
            </p:cNvCxnSpPr>
            <p:nvPr/>
          </p:nvCxnSpPr>
          <p:spPr>
            <a:xfrm>
              <a:off x="1799692" y="2708920"/>
              <a:ext cx="0" cy="504056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817346" y="4077072"/>
              <a:ext cx="0" cy="504056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699792" y="1268760"/>
              <a:ext cx="1448008" cy="424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Load/Store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5292080" y="2276872"/>
              <a:ext cx="1008112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6300192" y="1844824"/>
              <a:ext cx="2088232" cy="8640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Operating system</a:t>
              </a: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and file system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21" idx="2"/>
            </p:cNvCxnSpPr>
            <p:nvPr/>
          </p:nvCxnSpPr>
          <p:spPr>
            <a:xfrm>
              <a:off x="7344308" y="2708920"/>
              <a:ext cx="0" cy="504056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220072" y="1268760"/>
              <a:ext cx="2716215" cy="424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FF0000"/>
                  </a:solidFill>
                </a:rPr>
                <a:t>fopen</a:t>
              </a:r>
              <a:r>
                <a:rPr lang="en-US" sz="1400" dirty="0" smtClean="0">
                  <a:solidFill>
                    <a:srgbClr val="FF0000"/>
                  </a:solidFill>
                </a:rPr>
                <a:t>,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fread</a:t>
              </a:r>
              <a:r>
                <a:rPr lang="en-US" sz="1400" dirty="0" smtClean="0">
                  <a:solidFill>
                    <a:srgbClr val="FF0000"/>
                  </a:solidFill>
                </a:rPr>
                <a:t>,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fwrite</a:t>
              </a:r>
              <a:r>
                <a:rPr lang="en-US" sz="1400" dirty="0" smtClean="0">
                  <a:solidFill>
                    <a:srgbClr val="FF0000"/>
                  </a:solidFill>
                </a:rPr>
                <a:t>, …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37474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Major Trends Affecting Main Memory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capacity, bandwidth, QoS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increasing 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Multi-core</a:t>
            </a:r>
            <a:r>
              <a:rPr lang="en-US" dirty="0">
                <a:latin typeface="Tahoma" charset="0"/>
                <a:ea typeface="ＭＳ Ｐゴシック" charset="0"/>
              </a:rPr>
              <a:t>: increasing number of </a:t>
            </a:r>
            <a:r>
              <a:rPr lang="en-US" dirty="0" smtClean="0">
                <a:latin typeface="Tahoma" charset="0"/>
                <a:ea typeface="ＭＳ Ｐゴシック" charset="0"/>
              </a:rPr>
              <a:t>cores/agents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Data-intensive applications</a:t>
            </a:r>
            <a:r>
              <a:rPr lang="en-US" dirty="0">
                <a:latin typeface="Tahoma" charset="0"/>
                <a:ea typeface="ＭＳ Ｐゴシック" charset="0"/>
              </a:rPr>
              <a:t>: increasing demand/hunger for data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Consolidation</a:t>
            </a:r>
            <a:r>
              <a:rPr lang="en-US" dirty="0">
                <a:latin typeface="Tahoma" charset="0"/>
                <a:ea typeface="ＭＳ Ｐゴシック" charset="0"/>
              </a:rPr>
              <a:t>: </a:t>
            </a:r>
            <a:r>
              <a:rPr lang="en-US" dirty="0" smtClean="0">
                <a:latin typeface="Tahoma" charset="0"/>
                <a:ea typeface="ＭＳ Ｐゴシック" charset="0"/>
              </a:rPr>
              <a:t>cloud </a:t>
            </a:r>
            <a:r>
              <a:rPr lang="en-US" dirty="0">
                <a:latin typeface="Tahoma" charset="0"/>
                <a:ea typeface="ＭＳ Ｐゴシック" charset="0"/>
              </a:rPr>
              <a:t>computing, GPUs, </a:t>
            </a:r>
            <a:r>
              <a:rPr lang="en-US" dirty="0" smtClean="0">
                <a:latin typeface="Tahoma" charset="0"/>
                <a:ea typeface="ＭＳ Ｐゴシック" charset="0"/>
              </a:rPr>
              <a:t>mobile, heterogeneity</a:t>
            </a:r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energy/power is a key system design concern</a:t>
            </a:r>
          </a:p>
          <a:p>
            <a:endParaRPr lang="en-US" sz="2200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sz="2200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E096BAB-925E-464D-8476-CD2FB2182577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7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72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solidFill>
                  <a:srgbClr val="006633"/>
                </a:solidFill>
              </a:rPr>
              <a:t>Coordinated Memory and Storage with NVM (</a:t>
            </a:r>
            <a:r>
              <a:rPr lang="en-US" sz="3400" dirty="0" smtClean="0">
                <a:solidFill>
                  <a:srgbClr val="006633"/>
                </a:solidFill>
              </a:rPr>
              <a:t>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2736"/>
            <a:ext cx="8610600" cy="5195664"/>
          </a:xfrm>
        </p:spPr>
        <p:txBody>
          <a:bodyPr/>
          <a:lstStyle/>
          <a:p>
            <a:r>
              <a:rPr lang="en-US" sz="2200" dirty="0">
                <a:sym typeface="Wingdings"/>
              </a:rPr>
              <a:t>Goal: </a:t>
            </a:r>
            <a:r>
              <a:rPr lang="en-US" sz="2200" dirty="0">
                <a:solidFill>
                  <a:srgbClr val="0000FF"/>
                </a:solidFill>
                <a:sym typeface="Wingdings"/>
              </a:rPr>
              <a:t>Unify memory and storage </a:t>
            </a:r>
            <a:r>
              <a:rPr lang="en-US" sz="2200" dirty="0" smtClean="0">
                <a:solidFill>
                  <a:srgbClr val="0000FF"/>
                </a:solidFill>
                <a:sym typeface="Wingdings"/>
              </a:rPr>
              <a:t>management in a single unit to </a:t>
            </a:r>
            <a:r>
              <a:rPr lang="en-US" sz="2200" dirty="0">
                <a:solidFill>
                  <a:srgbClr val="FF0000"/>
                </a:solidFill>
                <a:sym typeface="Wingdings"/>
              </a:rPr>
              <a:t>eliminate wasted work to locate, transfer, and translate data</a:t>
            </a:r>
          </a:p>
          <a:p>
            <a:pPr lvl="1"/>
            <a:r>
              <a:rPr lang="en-US" sz="1800" dirty="0" smtClean="0">
                <a:sym typeface="Wingdings"/>
              </a:rPr>
              <a:t>Improves </a:t>
            </a:r>
            <a:r>
              <a:rPr lang="en-US" sz="1800" dirty="0">
                <a:sym typeface="Wingdings"/>
              </a:rPr>
              <a:t>both energy and performance</a:t>
            </a:r>
          </a:p>
          <a:p>
            <a:pPr lvl="1"/>
            <a:r>
              <a:rPr lang="en-US" sz="1800" dirty="0" smtClean="0">
                <a:sym typeface="Wingdings"/>
              </a:rPr>
              <a:t>Simplifies </a:t>
            </a:r>
            <a:r>
              <a:rPr lang="en-US" sz="1800" dirty="0">
                <a:sym typeface="Wingdings"/>
              </a:rPr>
              <a:t>programming model as well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70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4067944" y="4509120"/>
            <a:ext cx="1296144" cy="360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19672" y="2996952"/>
            <a:ext cx="6048672" cy="338437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35696" y="2708920"/>
            <a:ext cx="265101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Unified Memory/Storage</a:t>
            </a:r>
            <a:endParaRPr lang="en-US" dirty="0"/>
          </a:p>
        </p:txBody>
      </p:sp>
      <p:sp>
        <p:nvSpPr>
          <p:cNvPr id="8" name="Text Box 13" descr="90%"/>
          <p:cNvSpPr txBox="1">
            <a:spLocks noChangeArrowheads="1"/>
          </p:cNvSpPr>
          <p:nvPr/>
        </p:nvSpPr>
        <p:spPr bwMode="auto">
          <a:xfrm>
            <a:off x="4185446" y="4003438"/>
            <a:ext cx="1047549" cy="495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4008" tIns="32004" rIns="64008" bIns="32004">
            <a:spAutoFit/>
          </a:bodyPr>
          <a:lstStyle/>
          <a:p>
            <a:pPr algn="ctr"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Tahoma"/>
                <a:ea typeface="Arial" pitchFamily="-107" charset="0"/>
                <a:cs typeface="Tahoma"/>
              </a:rPr>
              <a:t>Processor</a:t>
            </a:r>
          </a:p>
          <a:p>
            <a:pPr algn="ctr"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Tahoma"/>
                <a:ea typeface="Arial" pitchFamily="-107" charset="0"/>
                <a:cs typeface="Tahoma"/>
              </a:rPr>
              <a:t>a</a:t>
            </a:r>
            <a:r>
              <a:rPr lang="en-US" sz="1400" kern="0" dirty="0" smtClean="0">
                <a:solidFill>
                  <a:sysClr val="windowText" lastClr="000000"/>
                </a:solidFill>
                <a:latin typeface="Tahoma"/>
                <a:ea typeface="Arial" pitchFamily="-107" charset="0"/>
                <a:cs typeface="Tahoma"/>
              </a:rPr>
              <a:t>nd caches</a:t>
            </a:r>
            <a:endParaRPr lang="en-US" sz="1400" kern="0" dirty="0">
              <a:solidFill>
                <a:sysClr val="windowText" lastClr="000000"/>
              </a:solidFill>
              <a:latin typeface="Tahoma"/>
              <a:ea typeface="Arial" pitchFamily="-107" charset="0"/>
              <a:cs typeface="Tahoma"/>
            </a:endParaRPr>
          </a:p>
        </p:txBody>
      </p:sp>
      <p:sp>
        <p:nvSpPr>
          <p:cNvPr id="9" name="Text Box 24" descr="90%"/>
          <p:cNvSpPr txBox="1">
            <a:spLocks noChangeArrowheads="1"/>
          </p:cNvSpPr>
          <p:nvPr/>
        </p:nvSpPr>
        <p:spPr bwMode="auto">
          <a:xfrm>
            <a:off x="3059832" y="6063351"/>
            <a:ext cx="3399392" cy="28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0000"/>
                </a:solidFill>
                <a:latin typeface="Tahoma"/>
                <a:cs typeface="Tahoma"/>
              </a:rPr>
              <a:t>Persistent (e.g., Phase-Change) Memory</a:t>
            </a:r>
          </a:p>
        </p:txBody>
      </p:sp>
      <p:pic>
        <p:nvPicPr>
          <p:cNvPr id="10" name="Content Placeholder 6" descr="barcelona-die-photo-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452" y="3140968"/>
            <a:ext cx="874036" cy="85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4355976" y="4432556"/>
            <a:ext cx="0" cy="52761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87824" y="4509120"/>
            <a:ext cx="1049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Load/Store</a:t>
            </a:r>
            <a:endParaRPr lang="en-US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00" y="5056095"/>
            <a:ext cx="1554690" cy="100388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 flipV="1">
            <a:off x="2915816" y="4077072"/>
            <a:ext cx="1152128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23728" y="3573016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Persistent Memory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Manager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076056" y="4437112"/>
            <a:ext cx="0" cy="52761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36096" y="4509120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Feedback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1475656" y="6344604"/>
            <a:ext cx="70567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Meza+, </a:t>
            </a:r>
            <a:r>
              <a:rPr lang="en-US" sz="1500" dirty="0" smtClean="0"/>
              <a:t>“</a:t>
            </a:r>
            <a:r>
              <a:rPr lang="en-US" sz="1500" dirty="0" smtClean="0">
                <a:solidFill>
                  <a:srgbClr val="0000FF"/>
                </a:solidFill>
              </a:rPr>
              <a:t>A Case for Efficient Hardware-Software Cooperative Management of Storage and Memory</a:t>
            </a:r>
            <a:r>
              <a:rPr lang="en-US" sz="1500" dirty="0" smtClean="0"/>
              <a:t>,</a:t>
            </a:r>
            <a:r>
              <a:rPr lang="en-US" sz="1500" dirty="0"/>
              <a:t>” </a:t>
            </a:r>
            <a:r>
              <a:rPr lang="en-US" sz="1500" dirty="0" smtClean="0"/>
              <a:t>WEED 2013.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6712584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07896" cy="1066800"/>
          </a:xfrm>
        </p:spPr>
        <p:txBody>
          <a:bodyPr>
            <a:noAutofit/>
          </a:bodyPr>
          <a:lstStyle/>
          <a:p>
            <a:r>
              <a:rPr lang="en-US" sz="3800" dirty="0" smtClean="0"/>
              <a:t>Performance Benefits </a:t>
            </a:r>
            <a:r>
              <a:rPr lang="en-US" sz="3800" dirty="0"/>
              <a:t>of a Single-Level Store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71</a:t>
            </a:fld>
            <a:endParaRPr lang="en-US" altLang="en-US"/>
          </a:p>
        </p:txBody>
      </p:sp>
      <p:sp>
        <p:nvSpPr>
          <p:cNvPr id="5" name="TextBox 38"/>
          <p:cNvSpPr txBox="1">
            <a:spLocks noChangeArrowheads="1"/>
          </p:cNvSpPr>
          <p:nvPr/>
        </p:nvSpPr>
        <p:spPr bwMode="auto">
          <a:xfrm>
            <a:off x="1684467" y="6453336"/>
            <a:ext cx="20954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smtClean="0"/>
              <a:t>Results for </a:t>
            </a:r>
            <a:r>
              <a:rPr lang="en-US" sz="1600" dirty="0" err="1" smtClean="0"/>
              <a:t>PostMark</a:t>
            </a:r>
            <a:endParaRPr lang="en-US" sz="1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rcRect l="-7256" r="-7256"/>
          <a:stretch>
            <a:fillRect/>
          </a:stretch>
        </p:blipFill>
        <p:spPr/>
      </p:pic>
      <p:cxnSp>
        <p:nvCxnSpPr>
          <p:cNvPr id="6" name="Straight Arrow Connector 5"/>
          <p:cNvCxnSpPr/>
          <p:nvPr/>
        </p:nvCxnSpPr>
        <p:spPr bwMode="auto">
          <a:xfrm>
            <a:off x="5436096" y="5229200"/>
            <a:ext cx="1080120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8"/>
          <p:cNvSpPr txBox="1">
            <a:spLocks noChangeArrowheads="1"/>
          </p:cNvSpPr>
          <p:nvPr/>
        </p:nvSpPr>
        <p:spPr bwMode="auto">
          <a:xfrm>
            <a:off x="5559334" y="4797152"/>
            <a:ext cx="7408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FF0000"/>
                </a:solidFill>
              </a:rPr>
              <a:t>~5X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849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Energy Benefits of a Single-Level Store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72</a:t>
            </a:fld>
            <a:endParaRPr lang="en-US" alt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l="-7624" r="-7624"/>
          <a:stretch>
            <a:fillRect/>
          </a:stretch>
        </p:blipFill>
        <p:spPr/>
      </p:pic>
      <p:sp>
        <p:nvSpPr>
          <p:cNvPr id="7" name="TextBox 38"/>
          <p:cNvSpPr txBox="1">
            <a:spLocks noChangeArrowheads="1"/>
          </p:cNvSpPr>
          <p:nvPr/>
        </p:nvSpPr>
        <p:spPr bwMode="auto">
          <a:xfrm>
            <a:off x="1684467" y="6453336"/>
            <a:ext cx="20954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smtClean="0"/>
              <a:t>Results for </a:t>
            </a:r>
            <a:r>
              <a:rPr lang="en-US" sz="1600" dirty="0" err="1" smtClean="0"/>
              <a:t>PostMark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436096" y="5229200"/>
            <a:ext cx="1080120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8"/>
          <p:cNvSpPr txBox="1">
            <a:spLocks noChangeArrowheads="1"/>
          </p:cNvSpPr>
          <p:nvPr/>
        </p:nvSpPr>
        <p:spPr bwMode="auto">
          <a:xfrm>
            <a:off x="5559334" y="4797152"/>
            <a:ext cx="7408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FF0000"/>
                </a:solidFill>
              </a:rPr>
              <a:t>~5X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358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Major Trends Affecting Main Memory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The DRAM Scaling Problem and Solution Directions</a:t>
            </a:r>
          </a:p>
          <a:p>
            <a:pPr lvl="1"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Tolerating DRAM: New DRAM Architectures</a:t>
            </a:r>
          </a:p>
          <a:p>
            <a:pPr lvl="1"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Enabling Emerging Technologies: Hybrid Memory Systems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How Can We Do Better?</a:t>
            </a: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73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113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Summary: Main Memory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915400" cy="519372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Main memory scaling problems are a critical bottleneck for system performance, efficiency, and usability</a:t>
            </a:r>
          </a:p>
          <a:p>
            <a:endParaRPr lang="en-US" sz="1200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Solution 1: Tolerate DRAM with novel architectures</a:t>
            </a:r>
          </a:p>
          <a:p>
            <a:pPr lvl="1"/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RAIDR:</a:t>
            </a:r>
            <a:r>
              <a:rPr lang="en-US" sz="1900" dirty="0" smtClean="0"/>
              <a:t> Retention-aware refresh</a:t>
            </a:r>
          </a:p>
          <a:p>
            <a:pPr lvl="1"/>
            <a:r>
              <a:rPr lang="en-US" sz="1900" dirty="0" smtClean="0">
                <a:solidFill>
                  <a:srgbClr val="2C6123"/>
                </a:solidFill>
              </a:rPr>
              <a:t>TL-DRAM: </a:t>
            </a:r>
            <a:r>
              <a:rPr lang="en-US" sz="1900" dirty="0" smtClean="0"/>
              <a:t>Tiered-Latency DRAM</a:t>
            </a:r>
          </a:p>
          <a:p>
            <a:pPr lvl="1"/>
            <a:r>
              <a:rPr lang="en-US" sz="1900" dirty="0" err="1" smtClean="0">
                <a:solidFill>
                  <a:srgbClr val="2C6123"/>
                </a:solidFill>
              </a:rPr>
              <a:t>RowClone</a:t>
            </a:r>
            <a:r>
              <a:rPr lang="en-US" sz="1900" dirty="0" smtClean="0">
                <a:solidFill>
                  <a:srgbClr val="2C6123"/>
                </a:solidFill>
              </a:rPr>
              <a:t>:</a:t>
            </a:r>
            <a:r>
              <a:rPr lang="en-US" sz="1900" dirty="0" smtClean="0"/>
              <a:t> Fast </a:t>
            </a:r>
            <a:r>
              <a:rPr lang="en-US" sz="1900" dirty="0" smtClean="0"/>
              <a:t>page </a:t>
            </a:r>
            <a:r>
              <a:rPr lang="en-US" sz="1900" dirty="0"/>
              <a:t>c</a:t>
            </a:r>
            <a:r>
              <a:rPr lang="en-US" sz="1900" dirty="0" smtClean="0"/>
              <a:t>opy </a:t>
            </a:r>
            <a:r>
              <a:rPr lang="en-US" sz="1900" dirty="0" smtClean="0"/>
              <a:t>and </a:t>
            </a:r>
            <a:r>
              <a:rPr lang="en-US" sz="1900" dirty="0"/>
              <a:t>i</a:t>
            </a:r>
            <a:r>
              <a:rPr lang="en-US" sz="1900" dirty="0" smtClean="0"/>
              <a:t>nitialization</a:t>
            </a:r>
          </a:p>
          <a:p>
            <a:pPr lvl="1"/>
            <a:r>
              <a:rPr lang="en-US" sz="1900" dirty="0">
                <a:solidFill>
                  <a:srgbClr val="2C6123"/>
                </a:solidFill>
              </a:rPr>
              <a:t>SALP:</a:t>
            </a:r>
            <a:r>
              <a:rPr lang="en-US" sz="1900" dirty="0"/>
              <a:t> </a:t>
            </a:r>
            <a:r>
              <a:rPr lang="en-US" sz="1900" dirty="0" smtClean="0"/>
              <a:t>Subarray-level parallelism</a:t>
            </a:r>
            <a:endParaRPr lang="en-US" sz="1900" dirty="0" smtClean="0"/>
          </a:p>
          <a:p>
            <a:endParaRPr lang="en-US" sz="1000" dirty="0" smtClean="0"/>
          </a:p>
          <a:p>
            <a:r>
              <a:rPr lang="en-US" dirty="0">
                <a:solidFill>
                  <a:srgbClr val="0000FF"/>
                </a:solidFill>
              </a:rPr>
              <a:t>Solution </a:t>
            </a:r>
            <a:r>
              <a:rPr lang="en-US" dirty="0" smtClean="0">
                <a:solidFill>
                  <a:srgbClr val="0000FF"/>
                </a:solidFill>
              </a:rPr>
              <a:t>2: </a:t>
            </a:r>
            <a:r>
              <a:rPr lang="en-US" dirty="0">
                <a:solidFill>
                  <a:srgbClr val="0000FF"/>
                </a:solidFill>
              </a:rPr>
              <a:t>Enable </a:t>
            </a:r>
            <a:r>
              <a:rPr lang="en-US" dirty="0" smtClean="0">
                <a:solidFill>
                  <a:srgbClr val="0000FF"/>
                </a:solidFill>
              </a:rPr>
              <a:t>emerging memory technologies </a:t>
            </a:r>
          </a:p>
          <a:p>
            <a:pPr lvl="1"/>
            <a:r>
              <a:rPr lang="en-US" sz="1900" dirty="0" smtClean="0">
                <a:solidFill>
                  <a:srgbClr val="2C6123"/>
                </a:solidFill>
              </a:rPr>
              <a:t>Replace DRAM with NVM </a:t>
            </a:r>
            <a:r>
              <a:rPr lang="en-US" sz="1900" dirty="0" smtClean="0"/>
              <a:t>by architecting NVM chips well</a:t>
            </a:r>
          </a:p>
          <a:p>
            <a:pPr lvl="1"/>
            <a:r>
              <a:rPr lang="en-US" sz="1900" dirty="0">
                <a:solidFill>
                  <a:srgbClr val="2C6123"/>
                </a:solidFill>
              </a:rPr>
              <a:t>H</a:t>
            </a:r>
            <a:r>
              <a:rPr lang="en-US" sz="1900" dirty="0" smtClean="0">
                <a:solidFill>
                  <a:srgbClr val="2C6123"/>
                </a:solidFill>
              </a:rPr>
              <a:t>ybrid memory systems</a:t>
            </a:r>
            <a:r>
              <a:rPr lang="en-US" sz="1900" dirty="0">
                <a:solidFill>
                  <a:srgbClr val="2C6123"/>
                </a:solidFill>
              </a:rPr>
              <a:t> </a:t>
            </a:r>
            <a:r>
              <a:rPr lang="en-US" sz="1900" dirty="0" smtClean="0"/>
              <a:t>with automatic data </a:t>
            </a:r>
            <a:r>
              <a:rPr lang="en-US" sz="1900" dirty="0" smtClean="0"/>
              <a:t>management</a:t>
            </a:r>
          </a:p>
          <a:p>
            <a:pPr lvl="1"/>
            <a:r>
              <a:rPr lang="en-US" sz="1900" dirty="0" smtClean="0">
                <a:solidFill>
                  <a:srgbClr val="2C6123"/>
                </a:solidFill>
              </a:rPr>
              <a:t>Coordinated management of memory and storage</a:t>
            </a:r>
            <a:endParaRPr lang="en-US" sz="1900" dirty="0" smtClean="0">
              <a:solidFill>
                <a:srgbClr val="2C6123"/>
              </a:solidFill>
            </a:endParaRPr>
          </a:p>
          <a:p>
            <a:pPr lvl="1"/>
            <a:endParaRPr lang="en-US" sz="1500" dirty="0"/>
          </a:p>
          <a:p>
            <a:r>
              <a:rPr lang="en-US" dirty="0" smtClean="0">
                <a:solidFill>
                  <a:srgbClr val="FF0000"/>
                </a:solidFill>
              </a:rPr>
              <a:t>Software/hardware/</a:t>
            </a:r>
            <a:r>
              <a:rPr lang="en-US" dirty="0">
                <a:solidFill>
                  <a:srgbClr val="FF0000"/>
                </a:solidFill>
              </a:rPr>
              <a:t>device </a:t>
            </a:r>
            <a:r>
              <a:rPr lang="en-US" dirty="0" smtClean="0">
                <a:solidFill>
                  <a:srgbClr val="FF0000"/>
                </a:solidFill>
              </a:rPr>
              <a:t>cooperation essential for effective scaling of main memory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15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Material: Slides, Papers,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610600" cy="512365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These slides are a very short version of the             </a:t>
            </a:r>
            <a:r>
              <a:rPr lang="en-US" dirty="0" smtClean="0">
                <a:solidFill>
                  <a:srgbClr val="FF0000"/>
                </a:solidFill>
              </a:rPr>
              <a:t>Scalable Memory Systems</a:t>
            </a:r>
            <a:r>
              <a:rPr lang="en-US" dirty="0" smtClean="0">
                <a:solidFill>
                  <a:srgbClr val="000000"/>
                </a:solidFill>
              </a:rPr>
              <a:t> course at ACACES 2013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Website </a:t>
            </a:r>
            <a:r>
              <a:rPr lang="en-US" dirty="0" smtClean="0">
                <a:solidFill>
                  <a:srgbClr val="0000FF"/>
                </a:solidFill>
              </a:rPr>
              <a:t>for Course </a:t>
            </a:r>
            <a:r>
              <a:rPr lang="en-US" dirty="0" smtClean="0">
                <a:solidFill>
                  <a:srgbClr val="0000FF"/>
                </a:solidFill>
              </a:rPr>
              <a:t>Slides, Papers, and Videos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>
                <a:hlinkClick r:id="rId2"/>
              </a:rPr>
              <a:t>http://users.ece.cmu.edu/~omutlu/acaces2013-</a:t>
            </a:r>
            <a:r>
              <a:rPr lang="en-US" dirty="0" smtClean="0">
                <a:hlinkClick r:id="rId2"/>
              </a:rPr>
              <a:t>memory.html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http://users.ece.cmu.edu/~omutlu/</a:t>
            </a:r>
            <a:r>
              <a:rPr lang="en-US" dirty="0" smtClean="0">
                <a:hlinkClick r:id="rId3"/>
              </a:rPr>
              <a:t>projects.htm</a:t>
            </a:r>
            <a:r>
              <a:rPr lang="en-US" dirty="0" smtClean="0"/>
              <a:t>  </a:t>
            </a:r>
            <a:endParaRPr lang="en-US" dirty="0" smtClean="0"/>
          </a:p>
          <a:p>
            <a:pPr lvl="1"/>
            <a:r>
              <a:rPr lang="en-US" dirty="0" smtClean="0"/>
              <a:t>Includes extended lecture </a:t>
            </a:r>
            <a:r>
              <a:rPr lang="en-US" dirty="0" smtClean="0"/>
              <a:t>notes and </a:t>
            </a:r>
            <a:r>
              <a:rPr lang="en-US" dirty="0" smtClean="0"/>
              <a:t>readings</a:t>
            </a:r>
          </a:p>
          <a:p>
            <a:pPr lvl="1"/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Overview Reading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u="sng" dirty="0"/>
              <a:t>Onur Mutlu</a:t>
            </a:r>
            <a:r>
              <a:rPr lang="en-US" dirty="0"/>
              <a:t>,</a:t>
            </a:r>
            <a:br>
              <a:rPr lang="en-US" dirty="0"/>
            </a:br>
            <a:r>
              <a:rPr lang="en-US" b="1" dirty="0">
                <a:hlinkClick r:id="rId4"/>
              </a:rPr>
              <a:t>"Memory Scaling: A Systems Architecture Perspective"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Proceedings of the </a:t>
            </a:r>
            <a:r>
              <a:rPr lang="en-US" i="1" dirty="0">
                <a:hlinkClick r:id="rId5"/>
              </a:rPr>
              <a:t>5th International Memory Workshop</a:t>
            </a:r>
            <a:r>
              <a:rPr lang="en-US" i="1" dirty="0"/>
              <a:t> (</a:t>
            </a:r>
            <a:r>
              <a:rPr lang="en-US" b="1" i="1" dirty="0"/>
              <a:t>IMW</a:t>
            </a:r>
            <a:r>
              <a:rPr lang="en-US" i="1" dirty="0"/>
              <a:t>)</a:t>
            </a:r>
            <a:r>
              <a:rPr lang="en-US" dirty="0"/>
              <a:t>, Monterey, CA, May 2013. </a:t>
            </a:r>
            <a:r>
              <a:rPr lang="en-US" dirty="0">
                <a:hlinkClick r:id="rId6"/>
              </a:rPr>
              <a:t>Slides (pptx)</a:t>
            </a:r>
            <a:r>
              <a:rPr lang="en-US" dirty="0"/>
              <a:t> </a:t>
            </a:r>
            <a:r>
              <a:rPr lang="en-US" dirty="0">
                <a:hlinkClick r:id="rId7"/>
              </a:rPr>
              <a:t>(pdf)</a:t>
            </a:r>
            <a:r>
              <a:rPr lang="en-US" dirty="0"/>
              <a:t>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75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162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Feel free to email me with any feedback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onur@cmu.edu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0077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56792"/>
            <a:ext cx="8382000" cy="2057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Memory Scaling:</a:t>
            </a:r>
            <a:br>
              <a:rPr lang="en-US" sz="4000" dirty="0" smtClean="0"/>
            </a:br>
            <a:r>
              <a:rPr lang="en-US" sz="4000" dirty="0" smtClean="0"/>
              <a:t>A Systems Architecture Perspective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3805238"/>
            <a:ext cx="4590256" cy="614362"/>
          </a:xfrm>
        </p:spPr>
        <p:txBody>
          <a:bodyPr>
            <a:noAutofit/>
          </a:bodyPr>
          <a:lstStyle/>
          <a:p>
            <a:r>
              <a:rPr lang="en-US" sz="2200" dirty="0" smtClean="0"/>
              <a:t>Onur Mutlu</a:t>
            </a:r>
          </a:p>
          <a:p>
            <a:r>
              <a:rPr lang="en-US" sz="2200" dirty="0" smtClean="0">
                <a:hlinkClick r:id="rId3"/>
              </a:rPr>
              <a:t>onur@cmu.edu</a:t>
            </a:r>
            <a:endParaRPr lang="en-US" sz="2200" dirty="0" smtClean="0"/>
          </a:p>
          <a:p>
            <a:r>
              <a:rPr lang="en-US" sz="2200" dirty="0" smtClean="0"/>
              <a:t>August 6, </a:t>
            </a:r>
            <a:r>
              <a:rPr lang="en-US" sz="2200" dirty="0" smtClean="0"/>
              <a:t>2013</a:t>
            </a:r>
          </a:p>
          <a:p>
            <a:r>
              <a:rPr lang="en-US" sz="2200" dirty="0" err="1" smtClean="0"/>
              <a:t>MemCon</a:t>
            </a:r>
            <a:r>
              <a:rPr lang="en-US" sz="2200" dirty="0" smtClean="0"/>
              <a:t> </a:t>
            </a:r>
            <a:r>
              <a:rPr lang="en-US" sz="2200" dirty="0" smtClean="0"/>
              <a:t>2013</a:t>
            </a:r>
          </a:p>
          <a:p>
            <a:pPr algn="l"/>
            <a:endParaRPr lang="en-US" sz="2200" dirty="0" smtClean="0"/>
          </a:p>
          <a:p>
            <a:pPr algn="l"/>
            <a:endParaRPr lang="en-US" sz="2200" dirty="0"/>
          </a:p>
        </p:txBody>
      </p:sp>
      <p:pic>
        <p:nvPicPr>
          <p:cNvPr id="6" name="Picture 5" descr="Burgundy_CMU_JPG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5445224"/>
            <a:ext cx="3786214" cy="1367244"/>
          </a:xfrm>
          <a:prstGeom prst="rect">
            <a:avLst/>
          </a:prstGeom>
        </p:spPr>
      </p:pic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7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Example: The </a:t>
            </a: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Memory Capacity Gap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1600" dirty="0" smtClean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1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Memory </a:t>
            </a:r>
            <a:r>
              <a:rPr lang="en-US" sz="2100" i="1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 per core </a:t>
            </a:r>
            <a:r>
              <a:rPr lang="en-US" sz="21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expected to drop by 30% every two years</a:t>
            </a:r>
          </a:p>
          <a:p>
            <a:r>
              <a:rPr lang="en-US" sz="21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1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rends worse for </a:t>
            </a:r>
            <a:r>
              <a:rPr lang="en-US" sz="21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memory bandwidth per core</a:t>
            </a:r>
            <a:r>
              <a:rPr lang="en-US" sz="21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!</a:t>
            </a:r>
            <a:endParaRPr lang="en-US" sz="2100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1E14D88-6476-D942-BCE2-3889B3643052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25605" name="Picture 8" descr="90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00808"/>
            <a:ext cx="585787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9" descr="90%"/>
          <p:cNvSpPr txBox="1">
            <a:spLocks noChangeArrowheads="1"/>
          </p:cNvSpPr>
          <p:nvPr/>
        </p:nvSpPr>
        <p:spPr bwMode="auto">
          <a:xfrm>
            <a:off x="1692275" y="980728"/>
            <a:ext cx="606425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Core count doubling ~ every 2 years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DRAM DIMM capacity doubling ~ every 3 years</a:t>
            </a:r>
          </a:p>
        </p:txBody>
      </p:sp>
      <p:pic>
        <p:nvPicPr>
          <p:cNvPr id="25607" name="Picture 6" descr="90%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5487988"/>
            <a:ext cx="18065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0010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Major Trends Affecting Main Memory (III)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</a:t>
            </a:r>
            <a:r>
              <a:rPr lang="en-US" dirty="0" smtClean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capacity, bandwidth, QoS </a:t>
            </a:r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increasing </a:t>
            </a: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energy/power is a key system design concern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~40-50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% energy spent in off-chip memory hierarchy </a:t>
            </a:r>
            <a:r>
              <a:rPr lang="en-US" sz="1800" dirty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[Lefurgy, IEEE Computer 2003]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DRAM consumes power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even when not used (periodic refresh)</a:t>
            </a:r>
            <a:endParaRPr lang="en-US" dirty="0">
              <a:solidFill>
                <a:srgbClr val="FF0000"/>
              </a:solidFill>
              <a:latin typeface="Tahoma" charset="0"/>
              <a:ea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152ED14-562A-7B41-81C5-4AADBA53F90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9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1504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Office Theme">
  <a:themeElements>
    <a:clrScheme name="Custom 7">
      <a:dk1>
        <a:srgbClr val="990000"/>
      </a:dk1>
      <a:lt1>
        <a:srgbClr val="FFFFFF"/>
      </a:lt1>
      <a:dk2>
        <a:srgbClr val="FFFFFF"/>
      </a:dk2>
      <a:lt2>
        <a:srgbClr val="FFFFFF"/>
      </a:lt2>
      <a:accent1>
        <a:srgbClr val="606060"/>
      </a:accent1>
      <a:accent2>
        <a:srgbClr val="A9A9A9"/>
      </a:accent2>
      <a:accent3>
        <a:srgbClr val="CCCCCC"/>
      </a:accent3>
      <a:accent4>
        <a:srgbClr val="990000"/>
      </a:accent4>
      <a:accent5>
        <a:srgbClr val="000000"/>
      </a:accent5>
      <a:accent6>
        <a:srgbClr val="969696"/>
      </a:accent6>
      <a:hlink>
        <a:srgbClr val="990000"/>
      </a:hlink>
      <a:folHlink>
        <a:srgbClr val="A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chemeClr val="tx1"/>
          </a:solidFill>
          <a:headEnd type="none" w="lg" len="med"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chemeClr val="tx1"/>
          </a:solidFill>
          <a:headEnd type="none" w="lg" len="med"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4.xml><?xml version="1.0" encoding="utf-8"?>
<a:theme xmlns:a="http://schemas.openxmlformats.org/drawingml/2006/main" name="4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Myriad Pro Bold Cond"/>
        <a:ea typeface="ヒラギノ角ゴ ProN W6"/>
        <a:cs typeface="ヒラギノ角ゴ ProN W6"/>
      </a:majorFont>
      <a:minorFont>
        <a:latin typeface="Myriad Pro Bold Con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1.xml><?xml version="1.0" encoding="utf-8"?>
<a:theme xmlns:a="http://schemas.openxmlformats.org/drawingml/2006/main" name="4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chemeClr val="tx1"/>
          </a:solidFill>
          <a:headEnd type="none" w="lg" len="med"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3.xml><?xml version="1.0" encoding="utf-8"?>
<a:theme xmlns:a="http://schemas.openxmlformats.org/drawingml/2006/main" name="4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4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4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5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5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5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4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5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5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48763</TotalTime>
  <Words>5562</Words>
  <Application>Microsoft Macintosh PowerPoint</Application>
  <PresentationFormat>On-screen Show (4:3)</PresentationFormat>
  <Paragraphs>1080</Paragraphs>
  <Slides>77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70</vt:i4>
      </vt:variant>
      <vt:variant>
        <vt:lpstr>Slide Titles</vt:lpstr>
      </vt:variant>
      <vt:variant>
        <vt:i4>77</vt:i4>
      </vt:variant>
    </vt:vector>
  </HeadingPairs>
  <TitlesOfParts>
    <vt:vector size="147" baseType="lpstr">
      <vt:lpstr>Edge</vt:lpstr>
      <vt:lpstr>1_Edge</vt:lpstr>
      <vt:lpstr>2_Edge</vt:lpstr>
      <vt:lpstr>3_Edge</vt:lpstr>
      <vt:lpstr>4_Edge</vt:lpstr>
      <vt:lpstr>5_Edge</vt:lpstr>
      <vt:lpstr>6_Edge</vt:lpstr>
      <vt:lpstr>7_Edge</vt:lpstr>
      <vt:lpstr>8_Edge</vt:lpstr>
      <vt:lpstr>2_Office Theme</vt:lpstr>
      <vt:lpstr>10_Edge</vt:lpstr>
      <vt:lpstr>9_Edge</vt:lpstr>
      <vt:lpstr>11_Edge</vt:lpstr>
      <vt:lpstr>12_Edge</vt:lpstr>
      <vt:lpstr>14_Edge</vt:lpstr>
      <vt:lpstr>15_Edge</vt:lpstr>
      <vt:lpstr>16_Edge</vt:lpstr>
      <vt:lpstr>17_Edge</vt:lpstr>
      <vt:lpstr>13_Edge</vt:lpstr>
      <vt:lpstr>18_Edge</vt:lpstr>
      <vt:lpstr>19_Edge</vt:lpstr>
      <vt:lpstr>22_Edge</vt:lpstr>
      <vt:lpstr>23_Edge</vt:lpstr>
      <vt:lpstr>25_Edge</vt:lpstr>
      <vt:lpstr>21_Edge</vt:lpstr>
      <vt:lpstr>24_Edge</vt:lpstr>
      <vt:lpstr>26_Edge</vt:lpstr>
      <vt:lpstr>27_Edge</vt:lpstr>
      <vt:lpstr>28_Edge</vt:lpstr>
      <vt:lpstr>29_Edge</vt:lpstr>
      <vt:lpstr>30_Edge</vt:lpstr>
      <vt:lpstr>31_Edge</vt:lpstr>
      <vt:lpstr>32_Edge</vt:lpstr>
      <vt:lpstr>33_Edge</vt:lpstr>
      <vt:lpstr>34_Edge</vt:lpstr>
      <vt:lpstr>35_Edge</vt:lpstr>
      <vt:lpstr>36_Edge</vt:lpstr>
      <vt:lpstr>37_Edge</vt:lpstr>
      <vt:lpstr>38_Edge</vt:lpstr>
      <vt:lpstr>39_Edge</vt:lpstr>
      <vt:lpstr>40_Edge</vt:lpstr>
      <vt:lpstr>8_Office Theme</vt:lpstr>
      <vt:lpstr>1_Office Theme</vt:lpstr>
      <vt:lpstr>41_Edge</vt:lpstr>
      <vt:lpstr>4_Office Theme</vt:lpstr>
      <vt:lpstr>Title &amp; Bullets</vt:lpstr>
      <vt:lpstr>42_Edge</vt:lpstr>
      <vt:lpstr>43_Edge</vt:lpstr>
      <vt:lpstr>44_Edge</vt:lpstr>
      <vt:lpstr>6_Office Theme</vt:lpstr>
      <vt:lpstr>45_Edge</vt:lpstr>
      <vt:lpstr>Office Theme</vt:lpstr>
      <vt:lpstr>47_Edge</vt:lpstr>
      <vt:lpstr>48_Edge</vt:lpstr>
      <vt:lpstr>49_Edge</vt:lpstr>
      <vt:lpstr>50_Edge</vt:lpstr>
      <vt:lpstr>51_Edge</vt:lpstr>
      <vt:lpstr>52_Edge</vt:lpstr>
      <vt:lpstr>53_Edge</vt:lpstr>
      <vt:lpstr>56_Edge</vt:lpstr>
      <vt:lpstr>57_Edge</vt:lpstr>
      <vt:lpstr>58_Edge</vt:lpstr>
      <vt:lpstr>59_Edge</vt:lpstr>
      <vt:lpstr>46_Edge</vt:lpstr>
      <vt:lpstr>54_Edge</vt:lpstr>
      <vt:lpstr>55_Edge</vt:lpstr>
      <vt:lpstr>60_Edge</vt:lpstr>
      <vt:lpstr>61_Edge</vt:lpstr>
      <vt:lpstr>62_Edge</vt:lpstr>
      <vt:lpstr>63_Edge</vt:lpstr>
      <vt:lpstr>Memory Scaling: A Systems Architecture Perspective</vt:lpstr>
      <vt:lpstr>The Main Memory System</vt:lpstr>
      <vt:lpstr>Memory System: A Shared Resource View</vt:lpstr>
      <vt:lpstr>State of the Main Memory System</vt:lpstr>
      <vt:lpstr>Agenda</vt:lpstr>
      <vt:lpstr>Major Trends Affecting Main Memory (I)</vt:lpstr>
      <vt:lpstr>Major Trends Affecting Main Memory (II)</vt:lpstr>
      <vt:lpstr>Example: The Memory Capacity Gap</vt:lpstr>
      <vt:lpstr>Major Trends Affecting Main Memory (III)</vt:lpstr>
      <vt:lpstr>Major Trends Affecting Main Memory (IV)</vt:lpstr>
      <vt:lpstr>Agenda</vt:lpstr>
      <vt:lpstr>The DRAM Scaling Problem</vt:lpstr>
      <vt:lpstr>Solutions to the DRAM Scaling Problem</vt:lpstr>
      <vt:lpstr>Solution 1: Tolerate DRAM</vt:lpstr>
      <vt:lpstr>Solution 2: Emerging Memory Technologies</vt:lpstr>
      <vt:lpstr>Hybrid Memory Systems</vt:lpstr>
      <vt:lpstr>An Orthogonal Issue: Memory Interference</vt:lpstr>
      <vt:lpstr>An Orthogonal Issue: Memory Interference</vt:lpstr>
      <vt:lpstr>Agenda</vt:lpstr>
      <vt:lpstr>Tolerating DRAM: Example Techniques</vt:lpstr>
      <vt:lpstr>DRAM Refresh</vt:lpstr>
      <vt:lpstr>Refresh Overhead: Performance</vt:lpstr>
      <vt:lpstr>Refresh Overhead: Energy</vt:lpstr>
      <vt:lpstr>Retention Time Profile of DRAM</vt:lpstr>
      <vt:lpstr>RAIDR: Eliminating Unnecessary Refreshes</vt:lpstr>
      <vt:lpstr>Going Forward</vt:lpstr>
      <vt:lpstr>Tolerating DRAM: Example Techniques</vt:lpstr>
      <vt:lpstr>PowerPoint Presentation</vt:lpstr>
      <vt:lpstr>   What Causes the Long Latency?</vt:lpstr>
      <vt:lpstr>   Why is the Subarray So Slow?</vt:lpstr>
      <vt:lpstr>   Trade-Off: Area (Die Size) vs. Latency</vt:lpstr>
      <vt:lpstr>   Trade-Off: Area (Die Size) vs. Latency</vt:lpstr>
      <vt:lpstr>   Approximating the Best of Both Worlds</vt:lpstr>
      <vt:lpstr>   Approximating the Best of Both Worlds</vt:lpstr>
      <vt:lpstr>   Tiered-Latency DRAM</vt:lpstr>
      <vt:lpstr> Commodity DRAM vs. TL-DRAM </vt:lpstr>
      <vt:lpstr>   Trade-Off: Area (Die-Area) vs. Latency</vt:lpstr>
      <vt:lpstr>   Leveraging Tiered-Latency DRAM</vt:lpstr>
      <vt:lpstr>   Performance &amp; Power Consumption  </vt:lpstr>
      <vt:lpstr>Tolerating DRAM: Example Techniques</vt:lpstr>
      <vt:lpstr>Today’s Memory: Bulk Data Copy</vt:lpstr>
      <vt:lpstr>Future: RowClone (In-Memory Copy)</vt:lpstr>
      <vt:lpstr>DRAM operation (load one byte)</vt:lpstr>
      <vt:lpstr>RowClone: in-DRAM Row Copy (and Initialization)</vt:lpstr>
      <vt:lpstr>RowClone: Latency and Energy Savings</vt:lpstr>
      <vt:lpstr>RowClone: Overall Performance</vt:lpstr>
      <vt:lpstr>Goal: Ultra-efficient heterogeneous architectures </vt:lpstr>
      <vt:lpstr>Enabling Ultra-efficient (Visual) Search</vt:lpstr>
      <vt:lpstr>Tolerating DRAM: Example Techniques</vt:lpstr>
      <vt:lpstr>SALP: Reducing DRAM Bank Conflicts</vt:lpstr>
      <vt:lpstr>Agenda</vt:lpstr>
      <vt:lpstr>Solution 2: Emerging Memory Technologies</vt:lpstr>
      <vt:lpstr>Phase Change Memory: Pros and Cons</vt:lpstr>
      <vt:lpstr>PCM-based Main Memory (I)</vt:lpstr>
      <vt:lpstr>PCM-based Main Memory (II)</vt:lpstr>
      <vt:lpstr>An Initial Study: Replace DRAM with PCM</vt:lpstr>
      <vt:lpstr>Results: Naïve Replacement of DRAM with PCM</vt:lpstr>
      <vt:lpstr>Architecting PCM to Mitigate Shortcomings</vt:lpstr>
      <vt:lpstr>Results: Architected PCM as Main Memory </vt:lpstr>
      <vt:lpstr>Hybrid Memory Systems</vt:lpstr>
      <vt:lpstr>One Option: DRAM as a Cache for PCM</vt:lpstr>
      <vt:lpstr>DRAM vs. PCM: An Observation</vt:lpstr>
      <vt:lpstr>Row-Locality-Aware Data Placement</vt:lpstr>
      <vt:lpstr>Row-Locality-Aware Data Placement: Results</vt:lpstr>
      <vt:lpstr>Hybrid vs. All-PCM/DRAM</vt:lpstr>
      <vt:lpstr>Agenda</vt:lpstr>
      <vt:lpstr>Principles (So Far)</vt:lpstr>
      <vt:lpstr>Other Opportunities with Emerging Technologies</vt:lpstr>
      <vt:lpstr>Coordinated Memory and Storage with NVM (I)</vt:lpstr>
      <vt:lpstr>Coordinated Memory and Storage with NVM (II)</vt:lpstr>
      <vt:lpstr>Performance Benefits of a Single-Level Store</vt:lpstr>
      <vt:lpstr>Energy Benefits of a Single-Level Store</vt:lpstr>
      <vt:lpstr>Agenda</vt:lpstr>
      <vt:lpstr>Summary: Main Memory Scaling</vt:lpstr>
      <vt:lpstr>More Material: Slides, Papers, Videos</vt:lpstr>
      <vt:lpstr>Thank you.</vt:lpstr>
      <vt:lpstr>Memory Scaling: A Systems Architecture Perspective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ATLAS: A Scalable and High-Performance Scheduling Algorithm for Multiple Memory Controllers</dc:title>
  <dc:creator>yoongu</dc:creator>
  <cp:lastModifiedBy>Onur Mutlu</cp:lastModifiedBy>
  <cp:revision>1669</cp:revision>
  <cp:lastPrinted>2010-05-26T16:43:32Z</cp:lastPrinted>
  <dcterms:created xsi:type="dcterms:W3CDTF">2010-10-08T20:41:54Z</dcterms:created>
  <dcterms:modified xsi:type="dcterms:W3CDTF">2013-08-07T11:54:25Z</dcterms:modified>
</cp:coreProperties>
</file>