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5.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0.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126.jpg" ContentType="image/png"/>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847" r:id="rId30"/>
    <p:sldMasterId id="2147486871" r:id="rId31"/>
    <p:sldMasterId id="2147486966" r:id="rId32"/>
    <p:sldMasterId id="2147487084" r:id="rId33"/>
    <p:sldMasterId id="2147487120" r:id="rId34"/>
    <p:sldMasterId id="2147487144" r:id="rId35"/>
    <p:sldMasterId id="2147487194" r:id="rId36"/>
    <p:sldMasterId id="2147487206" r:id="rId37"/>
    <p:sldMasterId id="2147487258" r:id="rId38"/>
    <p:sldMasterId id="2147487574" r:id="rId39"/>
    <p:sldMasterId id="2147487623" r:id="rId40"/>
    <p:sldMasterId id="2147487743" r:id="rId41"/>
    <p:sldMasterId id="2147487755" r:id="rId42"/>
    <p:sldMasterId id="2147487767" r:id="rId43"/>
    <p:sldMasterId id="2147487791" r:id="rId44"/>
    <p:sldMasterId id="2147488076" r:id="rId45"/>
    <p:sldMasterId id="2147488152" r:id="rId46"/>
    <p:sldMasterId id="2147488164" r:id="rId47"/>
    <p:sldMasterId id="2147488189" r:id="rId48"/>
    <p:sldMasterId id="2147488241" r:id="rId49"/>
    <p:sldMasterId id="2147488253" r:id="rId50"/>
    <p:sldMasterId id="2147488265" r:id="rId51"/>
    <p:sldMasterId id="2147488277" r:id="rId52"/>
    <p:sldMasterId id="2147488289" r:id="rId53"/>
    <p:sldMasterId id="2147488329" r:id="rId54"/>
    <p:sldMasterId id="2147488499" r:id="rId55"/>
    <p:sldMasterId id="2147488512" r:id="rId56"/>
    <p:sldMasterId id="2147488524" r:id="rId57"/>
    <p:sldMasterId id="2147488624" r:id="rId58"/>
    <p:sldMasterId id="2147488718" r:id="rId59"/>
    <p:sldMasterId id="2147488743" r:id="rId60"/>
    <p:sldMasterId id="2147488756" r:id="rId61"/>
  </p:sldMasterIdLst>
  <p:notesMasterIdLst>
    <p:notesMasterId r:id="rId225"/>
  </p:notesMasterIdLst>
  <p:handoutMasterIdLst>
    <p:handoutMasterId r:id="rId226"/>
  </p:handoutMasterIdLst>
  <p:sldIdLst>
    <p:sldId id="3122" r:id="rId62"/>
    <p:sldId id="4917" r:id="rId63"/>
    <p:sldId id="5156" r:id="rId64"/>
    <p:sldId id="5162" r:id="rId65"/>
    <p:sldId id="4918" r:id="rId66"/>
    <p:sldId id="4915" r:id="rId67"/>
    <p:sldId id="4441" r:id="rId68"/>
    <p:sldId id="4438" r:id="rId69"/>
    <p:sldId id="4443" r:id="rId70"/>
    <p:sldId id="4839" r:id="rId71"/>
    <p:sldId id="4840" r:id="rId72"/>
    <p:sldId id="4436" r:id="rId73"/>
    <p:sldId id="2616" r:id="rId74"/>
    <p:sldId id="4919" r:id="rId75"/>
    <p:sldId id="4843" r:id="rId76"/>
    <p:sldId id="4844" r:id="rId77"/>
    <p:sldId id="4692" r:id="rId78"/>
    <p:sldId id="4845" r:id="rId79"/>
    <p:sldId id="5108" r:id="rId80"/>
    <p:sldId id="4847" r:id="rId81"/>
    <p:sldId id="4848" r:id="rId82"/>
    <p:sldId id="4607" r:id="rId83"/>
    <p:sldId id="4619" r:id="rId84"/>
    <p:sldId id="2687" r:id="rId85"/>
    <p:sldId id="4696" r:id="rId86"/>
    <p:sldId id="4850" r:id="rId87"/>
    <p:sldId id="4851" r:id="rId88"/>
    <p:sldId id="4920" r:id="rId89"/>
    <p:sldId id="4697" r:id="rId90"/>
    <p:sldId id="4142" r:id="rId91"/>
    <p:sldId id="3295" r:id="rId92"/>
    <p:sldId id="3296" r:id="rId93"/>
    <p:sldId id="3297" r:id="rId94"/>
    <p:sldId id="2886" r:id="rId95"/>
    <p:sldId id="2887" r:id="rId96"/>
    <p:sldId id="5053" r:id="rId97"/>
    <p:sldId id="2889" r:id="rId98"/>
    <p:sldId id="2890" r:id="rId99"/>
    <p:sldId id="2891" r:id="rId100"/>
    <p:sldId id="3845" r:id="rId101"/>
    <p:sldId id="5110" r:id="rId102"/>
    <p:sldId id="5123" r:id="rId103"/>
    <p:sldId id="5125" r:id="rId104"/>
    <p:sldId id="5126" r:id="rId105"/>
    <p:sldId id="3264" r:id="rId106"/>
    <p:sldId id="5138" r:id="rId107"/>
    <p:sldId id="2893" r:id="rId108"/>
    <p:sldId id="3660" r:id="rId109"/>
    <p:sldId id="3707" r:id="rId110"/>
    <p:sldId id="3853" r:id="rId111"/>
    <p:sldId id="3856" r:id="rId112"/>
    <p:sldId id="4143" r:id="rId113"/>
    <p:sldId id="4144" r:id="rId114"/>
    <p:sldId id="4852" r:id="rId115"/>
    <p:sldId id="4681" r:id="rId116"/>
    <p:sldId id="4932" r:id="rId117"/>
    <p:sldId id="4698" r:id="rId118"/>
    <p:sldId id="3929" r:id="rId119"/>
    <p:sldId id="4854" r:id="rId120"/>
    <p:sldId id="3581" r:id="rId121"/>
    <p:sldId id="3582" r:id="rId122"/>
    <p:sldId id="3609" r:id="rId123"/>
    <p:sldId id="4145" r:id="rId124"/>
    <p:sldId id="3583" r:id="rId125"/>
    <p:sldId id="3614" r:id="rId126"/>
    <p:sldId id="3615" r:id="rId127"/>
    <p:sldId id="4146" r:id="rId128"/>
    <p:sldId id="5136" r:id="rId129"/>
    <p:sldId id="3584" r:id="rId130"/>
    <p:sldId id="3585" r:id="rId131"/>
    <p:sldId id="3586" r:id="rId132"/>
    <p:sldId id="3848" r:id="rId133"/>
    <p:sldId id="3710" r:id="rId134"/>
    <p:sldId id="3711" r:id="rId135"/>
    <p:sldId id="3712" r:id="rId136"/>
    <p:sldId id="4855" r:id="rId137"/>
    <p:sldId id="4856" r:id="rId138"/>
    <p:sldId id="4857" r:id="rId139"/>
    <p:sldId id="4858" r:id="rId140"/>
    <p:sldId id="4859" r:id="rId141"/>
    <p:sldId id="4860" r:id="rId142"/>
    <p:sldId id="3719" r:id="rId143"/>
    <p:sldId id="4861" r:id="rId144"/>
    <p:sldId id="3720" r:id="rId145"/>
    <p:sldId id="4862" r:id="rId146"/>
    <p:sldId id="2489" r:id="rId147"/>
    <p:sldId id="2490" r:id="rId148"/>
    <p:sldId id="2644" r:id="rId149"/>
    <p:sldId id="2491" r:id="rId150"/>
    <p:sldId id="4863" r:id="rId151"/>
    <p:sldId id="4893" r:id="rId152"/>
    <p:sldId id="3721" r:id="rId153"/>
    <p:sldId id="3722" r:id="rId154"/>
    <p:sldId id="1513" r:id="rId155"/>
    <p:sldId id="1512" r:id="rId156"/>
    <p:sldId id="4699" r:id="rId157"/>
    <p:sldId id="3723" r:id="rId158"/>
    <p:sldId id="2356" r:id="rId159"/>
    <p:sldId id="3958" r:id="rId160"/>
    <p:sldId id="3978" r:id="rId161"/>
    <p:sldId id="2054" r:id="rId162"/>
    <p:sldId id="2379" r:id="rId163"/>
    <p:sldId id="5029" r:id="rId164"/>
    <p:sldId id="5028" r:id="rId165"/>
    <p:sldId id="3981" r:id="rId166"/>
    <p:sldId id="3982" r:id="rId167"/>
    <p:sldId id="2465" r:id="rId168"/>
    <p:sldId id="3984" r:id="rId169"/>
    <p:sldId id="3726" r:id="rId170"/>
    <p:sldId id="3728" r:id="rId171"/>
    <p:sldId id="3855" r:id="rId172"/>
    <p:sldId id="5139" r:id="rId173"/>
    <p:sldId id="4879" r:id="rId174"/>
    <p:sldId id="2350" r:id="rId175"/>
    <p:sldId id="2369" r:id="rId176"/>
    <p:sldId id="2370" r:id="rId177"/>
    <p:sldId id="4869" r:id="rId178"/>
    <p:sldId id="2371" r:id="rId179"/>
    <p:sldId id="2366" r:id="rId180"/>
    <p:sldId id="2476" r:id="rId181"/>
    <p:sldId id="2362" r:id="rId182"/>
    <p:sldId id="2493" r:id="rId183"/>
    <p:sldId id="2494" r:id="rId184"/>
    <p:sldId id="2495" r:id="rId185"/>
    <p:sldId id="2496" r:id="rId186"/>
    <p:sldId id="2372" r:id="rId187"/>
    <p:sldId id="2497" r:id="rId188"/>
    <p:sldId id="2498" r:id="rId189"/>
    <p:sldId id="4882" r:id="rId190"/>
    <p:sldId id="4959" r:id="rId191"/>
    <p:sldId id="4960" r:id="rId192"/>
    <p:sldId id="4961" r:id="rId193"/>
    <p:sldId id="4962" r:id="rId194"/>
    <p:sldId id="4963" r:id="rId195"/>
    <p:sldId id="4964" r:id="rId196"/>
    <p:sldId id="4965" r:id="rId197"/>
    <p:sldId id="4966" r:id="rId198"/>
    <p:sldId id="4967" r:id="rId199"/>
    <p:sldId id="4982" r:id="rId200"/>
    <p:sldId id="5141" r:id="rId201"/>
    <p:sldId id="4983" r:id="rId202"/>
    <p:sldId id="3959" r:id="rId203"/>
    <p:sldId id="5026" r:id="rId204"/>
    <p:sldId id="5030" r:id="rId205"/>
    <p:sldId id="5055" r:id="rId206"/>
    <p:sldId id="5031" r:id="rId207"/>
    <p:sldId id="3294" r:id="rId208"/>
    <p:sldId id="3961" r:id="rId209"/>
    <p:sldId id="3985" r:id="rId210"/>
    <p:sldId id="4826" r:id="rId211"/>
    <p:sldId id="4835" r:id="rId212"/>
    <p:sldId id="2473" r:id="rId213"/>
    <p:sldId id="4868" r:id="rId214"/>
    <p:sldId id="4874" r:id="rId215"/>
    <p:sldId id="4871" r:id="rId216"/>
    <p:sldId id="4989" r:id="rId217"/>
    <p:sldId id="4875" r:id="rId218"/>
    <p:sldId id="4876" r:id="rId219"/>
    <p:sldId id="5027" r:id="rId220"/>
    <p:sldId id="4870" r:id="rId221"/>
    <p:sldId id="3972" r:id="rId222"/>
    <p:sldId id="3989" r:id="rId223"/>
    <p:sldId id="5109" r:id="rId2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18" autoAdjust="0"/>
    <p:restoredTop sz="99433" autoAdjust="0"/>
  </p:normalViewPr>
  <p:slideViewPr>
    <p:cSldViewPr>
      <p:cViewPr varScale="1">
        <p:scale>
          <a:sx n="108" d="100"/>
          <a:sy n="108" d="100"/>
        </p:scale>
        <p:origin x="68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xml"/><Relationship Id="rId84" Type="http://schemas.openxmlformats.org/officeDocument/2006/relationships/slide" Target="slides/slide23.xml"/><Relationship Id="rId138" Type="http://schemas.openxmlformats.org/officeDocument/2006/relationships/slide" Target="slides/slide77.xml"/><Relationship Id="rId159" Type="http://schemas.openxmlformats.org/officeDocument/2006/relationships/slide" Target="slides/slide98.xml"/><Relationship Id="rId170" Type="http://schemas.openxmlformats.org/officeDocument/2006/relationships/slide" Target="slides/slide109.xml"/><Relationship Id="rId191" Type="http://schemas.openxmlformats.org/officeDocument/2006/relationships/slide" Target="slides/slide130.xml"/><Relationship Id="rId205" Type="http://schemas.openxmlformats.org/officeDocument/2006/relationships/slide" Target="slides/slide144.xml"/><Relationship Id="rId226" Type="http://schemas.openxmlformats.org/officeDocument/2006/relationships/handoutMaster" Target="handoutMasters/handoutMaster1.xml"/><Relationship Id="rId107" Type="http://schemas.openxmlformats.org/officeDocument/2006/relationships/slide" Target="slides/slide4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3.xml"/><Relationship Id="rId128" Type="http://schemas.openxmlformats.org/officeDocument/2006/relationships/slide" Target="slides/slide67.xml"/><Relationship Id="rId149" Type="http://schemas.openxmlformats.org/officeDocument/2006/relationships/slide" Target="slides/slide88.xml"/><Relationship Id="rId5" Type="http://schemas.openxmlformats.org/officeDocument/2006/relationships/slideMaster" Target="slideMasters/slideMaster5.xml"/><Relationship Id="rId95" Type="http://schemas.openxmlformats.org/officeDocument/2006/relationships/slide" Target="slides/slide34.xml"/><Relationship Id="rId160" Type="http://schemas.openxmlformats.org/officeDocument/2006/relationships/slide" Target="slides/slide99.xml"/><Relationship Id="rId181" Type="http://schemas.openxmlformats.org/officeDocument/2006/relationships/slide" Target="slides/slide120.xml"/><Relationship Id="rId216" Type="http://schemas.openxmlformats.org/officeDocument/2006/relationships/slide" Target="slides/slide15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3.xml"/><Relationship Id="rId118" Type="http://schemas.openxmlformats.org/officeDocument/2006/relationships/slide" Target="slides/slide57.xml"/><Relationship Id="rId139" Type="http://schemas.openxmlformats.org/officeDocument/2006/relationships/slide" Target="slides/slide78.xml"/><Relationship Id="rId85" Type="http://schemas.openxmlformats.org/officeDocument/2006/relationships/slide" Target="slides/slide24.xml"/><Relationship Id="rId150" Type="http://schemas.openxmlformats.org/officeDocument/2006/relationships/slide" Target="slides/slide89.xml"/><Relationship Id="rId171" Type="http://schemas.openxmlformats.org/officeDocument/2006/relationships/slide" Target="slides/slide110.xml"/><Relationship Id="rId192" Type="http://schemas.openxmlformats.org/officeDocument/2006/relationships/slide" Target="slides/slide131.xml"/><Relationship Id="rId206" Type="http://schemas.openxmlformats.org/officeDocument/2006/relationships/slide" Target="slides/slide145.xml"/><Relationship Id="rId227"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7.xml"/><Relationship Id="rId129" Type="http://schemas.openxmlformats.org/officeDocument/2006/relationships/slide" Target="slides/slide68.xml"/><Relationship Id="rId54" Type="http://schemas.openxmlformats.org/officeDocument/2006/relationships/slideMaster" Target="slideMasters/slideMaster54.xml"/><Relationship Id="rId75" Type="http://schemas.openxmlformats.org/officeDocument/2006/relationships/slide" Target="slides/slide14.xml"/><Relationship Id="rId96" Type="http://schemas.openxmlformats.org/officeDocument/2006/relationships/slide" Target="slides/slide35.xml"/><Relationship Id="rId140" Type="http://schemas.openxmlformats.org/officeDocument/2006/relationships/slide" Target="slides/slide79.xml"/><Relationship Id="rId161" Type="http://schemas.openxmlformats.org/officeDocument/2006/relationships/slide" Target="slides/slide100.xml"/><Relationship Id="rId182" Type="http://schemas.openxmlformats.org/officeDocument/2006/relationships/slide" Target="slides/slide121.xml"/><Relationship Id="rId217" Type="http://schemas.openxmlformats.org/officeDocument/2006/relationships/slide" Target="slides/slide15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8.xml"/><Relationship Id="rId44" Type="http://schemas.openxmlformats.org/officeDocument/2006/relationships/slideMaster" Target="slideMasters/slideMaster44.xml"/><Relationship Id="rId65" Type="http://schemas.openxmlformats.org/officeDocument/2006/relationships/slide" Target="slides/slide4.xml"/><Relationship Id="rId86" Type="http://schemas.openxmlformats.org/officeDocument/2006/relationships/slide" Target="slides/slide25.xml"/><Relationship Id="rId130" Type="http://schemas.openxmlformats.org/officeDocument/2006/relationships/slide" Target="slides/slide69.xml"/><Relationship Id="rId151" Type="http://schemas.openxmlformats.org/officeDocument/2006/relationships/slide" Target="slides/slide90.xml"/><Relationship Id="rId172" Type="http://schemas.openxmlformats.org/officeDocument/2006/relationships/slide" Target="slides/slide111.xml"/><Relationship Id="rId193" Type="http://schemas.openxmlformats.org/officeDocument/2006/relationships/slide" Target="slides/slide132.xml"/><Relationship Id="rId207" Type="http://schemas.openxmlformats.org/officeDocument/2006/relationships/slide" Target="slides/slide146.xml"/><Relationship Id="rId228"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48.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5.xml"/><Relationship Id="rId97" Type="http://schemas.openxmlformats.org/officeDocument/2006/relationships/slide" Target="slides/slide36.xml"/><Relationship Id="rId120" Type="http://schemas.openxmlformats.org/officeDocument/2006/relationships/slide" Target="slides/slide59.xml"/><Relationship Id="rId141" Type="http://schemas.openxmlformats.org/officeDocument/2006/relationships/slide" Target="slides/slide80.xml"/><Relationship Id="rId7" Type="http://schemas.openxmlformats.org/officeDocument/2006/relationships/slideMaster" Target="slideMasters/slideMaster7.xml"/><Relationship Id="rId162" Type="http://schemas.openxmlformats.org/officeDocument/2006/relationships/slide" Target="slides/slide101.xml"/><Relationship Id="rId183" Type="http://schemas.openxmlformats.org/officeDocument/2006/relationships/slide" Target="slides/slide122.xml"/><Relationship Id="rId218" Type="http://schemas.openxmlformats.org/officeDocument/2006/relationships/slide" Target="slides/slide1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5.xml"/><Relationship Id="rId87" Type="http://schemas.openxmlformats.org/officeDocument/2006/relationships/slide" Target="slides/slide26.xml"/><Relationship Id="rId110" Type="http://schemas.openxmlformats.org/officeDocument/2006/relationships/slide" Target="slides/slide49.xml"/><Relationship Id="rId131" Type="http://schemas.openxmlformats.org/officeDocument/2006/relationships/slide" Target="slides/slide70.xml"/><Relationship Id="rId152" Type="http://schemas.openxmlformats.org/officeDocument/2006/relationships/slide" Target="slides/slide91.xml"/><Relationship Id="rId173" Type="http://schemas.openxmlformats.org/officeDocument/2006/relationships/slide" Target="slides/slide112.xml"/><Relationship Id="rId194" Type="http://schemas.openxmlformats.org/officeDocument/2006/relationships/slide" Target="slides/slide133.xml"/><Relationship Id="rId208" Type="http://schemas.openxmlformats.org/officeDocument/2006/relationships/slide" Target="slides/slide147.xml"/><Relationship Id="rId229"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6.xml"/><Relationship Id="rId100" Type="http://schemas.openxmlformats.org/officeDocument/2006/relationships/slide" Target="slides/slide39.xml"/><Relationship Id="rId8" Type="http://schemas.openxmlformats.org/officeDocument/2006/relationships/slideMaster" Target="slideMasters/slideMaster8.xml"/><Relationship Id="rId98" Type="http://schemas.openxmlformats.org/officeDocument/2006/relationships/slide" Target="slides/slide37.xml"/><Relationship Id="rId121" Type="http://schemas.openxmlformats.org/officeDocument/2006/relationships/slide" Target="slides/slide60.xml"/><Relationship Id="rId142" Type="http://schemas.openxmlformats.org/officeDocument/2006/relationships/slide" Target="slides/slide81.xml"/><Relationship Id="rId163" Type="http://schemas.openxmlformats.org/officeDocument/2006/relationships/slide" Target="slides/slide102.xml"/><Relationship Id="rId184" Type="http://schemas.openxmlformats.org/officeDocument/2006/relationships/slide" Target="slides/slide123.xml"/><Relationship Id="rId219" Type="http://schemas.openxmlformats.org/officeDocument/2006/relationships/slide" Target="slides/slide158.xml"/><Relationship Id="rId230"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6.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88" Type="http://schemas.openxmlformats.org/officeDocument/2006/relationships/slide" Target="slides/slide27.xml"/><Relationship Id="rId111" Type="http://schemas.openxmlformats.org/officeDocument/2006/relationships/slide" Target="slides/slide50.xml"/><Relationship Id="rId132" Type="http://schemas.openxmlformats.org/officeDocument/2006/relationships/slide" Target="slides/slide71.xml"/><Relationship Id="rId153" Type="http://schemas.openxmlformats.org/officeDocument/2006/relationships/slide" Target="slides/slide92.xml"/><Relationship Id="rId174" Type="http://schemas.openxmlformats.org/officeDocument/2006/relationships/slide" Target="slides/slide113.xml"/><Relationship Id="rId179" Type="http://schemas.openxmlformats.org/officeDocument/2006/relationships/slide" Target="slides/slide118.xml"/><Relationship Id="rId195" Type="http://schemas.openxmlformats.org/officeDocument/2006/relationships/slide" Target="slides/slide134.xml"/><Relationship Id="rId209" Type="http://schemas.openxmlformats.org/officeDocument/2006/relationships/slide" Target="slides/slide148.xml"/><Relationship Id="rId190" Type="http://schemas.openxmlformats.org/officeDocument/2006/relationships/slide" Target="slides/slide129.xml"/><Relationship Id="rId204" Type="http://schemas.openxmlformats.org/officeDocument/2006/relationships/slide" Target="slides/slide143.xml"/><Relationship Id="rId220" Type="http://schemas.openxmlformats.org/officeDocument/2006/relationships/slide" Target="slides/slide159.xml"/><Relationship Id="rId225"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5.xml"/><Relationship Id="rId127" Type="http://schemas.openxmlformats.org/officeDocument/2006/relationships/slide" Target="slides/slide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78" Type="http://schemas.openxmlformats.org/officeDocument/2006/relationships/slide" Target="slides/slide17.xml"/><Relationship Id="rId94" Type="http://schemas.openxmlformats.org/officeDocument/2006/relationships/slide" Target="slides/slide33.xml"/><Relationship Id="rId99" Type="http://schemas.openxmlformats.org/officeDocument/2006/relationships/slide" Target="slides/slide38.xml"/><Relationship Id="rId101" Type="http://schemas.openxmlformats.org/officeDocument/2006/relationships/slide" Target="slides/slide40.xml"/><Relationship Id="rId122" Type="http://schemas.openxmlformats.org/officeDocument/2006/relationships/slide" Target="slides/slide61.xml"/><Relationship Id="rId143" Type="http://schemas.openxmlformats.org/officeDocument/2006/relationships/slide" Target="slides/slide82.xml"/><Relationship Id="rId148" Type="http://schemas.openxmlformats.org/officeDocument/2006/relationships/slide" Target="slides/slide87.xml"/><Relationship Id="rId164" Type="http://schemas.openxmlformats.org/officeDocument/2006/relationships/slide" Target="slides/slide103.xml"/><Relationship Id="rId169" Type="http://schemas.openxmlformats.org/officeDocument/2006/relationships/slide" Target="slides/slide108.xml"/><Relationship Id="rId185" Type="http://schemas.openxmlformats.org/officeDocument/2006/relationships/slide" Target="slides/slide12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9.xml"/><Relationship Id="rId210" Type="http://schemas.openxmlformats.org/officeDocument/2006/relationships/slide" Target="slides/slide149.xml"/><Relationship Id="rId215" Type="http://schemas.openxmlformats.org/officeDocument/2006/relationships/slide" Target="slides/slide154.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7.xml"/><Relationship Id="rId89" Type="http://schemas.openxmlformats.org/officeDocument/2006/relationships/slide" Target="slides/slide28.xml"/><Relationship Id="rId112" Type="http://schemas.openxmlformats.org/officeDocument/2006/relationships/slide" Target="slides/slide51.xml"/><Relationship Id="rId133" Type="http://schemas.openxmlformats.org/officeDocument/2006/relationships/slide" Target="slides/slide72.xml"/><Relationship Id="rId154" Type="http://schemas.openxmlformats.org/officeDocument/2006/relationships/slide" Target="slides/slide93.xml"/><Relationship Id="rId175" Type="http://schemas.openxmlformats.org/officeDocument/2006/relationships/slide" Target="slides/slide114.xml"/><Relationship Id="rId196" Type="http://schemas.openxmlformats.org/officeDocument/2006/relationships/slide" Target="slides/slide135.xml"/><Relationship Id="rId200" Type="http://schemas.openxmlformats.org/officeDocument/2006/relationships/slide" Target="slides/slide139.xml"/><Relationship Id="rId16" Type="http://schemas.openxmlformats.org/officeDocument/2006/relationships/slideMaster" Target="slideMasters/slideMaster16.xml"/><Relationship Id="rId221" Type="http://schemas.openxmlformats.org/officeDocument/2006/relationships/slide" Target="slides/slide16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211" Type="http://schemas.openxmlformats.org/officeDocument/2006/relationships/slide" Target="slides/slide15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201" Type="http://schemas.openxmlformats.org/officeDocument/2006/relationships/slide" Target="slides/slide140.xml"/><Relationship Id="rId222" Type="http://schemas.openxmlformats.org/officeDocument/2006/relationships/slide" Target="slides/slide16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1" Type="http://schemas.openxmlformats.org/officeDocument/2006/relationships/slideMaster" Target="slideMasters/slideMaster1.xml"/><Relationship Id="rId212" Type="http://schemas.openxmlformats.org/officeDocument/2006/relationships/slide" Target="slides/slide15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202" Type="http://schemas.openxmlformats.org/officeDocument/2006/relationships/slide" Target="slides/slide141.xml"/><Relationship Id="rId223"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19" Type="http://schemas.openxmlformats.org/officeDocument/2006/relationships/slideMaster" Target="slideMasters/slideMaster19.xml"/><Relationship Id="rId224" Type="http://schemas.openxmlformats.org/officeDocument/2006/relationships/slide" Target="slides/slide163.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 Type="http://schemas.openxmlformats.org/officeDocument/2006/relationships/slideMaster" Target="slideMasters/slideMaster3.xml"/><Relationship Id="rId214" Type="http://schemas.openxmlformats.org/officeDocument/2006/relationships/slide" Target="slides/slide15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1/28/19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1/28/19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65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32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30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0623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3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77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784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49838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64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27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26218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127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141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964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155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86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939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12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39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009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9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890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575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994038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896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96537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6485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36854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17020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204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614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7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86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9241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257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26170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70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756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412606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23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13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267421897"/>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1/28/19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1/28/19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69329249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98562402"/>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44037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139391586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819244013"/>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63728627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136939014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38800776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2645839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4897863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36710610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30877525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5863302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72318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826179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84397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98109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568634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139575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985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45234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966285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80330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58419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68878265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8516367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5305802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3161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0260312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1/28/19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09232316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1/28/19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7907493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1/28/19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9516011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7768186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2440954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730149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39954770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446801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9739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053778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717990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692367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26460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01465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910288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20822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500027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8979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1.pn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1.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1.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theme" Target="../theme/theme2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7.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5" Type="http://schemas.openxmlformats.org/officeDocument/2006/relationships/slideLayout" Target="../slideLayouts/slideLayout300.xml"/><Relationship Id="rId4"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1.pn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0.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image" Target="../media/image1.png"/><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1.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1.pn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2.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pn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3.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image" Target="../media/image1.png"/><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35.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1.pn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6.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7.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1.png"/><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8.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1.pn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9.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0.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1.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2.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3.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1.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55.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3"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60.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1.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7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1/28/19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79788953"/>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4001"/>
      </p:ext>
    </p:extLst>
  </p:cSld>
  <p:clrMap bg1="lt1" tx1="dk1" bg2="lt2" tx2="dk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4332147"/>
      </p:ext>
    </p:extLst>
  </p:cSld>
  <p:clrMap bg1="lt1" tx1="dk1" bg2="lt2" tx2="dk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129"/>
      </p:ext>
    </p:extLst>
  </p:cSld>
  <p:clrMap bg1="lt1" tx1="dk1" bg2="lt2" tx2="dk2" accent1="accent1" accent2="accent2" accent3="accent3" accent4="accent4" accent5="accent5" accent6="accent6" hlink="hlink" folHlink="folHlink"/>
  <p:sldLayoutIdLst>
    <p:sldLayoutId id="2147487792" r:id="rId1"/>
    <p:sldLayoutId id="2147487793" r:id="rId2"/>
    <p:sldLayoutId id="2147487794" r:id="rId3"/>
    <p:sldLayoutId id="2147487795" r:id="rId4"/>
    <p:sldLayoutId id="2147487796" r:id="rId5"/>
    <p:sldLayoutId id="2147487797" r:id="rId6"/>
    <p:sldLayoutId id="2147487798" r:id="rId7"/>
    <p:sldLayoutId id="2147487799" r:id="rId8"/>
    <p:sldLayoutId id="2147487800" r:id="rId9"/>
    <p:sldLayoutId id="2147487801" r:id="rId10"/>
    <p:sldLayoutId id="214748780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13023667"/>
      </p:ext>
    </p:extLst>
  </p:cSld>
  <p:clrMap bg1="lt1" tx1="dk1" bg2="lt2" tx2="dk2" accent1="accent1" accent2="accent2" accent3="accent3" accent4="accent4" accent5="accent5" accent6="accent6" hlink="hlink" folHlink="folHlink"/>
  <p:sldLayoutIdLst>
    <p:sldLayoutId id="2147488500" r:id="rId1"/>
    <p:sldLayoutId id="2147488501" r:id="rId2"/>
    <p:sldLayoutId id="2147488502" r:id="rId3"/>
    <p:sldLayoutId id="2147488503" r:id="rId4"/>
    <p:sldLayoutId id="2147488504" r:id="rId5"/>
    <p:sldLayoutId id="2147488505" r:id="rId6"/>
    <p:sldLayoutId id="2147488506" r:id="rId7"/>
    <p:sldLayoutId id="2147488507" r:id="rId8"/>
    <p:sldLayoutId id="2147488508" r:id="rId9"/>
    <p:sldLayoutId id="2147488509" r:id="rId10"/>
    <p:sldLayoutId id="2147488510" r:id="rId11"/>
    <p:sldLayoutId id="214748851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9943817"/>
      </p:ext>
    </p:extLst>
  </p:cSld>
  <p:clrMap bg1="lt1" tx1="dk1" bg2="lt2" tx2="dk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217381"/>
      </p:ext>
    </p:extLst>
  </p:cSld>
  <p:clrMap bg1="lt1" tx1="dk1" bg2="lt2" tx2="dk2" accent1="accent1" accent2="accent2" accent3="accent3" accent4="accent4" accent5="accent5" accent6="accent6" hlink="hlink" folHlink="folHlink"/>
  <p:sldLayoutIdLst>
    <p:sldLayoutId id="2147488625" r:id="rId1"/>
    <p:sldLayoutId id="21474886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554631"/>
      </p:ext>
    </p:extLst>
  </p:cSld>
  <p:clrMap bg1="lt1" tx1="dk1" bg2="lt2" tx2="dk2" accent1="accent1" accent2="accent2" accent3="accent3" accent4="accent4" accent5="accent5" accent6="accent6" hlink="hlink" folHlink="folHlink"/>
  <p:sldLayoutIdLst>
    <p:sldLayoutId id="2147488744" r:id="rId1"/>
    <p:sldLayoutId id="2147488745" r:id="rId2"/>
    <p:sldLayoutId id="2147488746" r:id="rId3"/>
    <p:sldLayoutId id="2147488747" r:id="rId4"/>
    <p:sldLayoutId id="2147488748" r:id="rId5"/>
    <p:sldLayoutId id="2147488749" r:id="rId6"/>
    <p:sldLayoutId id="2147488750" r:id="rId7"/>
    <p:sldLayoutId id="2147488751" r:id="rId8"/>
    <p:sldLayoutId id="2147488752" r:id="rId9"/>
    <p:sldLayoutId id="2147488753" r:id="rId10"/>
    <p:sldLayoutId id="2147488754"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1/28/19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07021251"/>
      </p:ext>
    </p:extLst>
  </p:cSld>
  <p:clrMap bg1="lt1" tx1="dk1" bg2="lt2" tx2="dk2" accent1="accent1" accent2="accent2" accent3="accent3" accent4="accent4" accent5="accent5" accent6="accent6" hlink="hlink" folHlink="folHlink"/>
  <p:sldLayoutIdLst>
    <p:sldLayoutId id="2147488757" r:id="rId1"/>
    <p:sldLayoutId id="2147488758" r:id="rId2"/>
    <p:sldLayoutId id="2147488759" r:id="rId3"/>
    <p:sldLayoutId id="2147488760" r:id="rId4"/>
    <p:sldLayoutId id="2147488761" r:id="rId5"/>
    <p:sldLayoutId id="2147488762" r:id="rId6"/>
    <p:sldLayoutId id="2147488763" r:id="rId7"/>
    <p:sldLayoutId id="2147488764" r:id="rId8"/>
    <p:sldLayoutId id="2147488765" r:id="rId9"/>
    <p:sldLayoutId id="2147488766" r:id="rId10"/>
    <p:sldLayoutId id="214748876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5.xml"/></Relationships>
</file>

<file path=ppt/slides/_rels/slide104.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103.jpg"/><Relationship Id="rId1" Type="http://schemas.openxmlformats.org/officeDocument/2006/relationships/slideLayout" Target="../slideLayouts/slideLayout285.xml"/></Relationships>
</file>

<file path=ppt/slides/_rels/slide10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04.png"/><Relationship Id="rId1" Type="http://schemas.openxmlformats.org/officeDocument/2006/relationships/slideLayout" Target="../slideLayouts/slideLayout285.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5.png"/><Relationship Id="rId1" Type="http://schemas.openxmlformats.org/officeDocument/2006/relationships/slideLayout" Target="../slideLayouts/slideLayout285.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5.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1.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tiff"/><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7.jpeg"/><Relationship Id="rId1" Type="http://schemas.openxmlformats.org/officeDocument/2006/relationships/slideLayout" Target="../slideLayouts/slideLayout261.xml"/><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72.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7" Type="http://schemas.openxmlformats.org/officeDocument/2006/relationships/image" Target="../media/image109.png"/><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4" Type="http://schemas.openxmlformats.org/officeDocument/2006/relationships/hyperlink" Target="http://users.ece.cmu.edu/~omutlu/pub/flash-memory-failures-in-the-field-at-facebook_sigmetrics15-talk.pptx"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32.emf"/><Relationship Id="rId2" Type="http://schemas.openxmlformats.org/officeDocument/2006/relationships/slideLayout" Target="../slideLayouts/slideLayout49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120.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85.xml"/><Relationship Id="rId6" Type="http://schemas.openxmlformats.org/officeDocument/2006/relationships/image" Target="../media/image110.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8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8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8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6.xml"/><Relationship Id="rId1" Type="http://schemas.openxmlformats.org/officeDocument/2006/relationships/slideLayout" Target="../slideLayouts/slideLayout285.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85.xml"/></Relationships>
</file>

<file path=ppt/slides/_rels/slide129.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85.xml"/><Relationship Id="rId6" Type="http://schemas.openxmlformats.org/officeDocument/2006/relationships/image" Target="../media/image110.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6.png"/><Relationship Id="rId1" Type="http://schemas.openxmlformats.org/officeDocument/2006/relationships/slideLayout" Target="../slideLayouts/slideLayout261.xml"/></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5.xml"/></Relationships>
</file>

<file path=ppt/slides/_rels/slide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5.xml"/></Relationships>
</file>

<file path=ppt/slides/_rels/slide13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85.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115.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649.xml"/><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avatar-dram-refresh_dsn15.pdf" TargetMode="External"/><Relationship Id="rId1" Type="http://schemas.openxmlformats.org/officeDocument/2006/relationships/slideLayout" Target="../slideLayouts/slideLayout285.xml"/><Relationship Id="rId6" Type="http://schemas.openxmlformats.org/officeDocument/2006/relationships/image" Target="../media/image118.png"/><Relationship Id="rId5" Type="http://schemas.openxmlformats.org/officeDocument/2006/relationships/hyperlink" Target="https://people.inf.ethz.ch/omutlu/pub/avatar-dram-refresh_dsn15-talk.pdf" TargetMode="External"/><Relationship Id="rId4" Type="http://schemas.openxmlformats.org/officeDocument/2006/relationships/hyperlink" Target="https://people.inf.ethz.ch/omutlu/pub/avatar-dram-refresh_dsn15-talk.pptx"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85.xml"/><Relationship Id="rId6" Type="http://schemas.openxmlformats.org/officeDocument/2006/relationships/image" Target="../media/image119.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85.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120.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121.png"/><Relationship Id="rId1" Type="http://schemas.openxmlformats.org/officeDocument/2006/relationships/slideLayout" Target="../slideLayouts/slideLayout285.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g"/><Relationship Id="rId2" Type="http://schemas.openxmlformats.org/officeDocument/2006/relationships/notesSlide" Target="../notesSlides/notesSlide39.xml"/><Relationship Id="rId1" Type="http://schemas.openxmlformats.org/officeDocument/2006/relationships/slideLayout" Target="../slideLayouts/slideLayout62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97.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5.jpeg"/><Relationship Id="rId10" Type="http://schemas.openxmlformats.org/officeDocument/2006/relationships/image" Target="../media/image37.jpeg"/><Relationship Id="rId4" Type="http://schemas.openxmlformats.org/officeDocument/2006/relationships/image" Target="../media/image34.png"/><Relationship Id="rId9" Type="http://schemas.openxmlformats.org/officeDocument/2006/relationships/image" Target="../media/image33.emf"/></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50.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50.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50.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5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1.xml"/></Relationships>
</file>

<file path=ppt/slides/_rels/slide1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9.xml"/><Relationship Id="rId1" Type="http://schemas.openxmlformats.org/officeDocument/2006/relationships/slideLayout" Target="../slideLayouts/slideLayout514.xml"/><Relationship Id="rId5" Type="http://schemas.openxmlformats.org/officeDocument/2006/relationships/hyperlink" Target="http://mrfast.sourceforge.net/" TargetMode="External"/><Relationship Id="rId4" Type="http://schemas.openxmlformats.org/officeDocument/2006/relationships/image" Target="../media/image39.tiff"/></Relationships>
</file>

<file path=ppt/slides/_rels/slide1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30.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31.emf"/><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6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32.png"/></Relationships>
</file>

<file path=ppt/slides/_rels/slide15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3D-NAND-flash-lifetime-early-retention-loss-and-process-variation_sigmetrics18-talk.pdf" TargetMode="External"/><Relationship Id="rId2" Type="http://schemas.openxmlformats.org/officeDocument/2006/relationships/hyperlink" Target="https://people.inf.ethz.ch/omutlu/pub/3D-NAND-flash-lifetime-early-retention-loss-and-process-variation_sigmetrics18_pomacs18-twocolumn.pdf" TargetMode="External"/><Relationship Id="rId1" Type="http://schemas.openxmlformats.org/officeDocument/2006/relationships/slideLayout" Target="../slideLayouts/slideLayout261.xml"/><Relationship Id="rId6" Type="http://schemas.openxmlformats.org/officeDocument/2006/relationships/hyperlink" Target="https://people.inf.ethz.ch/omutlu/pub/3D-NAND-flash-lifetime-early-retention-loss-and-process-variation_sigmetrics18-talk.pptx" TargetMode="External"/><Relationship Id="rId5" Type="http://schemas.openxmlformats.org/officeDocument/2006/relationships/hyperlink" Target="https://people.inf.ethz.ch/omutlu/pub/3D-NAND-flash-lifetime-early-retention-loss-and-process-variation_sigmetrics18_pomacs18.pdf" TargetMode="External"/><Relationship Id="rId4" Type="http://schemas.openxmlformats.org/officeDocument/2006/relationships/hyperlink" Target="https://people.inf.ethz.ch/omutlu/pub/3D-NAND-flash-lifetime-early-retention-loss-and-process-variation_sigmetrics18-abstract.pdf" TargetMode="External"/></Relationships>
</file>

<file path=ppt/slides/_rels/slide155.xml.rels><?xml version="1.0" encoding="UTF-8" standalone="yes"?>
<Relationships xmlns="http://schemas.openxmlformats.org/package/2006/relationships"><Relationship Id="rId2" Type="http://schemas.openxmlformats.org/officeDocument/2006/relationships/hyperlink" Target="http://proceedingsoftheieee.ieee.org/" TargetMode="External"/><Relationship Id="rId1" Type="http://schemas.openxmlformats.org/officeDocument/2006/relationships/slideLayout" Target="../slideLayouts/slideLayout26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278.xml"/><Relationship Id="rId4" Type="http://schemas.openxmlformats.org/officeDocument/2006/relationships/image" Target="../media/image134.jpeg"/></Relationships>
</file>

<file path=ppt/slides/_rels/slide1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63.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mrfast.sourceforge.net/" TargetMode="External"/><Relationship Id="rId1" Type="http://schemas.openxmlformats.org/officeDocument/2006/relationships/slideLayout" Target="../slideLayouts/slideLayout514.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41.tiff"/><Relationship Id="rId1" Type="http://schemas.openxmlformats.org/officeDocument/2006/relationships/slideLayout" Target="../slideLayouts/slideLayout51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97.xml"/><Relationship Id="rId1" Type="http://schemas.openxmlformats.org/officeDocument/2006/relationships/vmlDrawing" Target="../drawings/vmlDrawing3.vml"/><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arxiv.org/pdf/1711.01177.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8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8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1.pn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3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3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3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6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5.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72.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5.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74.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7.xml"/><Relationship Id="rId1" Type="http://schemas.openxmlformats.org/officeDocument/2006/relationships/slideLayout" Target="../slideLayouts/slideLayout437.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448.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xml"/><Relationship Id="rId1" Type="http://schemas.openxmlformats.org/officeDocument/2006/relationships/slideLayout" Target="../slideLayouts/slideLayout448.xml"/><Relationship Id="rId4" Type="http://schemas.openxmlformats.org/officeDocument/2006/relationships/image" Target="../media/image83.jpg"/></Relationships>
</file>

<file path=ppt/slides/_rels/slide7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448.xml"/><Relationship Id="rId4" Type="http://schemas.openxmlformats.org/officeDocument/2006/relationships/image" Target="../media/image83.jpg"/></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1.xml"/><Relationship Id="rId1" Type="http://schemas.openxmlformats.org/officeDocument/2006/relationships/slideLayout" Target="../slideLayouts/slideLayout448.xml"/><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59.xml"/><Relationship Id="rId6" Type="http://schemas.openxmlformats.org/officeDocument/2006/relationships/hyperlink" Target="https://github.com/CMU-SAFARI/rowhammer" TargetMode="External"/><Relationship Id="rId5" Type="http://schemas.openxmlformats.org/officeDocument/2006/relationships/image" Target="../media/image84.jpeg"/><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59.xml"/><Relationship Id="rId6" Type="http://schemas.openxmlformats.org/officeDocument/2006/relationships/hyperlink" Target="https://github.com/CMU-SAFARI/rowhammer" TargetMode="External"/><Relationship Id="rId5" Type="http://schemas.openxmlformats.org/officeDocument/2006/relationships/image" Target="../media/image84.jpe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59.xml"/><Relationship Id="rId6" Type="http://schemas.openxmlformats.org/officeDocument/2006/relationships/hyperlink" Target="https://github.com/CMU-SAFARI/rowhammer" TargetMode="External"/><Relationship Id="rId5" Type="http://schemas.openxmlformats.org/officeDocument/2006/relationships/image" Target="../media/image84.jpe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59.xml"/><Relationship Id="rId6" Type="http://schemas.openxmlformats.org/officeDocument/2006/relationships/hyperlink" Target="https://github.com/CMU-SAFARI/rowhammer" TargetMode="External"/><Relationship Id="rId5" Type="http://schemas.openxmlformats.org/officeDocument/2006/relationships/image" Target="../media/image84.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59.xml"/><Relationship Id="rId6" Type="http://schemas.openxmlformats.org/officeDocument/2006/relationships/hyperlink" Target="https://github.com/CMU-SAFARI/rowhammer" TargetMode="External"/><Relationship Id="rId5" Type="http://schemas.openxmlformats.org/officeDocument/2006/relationships/image" Target="../media/image84.jpeg"/><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8.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61.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1.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61.xml"/><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61.xml"/><Relationship Id="rId5" Type="http://schemas.openxmlformats.org/officeDocument/2006/relationships/image" Target="../media/image90.png"/><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261.xml"/><Relationship Id="rId4" Type="http://schemas.openxmlformats.org/officeDocument/2006/relationships/hyperlink" Target="http://dl.acm.org/citation.cfm?doid=2872362.2872390" TargetMode="External"/></Relationships>
</file>

<file path=ppt/slides/_rels/slide88.xml.rels><?xml version="1.0" encoding="UTF-8" standalone="yes"?>
<Relationships xmlns="http://schemas.openxmlformats.org/package/2006/relationships"><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261.xml"/></Relationships>
</file>

<file path=ppt/slides/_rels/slide89.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2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261.xml"/></Relationships>
</file>

<file path=ppt/slides/_rels/slide91.xml.rels><?xml version="1.0" encoding="UTF-8" standalone="yes"?>
<Relationships xmlns="http://schemas.openxmlformats.org/package/2006/relationships"><Relationship Id="rId2" Type="http://schemas.openxmlformats.org/officeDocument/2006/relationships/hyperlink" Target="https://arxiv.org/pdf/1805.04956.pdf" TargetMode="External"/><Relationship Id="rId1" Type="http://schemas.openxmlformats.org/officeDocument/2006/relationships/slideLayout" Target="../slideLayouts/slideLayout261.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1.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61.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91.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91.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91.xml"/><Relationship Id="rId4" Type="http://schemas.openxmlformats.org/officeDocument/2006/relationships/image" Target="../media/image99.png"/></Relationships>
</file>

<file path=ppt/slides/_rels/slide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6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1.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support.apple.com/en-gb/HT204934" TargetMode="External"/><Relationship Id="rId1" Type="http://schemas.openxmlformats.org/officeDocument/2006/relationships/slideLayout" Target="../slideLayouts/slideLayout2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January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1: Trends &amp; Reliability/Security</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553587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61383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18913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02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518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62578530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4409261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105</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99389271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Reliability/Security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106</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22712186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092703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108</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409074249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3027008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4242130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27077356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2340213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5001621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05026548"/>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84821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92758514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xmlns=""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1035928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endParaRPr lang="en-US" sz="2200" dirty="0">
              <a:solidFill>
                <a:srgbClr val="0000FF"/>
              </a:solidFill>
            </a:endParaRPr>
          </a:p>
          <a:p>
            <a:r>
              <a:rPr lang="en-US" sz="2200" dirty="0"/>
              <a:t>Justin Meza, </a:t>
            </a:r>
            <a:r>
              <a:rPr lang="en-US" sz="2200" dirty="0" err="1"/>
              <a:t>Qiang</a:t>
            </a:r>
            <a:r>
              <a:rPr lang="en-US" sz="2200" dirty="0"/>
              <a:t> Wu, </a:t>
            </a:r>
            <a:r>
              <a:rPr lang="en-US" sz="2200" dirty="0" err="1"/>
              <a:t>Sanjeev</a:t>
            </a:r>
            <a:r>
              <a:rPr lang="en-US" sz="2200" dirty="0"/>
              <a:t> Kumar, and Onur Mutlu,</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708054"/>
            <a:ext cx="9144000" cy="1313234"/>
          </a:xfrm>
          <a:prstGeom prst="rect">
            <a:avLst/>
          </a:prstGeom>
        </p:spPr>
      </p:pic>
    </p:spTree>
    <p:extLst>
      <p:ext uri="{BB962C8B-B14F-4D97-AF65-F5344CB8AC3E}">
        <p14:creationId xmlns:p14="http://schemas.microsoft.com/office/powerpoint/2010/main" val="3630766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17109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04812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1745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1745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14717357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989001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79695337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695795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82503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5833061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137567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3540009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13021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4054077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More on Data Retention Failures </a:t>
            </a:r>
            <a:r>
              <a:rPr lang="en-US" sz="3000" b="1" dirty="0"/>
              <a:t>[ISCA’13]</a:t>
            </a:r>
          </a:p>
        </p:txBody>
      </p:sp>
    </p:spTree>
    <p:extLst>
      <p:ext uri="{BB962C8B-B14F-4D97-AF65-F5344CB8AC3E}">
        <p14:creationId xmlns:p14="http://schemas.microsoft.com/office/powerpoint/2010/main" val="36464160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182737506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47672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150591511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193790125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408081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06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2"/>
              </a:rPr>
              <a:t>"AVATAR: A Variable-Retention-Time (VRT) Aware Refresh for DRAM Systems"</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6"/>
          <a:stretch>
            <a:fillRect/>
          </a:stretch>
        </p:blipFill>
        <p:spPr>
          <a:xfrm>
            <a:off x="0" y="3933056"/>
            <a:ext cx="9144000" cy="1642219"/>
          </a:xfrm>
          <a:prstGeom prst="rect">
            <a:avLst/>
          </a:prstGeom>
        </p:spPr>
      </p:pic>
    </p:spTree>
    <p:extLst>
      <p:ext uri="{BB962C8B-B14F-4D97-AF65-F5344CB8AC3E}">
        <p14:creationId xmlns:p14="http://schemas.microsoft.com/office/powerpoint/2010/main" val="250601956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25964624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160304534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11958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204377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1847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1848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198194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916832"/>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63790551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9535824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142</a:t>
            </a:fld>
            <a:endParaRPr lang="en-US"/>
          </a:p>
        </p:txBody>
      </p:sp>
    </p:spTree>
    <p:extLst>
      <p:ext uri="{BB962C8B-B14F-4D97-AF65-F5344CB8AC3E}">
        <p14:creationId xmlns:p14="http://schemas.microsoft.com/office/powerpoint/2010/main" val="911004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36104951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a:t>
            </a:r>
            <a:r>
              <a:rPr lang="en-US" sz="1000" dirty="0">
                <a:solidFill>
                  <a:srgbClr val="000000"/>
                </a:solidFill>
                <a:latin typeface="Calibri"/>
                <a:cs typeface="Calibri"/>
              </a:rPr>
              <a:t>:  By </a:t>
            </a:r>
            <a:r>
              <a:rPr lang="ko-KR" altLang="en-US" sz="1000" dirty="0" err="1">
                <a:solidFill>
                  <a:srgbClr val="000000"/>
                </a:solidFill>
                <a:latin typeface="Calibri"/>
                <a:cs typeface="Calibri"/>
              </a:rPr>
              <a:t>최광모</a:t>
            </a:r>
            <a:r>
              <a:rPr lang="ko-KR" altLang="en-US" sz="1000" dirty="0">
                <a:solidFill>
                  <a:srgbClr val="000000"/>
                </a:solidFill>
                <a:latin typeface="Calibri"/>
                <a:cs typeface="Calibri"/>
              </a:rPr>
              <a:t> </a:t>
            </a:r>
            <a:r>
              <a:rPr lang="en-US" altLang="ko-KR" sz="1000" dirty="0">
                <a:solidFill>
                  <a:srgbClr val="000000"/>
                </a:solidFill>
                <a:latin typeface="Calibri"/>
                <a:cs typeface="Calibri"/>
              </a:rPr>
              <a:t>- </a:t>
            </a:r>
            <a:r>
              <a:rPr lang="en-US" sz="1000" dirty="0">
                <a:solidFill>
                  <a:srgbClr val="000000"/>
                </a:solidFill>
                <a:latin typeface="Calibri"/>
                <a:cs typeface="Calibri"/>
              </a:rPr>
              <a:t>Own work, CC BY-SA 4.0, https://</a:t>
            </a:r>
            <a:r>
              <a:rPr lang="en-US" sz="1000" dirty="0" err="1">
                <a:solidFill>
                  <a:srgbClr val="000000"/>
                </a:solidFill>
                <a:latin typeface="Calibri"/>
                <a:cs typeface="Calibri"/>
              </a:rPr>
              <a:t>commons.wikimedia.org</a:t>
            </a:r>
            <a:r>
              <a:rPr lang="en-US" sz="1000" dirty="0">
                <a:solidFill>
                  <a:srgbClr val="000000"/>
                </a:solidFill>
                <a:latin typeface="Calibri"/>
                <a:cs typeface="Calibri"/>
              </a:rPr>
              <a:t>/w/</a:t>
            </a:r>
            <a:r>
              <a:rPr lang="en-US" sz="1000" dirty="0" err="1">
                <a:solidFill>
                  <a:srgbClr val="000000"/>
                </a:solidFill>
                <a:latin typeface="Calibri"/>
                <a:cs typeface="Calibri"/>
              </a:rPr>
              <a:t>index.php?curid</a:t>
            </a:r>
            <a:r>
              <a:rPr lang="en-US" sz="1000" dirty="0">
                <a:solidFill>
                  <a:srgbClr val="000000"/>
                </a:solidFill>
                <a:latin typeface="Calibri"/>
                <a:cs typeface="Calibri"/>
              </a:rPr>
              <a:t>=35197984</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0830070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145</a:t>
            </a:fld>
            <a:endParaRPr lang="en-US" altLang="en-US">
              <a:solidFill>
                <a:srgbClr val="000000"/>
              </a:solidFill>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a:t>
            </a:r>
            <a:r>
              <a:rPr lang="en-US" sz="1000" dirty="0">
                <a:solidFill>
                  <a:srgbClr val="000000"/>
                </a:solidFill>
                <a:latin typeface="Calibri"/>
                <a:cs typeface="Calibri"/>
              </a:rPr>
              <a:t>:  </a:t>
            </a:r>
            <a:r>
              <a:rPr lang="en-US" sz="1000" dirty="0" err="1">
                <a:solidFill>
                  <a:srgbClr val="000000"/>
                </a:solidFill>
                <a:latin typeface="Calibri"/>
                <a:cs typeface="Calibri"/>
              </a:rPr>
              <a:t>Morry</a:t>
            </a:r>
            <a:r>
              <a:rPr lang="en-US" sz="1000" dirty="0">
                <a:solidFill>
                  <a:srgbClr val="000000"/>
                </a:solidFill>
                <a:latin typeface="Calibri"/>
                <a:cs typeface="Calibri"/>
              </a:rPr>
              <a:t> Gash/AP,</a:t>
            </a:r>
          </a:p>
          <a:p>
            <a:pPr>
              <a:defRPr/>
            </a:pPr>
            <a:r>
              <a:rPr lang="en-US" sz="1000" dirty="0">
                <a:solidFill>
                  <a:srgbClr val="000000"/>
                </a:solidFill>
                <a:latin typeface="Calibri"/>
                <a:cs typeface="Calibri"/>
              </a:rPr>
              <a:t> https://</a:t>
            </a:r>
            <a:r>
              <a:rPr lang="en-US" sz="1000" dirty="0" err="1">
                <a:solidFill>
                  <a:srgbClr val="000000"/>
                </a:solidFill>
                <a:latin typeface="Calibri"/>
                <a:cs typeface="Calibri"/>
              </a:rPr>
              <a:t>www.npr.org</a:t>
            </a:r>
            <a:r>
              <a:rPr lang="en-US" sz="1000" dirty="0">
                <a:solidFill>
                  <a:srgbClr val="000000"/>
                </a:solidFill>
                <a:latin typeface="Calibri"/>
                <a:cs typeface="Calibri"/>
              </a:rPr>
              <a:t>/2017/08/01/540669701/10-years-after-bridge-collapse-america-is-still-crumbling?t=1535427165809</a:t>
            </a:r>
          </a:p>
          <a:p>
            <a:pPr>
              <a:defRPr/>
            </a:pPr>
            <a:br>
              <a:rPr lang="en-US" sz="1000" dirty="0">
                <a:solidFill>
                  <a:srgbClr val="000000"/>
                </a:solidFill>
                <a:latin typeface="Calibri"/>
                <a:cs typeface="Calibri"/>
              </a:rPr>
            </a:b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61733691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a:t>
            </a:r>
            <a:r>
              <a:rPr lang="en-US" sz="1000" dirty="0">
                <a:solidFill>
                  <a:srgbClr val="000000"/>
                </a:solidFill>
                <a:latin typeface="Calibri"/>
                <a:cs typeface="Calibri"/>
              </a:rPr>
              <a:t>: AFP / Valery HACHE, https://</a:t>
            </a:r>
            <a:r>
              <a:rPr lang="en-US" sz="1000" dirty="0" err="1">
                <a:solidFill>
                  <a:srgbClr val="000000"/>
                </a:solidFill>
                <a:latin typeface="Calibri"/>
                <a:cs typeface="Calibri"/>
              </a:rPr>
              <a:t>www.capitalfm.co.ke</a:t>
            </a:r>
            <a:r>
              <a:rPr lang="en-US" sz="1000" dirty="0">
                <a:solidFill>
                  <a:srgbClr val="000000"/>
                </a:solidFill>
                <a:latin typeface="Calibri"/>
                <a:cs typeface="Calibri"/>
              </a:rPr>
              <a:t>/news/2018/08/genoa-bridge-collapse-what-we-know/</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75854507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817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148</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500" dirty="0">
                <a:solidFill>
                  <a:srgbClr val="006633"/>
                </a:solidFill>
              </a:rPr>
              <a:t>Understand and Model with Experiments (DRAM)</a:t>
            </a:r>
          </a:p>
        </p:txBody>
      </p:sp>
    </p:spTree>
    <p:extLst>
      <p:ext uri="{BB962C8B-B14F-4D97-AF65-F5344CB8AC3E}">
        <p14:creationId xmlns:p14="http://schemas.microsoft.com/office/powerpoint/2010/main" val="3538018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61" name="Rectangle 60"/>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Tree>
    <p:extLst>
      <p:ext uri="{BB962C8B-B14F-4D97-AF65-F5344CB8AC3E}">
        <p14:creationId xmlns:p14="http://schemas.microsoft.com/office/powerpoint/2010/main" val="14899188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9989883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Understanding Flash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52681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151</a:t>
            </a:fld>
            <a:endParaRPr lang="en-US" altLang="en-US">
              <a:solidFill>
                <a:srgbClr val="000000"/>
              </a:solidFill>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197736310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70192126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5568653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POMACS Journal Version (same content, different format)</a:t>
            </a:r>
            <a:r>
              <a:rPr lang="en-US" sz="2000" dirty="0"/>
              <a:t>]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a:t>
            </a:r>
          </a:p>
          <a:p>
            <a:pPr marL="0" indent="0">
              <a:buNone/>
            </a:pPr>
            <a:br>
              <a:rPr lang="en-US" sz="2000" dirty="0"/>
            </a:br>
            <a:br>
              <a:rPr lang="en-US" sz="2000" dirty="0"/>
            </a:br>
            <a:endParaRPr lang="en-US" sz="2000"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8"/>
          <a:stretch>
            <a:fillRect/>
          </a:stretch>
        </p:blipFill>
        <p:spPr>
          <a:xfrm>
            <a:off x="0" y="4278117"/>
            <a:ext cx="9144000" cy="1743171"/>
          </a:xfrm>
          <a:prstGeom prst="rect">
            <a:avLst/>
          </a:prstGeom>
        </p:spPr>
      </p:pic>
    </p:spTree>
    <p:extLst>
      <p:ext uri="{BB962C8B-B14F-4D97-AF65-F5344CB8AC3E}">
        <p14:creationId xmlns:p14="http://schemas.microsoft.com/office/powerpoint/2010/main" val="361419593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Another Talk: NAND Flash Memory Robustness</a:t>
            </a:r>
          </a:p>
        </p:txBody>
      </p:sp>
      <p:sp>
        <p:nvSpPr>
          <p:cNvPr id="3" name="Content Placeholder 2"/>
          <p:cNvSpPr>
            <a:spLocks noGrp="1"/>
          </p:cNvSpPr>
          <p:nvPr>
            <p:ph idx="1"/>
          </p:nvPr>
        </p:nvSpPr>
        <p:spPr>
          <a:xfrm>
            <a:off x="228600" y="908720"/>
            <a:ext cx="8915400" cy="5256584"/>
          </a:xfrm>
        </p:spPr>
        <p:txBody>
          <a:bodyPr/>
          <a:lstStyle/>
          <a:p>
            <a:r>
              <a:rPr lang="en-US" sz="1800" dirty="0"/>
              <a:t>Yu Cai, </a:t>
            </a:r>
            <a:r>
              <a:rPr lang="en-US" sz="1800" dirty="0" err="1"/>
              <a:t>Saugata</a:t>
            </a:r>
            <a:r>
              <a:rPr lang="en-US" sz="1800" dirty="0"/>
              <a:t> </a:t>
            </a:r>
            <a:r>
              <a:rPr lang="en-US" sz="1800" dirty="0" err="1"/>
              <a:t>Ghose</a:t>
            </a:r>
            <a:r>
              <a:rPr lang="en-US" sz="1800" dirty="0"/>
              <a:t>, Erich F. </a:t>
            </a:r>
            <a:r>
              <a:rPr lang="en-US" sz="1800" dirty="0" err="1"/>
              <a:t>Haratsch</a:t>
            </a:r>
            <a:r>
              <a:rPr lang="en-US" sz="1800" dirty="0"/>
              <a:t>, </a:t>
            </a:r>
            <a:r>
              <a:rPr lang="en-US" sz="1800" dirty="0" err="1"/>
              <a:t>Yixin</a:t>
            </a:r>
            <a:r>
              <a:rPr lang="en-US" sz="1800" dirty="0"/>
              <a:t> Luo, and Onur Mutlu,</a:t>
            </a:r>
            <a:br>
              <a:rPr lang="en-US" sz="1800" dirty="0"/>
            </a:br>
            <a:r>
              <a:rPr lang="en-US" sz="1800" b="1" dirty="0"/>
              <a:t>"Error Characterization, Mitigation, and Recovery in Flash Memory Based Solid State Drives"</a:t>
            </a:r>
            <a:br>
              <a:rPr lang="en-US" sz="1800" dirty="0"/>
            </a:br>
            <a:r>
              <a:rPr lang="en-US" sz="1800" i="1" dirty="0"/>
              <a:t>to appear in </a:t>
            </a:r>
            <a:r>
              <a:rPr lang="en-US" sz="1800" i="1" dirty="0">
                <a:hlinkClick r:id="rId2"/>
              </a:rPr>
              <a:t>Proceedings of the IEEE</a:t>
            </a:r>
            <a:r>
              <a:rPr lang="en-US" sz="1800" dirty="0"/>
              <a:t>,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362809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422799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1868668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069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31768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715849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1633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161</a:t>
            </a:fld>
            <a:endParaRPr lang="en-US">
              <a:solidFill>
                <a:srgbClr val="000000"/>
              </a:solidFill>
            </a:endParaRPr>
          </a:p>
        </p:txBody>
      </p:sp>
    </p:spTree>
    <p:extLst>
      <p:ext uri="{BB962C8B-B14F-4D97-AF65-F5344CB8AC3E}">
        <p14:creationId xmlns:p14="http://schemas.microsoft.com/office/powerpoint/2010/main" val="5543247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162</a:t>
            </a:fld>
            <a:endParaRPr lang="en-US"/>
          </a:p>
        </p:txBody>
      </p:sp>
    </p:spTree>
    <p:extLst>
      <p:ext uri="{BB962C8B-B14F-4D97-AF65-F5344CB8AC3E}">
        <p14:creationId xmlns:p14="http://schemas.microsoft.com/office/powerpoint/2010/main" val="185577491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January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1: Trends &amp; Reliability/Security</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710055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46466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the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687535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74155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 security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905439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19480"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err="1">
                <a:solidFill>
                  <a:srgbClr val="006633"/>
                </a:solidFill>
              </a:rPr>
              <a:t>GateKeeper</a:t>
            </a:r>
            <a:r>
              <a:rPr lang="en-US" sz="3600" kern="0" dirty="0">
                <a:solidFill>
                  <a:srgbClr val="006633"/>
                </a:solidFill>
              </a:rPr>
              <a:t>: FPGA-Based Alignment Filtering</a:t>
            </a:r>
            <a:endParaRPr kumimoji="0" lang="en-US" sz="36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27633111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35173957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14363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535276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1163451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6887641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27594781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21536346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11557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19200"/>
            <a:ext cx="6865906" cy="3721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9832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19200"/>
            <a:ext cx="6865906" cy="4926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1805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74476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31</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34</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35</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FF"/>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27823479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37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38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39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5589240"/>
            <a:ext cx="6865906" cy="5563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837108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641941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9660779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360497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2332076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45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192576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47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48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49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1382654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89663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29178050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solidFill>
                  <a:srgbClr val="0000FF"/>
                </a:solidFill>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7315240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7F879DDE-D4E0-C843-BCDB-D66C8C3E797D}"/>
              </a:ext>
            </a:extLst>
          </p:cNvPr>
          <p:cNvSpPr/>
          <p:nvPr/>
        </p:nvSpPr>
        <p:spPr>
          <a:xfrm>
            <a:off x="568094" y="105273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63401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2380025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205405787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40563875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902655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205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63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33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2760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073175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84015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55187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801139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F317F1DC-6249-CF48-BEEE-535896154944}"/>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2637991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17969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60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276281911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246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02626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657159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4609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8438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8040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4468566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41006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057621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9973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297064352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6275170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7532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431357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679641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36512"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2748329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36512"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73360318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390176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0532372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lvl="1">
              <a:buFont typeface="Wingdings" pitchFamily="2" charset="2"/>
              <a:buChar char="n"/>
              <a:defRPr/>
            </a:pPr>
            <a:endParaRPr lang="en-US" sz="1800" dirty="0"/>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4585072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a:t>
            </a:r>
            <a:r>
              <a:rPr lang="en-US" sz="1800" dirty="0" err="1"/>
              <a:t>Veen</a:t>
            </a:r>
            <a:r>
              <a:rPr lang="en-US" sz="1800" dirty="0"/>
              <a:t> et al.,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9985042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30548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020924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2344457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7842995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38997584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4541066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274973911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406020327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89641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98</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2354141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r>
              <a:rPr lang="en-US" dirty="0">
                <a:solidFill>
                  <a:srgbClr val="0000FF"/>
                </a:solidFill>
              </a:rPr>
              <a:t>HP, Lenovo, and other vendors released similar patches</a:t>
            </a:r>
          </a:p>
        </p:txBody>
      </p:sp>
    </p:spTree>
    <p:extLst>
      <p:ext uri="{BB962C8B-B14F-4D97-AF65-F5344CB8AC3E}">
        <p14:creationId xmlns:p14="http://schemas.microsoft.com/office/powerpoint/2010/main" val="128366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6.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192310</TotalTime>
  <Words>8435</Words>
  <Application>Microsoft Macintosh PowerPoint</Application>
  <PresentationFormat>On-screen Show (4:3)</PresentationFormat>
  <Paragraphs>1498</Paragraphs>
  <Slides>163</Slides>
  <Notes>43</Notes>
  <HiddenSlides>0</HiddenSlides>
  <MMClips>0</MMClips>
  <ScaleCrop>false</ScaleCrop>
  <HeadingPairs>
    <vt:vector size="8" baseType="variant">
      <vt:variant>
        <vt:lpstr>Fonts Used</vt:lpstr>
      </vt:variant>
      <vt:variant>
        <vt:i4>22</vt:i4>
      </vt:variant>
      <vt:variant>
        <vt:lpstr>Theme</vt:lpstr>
      </vt:variant>
      <vt:variant>
        <vt:i4>61</vt:i4>
      </vt:variant>
      <vt:variant>
        <vt:lpstr>Embedded OLE Servers</vt:lpstr>
      </vt:variant>
      <vt:variant>
        <vt:i4>1</vt:i4>
      </vt:variant>
      <vt:variant>
        <vt:lpstr>Slide Titles</vt:lpstr>
      </vt:variant>
      <vt:variant>
        <vt:i4>163</vt:i4>
      </vt:variant>
    </vt:vector>
  </HeadingPairs>
  <TitlesOfParts>
    <vt:vector size="247" baseType="lpstr">
      <vt:lpstr>Meiryo</vt:lpstr>
      <vt:lpstr>ＭＳ Ｐゴシック</vt:lpstr>
      <vt:lpstr>ＭＳ Ｐゴシック</vt:lpstr>
      <vt:lpstr>Adobe Garamond Pro</vt:lpstr>
      <vt:lpstr>Aparajita</vt:lpstr>
      <vt:lpstr>Arial</vt:lpstr>
      <vt:lpstr>Arial Narrow</vt:lpstr>
      <vt:lpstr>Calibri</vt:lpstr>
      <vt:lpstr>Calibri Light</vt:lpstr>
      <vt:lpstr>Cambria</vt:lpstr>
      <vt:lpstr>Cambria Math</vt:lpstr>
      <vt:lpstr>Courier New</vt:lpstr>
      <vt:lpstr>europa</vt:lpstr>
      <vt:lpstr>Futura Medium</vt:lpstr>
      <vt:lpstr>Garamond</vt:lpstr>
      <vt:lpstr>Gill Sans MT</vt:lpstr>
      <vt:lpstr>나눔고딕</vt:lpstr>
      <vt:lpstr>Perpetua</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156_Edge</vt:lpstr>
      <vt:lpstr>159_Edge</vt:lpstr>
      <vt:lpstr>12_Office Theme</vt:lpstr>
      <vt:lpstr>15_Office Theme</vt:lpstr>
      <vt:lpstr>25_Office Theme</vt:lpstr>
      <vt:lpstr>11_Office Theme</vt:lpstr>
      <vt:lpstr>safari</vt:lpstr>
      <vt:lpstr>5_Edge</vt:lpstr>
      <vt:lpstr>78_Edge</vt:lpstr>
      <vt:lpstr>7_Edge</vt:lpstr>
      <vt:lpstr>11_Edge</vt:lpstr>
      <vt:lpstr>12_Edge</vt:lpstr>
      <vt:lpstr>40_Edge</vt:lpstr>
      <vt:lpstr>41_Edge</vt:lpstr>
      <vt:lpstr>14_Edge</vt:lpstr>
      <vt:lpstr>25_Edge</vt:lpstr>
      <vt:lpstr>15_Edge</vt:lpstr>
      <vt:lpstr>3_Office Theme</vt:lpstr>
      <vt:lpstr>18_Edge</vt:lpstr>
      <vt:lpstr>1_Office Theme</vt:lpstr>
      <vt:lpstr>50_Edge</vt:lpstr>
      <vt:lpstr>4_sesha-theme</vt:lpstr>
      <vt:lpstr>8_Office Theme</vt:lpstr>
      <vt:lpstr>Visio</vt:lpstr>
      <vt:lpstr>Memory Systems  and Memory-Centric Computing Systems Lecture 1: Trends &amp; Reliability/Security</vt:lpstr>
      <vt:lpstr>Current Research Focus Areas</vt:lpstr>
      <vt:lpstr>Four Key Directions</vt:lpstr>
      <vt:lpstr>Four Key Directions</vt:lpstr>
      <vt:lpstr>A Motivating Detour:  Genome Sequence Analysis</vt:lpstr>
      <vt:lpstr>Our Dream</vt:lpstr>
      <vt:lpstr>What Is a Genome Made Of?</vt:lpstr>
      <vt:lpstr>DNA Under Electron Microscope</vt:lpstr>
      <vt:lpstr>DNA Sequencing</vt:lpstr>
      <vt:lpstr>Untangling Yarn Balls &amp; DNA Sequencing</vt:lpstr>
      <vt:lpstr>PowerPoint Presentation</vt:lpstr>
      <vt:lpstr>PowerPoint Presentation</vt:lpstr>
      <vt:lpstr>Genome Sequence Alignment: Example</vt:lpstr>
      <vt:lpstr>PowerPoint Presentation</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GateKeeper: FPGA-Based Alignment Filtering</vt:lpstr>
      <vt:lpstr>DNA Read Mapping &amp; Filtering</vt:lpstr>
      <vt:lpstr>In-Memory DNA Sequence Analysis</vt:lpstr>
      <vt:lpstr>Quick Note: Key Principles and Results</vt:lpstr>
      <vt:lpstr>New Genome Sequencing Technologies</vt:lpstr>
      <vt:lpstr>Nanopore Genome Assembly Pipeline</vt:lpstr>
      <vt:lpstr>More on Genome Analysis: Another Talk</vt:lpstr>
      <vt:lpstr>Recall Our Dream</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DRAM Capacity, Bandwidth, Latency Trends</vt:lpstr>
      <vt:lpstr>DRAM Is Critical for Performance</vt:lpstr>
      <vt:lpstr>DRAM Is Critical for Performance</vt:lpstr>
      <vt:lpstr>Popular Consumer Workloads</vt:lpstr>
      <vt:lpstr>Popular Consumer Workloads</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One Foreshadowing</vt:lpstr>
      <vt:lpstr>Industry Is Writing Papers About It, Too</vt:lpstr>
      <vt:lpstr>Call for Intelligent Memory Controllers</vt:lpstr>
      <vt:lpstr>Agenda</vt:lpstr>
      <vt:lpstr>Four Key Issues in Future Platforms</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More Security Implications (I)</vt:lpstr>
      <vt:lpstr>More Security Implications (II)</vt:lpstr>
      <vt:lpstr>More Security Implications (III)</vt:lpstr>
      <vt:lpstr>More Security Implications (IV)</vt:lpstr>
      <vt:lpstr>More Security Implications (V)</vt:lpstr>
      <vt:lpstr>More Security Implications?</vt:lpstr>
      <vt:lpstr>Some Potential Solutions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Reliability/Security</vt:lpstr>
      <vt:lpstr>Industry Is Writing Papers About It, Too</vt:lpstr>
      <vt:lpstr>Call for Intelligent Memory Controllers</vt:lpstr>
      <vt:lpstr>Aside: Intelligent Controller for NAND Flash</vt:lpstr>
      <vt:lpstr>Aside: Intelligent Controller for NAND Flash</vt:lpstr>
      <vt:lpstr>A Key Takeaway</vt:lpstr>
      <vt:lpstr>Challenge and Opportunity for Future</vt:lpstr>
      <vt:lpstr>Future Memory Reliability/Security Challenges</vt:lpstr>
      <vt:lpstr>Future of Main Memory</vt:lpstr>
      <vt:lpstr>Large-Scale Failure Analysis of DRAM Chips</vt:lpstr>
      <vt:lpstr>PowerPoint Presentation</vt:lpstr>
      <vt:lpstr>Aside: SSD Error Analysis in the Field</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Modern DRAM Retention Time Distribution</vt:lpstr>
      <vt:lpstr>An Example VRT Cell</vt:lpstr>
      <vt:lpstr>Variable Retention Time</vt:lpstr>
      <vt:lpstr>More on Data Retention Failures [ISCA’13]</vt:lpstr>
      <vt:lpstr>Industry Is Writing Papers About It, Too</vt:lpstr>
      <vt:lpstr>Industry Is Writing Papers About It, Too</vt:lpstr>
      <vt:lpstr>Mitigation of Retention Issues [SIGMETRICS’14]</vt:lpstr>
      <vt:lpstr>Towards an Online Profiling System</vt:lpstr>
      <vt:lpstr>Towards an Online Profiling System</vt:lpstr>
      <vt:lpstr>Handling Variable Retention Time [DSN’15] </vt:lpstr>
      <vt:lpstr>Handling Data-Dependent Failures [DSN’16]  </vt:lpstr>
      <vt:lpstr>Handling Data-Dependent Failures [MICRO’17]  </vt:lpstr>
      <vt:lpstr>Handling Both DPD and VRT [ISCA’17]</vt:lpstr>
      <vt:lpstr>The DRAM Latency PUF:   Quickly Evaluating Physical Unclonable Functions  by Exploiting the Latency-Reliability Tradeoff  in Modern Commodity DRAM Devices</vt:lpstr>
      <vt:lpstr>Keeping Future Memory Secure</vt:lpstr>
      <vt:lpstr>How Do We Keep Memory Secure?</vt:lpstr>
      <vt:lpstr>Solution Direction: Principled Designs</vt:lpstr>
      <vt:lpstr>Recall: Collapse of the “Galloping Gertie”</vt:lpstr>
      <vt:lpstr>Another Example (1994)</vt:lpstr>
      <vt:lpstr>Yet Another Example (2007)</vt:lpstr>
      <vt:lpstr>A More Recent Example (2018)</vt:lpstr>
      <vt:lpstr>Architecting for Security </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Another Talk: NAND Flash Memory Robustness</vt:lpstr>
      <vt:lpstr>There are Two Other Solution Directions</vt:lpstr>
      <vt:lpstr>Exploiting Memory Error Tolerance  with Hybrid Memory Systems</vt:lpstr>
      <vt:lpstr>More on Heterogeneous-Reliability Memory</vt:lpstr>
      <vt:lpstr>Conclusion</vt:lpstr>
      <vt:lpstr>Summary: Memory Reliability and Security</vt:lpstr>
      <vt:lpstr>Challenge and Opportunity for Future</vt:lpstr>
      <vt:lpstr>One Important Takeaway</vt:lpstr>
      <vt:lpstr>Memory Systems  and Memory-Centric Computing Systems Lecture 1: Trends &amp; Reliability/Security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2763</cp:revision>
  <cp:lastPrinted>2017-09-14T13:39:03Z</cp:lastPrinted>
  <dcterms:created xsi:type="dcterms:W3CDTF">2010-10-08T20:41:54Z</dcterms:created>
  <dcterms:modified xsi:type="dcterms:W3CDTF">2019-01-30T06:20:27Z</dcterms:modified>
</cp:coreProperties>
</file>