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47" r:id="rId28"/>
    <p:sldMasterId id="2147486871" r:id="rId29"/>
    <p:sldMasterId id="2147486966" r:id="rId30"/>
    <p:sldMasterId id="2147487084" r:id="rId31"/>
    <p:sldMasterId id="2147487120" r:id="rId32"/>
    <p:sldMasterId id="2147487144" r:id="rId33"/>
    <p:sldMasterId id="2147487194" r:id="rId34"/>
    <p:sldMasterId id="2147487206" r:id="rId35"/>
    <p:sldMasterId id="2147487258" r:id="rId36"/>
    <p:sldMasterId id="2147487459" r:id="rId37"/>
    <p:sldMasterId id="2147487471" r:id="rId38"/>
    <p:sldMasterId id="2147487483" r:id="rId39"/>
    <p:sldMasterId id="2147487574" r:id="rId40"/>
    <p:sldMasterId id="2147487610" r:id="rId41"/>
    <p:sldMasterId id="2147487623" r:id="rId42"/>
    <p:sldMasterId id="2147488076" r:id="rId43"/>
    <p:sldMasterId id="2147488088" r:id="rId44"/>
    <p:sldMasterId id="2147488101" r:id="rId45"/>
    <p:sldMasterId id="2147488127" r:id="rId46"/>
    <p:sldMasterId id="2147488152" r:id="rId47"/>
    <p:sldMasterId id="2147488164" r:id="rId48"/>
    <p:sldMasterId id="2147488189" r:id="rId49"/>
    <p:sldMasterId id="2147488241" r:id="rId50"/>
    <p:sldMasterId id="2147488253" r:id="rId51"/>
    <p:sldMasterId id="2147488265" r:id="rId52"/>
    <p:sldMasterId id="2147488277" r:id="rId53"/>
    <p:sldMasterId id="2147488289" r:id="rId54"/>
    <p:sldMasterId id="2147488329" r:id="rId55"/>
    <p:sldMasterId id="2147488379" r:id="rId56"/>
    <p:sldMasterId id="2147488524" r:id="rId57"/>
    <p:sldMasterId id="2147488718" r:id="rId58"/>
    <p:sldMasterId id="2147488804" r:id="rId59"/>
  </p:sldMasterIdLst>
  <p:notesMasterIdLst>
    <p:notesMasterId r:id="rId215"/>
  </p:notesMasterIdLst>
  <p:handoutMasterIdLst>
    <p:handoutMasterId r:id="rId216"/>
  </p:handoutMasterIdLst>
  <p:sldIdLst>
    <p:sldId id="5140" r:id="rId60"/>
    <p:sldId id="5032" r:id="rId61"/>
    <p:sldId id="3918" r:id="rId62"/>
    <p:sldId id="3923" r:id="rId63"/>
    <p:sldId id="5206" r:id="rId64"/>
    <p:sldId id="4682" r:id="rId65"/>
    <p:sldId id="4155" r:id="rId66"/>
    <p:sldId id="2637" r:id="rId67"/>
    <p:sldId id="4690" r:id="rId68"/>
    <p:sldId id="3997" r:id="rId69"/>
    <p:sldId id="4409" r:id="rId70"/>
    <p:sldId id="4410" r:id="rId71"/>
    <p:sldId id="4411" r:id="rId72"/>
    <p:sldId id="4412" r:id="rId73"/>
    <p:sldId id="4413" r:id="rId74"/>
    <p:sldId id="4414" r:id="rId75"/>
    <p:sldId id="4419" r:id="rId76"/>
    <p:sldId id="4417" r:id="rId77"/>
    <p:sldId id="4418" r:id="rId78"/>
    <p:sldId id="4415" r:id="rId79"/>
    <p:sldId id="4416" r:id="rId80"/>
    <p:sldId id="3859" r:id="rId81"/>
    <p:sldId id="3860" r:id="rId82"/>
    <p:sldId id="4081" r:id="rId83"/>
    <p:sldId id="4695" r:id="rId84"/>
    <p:sldId id="3741" r:id="rId85"/>
    <p:sldId id="3742" r:id="rId86"/>
    <p:sldId id="5039" r:id="rId87"/>
    <p:sldId id="3869" r:id="rId88"/>
    <p:sldId id="3919" r:id="rId89"/>
    <p:sldId id="3998" r:id="rId90"/>
    <p:sldId id="3872" r:id="rId91"/>
    <p:sldId id="1311" r:id="rId92"/>
    <p:sldId id="3744" r:id="rId93"/>
    <p:sldId id="3745" r:id="rId94"/>
    <p:sldId id="3746" r:id="rId95"/>
    <p:sldId id="3747" r:id="rId96"/>
    <p:sldId id="1319" r:id="rId97"/>
    <p:sldId id="1320" r:id="rId98"/>
    <p:sldId id="3748" r:id="rId99"/>
    <p:sldId id="3749" r:id="rId100"/>
    <p:sldId id="3874" r:id="rId101"/>
    <p:sldId id="3751" r:id="rId102"/>
    <p:sldId id="1331" r:id="rId103"/>
    <p:sldId id="4265" r:id="rId104"/>
    <p:sldId id="4431" r:id="rId105"/>
    <p:sldId id="4432" r:id="rId106"/>
    <p:sldId id="4430" r:id="rId107"/>
    <p:sldId id="4686" r:id="rId108"/>
    <p:sldId id="3875" r:id="rId109"/>
    <p:sldId id="3758" r:id="rId110"/>
    <p:sldId id="3759" r:id="rId111"/>
    <p:sldId id="4167" r:id="rId112"/>
    <p:sldId id="4272" r:id="rId113"/>
    <p:sldId id="3761" r:id="rId114"/>
    <p:sldId id="3792" r:id="rId115"/>
    <p:sldId id="3920" r:id="rId116"/>
    <p:sldId id="3999" r:id="rId117"/>
    <p:sldId id="4273" r:id="rId118"/>
    <p:sldId id="3763" r:id="rId119"/>
    <p:sldId id="5203" r:id="rId120"/>
    <p:sldId id="4420" r:id="rId121"/>
    <p:sldId id="3765" r:id="rId122"/>
    <p:sldId id="3766" r:id="rId123"/>
    <p:sldId id="3767" r:id="rId124"/>
    <p:sldId id="5142" r:id="rId125"/>
    <p:sldId id="5143" r:id="rId126"/>
    <p:sldId id="4841" r:id="rId127"/>
    <p:sldId id="4842" r:id="rId128"/>
    <p:sldId id="3768" r:id="rId129"/>
    <p:sldId id="3769" r:id="rId130"/>
    <p:sldId id="3770" r:id="rId131"/>
    <p:sldId id="3771" r:id="rId132"/>
    <p:sldId id="3882" r:id="rId133"/>
    <p:sldId id="3772" r:id="rId134"/>
    <p:sldId id="3773" r:id="rId135"/>
    <p:sldId id="5204" r:id="rId136"/>
    <p:sldId id="4901" r:id="rId137"/>
    <p:sldId id="4894" r:id="rId138"/>
    <p:sldId id="4895" r:id="rId139"/>
    <p:sldId id="4896" r:id="rId140"/>
    <p:sldId id="4897" r:id="rId141"/>
    <p:sldId id="4898" r:id="rId142"/>
    <p:sldId id="5043" r:id="rId143"/>
    <p:sldId id="5071" r:id="rId144"/>
    <p:sldId id="5064" r:id="rId145"/>
    <p:sldId id="5065" r:id="rId146"/>
    <p:sldId id="5066" r:id="rId147"/>
    <p:sldId id="5067" r:id="rId148"/>
    <p:sldId id="5068" r:id="rId149"/>
    <p:sldId id="5069" r:id="rId150"/>
    <p:sldId id="5070" r:id="rId151"/>
    <p:sldId id="4899" r:id="rId152"/>
    <p:sldId id="4900" r:id="rId153"/>
    <p:sldId id="4274" r:id="rId154"/>
    <p:sldId id="4275" r:id="rId155"/>
    <p:sldId id="4276" r:id="rId156"/>
    <p:sldId id="4279" r:id="rId157"/>
    <p:sldId id="3372" r:id="rId158"/>
    <p:sldId id="5205" r:id="rId159"/>
    <p:sldId id="4278" r:id="rId160"/>
    <p:sldId id="3378" r:id="rId161"/>
    <p:sldId id="1416" r:id="rId162"/>
    <p:sldId id="1417" r:id="rId163"/>
    <p:sldId id="1418" r:id="rId164"/>
    <p:sldId id="3379" r:id="rId165"/>
    <p:sldId id="1420" r:id="rId166"/>
    <p:sldId id="3381" r:id="rId167"/>
    <p:sldId id="1421" r:id="rId168"/>
    <p:sldId id="1422" r:id="rId169"/>
    <p:sldId id="1423" r:id="rId170"/>
    <p:sldId id="1424" r:id="rId171"/>
    <p:sldId id="1425" r:id="rId172"/>
    <p:sldId id="1426" r:id="rId173"/>
    <p:sldId id="1427" r:id="rId174"/>
    <p:sldId id="1428" r:id="rId175"/>
    <p:sldId id="5144" r:id="rId176"/>
    <p:sldId id="4291" r:id="rId177"/>
    <p:sldId id="1368" r:id="rId178"/>
    <p:sldId id="4902" r:id="rId179"/>
    <p:sldId id="3374" r:id="rId180"/>
    <p:sldId id="4421" r:id="rId181"/>
    <p:sldId id="4174" r:id="rId182"/>
    <p:sldId id="3324" r:id="rId183"/>
    <p:sldId id="3905" r:id="rId184"/>
    <p:sldId id="3325" r:id="rId185"/>
    <p:sldId id="5044" r:id="rId186"/>
    <p:sldId id="4215" r:id="rId187"/>
    <p:sldId id="5145" r:id="rId188"/>
    <p:sldId id="3781" r:id="rId189"/>
    <p:sldId id="3782" r:id="rId190"/>
    <p:sldId id="3908" r:id="rId191"/>
    <p:sldId id="3909" r:id="rId192"/>
    <p:sldId id="3926" r:id="rId193"/>
    <p:sldId id="3786" r:id="rId194"/>
    <p:sldId id="3910" r:id="rId195"/>
    <p:sldId id="3796" r:id="rId196"/>
    <p:sldId id="3795" r:id="rId197"/>
    <p:sldId id="3906" r:id="rId198"/>
    <p:sldId id="4830" r:id="rId199"/>
    <p:sldId id="5040" r:id="rId200"/>
    <p:sldId id="2775" r:id="rId201"/>
    <p:sldId id="2776" r:id="rId202"/>
    <p:sldId id="5041" r:id="rId203"/>
    <p:sldId id="5042" r:id="rId204"/>
    <p:sldId id="5036" r:id="rId205"/>
    <p:sldId id="5038" r:id="rId206"/>
    <p:sldId id="5037" r:id="rId207"/>
    <p:sldId id="5035" r:id="rId208"/>
    <p:sldId id="3911" r:id="rId209"/>
    <p:sldId id="3800" r:id="rId210"/>
    <p:sldId id="3695" r:id="rId211"/>
    <p:sldId id="3696" r:id="rId212"/>
    <p:sldId id="5149" r:id="rId213"/>
    <p:sldId id="5146" r:id="rId2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81" autoAdjust="0"/>
    <p:restoredTop sz="99433" autoAdjust="0"/>
  </p:normalViewPr>
  <p:slideViewPr>
    <p:cSldViewPr>
      <p:cViewPr varScale="1">
        <p:scale>
          <a:sx n="83" d="100"/>
          <a:sy n="83" d="100"/>
        </p:scale>
        <p:origin x="216"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4.xml"/><Relationship Id="rId84" Type="http://schemas.openxmlformats.org/officeDocument/2006/relationships/slide" Target="slides/slide25.xml"/><Relationship Id="rId138" Type="http://schemas.openxmlformats.org/officeDocument/2006/relationships/slide" Target="slides/slide79.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13" Type="http://schemas.openxmlformats.org/officeDocument/2006/relationships/slideMaster" Target="slideMasters/slideMaster13.xml"/><Relationship Id="rId109" Type="http://schemas.openxmlformats.org/officeDocument/2006/relationships/slide" Target="slides/slide5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189" Type="http://schemas.openxmlformats.org/officeDocument/2006/relationships/slide" Target="slides/slide130.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15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79" Type="http://schemas.openxmlformats.org/officeDocument/2006/relationships/slide" Target="slides/slide120.xml"/><Relationship Id="rId195" Type="http://schemas.openxmlformats.org/officeDocument/2006/relationships/slide" Target="slides/slide136.xml"/><Relationship Id="rId209" Type="http://schemas.openxmlformats.org/officeDocument/2006/relationships/slide" Target="slides/slide150.xml"/><Relationship Id="rId190" Type="http://schemas.openxmlformats.org/officeDocument/2006/relationships/slide" Target="slides/slide131.xml"/><Relationship Id="rId204" Type="http://schemas.openxmlformats.org/officeDocument/2006/relationships/slide" Target="slides/slide145.xml"/><Relationship Id="rId22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78" Type="http://schemas.openxmlformats.org/officeDocument/2006/relationships/slide" Target="slides/slide19.xml"/><Relationship Id="rId94" Type="http://schemas.openxmlformats.org/officeDocument/2006/relationships/slide" Target="slides/slide35.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48" Type="http://schemas.openxmlformats.org/officeDocument/2006/relationships/slide" Target="slides/slide89.xml"/><Relationship Id="rId164" Type="http://schemas.openxmlformats.org/officeDocument/2006/relationships/slide" Target="slides/slide105.xml"/><Relationship Id="rId169" Type="http://schemas.openxmlformats.org/officeDocument/2006/relationships/slide" Target="slides/slide110.xml"/><Relationship Id="rId185"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1.xml"/><Relationship Id="rId210" Type="http://schemas.openxmlformats.org/officeDocument/2006/relationships/slide" Target="slides/slide151.xml"/><Relationship Id="rId215"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2BC0-FD44-B947-FB1299304402}"/>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2BC0-FD44-B947-FB1299304402}"/>
            </c:ext>
          </c:extLst>
        </c:ser>
        <c:dLbls>
          <c:showLegendKey val="0"/>
          <c:showVal val="0"/>
          <c:showCatName val="0"/>
          <c:showSerName val="0"/>
          <c:showPercent val="0"/>
          <c:showBubbleSize val="0"/>
        </c:dLbls>
        <c:gapWidth val="80"/>
        <c:axId val="-2061671616"/>
        <c:axId val="-2061666880"/>
      </c:barChart>
      <c:catAx>
        <c:axId val="-2061671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66880"/>
        <c:crosses val="autoZero"/>
        <c:auto val="1"/>
        <c:lblAlgn val="ctr"/>
        <c:lblOffset val="100"/>
        <c:noMultiLvlLbl val="0"/>
      </c:catAx>
      <c:valAx>
        <c:axId val="-206166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7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DDC4-A848-8D07-04759DA48275}"/>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DDC4-A848-8D07-04759DA48275}"/>
            </c:ext>
          </c:extLst>
        </c:ser>
        <c:dLbls>
          <c:showLegendKey val="0"/>
          <c:showVal val="0"/>
          <c:showCatName val="0"/>
          <c:showSerName val="0"/>
          <c:showPercent val="0"/>
          <c:showBubbleSize val="0"/>
        </c:dLbls>
        <c:gapWidth val="80"/>
        <c:axId val="-2076214736"/>
        <c:axId val="-2077166928"/>
      </c:barChart>
      <c:catAx>
        <c:axId val="-2076214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166928"/>
        <c:crosses val="autoZero"/>
        <c:auto val="1"/>
        <c:lblAlgn val="ctr"/>
        <c:lblOffset val="100"/>
        <c:noMultiLvlLbl val="0"/>
      </c:catAx>
      <c:valAx>
        <c:axId val="-207716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621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3665-DF4E-83F7-92652CE715D0}"/>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2.243601611984992</c:v>
                </c:pt>
                <c:pt idx="1">
                  <c:v>2.8887433097987381</c:v>
                </c:pt>
                <c:pt idx="2">
                  <c:v>3.1716125562191042</c:v>
                </c:pt>
                <c:pt idx="3">
                  <c:v>6.4881471332515481</c:v>
                </c:pt>
                <c:pt idx="4">
                  <c:v>3.6497540221428251</c:v>
                </c:pt>
                <c:pt idx="5">
                  <c:v>3.541574998200212</c:v>
                </c:pt>
                <c:pt idx="6">
                  <c:v>0.67042715600000002</c:v>
                </c:pt>
                <c:pt idx="7">
                  <c:v>16.241043134967079</c:v>
                </c:pt>
                <c:pt idx="8">
                  <c:v>501.6688345</c:v>
                </c:pt>
                <c:pt idx="9">
                  <c:v>408.08467209999998</c:v>
                </c:pt>
              </c:numCache>
            </c:numRef>
          </c:val>
          <c:extLst>
            <c:ext xmlns:c16="http://schemas.microsoft.com/office/drawing/2014/chart" uri="{C3380CC4-5D6E-409C-BE32-E72D297353CC}">
              <c16:uniqueId val="{00000001-3665-DF4E-83F7-92652CE715D0}"/>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1.1309097275650579</c:v>
                </c:pt>
                <c:pt idx="1">
                  <c:v>1.1806067704840131</c:v>
                </c:pt>
                <c:pt idx="2">
                  <c:v>1.002669246804067</c:v>
                </c:pt>
                <c:pt idx="3">
                  <c:v>1.122953913219652</c:v>
                </c:pt>
                <c:pt idx="4">
                  <c:v>1.090702295073698</c:v>
                </c:pt>
                <c:pt idx="5">
                  <c:v>1.118939275808349</c:v>
                </c:pt>
                <c:pt idx="6">
                  <c:v>0.67042715600000002</c:v>
                </c:pt>
                <c:pt idx="7">
                  <c:v>1.037990284303494</c:v>
                </c:pt>
                <c:pt idx="8">
                  <c:v>1.77174557</c:v>
                </c:pt>
                <c:pt idx="9">
                  <c:v>2.5209487610000001</c:v>
                </c:pt>
              </c:numCache>
            </c:numRef>
          </c:val>
          <c:extLst>
            <c:ext xmlns:c16="http://schemas.microsoft.com/office/drawing/2014/chart" uri="{C3380CC4-5D6E-409C-BE32-E72D297353CC}">
              <c16:uniqueId val="{00000002-3665-DF4E-83F7-92652CE715D0}"/>
            </c:ext>
          </c:extLst>
        </c:ser>
        <c:dLbls>
          <c:showLegendKey val="0"/>
          <c:showVal val="0"/>
          <c:showCatName val="0"/>
          <c:showSerName val="0"/>
          <c:showPercent val="0"/>
          <c:showBubbleSize val="0"/>
        </c:dLbls>
        <c:gapWidth val="80"/>
        <c:axId val="-2077554448"/>
        <c:axId val="-2098883808"/>
      </c:barChart>
      <c:catAx>
        <c:axId val="-207755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883808"/>
        <c:crosses val="autoZero"/>
        <c:auto val="1"/>
        <c:lblAlgn val="ctr"/>
        <c:lblOffset val="100"/>
        <c:noMultiLvlLbl val="0"/>
      </c:catAx>
      <c:valAx>
        <c:axId val="-209888380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55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1.6737387764718299E-2</c:v>
                </c:pt>
                <c:pt idx="1">
                  <c:v>-1.38931686644478E-2</c:v>
                </c:pt>
                <c:pt idx="2">
                  <c:v>1.5520590187711099E-2</c:v>
                </c:pt>
                <c:pt idx="3">
                  <c:v>3.8120048416557598E-2</c:v>
                </c:pt>
                <c:pt idx="4">
                  <c:v>7.3854349110118499E-3</c:v>
                </c:pt>
                <c:pt idx="5">
                  <c:v>0.226360637564406</c:v>
                </c:pt>
                <c:pt idx="6">
                  <c:v>0.62756540409384498</c:v>
                </c:pt>
                <c:pt idx="7">
                  <c:v>0.21380418796440301</c:v>
                </c:pt>
                <c:pt idx="8">
                  <c:v>7.7582006710528395E-2</c:v>
                </c:pt>
                <c:pt idx="9">
                  <c:v>-3.4224055300827699E-2</c:v>
                </c:pt>
                <c:pt idx="10">
                  <c:v>0.103798181440584</c:v>
                </c:pt>
              </c:numCache>
            </c:numRef>
          </c:val>
          <c:extLst>
            <c:ext xmlns:c16="http://schemas.microsoft.com/office/drawing/2014/chart" uri="{C3380CC4-5D6E-409C-BE32-E72D297353CC}">
              <c16:uniqueId val="{00000000-B9DC-C446-B3FD-4684826AC596}"/>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0.135406160914712</c:v>
                </c:pt>
                <c:pt idx="1">
                  <c:v>0.126301768188785</c:v>
                </c:pt>
                <c:pt idx="2">
                  <c:v>0.11073402928992999</c:v>
                </c:pt>
                <c:pt idx="3">
                  <c:v>0.121062271759959</c:v>
                </c:pt>
                <c:pt idx="4">
                  <c:v>0.13711450944163101</c:v>
                </c:pt>
                <c:pt idx="5">
                  <c:v>0.17554513114314399</c:v>
                </c:pt>
                <c:pt idx="6">
                  <c:v>0.59989158190011904</c:v>
                </c:pt>
                <c:pt idx="7">
                  <c:v>0.213857919218155</c:v>
                </c:pt>
                <c:pt idx="8">
                  <c:v>0.13908515815806499</c:v>
                </c:pt>
                <c:pt idx="9">
                  <c:v>4.4499780132760902E-2</c:v>
                </c:pt>
                <c:pt idx="10">
                  <c:v>0.17268461972823099</c:v>
                </c:pt>
              </c:numCache>
            </c:numRef>
          </c:val>
          <c:extLst>
            <c:ext xmlns:c16="http://schemas.microsoft.com/office/drawing/2014/chart" uri="{C3380CC4-5D6E-409C-BE32-E72D297353CC}">
              <c16:uniqueId val="{00000001-B9DC-C446-B3FD-4684826AC596}"/>
            </c:ext>
          </c:extLst>
        </c:ser>
        <c:dLbls>
          <c:showLegendKey val="0"/>
          <c:showVal val="0"/>
          <c:showCatName val="0"/>
          <c:showSerName val="0"/>
          <c:showPercent val="0"/>
          <c:showBubbleSize val="0"/>
        </c:dLbls>
        <c:gapWidth val="80"/>
        <c:axId val="-2074668496"/>
        <c:axId val="-2074663904"/>
      </c:barChart>
      <c:catAx>
        <c:axId val="-207466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3904"/>
        <c:crosses val="autoZero"/>
        <c:auto val="1"/>
        <c:lblAlgn val="ctr"/>
        <c:lblOffset val="100"/>
        <c:noMultiLvlLbl val="0"/>
      </c:catAx>
      <c:valAx>
        <c:axId val="-207466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948594896"/>
        <c:axId val="-1951759872"/>
      </c:barChart>
      <c:catAx>
        <c:axId val="-19485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951759872"/>
        <c:crosses val="autoZero"/>
        <c:auto val="1"/>
        <c:lblAlgn val="ctr"/>
        <c:lblOffset val="100"/>
        <c:noMultiLvlLbl val="0"/>
      </c:catAx>
      <c:valAx>
        <c:axId val="-1951759872"/>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485948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1/31/19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1/31/19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97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08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43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58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980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08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67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72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70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75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88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1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2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12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4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1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21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1/31/19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2019. 1. 31.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1/31/19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1/31/19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1/31/19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1/31/19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1/31/19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1/31/19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1/31/19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1/31/19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1/31/19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1/31/19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1/31/19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1/31/19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1/31/19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7196826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1/31/19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4242400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1/31/19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3127256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1/31/19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2460644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1/31/19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886370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1/31/19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952631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1/31/19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5084532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1/31/19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9717432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1/31/19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34727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1/31/19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128901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1/31/19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177882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7986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087"/>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97322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2719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083436"/>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55710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47772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17866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39249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0416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74312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3.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4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5.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1.pn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8.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image" Target="../media/image1.png"/><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9.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1/31/19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1/31/19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2129211"/>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 id="214748810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81852700"/>
      </p:ext>
    </p:extLst>
  </p:cSld>
  <p:clrMap bg1="lt1" tx1="dk1" bg2="lt2" tx2="dk2" accent1="accent1" accent2="accent2" accent3="accent3" accent4="accent4" accent5="accent5" accent6="accent6" hlink="hlink" folHlink="folHlink"/>
  <p:sldLayoutIdLst>
    <p:sldLayoutId id="2147488128" r:id="rId1"/>
    <p:sldLayoutId id="2147488129" r:id="rId2"/>
    <p:sldLayoutId id="2147488130" r:id="rId3"/>
    <p:sldLayoutId id="2147488131" r:id="rId4"/>
    <p:sldLayoutId id="2147488132" r:id="rId5"/>
    <p:sldLayoutId id="2147488133" r:id="rId6"/>
    <p:sldLayoutId id="2147488134" r:id="rId7"/>
    <p:sldLayoutId id="2147488135" r:id="rId8"/>
    <p:sldLayoutId id="2147488136" r:id="rId9"/>
    <p:sldLayoutId id="2147488137" r:id="rId10"/>
    <p:sldLayoutId id="2147488138"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54713066"/>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35173854"/>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79.xml"/><Relationship Id="rId6" Type="http://schemas.openxmlformats.org/officeDocument/2006/relationships/image" Target="../media/image7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6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613.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13.xml"/></Relationships>
</file>

<file path=ppt/slides/_rels/slide1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13.xml"/></Relationships>
</file>

<file path=ppt/slides/_rels/slide11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13.xml"/></Relationships>
</file>

<file path=ppt/slides/_rels/slide1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13.xml"/></Relationships>
</file>

<file path=ppt/slides/_rels/slide11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13.xml"/></Relationships>
</file>

<file path=ppt/slides/_rels/slide11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1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79.xml"/><Relationship Id="rId6" Type="http://schemas.openxmlformats.org/officeDocument/2006/relationships/image" Target="../media/image7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77.png"/></Relationships>
</file>

<file path=ppt/slides/_rels/slide12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1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13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13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8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36.xml"/><Relationship Id="rId6" Type="http://schemas.openxmlformats.org/officeDocument/2006/relationships/image" Target="../media/image15.tiff"/><Relationship Id="rId5" Type="http://schemas.openxmlformats.org/officeDocument/2006/relationships/image" Target="../media/image18.jpe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85.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s://arxiv.org/pdf/1711.01177.pdf"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456.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57.xml"/></Relationships>
</file>

<file path=ppt/slides/_rels/slide1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601.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53.png"/></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55.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80.xml"/><Relationship Id="rId5" Type="http://schemas.openxmlformats.org/officeDocument/2006/relationships/image" Target="../media/image20.tiff"/><Relationship Id="rId4" Type="http://schemas.openxmlformats.org/officeDocument/2006/relationships/hyperlink" Target="https://people.inf.ethz.ch/omutlu/pub/mutlu_hpca03_talk.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68.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3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79.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0.xml"/></Relationships>
</file>

<file path=ppt/slides/_rels/slide4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3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3.xml"/></Relationships>
</file>

<file path=ppt/slides/_rels/slide4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2.xml"/></Relationships>
</file>

<file path=ppt/slides/_rels/slide4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5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45.png"/><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2.xml"/></Relationships>
</file>

<file path=ppt/slides/_rels/slide6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79.xml"/></Relationships>
</file>

<file path=ppt/slides/_rels/slide6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379.xml"/></Relationships>
</file>

<file path=ppt/slides/_rels/slide6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79.xml"/></Relationships>
</file>

<file path=ppt/slides/_rels/slide6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7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2.xml"/></Relationships>
</file>

<file path=ppt/slides/_rels/slide7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12.xml"/></Relationships>
</file>

<file path=ppt/slides/_rels/slide7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79.xml"/></Relationships>
</file>

<file path=ppt/slides/_rels/slide7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2.xml"/></Relationships>
</file>

<file path=ppt/slides/_rels/slide7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601.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0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60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0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0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02.xml"/></Relationships>
</file>

<file path=ppt/slides/_rels/slide8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60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02.xml"/><Relationship Id="rId5" Type="http://schemas.openxmlformats.org/officeDocument/2006/relationships/image" Target="../media/image65.png"/><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0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0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0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02.xml"/></Relationships>
</file>

<file path=ppt/slides/_rels/slide9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60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602.xml"/></Relationships>
</file>

<file path=ppt/slides/_rels/slide9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4.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0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12.xml"/></Relationships>
</file>

<file path=ppt/slides/_rels/slide9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31 January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2: Computation in Memory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51485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92596367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7440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60142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86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3673971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130154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4134852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19955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PIM-Enabled Instructions</a:t>
            </a:r>
            <a:endParaRPr lang="ko-KR" altLang="en-US" dirty="0"/>
          </a:p>
        </p:txBody>
      </p:sp>
      <p:sp>
        <p:nvSpPr>
          <p:cNvPr id="3" name="내용 개체 틀 2"/>
          <p:cNvSpPr>
            <a:spLocks noGrp="1"/>
          </p:cNvSpPr>
          <p:nvPr>
            <p:ph idx="1"/>
          </p:nvPr>
        </p:nvSpPr>
        <p:spPr/>
        <p:txBody>
          <a:bodyPr/>
          <a:lstStyle/>
          <a:p>
            <a:r>
              <a:rPr lang="en-US" altLang="ko-KR" dirty="0"/>
              <a:t>Key to practicality: </a:t>
            </a:r>
            <a:r>
              <a:rPr lang="en-US" altLang="ko-KR" dirty="0">
                <a:solidFill>
                  <a:srgbClr val="0000FF"/>
                </a:solidFill>
              </a:rPr>
              <a:t>single-cache-block restriction</a:t>
            </a:r>
          </a:p>
          <a:p>
            <a:pPr lvl="1"/>
            <a:r>
              <a:rPr lang="en-US" altLang="ko-KR" dirty="0">
                <a:solidFill>
                  <a:srgbClr val="FF0000"/>
                </a:solidFill>
              </a:rPr>
              <a:t>Each PEI can access </a:t>
            </a:r>
            <a:r>
              <a:rPr lang="en-US" altLang="ko-KR" i="1" dirty="0">
                <a:solidFill>
                  <a:srgbClr val="FF0000"/>
                </a:solidFill>
              </a:rPr>
              <a:t>at most one last-level cache block</a:t>
            </a:r>
          </a:p>
          <a:p>
            <a:pPr lvl="1"/>
            <a:r>
              <a:rPr lang="en-US" altLang="ko-KR" dirty="0"/>
              <a:t>Similar restrictions exist in atomic instructions</a:t>
            </a:r>
          </a:p>
          <a:p>
            <a:pPr lvl="1"/>
            <a:endParaRPr lang="en-US" altLang="ko-KR" dirty="0"/>
          </a:p>
          <a:p>
            <a:r>
              <a:rPr lang="en-US" altLang="ko-KR" dirty="0"/>
              <a:t>Benefits</a:t>
            </a:r>
          </a:p>
          <a:p>
            <a:pPr lvl="1"/>
            <a:r>
              <a:rPr lang="en-US" altLang="ko-KR" b="1" dirty="0"/>
              <a:t>Localization</a:t>
            </a:r>
            <a:r>
              <a:rPr lang="en-US" altLang="ko-KR" dirty="0"/>
              <a:t>: each PEI is bounded to one memory module</a:t>
            </a:r>
          </a:p>
          <a:p>
            <a:pPr lvl="1"/>
            <a:r>
              <a:rPr lang="en-US" altLang="ko-KR" b="1" dirty="0"/>
              <a:t>Interoperability</a:t>
            </a:r>
            <a:r>
              <a:rPr lang="en-US" altLang="ko-KR" dirty="0"/>
              <a:t>: easier support for cache coherence and virtual memory</a:t>
            </a:r>
          </a:p>
          <a:p>
            <a:pPr lvl="1"/>
            <a:r>
              <a:rPr lang="en-US" altLang="ko-KR" b="1" dirty="0"/>
              <a:t>Simplified locality monitoring</a:t>
            </a:r>
            <a:r>
              <a:rPr lang="en-US" altLang="ko-KR" dirty="0"/>
              <a:t>: data locality of PEIs can be identified simply by the cache control logic</a:t>
            </a:r>
          </a:p>
        </p:txBody>
      </p:sp>
    </p:spTree>
    <p:extLst>
      <p:ext uri="{BB962C8B-B14F-4D97-AF65-F5344CB8AC3E}">
        <p14:creationId xmlns:p14="http://schemas.microsoft.com/office/powerpoint/2010/main" val="235223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1779280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31825234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154882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17980130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130773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211346668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1" name="직사각형 4"/>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2" name="직사각형 7"/>
          <p:cNvSpPr/>
          <p:nvPr/>
        </p:nvSpPr>
        <p:spPr>
          <a:xfrm>
            <a:off x="791580" y="872716"/>
            <a:ext cx="7560840" cy="511256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aphicFrame>
        <p:nvGraphicFramePr>
          <p:cNvPr id="13"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986299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PEI Performance Delta: Medium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138610" y="1124744"/>
            <a:ext cx="486678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(Medium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7773547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44789112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Simple and low cost approach to PIM</a:t>
            </a:r>
          </a:p>
          <a:p>
            <a:pPr marL="0" indent="0">
              <a:buNone/>
            </a:pPr>
            <a:r>
              <a:rPr lang="en-US" dirty="0"/>
              <a:t>   + No changes to programming model, virtual memory</a:t>
            </a:r>
          </a:p>
          <a:p>
            <a:pPr marL="0" indent="0">
              <a:buNone/>
            </a:pPr>
            <a:r>
              <a:rPr lang="en-US" dirty="0"/>
              <a:t>   + Dynamically decides where to execute an instruction</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Does not take full advantage of PIM potential</a:t>
            </a:r>
          </a:p>
          <a:p>
            <a:pPr marL="0" indent="0">
              <a:buNone/>
            </a:pPr>
            <a:r>
              <a:rPr lang="en-US" dirty="0"/>
              <a:t>	- Single cache block restriction is limiting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346959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101562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298860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51172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a:t>
            </a:fld>
            <a:endParaRPr lang="en-US" altLang="en-US">
              <a:solidFill>
                <a:srgbClr val="000000"/>
              </a:solidFill>
            </a:endParaRPr>
          </a:p>
        </p:txBody>
      </p:sp>
    </p:spTree>
    <p:extLst>
      <p:ext uri="{BB962C8B-B14F-4D97-AF65-F5344CB8AC3E}">
        <p14:creationId xmlns:p14="http://schemas.microsoft.com/office/powerpoint/2010/main" val="145445613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31072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21629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38784493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162422706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10795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44697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1327212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2612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6184362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9744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237856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9665833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085808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96541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944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4146685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10463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711413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55841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33977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516135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19087639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19631702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340705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412602968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94149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79195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3194157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146</a:t>
            </a:fld>
            <a:endParaRPr lang="en-US">
              <a:solidFill>
                <a:srgbClr val="000000"/>
              </a:solidFill>
            </a:endParaRPr>
          </a:p>
        </p:txBody>
      </p:sp>
    </p:spTree>
    <p:extLst>
      <p:ext uri="{BB962C8B-B14F-4D97-AF65-F5344CB8AC3E}">
        <p14:creationId xmlns:p14="http://schemas.microsoft.com/office/powerpoint/2010/main" val="36277777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775203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340335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907793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119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1831043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0454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p:cNvSpPr txBox="1"/>
          <p:nvPr/>
        </p:nvSpPr>
        <p:spPr>
          <a:xfrm>
            <a:off x="323528" y="2780928"/>
            <a:ext cx="2579552"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enable: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Orders of magnitude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New applications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Yet, we have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Think across the stack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Design enabling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9676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183864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98564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31 January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2: Computation in Memory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952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75807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a:defRPr/>
            </a:pPr>
            <a:fld id="{C693BED2-1B18-8744-B8F0-03CBD3594789}" type="slidenum">
              <a:rPr lang="en-US" altLang="en-US"/>
              <a:pPr>
                <a:defRPr/>
              </a:pPr>
              <a:t>17</a:t>
            </a:fld>
            <a:endParaRPr lang="en-US" altLang="en-US"/>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056717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spTree>
    <p:extLst>
      <p:ext uri="{BB962C8B-B14F-4D97-AF65-F5344CB8AC3E}">
        <p14:creationId xmlns:p14="http://schemas.microsoft.com/office/powerpoint/2010/main" val="284825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a:t>
            </a:fld>
            <a:endParaRPr lang="en-US"/>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82386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solidFill>
                  <a:srgbClr val="0000FF"/>
                </a:solidFill>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38250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a:t>
            </a:fld>
            <a:endParaRPr lang="en-US"/>
          </a:p>
        </p:txBody>
      </p:sp>
    </p:spTree>
    <p:extLst>
      <p:ext uri="{BB962C8B-B14F-4D97-AF65-F5344CB8AC3E}">
        <p14:creationId xmlns:p14="http://schemas.microsoft.com/office/powerpoint/2010/main" val="82211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566013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22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79782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23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6783222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58318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61862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1718573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27</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575208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mn-cs"/>
              </a:rPr>
              <a:t>Dally, </a:t>
            </a:r>
            <a:r>
              <a:rPr kumimoji="0" lang="en-US" sz="1400" b="0" i="0" u="none" strike="noStrike" kern="1200" cap="none" spc="0" normalizeH="0" baseline="0" noProof="0" dirty="0" err="1">
                <a:ln>
                  <a:noFill/>
                </a:ln>
                <a:solidFill>
                  <a:srgbClr val="FFFFFF"/>
                </a:solidFill>
                <a:effectLst/>
                <a:uLnTx/>
                <a:uFillTx/>
                <a:latin typeface="Tahoma"/>
                <a:ea typeface="+mn-ea"/>
                <a:cs typeface="+mn-cs"/>
              </a:rPr>
              <a:t>HiPEAC</a:t>
            </a:r>
            <a:r>
              <a:rPr kumimoji="0" lang="en-US" sz="1400" b="0" i="0" u="none" strike="noStrike" kern="1200" cap="none" spc="0" normalizeH="0" baseline="0" noProof="0" dirty="0">
                <a:ln>
                  <a:noFill/>
                </a:ln>
                <a:solidFill>
                  <a:srgbClr val="FFFFFF"/>
                </a:solidFill>
                <a:effectLst/>
                <a:uLnTx/>
                <a:uFillTx/>
                <a:latin typeface="Tahoma"/>
                <a:ea typeface="+mn-ea"/>
                <a:cs typeface="+mn-cs"/>
              </a:rPr>
              <a:t> 2015</a:t>
            </a:r>
          </a:p>
        </p:txBody>
      </p:sp>
    </p:spTree>
    <p:extLst>
      <p:ext uri="{BB962C8B-B14F-4D97-AF65-F5344CB8AC3E}">
        <p14:creationId xmlns:p14="http://schemas.microsoft.com/office/powerpoint/2010/main" val="4196756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b="1" dirty="0">
                <a:solidFill>
                  <a:srgbClr val="FF0000"/>
                </a:solidFill>
                <a:latin typeface="Tahoma" charset="0"/>
                <a:ea typeface="ＭＳ Ｐゴシック" charset="0"/>
                <a:cs typeface="ＭＳ Ｐゴシック" charset="0"/>
              </a:rPr>
              <a:t>The Need for Intelligent Memory Controllers</a:t>
            </a:r>
          </a:p>
          <a:p>
            <a:pPr lvl="1" eaLnBrk="1" hangingPunct="1"/>
            <a:r>
              <a:rPr lang="en-US" b="1" dirty="0">
                <a:solidFill>
                  <a:srgbClr val="FF00C4"/>
                </a:solidFill>
                <a:latin typeface="Tahoma" charset="0"/>
                <a:ea typeface="ＭＳ Ｐゴシック" charset="0"/>
                <a:cs typeface="ＭＳ Ｐゴシック" charset="0"/>
              </a:rPr>
              <a:t>Bottom Up: Push from Circuits and Devices</a:t>
            </a:r>
          </a:p>
          <a:p>
            <a:pPr lvl="1" eaLnBrk="1" hangingPunct="1"/>
            <a:r>
              <a:rPr lang="en-US" b="1"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40007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84509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915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645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Starting Simple: Data Copy and Initialization</a:t>
            </a:r>
          </a:p>
        </p:txBody>
      </p:sp>
      <p:sp>
        <p:nvSpPr>
          <p:cNvPr id="21" name="TextBox 20"/>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Tree>
    <p:extLst>
      <p:ext uri="{BB962C8B-B14F-4D97-AF65-F5344CB8AC3E}">
        <p14:creationId xmlns:p14="http://schemas.microsoft.com/office/powerpoint/2010/main" val="30813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35</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36</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
        <p:nvSpPr>
          <p:cNvPr id="148" name="Rounded Rectangle 147">
            <a:extLst>
              <a:ext uri="{FF2B5EF4-FFF2-40B4-BE49-F238E27FC236}">
                <a16:creationId xmlns:a16="http://schemas.microsoft.com/office/drawing/2014/main" id="{525EA92F-9F00-A144-9EE4-FDD7E12F4A07}"/>
              </a:ext>
            </a:extLst>
          </p:cNvPr>
          <p:cNvSpPr/>
          <p:nvPr/>
        </p:nvSpPr>
        <p:spPr>
          <a:xfrm>
            <a:off x="304800" y="6068992"/>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lang="en-US" sz="2800" b="1" kern="0" dirty="0">
                <a:solidFill>
                  <a:srgbClr val="FF0000"/>
                </a:solidFill>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Inter-Bank</a:t>
            </a:r>
            <a:endParaRPr lang="en-US" dirty="0"/>
          </a:p>
        </p:txBody>
      </p:sp>
      <p:sp>
        <p:nvSpPr>
          <p:cNvPr id="84" name="Rounded Rectangle 83"/>
          <p:cNvSpPr/>
          <p:nvPr/>
        </p:nvSpPr>
        <p:spPr>
          <a:xfrm>
            <a:off x="1660269" y="1475095"/>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276600"/>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949549"/>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627495"/>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227695"/>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227695"/>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922895"/>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694295"/>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171349"/>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2084695"/>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989695"/>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313295"/>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57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Tree>
    <p:extLst>
      <p:ext uri="{BB962C8B-B14F-4D97-AF65-F5344CB8AC3E}">
        <p14:creationId xmlns:p14="http://schemas.microsoft.com/office/powerpoint/2010/main" val="162819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a:solidFill>
                  <a:srgbClr val="1A5712"/>
                </a:solidFill>
                <a:latin typeface="Garamond"/>
                <a:cs typeface="Garamond"/>
              </a:rPr>
              <a:t>Generalized RowClone</a:t>
            </a:r>
          </a:p>
        </p:txBody>
      </p:sp>
      <p:sp>
        <p:nvSpPr>
          <p:cNvPr id="68" name="TextBox 67"/>
          <p:cNvSpPr txBox="1"/>
          <p:nvPr/>
        </p:nvSpPr>
        <p:spPr>
          <a:xfrm>
            <a:off x="5940152" y="395952"/>
            <a:ext cx="3276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ahoma"/>
                <a:ea typeface="ヒラギノ角ゴ ProN W6"/>
                <a:cs typeface="Tahoma"/>
              </a:rPr>
              <a:t>0.01% area cost</a:t>
            </a:r>
          </a:p>
        </p:txBody>
      </p:sp>
    </p:spTree>
    <p:extLst>
      <p:ext uri="{BB962C8B-B14F-4D97-AF65-F5344CB8AC3E}">
        <p14:creationId xmlns:p14="http://schemas.microsoft.com/office/powerpoint/2010/main" val="3126441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44649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40</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41</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42</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43</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23517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45</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7809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160855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7180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48</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2101773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33548994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and Opportunity</a:t>
            </a:r>
          </a:p>
        </p:txBody>
      </p:sp>
      <p:sp>
        <p:nvSpPr>
          <p:cNvPr id="3" name="Content Placeholder 2"/>
          <p:cNvSpPr>
            <a:spLocks noGrp="1"/>
          </p:cNvSpPr>
          <p:nvPr>
            <p:ph idx="1"/>
          </p:nvPr>
        </p:nvSpPr>
        <p:spPr>
          <a:xfrm>
            <a:off x="228600" y="1219200"/>
            <a:ext cx="8610600" cy="5029200"/>
          </a:xfrm>
        </p:spPr>
        <p:txBody>
          <a:bodyPr/>
          <a:lstStyle/>
          <a:p>
            <a:r>
              <a:rPr lang="en-US" dirty="0">
                <a:solidFill>
                  <a:srgbClr val="0432FF"/>
                </a:solidFill>
              </a:rPr>
              <a:t>High latency and high energy caused by data movement</a:t>
            </a:r>
          </a:p>
          <a:p>
            <a:pPr lvl="1"/>
            <a:r>
              <a:rPr lang="en-US" dirty="0"/>
              <a:t>Long, energy-hungry interconnects</a:t>
            </a:r>
          </a:p>
          <a:p>
            <a:pPr lvl="1"/>
            <a:r>
              <a:rPr lang="en-US" dirty="0"/>
              <a:t>Energy-hungry electrical interfaces</a:t>
            </a:r>
          </a:p>
          <a:p>
            <a:pPr lvl="1"/>
            <a:r>
              <a:rPr lang="en-US" dirty="0"/>
              <a:t>Movement of large amounts of data</a:t>
            </a:r>
          </a:p>
          <a:p>
            <a:pPr lvl="1"/>
            <a:endParaRPr lang="en-US" dirty="0"/>
          </a:p>
          <a:p>
            <a:r>
              <a:rPr lang="en-US" dirty="0"/>
              <a:t>Opportunity: </a:t>
            </a:r>
            <a:r>
              <a:rPr lang="en-US" dirty="0">
                <a:solidFill>
                  <a:srgbClr val="FF0000"/>
                </a:solidFill>
              </a:rPr>
              <a:t>Minimize data movement by performing computation directly (near) where the data resides</a:t>
            </a:r>
          </a:p>
          <a:p>
            <a:pPr lvl="1"/>
            <a:r>
              <a:rPr lang="en-US" dirty="0"/>
              <a:t>Processing in memory (PIM)</a:t>
            </a:r>
          </a:p>
          <a:p>
            <a:pPr lvl="1"/>
            <a:r>
              <a:rPr lang="en-US" dirty="0"/>
              <a:t>In-memory computation/processing</a:t>
            </a:r>
          </a:p>
          <a:p>
            <a:pPr lvl="1"/>
            <a:r>
              <a:rPr lang="en-US" dirty="0"/>
              <a:t>Near-data processing (NDP)</a:t>
            </a:r>
          </a:p>
          <a:p>
            <a:pPr lvl="1"/>
            <a:r>
              <a:rPr lang="en-US" dirty="0"/>
              <a:t>General concept applicable to any data storage &amp; movement unit (caches, SSDs, main memory, network, controllers)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313067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375492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70559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algn="ctr">
              <a:defRPr/>
            </a:pPr>
            <a:r>
              <a:rPr lang="en-US" altLang="ko-KR" sz="2400" b="1" kern="0" dirty="0">
                <a:solidFill>
                  <a:srgbClr val="FF0000"/>
                </a:solidFill>
                <a:latin typeface="Tahoma"/>
              </a:rPr>
              <a:t>&gt;4-12X Performance Improvement</a:t>
            </a:r>
            <a:endParaRPr lang="ko-KR" altLang="en-US" sz="2400" b="1" kern="0" dirty="0">
              <a:solidFill>
                <a:srgbClr val="FF0000"/>
              </a:solidFill>
              <a:latin typeface="Tahoma"/>
            </a:endParaRPr>
          </a:p>
        </p:txBody>
      </p:sp>
    </p:spTree>
    <p:extLst>
      <p:ext uri="{BB962C8B-B14F-4D97-AF65-F5344CB8AC3E}">
        <p14:creationId xmlns:p14="http://schemas.microsoft.com/office/powerpoint/2010/main" val="408815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413548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12752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66130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1547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7259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53594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07155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94894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3276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34693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62</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latin typeface="Tahoma"/>
              </a:rPr>
              <a:t>Large graphs are everywhere (circa 2015)</a:t>
            </a: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dirty="0">
              <a:solidFill>
                <a:srgbClr val="000000"/>
              </a:solidFill>
              <a:latin typeface="Tahoma"/>
            </a:endParaRPr>
          </a:p>
          <a:p>
            <a:pPr>
              <a:buClr>
                <a:srgbClr val="CC9900"/>
              </a:buClr>
            </a:pPr>
            <a:endParaRPr lang="en-US" altLang="ko-KR" dirty="0">
              <a:solidFill>
                <a:srgbClr val="000000"/>
              </a:solidFill>
              <a:latin typeface="Tahoma"/>
            </a:endParaRPr>
          </a:p>
          <a:p>
            <a:pPr marL="0" indent="0">
              <a:buClr>
                <a:srgbClr val="CC9900"/>
              </a:buClr>
              <a:buFont typeface="Wingdings" charset="0"/>
              <a:buNone/>
            </a:pPr>
            <a:endParaRPr lang="en-US" altLang="ko-KR" sz="2000" dirty="0">
              <a:solidFill>
                <a:srgbClr val="000000"/>
              </a:solidFill>
              <a:latin typeface="Tahoma"/>
            </a:endParaRPr>
          </a:p>
          <a:p>
            <a:pPr>
              <a:buClr>
                <a:srgbClr val="CC9900"/>
              </a:buClr>
            </a:pPr>
            <a:r>
              <a:rPr lang="en-US" altLang="ko-KR" dirty="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36 Million </a:t>
              </a:r>
            </a:p>
            <a:p>
              <a:pPr algn="ctr"/>
              <a:r>
                <a:rPr lang="en-US" dirty="0">
                  <a:solidFill>
                    <a:srgbClr val="000000"/>
                  </a:solidFill>
                  <a:latin typeface="Tahoma"/>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1.4 Billion</a:t>
              </a:r>
            </a:p>
            <a:p>
              <a:pPr algn="ctr"/>
              <a:r>
                <a:rPr lang="en-US" dirty="0">
                  <a:solidFill>
                    <a:srgbClr val="000000"/>
                  </a:solidFill>
                  <a:latin typeface="Tahoma"/>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300 Million</a:t>
              </a:r>
            </a:p>
            <a:p>
              <a:pPr algn="ctr"/>
              <a:r>
                <a:rPr lang="en-US" dirty="0">
                  <a:solidFill>
                    <a:srgbClr val="000000"/>
                  </a:solidFill>
                  <a:latin typeface="Tahoma"/>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 Billion</a:t>
              </a:r>
            </a:p>
            <a:p>
              <a:pPr algn="ctr"/>
              <a:r>
                <a:rPr lang="en-US" dirty="0">
                  <a:solidFill>
                    <a:srgbClr val="000000"/>
                  </a:solidFill>
                  <a:latin typeface="Tahoma"/>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63</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86173272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6009801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15451991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40439540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1190310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2777057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67703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15643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63950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1086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23677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32497606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0954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6514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5653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8666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83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41430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60432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1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0367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a:t>
            </a:fld>
            <a:endParaRPr lang="en-US" altLang="en-US"/>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270562281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939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6269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6030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126979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07844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76413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09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65061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153765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93686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heme/_rels/theme3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4.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7.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194814</TotalTime>
  <Words>6703</Words>
  <Application>Microsoft Macintosh PowerPoint</Application>
  <PresentationFormat>On-screen Show (4:3)</PresentationFormat>
  <Paragraphs>1450</Paragraphs>
  <Slides>155</Slides>
  <Notes>19</Notes>
  <HiddenSlides>0</HiddenSlides>
  <MMClips>0</MMClips>
  <ScaleCrop>false</ScaleCrop>
  <HeadingPairs>
    <vt:vector size="6" baseType="variant">
      <vt:variant>
        <vt:lpstr>Fonts Used</vt:lpstr>
      </vt:variant>
      <vt:variant>
        <vt:i4>23</vt:i4>
      </vt:variant>
      <vt:variant>
        <vt:lpstr>Theme</vt:lpstr>
      </vt:variant>
      <vt:variant>
        <vt:i4>59</vt:i4>
      </vt:variant>
      <vt:variant>
        <vt:lpstr>Slide Titles</vt:lpstr>
      </vt:variant>
      <vt:variant>
        <vt:i4>155</vt:i4>
      </vt:variant>
    </vt:vector>
  </HeadingPairs>
  <TitlesOfParts>
    <vt:vector size="237" baseType="lpstr">
      <vt:lpstr>굴림</vt:lpstr>
      <vt:lpstr>MS PGothic</vt:lpstr>
      <vt:lpstr>MS PGothic</vt:lpstr>
      <vt:lpstr>ヒラギノ角ゴ ProN W6</vt:lpstr>
      <vt:lpstr>Adobe Garamond Pro</vt:lpstr>
      <vt:lpstr>Arial</vt:lpstr>
      <vt:lpstr>Arial Black</vt:lpstr>
      <vt:lpstr>Calibri</vt:lpstr>
      <vt:lpstr>Consolas</vt:lpstr>
      <vt:lpstr>Corbel</vt:lpstr>
      <vt:lpstr>Garamond</vt:lpstr>
      <vt:lpstr>Gill Sans MT</vt:lpstr>
      <vt:lpstr>Lucida Grande</vt:lpstr>
      <vt:lpstr>Lucida Sans</vt:lpstr>
      <vt:lpstr>Mangal</vt:lpstr>
      <vt:lpstr>Myriad Pro Bold Cond</vt:lpstr>
      <vt:lpstr>Myriad Pro Cond</vt:lpstr>
      <vt:lpstr>나눔고딕</vt:lpstr>
      <vt:lpstr>Perpetua</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4_Office Theme</vt:lpstr>
      <vt:lpstr>Title &amp; Bullets</vt:lpstr>
      <vt:lpstr>27_Office Theme</vt:lpstr>
      <vt:lpstr>156_Edge</vt:lpstr>
      <vt:lpstr>158_Edge</vt:lpstr>
      <vt:lpstr>159_Edge</vt:lpstr>
      <vt:lpstr>safari</vt:lpstr>
      <vt:lpstr>150_Edge</vt:lpstr>
      <vt:lpstr>153_Edge</vt:lpstr>
      <vt:lpstr>7_sesha-theme</vt:lpstr>
      <vt:lpstr>5_Edge</vt:lpstr>
      <vt:lpstr>78_Edge</vt:lpstr>
      <vt:lpstr>7_Edge</vt:lpstr>
      <vt:lpstr>11_Edge</vt:lpstr>
      <vt:lpstr>12_Edge</vt:lpstr>
      <vt:lpstr>40_Edge</vt:lpstr>
      <vt:lpstr>41_Edge</vt:lpstr>
      <vt:lpstr>14_Edge</vt:lpstr>
      <vt:lpstr>25_Edge</vt:lpstr>
      <vt:lpstr>3_sesha-theme</vt:lpstr>
      <vt:lpstr>18_Edge</vt:lpstr>
      <vt:lpstr>50_Edge</vt:lpstr>
      <vt:lpstr>137_Edge</vt:lpstr>
      <vt:lpstr>Memory Systems  and Memory-Centric Computing Systems Lecture 2: Computation in Memory</vt:lpstr>
      <vt:lpstr>Agenda</vt:lpstr>
      <vt:lpstr>Sub-Agenda: In-Memory Computation</vt:lpstr>
      <vt:lpstr>Three Key Systems Trends</vt:lpstr>
      <vt:lpstr>Observation and Opportunity</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Sub-Agenda: In-Memory Computation</vt:lpstr>
      <vt:lpstr>Processing in Memory:   Two Approaches</vt:lpstr>
      <vt:lpstr>Approach 1: Minimally Changing DRAM</vt:lpstr>
      <vt:lpstr>Starting Simple: Data Copy and Initialization</vt:lpstr>
      <vt:lpstr>Starting Simple: Data Copy and Initialization</vt:lpstr>
      <vt:lpstr>Today’s Systems: Bulk Data Copy</vt:lpstr>
      <vt:lpstr>Future Systems: In-Memory Copy</vt:lpstr>
      <vt:lpstr>RowClone: In-DRAM Row Copy</vt:lpstr>
      <vt:lpstr>RowClone: Inter-Bank</vt:lpstr>
      <vt:lpstr>Generalized RowClone</vt:lpstr>
      <vt:lpstr>RowClone: Latency and Energy Savings</vt:lpstr>
      <vt:lpstr>More on RowClone</vt:lpstr>
      <vt:lpstr>In-Memory Bulk Bitwise Operations</vt:lpstr>
      <vt:lpstr>In-DRAM AND/OR: Triple Row Activation</vt:lpstr>
      <vt:lpstr>In-DRAM Bulk Bitwise AND/OR Operation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In-DRAM Bitwise Operations</vt:lpstr>
      <vt:lpstr>Challenge: Intelligent Memory Device</vt:lpstr>
      <vt:lpstr>Challenge and Opportunity for Future</vt:lpstr>
      <vt:lpstr>Sub-Agenda: In-Memory Computation</vt:lpstr>
      <vt:lpstr>Processing in Memory:   Two Approaches</vt:lpstr>
      <vt:lpstr>Opportunity: 3D-Stacked Logic+Memory</vt:lpstr>
      <vt:lpstr>DRAM Landscape (circa 2015)</vt:lpstr>
      <vt:lpstr>Several Questions in 3D-Stacked PIM</vt:lpstr>
      <vt:lpstr>Another Example: In-Memory 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Several Questions in 3D-Stacked PIM</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Several Questions in 3D-Stacked PIM</vt:lpstr>
      <vt:lpstr>PIM-Enabled Instructions</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PIM-Enabled Instructions</vt:lpstr>
      <vt:lpstr>PEI: Initial Evaluation Results</vt:lpstr>
      <vt:lpstr>Evaluated Data-Intensive Applications</vt:lpstr>
      <vt:lpstr>PEI Performance Delta: Large Data Sets</vt:lpstr>
      <vt:lpstr>PEI Performance: Large Data Sets</vt:lpstr>
      <vt:lpstr>PEI Performance Delta: Small Data Sets</vt:lpstr>
      <vt:lpstr>PEI Performance: Small Data Sets</vt:lpstr>
      <vt:lpstr>PEI Performance Delta: Medium Data Sets</vt:lpstr>
      <vt:lpstr>PEI Energy Consumption</vt:lpstr>
      <vt:lpstr>PEI: Advantages &amp; Disadvantages</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Sub-Agenda: In-Memory Computation</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Challenge and Opportunity for Future</vt:lpstr>
      <vt:lpstr>Challenge and Opportunity for Future</vt:lpstr>
      <vt:lpstr>Challenge and Opportunity for Future</vt:lpstr>
      <vt:lpstr>One Important Takeaway</vt:lpstr>
      <vt:lpstr>Sub-Agenda: In-Memory Computation</vt:lpstr>
      <vt:lpstr>Concluding Remarks</vt:lpstr>
      <vt:lpstr>The Future of Processing in Memory is Bright</vt:lpstr>
      <vt:lpstr>If In Doubt, See Other Doubtful Technologies</vt:lpstr>
      <vt:lpstr>For Some Open Problems, See</vt:lpstr>
      <vt:lpstr>Memory Systems  and Memory-Centric Computing Systems Lecture 2: Computation in Memory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2787</cp:revision>
  <cp:lastPrinted>2017-09-14T13:39:03Z</cp:lastPrinted>
  <dcterms:created xsi:type="dcterms:W3CDTF">2010-10-08T20:41:54Z</dcterms:created>
  <dcterms:modified xsi:type="dcterms:W3CDTF">2019-02-02T05:18:17Z</dcterms:modified>
</cp:coreProperties>
</file>