
<file path=[Content_Types].xml><?xml version="1.0" encoding="utf-8"?>
<Types xmlns="http://schemas.openxmlformats.org/package/2006/content-types">
  <Default Extension="png" ContentType="image/png"/>
  <Default Extension="bin" ContentType="image/unknown"/>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8.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9.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3.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5.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6.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7.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8.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9.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0.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1.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2.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3.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4.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5.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1.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2.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3.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theme/theme54.xml" ContentType="application/vnd.openxmlformats-officedocument.theme+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theme/theme55.xml" ContentType="application/vnd.openxmlformats-officedocument.theme+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theme/theme56.xml" ContentType="application/vnd.openxmlformats-officedocument.theme+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theme/theme57.xml" ContentType="application/vnd.openxmlformats-officedocument.theme+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theme/theme58.xml" ContentType="application/vnd.openxmlformats-officedocument.theme+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theme/theme59.xml" ContentType="application/vnd.openxmlformats-officedocument.theme+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theme/theme60.xml" ContentType="application/vnd.openxmlformats-officedocument.theme+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theme/theme61.xml" ContentType="application/vnd.openxmlformats-officedocument.theme+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theme/theme62.xml" ContentType="application/vnd.openxmlformats-officedocument.theme+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theme/theme63.xml" ContentType="application/vnd.openxmlformats-officedocument.theme+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theme/theme64.xml" ContentType="application/vnd.openxmlformats-officedocument.theme+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theme/theme65.xml" ContentType="application/vnd.openxmlformats-officedocument.theme+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theme/theme66.xml" ContentType="application/vnd.openxmlformats-officedocument.theme+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theme/theme67.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theme/theme68.xml" ContentType="application/vnd.openxmlformats-officedocument.theme+xml"/>
  <Override PartName="/ppt/theme/theme69.xml" ContentType="application/vnd.openxmlformats-officedocument.theme+xml"/>
  <Override PartName="/ppt/theme/theme7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charts/chart4.xml" ContentType="application/vnd.openxmlformats-officedocument.drawingml.chart+xml"/>
  <Override PartName="/ppt/theme/themeOverride3.xml" ContentType="application/vnd.openxmlformats-officedocument.themeOverride+xml"/>
  <Override PartName="/ppt/drawings/drawing2.xml" ContentType="application/vnd.openxmlformats-officedocument.drawingml.chartshapes+xml"/>
  <Override PartName="/ppt/notesSlides/notesSlide7.xml" ContentType="application/vnd.openxmlformats-officedocument.presentationml.notesSlide+xml"/>
  <Override PartName="/ppt/charts/chart5.xml" ContentType="application/vnd.openxmlformats-officedocument.drawingml.chart+xml"/>
  <Override PartName="/ppt/theme/themeOverride4.xml" ContentType="application/vnd.openxmlformats-officedocument.themeOverride+xml"/>
  <Override PartName="/ppt/drawings/drawing3.xml" ContentType="application/vnd.openxmlformats-officedocument.drawingml.chartshapes+xml"/>
  <Override PartName="/ppt/charts/chart6.xml" ContentType="application/vnd.openxmlformats-officedocument.drawingml.chart+xml"/>
  <Override PartName="/ppt/theme/themeOverride5.xml" ContentType="application/vnd.openxmlformats-officedocument.themeOverride+xml"/>
  <Override PartName="/ppt/charts/chart7.xml" ContentType="application/vnd.openxmlformats-officedocument.drawingml.chart+xml"/>
  <Override PartName="/ppt/theme/themeOverride6.xml" ContentType="application/vnd.openxmlformats-officedocument.themeOverride+xml"/>
  <Override PartName="/ppt/charts/chart8.xml" ContentType="application/vnd.openxmlformats-officedocument.drawingml.chart+xml"/>
  <Override PartName="/ppt/theme/themeOverride7.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9.xml" ContentType="application/vnd.openxmlformats-officedocument.drawingml.chart+xml"/>
  <Override PartName="/ppt/charts/style1.xml" ContentType="application/vnd.ms-office.chartstyle+xml"/>
  <Override PartName="/ppt/charts/colors1.xml" ContentType="application/vnd.ms-office.chartcolorstyle+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charts/chart11.xml" ContentType="application/vnd.openxmlformats-officedocument.drawingml.chart+xml"/>
  <Override PartName="/ppt/theme/themeOverride8.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4.xml" ContentType="application/vnd.openxmlformats-officedocument.drawingml.chart+xml"/>
  <Override PartName="/ppt/theme/themeOverride9.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media/image47.jpg" ContentType="image/png"/>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7.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8.xml" ContentType="application/vnd.openxmlformats-officedocument.drawingml.chart+xml"/>
  <Override PartName="/ppt/charts/chart19.xml" ContentType="application/vnd.openxmlformats-officedocument.drawingml.chart+xml"/>
  <Override PartName="/ppt/notesSlides/notesSlide47.xml" ContentType="application/vnd.openxmlformats-officedocument.presentationml.notesSlide+xml"/>
  <Override PartName="/ppt/charts/chart20.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74" r:id="rId9"/>
    <p:sldMasterId id="2147484087" r:id="rId10"/>
    <p:sldMasterId id="2147484099" r:id="rId11"/>
    <p:sldMasterId id="2147484281" r:id="rId12"/>
    <p:sldMasterId id="2147484522" r:id="rId13"/>
    <p:sldMasterId id="2147484571" r:id="rId14"/>
    <p:sldMasterId id="2147484777" r:id="rId15"/>
    <p:sldMasterId id="2147484837" r:id="rId16"/>
    <p:sldMasterId id="2147484849" r:id="rId17"/>
    <p:sldMasterId id="2147484861" r:id="rId18"/>
    <p:sldMasterId id="2147484873" r:id="rId19"/>
    <p:sldMasterId id="2147484969" r:id="rId20"/>
    <p:sldMasterId id="2147485410" r:id="rId21"/>
    <p:sldMasterId id="2147485520" r:id="rId22"/>
    <p:sldMasterId id="2147485532" r:id="rId23"/>
    <p:sldMasterId id="2147485652" r:id="rId24"/>
    <p:sldMasterId id="2147485665" r:id="rId25"/>
    <p:sldMasterId id="2147485714" r:id="rId26"/>
    <p:sldMasterId id="2147486472" r:id="rId27"/>
    <p:sldMasterId id="2147486594" r:id="rId28"/>
    <p:sldMasterId id="2147486847" r:id="rId29"/>
    <p:sldMasterId id="2147486871" r:id="rId30"/>
    <p:sldMasterId id="2147486966" r:id="rId31"/>
    <p:sldMasterId id="2147487120" r:id="rId32"/>
    <p:sldMasterId id="2147487144" r:id="rId33"/>
    <p:sldMasterId id="2147487194" r:id="rId34"/>
    <p:sldMasterId id="2147487206" r:id="rId35"/>
    <p:sldMasterId id="2147487258" r:id="rId36"/>
    <p:sldMasterId id="2147487574" r:id="rId37"/>
    <p:sldMasterId id="2147487623" r:id="rId38"/>
    <p:sldMasterId id="2147488050" r:id="rId39"/>
    <p:sldMasterId id="2147488076" r:id="rId40"/>
    <p:sldMasterId id="2147488114" r:id="rId41"/>
    <p:sldMasterId id="2147488152" r:id="rId42"/>
    <p:sldMasterId id="2147488164" r:id="rId43"/>
    <p:sldMasterId id="2147488189" r:id="rId44"/>
    <p:sldMasterId id="2147488241" r:id="rId45"/>
    <p:sldMasterId id="2147488253" r:id="rId46"/>
    <p:sldMasterId id="2147488265" r:id="rId47"/>
    <p:sldMasterId id="2147488277" r:id="rId48"/>
    <p:sldMasterId id="2147488289" r:id="rId49"/>
    <p:sldMasterId id="2147488329" r:id="rId50"/>
    <p:sldMasterId id="2147488486" r:id="rId51"/>
    <p:sldMasterId id="2147488524" r:id="rId52"/>
    <p:sldMasterId id="2147488560" r:id="rId53"/>
    <p:sldMasterId id="2147488573" r:id="rId54"/>
    <p:sldMasterId id="2147488580" r:id="rId55"/>
    <p:sldMasterId id="2147488592" r:id="rId56"/>
    <p:sldMasterId id="2147488600" r:id="rId57"/>
    <p:sldMasterId id="2147488612" r:id="rId58"/>
    <p:sldMasterId id="2147488624" r:id="rId59"/>
    <p:sldMasterId id="2147488653" r:id="rId60"/>
    <p:sldMasterId id="2147488667" r:id="rId61"/>
    <p:sldMasterId id="2147488718" r:id="rId62"/>
    <p:sldMasterId id="2147488768" r:id="rId63"/>
    <p:sldMasterId id="2147488780" r:id="rId64"/>
    <p:sldMasterId id="2147488792" r:id="rId65"/>
    <p:sldMasterId id="2147488804" r:id="rId66"/>
    <p:sldMasterId id="2147488816" r:id="rId67"/>
    <p:sldMasterId id="2147488829" r:id="rId68"/>
  </p:sldMasterIdLst>
  <p:notesMasterIdLst>
    <p:notesMasterId r:id="rId224"/>
  </p:notesMasterIdLst>
  <p:handoutMasterIdLst>
    <p:handoutMasterId r:id="rId225"/>
  </p:handoutMasterIdLst>
  <p:sldIdLst>
    <p:sldId id="5150" r:id="rId69"/>
    <p:sldId id="5033" r:id="rId70"/>
    <p:sldId id="4683" r:id="rId71"/>
    <p:sldId id="4015" r:id="rId72"/>
    <p:sldId id="4016" r:id="rId73"/>
    <p:sldId id="5046" r:id="rId74"/>
    <p:sldId id="3812" r:id="rId75"/>
    <p:sldId id="3813" r:id="rId76"/>
    <p:sldId id="3814" r:id="rId77"/>
    <p:sldId id="3815" r:id="rId78"/>
    <p:sldId id="2535" r:id="rId79"/>
    <p:sldId id="2532" r:id="rId80"/>
    <p:sldId id="3841" r:id="rId81"/>
    <p:sldId id="2533" r:id="rId82"/>
    <p:sldId id="5047" r:id="rId83"/>
    <p:sldId id="3821" r:id="rId84"/>
    <p:sldId id="3817" r:id="rId85"/>
    <p:sldId id="1254" r:id="rId86"/>
    <p:sldId id="1223" r:id="rId87"/>
    <p:sldId id="1206" r:id="rId88"/>
    <p:sldId id="3818" r:id="rId89"/>
    <p:sldId id="3819" r:id="rId90"/>
    <p:sldId id="3820" r:id="rId91"/>
    <p:sldId id="3822" r:id="rId92"/>
    <p:sldId id="3823" r:id="rId93"/>
    <p:sldId id="3824" r:id="rId94"/>
    <p:sldId id="3825" r:id="rId95"/>
    <p:sldId id="3826" r:id="rId96"/>
    <p:sldId id="3827" r:id="rId97"/>
    <p:sldId id="1287" r:id="rId98"/>
    <p:sldId id="3828" r:id="rId99"/>
    <p:sldId id="1260" r:id="rId100"/>
    <p:sldId id="1256" r:id="rId101"/>
    <p:sldId id="1257" r:id="rId102"/>
    <p:sldId id="1258" r:id="rId103"/>
    <p:sldId id="3829" r:id="rId104"/>
    <p:sldId id="1288" r:id="rId105"/>
    <p:sldId id="3830" r:id="rId106"/>
    <p:sldId id="1262" r:id="rId107"/>
    <p:sldId id="3831" r:id="rId108"/>
    <p:sldId id="3832" r:id="rId109"/>
    <p:sldId id="3833" r:id="rId110"/>
    <p:sldId id="3834" r:id="rId111"/>
    <p:sldId id="1289" r:id="rId112"/>
    <p:sldId id="3835" r:id="rId113"/>
    <p:sldId id="1240" r:id="rId114"/>
    <p:sldId id="1263" r:id="rId115"/>
    <p:sldId id="3837" r:id="rId116"/>
    <p:sldId id="1267" r:id="rId117"/>
    <p:sldId id="1273" r:id="rId118"/>
    <p:sldId id="1274" r:id="rId119"/>
    <p:sldId id="1275" r:id="rId120"/>
    <p:sldId id="1276" r:id="rId121"/>
    <p:sldId id="1280" r:id="rId122"/>
    <p:sldId id="1281" r:id="rId123"/>
    <p:sldId id="1286" r:id="rId124"/>
    <p:sldId id="1290" r:id="rId125"/>
    <p:sldId id="3838" r:id="rId126"/>
    <p:sldId id="3839" r:id="rId127"/>
    <p:sldId id="257" r:id="rId128"/>
    <p:sldId id="352" r:id="rId129"/>
    <p:sldId id="382" r:id="rId130"/>
    <p:sldId id="359" r:id="rId131"/>
    <p:sldId id="358" r:id="rId132"/>
    <p:sldId id="367" r:id="rId133"/>
    <p:sldId id="380" r:id="rId134"/>
    <p:sldId id="381" r:id="rId135"/>
    <p:sldId id="346" r:id="rId136"/>
    <p:sldId id="4827" r:id="rId137"/>
    <p:sldId id="5207" r:id="rId138"/>
    <p:sldId id="5208" r:id="rId139"/>
    <p:sldId id="461" r:id="rId140"/>
    <p:sldId id="464" r:id="rId141"/>
    <p:sldId id="5209" r:id="rId142"/>
    <p:sldId id="5210" r:id="rId143"/>
    <p:sldId id="3602" r:id="rId144"/>
    <p:sldId id="4232" r:id="rId145"/>
    <p:sldId id="1413" r:id="rId146"/>
    <p:sldId id="5049" r:id="rId147"/>
    <p:sldId id="5048" r:id="rId148"/>
    <p:sldId id="5157" r:id="rId149"/>
    <p:sldId id="1201" r:id="rId150"/>
    <p:sldId id="3156" r:id="rId151"/>
    <p:sldId id="5158" r:id="rId152"/>
    <p:sldId id="4233" r:id="rId153"/>
    <p:sldId id="4234" r:id="rId154"/>
    <p:sldId id="4235" r:id="rId155"/>
    <p:sldId id="4236" r:id="rId156"/>
    <p:sldId id="4237" r:id="rId157"/>
    <p:sldId id="4238" r:id="rId158"/>
    <p:sldId id="4239" r:id="rId159"/>
    <p:sldId id="4240" r:id="rId160"/>
    <p:sldId id="4241" r:id="rId161"/>
    <p:sldId id="1198" r:id="rId162"/>
    <p:sldId id="4242" r:id="rId163"/>
    <p:sldId id="5159" r:id="rId164"/>
    <p:sldId id="3152" r:id="rId165"/>
    <p:sldId id="3153" r:id="rId166"/>
    <p:sldId id="3154" r:id="rId167"/>
    <p:sldId id="3155" r:id="rId168"/>
    <p:sldId id="3162" r:id="rId169"/>
    <p:sldId id="5160" r:id="rId170"/>
    <p:sldId id="4911" r:id="rId171"/>
    <p:sldId id="5161" r:id="rId172"/>
    <p:sldId id="3916" r:id="rId173"/>
    <p:sldId id="4914" r:id="rId174"/>
    <p:sldId id="4905" r:id="rId175"/>
    <p:sldId id="4906" r:id="rId176"/>
    <p:sldId id="5151" r:id="rId177"/>
    <p:sldId id="5155" r:id="rId178"/>
    <p:sldId id="5058" r:id="rId179"/>
    <p:sldId id="2056" r:id="rId180"/>
    <p:sldId id="5054" r:id="rId181"/>
    <p:sldId id="5052" r:id="rId182"/>
    <p:sldId id="5147" r:id="rId183"/>
    <p:sldId id="3802" r:id="rId184"/>
    <p:sldId id="3803" r:id="rId185"/>
    <p:sldId id="3804" r:id="rId186"/>
    <p:sldId id="4206" r:id="rId187"/>
    <p:sldId id="4210" r:id="rId188"/>
    <p:sldId id="3805" r:id="rId189"/>
    <p:sldId id="3806" r:id="rId190"/>
    <p:sldId id="4212" r:id="rId191"/>
    <p:sldId id="587" r:id="rId192"/>
    <p:sldId id="3807" r:id="rId193"/>
    <p:sldId id="4213" r:id="rId194"/>
    <p:sldId id="4214" r:id="rId195"/>
    <p:sldId id="4093" r:id="rId196"/>
    <p:sldId id="4422" r:id="rId197"/>
    <p:sldId id="4367" r:id="rId198"/>
    <p:sldId id="5211" r:id="rId199"/>
    <p:sldId id="5154" r:id="rId200"/>
    <p:sldId id="4424" r:id="rId201"/>
    <p:sldId id="4425" r:id="rId202"/>
    <p:sldId id="4429" r:id="rId203"/>
    <p:sldId id="1863" r:id="rId204"/>
    <p:sldId id="1534" r:id="rId205"/>
    <p:sldId id="4921" r:id="rId206"/>
    <p:sldId id="4922" r:id="rId207"/>
    <p:sldId id="4923" r:id="rId208"/>
    <p:sldId id="4924" r:id="rId209"/>
    <p:sldId id="4925" r:id="rId210"/>
    <p:sldId id="4926" r:id="rId211"/>
    <p:sldId id="4927" r:id="rId212"/>
    <p:sldId id="4928" r:id="rId213"/>
    <p:sldId id="4929" r:id="rId214"/>
    <p:sldId id="4930" r:id="rId215"/>
    <p:sldId id="4931" r:id="rId216"/>
    <p:sldId id="3143" r:id="rId217"/>
    <p:sldId id="3144" r:id="rId218"/>
    <p:sldId id="3145" r:id="rId219"/>
    <p:sldId id="3146" r:id="rId220"/>
    <p:sldId id="3147" r:id="rId221"/>
    <p:sldId id="4405" r:id="rId222"/>
    <p:sldId id="4680" r:id="rId22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66FFFF"/>
    <a:srgbClr val="0432FF"/>
    <a:srgbClr val="FF00C4"/>
    <a:srgbClr val="1A5712"/>
    <a:srgbClr val="948A54"/>
    <a:srgbClr val="2A55D6"/>
    <a:srgbClr val="8C0000"/>
    <a:srgbClr val="663D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908" autoAdjust="0"/>
    <p:restoredTop sz="99433" autoAdjust="0"/>
  </p:normalViewPr>
  <p:slideViewPr>
    <p:cSldViewPr>
      <p:cViewPr varScale="1">
        <p:scale>
          <a:sx n="93" d="100"/>
          <a:sy n="93" d="100"/>
        </p:scale>
        <p:origin x="376"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9.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6.xml"/><Relationship Id="rId138" Type="http://schemas.openxmlformats.org/officeDocument/2006/relationships/slide" Target="slides/slide70.xml"/><Relationship Id="rId159" Type="http://schemas.openxmlformats.org/officeDocument/2006/relationships/slide" Target="slides/slide91.xml"/><Relationship Id="rId170" Type="http://schemas.openxmlformats.org/officeDocument/2006/relationships/slide" Target="slides/slide102.xml"/><Relationship Id="rId191" Type="http://schemas.openxmlformats.org/officeDocument/2006/relationships/slide" Target="slides/slide123.xml"/><Relationship Id="rId205" Type="http://schemas.openxmlformats.org/officeDocument/2006/relationships/slide" Target="slides/slide137.xml"/><Relationship Id="rId226" Type="http://schemas.openxmlformats.org/officeDocument/2006/relationships/presProps" Target="presProps.xml"/><Relationship Id="rId107" Type="http://schemas.openxmlformats.org/officeDocument/2006/relationships/slide" Target="slides/slide3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6.xml"/><Relationship Id="rId128" Type="http://schemas.openxmlformats.org/officeDocument/2006/relationships/slide" Target="slides/slide60.xml"/><Relationship Id="rId149" Type="http://schemas.openxmlformats.org/officeDocument/2006/relationships/slide" Target="slides/slide81.xml"/><Relationship Id="rId5" Type="http://schemas.openxmlformats.org/officeDocument/2006/relationships/slideMaster" Target="slideMasters/slideMaster5.xml"/><Relationship Id="rId95" Type="http://schemas.openxmlformats.org/officeDocument/2006/relationships/slide" Target="slides/slide27.xml"/><Relationship Id="rId160" Type="http://schemas.openxmlformats.org/officeDocument/2006/relationships/slide" Target="slides/slide92.xml"/><Relationship Id="rId181" Type="http://schemas.openxmlformats.org/officeDocument/2006/relationships/slide" Target="slides/slide113.xml"/><Relationship Id="rId216" Type="http://schemas.openxmlformats.org/officeDocument/2006/relationships/slide" Target="slides/slide148.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50.xml"/><Relationship Id="rId139" Type="http://schemas.openxmlformats.org/officeDocument/2006/relationships/slide" Target="slides/slide71.xml"/><Relationship Id="rId85" Type="http://schemas.openxmlformats.org/officeDocument/2006/relationships/slide" Target="slides/slide17.xml"/><Relationship Id="rId150" Type="http://schemas.openxmlformats.org/officeDocument/2006/relationships/slide" Target="slides/slide82.xml"/><Relationship Id="rId171" Type="http://schemas.openxmlformats.org/officeDocument/2006/relationships/slide" Target="slides/slide103.xml"/><Relationship Id="rId192" Type="http://schemas.openxmlformats.org/officeDocument/2006/relationships/slide" Target="slides/slide124.xml"/><Relationship Id="rId206" Type="http://schemas.openxmlformats.org/officeDocument/2006/relationships/slide" Target="slides/slide138.xml"/><Relationship Id="rId227" Type="http://schemas.openxmlformats.org/officeDocument/2006/relationships/viewProps" Target="view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0.xml"/><Relationship Id="rId129" Type="http://schemas.openxmlformats.org/officeDocument/2006/relationships/slide" Target="slides/slide61.xml"/><Relationship Id="rId54" Type="http://schemas.openxmlformats.org/officeDocument/2006/relationships/slideMaster" Target="slideMasters/slideMaster54.xml"/><Relationship Id="rId75" Type="http://schemas.openxmlformats.org/officeDocument/2006/relationships/slide" Target="slides/slide7.xml"/><Relationship Id="rId96" Type="http://schemas.openxmlformats.org/officeDocument/2006/relationships/slide" Target="slides/slide28.xml"/><Relationship Id="rId140" Type="http://schemas.openxmlformats.org/officeDocument/2006/relationships/slide" Target="slides/slide72.xml"/><Relationship Id="rId161" Type="http://schemas.openxmlformats.org/officeDocument/2006/relationships/slide" Target="slides/slide93.xml"/><Relationship Id="rId182" Type="http://schemas.openxmlformats.org/officeDocument/2006/relationships/slide" Target="slides/slide114.xml"/><Relationship Id="rId217" Type="http://schemas.openxmlformats.org/officeDocument/2006/relationships/slide" Target="slides/slide149.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51.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18.xml"/><Relationship Id="rId130" Type="http://schemas.openxmlformats.org/officeDocument/2006/relationships/slide" Target="slides/slide62.xml"/><Relationship Id="rId151" Type="http://schemas.openxmlformats.org/officeDocument/2006/relationships/slide" Target="slides/slide83.xml"/><Relationship Id="rId172" Type="http://schemas.openxmlformats.org/officeDocument/2006/relationships/slide" Target="slides/slide104.xml"/><Relationship Id="rId193" Type="http://schemas.openxmlformats.org/officeDocument/2006/relationships/slide" Target="slides/slide125.xml"/><Relationship Id="rId207" Type="http://schemas.openxmlformats.org/officeDocument/2006/relationships/slide" Target="slides/slide139.xml"/><Relationship Id="rId228" Type="http://schemas.openxmlformats.org/officeDocument/2006/relationships/theme" Target="theme/theme1.xml"/><Relationship Id="rId13" Type="http://schemas.openxmlformats.org/officeDocument/2006/relationships/slideMaster" Target="slideMasters/slideMaster13.xml"/><Relationship Id="rId109" Type="http://schemas.openxmlformats.org/officeDocument/2006/relationships/slide" Target="slides/slide41.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8.xml"/><Relationship Id="rId97" Type="http://schemas.openxmlformats.org/officeDocument/2006/relationships/slide" Target="slides/slide29.xml"/><Relationship Id="rId120" Type="http://schemas.openxmlformats.org/officeDocument/2006/relationships/slide" Target="slides/slide52.xml"/><Relationship Id="rId141" Type="http://schemas.openxmlformats.org/officeDocument/2006/relationships/slide" Target="slides/slide73.xml"/><Relationship Id="rId7" Type="http://schemas.openxmlformats.org/officeDocument/2006/relationships/slideMaster" Target="slideMasters/slideMaster7.xml"/><Relationship Id="rId162" Type="http://schemas.openxmlformats.org/officeDocument/2006/relationships/slide" Target="slides/slide94.xml"/><Relationship Id="rId183" Type="http://schemas.openxmlformats.org/officeDocument/2006/relationships/slide" Target="slides/slide115.xml"/><Relationship Id="rId218" Type="http://schemas.openxmlformats.org/officeDocument/2006/relationships/slide" Target="slides/slide150.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9.xml"/><Relationship Id="rId110" Type="http://schemas.openxmlformats.org/officeDocument/2006/relationships/slide" Target="slides/slide42.xml"/><Relationship Id="rId131" Type="http://schemas.openxmlformats.org/officeDocument/2006/relationships/slide" Target="slides/slide63.xml"/><Relationship Id="rId152" Type="http://schemas.openxmlformats.org/officeDocument/2006/relationships/slide" Target="slides/slide84.xml"/><Relationship Id="rId173" Type="http://schemas.openxmlformats.org/officeDocument/2006/relationships/slide" Target="slides/slide105.xml"/><Relationship Id="rId194" Type="http://schemas.openxmlformats.org/officeDocument/2006/relationships/slide" Target="slides/slide126.xml"/><Relationship Id="rId208" Type="http://schemas.openxmlformats.org/officeDocument/2006/relationships/slide" Target="slides/slide140.xml"/><Relationship Id="rId229" Type="http://schemas.openxmlformats.org/officeDocument/2006/relationships/tableStyles" Target="tableStyles.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9.xml"/><Relationship Id="rId100" Type="http://schemas.openxmlformats.org/officeDocument/2006/relationships/slide" Target="slides/slide32.xml"/><Relationship Id="rId8" Type="http://schemas.openxmlformats.org/officeDocument/2006/relationships/slideMaster" Target="slideMasters/slideMaster8.xml"/><Relationship Id="rId98" Type="http://schemas.openxmlformats.org/officeDocument/2006/relationships/slide" Target="slides/slide30.xml"/><Relationship Id="rId121" Type="http://schemas.openxmlformats.org/officeDocument/2006/relationships/slide" Target="slides/slide53.xml"/><Relationship Id="rId142" Type="http://schemas.openxmlformats.org/officeDocument/2006/relationships/slide" Target="slides/slide74.xml"/><Relationship Id="rId163" Type="http://schemas.openxmlformats.org/officeDocument/2006/relationships/slide" Target="slides/slide95.xml"/><Relationship Id="rId184" Type="http://schemas.openxmlformats.org/officeDocument/2006/relationships/slide" Target="slides/slide116.xml"/><Relationship Id="rId219" Type="http://schemas.openxmlformats.org/officeDocument/2006/relationships/slide" Target="slides/slide15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48.xml"/><Relationship Id="rId137" Type="http://schemas.openxmlformats.org/officeDocument/2006/relationships/slide" Target="slides/slide69.xml"/><Relationship Id="rId158" Type="http://schemas.openxmlformats.org/officeDocument/2006/relationships/slide" Target="slides/slide9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5.xml"/><Relationship Id="rId88" Type="http://schemas.openxmlformats.org/officeDocument/2006/relationships/slide" Target="slides/slide20.xml"/><Relationship Id="rId111" Type="http://schemas.openxmlformats.org/officeDocument/2006/relationships/slide" Target="slides/slide43.xml"/><Relationship Id="rId132" Type="http://schemas.openxmlformats.org/officeDocument/2006/relationships/slide" Target="slides/slide64.xml"/><Relationship Id="rId153" Type="http://schemas.openxmlformats.org/officeDocument/2006/relationships/slide" Target="slides/slide85.xml"/><Relationship Id="rId174" Type="http://schemas.openxmlformats.org/officeDocument/2006/relationships/slide" Target="slides/slide106.xml"/><Relationship Id="rId179" Type="http://schemas.openxmlformats.org/officeDocument/2006/relationships/slide" Target="slides/slide111.xml"/><Relationship Id="rId195" Type="http://schemas.openxmlformats.org/officeDocument/2006/relationships/slide" Target="slides/slide127.xml"/><Relationship Id="rId209" Type="http://schemas.openxmlformats.org/officeDocument/2006/relationships/slide" Target="slides/slide141.xml"/><Relationship Id="rId190" Type="http://schemas.openxmlformats.org/officeDocument/2006/relationships/slide" Target="slides/slide122.xml"/><Relationship Id="rId204" Type="http://schemas.openxmlformats.org/officeDocument/2006/relationships/slide" Target="slides/slide136.xml"/><Relationship Id="rId220" Type="http://schemas.openxmlformats.org/officeDocument/2006/relationships/slide" Target="slides/slide152.xml"/><Relationship Id="rId225" Type="http://schemas.openxmlformats.org/officeDocument/2006/relationships/handoutMaster" Target="handoutMasters/handoutMaster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8.xml"/><Relationship Id="rId127" Type="http://schemas.openxmlformats.org/officeDocument/2006/relationships/slide" Target="slides/slide5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5.xml"/><Relationship Id="rId78" Type="http://schemas.openxmlformats.org/officeDocument/2006/relationships/slide" Target="slides/slide10.xml"/><Relationship Id="rId94" Type="http://schemas.openxmlformats.org/officeDocument/2006/relationships/slide" Target="slides/slide26.xml"/><Relationship Id="rId99" Type="http://schemas.openxmlformats.org/officeDocument/2006/relationships/slide" Target="slides/slide31.xml"/><Relationship Id="rId101" Type="http://schemas.openxmlformats.org/officeDocument/2006/relationships/slide" Target="slides/slide33.xml"/><Relationship Id="rId122" Type="http://schemas.openxmlformats.org/officeDocument/2006/relationships/slide" Target="slides/slide54.xml"/><Relationship Id="rId143" Type="http://schemas.openxmlformats.org/officeDocument/2006/relationships/slide" Target="slides/slide75.xml"/><Relationship Id="rId148" Type="http://schemas.openxmlformats.org/officeDocument/2006/relationships/slide" Target="slides/slide80.xml"/><Relationship Id="rId164" Type="http://schemas.openxmlformats.org/officeDocument/2006/relationships/slide" Target="slides/slide96.xml"/><Relationship Id="rId169" Type="http://schemas.openxmlformats.org/officeDocument/2006/relationships/slide" Target="slides/slide101.xml"/><Relationship Id="rId185" Type="http://schemas.openxmlformats.org/officeDocument/2006/relationships/slide" Target="slides/slide11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12.xml"/><Relationship Id="rId210" Type="http://schemas.openxmlformats.org/officeDocument/2006/relationships/slide" Target="slides/slide142.xml"/><Relationship Id="rId215" Type="http://schemas.openxmlformats.org/officeDocument/2006/relationships/slide" Target="slides/slide147.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21.xml"/><Relationship Id="rId112" Type="http://schemas.openxmlformats.org/officeDocument/2006/relationships/slide" Target="slides/slide44.xml"/><Relationship Id="rId133" Type="http://schemas.openxmlformats.org/officeDocument/2006/relationships/slide" Target="slides/slide65.xml"/><Relationship Id="rId154" Type="http://schemas.openxmlformats.org/officeDocument/2006/relationships/slide" Target="slides/slide86.xml"/><Relationship Id="rId175" Type="http://schemas.openxmlformats.org/officeDocument/2006/relationships/slide" Target="slides/slide107.xml"/><Relationship Id="rId196" Type="http://schemas.openxmlformats.org/officeDocument/2006/relationships/slide" Target="slides/slide128.xml"/><Relationship Id="rId200" Type="http://schemas.openxmlformats.org/officeDocument/2006/relationships/slide" Target="slides/slide132.xml"/><Relationship Id="rId16" Type="http://schemas.openxmlformats.org/officeDocument/2006/relationships/slideMaster" Target="slideMasters/slideMaster16.xml"/><Relationship Id="rId221" Type="http://schemas.openxmlformats.org/officeDocument/2006/relationships/slide" Target="slides/slide153.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1.xml"/><Relationship Id="rId102" Type="http://schemas.openxmlformats.org/officeDocument/2006/relationships/slide" Target="slides/slide34.xml"/><Relationship Id="rId123" Type="http://schemas.openxmlformats.org/officeDocument/2006/relationships/slide" Target="slides/slide55.xml"/><Relationship Id="rId144" Type="http://schemas.openxmlformats.org/officeDocument/2006/relationships/slide" Target="slides/slide76.xml"/><Relationship Id="rId90" Type="http://schemas.openxmlformats.org/officeDocument/2006/relationships/slide" Target="slides/slide22.xml"/><Relationship Id="rId165" Type="http://schemas.openxmlformats.org/officeDocument/2006/relationships/slide" Target="slides/slide97.xml"/><Relationship Id="rId186" Type="http://schemas.openxmlformats.org/officeDocument/2006/relationships/slide" Target="slides/slide118.xml"/><Relationship Id="rId211" Type="http://schemas.openxmlformats.org/officeDocument/2006/relationships/slide" Target="slides/slide143.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xml"/><Relationship Id="rId113" Type="http://schemas.openxmlformats.org/officeDocument/2006/relationships/slide" Target="slides/slide45.xml"/><Relationship Id="rId134" Type="http://schemas.openxmlformats.org/officeDocument/2006/relationships/slide" Target="slides/slide66.xml"/><Relationship Id="rId80" Type="http://schemas.openxmlformats.org/officeDocument/2006/relationships/slide" Target="slides/slide12.xml"/><Relationship Id="rId155" Type="http://schemas.openxmlformats.org/officeDocument/2006/relationships/slide" Target="slides/slide87.xml"/><Relationship Id="rId176" Type="http://schemas.openxmlformats.org/officeDocument/2006/relationships/slide" Target="slides/slide108.xml"/><Relationship Id="rId197" Type="http://schemas.openxmlformats.org/officeDocument/2006/relationships/slide" Target="slides/slide129.xml"/><Relationship Id="rId201" Type="http://schemas.openxmlformats.org/officeDocument/2006/relationships/slide" Target="slides/slide133.xml"/><Relationship Id="rId222" Type="http://schemas.openxmlformats.org/officeDocument/2006/relationships/slide" Target="slides/slide15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5.xml"/><Relationship Id="rId124" Type="http://schemas.openxmlformats.org/officeDocument/2006/relationships/slide" Target="slides/slide56.xml"/><Relationship Id="rId70" Type="http://schemas.openxmlformats.org/officeDocument/2006/relationships/slide" Target="slides/slide2.xml"/><Relationship Id="rId91" Type="http://schemas.openxmlformats.org/officeDocument/2006/relationships/slide" Target="slides/slide23.xml"/><Relationship Id="rId145" Type="http://schemas.openxmlformats.org/officeDocument/2006/relationships/slide" Target="slides/slide77.xml"/><Relationship Id="rId166" Type="http://schemas.openxmlformats.org/officeDocument/2006/relationships/slide" Target="slides/slide98.xml"/><Relationship Id="rId187" Type="http://schemas.openxmlformats.org/officeDocument/2006/relationships/slide" Target="slides/slide119.xml"/><Relationship Id="rId1" Type="http://schemas.openxmlformats.org/officeDocument/2006/relationships/slideMaster" Target="slideMasters/slideMaster1.xml"/><Relationship Id="rId212" Type="http://schemas.openxmlformats.org/officeDocument/2006/relationships/slide" Target="slides/slide14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6.xml"/><Relationship Id="rId60" Type="http://schemas.openxmlformats.org/officeDocument/2006/relationships/slideMaster" Target="slideMasters/slideMaster60.xml"/><Relationship Id="rId81" Type="http://schemas.openxmlformats.org/officeDocument/2006/relationships/slide" Target="slides/slide13.xml"/><Relationship Id="rId135" Type="http://schemas.openxmlformats.org/officeDocument/2006/relationships/slide" Target="slides/slide67.xml"/><Relationship Id="rId156" Type="http://schemas.openxmlformats.org/officeDocument/2006/relationships/slide" Target="slides/slide88.xml"/><Relationship Id="rId177" Type="http://schemas.openxmlformats.org/officeDocument/2006/relationships/slide" Target="slides/slide109.xml"/><Relationship Id="rId198" Type="http://schemas.openxmlformats.org/officeDocument/2006/relationships/slide" Target="slides/slide130.xml"/><Relationship Id="rId202" Type="http://schemas.openxmlformats.org/officeDocument/2006/relationships/slide" Target="slides/slide134.xml"/><Relationship Id="rId223" Type="http://schemas.openxmlformats.org/officeDocument/2006/relationships/slide" Target="slides/slide15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36.xml"/><Relationship Id="rId125" Type="http://schemas.openxmlformats.org/officeDocument/2006/relationships/slide" Target="slides/slide57.xml"/><Relationship Id="rId146" Type="http://schemas.openxmlformats.org/officeDocument/2006/relationships/slide" Target="slides/slide78.xml"/><Relationship Id="rId167" Type="http://schemas.openxmlformats.org/officeDocument/2006/relationships/slide" Target="slides/slide99.xml"/><Relationship Id="rId188" Type="http://schemas.openxmlformats.org/officeDocument/2006/relationships/slide" Target="slides/slide120.xml"/><Relationship Id="rId71" Type="http://schemas.openxmlformats.org/officeDocument/2006/relationships/slide" Target="slides/slide3.xml"/><Relationship Id="rId92" Type="http://schemas.openxmlformats.org/officeDocument/2006/relationships/slide" Target="slides/slide24.xml"/><Relationship Id="rId213" Type="http://schemas.openxmlformats.org/officeDocument/2006/relationships/slide" Target="slides/slide14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47.xml"/><Relationship Id="rId136" Type="http://schemas.openxmlformats.org/officeDocument/2006/relationships/slide" Target="slides/slide68.xml"/><Relationship Id="rId157" Type="http://schemas.openxmlformats.org/officeDocument/2006/relationships/slide" Target="slides/slide89.xml"/><Relationship Id="rId178" Type="http://schemas.openxmlformats.org/officeDocument/2006/relationships/slide" Target="slides/slide110.xml"/><Relationship Id="rId61" Type="http://schemas.openxmlformats.org/officeDocument/2006/relationships/slideMaster" Target="slideMasters/slideMaster61.xml"/><Relationship Id="rId82" Type="http://schemas.openxmlformats.org/officeDocument/2006/relationships/slide" Target="slides/slide14.xml"/><Relationship Id="rId199" Type="http://schemas.openxmlformats.org/officeDocument/2006/relationships/slide" Target="slides/slide131.xml"/><Relationship Id="rId203" Type="http://schemas.openxmlformats.org/officeDocument/2006/relationships/slide" Target="slides/slide135.xml"/><Relationship Id="rId19" Type="http://schemas.openxmlformats.org/officeDocument/2006/relationships/slideMaster" Target="slideMasters/slideMaster19.xml"/><Relationship Id="rId224" Type="http://schemas.openxmlformats.org/officeDocument/2006/relationships/notesMaster" Target="notesMasters/notesMaster1.xml"/><Relationship Id="rId30" Type="http://schemas.openxmlformats.org/officeDocument/2006/relationships/slideMaster" Target="slideMasters/slideMaster30.xml"/><Relationship Id="rId105" Type="http://schemas.openxmlformats.org/officeDocument/2006/relationships/slide" Target="slides/slide37.xml"/><Relationship Id="rId126" Type="http://schemas.openxmlformats.org/officeDocument/2006/relationships/slide" Target="slides/slide58.xml"/><Relationship Id="rId147" Type="http://schemas.openxmlformats.org/officeDocument/2006/relationships/slide" Target="slides/slide79.xml"/><Relationship Id="rId168" Type="http://schemas.openxmlformats.org/officeDocument/2006/relationships/slide" Target="slides/slide100.xml"/><Relationship Id="rId51" Type="http://schemas.openxmlformats.org/officeDocument/2006/relationships/slideMaster" Target="slideMasters/slideMaster51.xml"/><Relationship Id="rId72" Type="http://schemas.openxmlformats.org/officeDocument/2006/relationships/slide" Target="slides/slide4.xml"/><Relationship Id="rId93" Type="http://schemas.openxmlformats.org/officeDocument/2006/relationships/slide" Target="slides/slide25.xml"/><Relationship Id="rId189" Type="http://schemas.openxmlformats.org/officeDocument/2006/relationships/slide" Target="slides/slide121.xml"/><Relationship Id="rId3" Type="http://schemas.openxmlformats.org/officeDocument/2006/relationships/slideMaster" Target="slideMasters/slideMaster3.xml"/><Relationship Id="rId214" Type="http://schemas.openxmlformats.org/officeDocument/2006/relationships/slide" Target="slides/slide146.xml"/></Relationships>
</file>

<file path=ppt/charts/_rels/chart1.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Users\kevincha\Downloads\talk_stacked_bar.xlsx" TargetMode="External"/><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_rels/chart12.xml.rels><?xml version="1.0" encoding="UTF-8" standalone="yes"?>
<Relationships xmlns="http://schemas.openxmlformats.org/package/2006/relationships"><Relationship Id="rId1" Type="http://schemas.openxmlformats.org/officeDocument/2006/relationships/oleObject" Target="file:////C:\Users\Aaron\Dropbox\Documents\0_thesisdefense\0_slide\excel\latency_performance.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Aaron\Dropbox\Documents\0_thesisdefense\0_slide\excel\latency_performance.xlsx" TargetMode="External"/></Relationships>
</file>

<file path=ppt/charts/_rels/chart14.xml.rels><?xml version="1.0" encoding="UTF-8" standalone="yes"?>
<Relationships xmlns="http://schemas.openxmlformats.org/package/2006/relationships"><Relationship Id="rId2" Type="http://schemas.openxmlformats.org/officeDocument/2006/relationships/oleObject" Target="file:////Users/kevincha/Dropbox/volt_scaling/paper_figs/kevin_spice_plots_10_29_16.xlsx" TargetMode="External"/><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1" Type="http://schemas.openxmlformats.org/officeDocument/2006/relationships/oleObject" Target="file:////Users/kevincha/Dropbox/volt_scaling/paper_figs/kevin_spice_plots_10_29_16.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Users/kevincha/Dropbox/volt_scaling/paper_figs/kevin_spice_plots_10_29_16.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0.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3" Type="http://schemas.openxmlformats.org/officeDocument/2006/relationships/oleObject" Target="file:////Users\kevincha\Downloads\talk_stacked_bar.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4BAB-2E4D-AFD1-432A5A2EB123}"/>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4BAB-2E4D-AFD1-432A5A2EB123}"/>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4BAB-2E4D-AFD1-432A5A2EB123}"/>
            </c:ext>
          </c:extLst>
        </c:ser>
        <c:dLbls>
          <c:showLegendKey val="0"/>
          <c:showVal val="0"/>
          <c:showCatName val="0"/>
          <c:showSerName val="0"/>
          <c:showPercent val="0"/>
          <c:showBubbleSize val="0"/>
        </c:dLbls>
        <c:marker val="1"/>
        <c:smooth val="0"/>
        <c:axId val="-1741811072"/>
        <c:axId val="-1742499888"/>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4BAB-2E4D-AFD1-432A5A2EB123}"/>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4BAB-2E4D-AFD1-432A5A2EB123}"/>
                  </c:ext>
                </c:extLst>
              </c15:ser>
            </c15:filteredLineSeries>
          </c:ext>
        </c:extLst>
      </c:lineChart>
      <c:catAx>
        <c:axId val="-1741811072"/>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42499888"/>
        <c:crosses val="autoZero"/>
        <c:auto val="1"/>
        <c:lblAlgn val="ctr"/>
        <c:lblOffset val="100"/>
        <c:noMultiLvlLbl val="0"/>
      </c:catAx>
      <c:valAx>
        <c:axId val="-1742499888"/>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41811072"/>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598731630627"/>
          <c:y val="0.16618061631184999"/>
          <c:w val="0.690963800844691"/>
          <c:h val="0.52852435112277596"/>
        </c:manualLayout>
      </c:layout>
      <c:barChart>
        <c:barDir val="col"/>
        <c:grouping val="percentStacked"/>
        <c:varyColors val="0"/>
        <c:ser>
          <c:idx val="2"/>
          <c:order val="0"/>
          <c:tx>
            <c:strRef>
              <c:f>Sheet1!$A$5</c:f>
              <c:strCache>
                <c:ptCount val="1"/>
                <c:pt idx="0">
                  <c:v>7.5ns</c:v>
                </c:pt>
              </c:strCache>
            </c:strRef>
          </c:tx>
          <c:spPr>
            <a:solidFill>
              <a:schemeClr val="tx1">
                <a:lumMod val="75000"/>
                <a:lumOff val="25000"/>
              </a:schemeClr>
            </a:solidFill>
            <a:ln>
              <a:solidFill>
                <a:schemeClr val="tx1"/>
              </a:solidFill>
            </a:ln>
            <a:effectLst/>
          </c:spPr>
          <c:invertIfNegative val="0"/>
          <c:cat>
            <c:strRef>
              <c:f>Sheet1!$B$2:$F$2</c:f>
              <c:strCache>
                <c:ptCount val="5"/>
                <c:pt idx="0">
                  <c:v>Baseline (DDR3)</c:v>
                </c:pt>
                <c:pt idx="1">
                  <c:v>D1</c:v>
                </c:pt>
                <c:pt idx="2">
                  <c:v>D2</c:v>
                </c:pt>
                <c:pt idx="3">
                  <c:v>D3</c:v>
                </c:pt>
                <c:pt idx="4">
                  <c:v>Upper Bound</c:v>
                </c:pt>
              </c:strCache>
            </c:strRef>
          </c:cat>
          <c:val>
            <c:numRef>
              <c:f>Sheet1!$B$5:$F$5</c:f>
              <c:numCache>
                <c:formatCode>General</c:formatCode>
                <c:ptCount val="5"/>
                <c:pt idx="0">
                  <c:v>0</c:v>
                </c:pt>
                <c:pt idx="1">
                  <c:v>12</c:v>
                </c:pt>
                <c:pt idx="2">
                  <c:v>93</c:v>
                </c:pt>
                <c:pt idx="3">
                  <c:v>99</c:v>
                </c:pt>
                <c:pt idx="4">
                  <c:v>100</c:v>
                </c:pt>
              </c:numCache>
            </c:numRef>
          </c:val>
          <c:extLst>
            <c:ext xmlns:c16="http://schemas.microsoft.com/office/drawing/2014/chart" uri="{C3380CC4-5D6E-409C-BE32-E72D297353CC}">
              <c16:uniqueId val="{00000002-9683-4DED-B974-F4B18124224D}"/>
            </c:ext>
          </c:extLst>
        </c:ser>
        <c:ser>
          <c:idx val="1"/>
          <c:order val="1"/>
          <c:tx>
            <c:strRef>
              <c:f>Sheet1!$A$4</c:f>
              <c:strCache>
                <c:ptCount val="1"/>
                <c:pt idx="0">
                  <c:v>10ns</c:v>
                </c:pt>
              </c:strCache>
            </c:strRef>
          </c:tx>
          <c:spPr>
            <a:solidFill>
              <a:schemeClr val="bg1">
                <a:lumMod val="65000"/>
              </a:schemeClr>
            </a:solidFill>
            <a:ln>
              <a:solidFill>
                <a:schemeClr val="tx1"/>
              </a:solidFill>
            </a:ln>
            <a:effectLst/>
          </c:spPr>
          <c:invertIfNegative val="0"/>
          <c:cat>
            <c:strRef>
              <c:f>Sheet1!$B$2:$F$2</c:f>
              <c:strCache>
                <c:ptCount val="5"/>
                <c:pt idx="0">
                  <c:v>Baseline (DDR3)</c:v>
                </c:pt>
                <c:pt idx="1">
                  <c:v>D1</c:v>
                </c:pt>
                <c:pt idx="2">
                  <c:v>D2</c:v>
                </c:pt>
                <c:pt idx="3">
                  <c:v>D3</c:v>
                </c:pt>
                <c:pt idx="4">
                  <c:v>Upper Bound</c:v>
                </c:pt>
              </c:strCache>
            </c:strRef>
          </c:cat>
          <c:val>
            <c:numRef>
              <c:f>Sheet1!$B$4:$F$4</c:f>
              <c:numCache>
                <c:formatCode>General</c:formatCode>
                <c:ptCount val="5"/>
                <c:pt idx="0">
                  <c:v>0</c:v>
                </c:pt>
                <c:pt idx="1">
                  <c:v>88</c:v>
                </c:pt>
                <c:pt idx="2">
                  <c:v>7</c:v>
                </c:pt>
                <c:pt idx="3">
                  <c:v>1</c:v>
                </c:pt>
                <c:pt idx="4">
                  <c:v>0</c:v>
                </c:pt>
              </c:numCache>
            </c:numRef>
          </c:val>
          <c:extLst>
            <c:ext xmlns:c16="http://schemas.microsoft.com/office/drawing/2014/chart" uri="{C3380CC4-5D6E-409C-BE32-E72D297353CC}">
              <c16:uniqueId val="{00000001-9683-4DED-B974-F4B18124224D}"/>
            </c:ext>
          </c:extLst>
        </c:ser>
        <c:ser>
          <c:idx val="0"/>
          <c:order val="2"/>
          <c:tx>
            <c:strRef>
              <c:f>Sheet1!$A$3</c:f>
              <c:strCache>
                <c:ptCount val="1"/>
                <c:pt idx="0">
                  <c:v>13ns</c:v>
                </c:pt>
              </c:strCache>
            </c:strRef>
          </c:tx>
          <c:spPr>
            <a:solidFill>
              <a:schemeClr val="bg1">
                <a:lumMod val="95000"/>
              </a:schemeClr>
            </a:solidFill>
            <a:ln>
              <a:solidFill>
                <a:schemeClr val="tx1"/>
              </a:solidFill>
            </a:ln>
            <a:effectLst/>
          </c:spPr>
          <c:invertIfNegative val="0"/>
          <c:cat>
            <c:strRef>
              <c:f>Sheet1!$B$2:$F$2</c:f>
              <c:strCache>
                <c:ptCount val="5"/>
                <c:pt idx="0">
                  <c:v>Baseline (DDR3)</c:v>
                </c:pt>
                <c:pt idx="1">
                  <c:v>D1</c:v>
                </c:pt>
                <c:pt idx="2">
                  <c:v>D2</c:v>
                </c:pt>
                <c:pt idx="3">
                  <c:v>D3</c:v>
                </c:pt>
                <c:pt idx="4">
                  <c:v>Upper Bound</c:v>
                </c:pt>
              </c:strCache>
            </c:strRef>
          </c:cat>
          <c:val>
            <c:numRef>
              <c:f>Sheet1!$B$3:$F$3</c:f>
              <c:numCache>
                <c:formatCode>General</c:formatCode>
                <c:ptCount val="5"/>
                <c:pt idx="0">
                  <c:v>100</c:v>
                </c:pt>
                <c:pt idx="1">
                  <c:v>0</c:v>
                </c:pt>
                <c:pt idx="2">
                  <c:v>0</c:v>
                </c:pt>
                <c:pt idx="3">
                  <c:v>0</c:v>
                </c:pt>
                <c:pt idx="4">
                  <c:v>0</c:v>
                </c:pt>
              </c:numCache>
            </c:numRef>
          </c:val>
          <c:extLst>
            <c:ext xmlns:c16="http://schemas.microsoft.com/office/drawing/2014/chart" uri="{C3380CC4-5D6E-409C-BE32-E72D297353CC}">
              <c16:uniqueId val="{00000000-9683-4DED-B974-F4B18124224D}"/>
            </c:ext>
          </c:extLst>
        </c:ser>
        <c:dLbls>
          <c:showLegendKey val="0"/>
          <c:showVal val="0"/>
          <c:showCatName val="0"/>
          <c:showSerName val="0"/>
          <c:showPercent val="0"/>
          <c:showBubbleSize val="0"/>
        </c:dLbls>
        <c:gapWidth val="150"/>
        <c:overlap val="100"/>
        <c:axId val="1163553040"/>
        <c:axId val="1163836544"/>
      </c:barChart>
      <c:catAx>
        <c:axId val="1163553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Gill Sans MT" charset="0"/>
                <a:ea typeface="Gill Sans MT" charset="0"/>
                <a:cs typeface="Gill Sans MT" charset="0"/>
              </a:defRPr>
            </a:pPr>
            <a:endParaRPr lang="en-US"/>
          </a:p>
        </c:txPr>
        <c:crossAx val="1163836544"/>
        <c:crosses val="autoZero"/>
        <c:auto val="1"/>
        <c:lblAlgn val="ctr"/>
        <c:lblOffset val="100"/>
        <c:noMultiLvlLbl val="0"/>
      </c:catAx>
      <c:valAx>
        <c:axId val="11638365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Gill Sans MT" charset="0"/>
                    <a:ea typeface="Gill Sans MT" charset="0"/>
                    <a:cs typeface="Gill Sans MT" charset="0"/>
                  </a:defRPr>
                </a:pPr>
                <a:r>
                  <a:rPr lang="en-US" b="1"/>
                  <a:t>Fraction of Cells</a:t>
                </a:r>
              </a:p>
            </c:rich>
          </c:tx>
          <c:layout>
            <c:manualLayout>
              <c:xMode val="edge"/>
              <c:yMode val="edge"/>
              <c:x val="0"/>
              <c:y val="0.124347962480786"/>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Gill Sans MT" charset="0"/>
                  <a:ea typeface="Gill Sans MT" charset="0"/>
                  <a:cs typeface="Gill Sans MT"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ill Sans MT" charset="0"/>
                <a:ea typeface="Gill Sans MT" charset="0"/>
                <a:cs typeface="Gill Sans MT" charset="0"/>
              </a:defRPr>
            </a:pPr>
            <a:endParaRPr lang="en-US"/>
          </a:p>
        </c:txPr>
        <c:crossAx val="11635530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ill Sans MT" charset="0"/>
              <a:ea typeface="Gill Sans MT" charset="0"/>
              <a:cs typeface="Gill Sans MT" charset="0"/>
            </a:defRPr>
          </a:pPr>
          <a:endParaRPr lang="en-US"/>
        </a:p>
      </c:txPr>
    </c:legend>
    <c:plotVisOnly val="1"/>
    <c:dispBlanksAs val="gap"/>
    <c:showDLblsOverMax val="0"/>
  </c:chart>
  <c:spPr>
    <a:noFill/>
    <a:ln w="9525" cap="flat" cmpd="sng" algn="ctr">
      <a:noFill/>
      <a:round/>
    </a:ln>
    <a:effectLst/>
  </c:spPr>
  <c:txPr>
    <a:bodyPr/>
    <a:lstStyle/>
    <a:p>
      <a:pPr>
        <a:defRPr sz="2000">
          <a:latin typeface="Gill Sans MT" charset="0"/>
          <a:ea typeface="Gill Sans MT" charset="0"/>
          <a:cs typeface="Gill Sans MT"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Sheet1!$C$5</c:f>
              <c:strCache>
                <c:ptCount val="1"/>
                <c:pt idx="0">
                  <c:v>Baseline (DDR3)</c:v>
                </c:pt>
              </c:strCache>
            </c:strRef>
          </c:tx>
          <c:spPr>
            <a:solidFill>
              <a:schemeClr val="accent1"/>
            </a:solidFill>
            <a:ln>
              <a:noFill/>
            </a:ln>
            <a:effectLst/>
          </c:spPr>
          <c:invertIfNegative val="0"/>
          <c:cat>
            <c:numRef>
              <c:f>Sheet1!$B$6</c:f>
              <c:numCache>
                <c:formatCode>General</c:formatCode>
                <c:ptCount val="1"/>
              </c:numCache>
            </c:numRef>
          </c:cat>
          <c:val>
            <c:numRef>
              <c:f>Sheet1!$C$6</c:f>
              <c:numCache>
                <c:formatCode>General</c:formatCode>
                <c:ptCount val="1"/>
                <c:pt idx="0">
                  <c:v>1</c:v>
                </c:pt>
              </c:numCache>
            </c:numRef>
          </c:val>
          <c:extLst>
            <c:ext xmlns:c16="http://schemas.microsoft.com/office/drawing/2014/chart" uri="{C3380CC4-5D6E-409C-BE32-E72D297353CC}">
              <c16:uniqueId val="{00000000-F3AF-448F-87E8-9264E8778FB1}"/>
            </c:ext>
          </c:extLst>
        </c:ser>
        <c:ser>
          <c:idx val="1"/>
          <c:order val="1"/>
          <c:tx>
            <c:strRef>
              <c:f>Sheet1!$D$5</c:f>
              <c:strCache>
                <c:ptCount val="1"/>
                <c:pt idx="0">
                  <c:v>FLY-DRAM (D1)</c:v>
                </c:pt>
              </c:strCache>
            </c:strRef>
          </c:tx>
          <c:spPr>
            <a:solidFill>
              <a:schemeClr val="accent2"/>
            </a:solidFill>
            <a:ln>
              <a:noFill/>
            </a:ln>
            <a:effectLst/>
          </c:spPr>
          <c:invertIfNegative val="0"/>
          <c:cat>
            <c:numRef>
              <c:f>Sheet1!$B$6</c:f>
              <c:numCache>
                <c:formatCode>General</c:formatCode>
                <c:ptCount val="1"/>
              </c:numCache>
            </c:numRef>
          </c:cat>
          <c:val>
            <c:numRef>
              <c:f>Sheet1!$D$6</c:f>
              <c:numCache>
                <c:formatCode>General</c:formatCode>
                <c:ptCount val="1"/>
                <c:pt idx="0">
                  <c:v>1.133</c:v>
                </c:pt>
              </c:numCache>
            </c:numRef>
          </c:val>
          <c:extLst>
            <c:ext xmlns:c16="http://schemas.microsoft.com/office/drawing/2014/chart" uri="{C3380CC4-5D6E-409C-BE32-E72D297353CC}">
              <c16:uniqueId val="{00000001-F3AF-448F-87E8-9264E8778FB1}"/>
            </c:ext>
          </c:extLst>
        </c:ser>
        <c:ser>
          <c:idx val="2"/>
          <c:order val="2"/>
          <c:tx>
            <c:strRef>
              <c:f>Sheet1!$E$5</c:f>
              <c:strCache>
                <c:ptCount val="1"/>
                <c:pt idx="0">
                  <c:v>FLY-DRAM (D2)</c:v>
                </c:pt>
              </c:strCache>
            </c:strRef>
          </c:tx>
          <c:spPr>
            <a:solidFill>
              <a:schemeClr val="accent3"/>
            </a:solidFill>
            <a:ln>
              <a:noFill/>
            </a:ln>
            <a:effectLst/>
          </c:spPr>
          <c:invertIfNegative val="0"/>
          <c:cat>
            <c:numRef>
              <c:f>Sheet1!$B$6</c:f>
              <c:numCache>
                <c:formatCode>General</c:formatCode>
                <c:ptCount val="1"/>
              </c:numCache>
            </c:numRef>
          </c:cat>
          <c:val>
            <c:numRef>
              <c:f>Sheet1!$E$6</c:f>
              <c:numCache>
                <c:formatCode>General</c:formatCode>
                <c:ptCount val="1"/>
                <c:pt idx="0">
                  <c:v>1.1759999999999999</c:v>
                </c:pt>
              </c:numCache>
            </c:numRef>
          </c:val>
          <c:extLst>
            <c:ext xmlns:c16="http://schemas.microsoft.com/office/drawing/2014/chart" uri="{C3380CC4-5D6E-409C-BE32-E72D297353CC}">
              <c16:uniqueId val="{00000002-F3AF-448F-87E8-9264E8778FB1}"/>
            </c:ext>
          </c:extLst>
        </c:ser>
        <c:ser>
          <c:idx val="3"/>
          <c:order val="3"/>
          <c:tx>
            <c:strRef>
              <c:f>Sheet1!$F$5</c:f>
              <c:strCache>
                <c:ptCount val="1"/>
                <c:pt idx="0">
                  <c:v>FLY-DRAM (D3)</c:v>
                </c:pt>
              </c:strCache>
            </c:strRef>
          </c:tx>
          <c:spPr>
            <a:solidFill>
              <a:schemeClr val="accent4"/>
            </a:solidFill>
            <a:ln>
              <a:noFill/>
            </a:ln>
            <a:effectLst/>
          </c:spPr>
          <c:invertIfNegative val="0"/>
          <c:cat>
            <c:numRef>
              <c:f>Sheet1!$B$6</c:f>
              <c:numCache>
                <c:formatCode>General</c:formatCode>
                <c:ptCount val="1"/>
              </c:numCache>
            </c:numRef>
          </c:cat>
          <c:val>
            <c:numRef>
              <c:f>Sheet1!$F$6</c:f>
              <c:numCache>
                <c:formatCode>General</c:formatCode>
                <c:ptCount val="1"/>
                <c:pt idx="0">
                  <c:v>1.1950000000000001</c:v>
                </c:pt>
              </c:numCache>
            </c:numRef>
          </c:val>
          <c:extLst>
            <c:ext xmlns:c16="http://schemas.microsoft.com/office/drawing/2014/chart" uri="{C3380CC4-5D6E-409C-BE32-E72D297353CC}">
              <c16:uniqueId val="{00000003-F3AF-448F-87E8-9264E8778FB1}"/>
            </c:ext>
          </c:extLst>
        </c:ser>
        <c:ser>
          <c:idx val="4"/>
          <c:order val="4"/>
          <c:tx>
            <c:strRef>
              <c:f>Sheet1!$G$5</c:f>
              <c:strCache>
                <c:ptCount val="1"/>
                <c:pt idx="0">
                  <c:v>Upper Bound</c:v>
                </c:pt>
              </c:strCache>
            </c:strRef>
          </c:tx>
          <c:spPr>
            <a:solidFill>
              <a:schemeClr val="accent5"/>
            </a:solidFill>
            <a:ln>
              <a:noFill/>
            </a:ln>
            <a:effectLst/>
          </c:spPr>
          <c:invertIfNegative val="0"/>
          <c:cat>
            <c:numRef>
              <c:f>Sheet1!$B$6</c:f>
              <c:numCache>
                <c:formatCode>General</c:formatCode>
                <c:ptCount val="1"/>
              </c:numCache>
            </c:numRef>
          </c:cat>
          <c:val>
            <c:numRef>
              <c:f>Sheet1!$G$6</c:f>
              <c:numCache>
                <c:formatCode>General</c:formatCode>
                <c:ptCount val="1"/>
                <c:pt idx="0">
                  <c:v>1.1970000000000001</c:v>
                </c:pt>
              </c:numCache>
            </c:numRef>
          </c:val>
          <c:extLst>
            <c:ext xmlns:c16="http://schemas.microsoft.com/office/drawing/2014/chart" uri="{C3380CC4-5D6E-409C-BE32-E72D297353CC}">
              <c16:uniqueId val="{00000004-F3AF-448F-87E8-9264E8778FB1}"/>
            </c:ext>
          </c:extLst>
        </c:ser>
        <c:dLbls>
          <c:showLegendKey val="0"/>
          <c:showVal val="0"/>
          <c:showCatName val="0"/>
          <c:showSerName val="0"/>
          <c:showPercent val="0"/>
          <c:showBubbleSize val="0"/>
        </c:dLbls>
        <c:gapWidth val="219"/>
        <c:overlap val="-27"/>
        <c:axId val="-1841624240"/>
        <c:axId val="-1841615904"/>
      </c:barChart>
      <c:catAx>
        <c:axId val="-1841624240"/>
        <c:scaling>
          <c:orientation val="minMax"/>
        </c:scaling>
        <c:delete val="0"/>
        <c:axPos val="b"/>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b="1"/>
                  <a:t>40 Workloads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841615904"/>
        <c:crosses val="autoZero"/>
        <c:auto val="1"/>
        <c:lblAlgn val="ctr"/>
        <c:lblOffset val="100"/>
        <c:noMultiLvlLbl val="0"/>
      </c:catAx>
      <c:valAx>
        <c:axId val="-1841615904"/>
        <c:scaling>
          <c:orientation val="minMax"/>
        </c:scaling>
        <c:delete val="0"/>
        <c:axPos val="l"/>
        <c:majorGridlines>
          <c:spPr>
            <a:ln w="1587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b="1"/>
                  <a:t>Normalized Performance</a:t>
                </a:r>
                <a:endParaRPr lang="en-US" b="1" dirty="0"/>
              </a:p>
            </c:rich>
          </c:tx>
          <c:layout>
            <c:manualLayout>
              <c:xMode val="edge"/>
              <c:yMode val="edge"/>
              <c:x val="3.4364261168384901E-3"/>
              <c:y val="0.12899396358391199"/>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8416242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85855934674799"/>
          <c:y val="5.3321164399904503E-2"/>
          <c:w val="0.71888133940509602"/>
          <c:h val="0.60258959675495105"/>
        </c:manualLayout>
      </c:layout>
      <c:barChart>
        <c:barDir val="col"/>
        <c:grouping val="clustered"/>
        <c:varyColors val="0"/>
        <c:ser>
          <c:idx val="0"/>
          <c:order val="0"/>
          <c:tx>
            <c:strRef>
              <c:f>latency!$A$72</c:f>
              <c:strCache>
                <c:ptCount val="1"/>
                <c:pt idx="0">
                  <c:v>Latency Reduction</c:v>
                </c:pt>
              </c:strCache>
            </c:strRef>
          </c:tx>
          <c:spPr>
            <a:solidFill>
              <a:schemeClr val="bg1">
                <a:lumMod val="50000"/>
              </a:schemeClr>
            </a:solidFill>
            <a:ln w="6350">
              <a:solidFill>
                <a:schemeClr val="tx1"/>
              </a:solidFill>
            </a:ln>
            <a:effectLst/>
          </c:spPr>
          <c:invertIfNegative val="0"/>
          <c:dPt>
            <c:idx val="0"/>
            <c:invertIfNegative val="0"/>
            <c:bubble3D val="0"/>
            <c:spPr>
              <a:solidFill>
                <a:schemeClr val="accent5">
                  <a:lumMod val="75000"/>
                </a:schemeClr>
              </a:solidFill>
              <a:ln w="6350">
                <a:solidFill>
                  <a:schemeClr val="tx1"/>
                </a:solidFill>
              </a:ln>
              <a:effectLst/>
            </c:spPr>
            <c:extLst>
              <c:ext xmlns:c16="http://schemas.microsoft.com/office/drawing/2014/chart" uri="{C3380CC4-5D6E-409C-BE32-E72D297353CC}">
                <c16:uniqueId val="{00000001-44E3-4BE0-BECF-1F8FE81336F8}"/>
              </c:ext>
            </c:extLst>
          </c:dPt>
          <c:dPt>
            <c:idx val="1"/>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3-44E3-4BE0-BECF-1F8FE81336F8}"/>
              </c:ext>
            </c:extLst>
          </c:dPt>
          <c:dPt>
            <c:idx val="2"/>
            <c:invertIfNegative val="0"/>
            <c:bubble3D val="0"/>
            <c:spPr>
              <a:solidFill>
                <a:schemeClr val="accent5">
                  <a:lumMod val="75000"/>
                </a:schemeClr>
              </a:solidFill>
              <a:ln w="6350">
                <a:solidFill>
                  <a:schemeClr val="tx1"/>
                </a:solidFill>
              </a:ln>
              <a:effectLst/>
            </c:spPr>
            <c:extLst>
              <c:ext xmlns:c16="http://schemas.microsoft.com/office/drawing/2014/chart" uri="{C3380CC4-5D6E-409C-BE32-E72D297353CC}">
                <c16:uniqueId val="{00000005-44E3-4BE0-BECF-1F8FE81336F8}"/>
              </c:ext>
            </c:extLst>
          </c:dPt>
          <c:dPt>
            <c:idx val="3"/>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7-44E3-4BE0-BECF-1F8FE81336F8}"/>
              </c:ext>
            </c:extLst>
          </c:dPt>
          <c:dPt>
            <c:idx val="4"/>
            <c:invertIfNegative val="0"/>
            <c:bubble3D val="0"/>
            <c:spPr>
              <a:solidFill>
                <a:schemeClr val="accent5">
                  <a:lumMod val="75000"/>
                </a:schemeClr>
              </a:solidFill>
              <a:ln w="6350">
                <a:solidFill>
                  <a:schemeClr val="tx1"/>
                </a:solidFill>
              </a:ln>
              <a:effectLst/>
            </c:spPr>
            <c:extLst>
              <c:ext xmlns:c16="http://schemas.microsoft.com/office/drawing/2014/chart" uri="{C3380CC4-5D6E-409C-BE32-E72D297353CC}">
                <c16:uniqueId val="{00000009-44E3-4BE0-BECF-1F8FE81336F8}"/>
              </c:ext>
            </c:extLst>
          </c:dPt>
          <c:dPt>
            <c:idx val="5"/>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B-44E3-4BE0-BECF-1F8FE81336F8}"/>
              </c:ext>
            </c:extLst>
          </c:dPt>
          <c:dLbls>
            <c:dLbl>
              <c:idx val="2"/>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44E3-4BE0-BECF-1F8FE81336F8}"/>
                </c:ext>
              </c:extLst>
            </c:dLbl>
            <c:dLbl>
              <c:idx val="3"/>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44E3-4BE0-BECF-1F8FE81336F8}"/>
                </c:ext>
              </c:extLst>
            </c:dLbl>
            <c:dLbl>
              <c:idx val="4"/>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44E3-4BE0-BECF-1F8FE81336F8}"/>
                </c:ext>
              </c:extLst>
            </c:dLbl>
            <c:dLbl>
              <c:idx val="5"/>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44E3-4BE0-BECF-1F8FE81336F8}"/>
                </c:ext>
              </c:extLst>
            </c:dLbl>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600" b="0" i="0" u="none" strike="noStrike" kern="1200" spc="-5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latency!$B$70:$G$71</c:f>
              <c:multiLvlStrCache>
                <c:ptCount val="6"/>
                <c:lvl>
                  <c:pt idx="0">
                    <c:v>55°C</c:v>
                  </c:pt>
                  <c:pt idx="1">
                    <c:v>85°C</c:v>
                  </c:pt>
                  <c:pt idx="2">
                    <c:v>55°C</c:v>
                  </c:pt>
                  <c:pt idx="3">
                    <c:v>85°C</c:v>
                  </c:pt>
                  <c:pt idx="4">
                    <c:v>55°C</c:v>
                  </c:pt>
                  <c:pt idx="5">
                    <c:v>85°C</c:v>
                  </c:pt>
                </c:lvl>
                <c:lvl>
                  <c:pt idx="0">
                    <c:v>AL-DRAM</c:v>
                  </c:pt>
                  <c:pt idx="2">
                    <c:v>AVA Profiling</c:v>
                  </c:pt>
                  <c:pt idx="4">
                    <c:v>AVA Profiling + Shuffling</c:v>
                  </c:pt>
                </c:lvl>
              </c:multiLvlStrCache>
            </c:multiLvlStrRef>
          </c:cat>
          <c:val>
            <c:numRef>
              <c:f>latency!$B$72:$G$72</c:f>
              <c:numCache>
                <c:formatCode>0%</c:formatCode>
                <c:ptCount val="6"/>
                <c:pt idx="0">
                  <c:v>0.31202419354838701</c:v>
                </c:pt>
                <c:pt idx="1">
                  <c:v>0.25526612903225798</c:v>
                </c:pt>
                <c:pt idx="2">
                  <c:v>0.35117741935483898</c:v>
                </c:pt>
                <c:pt idx="3">
                  <c:v>0.34639516129032299</c:v>
                </c:pt>
                <c:pt idx="4">
                  <c:v>0.36568743890518102</c:v>
                </c:pt>
                <c:pt idx="5">
                  <c:v>0.35800317693059602</c:v>
                </c:pt>
              </c:numCache>
            </c:numRef>
          </c:val>
          <c:extLst>
            <c:ext xmlns:c16="http://schemas.microsoft.com/office/drawing/2014/chart" uri="{C3380CC4-5D6E-409C-BE32-E72D297353CC}">
              <c16:uniqueId val="{0000000C-44E3-4BE0-BECF-1F8FE81336F8}"/>
            </c:ext>
          </c:extLst>
        </c:ser>
        <c:dLbls>
          <c:showLegendKey val="0"/>
          <c:showVal val="0"/>
          <c:showCatName val="0"/>
          <c:showSerName val="0"/>
          <c:showPercent val="0"/>
          <c:showBubbleSize val="0"/>
        </c:dLbls>
        <c:gapWidth val="100"/>
        <c:overlap val="-27"/>
        <c:axId val="-1370848832"/>
        <c:axId val="-1370863152"/>
      </c:barChart>
      <c:catAx>
        <c:axId val="-13708488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spc="-50" baseline="0">
                <a:solidFill>
                  <a:sysClr val="windowText" lastClr="000000"/>
                </a:solidFill>
                <a:latin typeface="+mj-lt"/>
                <a:ea typeface="+mn-ea"/>
                <a:cs typeface="+mn-cs"/>
              </a:defRPr>
            </a:pPr>
            <a:endParaRPr lang="en-US"/>
          </a:p>
        </c:txPr>
        <c:crossAx val="-1370863152"/>
        <c:crosses val="autoZero"/>
        <c:auto val="1"/>
        <c:lblAlgn val="ctr"/>
        <c:lblOffset val="0"/>
        <c:noMultiLvlLbl val="0"/>
      </c:catAx>
      <c:valAx>
        <c:axId val="-1370863152"/>
        <c:scaling>
          <c:orientation val="minMax"/>
          <c:max val="0.5"/>
        </c:scaling>
        <c:delete val="0"/>
        <c:axPos val="l"/>
        <c:majorGridlines>
          <c:spPr>
            <a:ln w="6350" cap="flat" cmpd="sng" algn="ctr">
              <a:solidFill>
                <a:schemeClr val="tx1"/>
              </a:solidFill>
              <a:prstDash val="dash"/>
              <a:round/>
            </a:ln>
            <a:effectLst/>
          </c:spPr>
        </c:majorGridlines>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j-lt"/>
                <a:ea typeface="+mn-ea"/>
                <a:cs typeface="+mn-cs"/>
              </a:defRPr>
            </a:pPr>
            <a:endParaRPr lang="en-US"/>
          </a:p>
        </c:txPr>
        <c:crossAx val="-1370848832"/>
        <c:crosses val="autoZero"/>
        <c:crossBetween val="between"/>
        <c:majorUnit val="0.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77213959366201"/>
          <c:y val="5.5812932474349798E-2"/>
          <c:w val="0.73970934188782"/>
          <c:h val="0.59749797184442899"/>
        </c:manualLayout>
      </c:layout>
      <c:barChart>
        <c:barDir val="col"/>
        <c:grouping val="clustered"/>
        <c:varyColors val="0"/>
        <c:ser>
          <c:idx val="0"/>
          <c:order val="0"/>
          <c:tx>
            <c:strRef>
              <c:f>latency!$J$72</c:f>
              <c:strCache>
                <c:ptCount val="1"/>
                <c:pt idx="0">
                  <c:v>Latency Reduction</c:v>
                </c:pt>
              </c:strCache>
            </c:strRef>
          </c:tx>
          <c:spPr>
            <a:solidFill>
              <a:schemeClr val="accent5">
                <a:lumMod val="75000"/>
              </a:schemeClr>
            </a:solidFill>
            <a:ln w="6350">
              <a:solidFill>
                <a:schemeClr val="tx1"/>
              </a:solidFill>
            </a:ln>
            <a:effectLst/>
          </c:spPr>
          <c:invertIfNegative val="0"/>
          <c:dPt>
            <c:idx val="1"/>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1-5991-42D7-8772-2EF4515851B1}"/>
              </c:ext>
            </c:extLst>
          </c:dPt>
          <c:dPt>
            <c:idx val="3"/>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3-5991-42D7-8772-2EF4515851B1}"/>
              </c:ext>
            </c:extLst>
          </c:dPt>
          <c:dPt>
            <c:idx val="5"/>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5-5991-42D7-8772-2EF4515851B1}"/>
              </c:ext>
            </c:extLst>
          </c:dPt>
          <c:dLbls>
            <c:dLbl>
              <c:idx val="2"/>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8A21-5245-BC6B-EAB6C9F89FE6}"/>
                </c:ext>
              </c:extLst>
            </c:dLbl>
            <c:dLbl>
              <c:idx val="3"/>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5991-42D7-8772-2EF4515851B1}"/>
                </c:ext>
              </c:extLst>
            </c:dLbl>
            <c:dLbl>
              <c:idx val="4"/>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8A21-5245-BC6B-EAB6C9F89FE6}"/>
                </c:ext>
              </c:extLst>
            </c:dLbl>
            <c:dLbl>
              <c:idx val="5"/>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5991-42D7-8772-2EF4515851B1}"/>
                </c:ext>
              </c:extLst>
            </c:dLbl>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600" b="0" i="0" u="none" strike="noStrike" kern="1200" spc="-5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latency!$K$70:$P$71</c:f>
              <c:multiLvlStrCache>
                <c:ptCount val="6"/>
                <c:lvl>
                  <c:pt idx="0">
                    <c:v>55°C</c:v>
                  </c:pt>
                  <c:pt idx="1">
                    <c:v>85°C</c:v>
                  </c:pt>
                  <c:pt idx="2">
                    <c:v>55°C</c:v>
                  </c:pt>
                  <c:pt idx="3">
                    <c:v>85°C</c:v>
                  </c:pt>
                  <c:pt idx="4">
                    <c:v>55°C</c:v>
                  </c:pt>
                  <c:pt idx="5">
                    <c:v>85°C</c:v>
                  </c:pt>
                </c:lvl>
                <c:lvl>
                  <c:pt idx="0">
                    <c:v>AL-DRAM</c:v>
                  </c:pt>
                  <c:pt idx="2">
                    <c:v>AVA Profiling</c:v>
                  </c:pt>
                  <c:pt idx="4">
                    <c:v>AVA Profiling + Shuffling</c:v>
                  </c:pt>
                </c:lvl>
              </c:multiLvlStrCache>
            </c:multiLvlStrRef>
          </c:cat>
          <c:val>
            <c:numRef>
              <c:f>latency!$K$72:$P$72</c:f>
              <c:numCache>
                <c:formatCode>General</c:formatCode>
                <c:ptCount val="6"/>
                <c:pt idx="0">
                  <c:v>0.36560714285714302</c:v>
                </c:pt>
                <c:pt idx="1">
                  <c:v>0.27539285714285699</c:v>
                </c:pt>
                <c:pt idx="2">
                  <c:v>0.39400000000000002</c:v>
                </c:pt>
                <c:pt idx="3">
                  <c:v>0.38717857142857098</c:v>
                </c:pt>
                <c:pt idx="4">
                  <c:v>0.41293939393939399</c:v>
                </c:pt>
                <c:pt idx="5">
                  <c:v>0.402735930735931</c:v>
                </c:pt>
              </c:numCache>
            </c:numRef>
          </c:val>
          <c:extLst>
            <c:ext xmlns:c16="http://schemas.microsoft.com/office/drawing/2014/chart" uri="{C3380CC4-5D6E-409C-BE32-E72D297353CC}">
              <c16:uniqueId val="{00000006-5991-42D7-8772-2EF4515851B1}"/>
            </c:ext>
          </c:extLst>
        </c:ser>
        <c:dLbls>
          <c:showLegendKey val="0"/>
          <c:showVal val="0"/>
          <c:showCatName val="0"/>
          <c:showSerName val="0"/>
          <c:showPercent val="0"/>
          <c:showBubbleSize val="0"/>
        </c:dLbls>
        <c:gapWidth val="100"/>
        <c:overlap val="-27"/>
        <c:axId val="-1742549184"/>
        <c:axId val="-1747153040"/>
      </c:barChart>
      <c:catAx>
        <c:axId val="-17425491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spc="-50" baseline="0">
                <a:solidFill>
                  <a:sysClr val="windowText" lastClr="000000"/>
                </a:solidFill>
                <a:latin typeface="+mj-lt"/>
                <a:ea typeface="+mn-ea"/>
                <a:cs typeface="+mn-cs"/>
              </a:defRPr>
            </a:pPr>
            <a:endParaRPr lang="en-US"/>
          </a:p>
        </c:txPr>
        <c:crossAx val="-1747153040"/>
        <c:crosses val="autoZero"/>
        <c:auto val="1"/>
        <c:lblAlgn val="ctr"/>
        <c:lblOffset val="0"/>
        <c:noMultiLvlLbl val="0"/>
      </c:catAx>
      <c:valAx>
        <c:axId val="-1747153040"/>
        <c:scaling>
          <c:orientation val="minMax"/>
          <c:max val="0.5"/>
        </c:scaling>
        <c:delete val="0"/>
        <c:axPos val="l"/>
        <c:majorGridlines>
          <c:spPr>
            <a:ln w="6350" cap="flat" cmpd="sng" algn="ctr">
              <a:solidFill>
                <a:schemeClr val="tx1"/>
              </a:solidFill>
              <a:prstDash val="dash"/>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j-lt"/>
                <a:ea typeface="+mn-ea"/>
                <a:cs typeface="+mn-cs"/>
              </a:defRPr>
            </a:pPr>
            <a:endParaRPr lang="en-US"/>
          </a:p>
        </c:txPr>
        <c:crossAx val="-1742549184"/>
        <c:crosses val="autoZero"/>
        <c:crossBetween val="between"/>
        <c:majorUnit val="0.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8127296587926"/>
          <c:y val="7.4016112569262202E-2"/>
          <c:w val="0.71142825896762896"/>
          <c:h val="0.61927959866131599"/>
        </c:manualLayout>
      </c:layout>
      <c:scatterChart>
        <c:scatterStyle val="lineMarker"/>
        <c:varyColors val="0"/>
        <c:ser>
          <c:idx val="0"/>
          <c:order val="0"/>
          <c:tx>
            <c:strRef>
              <c:f>combine!$X$11</c:f>
              <c:strCache>
                <c:ptCount val="1"/>
                <c:pt idx="0">
                  <c:v>Activate</c:v>
                </c:pt>
              </c:strCache>
            </c:strRef>
          </c:tx>
          <c:spPr>
            <a:ln w="44450" cap="rnd">
              <a:solidFill>
                <a:schemeClr val="accent1"/>
              </a:solidFill>
              <a:round/>
            </a:ln>
            <a:effectLst/>
          </c:spPr>
          <c:marker>
            <c:symbol val="circle"/>
            <c:size val="14"/>
            <c:spPr>
              <a:solidFill>
                <a:schemeClr val="accent1"/>
              </a:solidFill>
              <a:ln w="9525">
                <a:solidFill>
                  <a:schemeClr val="tx1"/>
                </a:solidFill>
              </a:ln>
              <a:effectLst/>
            </c:spPr>
          </c:marker>
          <c:xVal>
            <c:numRef>
              <c:f>combine!$W$12:$W$16</c:f>
              <c:numCache>
                <c:formatCode>General</c:formatCode>
                <c:ptCount val="5"/>
                <c:pt idx="0">
                  <c:v>1.35</c:v>
                </c:pt>
                <c:pt idx="1">
                  <c:v>1.2</c:v>
                </c:pt>
                <c:pt idx="2">
                  <c:v>1.1000000000000001</c:v>
                </c:pt>
                <c:pt idx="3">
                  <c:v>1</c:v>
                </c:pt>
                <c:pt idx="4">
                  <c:v>0.9</c:v>
                </c:pt>
              </c:numCache>
            </c:numRef>
          </c:xVal>
          <c:yVal>
            <c:numRef>
              <c:f>combine!$X$12:$X$16</c:f>
              <c:numCache>
                <c:formatCode>0.000</c:formatCode>
                <c:ptCount val="5"/>
                <c:pt idx="0">
                  <c:v>8.6089391786180016</c:v>
                </c:pt>
                <c:pt idx="1">
                  <c:v>8.9382050862101448</c:v>
                </c:pt>
                <c:pt idx="2">
                  <c:v>10.0798331457123</c:v>
                </c:pt>
                <c:pt idx="3">
                  <c:v>12.085383371570909</c:v>
                </c:pt>
                <c:pt idx="4">
                  <c:v>16.17661697813918</c:v>
                </c:pt>
              </c:numCache>
            </c:numRef>
          </c:yVal>
          <c:smooth val="0"/>
          <c:extLst>
            <c:ext xmlns:c16="http://schemas.microsoft.com/office/drawing/2014/chart" uri="{C3380CC4-5D6E-409C-BE32-E72D297353CC}">
              <c16:uniqueId val="{00000000-CFE6-6242-941E-E5585C53CDB0}"/>
            </c:ext>
          </c:extLst>
        </c:ser>
        <c:ser>
          <c:idx val="1"/>
          <c:order val="1"/>
          <c:tx>
            <c:strRef>
              <c:f>combine!$Y$11</c:f>
              <c:strCache>
                <c:ptCount val="1"/>
                <c:pt idx="0">
                  <c:v>Precharge</c:v>
                </c:pt>
              </c:strCache>
            </c:strRef>
          </c:tx>
          <c:spPr>
            <a:ln w="44450" cap="rnd">
              <a:solidFill>
                <a:schemeClr val="accent2"/>
              </a:solidFill>
              <a:round/>
            </a:ln>
            <a:effectLst/>
          </c:spPr>
          <c:marker>
            <c:symbol val="triangle"/>
            <c:size val="14"/>
            <c:spPr>
              <a:solidFill>
                <a:schemeClr val="accent2"/>
              </a:solidFill>
              <a:ln w="9525">
                <a:solidFill>
                  <a:schemeClr val="tx1"/>
                </a:solidFill>
              </a:ln>
              <a:effectLst/>
            </c:spPr>
          </c:marker>
          <c:xVal>
            <c:numRef>
              <c:f>combine!$W$12:$W$16</c:f>
              <c:numCache>
                <c:formatCode>General</c:formatCode>
                <c:ptCount val="5"/>
                <c:pt idx="0">
                  <c:v>1.35</c:v>
                </c:pt>
                <c:pt idx="1">
                  <c:v>1.2</c:v>
                </c:pt>
                <c:pt idx="2">
                  <c:v>1.1000000000000001</c:v>
                </c:pt>
                <c:pt idx="3">
                  <c:v>1</c:v>
                </c:pt>
                <c:pt idx="4">
                  <c:v>0.9</c:v>
                </c:pt>
              </c:numCache>
            </c:numRef>
          </c:xVal>
          <c:yVal>
            <c:numRef>
              <c:f>combine!$Y$12:$Y$16</c:f>
              <c:numCache>
                <c:formatCode>General</c:formatCode>
                <c:ptCount val="5"/>
                <c:pt idx="0">
                  <c:v>7.3890000000000002</c:v>
                </c:pt>
                <c:pt idx="1">
                  <c:v>8.4960000000000004</c:v>
                </c:pt>
                <c:pt idx="2">
                  <c:v>9.9160000000000004</c:v>
                </c:pt>
                <c:pt idx="3">
                  <c:v>12.711</c:v>
                </c:pt>
                <c:pt idx="4">
                  <c:v>19.571999999999999</c:v>
                </c:pt>
              </c:numCache>
            </c:numRef>
          </c:yVal>
          <c:smooth val="0"/>
          <c:extLst>
            <c:ext xmlns:c16="http://schemas.microsoft.com/office/drawing/2014/chart" uri="{C3380CC4-5D6E-409C-BE32-E72D297353CC}">
              <c16:uniqueId val="{00000001-CFE6-6242-941E-E5585C53CDB0}"/>
            </c:ext>
          </c:extLst>
        </c:ser>
        <c:dLbls>
          <c:showLegendKey val="0"/>
          <c:showVal val="0"/>
          <c:showCatName val="0"/>
          <c:showSerName val="0"/>
          <c:showPercent val="0"/>
          <c:showBubbleSize val="0"/>
        </c:dLbls>
        <c:axId val="933070464"/>
        <c:axId val="933078672"/>
      </c:scatterChart>
      <c:valAx>
        <c:axId val="933070464"/>
        <c:scaling>
          <c:orientation val="minMax"/>
          <c:max val="1.35"/>
          <c:min val="0.9"/>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Supply Voltage (V)</a:t>
                </a:r>
              </a:p>
            </c:rich>
          </c:tx>
          <c:overlay val="0"/>
          <c:spPr>
            <a:noFill/>
            <a:ln>
              <a:noFill/>
            </a:ln>
            <a:effectLst/>
          </c:sp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933078672"/>
        <c:crosses val="autoZero"/>
        <c:crossBetween val="midCat"/>
        <c:majorUnit val="0.1"/>
      </c:valAx>
      <c:valAx>
        <c:axId val="933078672"/>
        <c:scaling>
          <c:orientation val="minMax"/>
          <c:max val="20"/>
          <c:min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Latency (ns)</a:t>
                </a:r>
              </a:p>
            </c:rich>
          </c:tx>
          <c:layout>
            <c:manualLayout>
              <c:xMode val="edge"/>
              <c:yMode val="edge"/>
              <c:x val="1.3842311761564899E-2"/>
              <c:y val="0.20421584379338001"/>
            </c:manualLayout>
          </c:layout>
          <c:overlay val="0"/>
          <c:spPr>
            <a:noFill/>
            <a:ln>
              <a:noFill/>
            </a:ln>
            <a:effectLst/>
          </c:spPr>
        </c:title>
        <c:numFmt formatCode="0" sourceLinked="0"/>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933070464"/>
        <c:crosses val="autoZero"/>
        <c:crossBetween val="midCat"/>
        <c:majorUnit val="5"/>
      </c:valAx>
      <c:spPr>
        <a:noFill/>
        <a:ln>
          <a:noFill/>
        </a:ln>
        <a:effectLst/>
      </c:spPr>
    </c:plotArea>
    <c:legend>
      <c:legendPos val="b"/>
      <c:layout>
        <c:manualLayout>
          <c:xMode val="edge"/>
          <c:yMode val="edge"/>
          <c:x val="0.35622983429411198"/>
          <c:y val="8.0988833812210698E-3"/>
          <c:w val="0.59634446163065402"/>
          <c:h val="0.138522062433203"/>
        </c:manualLayout>
      </c:layout>
      <c:overlay val="0"/>
      <c:spPr>
        <a:solidFill>
          <a:schemeClr val="bg1"/>
        </a:solidFill>
        <a:ln>
          <a:solidFill>
            <a:schemeClr val="tx1">
              <a:lumMod val="50000"/>
              <a:lumOff val="50000"/>
            </a:schemeClr>
          </a:solid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2000">
          <a:latin typeface="+mn-lt"/>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4789700874168"/>
          <c:y val="0.15396474699006299"/>
          <c:w val="0.67399774408364199"/>
          <c:h val="0.63726502048801403"/>
        </c:manualLayout>
      </c:layout>
      <c:barChart>
        <c:barDir val="col"/>
        <c:grouping val="clustered"/>
        <c:varyColors val="0"/>
        <c:ser>
          <c:idx val="0"/>
          <c:order val="0"/>
          <c:tx>
            <c:strRef>
              <c:f>talk_volton_perf!$I$8</c:f>
              <c:strCache>
                <c:ptCount val="1"/>
                <c:pt idx="0">
                  <c:v>MemDVFS</c:v>
                </c:pt>
              </c:strCache>
            </c:strRef>
          </c:tx>
          <c:spPr>
            <a:solidFill>
              <a:schemeClr val="bg1">
                <a:lumMod val="75000"/>
              </a:schemeClr>
            </a:solidFill>
            <a:ln>
              <a:noFill/>
            </a:ln>
            <a:effectLst/>
          </c:spPr>
          <c:invertIfNegative val="0"/>
          <c:cat>
            <c:strRef>
              <c:f>talk_volton_perf!$A$9:$A$10</c:f>
              <c:strCache>
                <c:ptCount val="2"/>
                <c:pt idx="0">
                  <c:v>Low</c:v>
                </c:pt>
                <c:pt idx="1">
                  <c:v>High</c:v>
                </c:pt>
              </c:strCache>
            </c:strRef>
          </c:cat>
          <c:val>
            <c:numRef>
              <c:f>talk_volton_perf!$I$9:$I$10</c:f>
              <c:numCache>
                <c:formatCode>General</c:formatCode>
                <c:ptCount val="2"/>
                <c:pt idx="0">
                  <c:v>1.4</c:v>
                </c:pt>
                <c:pt idx="1">
                  <c:v>0.4</c:v>
                </c:pt>
              </c:numCache>
            </c:numRef>
          </c:val>
          <c:extLst>
            <c:ext xmlns:c16="http://schemas.microsoft.com/office/drawing/2014/chart" uri="{C3380CC4-5D6E-409C-BE32-E72D297353CC}">
              <c16:uniqueId val="{00000000-4078-7A4E-ACEA-7DCE619785AF}"/>
            </c:ext>
          </c:extLst>
        </c:ser>
        <c:ser>
          <c:idx val="1"/>
          <c:order val="1"/>
          <c:tx>
            <c:strRef>
              <c:f>talk_volton_perf!$J$8</c:f>
              <c:strCache>
                <c:ptCount val="1"/>
                <c:pt idx="0">
                  <c:v>Voltron</c:v>
                </c:pt>
              </c:strCache>
            </c:strRef>
          </c:tx>
          <c:spPr>
            <a:solidFill>
              <a:schemeClr val="accent1">
                <a:lumMod val="75000"/>
              </a:schemeClr>
            </a:solidFill>
            <a:ln>
              <a:noFill/>
            </a:ln>
            <a:effectLst/>
          </c:spPr>
          <c:invertIfNegative val="0"/>
          <c:cat>
            <c:strRef>
              <c:f>talk_volton_perf!$A$9:$A$10</c:f>
              <c:strCache>
                <c:ptCount val="2"/>
                <c:pt idx="0">
                  <c:v>Low</c:v>
                </c:pt>
                <c:pt idx="1">
                  <c:v>High</c:v>
                </c:pt>
              </c:strCache>
            </c:strRef>
          </c:cat>
          <c:val>
            <c:numRef>
              <c:f>talk_volton_perf!$J$9:$J$10</c:f>
              <c:numCache>
                <c:formatCode>General</c:formatCode>
                <c:ptCount val="2"/>
                <c:pt idx="0">
                  <c:v>3.2</c:v>
                </c:pt>
                <c:pt idx="1">
                  <c:v>7</c:v>
                </c:pt>
              </c:numCache>
            </c:numRef>
          </c:val>
          <c:extLst>
            <c:ext xmlns:c16="http://schemas.microsoft.com/office/drawing/2014/chart" uri="{C3380CC4-5D6E-409C-BE32-E72D297353CC}">
              <c16:uniqueId val="{00000001-4078-7A4E-ACEA-7DCE619785AF}"/>
            </c:ext>
          </c:extLst>
        </c:ser>
        <c:dLbls>
          <c:showLegendKey val="0"/>
          <c:showVal val="0"/>
          <c:showCatName val="0"/>
          <c:showSerName val="0"/>
          <c:showPercent val="0"/>
          <c:showBubbleSize val="0"/>
        </c:dLbls>
        <c:gapWidth val="130"/>
        <c:axId val="908976880"/>
        <c:axId val="937944192"/>
      </c:barChart>
      <c:catAx>
        <c:axId val="908976880"/>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r>
                  <a:rPr lang="en-US"/>
                  <a:t>Memory Intensity</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ill Sans" charset="0"/>
                <a:ea typeface="Gill Sans" charset="0"/>
                <a:cs typeface="Gill Sans" charset="0"/>
              </a:defRPr>
            </a:pPr>
            <a:endParaRPr lang="en-US"/>
          </a:p>
        </c:txPr>
        <c:crossAx val="937944192"/>
        <c:crosses val="autoZero"/>
        <c:auto val="1"/>
        <c:lblAlgn val="ctr"/>
        <c:lblOffset val="100"/>
        <c:noMultiLvlLbl val="0"/>
      </c:catAx>
      <c:valAx>
        <c:axId val="937944192"/>
        <c:scaling>
          <c:orientation val="minMax"/>
          <c:max val="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r>
                  <a:rPr lang="en-US"/>
                  <a:t>CPU+DRAM </a:t>
                </a:r>
                <a:br>
                  <a:rPr lang="en-US"/>
                </a:br>
                <a:r>
                  <a:rPr lang="en-US"/>
                  <a:t>Energy Savings (%)</a:t>
                </a:r>
              </a:p>
            </c:rich>
          </c:tx>
          <c:layout>
            <c:manualLayout>
              <c:xMode val="edge"/>
              <c:yMode val="edge"/>
              <c:x val="1.12904275395328E-3"/>
              <c:y val="0.25829165977244201"/>
            </c:manualLayout>
          </c:layout>
          <c:overlay val="0"/>
          <c:spPr>
            <a:noFill/>
            <a:ln>
              <a:noFill/>
            </a:ln>
            <a:effectLst/>
          </c:sp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endParaRPr lang="en-US"/>
          </a:p>
        </c:txPr>
        <c:crossAx val="908976880"/>
        <c:crosses val="autoZero"/>
        <c:crossBetween val="between"/>
        <c:majorUnit val="1"/>
      </c:valAx>
      <c:spPr>
        <a:noFill/>
        <a:ln>
          <a:noFill/>
        </a:ln>
        <a:effectLst/>
      </c:spPr>
    </c:plotArea>
    <c:legend>
      <c:legendPos val="b"/>
      <c:layout>
        <c:manualLayout>
          <c:xMode val="edge"/>
          <c:yMode val="edge"/>
          <c:x val="0.27185158673347598"/>
          <c:y val="9.9391686051604495E-3"/>
          <c:w val="0.68168768726918005"/>
          <c:h val="9.8835660248351304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2400">
          <a:latin typeface="Gill Sans" charset="0"/>
          <a:ea typeface="Gill Sans" charset="0"/>
          <a:cs typeface="Gill Sans" charset="0"/>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88512146185802"/>
          <c:y val="0.12749977774413901"/>
          <c:w val="0.68390256686699102"/>
          <c:h val="0.64972456291683001"/>
        </c:manualLayout>
      </c:layout>
      <c:barChart>
        <c:barDir val="col"/>
        <c:grouping val="clustered"/>
        <c:varyColors val="0"/>
        <c:ser>
          <c:idx val="0"/>
          <c:order val="0"/>
          <c:tx>
            <c:strRef>
              <c:f>talk_volton_perf!$E$8</c:f>
              <c:strCache>
                <c:ptCount val="1"/>
                <c:pt idx="0">
                  <c:v>MemDVFS</c:v>
                </c:pt>
              </c:strCache>
            </c:strRef>
          </c:tx>
          <c:spPr>
            <a:solidFill>
              <a:schemeClr val="bg1">
                <a:lumMod val="75000"/>
              </a:schemeClr>
            </a:solidFill>
            <a:ln>
              <a:noFill/>
            </a:ln>
            <a:effectLst/>
          </c:spPr>
          <c:invertIfNegative val="0"/>
          <c:cat>
            <c:strRef>
              <c:f>talk_volton_perf!$A$9:$A$10</c:f>
              <c:strCache>
                <c:ptCount val="2"/>
                <c:pt idx="0">
                  <c:v>Low</c:v>
                </c:pt>
                <c:pt idx="1">
                  <c:v>High</c:v>
                </c:pt>
              </c:strCache>
            </c:strRef>
          </c:cat>
          <c:val>
            <c:numRef>
              <c:f>talk_volton_perf!$E$9:$E$10</c:f>
              <c:numCache>
                <c:formatCode>General</c:formatCode>
                <c:ptCount val="2"/>
                <c:pt idx="0">
                  <c:v>-2.7</c:v>
                </c:pt>
                <c:pt idx="1">
                  <c:v>-2.1</c:v>
                </c:pt>
              </c:numCache>
            </c:numRef>
          </c:val>
          <c:extLst>
            <c:ext xmlns:c16="http://schemas.microsoft.com/office/drawing/2014/chart" uri="{C3380CC4-5D6E-409C-BE32-E72D297353CC}">
              <c16:uniqueId val="{00000000-6758-C946-8D4F-CC85D6E88C90}"/>
            </c:ext>
          </c:extLst>
        </c:ser>
        <c:ser>
          <c:idx val="1"/>
          <c:order val="1"/>
          <c:tx>
            <c:strRef>
              <c:f>talk_volton_perf!$F$8</c:f>
              <c:strCache>
                <c:ptCount val="1"/>
                <c:pt idx="0">
                  <c:v>Voltron</c:v>
                </c:pt>
              </c:strCache>
            </c:strRef>
          </c:tx>
          <c:spPr>
            <a:solidFill>
              <a:schemeClr val="accent1">
                <a:lumMod val="75000"/>
              </a:schemeClr>
            </a:solidFill>
            <a:ln>
              <a:noFill/>
            </a:ln>
            <a:effectLst/>
          </c:spPr>
          <c:invertIfNegative val="0"/>
          <c:cat>
            <c:strRef>
              <c:f>talk_volton_perf!$A$9:$A$10</c:f>
              <c:strCache>
                <c:ptCount val="2"/>
                <c:pt idx="0">
                  <c:v>Low</c:v>
                </c:pt>
                <c:pt idx="1">
                  <c:v>High</c:v>
                </c:pt>
              </c:strCache>
            </c:strRef>
          </c:cat>
          <c:val>
            <c:numRef>
              <c:f>talk_volton_perf!$F$9:$F$10</c:f>
              <c:numCache>
                <c:formatCode>General</c:formatCode>
                <c:ptCount val="2"/>
                <c:pt idx="0">
                  <c:v>-1.6</c:v>
                </c:pt>
                <c:pt idx="1">
                  <c:v>-1.8</c:v>
                </c:pt>
              </c:numCache>
            </c:numRef>
          </c:val>
          <c:extLst>
            <c:ext xmlns:c16="http://schemas.microsoft.com/office/drawing/2014/chart" uri="{C3380CC4-5D6E-409C-BE32-E72D297353CC}">
              <c16:uniqueId val="{00000001-6758-C946-8D4F-CC85D6E88C90}"/>
            </c:ext>
          </c:extLst>
        </c:ser>
        <c:dLbls>
          <c:showLegendKey val="0"/>
          <c:showVal val="0"/>
          <c:showCatName val="0"/>
          <c:showSerName val="0"/>
          <c:showPercent val="0"/>
          <c:showBubbleSize val="0"/>
        </c:dLbls>
        <c:gapWidth val="130"/>
        <c:axId val="959631696"/>
        <c:axId val="939435200"/>
      </c:barChart>
      <c:catAx>
        <c:axId val="959631696"/>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r>
                  <a:rPr lang="en-US"/>
                  <a:t>Memory Intensity</a:t>
                </a:r>
              </a:p>
            </c:rich>
          </c:tx>
          <c:layout>
            <c:manualLayout>
              <c:xMode val="edge"/>
              <c:yMode val="edge"/>
              <c:x val="0.31519820971365298"/>
              <c:y val="0.87869174994253396"/>
            </c:manualLayout>
          </c:layout>
          <c:overlay val="0"/>
          <c:spPr>
            <a:noFill/>
            <a:ln>
              <a:noFill/>
            </a:ln>
            <a:effectLst/>
          </c:sp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ill Sans" charset="0"/>
                <a:ea typeface="Gill Sans" charset="0"/>
                <a:cs typeface="Gill Sans" charset="0"/>
              </a:defRPr>
            </a:pPr>
            <a:endParaRPr lang="en-US"/>
          </a:p>
        </c:txPr>
        <c:crossAx val="939435200"/>
        <c:crosses val="autoZero"/>
        <c:auto val="1"/>
        <c:lblAlgn val="ctr"/>
        <c:lblOffset val="100"/>
        <c:noMultiLvlLbl val="0"/>
      </c:catAx>
      <c:valAx>
        <c:axId val="939435200"/>
        <c:scaling>
          <c:orientation val="minMax"/>
          <c:max val="0"/>
          <c:min val="-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r>
                  <a:rPr lang="en-US"/>
                  <a:t>Performance Loss (%)</a:t>
                </a:r>
                <a:endParaRPr lang="en-US" dirty="0"/>
              </a:p>
            </c:rich>
          </c:tx>
          <c:layout>
            <c:manualLayout>
              <c:xMode val="edge"/>
              <c:yMode val="edge"/>
              <c:x val="3.3217386346189501E-3"/>
              <c:y val="0.170711523105399"/>
            </c:manualLayout>
          </c:layout>
          <c:overlay val="0"/>
          <c:spPr>
            <a:noFill/>
            <a:ln>
              <a:noFill/>
            </a:ln>
            <a:effectLst/>
          </c:sp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endParaRPr lang="en-US"/>
          </a:p>
        </c:txPr>
        <c:crossAx val="959631696"/>
        <c:crosses val="autoZero"/>
        <c:crossBetween val="between"/>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2400">
          <a:latin typeface="Gill Sans" charset="0"/>
          <a:ea typeface="Gill Sans" charset="0"/>
          <a:cs typeface="Gill Sans" charset="0"/>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marker>
              <c:spPr>
                <a:solidFill>
                  <a:schemeClr val="tx1"/>
                </a:solidFill>
                <a:ln>
                  <a:solidFill>
                    <a:schemeClr val="accent3">
                      <a:lumMod val="75000"/>
                    </a:schemeClr>
                  </a:solidFill>
                </a:ln>
              </c:spPr>
            </c:marker>
            <c:bubble3D val="0"/>
            <c:extLst>
              <c:ext xmlns:c16="http://schemas.microsoft.com/office/drawing/2014/chart" uri="{C3380CC4-5D6E-409C-BE32-E72D297353CC}">
                <c16:uniqueId val="{00000000-6A2E-064E-BF0A-880B8B19E64C}"/>
              </c:ext>
            </c:extLst>
          </c:dPt>
          <c:dPt>
            <c:idx val="4"/>
            <c:marker>
              <c:spPr>
                <a:solidFill>
                  <a:schemeClr val="tx1"/>
                </a:solidFill>
                <a:ln>
                  <a:noFill/>
                </a:ln>
              </c:spPr>
            </c:marker>
            <c:bubble3D val="0"/>
            <c:extLst>
              <c:ext xmlns:c16="http://schemas.microsoft.com/office/drawing/2014/chart" uri="{C3380CC4-5D6E-409C-BE32-E72D297353CC}">
                <c16:uniqueId val="{00000001-6A2E-064E-BF0A-880B8B19E64C}"/>
              </c:ext>
            </c:extLst>
          </c:dPt>
          <c:xVal>
            <c:numRef>
              <c:f>'Trade-off'!$C$50:$C$54</c:f>
              <c:numCache>
                <c:formatCode>0.00</c:formatCode>
                <c:ptCount val="5"/>
                <c:pt idx="0">
                  <c:v>23.10725021132788</c:v>
                </c:pt>
                <c:pt idx="1">
                  <c:v>24.617764350044659</c:v>
                </c:pt>
                <c:pt idx="2">
                  <c:v>27.831175560551241</c:v>
                </c:pt>
                <c:pt idx="3">
                  <c:v>35.461599363785872</c:v>
                </c:pt>
                <c:pt idx="4" formatCode="General">
                  <c:v>52.5</c:v>
                </c:pt>
              </c:numCache>
            </c:numRef>
          </c:xVal>
          <c:yVal>
            <c:numRef>
              <c:f>'Trade-off'!$D$50:$D$54</c:f>
              <c:numCache>
                <c:formatCode>General</c:formatCode>
                <c:ptCount val="5"/>
                <c:pt idx="0">
                  <c:v>3.7551020408163258</c:v>
                </c:pt>
                <c:pt idx="1">
                  <c:v>2.285714285714286</c:v>
                </c:pt>
                <c:pt idx="2">
                  <c:v>1.551020408163265</c:v>
                </c:pt>
                <c:pt idx="3">
                  <c:v>1.1836734693877551</c:v>
                </c:pt>
                <c:pt idx="4">
                  <c:v>1</c:v>
                </c:pt>
              </c:numCache>
            </c:numRef>
          </c:yVal>
          <c:smooth val="1"/>
          <c:extLst>
            <c:ext xmlns:c16="http://schemas.microsoft.com/office/drawing/2014/chart" uri="{C3380CC4-5D6E-409C-BE32-E72D297353CC}">
              <c16:uniqueId val="{00000002-6A2E-064E-BF0A-880B8B19E64C}"/>
            </c:ext>
          </c:extLst>
        </c:ser>
        <c:dLbls>
          <c:showLegendKey val="0"/>
          <c:showVal val="0"/>
          <c:showCatName val="0"/>
          <c:showSerName val="0"/>
          <c:showPercent val="0"/>
          <c:showBubbleSize val="0"/>
        </c:dLbls>
        <c:axId val="-1370632768"/>
        <c:axId val="-1785966416"/>
      </c:scatterChart>
      <c:valAx>
        <c:axId val="-1370632768"/>
        <c:scaling>
          <c:orientation val="minMax"/>
          <c:max val="70"/>
        </c:scaling>
        <c:delete val="0"/>
        <c:axPos val="b"/>
        <c:title>
          <c:tx>
            <c:rich>
              <a:bodyPr anchor="t" anchorCtr="0"/>
              <a:lstStyle/>
              <a:p>
                <a:pPr algn="r">
                  <a:defRPr sz="2800"/>
                </a:pPr>
                <a:r>
                  <a:rPr lang="en-US" sz="2800"/>
                  <a:t>Latency (ns)</a:t>
                </a:r>
              </a:p>
            </c:rich>
          </c:tx>
          <c:overlay val="0"/>
        </c:title>
        <c:numFmt formatCode="0" sourceLinked="0"/>
        <c:majorTickMark val="out"/>
        <c:minorTickMark val="none"/>
        <c:tickLblPos val="nextTo"/>
        <c:txPr>
          <a:bodyPr/>
          <a:lstStyle/>
          <a:p>
            <a:pPr>
              <a:defRPr sz="2400"/>
            </a:pPr>
            <a:endParaRPr lang="en-US"/>
          </a:p>
        </c:txPr>
        <c:crossAx val="-1785966416"/>
        <c:crosses val="autoZero"/>
        <c:crossBetween val="midCat"/>
        <c:majorUnit val="10"/>
      </c:valAx>
      <c:valAx>
        <c:axId val="-1785966416"/>
        <c:scaling>
          <c:orientation val="minMax"/>
        </c:scaling>
        <c:delete val="0"/>
        <c:axPos val="l"/>
        <c:majorGridlines/>
        <c:title>
          <c:tx>
            <c:rich>
              <a:bodyPr rot="-5400000" vert="horz"/>
              <a:lstStyle/>
              <a:p>
                <a:pPr>
                  <a:defRPr sz="2800"/>
                </a:pPr>
                <a:r>
                  <a:rPr lang="en-US" sz="2800" dirty="0"/>
                  <a:t>Normalized</a:t>
                </a:r>
                <a:r>
                  <a:rPr lang="en-US" sz="2800" baseline="0" dirty="0"/>
                  <a:t> DRAM Area</a:t>
                </a:r>
                <a:endParaRPr lang="en-US" sz="2800" dirty="0"/>
              </a:p>
            </c:rich>
          </c:tx>
          <c:overlay val="0"/>
        </c:title>
        <c:numFmt formatCode="General" sourceLinked="1"/>
        <c:majorTickMark val="out"/>
        <c:minorTickMark val="none"/>
        <c:tickLblPos val="nextTo"/>
        <c:txPr>
          <a:bodyPr/>
          <a:lstStyle/>
          <a:p>
            <a:pPr>
              <a:defRPr sz="2400"/>
            </a:pPr>
            <a:endParaRPr lang="en-US"/>
          </a:p>
        </c:txPr>
        <c:crossAx val="-1370632768"/>
        <c:crosses val="autoZero"/>
        <c:crossBetween val="midCat"/>
        <c:majorUnit val="1"/>
      </c:valAx>
    </c:plotArea>
    <c:plotVisOnly val="1"/>
    <c:dispBlanksAs val="gap"/>
    <c:showDLblsOverMax val="0"/>
  </c:chart>
  <c:spPr>
    <a:ln>
      <a:noFill/>
    </a:ln>
  </c:sp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27952755905498"/>
          <c:y val="8.9722421061003699E-2"/>
          <c:w val="0.64258779075029404"/>
          <c:h val="0.71270381430327001"/>
        </c:manualLayout>
      </c:layout>
      <c:barChart>
        <c:barDir val="col"/>
        <c:grouping val="clustered"/>
        <c:varyColors val="0"/>
        <c:ser>
          <c:idx val="0"/>
          <c:order val="0"/>
          <c:tx>
            <c:strRef>
              <c:f>Sheet2!$G$18</c:f>
              <c:strCache>
                <c:ptCount val="1"/>
                <c:pt idx="0">
                  <c:v>Normalized Power Consumption</c:v>
                </c:pt>
              </c:strCache>
            </c:strRef>
          </c:tx>
          <c:spPr>
            <a:solidFill>
              <a:srgbClr val="FF0000"/>
            </a:solidFill>
            <a:ln>
              <a:solidFill>
                <a:srgbClr val="FF0000"/>
              </a:solidFill>
            </a:ln>
          </c:spPr>
          <c:invertIfNegative val="0"/>
          <c:cat>
            <c:strRef>
              <c:f>Sheet2!$H$17:$J$17</c:f>
              <c:strCache>
                <c:ptCount val="3"/>
                <c:pt idx="0">
                  <c:v>commodity DRAM</c:v>
                </c:pt>
                <c:pt idx="1">
                  <c:v>near segment</c:v>
                </c:pt>
                <c:pt idx="2">
                  <c:v>far  segment</c:v>
                </c:pt>
              </c:strCache>
            </c:strRef>
          </c:cat>
          <c:val>
            <c:numRef>
              <c:f>Sheet2!$H$18:$J$18</c:f>
              <c:numCache>
                <c:formatCode>General</c:formatCode>
                <c:ptCount val="3"/>
                <c:pt idx="0">
                  <c:v>1</c:v>
                </c:pt>
                <c:pt idx="1">
                  <c:v>0.49</c:v>
                </c:pt>
                <c:pt idx="2">
                  <c:v>1.49</c:v>
                </c:pt>
              </c:numCache>
            </c:numRef>
          </c:val>
          <c:extLst>
            <c:ext xmlns:c16="http://schemas.microsoft.com/office/drawing/2014/chart" uri="{C3380CC4-5D6E-409C-BE32-E72D297353CC}">
              <c16:uniqueId val="{00000000-8843-CB45-885C-CB350DE98F7A}"/>
            </c:ext>
          </c:extLst>
        </c:ser>
        <c:dLbls>
          <c:showLegendKey val="0"/>
          <c:showVal val="0"/>
          <c:showCatName val="0"/>
          <c:showSerName val="0"/>
          <c:showPercent val="0"/>
          <c:showBubbleSize val="0"/>
        </c:dLbls>
        <c:gapWidth val="50"/>
        <c:axId val="-1503752656"/>
        <c:axId val="-1503745792"/>
      </c:barChart>
      <c:catAx>
        <c:axId val="-1503752656"/>
        <c:scaling>
          <c:orientation val="minMax"/>
        </c:scaling>
        <c:delete val="1"/>
        <c:axPos val="b"/>
        <c:numFmt formatCode="General" sourceLinked="0"/>
        <c:majorTickMark val="out"/>
        <c:minorTickMark val="none"/>
        <c:tickLblPos val="nextTo"/>
        <c:crossAx val="-1503745792"/>
        <c:crosses val="autoZero"/>
        <c:auto val="1"/>
        <c:lblAlgn val="ctr"/>
        <c:lblOffset val="100"/>
        <c:noMultiLvlLbl val="0"/>
      </c:catAx>
      <c:valAx>
        <c:axId val="-1503745792"/>
        <c:scaling>
          <c:orientation val="minMax"/>
          <c:max val="1.5"/>
          <c:min val="0"/>
        </c:scaling>
        <c:delete val="0"/>
        <c:axPos val="l"/>
        <c:majorGridlines/>
        <c:numFmt formatCode="0%" sourceLinked="0"/>
        <c:majorTickMark val="out"/>
        <c:minorTickMark val="none"/>
        <c:tickLblPos val="nextTo"/>
        <c:txPr>
          <a:bodyPr/>
          <a:lstStyle/>
          <a:p>
            <a:pPr>
              <a:defRPr sz="1600"/>
            </a:pPr>
            <a:endParaRPr lang="en-US"/>
          </a:p>
        </c:txPr>
        <c:crossAx val="-1503752656"/>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026638474133"/>
          <c:y val="3.6564430193441501E-2"/>
          <c:w val="0.62821987268810797"/>
          <c:h val="0.75608764511344895"/>
        </c:manualLayout>
      </c:layout>
      <c:barChart>
        <c:barDir val="col"/>
        <c:grouping val="clustered"/>
        <c:varyColors val="0"/>
        <c:ser>
          <c:idx val="0"/>
          <c:order val="0"/>
          <c:tx>
            <c:strRef>
              <c:f>Sheet2!$B$18</c:f>
              <c:strCache>
                <c:ptCount val="1"/>
                <c:pt idx="0">
                  <c:v>Latency</c:v>
                </c:pt>
              </c:strCache>
            </c:strRef>
          </c:tx>
          <c:invertIfNegative val="0"/>
          <c:cat>
            <c:strRef>
              <c:f>Sheet2!$C$17:$E$17</c:f>
              <c:strCache>
                <c:ptCount val="3"/>
                <c:pt idx="0">
                  <c:v>commodity DRAM</c:v>
                </c:pt>
                <c:pt idx="1">
                  <c:v>near segment</c:v>
                </c:pt>
                <c:pt idx="2">
                  <c:v>far  segment</c:v>
                </c:pt>
              </c:strCache>
            </c:strRef>
          </c:cat>
          <c:val>
            <c:numRef>
              <c:f>Sheet2!$C$18:$E$18</c:f>
              <c:numCache>
                <c:formatCode>General</c:formatCode>
                <c:ptCount val="3"/>
                <c:pt idx="0">
                  <c:v>1</c:v>
                </c:pt>
                <c:pt idx="1">
                  <c:v>0.56000000000000005</c:v>
                </c:pt>
                <c:pt idx="2">
                  <c:v>1.23</c:v>
                </c:pt>
              </c:numCache>
            </c:numRef>
          </c:val>
          <c:extLst>
            <c:ext xmlns:c16="http://schemas.microsoft.com/office/drawing/2014/chart" uri="{C3380CC4-5D6E-409C-BE32-E72D297353CC}">
              <c16:uniqueId val="{00000000-634E-A14E-8F01-8089E350C562}"/>
            </c:ext>
          </c:extLst>
        </c:ser>
        <c:dLbls>
          <c:showLegendKey val="0"/>
          <c:showVal val="0"/>
          <c:showCatName val="0"/>
          <c:showSerName val="0"/>
          <c:showPercent val="0"/>
          <c:showBubbleSize val="0"/>
        </c:dLbls>
        <c:gapWidth val="50"/>
        <c:axId val="-1503759360"/>
        <c:axId val="-1786377616"/>
      </c:barChart>
      <c:catAx>
        <c:axId val="-1503759360"/>
        <c:scaling>
          <c:orientation val="minMax"/>
        </c:scaling>
        <c:delete val="1"/>
        <c:axPos val="b"/>
        <c:numFmt formatCode="General" sourceLinked="0"/>
        <c:majorTickMark val="out"/>
        <c:minorTickMark val="none"/>
        <c:tickLblPos val="nextTo"/>
        <c:crossAx val="-1786377616"/>
        <c:crosses val="autoZero"/>
        <c:auto val="1"/>
        <c:lblAlgn val="ctr"/>
        <c:lblOffset val="100"/>
        <c:noMultiLvlLbl val="0"/>
      </c:catAx>
      <c:valAx>
        <c:axId val="-1786377616"/>
        <c:scaling>
          <c:orientation val="minMax"/>
          <c:max val="1.6"/>
          <c:min val="0"/>
        </c:scaling>
        <c:delete val="0"/>
        <c:axPos val="l"/>
        <c:majorGridlines/>
        <c:numFmt formatCode="0%" sourceLinked="0"/>
        <c:majorTickMark val="out"/>
        <c:minorTickMark val="none"/>
        <c:tickLblPos val="nextTo"/>
        <c:txPr>
          <a:bodyPr/>
          <a:lstStyle/>
          <a:p>
            <a:pPr>
              <a:defRPr sz="1800"/>
            </a:pPr>
            <a:endParaRPr lang="en-US"/>
          </a:p>
        </c:txPr>
        <c:crossAx val="-1503759360"/>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1-363D-C64A-B9C9-99E9254D5ED4}"/>
              </c:ext>
            </c:extLst>
          </c:dPt>
          <c:dPt>
            <c:idx val="11"/>
            <c:invertIfNegative val="0"/>
            <c:bubble3D val="0"/>
            <c:spPr>
              <a:noFill/>
              <a:ln>
                <a:noFill/>
              </a:ln>
              <a:effectLst/>
            </c:spPr>
            <c:extLst>
              <c:ext xmlns:c16="http://schemas.microsoft.com/office/drawing/2014/chart" uri="{C3380CC4-5D6E-409C-BE32-E72D297353CC}">
                <c16:uniqueId val="{00000003-363D-C64A-B9C9-99E9254D5ED4}"/>
              </c:ext>
            </c:extLst>
          </c:dPt>
          <c:dPt>
            <c:idx val="12"/>
            <c:invertIfNegative val="0"/>
            <c:bubble3D val="0"/>
            <c:spPr>
              <a:noFill/>
              <a:ln>
                <a:noFill/>
              </a:ln>
              <a:effectLst/>
            </c:spPr>
            <c:extLst>
              <c:ext xmlns:c16="http://schemas.microsoft.com/office/drawing/2014/chart" uri="{C3380CC4-5D6E-409C-BE32-E72D297353CC}">
                <c16:uniqueId val="{00000005-363D-C64A-B9C9-99E9254D5ED4}"/>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6-363D-C64A-B9C9-99E9254D5ED4}"/>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363D-C64A-B9C9-99E9254D5ED4}"/>
            </c:ext>
          </c:extLst>
        </c:ser>
        <c:dLbls>
          <c:showLegendKey val="0"/>
          <c:showVal val="0"/>
          <c:showCatName val="0"/>
          <c:showSerName val="0"/>
          <c:showPercent val="0"/>
          <c:showBubbleSize val="0"/>
        </c:dLbls>
        <c:gapWidth val="100"/>
        <c:axId val="-1747345264"/>
        <c:axId val="-1747340496"/>
      </c:barChart>
      <c:catAx>
        <c:axId val="-1747345264"/>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40496"/>
        <c:crosses val="autoZero"/>
        <c:auto val="1"/>
        <c:lblAlgn val="ctr"/>
        <c:lblOffset val="100"/>
        <c:noMultiLvlLbl val="0"/>
      </c:catAx>
      <c:valAx>
        <c:axId val="-17473404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45264"/>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bubble3D val="0"/>
            <c:extLst>
              <c:ext xmlns:c16="http://schemas.microsoft.com/office/drawing/2014/chart" uri="{C3380CC4-5D6E-409C-BE32-E72D297353CC}">
                <c16:uniqueId val="{00000000-534F-2848-94AC-F5120DA6CA17}"/>
              </c:ext>
            </c:extLst>
          </c:dPt>
          <c:dPt>
            <c:idx val="4"/>
            <c:bubble3D val="0"/>
            <c:extLst>
              <c:ext xmlns:c16="http://schemas.microsoft.com/office/drawing/2014/chart" uri="{C3380CC4-5D6E-409C-BE32-E72D297353CC}">
                <c16:uniqueId val="{00000001-534F-2848-94AC-F5120DA6CA17}"/>
              </c:ext>
            </c:extLst>
          </c:dPt>
          <c:xVal>
            <c:numRef>
              <c:f>'Trade-off'!$C$50:$C$54</c:f>
              <c:numCache>
                <c:formatCode>0.00</c:formatCode>
                <c:ptCount val="5"/>
                <c:pt idx="0">
                  <c:v>23.10725021132788</c:v>
                </c:pt>
                <c:pt idx="1">
                  <c:v>24.617764350044659</c:v>
                </c:pt>
                <c:pt idx="2">
                  <c:v>27.831175560551241</c:v>
                </c:pt>
                <c:pt idx="3">
                  <c:v>35.461599363785872</c:v>
                </c:pt>
                <c:pt idx="4" formatCode="General">
                  <c:v>52.5</c:v>
                </c:pt>
              </c:numCache>
            </c:numRef>
          </c:xVal>
          <c:yVal>
            <c:numRef>
              <c:f>'Trade-off'!$D$50:$D$54</c:f>
              <c:numCache>
                <c:formatCode>General</c:formatCode>
                <c:ptCount val="5"/>
                <c:pt idx="0">
                  <c:v>3.7551020408163258</c:v>
                </c:pt>
                <c:pt idx="1">
                  <c:v>2.285714285714286</c:v>
                </c:pt>
                <c:pt idx="2">
                  <c:v>1.551020408163265</c:v>
                </c:pt>
                <c:pt idx="3">
                  <c:v>1.1836734693877551</c:v>
                </c:pt>
                <c:pt idx="4">
                  <c:v>1</c:v>
                </c:pt>
              </c:numCache>
            </c:numRef>
          </c:yVal>
          <c:smooth val="1"/>
          <c:extLst>
            <c:ext xmlns:c16="http://schemas.microsoft.com/office/drawing/2014/chart" uri="{C3380CC4-5D6E-409C-BE32-E72D297353CC}">
              <c16:uniqueId val="{00000002-534F-2848-94AC-F5120DA6CA17}"/>
            </c:ext>
          </c:extLst>
        </c:ser>
        <c:dLbls>
          <c:showLegendKey val="0"/>
          <c:showVal val="0"/>
          <c:showCatName val="0"/>
          <c:showSerName val="0"/>
          <c:showPercent val="0"/>
          <c:showBubbleSize val="0"/>
        </c:dLbls>
        <c:axId val="-1370889504"/>
        <c:axId val="-1746795440"/>
      </c:scatterChart>
      <c:valAx>
        <c:axId val="-1370889504"/>
        <c:scaling>
          <c:orientation val="minMax"/>
          <c:max val="70"/>
        </c:scaling>
        <c:delete val="0"/>
        <c:axPos val="b"/>
        <c:title>
          <c:tx>
            <c:rich>
              <a:bodyPr anchor="t" anchorCtr="0"/>
              <a:lstStyle/>
              <a:p>
                <a:pPr algn="r">
                  <a:defRPr sz="2800"/>
                </a:pPr>
                <a:r>
                  <a:rPr lang="en-US" sz="2800"/>
                  <a:t>Latency (ns)</a:t>
                </a:r>
              </a:p>
            </c:rich>
          </c:tx>
          <c:overlay val="0"/>
        </c:title>
        <c:numFmt formatCode="0" sourceLinked="0"/>
        <c:majorTickMark val="out"/>
        <c:minorTickMark val="none"/>
        <c:tickLblPos val="nextTo"/>
        <c:txPr>
          <a:bodyPr/>
          <a:lstStyle/>
          <a:p>
            <a:pPr>
              <a:defRPr sz="2400"/>
            </a:pPr>
            <a:endParaRPr lang="en-US"/>
          </a:p>
        </c:txPr>
        <c:crossAx val="-1746795440"/>
        <c:crosses val="autoZero"/>
        <c:crossBetween val="midCat"/>
        <c:majorUnit val="10"/>
      </c:valAx>
      <c:valAx>
        <c:axId val="-1746795440"/>
        <c:scaling>
          <c:orientation val="minMax"/>
        </c:scaling>
        <c:delete val="0"/>
        <c:axPos val="l"/>
        <c:majorGridlines/>
        <c:title>
          <c:tx>
            <c:rich>
              <a:bodyPr rot="-5400000" vert="horz"/>
              <a:lstStyle/>
              <a:p>
                <a:pPr>
                  <a:defRPr sz="2800"/>
                </a:pPr>
                <a:r>
                  <a:rPr lang="en-US" sz="2800" dirty="0"/>
                  <a:t>Normalized</a:t>
                </a:r>
                <a:r>
                  <a:rPr lang="en-US" sz="2800" baseline="0" dirty="0"/>
                  <a:t> DRAM Area</a:t>
                </a:r>
                <a:endParaRPr lang="en-US" sz="2800" dirty="0"/>
              </a:p>
            </c:rich>
          </c:tx>
          <c:overlay val="0"/>
        </c:title>
        <c:numFmt formatCode="General" sourceLinked="1"/>
        <c:majorTickMark val="out"/>
        <c:minorTickMark val="none"/>
        <c:tickLblPos val="nextTo"/>
        <c:txPr>
          <a:bodyPr/>
          <a:lstStyle/>
          <a:p>
            <a:pPr>
              <a:defRPr sz="2400"/>
            </a:pPr>
            <a:endParaRPr lang="en-US"/>
          </a:p>
        </c:txPr>
        <c:crossAx val="-1370889504"/>
        <c:crosses val="autoZero"/>
        <c:crossBetween val="midCat"/>
        <c:majorUnit val="1"/>
      </c:valAx>
    </c:plotArea>
    <c:plotVisOnly val="1"/>
    <c:dispBlanksAs val="gap"/>
    <c:showDLblsOverMax val="0"/>
  </c:chart>
  <c:spPr>
    <a:ln>
      <a:noFill/>
    </a:ln>
  </c:sp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Sheet3!$C$2</c:f>
              <c:strCache>
                <c:ptCount val="1"/>
                <c:pt idx="0">
                  <c:v>Performance Improvement</c:v>
                </c:pt>
              </c:strCache>
            </c:strRef>
          </c:tx>
          <c:invertIfNegative val="0"/>
          <c:cat>
            <c:strRef>
              <c:f>Sheet3!$B$3:$B$5</c:f>
              <c:strCache>
                <c:ptCount val="3"/>
                <c:pt idx="0">
                  <c:v>1 (1-ch)</c:v>
                </c:pt>
                <c:pt idx="1">
                  <c:v>2 (2-ch)</c:v>
                </c:pt>
                <c:pt idx="2">
                  <c:v>4 (4-ch)</c:v>
                </c:pt>
              </c:strCache>
            </c:strRef>
          </c:cat>
          <c:val>
            <c:numRef>
              <c:f>Sheet3!$C$3:$C$5</c:f>
              <c:numCache>
                <c:formatCode>General</c:formatCode>
                <c:ptCount val="3"/>
                <c:pt idx="0">
                  <c:v>1.1240000000000001</c:v>
                </c:pt>
                <c:pt idx="1">
                  <c:v>1.115</c:v>
                </c:pt>
                <c:pt idx="2">
                  <c:v>1.107</c:v>
                </c:pt>
              </c:numCache>
            </c:numRef>
          </c:val>
          <c:extLst>
            <c:ext xmlns:c16="http://schemas.microsoft.com/office/drawing/2014/chart" uri="{C3380CC4-5D6E-409C-BE32-E72D297353CC}">
              <c16:uniqueId val="{00000000-DD51-2242-ADF1-403C739B52EC}"/>
            </c:ext>
          </c:extLst>
        </c:ser>
        <c:dLbls>
          <c:showLegendKey val="0"/>
          <c:showVal val="0"/>
          <c:showCatName val="0"/>
          <c:showSerName val="0"/>
          <c:showPercent val="0"/>
          <c:showBubbleSize val="0"/>
        </c:dLbls>
        <c:gapWidth val="150"/>
        <c:axId val="-1871175664"/>
        <c:axId val="-1871171728"/>
      </c:barChart>
      <c:catAx>
        <c:axId val="-1871175664"/>
        <c:scaling>
          <c:orientation val="minMax"/>
        </c:scaling>
        <c:delete val="0"/>
        <c:axPos val="b"/>
        <c:numFmt formatCode="General" sourceLinked="0"/>
        <c:majorTickMark val="out"/>
        <c:minorTickMark val="none"/>
        <c:tickLblPos val="nextTo"/>
        <c:txPr>
          <a:bodyPr/>
          <a:lstStyle/>
          <a:p>
            <a:pPr>
              <a:defRPr sz="1800"/>
            </a:pPr>
            <a:endParaRPr lang="en-US"/>
          </a:p>
        </c:txPr>
        <c:crossAx val="-1871171728"/>
        <c:crosses val="autoZero"/>
        <c:auto val="1"/>
        <c:lblAlgn val="ctr"/>
        <c:lblOffset val="0"/>
        <c:noMultiLvlLbl val="0"/>
      </c:catAx>
      <c:valAx>
        <c:axId val="-1871171728"/>
        <c:scaling>
          <c:orientation val="minMax"/>
          <c:max val="1.2"/>
          <c:min val="0"/>
        </c:scaling>
        <c:delete val="0"/>
        <c:axPos val="l"/>
        <c:majorGridlines/>
        <c:numFmt formatCode="0%" sourceLinked="0"/>
        <c:majorTickMark val="out"/>
        <c:minorTickMark val="none"/>
        <c:tickLblPos val="nextTo"/>
        <c:txPr>
          <a:bodyPr/>
          <a:lstStyle/>
          <a:p>
            <a:pPr>
              <a:defRPr sz="1800"/>
            </a:pPr>
            <a:endParaRPr lang="en-US"/>
          </a:p>
        </c:txPr>
        <c:crossAx val="-1871175664"/>
        <c:crosses val="autoZero"/>
        <c:crossBetween val="between"/>
      </c:valAx>
    </c:plotArea>
    <c:plotVisOnly val="1"/>
    <c:dispBlanksAs val="gap"/>
    <c:showDLblsOverMax val="0"/>
  </c:chart>
  <c:spPr>
    <a:ln>
      <a:noFill/>
    </a:ln>
  </c:sp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Sheet3!$C$7</c:f>
              <c:strCache>
                <c:ptCount val="1"/>
                <c:pt idx="0">
                  <c:v>Power Reduction</c:v>
                </c:pt>
              </c:strCache>
            </c:strRef>
          </c:tx>
          <c:spPr>
            <a:solidFill>
              <a:srgbClr val="FF0000"/>
            </a:solidFill>
          </c:spPr>
          <c:invertIfNegative val="0"/>
          <c:cat>
            <c:strRef>
              <c:f>Sheet3!$B$8:$B$10</c:f>
              <c:strCache>
                <c:ptCount val="3"/>
                <c:pt idx="0">
                  <c:v>1 (1-ch)</c:v>
                </c:pt>
                <c:pt idx="1">
                  <c:v>2 (2-ch)</c:v>
                </c:pt>
                <c:pt idx="2">
                  <c:v>4 (4-ch)</c:v>
                </c:pt>
              </c:strCache>
            </c:strRef>
          </c:cat>
          <c:val>
            <c:numRef>
              <c:f>Sheet3!$C$8:$C$10</c:f>
              <c:numCache>
                <c:formatCode>General</c:formatCode>
                <c:ptCount val="3"/>
                <c:pt idx="0">
                  <c:v>0.76900000000000002</c:v>
                </c:pt>
                <c:pt idx="1">
                  <c:v>0.755</c:v>
                </c:pt>
                <c:pt idx="2">
                  <c:v>0.73699999999999999</c:v>
                </c:pt>
              </c:numCache>
            </c:numRef>
          </c:val>
          <c:extLst>
            <c:ext xmlns:c16="http://schemas.microsoft.com/office/drawing/2014/chart" uri="{C3380CC4-5D6E-409C-BE32-E72D297353CC}">
              <c16:uniqueId val="{00000000-63F2-4F4E-A326-EB38268489EF}"/>
            </c:ext>
          </c:extLst>
        </c:ser>
        <c:dLbls>
          <c:showLegendKey val="0"/>
          <c:showVal val="0"/>
          <c:showCatName val="0"/>
          <c:showSerName val="0"/>
          <c:showPercent val="0"/>
          <c:showBubbleSize val="0"/>
        </c:dLbls>
        <c:gapWidth val="150"/>
        <c:axId val="-1871136384"/>
        <c:axId val="-1871132368"/>
      </c:barChart>
      <c:catAx>
        <c:axId val="-1871136384"/>
        <c:scaling>
          <c:orientation val="minMax"/>
        </c:scaling>
        <c:delete val="0"/>
        <c:axPos val="b"/>
        <c:numFmt formatCode="General" sourceLinked="0"/>
        <c:majorTickMark val="out"/>
        <c:minorTickMark val="none"/>
        <c:tickLblPos val="nextTo"/>
        <c:txPr>
          <a:bodyPr/>
          <a:lstStyle/>
          <a:p>
            <a:pPr>
              <a:defRPr sz="1800"/>
            </a:pPr>
            <a:endParaRPr lang="en-US"/>
          </a:p>
        </c:txPr>
        <c:crossAx val="-1871132368"/>
        <c:crosses val="autoZero"/>
        <c:auto val="1"/>
        <c:lblAlgn val="ctr"/>
        <c:lblOffset val="0"/>
        <c:noMultiLvlLbl val="0"/>
      </c:catAx>
      <c:valAx>
        <c:axId val="-1871132368"/>
        <c:scaling>
          <c:orientation val="minMax"/>
          <c:max val="1.2"/>
          <c:min val="0"/>
        </c:scaling>
        <c:delete val="0"/>
        <c:axPos val="l"/>
        <c:majorGridlines/>
        <c:numFmt formatCode="0%" sourceLinked="0"/>
        <c:majorTickMark val="out"/>
        <c:minorTickMark val="none"/>
        <c:tickLblPos val="nextTo"/>
        <c:txPr>
          <a:bodyPr/>
          <a:lstStyle/>
          <a:p>
            <a:pPr>
              <a:defRPr sz="1800"/>
            </a:pPr>
            <a:endParaRPr lang="en-US"/>
          </a:p>
        </c:txPr>
        <c:crossAx val="-1871136384"/>
        <c:crosses val="autoZero"/>
        <c:crossBetween val="between"/>
      </c:valAx>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1-1357-0540-8E80-F564E52C1628}"/>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2-1357-0540-8E80-F564E52C1628}"/>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1357-0540-8E80-F564E52C1628}"/>
            </c:ext>
          </c:extLst>
        </c:ser>
        <c:dLbls>
          <c:showLegendKey val="0"/>
          <c:showVal val="0"/>
          <c:showCatName val="0"/>
          <c:showSerName val="0"/>
          <c:showPercent val="0"/>
          <c:showBubbleSize val="0"/>
        </c:dLbls>
        <c:gapWidth val="100"/>
        <c:axId val="-1522724544"/>
        <c:axId val="-1522719856"/>
      </c:barChart>
      <c:catAx>
        <c:axId val="-1522724544"/>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522719856"/>
        <c:crosses val="autoZero"/>
        <c:auto val="1"/>
        <c:lblAlgn val="ctr"/>
        <c:lblOffset val="100"/>
        <c:noMultiLvlLbl val="0"/>
      </c:catAx>
      <c:valAx>
        <c:axId val="-152271985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522724544"/>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A01-C847-9E74-92E374151B71}"/>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A01-C847-9E74-92E374151B71}"/>
            </c:ext>
          </c:extLst>
        </c:ser>
        <c:dLbls>
          <c:showLegendKey val="0"/>
          <c:showVal val="0"/>
          <c:showCatName val="0"/>
          <c:showSerName val="0"/>
          <c:showPercent val="0"/>
          <c:showBubbleSize val="0"/>
        </c:dLbls>
        <c:gapWidth val="100"/>
        <c:axId val="-1752879232"/>
        <c:axId val="-1752874544"/>
      </c:barChart>
      <c:catAx>
        <c:axId val="-175287923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52874544"/>
        <c:crosses val="autoZero"/>
        <c:auto val="1"/>
        <c:lblAlgn val="ctr"/>
        <c:lblOffset val="100"/>
        <c:noMultiLvlLbl val="0"/>
      </c:catAx>
      <c:valAx>
        <c:axId val="-175287454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5287923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8EA6-F246-9710-2404694AB91E}"/>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8EA6-F246-9710-2404694AB91E}"/>
            </c:ext>
          </c:extLst>
        </c:ser>
        <c:dLbls>
          <c:showLegendKey val="0"/>
          <c:showVal val="0"/>
          <c:showCatName val="0"/>
          <c:showSerName val="0"/>
          <c:showPercent val="0"/>
          <c:showBubbleSize val="0"/>
        </c:dLbls>
        <c:gapWidth val="100"/>
        <c:axId val="-1747516752"/>
        <c:axId val="-1747540496"/>
      </c:barChart>
      <c:catAx>
        <c:axId val="-17475167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40496"/>
        <c:crosses val="autoZero"/>
        <c:auto val="1"/>
        <c:lblAlgn val="ctr"/>
        <c:lblOffset val="100"/>
        <c:noMultiLvlLbl val="0"/>
      </c:catAx>
      <c:valAx>
        <c:axId val="-17475404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1675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484A-D04C-898A-835C54C251FB}"/>
            </c:ext>
          </c:extLst>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2-484A-D04C-898A-835C54C251FB}"/>
              </c:ext>
            </c:extLst>
          </c:dPt>
          <c:dPt>
            <c:idx val="11"/>
            <c:invertIfNegative val="0"/>
            <c:bubble3D val="0"/>
            <c:spPr>
              <a:noFill/>
              <a:ln>
                <a:noFill/>
              </a:ln>
              <a:effectLst/>
            </c:spPr>
            <c:extLst>
              <c:ext xmlns:c16="http://schemas.microsoft.com/office/drawing/2014/chart" uri="{C3380CC4-5D6E-409C-BE32-E72D297353CC}">
                <c16:uniqueId val="{00000004-484A-D04C-898A-835C54C251FB}"/>
              </c:ext>
            </c:extLst>
          </c:dPt>
          <c:dPt>
            <c:idx val="12"/>
            <c:invertIfNegative val="0"/>
            <c:bubble3D val="0"/>
            <c:spPr>
              <a:noFill/>
              <a:ln>
                <a:noFill/>
              </a:ln>
              <a:effectLst/>
            </c:spPr>
            <c:extLst>
              <c:ext xmlns:c16="http://schemas.microsoft.com/office/drawing/2014/chart" uri="{C3380CC4-5D6E-409C-BE32-E72D297353CC}">
                <c16:uniqueId val="{00000006-484A-D04C-898A-835C54C251FB}"/>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484A-D04C-898A-835C54C251FB}"/>
            </c:ext>
          </c:extLst>
        </c:ser>
        <c:dLbls>
          <c:showLegendKey val="0"/>
          <c:showVal val="0"/>
          <c:showCatName val="0"/>
          <c:showSerName val="0"/>
          <c:showPercent val="0"/>
          <c:showBubbleSize val="0"/>
        </c:dLbls>
        <c:gapWidth val="100"/>
        <c:axId val="-1747577888"/>
        <c:axId val="-1747317200"/>
      </c:barChart>
      <c:catAx>
        <c:axId val="-174757788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17200"/>
        <c:crosses val="autoZero"/>
        <c:auto val="1"/>
        <c:lblAlgn val="ctr"/>
        <c:lblOffset val="100"/>
        <c:noMultiLvlLbl val="0"/>
      </c:catAx>
      <c:valAx>
        <c:axId val="-174731720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7788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5460-2944-A458-9CFBA7C8E56C}"/>
            </c:ext>
          </c:extLst>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2-5460-2944-A458-9CFBA7C8E56C}"/>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5460-2944-A458-9CFBA7C8E56C}"/>
            </c:ext>
          </c:extLst>
        </c:ser>
        <c:dLbls>
          <c:showLegendKey val="0"/>
          <c:showVal val="0"/>
          <c:showCatName val="0"/>
          <c:showSerName val="0"/>
          <c:showPercent val="0"/>
          <c:showBubbleSize val="0"/>
        </c:dLbls>
        <c:gapWidth val="100"/>
        <c:axId val="-1747656672"/>
        <c:axId val="-1747651984"/>
      </c:barChart>
      <c:catAx>
        <c:axId val="-174765667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1984"/>
        <c:crosses val="autoZero"/>
        <c:auto val="1"/>
        <c:lblAlgn val="ctr"/>
        <c:lblOffset val="100"/>
        <c:noMultiLvlLbl val="0"/>
      </c:catAx>
      <c:valAx>
        <c:axId val="-174765198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667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5F9-384E-9D25-384D39B05DF0}"/>
            </c:ext>
          </c:extLst>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5F9-384E-9D25-384D39B05DF0}"/>
            </c:ext>
          </c:extLst>
        </c:ser>
        <c:dLbls>
          <c:showLegendKey val="0"/>
          <c:showVal val="0"/>
          <c:showCatName val="0"/>
          <c:showSerName val="0"/>
          <c:showPercent val="0"/>
          <c:showBubbleSize val="0"/>
        </c:dLbls>
        <c:gapWidth val="100"/>
        <c:axId val="-1747723616"/>
        <c:axId val="-1747788240"/>
      </c:barChart>
      <c:catAx>
        <c:axId val="-174772361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88240"/>
        <c:crosses val="autoZero"/>
        <c:auto val="1"/>
        <c:lblAlgn val="ctr"/>
        <c:lblOffset val="100"/>
        <c:noMultiLvlLbl val="0"/>
      </c:catAx>
      <c:valAx>
        <c:axId val="-174778824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2361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598731630627"/>
          <c:y val="0.16618061631184999"/>
          <c:w val="0.690963800844691"/>
          <c:h val="0.52852435112277596"/>
        </c:manualLayout>
      </c:layout>
      <c:barChart>
        <c:barDir val="col"/>
        <c:grouping val="percentStacked"/>
        <c:varyColors val="0"/>
        <c:ser>
          <c:idx val="2"/>
          <c:order val="0"/>
          <c:tx>
            <c:strRef>
              <c:f>Sheet1!$A$5</c:f>
              <c:strCache>
                <c:ptCount val="1"/>
                <c:pt idx="0">
                  <c:v>7.5ns</c:v>
                </c:pt>
              </c:strCache>
            </c:strRef>
          </c:tx>
          <c:spPr>
            <a:solidFill>
              <a:schemeClr val="tx1">
                <a:lumMod val="75000"/>
                <a:lumOff val="25000"/>
              </a:schemeClr>
            </a:solidFill>
            <a:ln>
              <a:solidFill>
                <a:schemeClr val="tx1"/>
              </a:solidFill>
            </a:ln>
            <a:effectLst/>
          </c:spPr>
          <c:invertIfNegative val="0"/>
          <c:cat>
            <c:strRef>
              <c:f>Sheet1!$B$2:$F$2</c:f>
              <c:strCache>
                <c:ptCount val="5"/>
                <c:pt idx="0">
                  <c:v>Baseline (DDR3)</c:v>
                </c:pt>
                <c:pt idx="1">
                  <c:v>D1</c:v>
                </c:pt>
                <c:pt idx="2">
                  <c:v>D2</c:v>
                </c:pt>
                <c:pt idx="3">
                  <c:v>D3</c:v>
                </c:pt>
                <c:pt idx="4">
                  <c:v>Upper Bound</c:v>
                </c:pt>
              </c:strCache>
            </c:strRef>
          </c:cat>
          <c:val>
            <c:numRef>
              <c:f>Sheet1!$I$5:$M$5</c:f>
              <c:numCache>
                <c:formatCode>General</c:formatCode>
                <c:ptCount val="5"/>
                <c:pt idx="0">
                  <c:v>0</c:v>
                </c:pt>
                <c:pt idx="1">
                  <c:v>13</c:v>
                </c:pt>
                <c:pt idx="2">
                  <c:v>74</c:v>
                </c:pt>
                <c:pt idx="3">
                  <c:v>99</c:v>
                </c:pt>
                <c:pt idx="4">
                  <c:v>100</c:v>
                </c:pt>
              </c:numCache>
            </c:numRef>
          </c:val>
          <c:extLst>
            <c:ext xmlns:c16="http://schemas.microsoft.com/office/drawing/2014/chart" uri="{C3380CC4-5D6E-409C-BE32-E72D297353CC}">
              <c16:uniqueId val="{00000000-0CD2-44AD-9A65-7CD89761EA3E}"/>
            </c:ext>
          </c:extLst>
        </c:ser>
        <c:ser>
          <c:idx val="1"/>
          <c:order val="1"/>
          <c:tx>
            <c:strRef>
              <c:f>Sheet1!$A$4</c:f>
              <c:strCache>
                <c:ptCount val="1"/>
                <c:pt idx="0">
                  <c:v>10ns</c:v>
                </c:pt>
              </c:strCache>
            </c:strRef>
          </c:tx>
          <c:spPr>
            <a:solidFill>
              <a:schemeClr val="bg1">
                <a:lumMod val="65000"/>
              </a:schemeClr>
            </a:solidFill>
            <a:ln>
              <a:solidFill>
                <a:schemeClr val="tx1"/>
              </a:solidFill>
            </a:ln>
            <a:effectLst/>
          </c:spPr>
          <c:invertIfNegative val="0"/>
          <c:cat>
            <c:strRef>
              <c:f>Sheet1!$B$2:$F$2</c:f>
              <c:strCache>
                <c:ptCount val="5"/>
                <c:pt idx="0">
                  <c:v>Baseline (DDR3)</c:v>
                </c:pt>
                <c:pt idx="1">
                  <c:v>D1</c:v>
                </c:pt>
                <c:pt idx="2">
                  <c:v>D2</c:v>
                </c:pt>
                <c:pt idx="3">
                  <c:v>D3</c:v>
                </c:pt>
                <c:pt idx="4">
                  <c:v>Upper Bound</c:v>
                </c:pt>
              </c:strCache>
            </c:strRef>
          </c:cat>
          <c:val>
            <c:numRef>
              <c:f>Sheet1!$I$4:$M$4</c:f>
              <c:numCache>
                <c:formatCode>General</c:formatCode>
                <c:ptCount val="5"/>
                <c:pt idx="0">
                  <c:v>0</c:v>
                </c:pt>
                <c:pt idx="1">
                  <c:v>87</c:v>
                </c:pt>
                <c:pt idx="2">
                  <c:v>26</c:v>
                </c:pt>
                <c:pt idx="3">
                  <c:v>1</c:v>
                </c:pt>
                <c:pt idx="4">
                  <c:v>0</c:v>
                </c:pt>
              </c:numCache>
            </c:numRef>
          </c:val>
          <c:extLst>
            <c:ext xmlns:c16="http://schemas.microsoft.com/office/drawing/2014/chart" uri="{C3380CC4-5D6E-409C-BE32-E72D297353CC}">
              <c16:uniqueId val="{00000001-0CD2-44AD-9A65-7CD89761EA3E}"/>
            </c:ext>
          </c:extLst>
        </c:ser>
        <c:ser>
          <c:idx val="0"/>
          <c:order val="2"/>
          <c:tx>
            <c:strRef>
              <c:f>Sheet1!$A$3</c:f>
              <c:strCache>
                <c:ptCount val="1"/>
                <c:pt idx="0">
                  <c:v>13ns</c:v>
                </c:pt>
              </c:strCache>
            </c:strRef>
          </c:tx>
          <c:spPr>
            <a:solidFill>
              <a:schemeClr val="bg1">
                <a:lumMod val="95000"/>
              </a:schemeClr>
            </a:solidFill>
            <a:ln>
              <a:solidFill>
                <a:schemeClr val="tx1"/>
              </a:solidFill>
            </a:ln>
            <a:effectLst/>
          </c:spPr>
          <c:invertIfNegative val="0"/>
          <c:cat>
            <c:strRef>
              <c:f>Sheet1!$B$2:$F$2</c:f>
              <c:strCache>
                <c:ptCount val="5"/>
                <c:pt idx="0">
                  <c:v>Baseline (DDR3)</c:v>
                </c:pt>
                <c:pt idx="1">
                  <c:v>D1</c:v>
                </c:pt>
                <c:pt idx="2">
                  <c:v>D2</c:v>
                </c:pt>
                <c:pt idx="3">
                  <c:v>D3</c:v>
                </c:pt>
                <c:pt idx="4">
                  <c:v>Upper Bound</c:v>
                </c:pt>
              </c:strCache>
            </c:strRef>
          </c:cat>
          <c:val>
            <c:numRef>
              <c:f>Sheet1!$I$3:$M$3</c:f>
              <c:numCache>
                <c:formatCode>General</c:formatCode>
                <c:ptCount val="5"/>
                <c:pt idx="0">
                  <c:v>100</c:v>
                </c:pt>
                <c:pt idx="1">
                  <c:v>0</c:v>
                </c:pt>
                <c:pt idx="2">
                  <c:v>0</c:v>
                </c:pt>
                <c:pt idx="3">
                  <c:v>0</c:v>
                </c:pt>
                <c:pt idx="4">
                  <c:v>0</c:v>
                </c:pt>
              </c:numCache>
            </c:numRef>
          </c:val>
          <c:extLst>
            <c:ext xmlns:c16="http://schemas.microsoft.com/office/drawing/2014/chart" uri="{C3380CC4-5D6E-409C-BE32-E72D297353CC}">
              <c16:uniqueId val="{00000002-0CD2-44AD-9A65-7CD89761EA3E}"/>
            </c:ext>
          </c:extLst>
        </c:ser>
        <c:dLbls>
          <c:showLegendKey val="0"/>
          <c:showVal val="0"/>
          <c:showCatName val="0"/>
          <c:showSerName val="0"/>
          <c:showPercent val="0"/>
          <c:showBubbleSize val="0"/>
        </c:dLbls>
        <c:gapWidth val="150"/>
        <c:overlap val="100"/>
        <c:axId val="1183484608"/>
        <c:axId val="1130611824"/>
      </c:barChart>
      <c:catAx>
        <c:axId val="118348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Gill Sans MT" charset="0"/>
                <a:ea typeface="Gill Sans MT" charset="0"/>
                <a:cs typeface="Gill Sans MT" charset="0"/>
              </a:defRPr>
            </a:pPr>
            <a:endParaRPr lang="en-US"/>
          </a:p>
        </c:txPr>
        <c:crossAx val="1130611824"/>
        <c:crosses val="autoZero"/>
        <c:auto val="1"/>
        <c:lblAlgn val="ctr"/>
        <c:lblOffset val="100"/>
        <c:noMultiLvlLbl val="0"/>
      </c:catAx>
      <c:valAx>
        <c:axId val="1130611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Gill Sans MT" charset="0"/>
                    <a:ea typeface="Gill Sans MT" charset="0"/>
                    <a:cs typeface="Gill Sans MT" charset="0"/>
                  </a:defRPr>
                </a:pPr>
                <a:r>
                  <a:rPr lang="en-US" b="1"/>
                  <a:t>Fraction of Cells</a:t>
                </a:r>
              </a:p>
            </c:rich>
          </c:tx>
          <c:layout>
            <c:manualLayout>
              <c:xMode val="edge"/>
              <c:yMode val="edge"/>
              <c:x val="0"/>
              <c:y val="0.128332026225805"/>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Gill Sans MT" charset="0"/>
                  <a:ea typeface="Gill Sans MT" charset="0"/>
                  <a:cs typeface="Gill Sans MT"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ill Sans MT" charset="0"/>
                <a:ea typeface="Gill Sans MT" charset="0"/>
                <a:cs typeface="Gill Sans MT" charset="0"/>
              </a:defRPr>
            </a:pPr>
            <a:endParaRPr lang="en-US"/>
          </a:p>
        </c:txPr>
        <c:crossAx val="118348460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ill Sans MT" charset="0"/>
              <a:ea typeface="Gill Sans MT" charset="0"/>
              <a:cs typeface="Gill Sans MT" charset="0"/>
            </a:defRPr>
          </a:pPr>
          <a:endParaRPr lang="en-US"/>
        </a:p>
      </c:txPr>
    </c:legend>
    <c:plotVisOnly val="1"/>
    <c:dispBlanksAs val="gap"/>
    <c:showDLblsOverMax val="0"/>
  </c:chart>
  <c:spPr>
    <a:noFill/>
    <a:ln w="9525" cap="flat" cmpd="sng" algn="ctr">
      <a:noFill/>
      <a:round/>
    </a:ln>
    <a:effectLst/>
  </c:spPr>
  <c:txPr>
    <a:bodyPr/>
    <a:lstStyle/>
    <a:p>
      <a:pPr>
        <a:defRPr sz="2000">
          <a:latin typeface="Gill Sans MT" charset="0"/>
          <a:ea typeface="Gill Sans MT" charset="0"/>
          <a:cs typeface="Gill Sans MT"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0.36036</cdr:x>
      <cdr:y>0.11994</cdr:y>
    </cdr:from>
    <cdr:to>
      <cdr:x>0.54054</cdr:x>
      <cdr:y>0.18125</cdr:y>
    </cdr:to>
    <cdr:sp macro="" textlink="">
      <cdr:nvSpPr>
        <cdr:cNvPr id="4" name="TextBox 54"/>
        <cdr:cNvSpPr txBox="1"/>
      </cdr:nvSpPr>
      <cdr:spPr>
        <a:xfrm xmlns:a="http://schemas.openxmlformats.org/drawingml/2006/main">
          <a:off x="3048000" y="511804"/>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2/2/19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2/2/19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5293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evaluate FLY-DRAM</a:t>
            </a:r>
            <a:r>
              <a:rPr lang="en-US" baseline="0" dirty="0"/>
              <a:t> with various configurations.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These 2 figures show the fraction of cells with different latencies for act and pre.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X-axis shows you the configurations that we have.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First, we evaluate a baseline dram system with the standardized latency at 13ns.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Then we use latency profiles that were collected from 3 real DIMMs. The percentage numbers show you the fraction of fast cells in each DIMM.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that Darker color means faster latency.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also </a:t>
            </a:r>
            <a:r>
              <a:rPr lang="en-US" baseline="0" dirty="0" err="1"/>
              <a:t>evalaute</a:t>
            </a:r>
            <a:r>
              <a:rPr lang="en-US" baseline="0" dirty="0"/>
              <a:t> an </a:t>
            </a:r>
            <a:r>
              <a:rPr lang="en-US" baseline="0" dirty="0" err="1"/>
              <a:t>upperbound</a:t>
            </a:r>
            <a:r>
              <a:rPr lang="en-US" baseline="0" dirty="0"/>
              <a:t> configuration that has 100% fast cells under 7.5ns.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117865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As we described,</a:t>
            </a:r>
            <a:r>
              <a:rPr lang="en-US" baseline="0" dirty="0"/>
              <a:t> cells in a mat have different distances from peripheral logic.</a:t>
            </a:r>
          </a:p>
          <a:p>
            <a:pPr marL="0" indent="0">
              <a:buNone/>
            </a:pPr>
            <a:r>
              <a:rPr lang="en-US" baseline="0" dirty="0"/>
              <a:t>Cells in different rows have different distance from the sense amplifiers.</a:t>
            </a:r>
          </a:p>
          <a:p>
            <a:pPr marL="0" indent="0">
              <a:buNone/>
            </a:pPr>
            <a:r>
              <a:rPr lang="en-US" baseline="0" dirty="0"/>
              <a:t>Cells in different columns have different distance from the </a:t>
            </a:r>
            <a:r>
              <a:rPr lang="en-US" baseline="0" dirty="0" err="1"/>
              <a:t>wordline</a:t>
            </a:r>
            <a:r>
              <a:rPr lang="en-US" baseline="0" dirty="0"/>
              <a:t> drivers.</a:t>
            </a:r>
          </a:p>
          <a:p>
            <a:pPr marL="0" indent="0">
              <a:buNone/>
            </a:pPr>
            <a:r>
              <a:rPr lang="en-US" baseline="0" dirty="0"/>
              <a:t>Therefore, some regions are inherently faster than other regions,</a:t>
            </a:r>
          </a:p>
          <a:p>
            <a:pPr marL="0" indent="0">
              <a:buNone/>
            </a:pPr>
            <a:r>
              <a:rPr lang="en-US" baseline="0" dirty="0"/>
              <a:t>and some regions are inherently slower than other regions.</a:t>
            </a:r>
          </a:p>
          <a:p>
            <a:pPr marL="0" indent="0">
              <a:buNone/>
            </a:pPr>
            <a:r>
              <a:rPr lang="en-US" baseline="0" dirty="0"/>
              <a:t>We call this architectural variation.</a:t>
            </a:r>
          </a:p>
          <a:p>
            <a:pPr marL="0" indent="0">
              <a:buNone/>
            </a:pPr>
            <a:endParaRPr lang="en-US" baseline="0" dirty="0"/>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6346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We </a:t>
            </a:r>
            <a:r>
              <a:rPr lang="en-US" dirty="0" err="1"/>
              <a:t>propoe</a:t>
            </a:r>
            <a:r>
              <a:rPr lang="en-US" dirty="0"/>
              <a:t> AVA</a:t>
            </a:r>
            <a:r>
              <a:rPr lang="en-US" baseline="0" dirty="0"/>
              <a:t> Online profiling.</a:t>
            </a:r>
          </a:p>
          <a:p>
            <a:pPr marL="0" indent="0">
              <a:buNone/>
            </a:pPr>
            <a:endParaRPr lang="en-US" baseline="0" dirty="0"/>
          </a:p>
          <a:p>
            <a:pPr marL="0" indent="0">
              <a:buNone/>
            </a:pPr>
            <a:r>
              <a:rPr lang="en-US" baseline="0" dirty="0"/>
              <a:t>The key idea is profiling only slow regions to determine latency, leading to low cost online DRAM test.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6372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However,</a:t>
            </a:r>
            <a:r>
              <a:rPr lang="en-US" baseline="0" dirty="0"/>
              <a:t> due to the process variation, some cells are more vulnerable than other cells, as the figure show. </a:t>
            </a:r>
          </a:p>
          <a:p>
            <a:pPr marL="0" indent="0">
              <a:buNone/>
            </a:pPr>
            <a:r>
              <a:rPr lang="en-US" baseline="0" dirty="0"/>
              <a:t>These cells are randomly distributed while cells in the slow regions cause localized error.</a:t>
            </a:r>
          </a:p>
          <a:p>
            <a:pPr marL="0" indent="0">
              <a:buNone/>
            </a:pPr>
            <a:r>
              <a:rPr lang="en-US" baseline="0" dirty="0"/>
              <a:t>To address both type of cells, </a:t>
            </a:r>
          </a:p>
          <a:p>
            <a:pPr marL="0" indent="0">
              <a:buNone/>
            </a:pPr>
            <a:r>
              <a:rPr lang="en-US" baseline="0" dirty="0"/>
              <a:t>We integrate conventional ECC to correct the process variation induced errors.</a:t>
            </a:r>
          </a:p>
          <a:p>
            <a:pPr marL="0" indent="0">
              <a:buNone/>
            </a:pPr>
            <a:endParaRPr lang="en-US" baseline="0" dirty="0"/>
          </a:p>
          <a:p>
            <a:pPr marL="0" indent="0">
              <a:buNone/>
            </a:pPr>
            <a:r>
              <a:rPr lang="en-US" baseline="0" dirty="0"/>
              <a:t>Therefore, combining ECC and online profiling leads to reliably reducing DRAM latency.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989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a:t>
            </a:r>
            <a:r>
              <a:rPr lang="en-US" baseline="0" dirty="0"/>
              <a:t> figure compares latency reduction by using AL-DRAM, AVA Profiling, and both AVA Profiling and Shuffling.</a:t>
            </a:r>
          </a:p>
          <a:p>
            <a:pPr marL="0" indent="0">
              <a:buNone/>
            </a:pPr>
            <a:r>
              <a:rPr lang="en-US" baseline="0" dirty="0"/>
              <a:t>As we can, using AVA profiling and shuffling enables more latency reduction compared to AL-DRAM.</a:t>
            </a:r>
          </a:p>
          <a:p>
            <a:pPr marL="0" indent="0">
              <a:buNone/>
            </a:pPr>
            <a:r>
              <a:rPr lang="en-US" baseline="0" dirty="0"/>
              <a:t>This is mainly because ECC corrects the  worst cells in a DRAM module, reducing more latency.</a:t>
            </a:r>
          </a:p>
          <a:p>
            <a:pPr marL="0" indent="0">
              <a:buNone/>
            </a:pPr>
            <a:endParaRPr lang="en-US" baseline="0" dirty="0"/>
          </a:p>
          <a:p>
            <a:pPr marL="0" indent="0">
              <a:buNone/>
            </a:pPr>
            <a:r>
              <a:rPr lang="en-US" baseline="0" dirty="0"/>
              <a:t>Therefore, we conclude that AVA-DRAM reduces latency significantly.</a:t>
            </a:r>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829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507128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2132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473437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849105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786428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5619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830753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187243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497597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259605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115332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Hello, my name is </a:t>
            </a:r>
            <a:r>
              <a:rPr lang="en-US" sz="1200" kern="1200" dirty="0" err="1">
                <a:solidFill>
                  <a:schemeClr val="tx1"/>
                </a:solidFill>
                <a:latin typeface="+mn-lt"/>
                <a:ea typeface="+mn-ea"/>
                <a:cs typeface="+mn-cs"/>
              </a:rPr>
              <a:t>Jeremie</a:t>
            </a:r>
            <a:r>
              <a:rPr lang="en-US" sz="1200" kern="1200" dirty="0">
                <a:solidFill>
                  <a:schemeClr val="tx1"/>
                </a:solidFill>
                <a:latin typeface="+mn-lt"/>
                <a:ea typeface="+mn-ea"/>
                <a:cs typeface="+mn-cs"/>
              </a:rPr>
              <a:t> Kim and I will be talking about the DRAM Latency PUF.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0213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A PUF is a function that generates a signature that is unique to a given device.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PUFs are often used in a challenge-response protocol where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a trusted server issues a set of input parameters to a device, and the device generates the PUF response depending on the input parameters.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The trusted server then receives the PUF response and can authenticate the device.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8965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this work, we show results from a detailed experimental characterization of 223 state-of-the-art LPDDR4 DRAM devices.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characterize DRAM latency by observing the effects of accessing DRAM with DRAM timing parameters reduced below manufacturer-recommended values.</a:t>
            </a:r>
          </a:p>
          <a:p>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We make two key observations.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first, a cell’s probability to fail, when accessed with reduced timing parameters, is directly correlated with random variations that arise from process manufacturing.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secondly, We note that these error patterns from inducing DRAM latency errors are unique to a device and highly repeatable.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249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Here is a cartoon showing the manufacturing variation across a region of DRAM. When accessed with a reduced timing parameter,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some cells have a high percentage chance of failing, while others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have a low percentage chance of failing.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195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A DRAM cell holds its charge in a capacitor and gets read out by the sense amplifier via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[CLICK][CLICK] </a:t>
            </a:r>
            <a:r>
              <a:rPr lang="en-US" sz="1200" b="0" kern="1200" dirty="0">
                <a:solidFill>
                  <a:schemeClr val="tx1"/>
                </a:solidFill>
                <a:latin typeface="+mn-lt"/>
                <a:ea typeface="+mn-ea"/>
                <a:cs typeface="+mn-cs"/>
              </a:rPr>
              <a:t>Initially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is kept at </a:t>
            </a:r>
            <a:r>
              <a:rPr lang="en-US" sz="1200" b="0" kern="1200" dirty="0" err="1">
                <a:solidFill>
                  <a:schemeClr val="tx1"/>
                </a:solidFill>
                <a:latin typeface="+mn-lt"/>
                <a:ea typeface="+mn-ea"/>
                <a:cs typeface="+mn-cs"/>
              </a:rPr>
              <a:t>Vdd</a:t>
            </a:r>
            <a:r>
              <a:rPr lang="en-US" sz="1200" b="0" kern="1200" dirty="0">
                <a:solidFill>
                  <a:schemeClr val="tx1"/>
                </a:solidFill>
                <a:latin typeface="+mn-lt"/>
                <a:ea typeface="+mn-ea"/>
                <a:cs typeface="+mn-cs"/>
              </a:rPr>
              <a:t>/2.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When the </a:t>
            </a:r>
            <a:r>
              <a:rPr lang="en-US" sz="1200" b="0" kern="1200" dirty="0" err="1">
                <a:solidFill>
                  <a:schemeClr val="tx1"/>
                </a:solidFill>
                <a:latin typeface="+mn-lt"/>
                <a:ea typeface="+mn-ea"/>
                <a:cs typeface="+mn-cs"/>
              </a:rPr>
              <a:t>wordline</a:t>
            </a:r>
            <a:r>
              <a:rPr lang="en-US" sz="1200" b="0" kern="1200" dirty="0">
                <a:solidFill>
                  <a:schemeClr val="tx1"/>
                </a:solidFill>
                <a:latin typeface="+mn-lt"/>
                <a:ea typeface="+mn-ea"/>
                <a:cs typeface="+mn-cs"/>
              </a:rPr>
              <a:t> is driven high or activated,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capacitor begins to share charge with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The sense amplifier is then enabled and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voltage differential on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is amplified to an I/O readable value.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In order to ensure correctness of operation, the memory controller can only read data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time after the activation.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could read this data earlier, when it reaches a readable voltage threshold,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but other cells, that are weaker due to process variation, might fail. </a:t>
            </a:r>
            <a:r>
              <a:rPr lang="en-US" sz="1200" b="1" kern="1200" dirty="0">
                <a:solidFill>
                  <a:schemeClr val="tx1"/>
                </a:solidFill>
                <a:latin typeface="+mn-lt"/>
                <a:ea typeface="+mn-ea"/>
                <a:cs typeface="+mn-cs"/>
              </a:rPr>
              <a:t>[CLICK] </a:t>
            </a:r>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80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9301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latin typeface="+mn-lt"/>
                <a:ea typeface="+mn-ea"/>
                <a:cs typeface="+mn-cs"/>
              </a:rPr>
              <a:t>Our method of inducing latency errors is to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reduce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below manufacturer-recommended values. Cells that are read when their </a:t>
            </a:r>
            <a:r>
              <a:rPr lang="en-US" sz="1200" b="0" kern="1200" dirty="0" err="1">
                <a:solidFill>
                  <a:schemeClr val="tx1"/>
                </a:solidFill>
                <a:latin typeface="+mn-lt"/>
                <a:ea typeface="+mn-ea"/>
                <a:cs typeface="+mn-cs"/>
              </a:rPr>
              <a:t>bitline’s</a:t>
            </a:r>
            <a:r>
              <a:rPr lang="en-US" sz="1200" b="0" kern="1200" dirty="0">
                <a:solidFill>
                  <a:schemeClr val="tx1"/>
                </a:solidFill>
                <a:latin typeface="+mn-lt"/>
                <a:ea typeface="+mn-ea"/>
                <a:cs typeface="+mn-cs"/>
              </a:rPr>
              <a:t> voltage is lower than the threshold, have a probability of failure. This probability increases as you read further below the voltage threshold.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8738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The DRAM latency PUF generates a PUF response by inducing latency errors in a region of DRAM.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find that the error patterns from latency errors in a DRAM region satisfy the requirements for an effective PUF quite well.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DRAM latency PUF can generate a PUF response in 88.2ms.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6143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show by direct comparison that this is orders of magnitudes faster than the previous best DRAM PUF.</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453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come to my talk at HPCA 2018, if you would like to learn more or have any questions. Thank you very much.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9011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9414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this work, we show results from a detailed experimental characterization of 282 state-of-the-art LPDDR4 DRAM devices.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characterize DRAM latency by observing the effects of accessing DRAM with DRAM timing parameters reduced below manufacturer-recommended values.</a:t>
            </a:r>
          </a:p>
          <a:p>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We make two key observations.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first, a cell’s probability to fail, when accessed with reduced timing parameters, is directly correlated with random variations that arise from process manufacturing.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secondly, We note that some cells fail randomly when accessed with a reduced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9247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Here is a cartoon showing the manufacturing variation across a region of DRAM. When accessed with a reduced timing parameter,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some cells have a high percentage chance of failing, while others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have a low percentage chance of failing.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Some cells fail randomly when accessed with a reduced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4282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refer to cells that fail randomly when accessed with a reduced </a:t>
            </a:r>
            <a:r>
              <a:rPr lang="en-US" sz="1200" kern="1200" dirty="0" err="1">
                <a:solidFill>
                  <a:schemeClr val="tx1"/>
                </a:solidFill>
                <a:latin typeface="+mn-lt"/>
                <a:ea typeface="+mn-ea"/>
                <a:cs typeface="+mn-cs"/>
              </a:rPr>
              <a:t>tRCD</a:t>
            </a:r>
            <a:r>
              <a:rPr lang="en-US" sz="1200" kern="1200" dirty="0">
                <a:solidFill>
                  <a:schemeClr val="tx1"/>
                </a:solidFill>
                <a:latin typeface="+mn-lt"/>
                <a:ea typeface="+mn-ea"/>
                <a:cs typeface="+mn-cs"/>
              </a:rPr>
              <a:t> as RNG cells</a:t>
            </a:r>
            <a:endParaRPr lang="en-US" sz="1200" b="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3829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8129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250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53700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understand what causes the long latency, let me take a look at the DRAM organization.</a:t>
            </a:r>
          </a:p>
          <a:p>
            <a:r>
              <a:rPr lang="en-US" baseline="0" dirty="0">
                <a:solidFill>
                  <a:srgbClr val="FFFFFF"/>
                </a:solidFill>
              </a:rPr>
              <a:t>DRAM consists of two components, the cell array and the I/O circuitry. The cell array consists of multiple </a:t>
            </a:r>
            <a:r>
              <a:rPr lang="en-US" baseline="0" dirty="0" err="1">
                <a:solidFill>
                  <a:srgbClr val="FFFFFF"/>
                </a:solidFill>
              </a:rPr>
              <a:t>subarrays</a:t>
            </a:r>
            <a:r>
              <a:rPr lang="en-US" baseline="0" dirty="0">
                <a:solidFill>
                  <a:srgbClr val="FFFFFF"/>
                </a:solidFill>
              </a:rPr>
              <a:t>. </a:t>
            </a:r>
          </a:p>
          <a:p>
            <a:r>
              <a:rPr lang="en-US" baseline="0" dirty="0"/>
              <a:t>To read from a DRAM chip, the data is first accessed from the </a:t>
            </a:r>
            <a:r>
              <a:rPr lang="en-US" baseline="0" dirty="0" err="1"/>
              <a:t>subarray</a:t>
            </a:r>
            <a:r>
              <a:rPr lang="en-US" baseline="0" dirty="0"/>
              <a:t> and then the data is transferred over the channel by the I/O circuitry. </a:t>
            </a:r>
          </a:p>
          <a:p>
            <a:r>
              <a:rPr lang="en-US" baseline="0" dirty="0">
                <a:solidFill>
                  <a:srgbClr val="FFFFFF"/>
                </a:solidFill>
              </a:rPr>
              <a:t>So, the DRAM latency is the sum of the </a:t>
            </a:r>
            <a:r>
              <a:rPr lang="en-US" baseline="0" dirty="0" err="1">
                <a:solidFill>
                  <a:srgbClr val="FFFFFF"/>
                </a:solidFill>
              </a:rPr>
              <a:t>subarray</a:t>
            </a:r>
            <a:r>
              <a:rPr lang="en-US" baseline="0" dirty="0">
                <a:solidFill>
                  <a:srgbClr val="FFFFFF"/>
                </a:solidFill>
              </a:rPr>
              <a:t> latency and the I/O latency. </a:t>
            </a:r>
          </a:p>
          <a:p>
            <a:r>
              <a:rPr lang="en-US" baseline="0" dirty="0"/>
              <a:t>We observed that the </a:t>
            </a:r>
            <a:r>
              <a:rPr lang="en-US" baseline="0" dirty="0" err="1"/>
              <a:t>subarray</a:t>
            </a:r>
            <a:r>
              <a:rPr lang="en-US" baseline="0" dirty="0"/>
              <a:t> latency is much higher than the I/O latency.</a:t>
            </a:r>
          </a:p>
          <a:p>
            <a:r>
              <a:rPr lang="en-US" baseline="0" dirty="0">
                <a:solidFill>
                  <a:srgbClr val="FFFFFF"/>
                </a:solidFill>
              </a:rPr>
              <a:t>As a result, </a:t>
            </a:r>
            <a:r>
              <a:rPr lang="en-US" baseline="0" dirty="0" err="1">
                <a:solidFill>
                  <a:srgbClr val="FFFFFF"/>
                </a:solidFill>
              </a:rPr>
              <a:t>subarray</a:t>
            </a:r>
            <a:r>
              <a:rPr lang="en-US" baseline="0" dirty="0">
                <a:solidFill>
                  <a:srgbClr val="FFFFFF"/>
                </a:solidFill>
              </a:rPr>
              <a:t> is the dominant source of the DRAM latency as we explained in the paper.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64232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cell’s capacitor is small and can store only a small amount of charge. </a:t>
            </a:r>
          </a:p>
          <a:p>
            <a:r>
              <a:rPr lang="en-US" baseline="0" dirty="0"/>
              <a:t>That is why a </a:t>
            </a:r>
            <a:r>
              <a:rPr lang="en-US" baseline="0" dirty="0" err="1"/>
              <a:t>subarray</a:t>
            </a:r>
            <a:r>
              <a:rPr lang="en-US" baseline="0" dirty="0"/>
              <a:t> also has sense-amplifiers, which are specialized circuits that can detect the small amount of charge. </a:t>
            </a:r>
          </a:p>
          <a:p>
            <a:endParaRPr lang="en-US" baseline="0" dirty="0"/>
          </a:p>
          <a:p>
            <a:r>
              <a:rPr lang="en-US" baseline="0" dirty="0"/>
              <a:t>Unfortunately, a sense-amplifier size is about *100* times the cell size. </a:t>
            </a:r>
          </a:p>
          <a:p>
            <a:r>
              <a:rPr lang="en-US" baseline="0" dirty="0"/>
              <a:t>So, to amortize the area of the sense-amplifiers, </a:t>
            </a:r>
          </a:p>
          <a:p>
            <a:r>
              <a:rPr lang="en-US" baseline="0" dirty="0"/>
              <a:t>hundreds of cells share the same sense-amplifier through a long </a:t>
            </a:r>
            <a:r>
              <a:rPr lang="en-US" baseline="0" dirty="0" err="1"/>
              <a:t>bitline</a:t>
            </a:r>
            <a:r>
              <a:rPr lang="en-US" baseline="0" dirty="0"/>
              <a:t>. </a:t>
            </a:r>
          </a:p>
          <a:p>
            <a:endParaRPr lang="en-US" baseline="0" dirty="0"/>
          </a:p>
          <a:p>
            <a:r>
              <a:rPr lang="en-US" baseline="0" dirty="0"/>
              <a:t>However, a long </a:t>
            </a:r>
            <a:r>
              <a:rPr lang="en-US" baseline="0" dirty="0" err="1"/>
              <a:t>bitline</a:t>
            </a:r>
            <a:r>
              <a:rPr lang="en-US" baseline="0" dirty="0"/>
              <a:t> has a large capacitance that increases latency and power consumption. </a:t>
            </a:r>
          </a:p>
          <a:p>
            <a:r>
              <a:rPr lang="en-US" baseline="0" dirty="0"/>
              <a:t>Therefore, the long </a:t>
            </a:r>
            <a:r>
              <a:rPr lang="en-US" baseline="0" dirty="0" err="1"/>
              <a:t>bitline</a:t>
            </a:r>
            <a:r>
              <a:rPr lang="en-US" baseline="0" dirty="0"/>
              <a:t> is one of the dominant sources of high latency and high power consumption.</a:t>
            </a:r>
          </a:p>
          <a:p>
            <a:endParaRPr lang="en-US" baseline="0" dirty="0"/>
          </a:p>
          <a:p>
            <a:r>
              <a:rPr lang="en-US" baseline="0" dirty="0"/>
              <a:t>To understand why the </a:t>
            </a:r>
            <a:r>
              <a:rPr lang="en-US" baseline="0" dirty="0" err="1"/>
              <a:t>subarray</a:t>
            </a:r>
            <a:r>
              <a:rPr lang="en-US" baseline="0" dirty="0"/>
              <a:t> is so slow, </a:t>
            </a:r>
          </a:p>
          <a:p>
            <a:r>
              <a:rPr lang="en-US" baseline="0" dirty="0"/>
              <a:t>let me take a look at the </a:t>
            </a:r>
            <a:r>
              <a:rPr lang="en-US" baseline="0" dirty="0" err="1"/>
              <a:t>subarray</a:t>
            </a:r>
            <a:r>
              <a:rPr lang="en-US" baseline="0" dirty="0"/>
              <a:t> organization.</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04472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naïve way to reduce the DRAM latency is to have short </a:t>
            </a:r>
            <a:r>
              <a:rPr lang="en-US" baseline="0" dirty="0" err="1"/>
              <a:t>bitlines</a:t>
            </a:r>
            <a:r>
              <a:rPr lang="en-US" baseline="0" dirty="0"/>
              <a:t> that have lower latency.</a:t>
            </a:r>
          </a:p>
          <a:p>
            <a:r>
              <a:rPr lang="en-US" baseline="0" dirty="0"/>
              <a:t>Unfortunately, short </a:t>
            </a:r>
            <a:r>
              <a:rPr lang="en-US" baseline="0" dirty="0" err="1"/>
              <a:t>bitlines</a:t>
            </a:r>
            <a:r>
              <a:rPr lang="en-US" baseline="0" dirty="0"/>
              <a:t> significantly increase the DRAM area.</a:t>
            </a:r>
          </a:p>
          <a:p>
            <a:r>
              <a:rPr lang="en-US" baseline="0" dirty="0"/>
              <a:t>Therefore, the </a:t>
            </a:r>
            <a:r>
              <a:rPr lang="en-US" baseline="0" dirty="0" err="1"/>
              <a:t>bitline</a:t>
            </a:r>
            <a:r>
              <a:rPr lang="en-US" baseline="0" dirty="0"/>
              <a:t> length exposes an important trade-off between area and latency.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37347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figure shows the trade-off between DRAM area and latency as we change the </a:t>
            </a:r>
            <a:r>
              <a:rPr lang="en-US" baseline="0" dirty="0" err="1"/>
              <a:t>bitline</a:t>
            </a:r>
            <a:r>
              <a:rPr lang="en-US" baseline="0" dirty="0"/>
              <a:t> length.</a:t>
            </a:r>
          </a:p>
          <a:p>
            <a:r>
              <a:rPr lang="en-US" baseline="0" dirty="0"/>
              <a:t>Y-axis is the normalized DRAM area compared to a DRAM using 512 cells/</a:t>
            </a:r>
            <a:r>
              <a:rPr lang="en-US" baseline="0" dirty="0" err="1"/>
              <a:t>bitline</a:t>
            </a:r>
            <a:r>
              <a:rPr lang="en-US" baseline="0" dirty="0"/>
              <a:t>. A lower value is cheaper.</a:t>
            </a:r>
          </a:p>
          <a:p>
            <a:r>
              <a:rPr lang="en-US" baseline="0" dirty="0"/>
              <a:t>X-axis shows the latency in terms of </a:t>
            </a:r>
            <a:r>
              <a:rPr lang="en-US" baseline="0" dirty="0" err="1"/>
              <a:t>tRC</a:t>
            </a:r>
            <a:r>
              <a:rPr lang="en-US" baseline="0" dirty="0"/>
              <a:t>, an important DRAM timing constraint. A lower value is faster.</a:t>
            </a:r>
          </a:p>
          <a:p>
            <a:endParaRPr lang="en-US" baseline="0" dirty="0"/>
          </a:p>
          <a:p>
            <a:r>
              <a:rPr lang="en-US" baseline="0" dirty="0"/>
              <a:t>Commodity DRAM chips use long </a:t>
            </a:r>
            <a:r>
              <a:rPr lang="en-US" baseline="0" dirty="0" err="1"/>
              <a:t>bitlines</a:t>
            </a:r>
            <a:r>
              <a:rPr lang="en-US" baseline="0" dirty="0"/>
              <a:t> to minimize area cost. On the other hand, shorter </a:t>
            </a:r>
            <a:r>
              <a:rPr lang="en-US" baseline="0" dirty="0" err="1"/>
              <a:t>bitlines</a:t>
            </a:r>
            <a:r>
              <a:rPr lang="en-US" baseline="0" dirty="0"/>
              <a:t> achieve lower latency at higher cost. </a:t>
            </a:r>
          </a:p>
          <a:p>
            <a:pPr defTabSz="931774">
              <a:defRPr/>
            </a:pPr>
            <a:r>
              <a:rPr lang="en-US" baseline="0" dirty="0"/>
              <a:t>Our goal is to achieve the best of both worlds: low latency and low area cost.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36654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sum up, both long and short </a:t>
            </a:r>
            <a:r>
              <a:rPr lang="en-US" baseline="0" dirty="0" err="1"/>
              <a:t>bitline</a:t>
            </a:r>
            <a:r>
              <a:rPr lang="en-US" baseline="0" dirty="0"/>
              <a:t> do not achieve small area and low latency. </a:t>
            </a:r>
          </a:p>
          <a:p>
            <a:r>
              <a:rPr lang="en-US" baseline="0" dirty="0"/>
              <a:t>Long </a:t>
            </a:r>
            <a:r>
              <a:rPr lang="en-US" baseline="0" dirty="0" err="1"/>
              <a:t>bitline</a:t>
            </a:r>
            <a:r>
              <a:rPr lang="en-US" baseline="0" dirty="0"/>
              <a:t> has small area but has high latency while short </a:t>
            </a:r>
            <a:r>
              <a:rPr lang="en-US" baseline="0" dirty="0" err="1"/>
              <a:t>bitline</a:t>
            </a:r>
            <a:r>
              <a:rPr lang="en-US" baseline="0" dirty="0"/>
              <a:t> has low latency but has large area.</a:t>
            </a:r>
          </a:p>
          <a:p>
            <a:endParaRPr lang="en-US" baseline="0" dirty="0"/>
          </a:p>
          <a:p>
            <a:r>
              <a:rPr lang="en-US" baseline="0" dirty="0"/>
              <a:t>To achieve the best of both worlds, we first start from long </a:t>
            </a:r>
            <a:r>
              <a:rPr lang="en-US" baseline="0" dirty="0" err="1"/>
              <a:t>bitline</a:t>
            </a:r>
            <a:r>
              <a:rPr lang="en-US" baseline="0" dirty="0"/>
              <a:t>, which has small area. </a:t>
            </a:r>
          </a:p>
          <a:p>
            <a:r>
              <a:rPr lang="en-US" baseline="0" dirty="0"/>
              <a:t>After that, to achieve the low latency of short </a:t>
            </a:r>
            <a:r>
              <a:rPr lang="en-US" baseline="0" dirty="0" err="1"/>
              <a:t>bitline</a:t>
            </a:r>
            <a:r>
              <a:rPr lang="en-US" baseline="0" dirty="0"/>
              <a:t>, we divide the long </a:t>
            </a:r>
            <a:r>
              <a:rPr lang="en-US" baseline="0" dirty="0" err="1"/>
              <a:t>bitline</a:t>
            </a:r>
            <a:r>
              <a:rPr lang="en-US" baseline="0" dirty="0"/>
              <a:t> into two smaller segments. </a:t>
            </a:r>
          </a:p>
          <a:p>
            <a:r>
              <a:rPr lang="en-US" baseline="0" dirty="0"/>
              <a:t>The </a:t>
            </a:r>
            <a:r>
              <a:rPr lang="en-US" baseline="0" dirty="0" err="1"/>
              <a:t>bitline</a:t>
            </a:r>
            <a:r>
              <a:rPr lang="en-US" baseline="0" dirty="0"/>
              <a:t> length of the segment nearby the sense-amplifier is same as the length of short </a:t>
            </a:r>
            <a:r>
              <a:rPr lang="en-US" baseline="0" dirty="0" err="1"/>
              <a:t>bitline</a:t>
            </a:r>
            <a:r>
              <a:rPr lang="en-US" baseline="0" dirty="0"/>
              <a:t>. </a:t>
            </a:r>
          </a:p>
          <a:p>
            <a:r>
              <a:rPr lang="en-US" baseline="0" dirty="0"/>
              <a:t>Therefore, the latency of the segment is as low as the latency of the short </a:t>
            </a:r>
            <a:r>
              <a:rPr lang="en-US" baseline="0" dirty="0" err="1"/>
              <a:t>bitline</a:t>
            </a:r>
            <a:r>
              <a:rPr lang="en-US" baseline="0" dirty="0"/>
              <a:t>. </a:t>
            </a:r>
          </a:p>
          <a:p>
            <a:r>
              <a:rPr lang="en-US" baseline="0" dirty="0"/>
              <a:t>To isolate this fast segment from the other segment, we add isolation transistors that selectively connect the two segments.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48026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way, our proposed approach achieves small area and low latency.</a:t>
            </a:r>
          </a:p>
          <a:p>
            <a:r>
              <a:rPr lang="en-US" baseline="0" dirty="0"/>
              <a:t>We call this new DRAM architecture as Tiered-Latency DRAM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18938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figure compares the latency.</a:t>
            </a:r>
          </a:p>
          <a:p>
            <a:r>
              <a:rPr lang="en-US" baseline="0" dirty="0"/>
              <a:t>Y-axis is normalized latency. </a:t>
            </a:r>
          </a:p>
          <a:p>
            <a:r>
              <a:rPr lang="en-US" baseline="0" dirty="0"/>
              <a:t>Compared to commodity DRAM, TL-DRAM’s near segment has 56% lower latency, while the far segment has 23% higher latency.</a:t>
            </a:r>
          </a:p>
          <a:p>
            <a:r>
              <a:rPr lang="en-US" baseline="0" dirty="0"/>
              <a:t> </a:t>
            </a:r>
          </a:p>
          <a:p>
            <a:r>
              <a:rPr lang="en-US" baseline="0" dirty="0"/>
              <a:t>The right figure compares the power.</a:t>
            </a:r>
          </a:p>
          <a:p>
            <a:r>
              <a:rPr lang="en-US" baseline="0" dirty="0"/>
              <a:t>Y-axis is normalized power.</a:t>
            </a:r>
          </a:p>
          <a:p>
            <a:r>
              <a:rPr lang="en-US" baseline="0" dirty="0"/>
              <a:t>Compared to commodity DRAM, TL-DRAM’s near segment has 51% lower power consumption and the far segment has 49% higher power consumption. </a:t>
            </a:r>
          </a:p>
          <a:p>
            <a:endParaRPr lang="en-US" baseline="0" dirty="0"/>
          </a:p>
          <a:p>
            <a:r>
              <a:rPr lang="en-US" baseline="0" dirty="0"/>
              <a:t>Lastly, mainly due to the isolation transistor, Tiered-latency DRAM increases the die-size by about 3%.</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24147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Again, the figure shows the trade-off between area and latency in existing DRAM. </a:t>
            </a:r>
          </a:p>
          <a:p>
            <a:endParaRPr lang="en-US" baseline="0" dirty="0"/>
          </a:p>
          <a:p>
            <a:r>
              <a:rPr lang="en-US" baseline="0" dirty="0"/>
              <a:t>Unlike existing DRAM, TL-DRAM achieves low latency using the near segment while increasing the area by only 3%. </a:t>
            </a:r>
          </a:p>
          <a:p>
            <a:endParaRPr lang="en-US" baseline="0" dirty="0"/>
          </a:p>
          <a:p>
            <a:r>
              <a:rPr lang="en-US" baseline="0" dirty="0"/>
              <a:t>Although the far segment has higher latency than commodity DRAM, we show that efficient use of the near segment enables TL-DRAM to achieve high system performance.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67136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ways to leverage the TL-DRAM</a:t>
            </a:r>
            <a:r>
              <a:rPr lang="en-US" baseline="0" dirty="0"/>
              <a:t> substrate by hardware or software.</a:t>
            </a:r>
          </a:p>
          <a:p>
            <a:endParaRPr lang="en-US" baseline="0" dirty="0"/>
          </a:p>
          <a:p>
            <a:r>
              <a:rPr lang="en-US" baseline="0" dirty="0"/>
              <a:t>In this slide, I describe many such ways.</a:t>
            </a:r>
          </a:p>
          <a:p>
            <a:r>
              <a:rPr lang="en-US" baseline="0" dirty="0"/>
              <a:t>First, the near segment can be used as a hardware-managed inclusive cache to the far segment.</a:t>
            </a:r>
          </a:p>
          <a:p>
            <a:r>
              <a:rPr lang="en-US" baseline="0" dirty="0"/>
              <a:t>Second, the near segment can be used as a hardware-managed exclusive cache to the far segment.</a:t>
            </a:r>
          </a:p>
          <a:p>
            <a:r>
              <a:rPr lang="en-US" baseline="0" dirty="0"/>
              <a:t>Third, the operating system can intelligently allocate frequently-accessed pages to the near segment.</a:t>
            </a:r>
          </a:p>
          <a:p>
            <a:r>
              <a:rPr lang="en-US" baseline="0" dirty="0"/>
              <a:t>Forth mechanism is to simple replace DRAM with TL-DRAM without any near segment handling</a:t>
            </a:r>
          </a:p>
          <a:p>
            <a:endParaRPr lang="en-US" baseline="0" dirty="0"/>
          </a:p>
          <a:p>
            <a:r>
              <a:rPr lang="en-US" baseline="0" dirty="0"/>
              <a:t>While our paper provides detailed explanations and evaluations of first three mechanism, </a:t>
            </a:r>
          </a:p>
          <a:p>
            <a:r>
              <a:rPr lang="en-US" baseline="0" dirty="0"/>
              <a:t>in this talk, we will focus on the first approach, which is to use the near segment as a hardware managed cache for the far segment.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19794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diagram shows TL-DRAM organization. </a:t>
            </a:r>
          </a:p>
          <a:p>
            <a:endParaRPr lang="en-US" baseline="0" dirty="0"/>
          </a:p>
          <a:p>
            <a:r>
              <a:rPr lang="en-US" baseline="0" dirty="0"/>
              <a:t>Each </a:t>
            </a:r>
            <a:r>
              <a:rPr lang="en-US" baseline="0" dirty="0" err="1"/>
              <a:t>subarray</a:t>
            </a:r>
            <a:r>
              <a:rPr lang="en-US" baseline="0" dirty="0"/>
              <a:t> consists of the sense amplifier, near segment and far segment.</a:t>
            </a:r>
          </a:p>
          <a:p>
            <a:r>
              <a:rPr lang="en-US" baseline="0" dirty="0"/>
              <a:t>In this particular approach, only the far segment capacity is exposed to the operating system and the memory controller caches the frequently accessed rows in each </a:t>
            </a:r>
            <a:r>
              <a:rPr lang="en-US" baseline="0" dirty="0" err="1"/>
              <a:t>subarray</a:t>
            </a:r>
            <a:r>
              <a:rPr lang="en-US" baseline="0" dirty="0"/>
              <a:t> to the corresponding near segment.</a:t>
            </a:r>
          </a:p>
          <a:p>
            <a:endParaRPr lang="en-US" baseline="0" dirty="0"/>
          </a:p>
          <a:p>
            <a:r>
              <a:rPr lang="en-US" baseline="0" dirty="0"/>
              <a:t>This approach has two challenges.</a:t>
            </a:r>
          </a:p>
          <a:p>
            <a:r>
              <a:rPr lang="en-US" baseline="0" dirty="0"/>
              <a:t>First, how to migrate a row between segments efficiently?  </a:t>
            </a:r>
          </a:p>
          <a:p>
            <a:r>
              <a:rPr lang="en-US" baseline="0" dirty="0"/>
              <a:t>Second, how to manage the near segment cache efficiently?</a:t>
            </a:r>
          </a:p>
          <a:p>
            <a:endParaRPr lang="en-US" baseline="0" dirty="0"/>
          </a:p>
          <a:p>
            <a:r>
              <a:rPr lang="en-US" baseline="0" dirty="0"/>
              <a:t>Let me first address first challenge.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582179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To</a:t>
            </a:r>
            <a:r>
              <a:rPr lang="en-US" baseline="0" dirty="0"/>
              <a:t> understand the latency problem</a:t>
            </a:r>
            <a:r>
              <a:rPr lang="en-US" dirty="0"/>
              <a:t>,</a:t>
            </a:r>
            <a:r>
              <a:rPr lang="en-US" baseline="0" dirty="0"/>
              <a:t> we need to go into what defines latency.</a:t>
            </a:r>
          </a:p>
          <a:p>
            <a:endParaRPr lang="en-US" baseline="0" dirty="0"/>
          </a:p>
          <a:p>
            <a:r>
              <a:rPr lang="en-US" baseline="0" dirty="0"/>
              <a:t>DRAM latency is the total </a:t>
            </a:r>
            <a:r>
              <a:rPr lang="en-US" baseline="0" dirty="0" err="1"/>
              <a:t>amnt</a:t>
            </a:r>
            <a:r>
              <a:rPr lang="en-US" baseline="0" dirty="0"/>
              <a:t> of time that the underlying </a:t>
            </a:r>
            <a:r>
              <a:rPr lang="en-US" baseline="0" dirty="0" err="1"/>
              <a:t>hw</a:t>
            </a:r>
            <a:r>
              <a:rPr lang="en-US" baseline="0" dirty="0"/>
              <a:t> operations need &lt;&gt; to retrieve data.</a:t>
            </a:r>
          </a:p>
          <a:p>
            <a:r>
              <a:rPr lang="en-US" baseline="0" dirty="0"/>
              <a:t>The DRAM standards define a single fixed time for how long these ops should take in every DRAM chip.</a:t>
            </a:r>
          </a:p>
          <a:p>
            <a:r>
              <a:rPr lang="en-US" b="1" baseline="0" dirty="0"/>
              <a:t>However</a:t>
            </a:r>
            <a:r>
              <a:rPr lang="en-US" baseline="0" dirty="0"/>
              <a:t>, this defined delay doesn’t actually reflect the latency of the individual DRAMs.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&lt;Timeline illustration&gt;</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Because the manufacturing process is </a:t>
            </a:r>
            <a:r>
              <a:rPr lang="en-US" b="1" baseline="0" dirty="0"/>
              <a:t>imperfect</a:t>
            </a:r>
            <a:r>
              <a:rPr lang="en-US" b="0" baseline="0" dirty="0"/>
              <a:t>, it introduces variation in the production chips, </a:t>
            </a:r>
            <a:r>
              <a:rPr lang="en-US" b="1" baseline="0" dirty="0"/>
              <a:t>resulting in latency variation across different chips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simple </a:t>
            </a:r>
            <a:r>
              <a:rPr lang="en-US" baseline="0" dirty="0" err="1"/>
              <a:t>illustartion</a:t>
            </a:r>
            <a:r>
              <a:rPr lang="en-US" baseline="0" dirty="0"/>
              <a:t> shows the difference b/w the average latency across 3 different dram chips, to convey the point of latency variation.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It’s important to note that not only does latency variation exists </a:t>
            </a:r>
            <a:r>
              <a:rPr lang="en-US" b="1" baseline="0" dirty="0"/>
              <a:t>&lt;across&gt; </a:t>
            </a:r>
            <a:r>
              <a:rPr lang="en-US" b="0" baseline="0" dirty="0"/>
              <a:t>chips, but also </a:t>
            </a:r>
            <a:r>
              <a:rPr lang="en-US" b="1" baseline="0" dirty="0"/>
              <a:t>&lt;inside&gt; </a:t>
            </a:r>
            <a:r>
              <a:rPr lang="en-US" b="0" baseline="0" dirty="0"/>
              <a:t>each dram chip itself. </a:t>
            </a:r>
          </a:p>
          <a:p>
            <a:endParaRPr lang="en-US" baseline="0" dirty="0"/>
          </a:p>
          <a:p>
            <a:r>
              <a:rPr lang="en-US" baseline="0" dirty="0"/>
              <a:t>&lt;Blue standard&gt;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Since we don’t want to throw away the chips with high variation, we tolerate them.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simple way is to &lt;slow&gt; down the acceptable latency so that the majority of chips can all work reliably under this high standard latency.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as we can see, the high standard latency is a result of a trade-off made for higher DRAM production yield. </a:t>
            </a:r>
          </a:p>
          <a:p>
            <a:endParaRPr lang="en-US" b="1" baseline="0" dirty="0"/>
          </a:p>
          <a:p>
            <a:r>
              <a:rPr lang="en-US" b="1" baseline="0" dirty="0"/>
              <a:t>---</a:t>
            </a:r>
          </a:p>
          <a:p>
            <a:r>
              <a:rPr lang="en-US" b="1" baseline="0" dirty="0"/>
              <a:t>&lt;&gt; Operative word</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8601099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a:t>
            </a:r>
            <a:r>
              <a:rPr lang="en-US" baseline="0" dirty="0"/>
              <a:t> shows the IPC improvement of our three caching mechanisms over commodity DRAM. </a:t>
            </a:r>
          </a:p>
          <a:p>
            <a:r>
              <a:rPr lang="en-US" baseline="0" dirty="0"/>
              <a:t>All of them improve performance and benefit-based caching shows maximum performance improvement by 12.7%.</a:t>
            </a:r>
          </a:p>
          <a:p>
            <a:endParaRPr lang="en-US" baseline="0" dirty="0"/>
          </a:p>
          <a:p>
            <a:r>
              <a:rPr lang="en-US" baseline="0" dirty="0"/>
              <a:t>The right figure shows the normalized power reduction of our three caching mechanisms over commodity DRAM.</a:t>
            </a:r>
          </a:p>
          <a:p>
            <a:r>
              <a:rPr lang="en-US" baseline="0" dirty="0"/>
              <a:t> All of them reduce power consumption and benefit-based caching shows maximum power reduction by 23%.</a:t>
            </a:r>
            <a:endParaRPr lang="en-US" dirty="0"/>
          </a:p>
          <a:p>
            <a:endParaRPr lang="en-US" dirty="0"/>
          </a:p>
          <a:p>
            <a:pPr defTabSz="931717">
              <a:defRPr/>
            </a:pPr>
            <a:r>
              <a:rPr lang="en-US" baseline="0" dirty="0"/>
              <a:t>Therefore, using near segment as a cache improves performance and reduces power consumption at the cost of 3% area overhead.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90243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02625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9650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46531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24182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1830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66154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128</a:t>
            </a:fld>
            <a:endParaRPr lang="en-US">
              <a:solidFill>
                <a:prstClr val="black"/>
              </a:solidFill>
            </a:endParaRPr>
          </a:p>
        </p:txBody>
      </p:sp>
    </p:spTree>
    <p:extLst>
      <p:ext uri="{BB962C8B-B14F-4D97-AF65-F5344CB8AC3E}">
        <p14:creationId xmlns:p14="http://schemas.microsoft.com/office/powerpoint/2010/main" val="8538027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63726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564716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F4A9EA23-718E-E549-9766-CDBEC39E0C3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16739"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327815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5383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fig is showing the prob. of seeing at least 1 bit error in each cache line from one DIMM under </a:t>
            </a:r>
            <a:r>
              <a:rPr lang="en-US" baseline="0" dirty="0" err="1"/>
              <a:t>trcd</a:t>
            </a:r>
            <a:r>
              <a:rPr lang="en-US" baseline="0" dirty="0"/>
              <a:t> = 7.5ns. The y-axis is the row # (in 000s) and the x-axis is the cl #. </a:t>
            </a:r>
          </a:p>
          <a:p>
            <a:endParaRPr lang="en-US" baseline="0" dirty="0"/>
          </a:p>
          <a:p>
            <a:r>
              <a:rPr lang="en-US" b="1" baseline="0" dirty="0"/>
              <a:t>The main observation is that errors exhibit spatial locality. In this DIMM, errors tend to cluster at certain columns of cache lines without errors in the majority of the remaining cl. </a:t>
            </a:r>
          </a:p>
          <a:p>
            <a:endParaRPr lang="en-US" b="1" baseline="0" dirty="0"/>
          </a:p>
          <a:p>
            <a:r>
              <a:rPr lang="en-US" b="1" baseline="0" dirty="0"/>
              <a:t>This is an imperative observation for our proposed mechanism, which I’ll discuss later.</a:t>
            </a:r>
          </a:p>
          <a:p>
            <a:endParaRPr lang="en-US" baseline="0" dirty="0"/>
          </a:p>
          <a:p>
            <a:r>
              <a:rPr lang="en-US" dirty="0"/>
              <a:t>Next</a:t>
            </a:r>
            <a:r>
              <a:rPr lang="en-US" baseline="0" dirty="0"/>
              <a:t>, we investigate the impact of reading different data patterns stored in these cells.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612203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summarize the observations so far, we</a:t>
            </a:r>
            <a:r>
              <a:rPr lang="en-US" b="1" baseline="0" dirty="0"/>
              <a:t> find that dram timing errors due to shortened act and pre don</a:t>
            </a:r>
            <a:r>
              <a:rPr lang="uk-UA" b="1" baseline="0" dirty="0"/>
              <a:t>’</a:t>
            </a:r>
            <a:r>
              <a:rPr lang="en-US" b="1" baseline="0" dirty="0"/>
              <a:t>t occur in all cells and they are concentrated at certain regions.</a:t>
            </a:r>
          </a:p>
          <a:p>
            <a:endParaRPr lang="en-US" b="1" baseline="0" dirty="0"/>
          </a:p>
          <a:p>
            <a:r>
              <a:rPr lang="en-US" b="0" baseline="0" dirty="0"/>
              <a:t>So let’s go back to our second main goal which is on improving latency. </a:t>
            </a:r>
            <a:endParaRPr lang="en-US" baseline="0" dirty="0"/>
          </a:p>
          <a:p>
            <a:r>
              <a:rPr lang="en-US" baseline="0" dirty="0"/>
              <a:t>TO achieve this, we propose a software… design, called flex.. Dram or FLY for short, to reduce dram latency.</a:t>
            </a:r>
          </a:p>
          <a:p>
            <a:endParaRPr lang="en-US" baseline="0" dirty="0"/>
          </a:p>
          <a:p>
            <a:r>
              <a:rPr lang="en-US" baseline="0" dirty="0"/>
              <a:t>The key idea is the following:</a:t>
            </a:r>
          </a:p>
          <a:p>
            <a:endParaRPr lang="en-US" baseline="0" dirty="0"/>
          </a:p>
          <a:p>
            <a:r>
              <a:rPr lang="en-US" dirty="0"/>
              <a:t>We divide</a:t>
            </a:r>
            <a:r>
              <a:rPr lang="en-US" baseline="0" dirty="0"/>
              <a:t> the dram up into different regions based on a latency variation profile.</a:t>
            </a:r>
          </a:p>
          <a:p>
            <a:r>
              <a:rPr lang="en-US" baseline="0" dirty="0"/>
              <a:t>Then We enable the mc to use different latency for diff regions.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For regions without slow cells, we are going to run it faster at a much lower latency.</a:t>
            </a:r>
            <a:endParaRPr lang="en-US" dirty="0"/>
          </a:p>
          <a:p>
            <a:r>
              <a:rPr lang="en-US" baseline="0" dirty="0"/>
              <a:t>For any region that has slow cells, we are going to operate at a higher latency.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107802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6.xml"/></Relationships>
</file>

<file path=ppt/slideLayouts/_rels/slideLayout5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7.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9.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2/2/19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2/2/19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2019. 2. 2.</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2019. 2. 2.</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2019. 2. 2.</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2019. 2. 2.</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882950"/>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3237204"/>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2633694"/>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248129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18222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130002"/>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2021375"/>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3526165"/>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56032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0861716"/>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1762687"/>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070996"/>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3963725"/>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795305"/>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716793"/>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507689"/>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121779"/>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86575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753916"/>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838455"/>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2161810"/>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4323238"/>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2/2/19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2/2/19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12970087"/>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69127281"/>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5489165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54876963"/>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93924802"/>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031083316"/>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27639034"/>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355753935"/>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740156963"/>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547586066"/>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92031821"/>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33399734"/>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2313141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92266900"/>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856084142"/>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23647961"/>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692653042"/>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6842673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709157705"/>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53548532"/>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51812301"/>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895159928"/>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2665727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1994579747"/>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639554709"/>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676922726"/>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07433176"/>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261425787"/>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594556170"/>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225981653"/>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970926548"/>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3755075614"/>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874149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3309212"/>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9108947"/>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5951961"/>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691839"/>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8350340"/>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3781004"/>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974826"/>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4756483"/>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0929532"/>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606969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8028106"/>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2894011"/>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3114506"/>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6972075"/>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3166549"/>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1456437"/>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4196694"/>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1545343"/>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651114"/>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829009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764499"/>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7775843"/>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8021945"/>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2816335"/>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4725312"/>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5297852"/>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7018761"/>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0265755"/>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2975599"/>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121731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744337"/>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3201752"/>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8166169"/>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4775288"/>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3097370"/>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8749314"/>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7936411"/>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031496"/>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5712127"/>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910145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1760366"/>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953888"/>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0346625"/>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6467591"/>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defTabSz="457200"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9" name="Rectangle 6"/>
          <p:cNvSpPr>
            <a:spLocks noGrp="1" noChangeArrowheads="1"/>
          </p:cNvSpPr>
          <p:nvPr>
            <p:ph type="sldNum" sz="quarter" idx="12"/>
          </p:nvPr>
        </p:nvSpPr>
        <p:spPr>
          <a:xfrm>
            <a:off x="6553200" y="6243638"/>
            <a:ext cx="2133600" cy="457200"/>
          </a:xfrm>
          <a:prstGeom prst="rect">
            <a:avLst/>
          </a:prstGeom>
        </p:spPr>
        <p:txBody>
          <a:bodyPr/>
          <a:lstStyle>
            <a:lvl1pPr>
              <a:defRPr sz="1200"/>
            </a:lvl1pPr>
          </a:lstStyle>
          <a:p>
            <a:fld id="{7341D3D9-3FE8-4025-BF66-8DAB1ABB951F}"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401935658"/>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323594FA-E141-4234-AE05-360401972BE7}"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414559522"/>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C7AC7BA1-BEA2-40AF-9056-44DC8C985687}"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014166077"/>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6"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94D2BBBE-2A44-4D16-8758-0239282DCC58}"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2388153665"/>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8"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D5FD5635-BCCD-45D2-B61E-320731E13B17}" type="slidenum">
              <a:rPr lang="en-US" altLang="en-US">
                <a:solidFill>
                  <a:srgbClr val="000000">
                    <a:tint val="75000"/>
                  </a:srgbClr>
                </a:solidFill>
              </a:rPr>
              <a:pPr/>
              <a:t>‹#›</a:t>
            </a:fld>
            <a:endParaRPr lang="en-US" altLang="en-US" dirty="0">
              <a:solidFill>
                <a:srgbClr val="000000">
                  <a:tint val="75000"/>
                </a:srgbClr>
              </a:solidFill>
            </a:endParaRPr>
          </a:p>
        </p:txBody>
      </p:sp>
    </p:spTree>
    <p:extLst>
      <p:ext uri="{BB962C8B-B14F-4D97-AF65-F5344CB8AC3E}">
        <p14:creationId xmlns:p14="http://schemas.microsoft.com/office/powerpoint/2010/main" val="2170968704"/>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4"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018A7077-2B78-4FB5-8F56-24239751AEF0}"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39469504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3"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6E86574E-FA2E-425B-A84C-39F9592E9ECB}"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400936413"/>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6"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9148CFD0-6DDB-45F0-A989-9F5CE648BC1E}"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138290176"/>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6"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9E97B092-8552-4BA4-B0E1-CE51B98A2A2D}"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547195469"/>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F44DDA66-0DFC-412A-A4B0-EFE91F0913E7}"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131524683"/>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4D1F9A79-97CD-456A-8962-B51E5744B9CD}"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3622470030"/>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8249123"/>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4982912"/>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3111394"/>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8223355"/>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877935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1177366"/>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8921941"/>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5370608"/>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953456"/>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389220"/>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990278"/>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3877542145"/>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258391442"/>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1416247848"/>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342228169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1341187445"/>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3598186972"/>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2203238266"/>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1078664650"/>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1784986099"/>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1723982478"/>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2916406613"/>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3622067604"/>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9768167"/>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738099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3566714"/>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2418516"/>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8779011"/>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6855524"/>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5715347"/>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9175429"/>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0605626"/>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8528212"/>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6080133"/>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422453926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3818318870"/>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693733649"/>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281327910"/>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3055922232"/>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04925724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873841217"/>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4200111052"/>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836369111"/>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369042759"/>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230845700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096589225"/>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60828676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1389765897"/>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2765841"/>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250532"/>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4299129"/>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3191818"/>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2/2/19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930018036"/>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4372525"/>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934839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2/2/19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28127336"/>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2/2/19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02444768"/>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2/2/19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3742363"/>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2/2/19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74748179"/>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2/2/19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90009985"/>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2/2/19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52626098"/>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6835328"/>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95018901"/>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69957"/>
            <a:ext cx="1008112" cy="291687"/>
          </a:xfrm>
          <a:prstGeom prst="rect">
            <a:avLst/>
          </a:prstGeom>
        </p:spPr>
      </p:pic>
    </p:spTree>
    <p:extLst>
      <p:ext uri="{BB962C8B-B14F-4D97-AF65-F5344CB8AC3E}">
        <p14:creationId xmlns:p14="http://schemas.microsoft.com/office/powerpoint/2010/main" val="1347913863"/>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382000" y="641667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latin typeface="Calibri Light" panose="020F0302020204030204" pitchFamily="34" charset="0"/>
                <a:cs typeface="Calibri Light" panose="020F0302020204030204" pitchFamily="34" charset="0"/>
              </a:rPr>
              <a:pPr/>
              <a:t>‹#›</a:t>
            </a:fld>
            <a:endParaRPr lang="en-US" dirty="0">
              <a:solidFill>
                <a:prstClr val="black">
                  <a:tint val="75000"/>
                </a:prstClr>
              </a:solidFill>
              <a:latin typeface="Calibri Light" panose="020F0302020204030204" pitchFamily="34" charset="0"/>
              <a:cs typeface="Calibri Light" panose="020F0302020204030204" pitchFamily="34" charset="0"/>
            </a:endParaRPr>
          </a:p>
        </p:txBody>
      </p:sp>
      <p:pic>
        <p:nvPicPr>
          <p:cNvPr id="6" name="Picture 5" descr="safari.png"/>
          <p:cNvPicPr>
            <a:picLocks noChangeAspect="1"/>
          </p:cNvPicPr>
          <p:nvPr userDrawn="1"/>
        </p:nvPicPr>
        <p:blipFill>
          <a:blip r:embed="rId2" cstate="print"/>
          <a:stretch>
            <a:fillRect/>
          </a:stretch>
        </p:blipFill>
        <p:spPr>
          <a:xfrm>
            <a:off x="152400" y="6469957"/>
            <a:ext cx="1008112" cy="291687"/>
          </a:xfrm>
          <a:prstGeom prst="rect">
            <a:avLst/>
          </a:prstGeom>
        </p:spPr>
      </p:pic>
    </p:spTree>
    <p:extLst>
      <p:ext uri="{BB962C8B-B14F-4D97-AF65-F5344CB8AC3E}">
        <p14:creationId xmlns:p14="http://schemas.microsoft.com/office/powerpoint/2010/main" val="75352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4156127"/>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467450"/>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111966"/>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3670263"/>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11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2/2/19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42128698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4" descr="safari.png"/>
          <p:cNvPicPr>
            <a:picLocks noChangeAspect="1"/>
          </p:cNvPicPr>
          <p:nvPr userDrawn="1"/>
        </p:nvPicPr>
        <p:blipFill>
          <a:blip r:embed="rId2" cstate="print"/>
          <a:srcRect/>
          <a:stretch>
            <a:fillRect/>
          </a:stretch>
        </p:blipFill>
        <p:spPr bwMode="auto">
          <a:xfrm>
            <a:off x="157791" y="6538912"/>
            <a:ext cx="981199" cy="283901"/>
          </a:xfrm>
          <a:prstGeom prst="rect">
            <a:avLst/>
          </a:prstGeom>
          <a:noFill/>
          <a:ln w="9525">
            <a:noFill/>
            <a:miter lim="800000"/>
            <a:headEnd/>
            <a:tailEnd/>
          </a:ln>
        </p:spPr>
      </p:pic>
    </p:spTree>
    <p:extLst>
      <p:ext uri="{BB962C8B-B14F-4D97-AF65-F5344CB8AC3E}">
        <p14:creationId xmlns:p14="http://schemas.microsoft.com/office/powerpoint/2010/main" val="1618494745"/>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6701220"/>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2/2/19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63935106"/>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2/2/19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011120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2/2/19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95594746"/>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2/2/19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019139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2/2/19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56493436"/>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2/2/19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92296940"/>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02296561"/>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44969605"/>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2/2/19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048512451"/>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4" descr="safari.png"/>
          <p:cNvPicPr>
            <a:picLocks noChangeAspect="1"/>
          </p:cNvPicPr>
          <p:nvPr userDrawn="1"/>
        </p:nvPicPr>
        <p:blipFill>
          <a:blip r:embed="rId2" cstate="print"/>
          <a:srcRect/>
          <a:stretch>
            <a:fillRect/>
          </a:stretch>
        </p:blipFill>
        <p:spPr bwMode="auto">
          <a:xfrm>
            <a:off x="157791" y="6538912"/>
            <a:ext cx="981199" cy="283901"/>
          </a:xfrm>
          <a:prstGeom prst="rect">
            <a:avLst/>
          </a:prstGeom>
          <a:noFill/>
          <a:ln w="9525">
            <a:noFill/>
            <a:miter lim="800000"/>
            <a:headEnd/>
            <a:tailEnd/>
          </a:ln>
        </p:spPr>
      </p:pic>
    </p:spTree>
    <p:extLst>
      <p:ext uri="{BB962C8B-B14F-4D97-AF65-F5344CB8AC3E}">
        <p14:creationId xmlns:p14="http://schemas.microsoft.com/office/powerpoint/2010/main" val="3369790732"/>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26769761"/>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2/2/19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748569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2/2/19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5665396"/>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2/2/19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8167161"/>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2/2/19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6801584"/>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2/2/19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7921488"/>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2/2/19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52385278"/>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5540536"/>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2861933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584196"/>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r>
              <a:rPr lang="en-US" dirty="0"/>
              <a:t>/8</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688782651"/>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pPr lvl="0"/>
            <a:r>
              <a:rPr lang="en-US" noProof="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charset="0"/>
              <a:buNone/>
              <a:defRPr/>
            </a:lvl1pPr>
          </a:lstStyle>
          <a:p>
            <a:pPr lvl="0"/>
            <a:r>
              <a:rPr lang="en-US" noProof="0"/>
              <a:t>Click to edit Master subtitle style</a:t>
            </a:r>
          </a:p>
        </p:txBody>
      </p:sp>
      <p:sp>
        <p:nvSpPr>
          <p:cNvPr id="101380" name="Rectangle 4"/>
          <p:cNvSpPr>
            <a:spLocks noGrp="1" noChangeArrowheads="1"/>
          </p:cNvSpPr>
          <p:nvPr>
            <p:ph type="dt" sz="half" idx="2"/>
          </p:nvPr>
        </p:nvSpPr>
        <p:spPr/>
        <p:txBody>
          <a:bodyPr/>
          <a:lstStyle>
            <a:lvl1pPr>
              <a:defRPr/>
            </a:lvl1pPr>
          </a:lstStyle>
          <a:p>
            <a:r>
              <a:rPr lang="en-US">
                <a:solidFill>
                  <a:srgbClr val="000000"/>
                </a:solidFill>
                <a:latin typeface="Garamond"/>
                <a:ea typeface="ＭＳ Ｐゴシック"/>
              </a:rPr>
              <a:t>Efficient Runahead Execution</a:t>
            </a:r>
          </a:p>
        </p:txBody>
      </p:sp>
      <p:sp>
        <p:nvSpPr>
          <p:cNvPr id="101381" name="Rectangle 5"/>
          <p:cNvSpPr>
            <a:spLocks noGrp="1" noChangeArrowheads="1"/>
          </p:cNvSpPr>
          <p:nvPr>
            <p:ph type="ftr" sz="quarter" idx="3"/>
          </p:nvPr>
        </p:nvSpPr>
        <p:spPr>
          <a:xfrm>
            <a:off x="3124200" y="6243638"/>
            <a:ext cx="2895600" cy="457200"/>
          </a:xfrm>
        </p:spPr>
        <p:txBody>
          <a:bodyPr/>
          <a:lstStyle>
            <a:lvl1pPr>
              <a:defRPr/>
            </a:lvl1pPr>
          </a:lstStyle>
          <a:p>
            <a:endParaRPr lang="en-US">
              <a:solidFill>
                <a:srgbClr val="000000"/>
              </a:solidFill>
              <a:latin typeface="Garamond"/>
              <a:ea typeface="ＭＳ Ｐゴシック"/>
            </a:endParaRPr>
          </a:p>
        </p:txBody>
      </p:sp>
      <p:sp>
        <p:nvSpPr>
          <p:cNvPr id="101382" name="Rectangle 6"/>
          <p:cNvSpPr>
            <a:spLocks noGrp="1" noChangeArrowheads="1"/>
          </p:cNvSpPr>
          <p:nvPr>
            <p:ph type="sldNum" sz="quarter" idx="4"/>
          </p:nvPr>
        </p:nvSpPr>
        <p:spPr/>
        <p:txBody>
          <a:bodyPr/>
          <a:lstStyle>
            <a:lvl1pPr>
              <a:defRPr sz="1200"/>
            </a:lvl1pPr>
          </a:lstStyle>
          <a:p>
            <a:fld id="{3F4E83CC-B61E-054B-B2CB-992897F0EC4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
        <p:nvSpPr>
          <p:cNvPr id="101383" name="Freeform 7"/>
          <p:cNvSpPr>
            <a:spLocks noChangeArrowheads="1"/>
          </p:cNvSpPr>
          <p:nvPr/>
        </p:nvSpPr>
        <p:spPr bwMode="auto">
          <a:xfrm>
            <a:off x="457200" y="1219200"/>
            <a:ext cx="82296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4" name="Line 8"/>
          <p:cNvSpPr>
            <a:spLocks noChangeShapeType="1"/>
          </p:cNvSpPr>
          <p:nvPr/>
        </p:nvSpPr>
        <p:spPr bwMode="auto">
          <a:xfrm>
            <a:off x="457200" y="32766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6" name="Line 10"/>
          <p:cNvSpPr>
            <a:spLocks noChangeShapeType="1"/>
          </p:cNvSpPr>
          <p:nvPr userDrawn="1"/>
        </p:nvSpPr>
        <p:spPr bwMode="auto">
          <a:xfrm>
            <a:off x="8686800" y="2362200"/>
            <a:ext cx="0" cy="914400"/>
          </a:xfrm>
          <a:prstGeom prst="line">
            <a:avLst/>
          </a:prstGeom>
          <a:noFill/>
          <a:ln w="2540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49518653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D7A263D-DD8E-FA46-ADB3-36F0B40BAAAC}"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164161092"/>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25F1222-DFAB-184F-90C3-DABFCAAD359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07356895"/>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AA5ADCCA-10FA-D645-AE9A-11B5AE1ABD5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36344293"/>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95E3631D-6A84-A243-B4F7-513A7D05159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566185124"/>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2A979BA-DC65-914A-AB64-BB8EDDCE8E3A}"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160123720"/>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6F8BE1A-83A0-DD4C-A8D0-AEF22D32975D}"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183723565"/>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A917BCE-0487-3149-BA85-426184E0066E}"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746490634"/>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BE9DA199-6B2A-C14B-BE9C-AC02A3D36CA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431282783"/>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88A14E8-9A2E-7B42-AB01-DCB7D14008D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584544576"/>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D993866-5810-6E4B-9A53-8FC0A630EE5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815229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hart Placeholder 2"/>
          <p:cNvSpPr>
            <a:spLocks noGrp="1"/>
          </p:cNvSpPr>
          <p:nvPr>
            <p:ph type="chart"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5B70F282-356A-FD41-A947-F2362D1EB99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620163177"/>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BBC235F4-CB3B-084F-9419-7E72273CA12B}"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507612000"/>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3032938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3487208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1605574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3059974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2399009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620569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04361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872698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4036709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745728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3134117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2855108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0597791"/>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2997103"/>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140054"/>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2180001"/>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9762315"/>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51831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1332085"/>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2665933"/>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7093996"/>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6771810"/>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8539976"/>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1A5C63-8B36-4754-851D-12FD2888AB62}" type="datetime1">
              <a:rPr lang="en-US" smtClean="0">
                <a:solidFill>
                  <a:prstClr val="black">
                    <a:tint val="75000"/>
                  </a:prstClr>
                </a:solidFill>
              </a:rPr>
              <a:pPr/>
              <a:t>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35279325"/>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16F91-ED3E-4251-B1F7-EC5ADB84708A}" type="datetime1">
              <a:rPr lang="en-US" smtClean="0">
                <a:solidFill>
                  <a:prstClr val="black">
                    <a:tint val="75000"/>
                  </a:prstClr>
                </a:solidFill>
              </a:rPr>
              <a:pPr/>
              <a:t>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78650139"/>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8E1BD6-2D5E-4D6A-B17F-9E7F4515CCE0}" type="datetime1">
              <a:rPr lang="en-US" smtClean="0">
                <a:solidFill>
                  <a:prstClr val="black">
                    <a:tint val="75000"/>
                  </a:prstClr>
                </a:solidFill>
              </a:rPr>
              <a:pPr/>
              <a:t>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20802960"/>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11E9B8-FBD4-438C-AF5F-667305AF5833}" type="datetime1">
              <a:rPr lang="en-US" smtClean="0">
                <a:solidFill>
                  <a:prstClr val="black">
                    <a:tint val="75000"/>
                  </a:prstClr>
                </a:solidFill>
              </a:rPr>
              <a:pPr/>
              <a:t>2/2/19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37700425"/>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C9F148-F549-4073-AB5C-5834CD879949}" type="datetime1">
              <a:rPr lang="en-US" smtClean="0">
                <a:solidFill>
                  <a:prstClr val="black">
                    <a:tint val="75000"/>
                  </a:prstClr>
                </a:solidFill>
              </a:rPr>
              <a:pPr/>
              <a:t>2/2/19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815298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8099E7-9DD3-4299-90F8-9846FCA66204}" type="datetime1">
              <a:rPr lang="en-US" smtClean="0">
                <a:solidFill>
                  <a:prstClr val="black">
                    <a:tint val="75000"/>
                  </a:prstClr>
                </a:solidFill>
              </a:rPr>
              <a:pPr/>
              <a:t>2/2/19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44233493"/>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959CB-3542-414D-8B44-2F5E0236A0FD}" type="datetime1">
              <a:rPr lang="en-US" smtClean="0">
                <a:solidFill>
                  <a:prstClr val="black">
                    <a:tint val="75000"/>
                  </a:prstClr>
                </a:solidFill>
              </a:rPr>
              <a:pPr/>
              <a:t>2/2/19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2127453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98C53C-14FF-4D5E-A68F-15DFC7D68265}" type="datetime1">
              <a:rPr lang="en-US" smtClean="0">
                <a:solidFill>
                  <a:prstClr val="black">
                    <a:tint val="75000"/>
                  </a:prstClr>
                </a:solidFill>
              </a:rPr>
              <a:pPr/>
              <a:t>2/2/19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78196778"/>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DBC9E-D78A-433F-89BF-14D5DA7B7CE9}" type="datetime1">
              <a:rPr lang="en-US" smtClean="0">
                <a:solidFill>
                  <a:prstClr val="black">
                    <a:tint val="75000"/>
                  </a:prstClr>
                </a:solidFill>
              </a:rPr>
              <a:pPr/>
              <a:t>2/2/19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35936071"/>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828FE3-9AE0-49A2-976F-324A07A44035}" type="datetime1">
              <a:rPr lang="en-US" smtClean="0">
                <a:solidFill>
                  <a:prstClr val="black">
                    <a:tint val="75000"/>
                  </a:prstClr>
                </a:solidFill>
              </a:rPr>
              <a:pPr/>
              <a:t>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7690474"/>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41AD1F-69F0-4F09-9216-7848FA869439}" type="datetime1">
              <a:rPr lang="en-US" smtClean="0">
                <a:solidFill>
                  <a:prstClr val="black">
                    <a:tint val="75000"/>
                  </a:prstClr>
                </a:solidFill>
              </a:rPr>
              <a:pPr/>
              <a:t>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59730149"/>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1A5C63-8B36-4754-851D-12FD2888AB62}" type="datetime1">
              <a:rPr lang="en-US" smtClean="0">
                <a:solidFill>
                  <a:prstClr val="black">
                    <a:tint val="75000"/>
                  </a:prstClr>
                </a:solidFill>
              </a:rPr>
              <a:pPr/>
              <a:t>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1718941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16F91-ED3E-4251-B1F7-EC5ADB84708A}" type="datetime1">
              <a:rPr lang="en-US" smtClean="0">
                <a:solidFill>
                  <a:prstClr val="black">
                    <a:tint val="75000"/>
                  </a:prstClr>
                </a:solidFill>
              </a:rPr>
              <a:pPr/>
              <a:t>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1769429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8E1BD6-2D5E-4D6A-B17F-9E7F4515CCE0}" type="datetime1">
              <a:rPr lang="en-US" smtClean="0">
                <a:solidFill>
                  <a:prstClr val="black">
                    <a:tint val="75000"/>
                  </a:prstClr>
                </a:solidFill>
              </a:rPr>
              <a:pPr/>
              <a:t>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143497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11E9B8-FBD4-438C-AF5F-667305AF5833}" type="datetime1">
              <a:rPr lang="en-US" smtClean="0">
                <a:solidFill>
                  <a:prstClr val="black">
                    <a:tint val="75000"/>
                  </a:prstClr>
                </a:solidFill>
              </a:rPr>
              <a:pPr/>
              <a:t>2/2/19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3514331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C9F148-F549-4073-AB5C-5834CD879949}" type="datetime1">
              <a:rPr lang="en-US" smtClean="0">
                <a:solidFill>
                  <a:prstClr val="black">
                    <a:tint val="75000"/>
                  </a:prstClr>
                </a:solidFill>
              </a:rPr>
              <a:pPr/>
              <a:t>2/2/19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2288726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8099E7-9DD3-4299-90F8-9846FCA66204}" type="datetime1">
              <a:rPr lang="en-US" smtClean="0">
                <a:solidFill>
                  <a:prstClr val="black">
                    <a:tint val="75000"/>
                  </a:prstClr>
                </a:solidFill>
              </a:rPr>
              <a:pPr/>
              <a:t>2/2/19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432378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959CB-3542-414D-8B44-2F5E0236A0FD}" type="datetime1">
              <a:rPr lang="en-US" smtClean="0">
                <a:solidFill>
                  <a:prstClr val="black">
                    <a:tint val="75000"/>
                  </a:prstClr>
                </a:solidFill>
              </a:rPr>
              <a:pPr/>
              <a:t>2/2/19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3184782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98C53C-14FF-4D5E-A68F-15DFC7D68265}" type="datetime1">
              <a:rPr lang="en-US" smtClean="0">
                <a:solidFill>
                  <a:prstClr val="black">
                    <a:tint val="75000"/>
                  </a:prstClr>
                </a:solidFill>
              </a:rPr>
              <a:pPr/>
              <a:t>2/2/19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1547496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DBC9E-D78A-433F-89BF-14D5DA7B7CE9}" type="datetime1">
              <a:rPr lang="en-US" smtClean="0">
                <a:solidFill>
                  <a:prstClr val="black">
                    <a:tint val="75000"/>
                  </a:prstClr>
                </a:solidFill>
              </a:rPr>
              <a:pPr/>
              <a:t>2/2/19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1730055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828FE3-9AE0-49A2-976F-324A07A44035}" type="datetime1">
              <a:rPr lang="en-US" smtClean="0">
                <a:solidFill>
                  <a:prstClr val="black">
                    <a:tint val="75000"/>
                  </a:prstClr>
                </a:solidFill>
              </a:rPr>
              <a:pPr/>
              <a:t>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525823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41AD1F-69F0-4F09-9216-7848FA869439}" type="datetime1">
              <a:rPr lang="en-US" smtClean="0">
                <a:solidFill>
                  <a:prstClr val="black">
                    <a:tint val="75000"/>
                  </a:prstClr>
                </a:solidFill>
              </a:rPr>
              <a:pPr/>
              <a:t>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3925678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fld id="{111EC4E2-6E65-4B38-A9F0-2491CD022231}" type="datetime1">
              <a:rPr lang="en-US" smtClean="0">
                <a:solidFill>
                  <a:prstClr val="black">
                    <a:tint val="75000"/>
                  </a:prstClr>
                </a:solidFill>
              </a:rPr>
              <a:pPr/>
              <a:t>2/2/19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fld id="{13F32364-6BA0-48AA-B029-3ED2192016FC}"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50773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fld id="{13F32364-6BA0-48AA-B029-3ED2192016FC}" type="slidenum">
              <a:rPr lang="en-US" smtClean="0">
                <a:solidFill>
                  <a:prstClr val="black"/>
                </a:solidFill>
              </a: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108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C2EE5E-49E3-41BC-B690-56250386BB7E}" type="datetime1">
              <a:rPr lang="en-US" smtClean="0">
                <a:solidFill>
                  <a:prstClr val="black">
                    <a:tint val="75000"/>
                  </a:prstClr>
                </a:solidFill>
                <a:latin typeface="Gill Sans MT"/>
              </a:rPr>
              <a:pPr/>
              <a:t>2/2/19</a:t>
            </a:fld>
            <a:endParaRPr lang="en-US">
              <a:solidFill>
                <a:prstClr val="black">
                  <a:tint val="75000"/>
                </a:prstClr>
              </a:solidFill>
              <a:latin typeface="Gill Sans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Gill Sans MT"/>
            </a:endParaRPr>
          </a:p>
        </p:txBody>
      </p:sp>
      <p:sp>
        <p:nvSpPr>
          <p:cNvPr id="6" name="Slide Number Placeholder 5"/>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3545437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73F18D-3D7C-411A-A3D5-BE9D715C217A}" type="datetime1">
              <a:rPr lang="en-US" smtClean="0">
                <a:solidFill>
                  <a:prstClr val="black">
                    <a:tint val="75000"/>
                  </a:prstClr>
                </a:solidFill>
                <a:latin typeface="Gill Sans MT"/>
              </a:rPr>
              <a:pPr/>
              <a:t>2/2/19</a:t>
            </a:fld>
            <a:endParaRPr lang="en-US">
              <a:solidFill>
                <a:prstClr val="black">
                  <a:tint val="75000"/>
                </a:prstClr>
              </a:solidFill>
              <a:latin typeface="Gill Sans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Gill Sans MT"/>
            </a:endParaRPr>
          </a:p>
        </p:txBody>
      </p:sp>
      <p:sp>
        <p:nvSpPr>
          <p:cNvPr id="7" name="Slide Number Placeholder 6"/>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528204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9761C9-07B9-4029-8A9C-6B9D4FE4DECF}" type="datetime1">
              <a:rPr lang="en-US" smtClean="0">
                <a:solidFill>
                  <a:prstClr val="black">
                    <a:tint val="75000"/>
                  </a:prstClr>
                </a:solidFill>
                <a:latin typeface="Gill Sans MT"/>
              </a:rPr>
              <a:pPr/>
              <a:t>2/2/19</a:t>
            </a:fld>
            <a:endParaRPr lang="en-US">
              <a:solidFill>
                <a:prstClr val="black">
                  <a:tint val="75000"/>
                </a:prstClr>
              </a:solidFill>
              <a:latin typeface="Gill Sans MT"/>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Gill Sans MT"/>
            </a:endParaRPr>
          </a:p>
        </p:txBody>
      </p:sp>
      <p:sp>
        <p:nvSpPr>
          <p:cNvPr id="9" name="Slide Number Placeholder 8"/>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117778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E2F76E-CE6C-410C-8FDC-D0091C24DEF1}" type="datetime1">
              <a:rPr lang="en-US" smtClean="0">
                <a:solidFill>
                  <a:prstClr val="black">
                    <a:tint val="75000"/>
                  </a:prstClr>
                </a:solidFill>
                <a:latin typeface="Gill Sans MT"/>
              </a:rPr>
              <a:pPr/>
              <a:t>2/2/19</a:t>
            </a:fld>
            <a:endParaRPr lang="en-US">
              <a:solidFill>
                <a:prstClr val="black">
                  <a:tint val="75000"/>
                </a:prstClr>
              </a:solidFill>
              <a:latin typeface="Gill Sans MT"/>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Gill Sans MT"/>
            </a:endParaRPr>
          </a:p>
        </p:txBody>
      </p:sp>
      <p:sp>
        <p:nvSpPr>
          <p:cNvPr id="5" name="Slide Number Placeholder 4"/>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2064765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5B8DD-F4B6-4735-BE3E-A30AC9916A28}" type="datetime1">
              <a:rPr lang="en-US" smtClean="0">
                <a:solidFill>
                  <a:prstClr val="black">
                    <a:tint val="75000"/>
                  </a:prstClr>
                </a:solidFill>
                <a:latin typeface="Gill Sans MT"/>
              </a:rPr>
              <a:pPr/>
              <a:t>2/2/19</a:t>
            </a:fld>
            <a:endParaRPr lang="en-US">
              <a:solidFill>
                <a:prstClr val="black">
                  <a:tint val="75000"/>
                </a:prstClr>
              </a:solidFill>
              <a:latin typeface="Gill Sans MT"/>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Gill Sans MT"/>
            </a:endParaRPr>
          </a:p>
        </p:txBody>
      </p:sp>
      <p:sp>
        <p:nvSpPr>
          <p:cNvPr id="4" name="Slide Number Placeholder 3"/>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281035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4FB2D7-3DDB-4FFD-8B82-F323B81C51BF}" type="datetime1">
              <a:rPr lang="en-US" smtClean="0">
                <a:solidFill>
                  <a:prstClr val="black">
                    <a:tint val="75000"/>
                  </a:prstClr>
                </a:solidFill>
                <a:latin typeface="Gill Sans MT"/>
              </a:rPr>
              <a:pPr/>
              <a:t>2/2/19</a:t>
            </a:fld>
            <a:endParaRPr lang="en-US">
              <a:solidFill>
                <a:prstClr val="black">
                  <a:tint val="75000"/>
                </a:prstClr>
              </a:solidFill>
              <a:latin typeface="Gill Sans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Gill Sans MT"/>
            </a:endParaRPr>
          </a:p>
        </p:txBody>
      </p:sp>
      <p:sp>
        <p:nvSpPr>
          <p:cNvPr id="7" name="Slide Number Placeholder 6"/>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1597306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8811807-3D87-4FB5-A3F7-954D5D4F8EE2}" type="datetime1">
              <a:rPr lang="en-US" smtClean="0">
                <a:solidFill>
                  <a:prstClr val="black">
                    <a:tint val="75000"/>
                  </a:prstClr>
                </a:solidFill>
                <a:latin typeface="Gill Sans MT"/>
              </a:rPr>
              <a:pPr/>
              <a:t>2/2/19</a:t>
            </a:fld>
            <a:endParaRPr lang="en-US">
              <a:solidFill>
                <a:prstClr val="black">
                  <a:tint val="75000"/>
                </a:prstClr>
              </a:solidFill>
              <a:latin typeface="Gill Sans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Gill Sans MT"/>
            </a:endParaRPr>
          </a:p>
        </p:txBody>
      </p:sp>
      <p:sp>
        <p:nvSpPr>
          <p:cNvPr id="7" name="Slide Number Placeholder 6"/>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1882542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A4A0BD-C698-4141-B404-5A877B3AA909}" type="datetime1">
              <a:rPr lang="en-US" smtClean="0">
                <a:solidFill>
                  <a:prstClr val="black">
                    <a:tint val="75000"/>
                  </a:prstClr>
                </a:solidFill>
                <a:latin typeface="Gill Sans MT"/>
              </a:rPr>
              <a:pPr/>
              <a:t>2/2/19</a:t>
            </a:fld>
            <a:endParaRPr lang="en-US">
              <a:solidFill>
                <a:prstClr val="black">
                  <a:tint val="75000"/>
                </a:prstClr>
              </a:solidFill>
              <a:latin typeface="Gill Sans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Gill Sans MT"/>
            </a:endParaRPr>
          </a:p>
        </p:txBody>
      </p:sp>
      <p:sp>
        <p:nvSpPr>
          <p:cNvPr id="6" name="Slide Number Placeholder 5"/>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3906994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8FC6B9-10FF-4561-B52B-0EFAB655D039}" type="datetime1">
              <a:rPr lang="en-US" smtClean="0">
                <a:solidFill>
                  <a:prstClr val="black">
                    <a:tint val="75000"/>
                  </a:prstClr>
                </a:solidFill>
                <a:latin typeface="Gill Sans MT"/>
              </a:rPr>
              <a:pPr/>
              <a:t>2/2/19</a:t>
            </a:fld>
            <a:endParaRPr lang="en-US">
              <a:solidFill>
                <a:prstClr val="black">
                  <a:tint val="75000"/>
                </a:prstClr>
              </a:solidFill>
              <a:latin typeface="Gill Sans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Gill Sans MT"/>
            </a:endParaRPr>
          </a:p>
        </p:txBody>
      </p:sp>
      <p:sp>
        <p:nvSpPr>
          <p:cNvPr id="6" name="Slide Number Placeholder 5"/>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3250574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79865"/>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308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7973223"/>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827195"/>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1083436"/>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7557100"/>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9477724"/>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6178662"/>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2392495"/>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704160"/>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7431223"/>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F95B04E4-937C-664F-B51F-D8C30ABD33B0}"/>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48FE1C4B-D953-0249-AAC5-1CEBC09BA0D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6CEAA0A5-E9E4-5140-BD46-DA6256C8BD9D}"/>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19D6D91-79A7-6D42-B64F-582CA85CF65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FA33B19D-FBD6-3545-A911-696365B2674E}"/>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3F69791-C3A5-1144-92B1-333CF796E52A}"/>
              </a:ext>
            </a:extLst>
          </p:cNvPr>
          <p:cNvSpPr>
            <a:spLocks noGrp="1" noChangeArrowheads="1"/>
          </p:cNvSpPr>
          <p:nvPr>
            <p:ph type="sldNum" sz="quarter" idx="12"/>
          </p:nvPr>
        </p:nvSpPr>
        <p:spPr/>
        <p:txBody>
          <a:bodyPr/>
          <a:lstStyle>
            <a:lvl1pPr>
              <a:defRPr sz="1200" smtClean="0"/>
            </a:lvl1pPr>
          </a:lstStyle>
          <a:p>
            <a:pPr>
              <a:defRPr/>
            </a:pPr>
            <a:fld id="{3B3FDAE8-A59F-B84A-B845-84C535A39ED0}" type="slidenum">
              <a:rPr lang="en-US" altLang="en-US"/>
              <a:pPr>
                <a:defRPr/>
              </a:pPr>
              <a:t>‹#›</a:t>
            </a:fld>
            <a:endParaRPr lang="en-US" altLang="en-US"/>
          </a:p>
        </p:txBody>
      </p:sp>
    </p:spTree>
    <p:extLst>
      <p:ext uri="{BB962C8B-B14F-4D97-AF65-F5344CB8AC3E}">
        <p14:creationId xmlns:p14="http://schemas.microsoft.com/office/powerpoint/2010/main" val="312653909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3A97B69-F936-9541-A4C0-4803E0D9803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ACF1560-B282-884D-8A11-92C4A17C9387}"/>
              </a:ext>
            </a:extLst>
          </p:cNvPr>
          <p:cNvSpPr>
            <a:spLocks noGrp="1" noChangeArrowheads="1"/>
          </p:cNvSpPr>
          <p:nvPr>
            <p:ph type="sldNum" sz="quarter" idx="11"/>
          </p:nvPr>
        </p:nvSpPr>
        <p:spPr>
          <a:ln/>
        </p:spPr>
        <p:txBody>
          <a:bodyPr/>
          <a:lstStyle>
            <a:lvl1pPr>
              <a:defRPr/>
            </a:lvl1pPr>
          </a:lstStyle>
          <a:p>
            <a:pPr>
              <a:defRPr/>
            </a:pPr>
            <a:fld id="{ABF4462A-42FE-A84B-9002-68A00ADE644F}" type="slidenum">
              <a:rPr lang="en-US" altLang="en-US"/>
              <a:pPr>
                <a:defRPr/>
              </a:pPr>
              <a:t>‹#›</a:t>
            </a:fld>
            <a:endParaRPr lang="en-US" altLang="en-US"/>
          </a:p>
        </p:txBody>
      </p:sp>
    </p:spTree>
    <p:extLst>
      <p:ext uri="{BB962C8B-B14F-4D97-AF65-F5344CB8AC3E}">
        <p14:creationId xmlns:p14="http://schemas.microsoft.com/office/powerpoint/2010/main" val="1328977085"/>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F2623055-6F7E-CF4A-ADEE-B8106026EC5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508F7ABC-7804-9A45-8345-A3C1D4AE2951}"/>
              </a:ext>
            </a:extLst>
          </p:cNvPr>
          <p:cNvSpPr>
            <a:spLocks noGrp="1" noChangeArrowheads="1"/>
          </p:cNvSpPr>
          <p:nvPr>
            <p:ph type="sldNum" sz="quarter" idx="11"/>
          </p:nvPr>
        </p:nvSpPr>
        <p:spPr>
          <a:ln/>
        </p:spPr>
        <p:txBody>
          <a:bodyPr/>
          <a:lstStyle>
            <a:lvl1pPr>
              <a:defRPr/>
            </a:lvl1pPr>
          </a:lstStyle>
          <a:p>
            <a:pPr>
              <a:defRPr/>
            </a:pPr>
            <a:fld id="{33CFE70D-E1B6-6444-B39A-56D9F01DCD47}" type="slidenum">
              <a:rPr lang="en-US" altLang="en-US"/>
              <a:pPr>
                <a:defRPr/>
              </a:pPr>
              <a:t>‹#›</a:t>
            </a:fld>
            <a:endParaRPr lang="en-US" altLang="en-US"/>
          </a:p>
        </p:txBody>
      </p:sp>
    </p:spTree>
    <p:extLst>
      <p:ext uri="{BB962C8B-B14F-4D97-AF65-F5344CB8AC3E}">
        <p14:creationId xmlns:p14="http://schemas.microsoft.com/office/powerpoint/2010/main" val="2934276307"/>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371F563C-CD40-A941-946F-51381E41C508}"/>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3913447-512A-8E4A-90A4-7079BD9A51DA}"/>
              </a:ext>
            </a:extLst>
          </p:cNvPr>
          <p:cNvSpPr>
            <a:spLocks noGrp="1" noChangeArrowheads="1"/>
          </p:cNvSpPr>
          <p:nvPr>
            <p:ph type="sldNum" sz="quarter" idx="11"/>
          </p:nvPr>
        </p:nvSpPr>
        <p:spPr>
          <a:ln/>
        </p:spPr>
        <p:txBody>
          <a:bodyPr/>
          <a:lstStyle>
            <a:lvl1pPr>
              <a:defRPr/>
            </a:lvl1pPr>
          </a:lstStyle>
          <a:p>
            <a:pPr>
              <a:defRPr/>
            </a:pPr>
            <a:fld id="{F061E867-9ECF-604D-A3A5-B01890269E4D}" type="slidenum">
              <a:rPr lang="en-US" altLang="en-US"/>
              <a:pPr>
                <a:defRPr/>
              </a:pPr>
              <a:t>‹#›</a:t>
            </a:fld>
            <a:endParaRPr lang="en-US" altLang="en-US"/>
          </a:p>
        </p:txBody>
      </p:sp>
    </p:spTree>
    <p:extLst>
      <p:ext uri="{BB962C8B-B14F-4D97-AF65-F5344CB8AC3E}">
        <p14:creationId xmlns:p14="http://schemas.microsoft.com/office/powerpoint/2010/main" val="3600713822"/>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5F572121-A8E8-2D44-9C8A-867F1E7CF2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375A6BC4-4875-D14C-AD8B-EDD376D8CFAC}"/>
              </a:ext>
            </a:extLst>
          </p:cNvPr>
          <p:cNvSpPr>
            <a:spLocks noGrp="1" noChangeArrowheads="1"/>
          </p:cNvSpPr>
          <p:nvPr>
            <p:ph type="sldNum" sz="quarter" idx="11"/>
          </p:nvPr>
        </p:nvSpPr>
        <p:spPr>
          <a:ln/>
        </p:spPr>
        <p:txBody>
          <a:bodyPr/>
          <a:lstStyle>
            <a:lvl1pPr>
              <a:defRPr/>
            </a:lvl1pPr>
          </a:lstStyle>
          <a:p>
            <a:pPr>
              <a:defRPr/>
            </a:pPr>
            <a:fld id="{6BF9FD31-60B6-C346-9D89-A4089B899D90}" type="slidenum">
              <a:rPr lang="en-US" altLang="en-US"/>
              <a:pPr>
                <a:defRPr/>
              </a:pPr>
              <a:t>‹#›</a:t>
            </a:fld>
            <a:endParaRPr lang="en-US" altLang="en-US"/>
          </a:p>
        </p:txBody>
      </p:sp>
    </p:spTree>
    <p:extLst>
      <p:ext uri="{BB962C8B-B14F-4D97-AF65-F5344CB8AC3E}">
        <p14:creationId xmlns:p14="http://schemas.microsoft.com/office/powerpoint/2010/main" val="761109831"/>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4209F53-5EDE-1248-9733-CEB7AFA430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CED11C88-124D-0347-AECA-31127847197C}"/>
              </a:ext>
            </a:extLst>
          </p:cNvPr>
          <p:cNvSpPr>
            <a:spLocks noGrp="1" noChangeArrowheads="1"/>
          </p:cNvSpPr>
          <p:nvPr>
            <p:ph type="sldNum" sz="quarter" idx="11"/>
          </p:nvPr>
        </p:nvSpPr>
        <p:spPr>
          <a:ln/>
        </p:spPr>
        <p:txBody>
          <a:bodyPr/>
          <a:lstStyle>
            <a:lvl1pPr>
              <a:defRPr/>
            </a:lvl1pPr>
          </a:lstStyle>
          <a:p>
            <a:pPr>
              <a:defRPr/>
            </a:pPr>
            <a:fld id="{ABA189F7-876C-7946-AB0D-5451C843C772}" type="slidenum">
              <a:rPr lang="en-US" altLang="en-US"/>
              <a:pPr>
                <a:defRPr/>
              </a:pPr>
              <a:t>‹#›</a:t>
            </a:fld>
            <a:endParaRPr lang="en-US" altLang="en-US"/>
          </a:p>
        </p:txBody>
      </p:sp>
    </p:spTree>
    <p:extLst>
      <p:ext uri="{BB962C8B-B14F-4D97-AF65-F5344CB8AC3E}">
        <p14:creationId xmlns:p14="http://schemas.microsoft.com/office/powerpoint/2010/main" val="717643544"/>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9347127D-50D6-804E-BBDB-090FFD76C82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34CA717C-BE13-1D47-AAC5-E762962F17AE}"/>
              </a:ext>
            </a:extLst>
          </p:cNvPr>
          <p:cNvSpPr>
            <a:spLocks noGrp="1" noChangeArrowheads="1"/>
          </p:cNvSpPr>
          <p:nvPr>
            <p:ph type="sldNum" sz="quarter" idx="11"/>
          </p:nvPr>
        </p:nvSpPr>
        <p:spPr>
          <a:ln/>
        </p:spPr>
        <p:txBody>
          <a:bodyPr/>
          <a:lstStyle>
            <a:lvl1pPr>
              <a:defRPr/>
            </a:lvl1pPr>
          </a:lstStyle>
          <a:p>
            <a:pPr>
              <a:defRPr/>
            </a:pPr>
            <a:fld id="{AA20B547-CD99-0740-9575-71E48EA0F20D}" type="slidenum">
              <a:rPr lang="en-US" altLang="en-US"/>
              <a:pPr>
                <a:defRPr/>
              </a:pPr>
              <a:t>‹#›</a:t>
            </a:fld>
            <a:endParaRPr lang="en-US" altLang="en-US"/>
          </a:p>
        </p:txBody>
      </p:sp>
    </p:spTree>
    <p:extLst>
      <p:ext uri="{BB962C8B-B14F-4D97-AF65-F5344CB8AC3E}">
        <p14:creationId xmlns:p14="http://schemas.microsoft.com/office/powerpoint/2010/main" val="2047003591"/>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5A4E499A-3343-9649-900F-C1B6B1CC41A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9BAFF69-6AD8-F144-AFCC-520891BC230A}"/>
              </a:ext>
            </a:extLst>
          </p:cNvPr>
          <p:cNvSpPr>
            <a:spLocks noGrp="1" noChangeArrowheads="1"/>
          </p:cNvSpPr>
          <p:nvPr>
            <p:ph type="sldNum" sz="quarter" idx="11"/>
          </p:nvPr>
        </p:nvSpPr>
        <p:spPr>
          <a:ln/>
        </p:spPr>
        <p:txBody>
          <a:bodyPr/>
          <a:lstStyle>
            <a:lvl1pPr>
              <a:defRPr/>
            </a:lvl1pPr>
          </a:lstStyle>
          <a:p>
            <a:pPr>
              <a:defRPr/>
            </a:pPr>
            <a:fld id="{0EE647DD-C717-6B4E-971B-369A4AC6E6F3}" type="slidenum">
              <a:rPr lang="en-US" altLang="en-US"/>
              <a:pPr>
                <a:defRPr/>
              </a:pPr>
              <a:t>‹#›</a:t>
            </a:fld>
            <a:endParaRPr lang="en-US" altLang="en-US"/>
          </a:p>
        </p:txBody>
      </p:sp>
    </p:spTree>
    <p:extLst>
      <p:ext uri="{BB962C8B-B14F-4D97-AF65-F5344CB8AC3E}">
        <p14:creationId xmlns:p14="http://schemas.microsoft.com/office/powerpoint/2010/main" val="641869992"/>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E62CFF8-7633-3B4B-A468-F476C6361E3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3917E0F-F572-F344-8271-E7F412A98639}"/>
              </a:ext>
            </a:extLst>
          </p:cNvPr>
          <p:cNvSpPr>
            <a:spLocks noGrp="1" noChangeArrowheads="1"/>
          </p:cNvSpPr>
          <p:nvPr>
            <p:ph type="sldNum" sz="quarter" idx="11"/>
          </p:nvPr>
        </p:nvSpPr>
        <p:spPr>
          <a:ln/>
        </p:spPr>
        <p:txBody>
          <a:bodyPr/>
          <a:lstStyle>
            <a:lvl1pPr>
              <a:defRPr/>
            </a:lvl1pPr>
          </a:lstStyle>
          <a:p>
            <a:pPr>
              <a:defRPr/>
            </a:pPr>
            <a:fld id="{64A61CCF-7B61-6046-A6E3-819C5F7B3F8C}" type="slidenum">
              <a:rPr lang="en-US" altLang="en-US"/>
              <a:pPr>
                <a:defRPr/>
              </a:pPr>
              <a:t>‹#›</a:t>
            </a:fld>
            <a:endParaRPr lang="en-US" altLang="en-US"/>
          </a:p>
        </p:txBody>
      </p:sp>
    </p:spTree>
    <p:extLst>
      <p:ext uri="{BB962C8B-B14F-4D97-AF65-F5344CB8AC3E}">
        <p14:creationId xmlns:p14="http://schemas.microsoft.com/office/powerpoint/2010/main" val="1485444395"/>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FF2FD485-06A1-EE45-9A8B-F048E7EEEAE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3E0F4D9-5214-6441-8A0F-C2CBFC75B8CF}"/>
              </a:ext>
            </a:extLst>
          </p:cNvPr>
          <p:cNvSpPr>
            <a:spLocks noGrp="1" noChangeArrowheads="1"/>
          </p:cNvSpPr>
          <p:nvPr>
            <p:ph type="sldNum" sz="quarter" idx="11"/>
          </p:nvPr>
        </p:nvSpPr>
        <p:spPr>
          <a:ln/>
        </p:spPr>
        <p:txBody>
          <a:bodyPr/>
          <a:lstStyle>
            <a:lvl1pPr>
              <a:defRPr/>
            </a:lvl1pPr>
          </a:lstStyle>
          <a:p>
            <a:pPr>
              <a:defRPr/>
            </a:pPr>
            <a:fld id="{F24D7BF4-82CD-7E43-873E-37D879C1B9E0}" type="slidenum">
              <a:rPr lang="en-US" altLang="en-US"/>
              <a:pPr>
                <a:defRPr/>
              </a:pPr>
              <a:t>‹#›</a:t>
            </a:fld>
            <a:endParaRPr lang="en-US" altLang="en-US"/>
          </a:p>
        </p:txBody>
      </p:sp>
    </p:spTree>
    <p:extLst>
      <p:ext uri="{BB962C8B-B14F-4D97-AF65-F5344CB8AC3E}">
        <p14:creationId xmlns:p14="http://schemas.microsoft.com/office/powerpoint/2010/main" val="2031236021"/>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0F2C3A7A-5BD4-D542-A789-B3C16EBBD7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538ED7B-3605-2040-BC3F-5A78278E3E39}"/>
              </a:ext>
            </a:extLst>
          </p:cNvPr>
          <p:cNvSpPr>
            <a:spLocks noGrp="1" noChangeArrowheads="1"/>
          </p:cNvSpPr>
          <p:nvPr>
            <p:ph type="sldNum" sz="quarter" idx="11"/>
          </p:nvPr>
        </p:nvSpPr>
        <p:spPr>
          <a:ln/>
        </p:spPr>
        <p:txBody>
          <a:bodyPr/>
          <a:lstStyle>
            <a:lvl1pPr>
              <a:defRPr/>
            </a:lvl1pPr>
          </a:lstStyle>
          <a:p>
            <a:pPr>
              <a:defRPr/>
            </a:pPr>
            <a:fld id="{1F0AD733-BDC3-EB40-9C11-FAC3CFD161D0}" type="slidenum">
              <a:rPr lang="en-US" altLang="en-US"/>
              <a:pPr>
                <a:defRPr/>
              </a:pPr>
              <a:t>‹#›</a:t>
            </a:fld>
            <a:endParaRPr lang="en-US" altLang="en-US"/>
          </a:p>
        </p:txBody>
      </p:sp>
    </p:spTree>
    <p:extLst>
      <p:ext uri="{BB962C8B-B14F-4D97-AF65-F5344CB8AC3E}">
        <p14:creationId xmlns:p14="http://schemas.microsoft.com/office/powerpoint/2010/main" val="87596691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8D14A05F-C43C-B549-A1DA-16E973F5AA3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D961FA-CC1E-B14D-A413-07AD525F4F1D}"/>
              </a:ext>
            </a:extLst>
          </p:cNvPr>
          <p:cNvSpPr>
            <a:spLocks noGrp="1" noChangeArrowheads="1"/>
          </p:cNvSpPr>
          <p:nvPr>
            <p:ph type="sldNum" sz="quarter" idx="11"/>
          </p:nvPr>
        </p:nvSpPr>
        <p:spPr>
          <a:ln/>
        </p:spPr>
        <p:txBody>
          <a:bodyPr/>
          <a:lstStyle>
            <a:lvl1pPr>
              <a:defRPr/>
            </a:lvl1pPr>
          </a:lstStyle>
          <a:p>
            <a:pPr>
              <a:defRPr/>
            </a:pPr>
            <a:fld id="{8897B481-D5ED-9E41-8320-7EA96DF4FEC5}" type="slidenum">
              <a:rPr lang="en-US" altLang="en-US"/>
              <a:pPr>
                <a:defRPr/>
              </a:pPr>
              <a:t>‹#›</a:t>
            </a:fld>
            <a:endParaRPr lang="en-US" altLang="en-US"/>
          </a:p>
        </p:txBody>
      </p:sp>
    </p:spTree>
    <p:extLst>
      <p:ext uri="{BB962C8B-B14F-4D97-AF65-F5344CB8AC3E}">
        <p14:creationId xmlns:p14="http://schemas.microsoft.com/office/powerpoint/2010/main" val="2639219003"/>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1F06B77A-E106-6F45-A98B-32502AD6FD6C}" type="slidenum">
              <a:rPr lang="en-US" altLang="en-US"/>
              <a:pPr>
                <a:defRPr/>
              </a:pPr>
              <a:t>‹#›</a:t>
            </a:fld>
            <a:endParaRPr lang="en-US" altLang="en-US"/>
          </a:p>
        </p:txBody>
      </p:sp>
    </p:spTree>
    <p:extLst>
      <p:ext uri="{BB962C8B-B14F-4D97-AF65-F5344CB8AC3E}">
        <p14:creationId xmlns:p14="http://schemas.microsoft.com/office/powerpoint/2010/main" val="3774817146"/>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FD930BB-AD26-2C48-AF8C-E1BF73EB73BC}" type="slidenum">
              <a:rPr lang="en-US" altLang="en-US"/>
              <a:pPr>
                <a:defRPr/>
              </a:pPr>
              <a:t>‹#›</a:t>
            </a:fld>
            <a:endParaRPr lang="en-US" altLang="en-US"/>
          </a:p>
        </p:txBody>
      </p:sp>
    </p:spTree>
    <p:extLst>
      <p:ext uri="{BB962C8B-B14F-4D97-AF65-F5344CB8AC3E}">
        <p14:creationId xmlns:p14="http://schemas.microsoft.com/office/powerpoint/2010/main" val="2270393116"/>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20BDC4A-43C4-3F44-8487-469192DEEAFF}" type="slidenum">
              <a:rPr lang="en-US" altLang="en-US"/>
              <a:pPr>
                <a:defRPr/>
              </a:pPr>
              <a:t>‹#›</a:t>
            </a:fld>
            <a:endParaRPr lang="en-US" altLang="en-US"/>
          </a:p>
        </p:txBody>
      </p:sp>
    </p:spTree>
    <p:extLst>
      <p:ext uri="{BB962C8B-B14F-4D97-AF65-F5344CB8AC3E}">
        <p14:creationId xmlns:p14="http://schemas.microsoft.com/office/powerpoint/2010/main" val="2408904040"/>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8C0071F-E0AB-AE4F-9B22-B483EE53E54F}" type="slidenum">
              <a:rPr lang="en-US" altLang="en-US"/>
              <a:pPr>
                <a:defRPr/>
              </a:pPr>
              <a:t>‹#›</a:t>
            </a:fld>
            <a:endParaRPr lang="en-US" altLang="en-US"/>
          </a:p>
        </p:txBody>
      </p:sp>
    </p:spTree>
    <p:extLst>
      <p:ext uri="{BB962C8B-B14F-4D97-AF65-F5344CB8AC3E}">
        <p14:creationId xmlns:p14="http://schemas.microsoft.com/office/powerpoint/2010/main" val="2054936599"/>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2DEAF9F4-3DA5-6341-A6BF-70A132512067}" type="slidenum">
              <a:rPr lang="en-US" altLang="en-US"/>
              <a:pPr>
                <a:defRPr/>
              </a:pPr>
              <a:t>‹#›</a:t>
            </a:fld>
            <a:endParaRPr lang="en-US" altLang="en-US"/>
          </a:p>
        </p:txBody>
      </p:sp>
    </p:spTree>
    <p:extLst>
      <p:ext uri="{BB962C8B-B14F-4D97-AF65-F5344CB8AC3E}">
        <p14:creationId xmlns:p14="http://schemas.microsoft.com/office/powerpoint/2010/main" val="943320771"/>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A14A479-7669-F34C-B465-8F92DC6094F9}" type="slidenum">
              <a:rPr lang="en-US" altLang="en-US"/>
              <a:pPr>
                <a:defRPr/>
              </a:pPr>
              <a:t>‹#›</a:t>
            </a:fld>
            <a:endParaRPr lang="en-US" altLang="en-US"/>
          </a:p>
        </p:txBody>
      </p:sp>
    </p:spTree>
    <p:extLst>
      <p:ext uri="{BB962C8B-B14F-4D97-AF65-F5344CB8AC3E}">
        <p14:creationId xmlns:p14="http://schemas.microsoft.com/office/powerpoint/2010/main" val="3227042157"/>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82B8AD63-067C-CB4C-A624-3B5A1EC043B3}" type="slidenum">
              <a:rPr lang="en-US" altLang="en-US"/>
              <a:pPr>
                <a:defRPr/>
              </a:pPr>
              <a:t>‹#›</a:t>
            </a:fld>
            <a:endParaRPr lang="en-US" altLang="en-US"/>
          </a:p>
        </p:txBody>
      </p:sp>
    </p:spTree>
    <p:extLst>
      <p:ext uri="{BB962C8B-B14F-4D97-AF65-F5344CB8AC3E}">
        <p14:creationId xmlns:p14="http://schemas.microsoft.com/office/powerpoint/2010/main" val="4051083650"/>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7BEA5F1-A4EF-2942-94D1-FBA5332008C3}" type="slidenum">
              <a:rPr lang="en-US" altLang="en-US"/>
              <a:pPr>
                <a:defRPr/>
              </a:pPr>
              <a:t>‹#›</a:t>
            </a:fld>
            <a:endParaRPr lang="en-US" altLang="en-US"/>
          </a:p>
        </p:txBody>
      </p:sp>
    </p:spTree>
    <p:extLst>
      <p:ext uri="{BB962C8B-B14F-4D97-AF65-F5344CB8AC3E}">
        <p14:creationId xmlns:p14="http://schemas.microsoft.com/office/powerpoint/2010/main" val="4146575159"/>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8B91A747-713C-864B-BF86-EC1FD938DA1F}" type="slidenum">
              <a:rPr lang="en-US" altLang="en-US"/>
              <a:pPr>
                <a:defRPr/>
              </a:pPr>
              <a:t>‹#›</a:t>
            </a:fld>
            <a:endParaRPr lang="en-US" altLang="en-US"/>
          </a:p>
        </p:txBody>
      </p:sp>
    </p:spTree>
    <p:extLst>
      <p:ext uri="{BB962C8B-B14F-4D97-AF65-F5344CB8AC3E}">
        <p14:creationId xmlns:p14="http://schemas.microsoft.com/office/powerpoint/2010/main" val="182630492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CE137BB-ED14-FE4D-A877-90D513740374}" type="slidenum">
              <a:rPr lang="en-US" altLang="en-US"/>
              <a:pPr>
                <a:defRPr/>
              </a:pPr>
              <a:t>‹#›</a:t>
            </a:fld>
            <a:endParaRPr lang="en-US" altLang="en-US"/>
          </a:p>
        </p:txBody>
      </p:sp>
    </p:spTree>
    <p:extLst>
      <p:ext uri="{BB962C8B-B14F-4D97-AF65-F5344CB8AC3E}">
        <p14:creationId xmlns:p14="http://schemas.microsoft.com/office/powerpoint/2010/main" val="393147913"/>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31BAB59-0B37-E744-B4B5-51E8CF51E598}" type="slidenum">
              <a:rPr lang="en-US" altLang="en-US"/>
              <a:pPr>
                <a:defRPr/>
              </a:pPr>
              <a:t>‹#›</a:t>
            </a:fld>
            <a:endParaRPr lang="en-US" altLang="en-US"/>
          </a:p>
        </p:txBody>
      </p:sp>
    </p:spTree>
    <p:extLst>
      <p:ext uri="{BB962C8B-B14F-4D97-AF65-F5344CB8AC3E}">
        <p14:creationId xmlns:p14="http://schemas.microsoft.com/office/powerpoint/2010/main" val="2497486305"/>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5846E0E-DB91-8143-BB5D-4E44299E8C7A}" type="slidenum">
              <a:rPr lang="en-US" altLang="en-US"/>
              <a:pPr>
                <a:defRPr/>
              </a:pPr>
              <a:t>‹#›</a:t>
            </a:fld>
            <a:endParaRPr lang="en-US" altLang="en-US"/>
          </a:p>
        </p:txBody>
      </p:sp>
    </p:spTree>
    <p:extLst>
      <p:ext uri="{BB962C8B-B14F-4D97-AF65-F5344CB8AC3E}">
        <p14:creationId xmlns:p14="http://schemas.microsoft.com/office/powerpoint/2010/main" val="34763321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1.pn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1.pn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9.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20.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image" Target="../media/image1.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image" Target="../media/image1.png"/><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2.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3.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image" Target="../media/image1.png"/></Relationships>
</file>

<file path=ppt/slideMasters/_rels/slideMaster27.xml.rels><?xml version="1.0" encoding="UTF-8" standalone="yes"?>
<Relationships xmlns="http://schemas.openxmlformats.org/package/2006/relationships"><Relationship Id="rId8" Type="http://schemas.openxmlformats.org/officeDocument/2006/relationships/theme" Target="../theme/theme27.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5" Type="http://schemas.openxmlformats.org/officeDocument/2006/relationships/slideLayout" Target="../slideLayouts/slideLayout287.xml"/><Relationship Id="rId4"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1.pn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8.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image" Target="../media/image1.png"/><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9.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image" Target="../media/image1.png"/><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0.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image" Target="../media/image1.png"/><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theme" Target="../theme/theme33.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1.pn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4.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5.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image" Target="../media/image1.png"/><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6.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image" Target="../media/image1.png"/><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37.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image" Target="../media/image1.png"/><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theme" Target="../theme/theme38.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9.xml"/><Relationship Id="rId13" Type="http://schemas.openxmlformats.org/officeDocument/2006/relationships/theme" Target="../theme/theme39.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slideLayout" Target="../slideLayouts/slideLayout423.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1.xml"/><Relationship Id="rId13" Type="http://schemas.openxmlformats.org/officeDocument/2006/relationships/image" Target="../media/image1.png"/><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40.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theme" Target="../theme/theme41.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slideLayout" Target="../slideLayouts/slideLayout446.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 Id="rId14" Type="http://schemas.openxmlformats.org/officeDocument/2006/relationships/image" Target="../media/image1.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4.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2.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3.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6.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theme" Target="../theme/theme44.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7.xml"/><Relationship Id="rId13" Type="http://schemas.openxmlformats.org/officeDocument/2006/relationships/image" Target="../media/image1.png"/><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theme" Target="../theme/theme45.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8.xml"/><Relationship Id="rId13" Type="http://schemas.openxmlformats.org/officeDocument/2006/relationships/image" Target="../media/image1.png"/><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theme" Target="../theme/theme46.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9.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47.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0.xml"/><Relationship Id="rId13" Type="http://schemas.openxmlformats.org/officeDocument/2006/relationships/image" Target="../media/image1.png"/><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theme" Target="../theme/theme48.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1.xml"/><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9.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theme" Target="../theme/theme51.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slideLayout" Target="../slideLayouts/slideLayout557.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5.xml"/><Relationship Id="rId13" Type="http://schemas.openxmlformats.org/officeDocument/2006/relationships/image" Target="../media/image1.png"/><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theme" Target="../theme/theme52.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theme" Target="../theme/theme53.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slideLayout" Target="../slideLayouts/slideLayout580.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3" Type="http://schemas.openxmlformats.org/officeDocument/2006/relationships/slideLayout" Target="../slideLayouts/slideLayout583.xml"/><Relationship Id="rId7" Type="http://schemas.openxmlformats.org/officeDocument/2006/relationships/theme" Target="../theme/theme54.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5" Type="http://schemas.openxmlformats.org/officeDocument/2006/relationships/slideLayout" Target="../slideLayouts/slideLayout585.xml"/><Relationship Id="rId4" Type="http://schemas.openxmlformats.org/officeDocument/2006/relationships/slideLayout" Target="../slideLayouts/slideLayout58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4.xml"/><Relationship Id="rId3" Type="http://schemas.openxmlformats.org/officeDocument/2006/relationships/slideLayout" Target="../slideLayouts/slideLayout589.xml"/><Relationship Id="rId7" Type="http://schemas.openxmlformats.org/officeDocument/2006/relationships/slideLayout" Target="../slideLayouts/slideLayout593.xml"/><Relationship Id="rId12" Type="http://schemas.openxmlformats.org/officeDocument/2006/relationships/theme" Target="../theme/theme55.xml"/><Relationship Id="rId2" Type="http://schemas.openxmlformats.org/officeDocument/2006/relationships/slideLayout" Target="../slideLayouts/slideLayout588.xml"/><Relationship Id="rId1" Type="http://schemas.openxmlformats.org/officeDocument/2006/relationships/slideLayout" Target="../slideLayouts/slideLayout587.xml"/><Relationship Id="rId6" Type="http://schemas.openxmlformats.org/officeDocument/2006/relationships/slideLayout" Target="../slideLayouts/slideLayout592.xml"/><Relationship Id="rId11" Type="http://schemas.openxmlformats.org/officeDocument/2006/relationships/slideLayout" Target="../slideLayouts/slideLayout597.xml"/><Relationship Id="rId5" Type="http://schemas.openxmlformats.org/officeDocument/2006/relationships/slideLayout" Target="../slideLayouts/slideLayout591.xml"/><Relationship Id="rId10" Type="http://schemas.openxmlformats.org/officeDocument/2006/relationships/slideLayout" Target="../slideLayouts/slideLayout596.xml"/><Relationship Id="rId4" Type="http://schemas.openxmlformats.org/officeDocument/2006/relationships/slideLayout" Target="../slideLayouts/slideLayout590.xml"/><Relationship Id="rId9" Type="http://schemas.openxmlformats.org/officeDocument/2006/relationships/slideLayout" Target="../slideLayouts/slideLayout595.xml"/></Relationships>
</file>

<file path=ppt/slideMasters/_rels/slideMaster56.xml.rels><?xml version="1.0" encoding="UTF-8" standalone="yes"?>
<Relationships xmlns="http://schemas.openxmlformats.org/package/2006/relationships"><Relationship Id="rId8" Type="http://schemas.openxmlformats.org/officeDocument/2006/relationships/theme" Target="../theme/theme56.xml"/><Relationship Id="rId3" Type="http://schemas.openxmlformats.org/officeDocument/2006/relationships/slideLayout" Target="../slideLayouts/slideLayout600.xml"/><Relationship Id="rId7" Type="http://schemas.openxmlformats.org/officeDocument/2006/relationships/slideLayout" Target="../slideLayouts/slideLayout604.xml"/><Relationship Id="rId2" Type="http://schemas.openxmlformats.org/officeDocument/2006/relationships/slideLayout" Target="../slideLayouts/slideLayout599.xml"/><Relationship Id="rId1" Type="http://schemas.openxmlformats.org/officeDocument/2006/relationships/slideLayout" Target="../slideLayouts/slideLayout598.xml"/><Relationship Id="rId6" Type="http://schemas.openxmlformats.org/officeDocument/2006/relationships/slideLayout" Target="../slideLayouts/slideLayout603.xml"/><Relationship Id="rId5" Type="http://schemas.openxmlformats.org/officeDocument/2006/relationships/slideLayout" Target="../slideLayouts/slideLayout602.xml"/><Relationship Id="rId4" Type="http://schemas.openxmlformats.org/officeDocument/2006/relationships/slideLayout" Target="../slideLayouts/slideLayout601.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2.xml"/><Relationship Id="rId3" Type="http://schemas.openxmlformats.org/officeDocument/2006/relationships/slideLayout" Target="../slideLayouts/slideLayout607.xml"/><Relationship Id="rId7" Type="http://schemas.openxmlformats.org/officeDocument/2006/relationships/slideLayout" Target="../slideLayouts/slideLayout611.xml"/><Relationship Id="rId12" Type="http://schemas.openxmlformats.org/officeDocument/2006/relationships/theme" Target="../theme/theme57.xml"/><Relationship Id="rId2" Type="http://schemas.openxmlformats.org/officeDocument/2006/relationships/slideLayout" Target="../slideLayouts/slideLayout606.xml"/><Relationship Id="rId1" Type="http://schemas.openxmlformats.org/officeDocument/2006/relationships/slideLayout" Target="../slideLayouts/slideLayout605.xml"/><Relationship Id="rId6" Type="http://schemas.openxmlformats.org/officeDocument/2006/relationships/slideLayout" Target="../slideLayouts/slideLayout610.xml"/><Relationship Id="rId11" Type="http://schemas.openxmlformats.org/officeDocument/2006/relationships/slideLayout" Target="../slideLayouts/slideLayout615.xml"/><Relationship Id="rId5" Type="http://schemas.openxmlformats.org/officeDocument/2006/relationships/slideLayout" Target="../slideLayouts/slideLayout609.xml"/><Relationship Id="rId10" Type="http://schemas.openxmlformats.org/officeDocument/2006/relationships/slideLayout" Target="../slideLayouts/slideLayout614.xml"/><Relationship Id="rId4" Type="http://schemas.openxmlformats.org/officeDocument/2006/relationships/slideLayout" Target="../slideLayouts/slideLayout608.xml"/><Relationship Id="rId9" Type="http://schemas.openxmlformats.org/officeDocument/2006/relationships/slideLayout" Target="../slideLayouts/slideLayout613.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23.xml"/><Relationship Id="rId3" Type="http://schemas.openxmlformats.org/officeDocument/2006/relationships/slideLayout" Target="../slideLayouts/slideLayout618.xml"/><Relationship Id="rId7" Type="http://schemas.openxmlformats.org/officeDocument/2006/relationships/slideLayout" Target="../slideLayouts/slideLayout622.xml"/><Relationship Id="rId12" Type="http://schemas.openxmlformats.org/officeDocument/2006/relationships/theme" Target="../theme/theme58.xml"/><Relationship Id="rId2" Type="http://schemas.openxmlformats.org/officeDocument/2006/relationships/slideLayout" Target="../slideLayouts/slideLayout617.xml"/><Relationship Id="rId1" Type="http://schemas.openxmlformats.org/officeDocument/2006/relationships/slideLayout" Target="../slideLayouts/slideLayout616.xml"/><Relationship Id="rId6" Type="http://schemas.openxmlformats.org/officeDocument/2006/relationships/slideLayout" Target="../slideLayouts/slideLayout621.xml"/><Relationship Id="rId11" Type="http://schemas.openxmlformats.org/officeDocument/2006/relationships/slideLayout" Target="../slideLayouts/slideLayout626.xml"/><Relationship Id="rId5" Type="http://schemas.openxmlformats.org/officeDocument/2006/relationships/slideLayout" Target="../slideLayouts/slideLayout620.xml"/><Relationship Id="rId10" Type="http://schemas.openxmlformats.org/officeDocument/2006/relationships/slideLayout" Target="../slideLayouts/slideLayout625.xml"/><Relationship Id="rId4" Type="http://schemas.openxmlformats.org/officeDocument/2006/relationships/slideLayout" Target="../slideLayouts/slideLayout619.xml"/><Relationship Id="rId9" Type="http://schemas.openxmlformats.org/officeDocument/2006/relationships/slideLayout" Target="../slideLayouts/slideLayout624.xml"/></Relationships>
</file>

<file path=ppt/slideMasters/_rels/slideMaster59.xml.rels><?xml version="1.0" encoding="UTF-8" standalone="yes"?>
<Relationships xmlns="http://schemas.openxmlformats.org/package/2006/relationships"><Relationship Id="rId3" Type="http://schemas.openxmlformats.org/officeDocument/2006/relationships/theme" Target="../theme/theme59.xml"/><Relationship Id="rId2" Type="http://schemas.openxmlformats.org/officeDocument/2006/relationships/slideLayout" Target="../slideLayouts/slideLayout628.xml"/><Relationship Id="rId1" Type="http://schemas.openxmlformats.org/officeDocument/2006/relationships/slideLayout" Target="../slideLayouts/slideLayout62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36.xml"/><Relationship Id="rId13" Type="http://schemas.openxmlformats.org/officeDocument/2006/relationships/slideLayout" Target="../slideLayouts/slideLayout641.xml"/><Relationship Id="rId3" Type="http://schemas.openxmlformats.org/officeDocument/2006/relationships/slideLayout" Target="../slideLayouts/slideLayout631.xml"/><Relationship Id="rId7" Type="http://schemas.openxmlformats.org/officeDocument/2006/relationships/slideLayout" Target="../slideLayouts/slideLayout635.xml"/><Relationship Id="rId12" Type="http://schemas.openxmlformats.org/officeDocument/2006/relationships/slideLayout" Target="../slideLayouts/slideLayout640.xml"/><Relationship Id="rId2" Type="http://schemas.openxmlformats.org/officeDocument/2006/relationships/slideLayout" Target="../slideLayouts/slideLayout630.xml"/><Relationship Id="rId1" Type="http://schemas.openxmlformats.org/officeDocument/2006/relationships/slideLayout" Target="../slideLayouts/slideLayout629.xml"/><Relationship Id="rId6" Type="http://schemas.openxmlformats.org/officeDocument/2006/relationships/slideLayout" Target="../slideLayouts/slideLayout634.xml"/><Relationship Id="rId11" Type="http://schemas.openxmlformats.org/officeDocument/2006/relationships/slideLayout" Target="../slideLayouts/slideLayout639.xml"/><Relationship Id="rId5" Type="http://schemas.openxmlformats.org/officeDocument/2006/relationships/slideLayout" Target="../slideLayouts/slideLayout633.xml"/><Relationship Id="rId15" Type="http://schemas.openxmlformats.org/officeDocument/2006/relationships/image" Target="../media/image7.png"/><Relationship Id="rId10" Type="http://schemas.openxmlformats.org/officeDocument/2006/relationships/slideLayout" Target="../slideLayouts/slideLayout638.xml"/><Relationship Id="rId4" Type="http://schemas.openxmlformats.org/officeDocument/2006/relationships/slideLayout" Target="../slideLayouts/slideLayout632.xml"/><Relationship Id="rId9" Type="http://schemas.openxmlformats.org/officeDocument/2006/relationships/slideLayout" Target="../slideLayouts/slideLayout637.xml"/><Relationship Id="rId14" Type="http://schemas.openxmlformats.org/officeDocument/2006/relationships/theme" Target="../theme/theme60.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49.xml"/><Relationship Id="rId13" Type="http://schemas.openxmlformats.org/officeDocument/2006/relationships/theme" Target="../theme/theme61.xml"/><Relationship Id="rId3" Type="http://schemas.openxmlformats.org/officeDocument/2006/relationships/slideLayout" Target="../slideLayouts/slideLayout644.xml"/><Relationship Id="rId7" Type="http://schemas.openxmlformats.org/officeDocument/2006/relationships/slideLayout" Target="../slideLayouts/slideLayout648.xml"/><Relationship Id="rId12" Type="http://schemas.openxmlformats.org/officeDocument/2006/relationships/slideLayout" Target="../slideLayouts/slideLayout653.xml"/><Relationship Id="rId2" Type="http://schemas.openxmlformats.org/officeDocument/2006/relationships/slideLayout" Target="../slideLayouts/slideLayout643.xml"/><Relationship Id="rId1" Type="http://schemas.openxmlformats.org/officeDocument/2006/relationships/slideLayout" Target="../slideLayouts/slideLayout642.xml"/><Relationship Id="rId6" Type="http://schemas.openxmlformats.org/officeDocument/2006/relationships/slideLayout" Target="../slideLayouts/slideLayout647.xml"/><Relationship Id="rId11" Type="http://schemas.openxmlformats.org/officeDocument/2006/relationships/slideLayout" Target="../slideLayouts/slideLayout652.xml"/><Relationship Id="rId5" Type="http://schemas.openxmlformats.org/officeDocument/2006/relationships/slideLayout" Target="../slideLayouts/slideLayout646.xml"/><Relationship Id="rId10" Type="http://schemas.openxmlformats.org/officeDocument/2006/relationships/slideLayout" Target="../slideLayouts/slideLayout651.xml"/><Relationship Id="rId4" Type="http://schemas.openxmlformats.org/officeDocument/2006/relationships/slideLayout" Target="../slideLayouts/slideLayout645.xml"/><Relationship Id="rId9" Type="http://schemas.openxmlformats.org/officeDocument/2006/relationships/slideLayout" Target="../slideLayouts/slideLayout650.xml"/><Relationship Id="rId14" Type="http://schemas.openxmlformats.org/officeDocument/2006/relationships/image" Target="../media/image1.png"/></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61.xml"/><Relationship Id="rId3" Type="http://schemas.openxmlformats.org/officeDocument/2006/relationships/slideLayout" Target="../slideLayouts/slideLayout656.xml"/><Relationship Id="rId7" Type="http://schemas.openxmlformats.org/officeDocument/2006/relationships/slideLayout" Target="../slideLayouts/slideLayout660.xml"/><Relationship Id="rId12" Type="http://schemas.openxmlformats.org/officeDocument/2006/relationships/theme" Target="../theme/theme62.xml"/><Relationship Id="rId2" Type="http://schemas.openxmlformats.org/officeDocument/2006/relationships/slideLayout" Target="../slideLayouts/slideLayout655.xml"/><Relationship Id="rId1" Type="http://schemas.openxmlformats.org/officeDocument/2006/relationships/slideLayout" Target="../slideLayouts/slideLayout654.xml"/><Relationship Id="rId6" Type="http://schemas.openxmlformats.org/officeDocument/2006/relationships/slideLayout" Target="../slideLayouts/slideLayout659.xml"/><Relationship Id="rId11" Type="http://schemas.openxmlformats.org/officeDocument/2006/relationships/slideLayout" Target="../slideLayouts/slideLayout664.xml"/><Relationship Id="rId5" Type="http://schemas.openxmlformats.org/officeDocument/2006/relationships/slideLayout" Target="../slideLayouts/slideLayout658.xml"/><Relationship Id="rId10" Type="http://schemas.openxmlformats.org/officeDocument/2006/relationships/slideLayout" Target="../slideLayouts/slideLayout663.xml"/><Relationship Id="rId4" Type="http://schemas.openxmlformats.org/officeDocument/2006/relationships/slideLayout" Target="../slideLayouts/slideLayout657.xml"/><Relationship Id="rId9" Type="http://schemas.openxmlformats.org/officeDocument/2006/relationships/slideLayout" Target="../slideLayouts/slideLayout66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72.xml"/><Relationship Id="rId3" Type="http://schemas.openxmlformats.org/officeDocument/2006/relationships/slideLayout" Target="../slideLayouts/slideLayout667.xml"/><Relationship Id="rId7" Type="http://schemas.openxmlformats.org/officeDocument/2006/relationships/slideLayout" Target="../slideLayouts/slideLayout671.xml"/><Relationship Id="rId12" Type="http://schemas.openxmlformats.org/officeDocument/2006/relationships/theme" Target="../theme/theme63.xml"/><Relationship Id="rId2" Type="http://schemas.openxmlformats.org/officeDocument/2006/relationships/slideLayout" Target="../slideLayouts/slideLayout666.xml"/><Relationship Id="rId1" Type="http://schemas.openxmlformats.org/officeDocument/2006/relationships/slideLayout" Target="../slideLayouts/slideLayout665.xml"/><Relationship Id="rId6" Type="http://schemas.openxmlformats.org/officeDocument/2006/relationships/slideLayout" Target="../slideLayouts/slideLayout670.xml"/><Relationship Id="rId11" Type="http://schemas.openxmlformats.org/officeDocument/2006/relationships/slideLayout" Target="../slideLayouts/slideLayout675.xml"/><Relationship Id="rId5" Type="http://schemas.openxmlformats.org/officeDocument/2006/relationships/slideLayout" Target="../slideLayouts/slideLayout669.xml"/><Relationship Id="rId10" Type="http://schemas.openxmlformats.org/officeDocument/2006/relationships/slideLayout" Target="../slideLayouts/slideLayout674.xml"/><Relationship Id="rId4" Type="http://schemas.openxmlformats.org/officeDocument/2006/relationships/slideLayout" Target="../slideLayouts/slideLayout668.xml"/><Relationship Id="rId9" Type="http://schemas.openxmlformats.org/officeDocument/2006/relationships/slideLayout" Target="../slideLayouts/slideLayout673.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83.xml"/><Relationship Id="rId3" Type="http://schemas.openxmlformats.org/officeDocument/2006/relationships/slideLayout" Target="../slideLayouts/slideLayout678.xml"/><Relationship Id="rId7" Type="http://schemas.openxmlformats.org/officeDocument/2006/relationships/slideLayout" Target="../slideLayouts/slideLayout682.xml"/><Relationship Id="rId12" Type="http://schemas.openxmlformats.org/officeDocument/2006/relationships/theme" Target="../theme/theme64.xml"/><Relationship Id="rId2" Type="http://schemas.openxmlformats.org/officeDocument/2006/relationships/slideLayout" Target="../slideLayouts/slideLayout677.xml"/><Relationship Id="rId1" Type="http://schemas.openxmlformats.org/officeDocument/2006/relationships/slideLayout" Target="../slideLayouts/slideLayout676.xml"/><Relationship Id="rId6" Type="http://schemas.openxmlformats.org/officeDocument/2006/relationships/slideLayout" Target="../slideLayouts/slideLayout681.xml"/><Relationship Id="rId11" Type="http://schemas.openxmlformats.org/officeDocument/2006/relationships/slideLayout" Target="../slideLayouts/slideLayout686.xml"/><Relationship Id="rId5" Type="http://schemas.openxmlformats.org/officeDocument/2006/relationships/slideLayout" Target="../slideLayouts/slideLayout680.xml"/><Relationship Id="rId10" Type="http://schemas.openxmlformats.org/officeDocument/2006/relationships/slideLayout" Target="../slideLayouts/slideLayout685.xml"/><Relationship Id="rId4" Type="http://schemas.openxmlformats.org/officeDocument/2006/relationships/slideLayout" Target="../slideLayouts/slideLayout679.xml"/><Relationship Id="rId9" Type="http://schemas.openxmlformats.org/officeDocument/2006/relationships/slideLayout" Target="../slideLayouts/slideLayout684.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94.xml"/><Relationship Id="rId3" Type="http://schemas.openxmlformats.org/officeDocument/2006/relationships/slideLayout" Target="../slideLayouts/slideLayout689.xml"/><Relationship Id="rId7" Type="http://schemas.openxmlformats.org/officeDocument/2006/relationships/slideLayout" Target="../slideLayouts/slideLayout693.xml"/><Relationship Id="rId12" Type="http://schemas.openxmlformats.org/officeDocument/2006/relationships/theme" Target="../theme/theme65.xml"/><Relationship Id="rId2" Type="http://schemas.openxmlformats.org/officeDocument/2006/relationships/slideLayout" Target="../slideLayouts/slideLayout688.xml"/><Relationship Id="rId1" Type="http://schemas.openxmlformats.org/officeDocument/2006/relationships/slideLayout" Target="../slideLayouts/slideLayout687.xml"/><Relationship Id="rId6" Type="http://schemas.openxmlformats.org/officeDocument/2006/relationships/slideLayout" Target="../slideLayouts/slideLayout692.xml"/><Relationship Id="rId11" Type="http://schemas.openxmlformats.org/officeDocument/2006/relationships/slideLayout" Target="../slideLayouts/slideLayout697.xml"/><Relationship Id="rId5" Type="http://schemas.openxmlformats.org/officeDocument/2006/relationships/slideLayout" Target="../slideLayouts/slideLayout691.xml"/><Relationship Id="rId10" Type="http://schemas.openxmlformats.org/officeDocument/2006/relationships/slideLayout" Target="../slideLayouts/slideLayout696.xml"/><Relationship Id="rId4" Type="http://schemas.openxmlformats.org/officeDocument/2006/relationships/slideLayout" Target="../slideLayouts/slideLayout690.xml"/><Relationship Id="rId9" Type="http://schemas.openxmlformats.org/officeDocument/2006/relationships/slideLayout" Target="../slideLayouts/slideLayout695.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05.xml"/><Relationship Id="rId13" Type="http://schemas.openxmlformats.org/officeDocument/2006/relationships/image" Target="../media/image1.png"/><Relationship Id="rId3" Type="http://schemas.openxmlformats.org/officeDocument/2006/relationships/slideLayout" Target="../slideLayouts/slideLayout700.xml"/><Relationship Id="rId7" Type="http://schemas.openxmlformats.org/officeDocument/2006/relationships/slideLayout" Target="../slideLayouts/slideLayout704.xml"/><Relationship Id="rId12" Type="http://schemas.openxmlformats.org/officeDocument/2006/relationships/theme" Target="../theme/theme66.xml"/><Relationship Id="rId2" Type="http://schemas.openxmlformats.org/officeDocument/2006/relationships/slideLayout" Target="../slideLayouts/slideLayout699.xml"/><Relationship Id="rId1" Type="http://schemas.openxmlformats.org/officeDocument/2006/relationships/slideLayout" Target="../slideLayouts/slideLayout698.xml"/><Relationship Id="rId6" Type="http://schemas.openxmlformats.org/officeDocument/2006/relationships/slideLayout" Target="../slideLayouts/slideLayout703.xml"/><Relationship Id="rId11" Type="http://schemas.openxmlformats.org/officeDocument/2006/relationships/slideLayout" Target="../slideLayouts/slideLayout708.xml"/><Relationship Id="rId5" Type="http://schemas.openxmlformats.org/officeDocument/2006/relationships/slideLayout" Target="../slideLayouts/slideLayout702.xml"/><Relationship Id="rId10" Type="http://schemas.openxmlformats.org/officeDocument/2006/relationships/slideLayout" Target="../slideLayouts/slideLayout707.xml"/><Relationship Id="rId4" Type="http://schemas.openxmlformats.org/officeDocument/2006/relationships/slideLayout" Target="../slideLayouts/slideLayout701.xml"/><Relationship Id="rId9" Type="http://schemas.openxmlformats.org/officeDocument/2006/relationships/slideLayout" Target="../slideLayouts/slideLayout706.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16.xml"/><Relationship Id="rId13" Type="http://schemas.openxmlformats.org/officeDocument/2006/relationships/theme" Target="../theme/theme67.xml"/><Relationship Id="rId3" Type="http://schemas.openxmlformats.org/officeDocument/2006/relationships/slideLayout" Target="../slideLayouts/slideLayout711.xml"/><Relationship Id="rId7" Type="http://schemas.openxmlformats.org/officeDocument/2006/relationships/slideLayout" Target="../slideLayouts/slideLayout715.xml"/><Relationship Id="rId12" Type="http://schemas.openxmlformats.org/officeDocument/2006/relationships/slideLayout" Target="../slideLayouts/slideLayout720.xml"/><Relationship Id="rId2" Type="http://schemas.openxmlformats.org/officeDocument/2006/relationships/slideLayout" Target="../slideLayouts/slideLayout710.xml"/><Relationship Id="rId1" Type="http://schemas.openxmlformats.org/officeDocument/2006/relationships/slideLayout" Target="../slideLayouts/slideLayout709.xml"/><Relationship Id="rId6" Type="http://schemas.openxmlformats.org/officeDocument/2006/relationships/slideLayout" Target="../slideLayouts/slideLayout714.xml"/><Relationship Id="rId11" Type="http://schemas.openxmlformats.org/officeDocument/2006/relationships/slideLayout" Target="../slideLayouts/slideLayout719.xml"/><Relationship Id="rId5" Type="http://schemas.openxmlformats.org/officeDocument/2006/relationships/slideLayout" Target="../slideLayouts/slideLayout713.xml"/><Relationship Id="rId10" Type="http://schemas.openxmlformats.org/officeDocument/2006/relationships/slideLayout" Target="../slideLayouts/slideLayout718.xml"/><Relationship Id="rId4" Type="http://schemas.openxmlformats.org/officeDocument/2006/relationships/slideLayout" Target="../slideLayouts/slideLayout712.xml"/><Relationship Id="rId9" Type="http://schemas.openxmlformats.org/officeDocument/2006/relationships/slideLayout" Target="../slideLayouts/slideLayout71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28.xml"/><Relationship Id="rId13" Type="http://schemas.openxmlformats.org/officeDocument/2006/relationships/theme" Target="../theme/theme68.xml"/><Relationship Id="rId3" Type="http://schemas.openxmlformats.org/officeDocument/2006/relationships/slideLayout" Target="../slideLayouts/slideLayout723.xml"/><Relationship Id="rId7" Type="http://schemas.openxmlformats.org/officeDocument/2006/relationships/slideLayout" Target="../slideLayouts/slideLayout727.xml"/><Relationship Id="rId12" Type="http://schemas.openxmlformats.org/officeDocument/2006/relationships/slideLayout" Target="../slideLayouts/slideLayout732.xml"/><Relationship Id="rId2" Type="http://schemas.openxmlformats.org/officeDocument/2006/relationships/slideLayout" Target="../slideLayouts/slideLayout722.xml"/><Relationship Id="rId1" Type="http://schemas.openxmlformats.org/officeDocument/2006/relationships/slideLayout" Target="../slideLayouts/slideLayout721.xml"/><Relationship Id="rId6" Type="http://schemas.openxmlformats.org/officeDocument/2006/relationships/slideLayout" Target="../slideLayouts/slideLayout726.xml"/><Relationship Id="rId11" Type="http://schemas.openxmlformats.org/officeDocument/2006/relationships/slideLayout" Target="../slideLayouts/slideLayout731.xml"/><Relationship Id="rId5" Type="http://schemas.openxmlformats.org/officeDocument/2006/relationships/slideLayout" Target="../slideLayouts/slideLayout725.xml"/><Relationship Id="rId10" Type="http://schemas.openxmlformats.org/officeDocument/2006/relationships/slideLayout" Target="../slideLayouts/slideLayout730.xml"/><Relationship Id="rId4" Type="http://schemas.openxmlformats.org/officeDocument/2006/relationships/slideLayout" Target="../slideLayouts/slideLayout724.xml"/><Relationship Id="rId9" Type="http://schemas.openxmlformats.org/officeDocument/2006/relationships/slideLayout" Target="../slideLayouts/slideLayout72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2/2/19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2019. 2. 2.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24111932"/>
      </p:ext>
    </p:extLst>
  </p:cSld>
  <p:clrMap bg1="lt1" tx1="dk1" bg2="lt2" tx2="dk2" accent1="accent1" accent2="accent2" accent3="accent3" accent4="accent4" accent5="accent5" accent6="accent6" hlink="hlink" folHlink="folHlink"/>
  <p:sldLayoutIdLst>
    <p:sldLayoutId id="2147486848" r:id="rId1"/>
    <p:sldLayoutId id="2147486849" r:id="rId2"/>
    <p:sldLayoutId id="2147486850" r:id="rId3"/>
    <p:sldLayoutId id="2147486851" r:id="rId4"/>
    <p:sldLayoutId id="2147486852" r:id="rId5"/>
    <p:sldLayoutId id="2147486853" r:id="rId6"/>
    <p:sldLayoutId id="2147486854" r:id="rId7"/>
    <p:sldLayoutId id="2147486855" r:id="rId8"/>
    <p:sldLayoutId id="2147486856" r:id="rId9"/>
    <p:sldLayoutId id="2147486857" r:id="rId10"/>
    <p:sldLayoutId id="214748685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62315748"/>
      </p:ext>
    </p:extLst>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2/2/19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042111834"/>
      </p:ext>
    </p:extLst>
  </p:cSld>
  <p:clrMap bg1="lt1" tx1="dk1" bg2="lt2" tx2="dk2" accent1="accent1" accent2="accent2" accent3="accent3" accent4="accent4" accent5="accent5" accent6="accent6" hlink="hlink" folHlink="folHlink"/>
  <p:sldLayoutIdLst>
    <p:sldLayoutId id="2147488051" r:id="rId1"/>
    <p:sldLayoutId id="2147488052" r:id="rId2"/>
    <p:sldLayoutId id="2147488053" r:id="rId3"/>
    <p:sldLayoutId id="2147488054" r:id="rId4"/>
    <p:sldLayoutId id="2147488055" r:id="rId5"/>
    <p:sldLayoutId id="2147488056" r:id="rId6"/>
    <p:sldLayoutId id="2147488057" r:id="rId7"/>
    <p:sldLayoutId id="2147488058" r:id="rId8"/>
    <p:sldLayoutId id="2147488059" r:id="rId9"/>
    <p:sldLayoutId id="2147488060" r:id="rId10"/>
    <p:sldLayoutId id="2147488061" r:id="rId11"/>
    <p:sldLayoutId id="214748806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91276993"/>
      </p:ext>
    </p:extLst>
  </p:cSld>
  <p:clrMap bg1="lt1" tx1="dk1" bg2="lt2" tx2="dk2" accent1="accent1" accent2="accent2" accent3="accent3" accent4="accent4" accent5="accent5" accent6="accent6" hlink="hlink" folHlink="folHlink"/>
  <p:sldLayoutIdLst>
    <p:sldLayoutId id="2147488077" r:id="rId1"/>
    <p:sldLayoutId id="2147488078" r:id="rId2"/>
    <p:sldLayoutId id="2147488079" r:id="rId3"/>
    <p:sldLayoutId id="2147488080" r:id="rId4"/>
    <p:sldLayoutId id="2147488081" r:id="rId5"/>
    <p:sldLayoutId id="2147488082" r:id="rId6"/>
    <p:sldLayoutId id="2147488083" r:id="rId7"/>
    <p:sldLayoutId id="2147488084" r:id="rId8"/>
    <p:sldLayoutId id="2147488085" r:id="rId9"/>
    <p:sldLayoutId id="2147488086" r:id="rId10"/>
    <p:sldLayoutId id="2147488087"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794989613"/>
      </p:ext>
    </p:extLst>
  </p:cSld>
  <p:clrMap bg1="lt1" tx1="dk1" bg2="lt2" tx2="dk2" accent1="accent1" accent2="accent2" accent3="accent3" accent4="accent4" accent5="accent5" accent6="accent6" hlink="hlink" folHlink="folHlink"/>
  <p:sldLayoutIdLst>
    <p:sldLayoutId id="2147488115" r:id="rId1"/>
    <p:sldLayoutId id="2147488116" r:id="rId2"/>
    <p:sldLayoutId id="2147488117" r:id="rId3"/>
    <p:sldLayoutId id="2147488118" r:id="rId4"/>
    <p:sldLayoutId id="2147488119" r:id="rId5"/>
    <p:sldLayoutId id="2147488120" r:id="rId6"/>
    <p:sldLayoutId id="2147488121" r:id="rId7"/>
    <p:sldLayoutId id="2147488122" r:id="rId8"/>
    <p:sldLayoutId id="2147488123" r:id="rId9"/>
    <p:sldLayoutId id="2147488124" r:id="rId10"/>
    <p:sldLayoutId id="2147488125" r:id="rId11"/>
    <p:sldLayoutId id="21474881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4035824772"/>
      </p:ext>
    </p:extLst>
  </p:cSld>
  <p:clrMap bg1="lt1" tx1="dk1" bg2="lt2" tx2="dk2" accent1="accent1" accent2="accent2" accent3="accent3" accent4="accent4" accent5="accent5" accent6="accent6" hlink="hlink" folHlink="folHlink"/>
  <p:sldLayoutIdLst>
    <p:sldLayoutId id="2147488153" r:id="rId1"/>
    <p:sldLayoutId id="2147488154" r:id="rId2"/>
    <p:sldLayoutId id="2147488155" r:id="rId3"/>
    <p:sldLayoutId id="2147488156" r:id="rId4"/>
    <p:sldLayoutId id="2147488157" r:id="rId5"/>
    <p:sldLayoutId id="2147488158" r:id="rId6"/>
    <p:sldLayoutId id="2147488159" r:id="rId7"/>
    <p:sldLayoutId id="2147488160" r:id="rId8"/>
    <p:sldLayoutId id="2147488161" r:id="rId9"/>
    <p:sldLayoutId id="2147488162" r:id="rId10"/>
    <p:sldLayoutId id="214748816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latin typeface="Tahoma"/>
            </a:endParaRPr>
          </a:p>
        </p:txBody>
      </p:sp>
    </p:spTree>
    <p:extLst>
      <p:ext uri="{BB962C8B-B14F-4D97-AF65-F5344CB8AC3E}">
        <p14:creationId xmlns:p14="http://schemas.microsoft.com/office/powerpoint/2010/main" val="4254399577"/>
      </p:ext>
    </p:extLst>
  </p:cSld>
  <p:clrMap bg1="lt1" tx1="dk1" bg2="lt2" tx2="dk2" accent1="accent1" accent2="accent2" accent3="accent3" accent4="accent4" accent5="accent5" accent6="accent6" hlink="hlink" folHlink="folHlink"/>
  <p:sldLayoutIdLst>
    <p:sldLayoutId id="2147488165" r:id="rId1"/>
    <p:sldLayoutId id="2147488166" r:id="rId2"/>
    <p:sldLayoutId id="2147488167" r:id="rId3"/>
    <p:sldLayoutId id="2147488168" r:id="rId4"/>
    <p:sldLayoutId id="2147488169" r:id="rId5"/>
    <p:sldLayoutId id="2147488170" r:id="rId6"/>
    <p:sldLayoutId id="2147488171" r:id="rId7"/>
    <p:sldLayoutId id="2147488172" r:id="rId8"/>
    <p:sldLayoutId id="2147488173" r:id="rId9"/>
    <p:sldLayoutId id="2147488174" r:id="rId10"/>
    <p:sldLayoutId id="214748817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2695229678"/>
      </p:ext>
    </p:extLst>
  </p:cSld>
  <p:clrMap bg1="lt1" tx1="dk1" bg2="lt2" tx2="dk2" accent1="accent1" accent2="accent2" accent3="accent3" accent4="accent4" accent5="accent5" accent6="accent6" hlink="hlink" folHlink="folHlink"/>
  <p:sldLayoutIdLst>
    <p:sldLayoutId id="2147488190" r:id="rId1"/>
    <p:sldLayoutId id="2147488191" r:id="rId2"/>
    <p:sldLayoutId id="2147488192" r:id="rId3"/>
    <p:sldLayoutId id="2147488193" r:id="rId4"/>
    <p:sldLayoutId id="2147488194" r:id="rId5"/>
    <p:sldLayoutId id="2147488195" r:id="rId6"/>
    <p:sldLayoutId id="2147488196" r:id="rId7"/>
    <p:sldLayoutId id="2147488197" r:id="rId8"/>
    <p:sldLayoutId id="2147488198" r:id="rId9"/>
    <p:sldLayoutId id="2147488199" r:id="rId10"/>
    <p:sldLayoutId id="214748820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098556464"/>
      </p:ext>
    </p:extLst>
  </p:cSld>
  <p:clrMap bg1="lt1" tx1="dk1" bg2="lt2" tx2="dk2" accent1="accent1" accent2="accent2" accent3="accent3" accent4="accent4" accent5="accent5" accent6="accent6" hlink="hlink" folHlink="folHlink"/>
  <p:sldLayoutIdLst>
    <p:sldLayoutId id="2147488242" r:id="rId1"/>
    <p:sldLayoutId id="2147488243" r:id="rId2"/>
    <p:sldLayoutId id="2147488244" r:id="rId3"/>
    <p:sldLayoutId id="2147488245" r:id="rId4"/>
    <p:sldLayoutId id="2147488246" r:id="rId5"/>
    <p:sldLayoutId id="2147488247" r:id="rId6"/>
    <p:sldLayoutId id="2147488248" r:id="rId7"/>
    <p:sldLayoutId id="2147488249" r:id="rId8"/>
    <p:sldLayoutId id="2147488250" r:id="rId9"/>
    <p:sldLayoutId id="2147488251" r:id="rId10"/>
    <p:sldLayoutId id="214748825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512376025"/>
      </p:ext>
    </p:extLst>
  </p:cSld>
  <p:clrMap bg1="lt1" tx1="dk1" bg2="lt2" tx2="dk2" accent1="accent1" accent2="accent2" accent3="accent3" accent4="accent4" accent5="accent5" accent6="accent6" hlink="hlink" folHlink="folHlink"/>
  <p:sldLayoutIdLst>
    <p:sldLayoutId id="2147488254" r:id="rId1"/>
    <p:sldLayoutId id="2147488255" r:id="rId2"/>
    <p:sldLayoutId id="2147488256" r:id="rId3"/>
    <p:sldLayoutId id="2147488257" r:id="rId4"/>
    <p:sldLayoutId id="2147488258" r:id="rId5"/>
    <p:sldLayoutId id="2147488259" r:id="rId6"/>
    <p:sldLayoutId id="2147488260" r:id="rId7"/>
    <p:sldLayoutId id="2147488261" r:id="rId8"/>
    <p:sldLayoutId id="2147488262" r:id="rId9"/>
    <p:sldLayoutId id="2147488263" r:id="rId10"/>
    <p:sldLayoutId id="214748826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ＭＳ Ｐゴシック" charset="0"/>
                <a:cs typeface="ＭＳ Ｐゴシック" charset="0"/>
              </a:rPr>
              <a:pPr eaLnBrk="1" fontAlgn="auto" hangingPunct="1">
                <a:spcBef>
                  <a:spcPts val="0"/>
                </a:spcBef>
                <a:spcAft>
                  <a:spcPts val="0"/>
                </a:spcAft>
              </a:pPr>
              <a:t>‹#›</a:t>
            </a:fld>
            <a:endParaRPr lang="en-US" altLang="en-US">
              <a:solidFill>
                <a:srgbClr val="000000"/>
              </a:solidFill>
              <a:ea typeface="ＭＳ Ｐゴシック" charset="0"/>
              <a:cs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Tree>
    <p:extLst>
      <p:ext uri="{BB962C8B-B14F-4D97-AF65-F5344CB8AC3E}">
        <p14:creationId xmlns:p14="http://schemas.microsoft.com/office/powerpoint/2010/main" val="1591475840"/>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eaLnBrk="1" fontAlgn="auto" hangingPunct="1">
              <a:spcBef>
                <a:spcPts val="0"/>
              </a:spcBef>
              <a:spcAft>
                <a:spcPts val="0"/>
              </a:spcAft>
            </a:pPr>
            <a:fld id="{6F400BD0-49BF-48FC-8114-37C1D4F5AB3D}" type="slidenum">
              <a:rPr lang="en-US" altLang="en-US">
                <a:solidFill>
                  <a:srgbClr val="000000"/>
                </a:solidFill>
                <a:ea typeface=""/>
              </a:rPr>
              <a:pPr defTabSz="914259"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861827275"/>
      </p:ext>
    </p:extLst>
  </p:cSld>
  <p:clrMap bg1="lt1" tx1="dk1" bg2="lt2" tx2="dk2" accent1="accent1" accent2="accent2" accent3="accent3" accent4="accent4" accent5="accent5" accent6="accent6" hlink="hlink" folHlink="folHlink"/>
  <p:sldLayoutIdLst>
    <p:sldLayoutId id="2147488278" r:id="rId1"/>
    <p:sldLayoutId id="2147488279" r:id="rId2"/>
    <p:sldLayoutId id="2147488280" r:id="rId3"/>
    <p:sldLayoutId id="2147488281" r:id="rId4"/>
    <p:sldLayoutId id="2147488282" r:id="rId5"/>
    <p:sldLayoutId id="2147488283" r:id="rId6"/>
    <p:sldLayoutId id="2147488284" r:id="rId7"/>
    <p:sldLayoutId id="2147488285" r:id="rId8"/>
    <p:sldLayoutId id="2147488286" r:id="rId9"/>
    <p:sldLayoutId id="2147488287" r:id="rId10"/>
    <p:sldLayoutId id="2147488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2"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4EBE9CF4-FEF8-6C4E-93E0-DBB5FD807A09}" type="slidenum">
              <a:rPr lang="en-US" smtClean="0">
                <a:solidFill>
                  <a:srgbClr val="000000">
                    <a:tint val="75000"/>
                  </a:srgbClr>
                </a:solidFill>
                <a:latin typeface="Tahoma"/>
                <a:ea typeface=""/>
              </a:rPr>
              <a:pPr defTabSz="457200" eaLnBrk="1" fontAlgn="auto" hangingPunct="1">
                <a:spcBef>
                  <a:spcPts val="0"/>
                </a:spcBef>
                <a:spcAft>
                  <a:spcPts val="0"/>
                </a:spcAft>
              </a:pPr>
              <a:t>‹#›</a:t>
            </a:fld>
            <a:endParaRPr lang="en-US">
              <a:solidFill>
                <a:srgbClr val="000000">
                  <a:tint val="75000"/>
                </a:srgbClr>
              </a:solidFill>
              <a:latin typeface="Tahoma"/>
              <a:ea typeface=""/>
            </a:endParaRPr>
          </a:p>
        </p:txBody>
      </p:sp>
    </p:spTree>
    <p:extLst>
      <p:ext uri="{BB962C8B-B14F-4D97-AF65-F5344CB8AC3E}">
        <p14:creationId xmlns:p14="http://schemas.microsoft.com/office/powerpoint/2010/main" val="3275704331"/>
      </p:ext>
    </p:extLst>
  </p:cSld>
  <p:clrMap bg1="lt1" tx1="dk1" bg2="lt2" tx2="dk2" accent1="accent1" accent2="accent2" accent3="accent3" accent4="accent4" accent5="accent5" accent6="accent6" hlink="hlink" folHlink="folHlink"/>
  <p:sldLayoutIdLst>
    <p:sldLayoutId id="2147488290" r:id="rId1"/>
    <p:sldLayoutId id="2147488291" r:id="rId2"/>
    <p:sldLayoutId id="2147488292" r:id="rId3"/>
    <p:sldLayoutId id="2147488293" r:id="rId4"/>
    <p:sldLayoutId id="2147488294" r:id="rId5"/>
    <p:sldLayoutId id="2147488295" r:id="rId6"/>
    <p:sldLayoutId id="2147488296" r:id="rId7"/>
    <p:sldLayoutId id="2147488297" r:id="rId8"/>
    <p:sldLayoutId id="2147488298" r:id="rId9"/>
    <p:sldLayoutId id="2147488299" r:id="rId10"/>
    <p:sldLayoutId id="2147488300" r:id="rId11"/>
  </p:sldLayoutIdLst>
  <p:transition/>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3200">
          <a:solidFill>
            <a:schemeClr val="tx1"/>
          </a:solidFill>
          <a:latin typeface="Perpetua"/>
          <a:ea typeface="+mn-ea"/>
          <a:cs typeface="Perpetua"/>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800">
          <a:solidFill>
            <a:schemeClr val="tx1"/>
          </a:solidFill>
          <a:latin typeface="Perpetua"/>
          <a:cs typeface="Perpetua"/>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800">
          <a:solidFill>
            <a:schemeClr val="tx1"/>
          </a:solidFill>
          <a:latin typeface="Perpetua"/>
          <a:cs typeface="Perpetua"/>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sz="2400">
          <a:solidFill>
            <a:schemeClr val="tx1"/>
          </a:solidFill>
          <a:latin typeface="Perpetua"/>
          <a:cs typeface="Perpetua"/>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Perpetua"/>
          <a:cs typeface="Perpetua"/>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eaLnBrk="1" fontAlgn="auto" hangingPunct="1">
              <a:spcBef>
                <a:spcPts val="0"/>
              </a:spcBef>
              <a:spcAft>
                <a:spcPts val="0"/>
              </a:spcAft>
            </a:pPr>
            <a:fld id="{6F400BD0-49BF-48FC-8114-37C1D4F5AB3D}" type="slidenum">
              <a:rPr lang="en-US" altLang="en-US" smtClean="0">
                <a:solidFill>
                  <a:srgbClr val="000000"/>
                </a:solidFill>
                <a:ea typeface=""/>
              </a:rPr>
              <a:pPr defTabSz="914165"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Tree>
    <p:extLst>
      <p:ext uri="{BB962C8B-B14F-4D97-AF65-F5344CB8AC3E}">
        <p14:creationId xmlns:p14="http://schemas.microsoft.com/office/powerpoint/2010/main" val="2650846847"/>
      </p:ext>
    </p:extLst>
  </p:cSld>
  <p:clrMap bg1="lt1" tx1="dk1" bg2="lt2" tx2="dk2" accent1="accent1" accent2="accent2" accent3="accent3" accent4="accent4" accent5="accent5" accent6="accent6" hlink="hlink" folHlink="folHlink"/>
  <p:sldLayoutIdLst>
    <p:sldLayoutId id="2147488330" r:id="rId1"/>
    <p:sldLayoutId id="2147488331" r:id="rId2"/>
    <p:sldLayoutId id="2147488332" r:id="rId3"/>
    <p:sldLayoutId id="2147488333" r:id="rId4"/>
    <p:sldLayoutId id="2147488334" r:id="rId5"/>
    <p:sldLayoutId id="2147488335" r:id="rId6"/>
    <p:sldLayoutId id="2147488336" r:id="rId7"/>
    <p:sldLayoutId id="2147488337" r:id="rId8"/>
    <p:sldLayoutId id="2147488338" r:id="rId9"/>
    <p:sldLayoutId id="2147488339" r:id="rId10"/>
    <p:sldLayoutId id="214748834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876313748"/>
      </p:ext>
    </p:extLst>
  </p:cSld>
  <p:clrMap bg1="lt1" tx1="dk1" bg2="lt2" tx2="dk2" accent1="accent1" accent2="accent2" accent3="accent3" accent4="accent4" accent5="accent5" accent6="accent6" hlink="hlink" folHlink="folHlink"/>
  <p:sldLayoutIdLst>
    <p:sldLayoutId id="2147488487" r:id="rId1"/>
    <p:sldLayoutId id="2147488488" r:id="rId2"/>
    <p:sldLayoutId id="2147488489" r:id="rId3"/>
    <p:sldLayoutId id="2147488490" r:id="rId4"/>
    <p:sldLayoutId id="2147488491" r:id="rId5"/>
    <p:sldLayoutId id="2147488492" r:id="rId6"/>
    <p:sldLayoutId id="2147488493" r:id="rId7"/>
    <p:sldLayoutId id="2147488494" r:id="rId8"/>
    <p:sldLayoutId id="2147488495" r:id="rId9"/>
    <p:sldLayoutId id="2147488496" r:id="rId10"/>
    <p:sldLayoutId id="2147488497" r:id="rId11"/>
    <p:sldLayoutId id="214748849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50001896"/>
      </p:ext>
    </p:extLst>
  </p:cSld>
  <p:clrMap bg1="lt1" tx1="dk1" bg2="lt2" tx2="dk2" accent1="accent1" accent2="accent2" accent3="accent3" accent4="accent4" accent5="accent5" accent6="accent6" hlink="hlink" folHlink="folHlink"/>
  <p:sldLayoutIdLst>
    <p:sldLayoutId id="2147488525" r:id="rId1"/>
    <p:sldLayoutId id="2147488526" r:id="rId2"/>
    <p:sldLayoutId id="2147488527" r:id="rId3"/>
    <p:sldLayoutId id="2147488528" r:id="rId4"/>
    <p:sldLayoutId id="2147488529" r:id="rId5"/>
    <p:sldLayoutId id="2147488530" r:id="rId6"/>
    <p:sldLayoutId id="2147488531" r:id="rId7"/>
    <p:sldLayoutId id="2147488532" r:id="rId8"/>
    <p:sldLayoutId id="2147488533" r:id="rId9"/>
    <p:sldLayoutId id="2147488534" r:id="rId10"/>
    <p:sldLayoutId id="21474885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06309946"/>
      </p:ext>
    </p:extLst>
  </p:cSld>
  <p:clrMap bg1="lt1" tx1="dk1" bg2="lt2" tx2="dk2" accent1="accent1" accent2="accent2" accent3="accent3" accent4="accent4" accent5="accent5" accent6="accent6" hlink="hlink" folHlink="folHlink"/>
  <p:sldLayoutIdLst>
    <p:sldLayoutId id="2147488561" r:id="rId1"/>
    <p:sldLayoutId id="2147488562" r:id="rId2"/>
    <p:sldLayoutId id="2147488563" r:id="rId3"/>
    <p:sldLayoutId id="2147488564" r:id="rId4"/>
    <p:sldLayoutId id="2147488565" r:id="rId5"/>
    <p:sldLayoutId id="2147488566" r:id="rId6"/>
    <p:sldLayoutId id="2147488567" r:id="rId7"/>
    <p:sldLayoutId id="2147488568" r:id="rId8"/>
    <p:sldLayoutId id="2147488569" r:id="rId9"/>
    <p:sldLayoutId id="2147488570" r:id="rId10"/>
    <p:sldLayoutId id="2147488571" r:id="rId11"/>
    <p:sldLayoutId id="214748857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03907"/>
      </p:ext>
    </p:extLst>
  </p:cSld>
  <p:clrMap bg1="lt1" tx1="dk1" bg2="lt2" tx2="dk2" accent1="accent1" accent2="accent2" accent3="accent3" accent4="accent4" accent5="accent5" accent6="accent6" hlink="hlink" folHlink="folHlink"/>
  <p:sldLayoutIdLst>
    <p:sldLayoutId id="2147488574" r:id="rId1"/>
    <p:sldLayoutId id="2147488575" r:id="rId2"/>
    <p:sldLayoutId id="2147488576" r:id="rId3"/>
    <p:sldLayoutId id="2147488577" r:id="rId4"/>
    <p:sldLayoutId id="2147488578" r:id="rId5"/>
    <p:sldLayoutId id="2147488579"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2/2/19</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3715327677"/>
      </p:ext>
    </p:extLst>
  </p:cSld>
  <p:clrMap bg1="lt1" tx1="dk1" bg2="lt2" tx2="dk2" accent1="accent1" accent2="accent2" accent3="accent3" accent4="accent4" accent5="accent5" accent6="accent6" hlink="hlink" folHlink="folHlink"/>
  <p:sldLayoutIdLst>
    <p:sldLayoutId id="2147488581" r:id="rId1"/>
    <p:sldLayoutId id="2147488582" r:id="rId2"/>
    <p:sldLayoutId id="2147488583" r:id="rId3"/>
    <p:sldLayoutId id="2147488584" r:id="rId4"/>
    <p:sldLayoutId id="2147488585" r:id="rId5"/>
    <p:sldLayoutId id="2147488586" r:id="rId6"/>
    <p:sldLayoutId id="2147488587" r:id="rId7"/>
    <p:sldLayoutId id="2147488588" r:id="rId8"/>
    <p:sldLayoutId id="2147488589" r:id="rId9"/>
    <p:sldLayoutId id="2147488590" r:id="rId10"/>
    <p:sldLayoutId id="2147488591"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9282778"/>
      </p:ext>
    </p:extLst>
  </p:cSld>
  <p:clrMap bg1="lt1" tx1="dk1" bg2="lt2" tx2="dk2" accent1="accent1" accent2="accent2" accent3="accent3" accent4="accent4" accent5="accent5" accent6="accent6" hlink="hlink" folHlink="folHlink"/>
  <p:sldLayoutIdLst>
    <p:sldLayoutId id="2147488593" r:id="rId1"/>
    <p:sldLayoutId id="2147488594" r:id="rId2"/>
    <p:sldLayoutId id="2147488595" r:id="rId3"/>
    <p:sldLayoutId id="2147488596" r:id="rId4"/>
    <p:sldLayoutId id="2147488597" r:id="rId5"/>
    <p:sldLayoutId id="2147488598" r:id="rId6"/>
    <p:sldLayoutId id="2147488599"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696C65B-3C59-4ED5-9C7F-730621DD0788}" type="datetime1">
              <a:rPr lang="en-US" smtClean="0">
                <a:solidFill>
                  <a:prstClr val="black">
                    <a:tint val="75000"/>
                  </a:prstClr>
                </a:solidFill>
              </a:rPr>
              <a:pPr>
                <a:defRPr/>
              </a:pPr>
              <a:t>2/2/19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12004244"/>
      </p:ext>
    </p:extLst>
  </p:cSld>
  <p:clrMap bg1="lt1" tx1="dk1" bg2="lt2" tx2="dk2" accent1="accent1" accent2="accent2" accent3="accent3" accent4="accent4" accent5="accent5" accent6="accent6" hlink="hlink" folHlink="folHlink"/>
  <p:sldLayoutIdLst>
    <p:sldLayoutId id="2147488601" r:id="rId1"/>
    <p:sldLayoutId id="2147488602" r:id="rId2"/>
    <p:sldLayoutId id="2147488603" r:id="rId3"/>
    <p:sldLayoutId id="2147488604" r:id="rId4"/>
    <p:sldLayoutId id="2147488605" r:id="rId5"/>
    <p:sldLayoutId id="2147488606" r:id="rId6"/>
    <p:sldLayoutId id="2147488607" r:id="rId7"/>
    <p:sldLayoutId id="2147488608" r:id="rId8"/>
    <p:sldLayoutId id="2147488609" r:id="rId9"/>
    <p:sldLayoutId id="2147488610" r:id="rId10"/>
    <p:sldLayoutId id="2147488611"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2/2/19</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3160758783"/>
      </p:ext>
    </p:extLst>
  </p:cSld>
  <p:clrMap bg1="lt1" tx1="dk1" bg2="lt2" tx2="dk2" accent1="accent1" accent2="accent2" accent3="accent3" accent4="accent4" accent5="accent5" accent6="accent6" hlink="hlink" folHlink="folHlink"/>
  <p:sldLayoutIdLst>
    <p:sldLayoutId id="2147488613" r:id="rId1"/>
    <p:sldLayoutId id="2147488614" r:id="rId2"/>
    <p:sldLayoutId id="2147488615" r:id="rId3"/>
    <p:sldLayoutId id="2147488616" r:id="rId4"/>
    <p:sldLayoutId id="2147488617" r:id="rId5"/>
    <p:sldLayoutId id="2147488618" r:id="rId6"/>
    <p:sldLayoutId id="2147488619" r:id="rId7"/>
    <p:sldLayoutId id="2147488620" r:id="rId8"/>
    <p:sldLayoutId id="2147488621" r:id="rId9"/>
    <p:sldLayoutId id="2147488622" r:id="rId10"/>
    <p:sldLayoutId id="2147488623"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217381"/>
      </p:ext>
    </p:extLst>
  </p:cSld>
  <p:clrMap bg1="lt1" tx1="dk1" bg2="lt2" tx2="dk2" accent1="accent1" accent2="accent2" accent3="accent3" accent4="accent4" accent5="accent5" accent6="accent6" hlink="hlink" folHlink="folHlink"/>
  <p:sldLayoutIdLst>
    <p:sldLayoutId id="2147488625" r:id="rId1"/>
    <p:sldLayoutId id="214748862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1026"/>
          <p:cNvSpPr>
            <a:spLocks noGrp="1" noChangeArrowheads="1"/>
          </p:cNvSpPr>
          <p:nvPr>
            <p:ph type="title"/>
          </p:nvPr>
        </p:nvSpPr>
        <p:spPr bwMode="auto">
          <a:xfrm>
            <a:off x="228600" y="152400"/>
            <a:ext cx="8610600" cy="1066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0355" name="Rectangle 1027"/>
          <p:cNvSpPr>
            <a:spLocks noGrp="1" noChangeArrowheads="1"/>
          </p:cNvSpPr>
          <p:nvPr>
            <p:ph type="body" idx="1"/>
          </p:nvPr>
        </p:nvSpPr>
        <p:spPr bwMode="auto">
          <a:xfrm>
            <a:off x="228600" y="1371600"/>
            <a:ext cx="8610600" cy="4876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3638"/>
            <a:ext cx="2133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600">
                <a:latin typeface="+mj-lt"/>
              </a:defRPr>
            </a:lvl1pPr>
          </a:lstStyle>
          <a:p>
            <a:pPr fontAlgn="base">
              <a:spcBef>
                <a:spcPct val="0"/>
              </a:spcBef>
              <a:spcAft>
                <a:spcPct val="0"/>
              </a:spcAft>
            </a:pPr>
            <a:fld id="{FB9097EB-AA7A-5345-B645-B68656F94D5E}" type="slidenum">
              <a:rPr lang="en-US" smtClean="0">
                <a:solidFill>
                  <a:srgbClr val="000000"/>
                </a:solidFill>
                <a:latin typeface="Garamond"/>
                <a:ea typeface="ＭＳ Ｐゴシック" charset="0"/>
              </a:rPr>
              <a:pPr fontAlgn="base">
                <a:spcBef>
                  <a:spcPct val="0"/>
                </a:spcBef>
                <a:spcAft>
                  <a:spcPct val="0"/>
                </a:spcAft>
              </a:pPr>
              <a:t>‹#›</a:t>
            </a:fld>
            <a:endParaRPr lang="en-US">
              <a:solidFill>
                <a:srgbClr val="000000"/>
              </a:solidFill>
              <a:latin typeface="Garamond"/>
              <a:ea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036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pic>
        <p:nvPicPr>
          <p:cNvPr id="100362" name="Picture 1034" descr="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038602" y="6400800"/>
            <a:ext cx="1343025" cy="2619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8482553"/>
      </p:ext>
    </p:extLst>
  </p:cSld>
  <p:clrMap bg1="lt1" tx1="dk1" bg2="lt2" tx2="dk2" accent1="accent1" accent2="accent2" accent3="accent3" accent4="accent4" accent5="accent5" accent6="accent6" hlink="hlink" folHlink="folHlink"/>
  <p:sldLayoutIdLst>
    <p:sldLayoutId id="2147488654" r:id="rId1"/>
    <p:sldLayoutId id="2147488655" r:id="rId2"/>
    <p:sldLayoutId id="2147488656" r:id="rId3"/>
    <p:sldLayoutId id="2147488657" r:id="rId4"/>
    <p:sldLayoutId id="2147488658" r:id="rId5"/>
    <p:sldLayoutId id="2147488659" r:id="rId6"/>
    <p:sldLayoutId id="2147488660" r:id="rId7"/>
    <p:sldLayoutId id="2147488661" r:id="rId8"/>
    <p:sldLayoutId id="2147488662" r:id="rId9"/>
    <p:sldLayoutId id="2147488663" r:id="rId10"/>
    <p:sldLayoutId id="2147488664" r:id="rId11"/>
    <p:sldLayoutId id="2147488665" r:id="rId12"/>
    <p:sldLayoutId id="2147488666" r:id="rId13"/>
  </p:sldLayoutIdLst>
  <p:transition/>
  <p:hf hdr="0" ftr="0" dt="0"/>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Garamond" charset="0"/>
          <a:ea typeface="ＭＳ Ｐゴシック" charset="0"/>
        </a:defRPr>
      </a:lvl2pPr>
      <a:lvl3pPr algn="l" rtl="0" fontAlgn="base">
        <a:spcBef>
          <a:spcPct val="0"/>
        </a:spcBef>
        <a:spcAft>
          <a:spcPct val="0"/>
        </a:spcAft>
        <a:defRPr sz="4000">
          <a:solidFill>
            <a:schemeClr val="tx2"/>
          </a:solidFill>
          <a:latin typeface="Garamond" charset="0"/>
          <a:ea typeface="ＭＳ Ｐゴシック" charset="0"/>
        </a:defRPr>
      </a:lvl3pPr>
      <a:lvl4pPr algn="l" rtl="0" fontAlgn="base">
        <a:spcBef>
          <a:spcPct val="0"/>
        </a:spcBef>
        <a:spcAft>
          <a:spcPct val="0"/>
        </a:spcAft>
        <a:defRPr sz="4000">
          <a:solidFill>
            <a:schemeClr val="tx2"/>
          </a:solidFill>
          <a:latin typeface="Garamond" charset="0"/>
          <a:ea typeface="ＭＳ Ｐゴシック" charset="0"/>
        </a:defRPr>
      </a:lvl4pPr>
      <a:lvl5pPr algn="l" rtl="0" fontAlgn="base">
        <a:spcBef>
          <a:spcPct val="0"/>
        </a:spcBef>
        <a:spcAft>
          <a:spcPct val="0"/>
        </a:spcAft>
        <a:defRPr sz="4000">
          <a:solidFill>
            <a:schemeClr val="tx2"/>
          </a:solidFill>
          <a:latin typeface="Garamond" charset="0"/>
          <a:ea typeface="ＭＳ Ｐゴシック" charset="0"/>
        </a:defRPr>
      </a:lvl5pPr>
      <a:lvl6pPr marL="457200" algn="l" rtl="0" fontAlgn="base">
        <a:spcBef>
          <a:spcPct val="0"/>
        </a:spcBef>
        <a:spcAft>
          <a:spcPct val="0"/>
        </a:spcAft>
        <a:defRPr sz="4000">
          <a:solidFill>
            <a:schemeClr val="tx2"/>
          </a:solidFill>
          <a:latin typeface="Garamond" charset="0"/>
          <a:ea typeface="ＭＳ Ｐゴシック" charset="0"/>
        </a:defRPr>
      </a:lvl6pPr>
      <a:lvl7pPr marL="914400" algn="l" rtl="0" fontAlgn="base">
        <a:spcBef>
          <a:spcPct val="0"/>
        </a:spcBef>
        <a:spcAft>
          <a:spcPct val="0"/>
        </a:spcAft>
        <a:defRPr sz="4000">
          <a:solidFill>
            <a:schemeClr val="tx2"/>
          </a:solidFill>
          <a:latin typeface="Garamond" charset="0"/>
          <a:ea typeface="ＭＳ Ｐゴシック" charset="0"/>
        </a:defRPr>
      </a:lvl7pPr>
      <a:lvl8pPr marL="1371600" algn="l" rtl="0" fontAlgn="base">
        <a:spcBef>
          <a:spcPct val="0"/>
        </a:spcBef>
        <a:spcAft>
          <a:spcPct val="0"/>
        </a:spcAft>
        <a:defRPr sz="4000">
          <a:solidFill>
            <a:schemeClr val="tx2"/>
          </a:solidFill>
          <a:latin typeface="Garamond" charset="0"/>
          <a:ea typeface="ＭＳ Ｐゴシック" charset="0"/>
        </a:defRPr>
      </a:lvl8pPr>
      <a:lvl9pPr marL="1828800" algn="l" rtl="0" fontAlgn="base">
        <a:spcBef>
          <a:spcPct val="0"/>
        </a:spcBef>
        <a:spcAft>
          <a:spcPct val="0"/>
        </a:spcAft>
        <a:defRPr sz="4000">
          <a:solidFill>
            <a:schemeClr val="tx2"/>
          </a:solidFill>
          <a:latin typeface="Garamond" charset="0"/>
          <a:ea typeface="ＭＳ Ｐゴシック" charset="0"/>
        </a:defRPr>
      </a:lvl9pPr>
    </p:titleStyle>
    <p:bodyStyle>
      <a:lvl1pPr marL="342900" indent="-342900" algn="l" rtl="0" fontAlgn="base">
        <a:spcBef>
          <a:spcPct val="20000"/>
        </a:spcBef>
        <a:spcAft>
          <a:spcPct val="0"/>
        </a:spcAft>
        <a:buClr>
          <a:schemeClr val="accent1"/>
        </a:buClr>
        <a:buSzPct val="65000"/>
        <a:buFont typeface="Wingdings" charset="0"/>
        <a:buChar char="n"/>
        <a:defRPr sz="24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charset="0"/>
        <a:buChar char="q"/>
        <a:defRPr sz="22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charset="0"/>
        <a:buChar char="n"/>
        <a:defRPr sz="20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charset="0"/>
        <a:buChar char="q"/>
        <a:defRPr>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eaLnBrk="1" hangingPunct="1"/>
            <a:fld id="{55D46416-474E-184B-A5AD-7D0BC91A8C60}" type="slidenum">
              <a:rPr lang="en-US" smtClean="0">
                <a:ea typeface="ＭＳ Ｐゴシック" charset="0"/>
                <a:cs typeface="Arial" charset="0"/>
              </a:rPr>
              <a:pPr eaLnBrk="1" hangingPunct="1"/>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2992173835"/>
      </p:ext>
    </p:extLst>
  </p:cSld>
  <p:clrMap bg1="lt1" tx1="dk1" bg2="lt2" tx2="dk2" accent1="accent1" accent2="accent2" accent3="accent3" accent4="accent4" accent5="accent5" accent6="accent6" hlink="hlink" folHlink="folHlink"/>
  <p:sldLayoutIdLst>
    <p:sldLayoutId id="2147488668" r:id="rId1"/>
    <p:sldLayoutId id="2147488669" r:id="rId2"/>
    <p:sldLayoutId id="2147488670" r:id="rId3"/>
    <p:sldLayoutId id="2147488671" r:id="rId4"/>
    <p:sldLayoutId id="2147488672" r:id="rId5"/>
    <p:sldLayoutId id="2147488673" r:id="rId6"/>
    <p:sldLayoutId id="2147488674" r:id="rId7"/>
    <p:sldLayoutId id="2147488675" r:id="rId8"/>
    <p:sldLayoutId id="2147488676" r:id="rId9"/>
    <p:sldLayoutId id="2147488677" r:id="rId10"/>
    <p:sldLayoutId id="2147488678" r:id="rId11"/>
    <p:sldLayoutId id="2147488679"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dirty="0">
              <a:solidFill>
                <a:srgbClr val="000000"/>
              </a:solidFill>
              <a:ea typeface=""/>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Tree>
    <p:extLst>
      <p:ext uri="{BB962C8B-B14F-4D97-AF65-F5344CB8AC3E}">
        <p14:creationId xmlns:p14="http://schemas.microsoft.com/office/powerpoint/2010/main" val="3945303988"/>
      </p:ext>
    </p:extLst>
  </p:cSld>
  <p:clrMap bg1="lt1" tx1="dk1" bg2="lt2" tx2="dk2" accent1="accent1" accent2="accent2" accent3="accent3" accent4="accent4" accent5="accent5" accent6="accent6" hlink="hlink" folHlink="folHlink"/>
  <p:sldLayoutIdLst>
    <p:sldLayoutId id="2147488719" r:id="rId1"/>
    <p:sldLayoutId id="2147488720" r:id="rId2"/>
    <p:sldLayoutId id="2147488721" r:id="rId3"/>
    <p:sldLayoutId id="2147488722" r:id="rId4"/>
    <p:sldLayoutId id="2147488723" r:id="rId5"/>
    <p:sldLayoutId id="2147488724" r:id="rId6"/>
    <p:sldLayoutId id="2147488725" r:id="rId7"/>
    <p:sldLayoutId id="2147488726" r:id="rId8"/>
    <p:sldLayoutId id="2147488727" r:id="rId9"/>
    <p:sldLayoutId id="2147488728" r:id="rId10"/>
    <p:sldLayoutId id="214748872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0"/>
            <a:ext cx="85344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990600"/>
            <a:ext cx="8534400" cy="536575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00800"/>
            <a:ext cx="2133600" cy="320675"/>
          </a:xfrm>
          <a:prstGeom prst="rect">
            <a:avLst/>
          </a:prstGeom>
        </p:spPr>
        <p:txBody>
          <a:bodyPr vert="horz" lIns="91440" tIns="45720" rIns="91440" bIns="45720" rtlCol="0" anchor="ctr"/>
          <a:lstStyle>
            <a:lvl1pPr algn="l">
              <a:defRPr sz="1200">
                <a:solidFill>
                  <a:schemeClr val="tx1">
                    <a:tint val="75000"/>
                  </a:schemeClr>
                </a:solidFill>
              </a:defRPr>
            </a:lvl1pPr>
          </a:lstStyle>
          <a:p>
            <a:fld id="{57F65629-F741-454D-8A3F-49FD9C45B2E3}" type="datetime1">
              <a:rPr lang="en-US" smtClean="0">
                <a:solidFill>
                  <a:prstClr val="black">
                    <a:tint val="75000"/>
                  </a:prstClr>
                </a:solidFill>
              </a:rPr>
              <a:pPr/>
              <a:t>2/2/19</a:t>
            </a:fld>
            <a:endParaRPr lang="en-US">
              <a:solidFill>
                <a:prstClr val="black">
                  <a:tint val="75000"/>
                </a:prstClr>
              </a:solidFill>
            </a:endParaRPr>
          </a:p>
        </p:txBody>
      </p:sp>
      <p:sp>
        <p:nvSpPr>
          <p:cNvPr id="5" name="Footer Placeholder 4"/>
          <p:cNvSpPr>
            <a:spLocks noGrp="1"/>
          </p:cNvSpPr>
          <p:nvPr>
            <p:ph type="ftr" sz="quarter" idx="3"/>
          </p:nvPr>
        </p:nvSpPr>
        <p:spPr>
          <a:xfrm>
            <a:off x="3124200" y="6400800"/>
            <a:ext cx="2895600" cy="3206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3"/>
          <p:cNvSpPr txBox="1">
            <a:spLocks/>
          </p:cNvSpPr>
          <p:nvPr userDrawn="1"/>
        </p:nvSpPr>
        <p:spPr>
          <a:xfrm>
            <a:off x="8077200" y="6248400"/>
            <a:ext cx="10668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B363EBC-A636-4E4F-B313-DA526F248DF6}" type="slidenum">
              <a:rPr lang="en-US" sz="2000" smtClean="0">
                <a:solidFill>
                  <a:prstClr val="black"/>
                </a:solidFill>
              </a:rPr>
              <a:pPr algn="ctr"/>
              <a:t>‹#›</a:t>
            </a:fld>
            <a:endParaRPr lang="en-US" sz="2000">
              <a:solidFill>
                <a:prstClr val="black"/>
              </a:solidFill>
            </a:endParaRPr>
          </a:p>
        </p:txBody>
      </p:sp>
    </p:spTree>
    <p:extLst>
      <p:ext uri="{BB962C8B-B14F-4D97-AF65-F5344CB8AC3E}">
        <p14:creationId xmlns:p14="http://schemas.microsoft.com/office/powerpoint/2010/main" val="853500080"/>
      </p:ext>
    </p:extLst>
  </p:cSld>
  <p:clrMap bg1="lt1" tx1="dk1" bg2="lt2" tx2="dk2" accent1="accent1" accent2="accent2" accent3="accent3" accent4="accent4" accent5="accent5" accent6="accent6" hlink="hlink" folHlink="folHlink"/>
  <p:sldLayoutIdLst>
    <p:sldLayoutId id="2147488769" r:id="rId1"/>
    <p:sldLayoutId id="2147488770" r:id="rId2"/>
    <p:sldLayoutId id="2147488771" r:id="rId3"/>
    <p:sldLayoutId id="2147488772" r:id="rId4"/>
    <p:sldLayoutId id="2147488773" r:id="rId5"/>
    <p:sldLayoutId id="2147488774" r:id="rId6"/>
    <p:sldLayoutId id="2147488775" r:id="rId7"/>
    <p:sldLayoutId id="2147488776" r:id="rId8"/>
    <p:sldLayoutId id="2147488777" r:id="rId9"/>
    <p:sldLayoutId id="2147488778" r:id="rId10"/>
    <p:sldLayoutId id="2147488779" r:id="rId11"/>
  </p:sldLayoutIdLst>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0"/>
            <a:ext cx="85344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990600"/>
            <a:ext cx="8534400" cy="536575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00800"/>
            <a:ext cx="2133600" cy="32067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7F65629-F741-454D-8A3F-49FD9C45B2E3}" type="datetime1">
              <a:rPr lang="en-US" smtClean="0">
                <a:solidFill>
                  <a:prstClr val="black">
                    <a:tint val="75000"/>
                  </a:prstClr>
                </a:solidFill>
                <a:latin typeface="Calibri"/>
                <a:ea typeface=""/>
              </a:rPr>
              <a:pPr eaLnBrk="1" fontAlgn="auto" hangingPunct="1">
                <a:spcBef>
                  <a:spcPts val="0"/>
                </a:spcBef>
                <a:spcAft>
                  <a:spcPts val="0"/>
                </a:spcAft>
              </a:pPr>
              <a:t>2/2/19</a:t>
            </a:fld>
            <a:endParaRPr lang="en-US">
              <a:solidFill>
                <a:prstClr val="black">
                  <a:tint val="75000"/>
                </a:prstClr>
              </a:solidFill>
              <a:latin typeface="Calibri"/>
              <a:ea typeface=""/>
            </a:endParaRPr>
          </a:p>
        </p:txBody>
      </p:sp>
      <p:sp>
        <p:nvSpPr>
          <p:cNvPr id="5" name="Footer Placeholder 4"/>
          <p:cNvSpPr>
            <a:spLocks noGrp="1"/>
          </p:cNvSpPr>
          <p:nvPr>
            <p:ph type="ftr" sz="quarter" idx="3"/>
          </p:nvPr>
        </p:nvSpPr>
        <p:spPr>
          <a:xfrm>
            <a:off x="3124200" y="6400800"/>
            <a:ext cx="2895600" cy="32067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
            </a:endParaRPr>
          </a:p>
        </p:txBody>
      </p:sp>
      <p:sp>
        <p:nvSpPr>
          <p:cNvPr id="7" name="Slide Number Placeholder 3"/>
          <p:cNvSpPr txBox="1">
            <a:spLocks/>
          </p:cNvSpPr>
          <p:nvPr userDrawn="1"/>
        </p:nvSpPr>
        <p:spPr>
          <a:xfrm>
            <a:off x="8077200" y="6248400"/>
            <a:ext cx="10668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8B363EBC-A636-4E4F-B313-DA526F248DF6}" type="slidenum">
              <a:rPr lang="en-US" sz="2000" smtClean="0">
                <a:solidFill>
                  <a:prstClr val="black"/>
                </a:solidFill>
              </a:rPr>
              <a:pPr algn="ctr" fontAlgn="auto">
                <a:spcBef>
                  <a:spcPts val="0"/>
                </a:spcBef>
                <a:spcAft>
                  <a:spcPts val="0"/>
                </a:spcAft>
              </a:pPr>
              <a:t>‹#›</a:t>
            </a:fld>
            <a:endParaRPr lang="en-US" sz="2000">
              <a:solidFill>
                <a:prstClr val="black"/>
              </a:solidFill>
            </a:endParaRPr>
          </a:p>
        </p:txBody>
      </p:sp>
    </p:spTree>
    <p:extLst>
      <p:ext uri="{BB962C8B-B14F-4D97-AF65-F5344CB8AC3E}">
        <p14:creationId xmlns:p14="http://schemas.microsoft.com/office/powerpoint/2010/main" val="3002164169"/>
      </p:ext>
    </p:extLst>
  </p:cSld>
  <p:clrMap bg1="lt1" tx1="dk1" bg2="lt2" tx2="dk2" accent1="accent1" accent2="accent2" accent3="accent3" accent4="accent4" accent5="accent5" accent6="accent6" hlink="hlink" folHlink="folHlink"/>
  <p:sldLayoutIdLst>
    <p:sldLayoutId id="2147488781" r:id="rId1"/>
    <p:sldLayoutId id="2147488782" r:id="rId2"/>
    <p:sldLayoutId id="2147488783" r:id="rId3"/>
    <p:sldLayoutId id="2147488784" r:id="rId4"/>
    <p:sldLayoutId id="2147488785" r:id="rId5"/>
    <p:sldLayoutId id="2147488786" r:id="rId6"/>
    <p:sldLayoutId id="2147488787" r:id="rId7"/>
    <p:sldLayoutId id="2147488788" r:id="rId8"/>
    <p:sldLayoutId id="2147488789" r:id="rId9"/>
    <p:sldLayoutId id="2147488790" r:id="rId10"/>
    <p:sldLayoutId id="2147488791"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6C65B-3C59-4ED5-9C7F-730621DD0788}" type="datetime1">
              <a:rPr lang="en-US" smtClean="0">
                <a:solidFill>
                  <a:prstClr val="black">
                    <a:tint val="75000"/>
                  </a:prstClr>
                </a:solidFill>
                <a:latin typeface="Gill Sans MT"/>
              </a:rPr>
              <a:pPr/>
              <a:t>2/2/19</a:t>
            </a:fld>
            <a:endParaRPr lang="en-US">
              <a:solidFill>
                <a:prstClr val="black">
                  <a:tint val="75000"/>
                </a:prstClr>
              </a:solidFill>
              <a:latin typeface="Gill Sans MT"/>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Gill Sans MT"/>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3616602194"/>
      </p:ext>
    </p:extLst>
  </p:cSld>
  <p:clrMap bg1="lt1" tx1="dk1" bg2="lt2" tx2="dk2" accent1="accent1" accent2="accent2" accent3="accent3" accent4="accent4" accent5="accent5" accent6="accent6" hlink="hlink" folHlink="folHlink"/>
  <p:sldLayoutIdLst>
    <p:sldLayoutId id="2147488793" r:id="rId1"/>
    <p:sldLayoutId id="2147488794" r:id="rId2"/>
    <p:sldLayoutId id="2147488795" r:id="rId3"/>
    <p:sldLayoutId id="2147488796" r:id="rId4"/>
    <p:sldLayoutId id="2147488797" r:id="rId5"/>
    <p:sldLayoutId id="2147488798" r:id="rId6"/>
    <p:sldLayoutId id="2147488799" r:id="rId7"/>
    <p:sldLayoutId id="2147488800" r:id="rId8"/>
    <p:sldLayoutId id="2147488801" r:id="rId9"/>
    <p:sldLayoutId id="2147488802" r:id="rId10"/>
    <p:sldLayoutId id="2147488803"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35173854"/>
      </p:ext>
    </p:extLst>
  </p:cSld>
  <p:clrMap bg1="lt1" tx1="dk1" bg2="lt2" tx2="dk2" accent1="accent1" accent2="accent2" accent3="accent3" accent4="accent4" accent5="accent5" accent6="accent6" hlink="hlink" folHlink="folHlink"/>
  <p:sldLayoutIdLst>
    <p:sldLayoutId id="2147488805" r:id="rId1"/>
    <p:sldLayoutId id="2147488806" r:id="rId2"/>
    <p:sldLayoutId id="2147488807" r:id="rId3"/>
    <p:sldLayoutId id="2147488808" r:id="rId4"/>
    <p:sldLayoutId id="2147488809" r:id="rId5"/>
    <p:sldLayoutId id="2147488810" r:id="rId6"/>
    <p:sldLayoutId id="2147488811" r:id="rId7"/>
    <p:sldLayoutId id="2147488812" r:id="rId8"/>
    <p:sldLayoutId id="2147488813" r:id="rId9"/>
    <p:sldLayoutId id="2147488814" r:id="rId10"/>
    <p:sldLayoutId id="214748881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D2A1118F-5AEB-1E4F-91F1-AAD0EF8B94DD}"/>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6D270052-F7BE-8348-A64B-192F0F84E23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4894F77-4824-1C4D-B980-C0F4BA1A55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7C535B2-C077-3C46-A187-4CBEF0169A1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panose="02020404030301010803" pitchFamily="18" charset="0"/>
                <a:cs typeface="Arial" panose="020B0604020202020204" pitchFamily="34" charset="0"/>
              </a:defRPr>
            </a:lvl1pPr>
          </a:lstStyle>
          <a:p>
            <a:pPr>
              <a:defRPr/>
            </a:pPr>
            <a:fld id="{AF8AB043-1D33-1946-871F-639FD9DFAC19}" type="slidenum">
              <a:rPr lang="en-US" altLang="en-US"/>
              <a:pPr>
                <a:defRPr/>
              </a:pPr>
              <a:t>‹#›</a:t>
            </a:fld>
            <a:endParaRPr lang="en-US" altLang="en-US"/>
          </a:p>
        </p:txBody>
      </p:sp>
      <p:sp>
        <p:nvSpPr>
          <p:cNvPr id="1030" name="Line 1032">
            <a:extLst>
              <a:ext uri="{FF2B5EF4-FFF2-40B4-BE49-F238E27FC236}">
                <a16:creationId xmlns:a16="http://schemas.microsoft.com/office/drawing/2014/main" id="{4245D39E-8948-0B44-AA3A-86720DC0358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11EABD36-339A-AE41-A37E-CEB75DC7CEF9}"/>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291815442"/>
      </p:ext>
    </p:extLst>
  </p:cSld>
  <p:clrMap bg1="lt1" tx1="dk1" bg2="lt2" tx2="dk2" accent1="accent1" accent2="accent2" accent3="accent3" accent4="accent4" accent5="accent5" accent6="accent6" hlink="hlink" folHlink="folHlink"/>
  <p:sldLayoutIdLst>
    <p:sldLayoutId id="2147488817" r:id="rId1"/>
    <p:sldLayoutId id="2147488818" r:id="rId2"/>
    <p:sldLayoutId id="2147488819" r:id="rId3"/>
    <p:sldLayoutId id="2147488820" r:id="rId4"/>
    <p:sldLayoutId id="2147488821" r:id="rId5"/>
    <p:sldLayoutId id="2147488822" r:id="rId6"/>
    <p:sldLayoutId id="2147488823" r:id="rId7"/>
    <p:sldLayoutId id="2147488824" r:id="rId8"/>
    <p:sldLayoutId id="2147488825" r:id="rId9"/>
    <p:sldLayoutId id="2147488826" r:id="rId10"/>
    <p:sldLayoutId id="2147488827" r:id="rId11"/>
    <p:sldLayoutId id="214748882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F4A8B300-57DC-AA40-A8ED-06B05AC83B03}" type="slidenum">
              <a:rPr lang="en-US" altLang="en-US"/>
              <a:pPr>
                <a:defRPr/>
              </a:pPr>
              <a:t>‹#›</a:t>
            </a:fld>
            <a:endParaRPr lang="en-US" alt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837036672"/>
      </p:ext>
    </p:extLst>
  </p:cSld>
  <p:clrMap bg1="lt1" tx1="dk1" bg2="lt2" tx2="dk2" accent1="accent1" accent2="accent2" accent3="accent3" accent4="accent4" accent5="accent5" accent6="accent6" hlink="hlink" folHlink="folHlink"/>
  <p:sldLayoutIdLst>
    <p:sldLayoutId id="2147488830" r:id="rId1"/>
    <p:sldLayoutId id="2147488831" r:id="rId2"/>
    <p:sldLayoutId id="2147488832" r:id="rId3"/>
    <p:sldLayoutId id="2147488833" r:id="rId4"/>
    <p:sldLayoutId id="2147488834" r:id="rId5"/>
    <p:sldLayoutId id="2147488835" r:id="rId6"/>
    <p:sldLayoutId id="2147488836" r:id="rId7"/>
    <p:sldLayoutId id="2147488837" r:id="rId8"/>
    <p:sldLayoutId id="2147488838" r:id="rId9"/>
    <p:sldLayoutId id="2147488839" r:id="rId10"/>
    <p:sldLayoutId id="2147488840" r:id="rId11"/>
    <p:sldLayoutId id="214748884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68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88.xml"/></Relationships>
</file>

<file path=ppt/slides/_rels/slide10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hpca22.site.ac.upc.edu/" TargetMode="External"/><Relationship Id="rId7" Type="http://schemas.openxmlformats.org/officeDocument/2006/relationships/image" Target="../media/image54.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81.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8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08.xml.rels><?xml version="1.0" encoding="UTF-8" standalone="yes"?>
<Relationships xmlns="http://schemas.openxmlformats.org/package/2006/relationships"><Relationship Id="rId3" Type="http://schemas.openxmlformats.org/officeDocument/2006/relationships/hyperlink" Target="https://people.inf.ethz.ch/omutlu/pub/VAMPIRE-DRAM-power-characterization-and-modeling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81.xml"/><Relationship Id="rId4" Type="http://schemas.openxmlformats.org/officeDocument/2006/relationships/image" Target="../media/image57.png"/></Relationships>
</file>

<file path=ppt/slides/_rels/slide109.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9.jpeg"/><Relationship Id="rId2" Type="http://schemas.openxmlformats.org/officeDocument/2006/relationships/notesSlide" Target="../notesSlides/notesSlide55.xml"/><Relationship Id="rId1" Type="http://schemas.openxmlformats.org/officeDocument/2006/relationships/slideLayout" Target="../slideLayouts/slideLayout80.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9.jpe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48.xml"/></Relationships>
</file>

<file path=ppt/slides/_rels/slide1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48.xml"/></Relationships>
</file>

<file path=ppt/slides/_rels/slide1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48.xml"/><Relationship Id="rId4" Type="http://schemas.openxmlformats.org/officeDocument/2006/relationships/image" Target="../media/image60.png"/></Relationships>
</file>

<file path=ppt/slides/_rels/slide1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30.xml"/></Relationships>
</file>

<file path=ppt/slides/_rels/slide1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13.xml"/></Relationships>
</file>

<file path=ppt/slides/_rels/slide12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48.xml"/></Relationships>
</file>

<file path=ppt/slides/_rels/slide12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48.xml"/></Relationships>
</file>

<file path=ppt/slides/_rels/slide1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13.xml"/></Relationships>
</file>

<file path=ppt/slides/_rels/slide12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10.xml"/></Relationships>
</file>

<file path=ppt/slides/_rels/slide1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48.xml"/><Relationship Id="rId4" Type="http://schemas.openxmlformats.org/officeDocument/2006/relationships/hyperlink" Target="https://commons.wikimedia.org/w/index.php?curid=31493356"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13.xml"/></Relationships>
</file>

<file path=ppt/slides/_rels/slide1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1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4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1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s://arxiv.org/pdf/1706.08642" TargetMode="External"/><Relationship Id="rId1" Type="http://schemas.openxmlformats.org/officeDocument/2006/relationships/slideLayout" Target="../slideLayouts/slideLayout302.xml"/></Relationships>
</file>

<file path=ppt/slides/_rels/slide131.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7.xml"/><Relationship Id="rId4" Type="http://schemas.openxmlformats.org/officeDocument/2006/relationships/hyperlink" Target="https://people.inf.ethz.ch/omutlu/projects.htm"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9.jpe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2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2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2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6.xml"/></Relationships>
</file>

<file path=ppt/slides/_rels/slide137.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7.xml"/><Relationship Id="rId4" Type="http://schemas.openxmlformats.org/officeDocument/2006/relationships/hyperlink" Target="https://people.inf.ethz.ch/omutlu/projects.htm" TargetMode="External"/></Relationships>
</file>

<file path=ppt/slides/_rels/slide138.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139.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48.xml"/><Relationship Id="rId4" Type="http://schemas.openxmlformats.org/officeDocument/2006/relationships/image" Target="../media/image7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76.png"/><Relationship Id="rId1" Type="http://schemas.openxmlformats.org/officeDocument/2006/relationships/slideLayout" Target="../slideLayouts/slideLayout248.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14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48.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8" Type="http://schemas.openxmlformats.org/officeDocument/2006/relationships/hyperlink" Target="http://www.archive.ece.cmu.edu/~ece447/s13/doku.php?id=schedule" TargetMode="External"/><Relationship Id="rId13" Type="http://schemas.openxmlformats.org/officeDocument/2006/relationships/hyperlink" Target="http://www.ece.cmu.edu/~ece740/f15/doku.php?id=schedule" TargetMode="External"/><Relationship Id="rId3" Type="http://schemas.openxmlformats.org/officeDocument/2006/relationships/hyperlink" Target="https://www.youtube.com/watch?v=zLP_X4wyHbY&amp;list=PL5PHm2jkkXmi5CxxI7b3JCL1TWybTDtKq" TargetMode="External"/><Relationship Id="rId7" Type="http://schemas.openxmlformats.org/officeDocument/2006/relationships/hyperlink" Target="http://www.archive.ece.cmu.edu/~ece447/s14/doku.php?id=schedule" TargetMode="External"/><Relationship Id="rId12" Type="http://schemas.openxmlformats.org/officeDocument/2006/relationships/hyperlink" Target="https://safari.ethz.ch/architecture/fall2017/doku.php?id=schedule" TargetMode="External"/><Relationship Id="rId17" Type="http://schemas.openxmlformats.org/officeDocument/2006/relationships/hyperlink" Target="http://users.ece.cmu.edu/~omutlu/acaces2013-memory.html" TargetMode="External"/><Relationship Id="rId2" Type="http://schemas.openxmlformats.org/officeDocument/2006/relationships/hyperlink" Target="https://www.youtube.com/playlist?list=PL5PHm2jkkXmi5CxxI7b3JCL1TWybTDtKq" TargetMode="External"/><Relationship Id="rId16" Type="http://schemas.openxmlformats.org/officeDocument/2006/relationships/hyperlink" Target="https://www.youtube.com/playlist?feature=edit_ok&amp;list=PLSEZzvupP7hNjq3Tuv2hiE5VvR-WRYoW4" TargetMode="External"/><Relationship Id="rId1" Type="http://schemas.openxmlformats.org/officeDocument/2006/relationships/slideLayout" Target="../slideLayouts/slideLayout570.xml"/><Relationship Id="rId6" Type="http://schemas.openxmlformats.org/officeDocument/2006/relationships/hyperlink" Target="http://www.archive.ece.cmu.edu/~ece447/s15/doku.php?id=schedule" TargetMode="External"/><Relationship Id="rId11" Type="http://schemas.openxmlformats.org/officeDocument/2006/relationships/hyperlink" Target="https://www.youtube.com/playlist?list=PL5PHm2jkkXmgDN1PLwOY_tGtUlynnyV6D" TargetMode="External"/><Relationship Id="rId5" Type="http://schemas.openxmlformats.org/officeDocument/2006/relationships/hyperlink" Target="https://www.youtube.com/watch?v=BJ87rZCGWU0&amp;list=PL5PHm2jkkXmidJOd59REog9jDnPDTG6IJ" TargetMode="External"/><Relationship Id="rId15" Type="http://schemas.openxmlformats.org/officeDocument/2006/relationships/hyperlink" Target="http://www.ece.cmu.edu/~ece742/f12/doku.php?id=lectures" TargetMode="External"/><Relationship Id="rId10" Type="http://schemas.openxmlformats.org/officeDocument/2006/relationships/hyperlink" Target="https://www.youtube.com/playlist?list=PL5PHm2jkkXmgVhh8CHAu9N76TShJqfYDt" TargetMode="External"/><Relationship Id="rId4" Type="http://schemas.openxmlformats.org/officeDocument/2006/relationships/hyperlink" Target="https://www.youtube.com/playlist?list=PL5PHm2jkkXmgFdD9x7RsjQC4a8KQjmUkQ" TargetMode="External"/><Relationship Id="rId9" Type="http://schemas.openxmlformats.org/officeDocument/2006/relationships/hyperlink" Target="https://www.youtube.com/playlist?list=PL5Q2soXY2Zi9OhoVQBXYFIZywZXCPl4M_" TargetMode="External"/><Relationship Id="rId14" Type="http://schemas.openxmlformats.org/officeDocument/2006/relationships/hyperlink" Target="http://www.ece.cmu.edu/~ece740/f13/doku.php?id=schedule" TargetMode="External"/></Relationships>
</file>

<file path=ppt/slides/_rels/slide144.xml.rels><?xml version="1.0" encoding="UTF-8" standalone="yes"?>
<Relationships xmlns="http://schemas.openxmlformats.org/package/2006/relationships"><Relationship Id="rId3" Type="http://schemas.openxmlformats.org/officeDocument/2006/relationships/hyperlink" Target="https://www.youtube.com/playlist?list=PL5Q2soXY2Zi-IXWTT7xoNYpst5-zdZQ6y" TargetMode="External"/><Relationship Id="rId2" Type="http://schemas.openxmlformats.org/officeDocument/2006/relationships/hyperlink" Target="http://users.ece.cmu.edu/~omutlu/acaces2013-memory.html" TargetMode="External"/><Relationship Id="rId1" Type="http://schemas.openxmlformats.org/officeDocument/2006/relationships/slideLayout" Target="../slideLayouts/slideLayout570.xml"/><Relationship Id="rId6" Type="http://schemas.openxmlformats.org/officeDocument/2006/relationships/hyperlink" Target="https://www.youtube.com/watch?v=ZLCy3pG7Rc0" TargetMode="External"/><Relationship Id="rId5" Type="http://schemas.openxmlformats.org/officeDocument/2006/relationships/hyperlink" Target="https://safari.ethz.ch/digitaltechnik/spring2018/doku.php?id=schedule" TargetMode="External"/><Relationship Id="rId4" Type="http://schemas.openxmlformats.org/officeDocument/2006/relationships/hyperlink" Target="https://www.youtube.com/playlist?list=PL5Q2soXY2Zi_QedyPWtRmFUJ2F8DdYP7l" TargetMode="External"/></Relationships>
</file>

<file path=ppt/slides/_rels/slide145.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436.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146.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436.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147.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436.xml"/><Relationship Id="rId4" Type="http://schemas.openxmlformats.org/officeDocument/2006/relationships/image" Target="../media/image78.png"/></Relationships>
</file>

<file path=ppt/slides/_rels/slide148.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570.xml"/><Relationship Id="rId4" Type="http://schemas.openxmlformats.org/officeDocument/2006/relationships/hyperlink" Target="https://people.inf.ethz.ch/omutlu/acaces2018.html" TargetMode="Externa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59.xml"/></Relationships>
</file>

<file path=ppt/slides/_rels/slide1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1.xml"/></Relationships>
</file>

<file path=ppt/slides/_rels/slide15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1.xml"/></Relationships>
</file>

<file path=ppt/slides/_rels/slide1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81.xml"/></Relationships>
</file>

<file path=ppt/slides/_rels/slide153.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ramulator_dram_simulator-ieee-cal15.pdf" TargetMode="External"/><Relationship Id="rId1" Type="http://schemas.openxmlformats.org/officeDocument/2006/relationships/slideLayout" Target="../slideLayouts/slideLayout81.xml"/><Relationship Id="rId5" Type="http://schemas.openxmlformats.org/officeDocument/2006/relationships/image" Target="../media/image83.png"/><Relationship Id="rId4" Type="http://schemas.openxmlformats.org/officeDocument/2006/relationships/hyperlink" Target="https://github.com/CMU-SAFARI/ramulator" TargetMode="Externa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547.xml"/><Relationship Id="rId5" Type="http://schemas.openxmlformats.org/officeDocument/2006/relationships/image" Target="../media/image84.png"/><Relationship Id="rId4" Type="http://schemas.openxmlformats.org/officeDocument/2006/relationships/hyperlink" Target="https://people.inf.ethz.ch/omutlu/projects.htm"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8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5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58.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8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8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82.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582.xml"/><Relationship Id="rId4" Type="http://schemas.openxmlformats.org/officeDocument/2006/relationships/chart" Target="../charts/chart4.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58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59.xml"/></Relationships>
</file>

<file path=ppt/slides/_rels/slide31.xml.rels><?xml version="1.0" encoding="UTF-8" standalone="yes"?>
<Relationships xmlns="http://schemas.openxmlformats.org/package/2006/relationships"><Relationship Id="rId3" Type="http://schemas.openxmlformats.org/officeDocument/2006/relationships/hyperlink" Target="http://darksilicon.org/hpca/" TargetMode="External"/><Relationship Id="rId7" Type="http://schemas.openxmlformats.org/officeDocument/2006/relationships/image" Target="../media/image25.png"/><Relationship Id="rId2" Type="http://schemas.openxmlformats.org/officeDocument/2006/relationships/hyperlink" Target="http://users.ece.cmu.edu/~omutlu/pub/adaptive-latency-dram_hpca15.pdf" TargetMode="External"/><Relationship Id="rId1" Type="http://schemas.openxmlformats.org/officeDocument/2006/relationships/slideLayout" Target="../slideLayouts/slideLayout2.xml"/><Relationship Id="rId6" Type="http://schemas.openxmlformats.org/officeDocument/2006/relationships/hyperlink" Target="http://www.ece.cmu.edu/~safari/tools/aldram-hpca2015-fulldata.html" TargetMode="External"/><Relationship Id="rId5" Type="http://schemas.openxmlformats.org/officeDocument/2006/relationships/hyperlink" Target="http://users.ece.cmu.edu/~omutlu/pub/adaptive-latency-dram_donghyuk_hpca15-talk.pdf" TargetMode="External"/><Relationship Id="rId4" Type="http://schemas.openxmlformats.org/officeDocument/2006/relationships/hyperlink" Target="http://users.ece.cmu.edu/~omutlu/pub/adaptive-latency-dram_donghyuk_hpca15-talk.pptx"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43.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88.xml"/></Relationships>
</file>

<file path=ppt/slides/_rels/slide34.xml.rels><?xml version="1.0" encoding="UTF-8" standalone="yes"?>
<Relationships xmlns="http://schemas.openxmlformats.org/package/2006/relationships"><Relationship Id="rId3" Type="http://schemas.openxmlformats.org/officeDocument/2006/relationships/hyperlink" Target="https://people.inf.ethz.ch/omutlu/pub/understanding-latency-variation-in-DRAM-chips_sigmetrics16.pdf" TargetMode="External"/><Relationship Id="rId2" Type="http://schemas.openxmlformats.org/officeDocument/2006/relationships/notesSlide" Target="../notesSlides/notesSlide9.xml"/><Relationship Id="rId1" Type="http://schemas.openxmlformats.org/officeDocument/2006/relationships/slideLayout" Target="../slideLayouts/slideLayout588.xml"/></Relationships>
</file>

<file path=ppt/slides/_rels/slide3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588.xml"/><Relationship Id="rId4" Type="http://schemas.openxmlformats.org/officeDocument/2006/relationships/chart" Target="../charts/chart10.xml"/></Relationships>
</file>

<file path=ppt/slides/_rels/slide36.xml.rels><?xml version="1.0" encoding="UTF-8" standalone="yes"?>
<Relationships xmlns="http://schemas.openxmlformats.org/package/2006/relationships"><Relationship Id="rId3" Type="http://schemas.openxmlformats.org/officeDocument/2006/relationships/hyperlink" Target="https://people.inf.ethz.ch/omutlu/pub/understanding-latency-variation-in-DRAM-chips_sigmetrics16.pdf" TargetMode="External"/><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59.xml"/></Relationships>
</file>

<file path=ppt/slides/_rels/slide3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www.sigmetrics.org/sigmetrics2016/" TargetMode="External"/><Relationship Id="rId7" Type="http://schemas.openxmlformats.org/officeDocument/2006/relationships/image" Target="../media/image27.png"/><Relationship Id="rId2" Type="http://schemas.openxmlformats.org/officeDocument/2006/relationships/hyperlink" Target="https://users.ece.cmu.edu/~omutlu/pub/understanding-latency-variation-in-DRAM-chips_sigmetrics16.pdf" TargetMode="External"/><Relationship Id="rId1" Type="http://schemas.openxmlformats.org/officeDocument/2006/relationships/slideLayout" Target="../slideLayouts/slideLayout2.xml"/><Relationship Id="rId6" Type="http://schemas.openxmlformats.org/officeDocument/2006/relationships/hyperlink" Target="https://github.com/CMU-SAFARI/DRAM-Latency-Variation-Study" TargetMode="External"/><Relationship Id="rId5" Type="http://schemas.openxmlformats.org/officeDocument/2006/relationships/hyperlink" Target="https://users.ece.cmu.edu/~omutlu/pub/understanding-latency-variation-in-DRAM-chips_kevinchang_sigmetrics16-talk.pdf" TargetMode="External"/><Relationship Id="rId4" Type="http://schemas.openxmlformats.org/officeDocument/2006/relationships/hyperlink" Target="https://users.ece.cmu.edu/~omutlu/pub/understanding-latency-variation-in-DRAM-chips_kevinchang_sigmetrics16-talk.pptx"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58.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9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9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99.xml"/></Relationships>
</file>

<file path=ppt/slides/_rels/slide4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4.xml"/><Relationship Id="rId1" Type="http://schemas.openxmlformats.org/officeDocument/2006/relationships/slideLayout" Target="../slideLayouts/slideLayout599.xml"/><Relationship Id="rId4" Type="http://schemas.openxmlformats.org/officeDocument/2006/relationships/chart" Target="../charts/char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59.xml"/></Relationships>
</file>

<file path=ppt/slides/_rels/slide45.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DIVA-low-latency-DRAM_sigmetrics17-paper.pdf" TargetMode="External"/><Relationship Id="rId1" Type="http://schemas.openxmlformats.org/officeDocument/2006/relationships/slideLayout" Target="../slideLayouts/slideLayout380.xml"/><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617.xml"/><Relationship Id="rId5" Type="http://schemas.microsoft.com/office/2007/relationships/hdphoto" Target="../media/hdphoto1.wdp"/><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06.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617.xml"/><Relationship Id="rId4" Type="http://schemas.openxmlformats.org/officeDocument/2006/relationships/hyperlink" Target="https://github.com/CMU-SAFARI/DRAM-Voltage-Stud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8.xml"/><Relationship Id="rId1" Type="http://schemas.openxmlformats.org/officeDocument/2006/relationships/slideLayout" Target="../slideLayouts/slideLayout617.xml"/></Relationships>
</file>

<file path=ppt/slides/_rels/slide5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9.xml"/><Relationship Id="rId1" Type="http://schemas.openxmlformats.org/officeDocument/2006/relationships/slideLayout" Target="../slideLayouts/slideLayout617.xml"/><Relationship Id="rId5" Type="http://schemas.openxmlformats.org/officeDocument/2006/relationships/hyperlink" Target="https://github.com/CMU-SAFARI/DRAM-Voltage-Study" TargetMode="Externa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617.xml"/></Relationships>
</file>

<file path=ppt/slides/_rels/slide5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1.xml"/><Relationship Id="rId1" Type="http://schemas.openxmlformats.org/officeDocument/2006/relationships/slideLayout" Target="../slideLayouts/slideLayout617.xml"/></Relationships>
</file>

<file path=ppt/slides/_rels/slide54.xml.rels><?xml version="1.0" encoding="UTF-8" standalone="yes"?>
<Relationships xmlns="http://schemas.openxmlformats.org/package/2006/relationships"><Relationship Id="rId3" Type="http://schemas.openxmlformats.org/officeDocument/2006/relationships/image" Target="../media/image37.bin"/><Relationship Id="rId2" Type="http://schemas.openxmlformats.org/officeDocument/2006/relationships/notesSlide" Target="../notesSlides/notesSlide22.xml"/><Relationship Id="rId1" Type="http://schemas.openxmlformats.org/officeDocument/2006/relationships/slideLayout" Target="../slideLayouts/slideLayout617.xml"/><Relationship Id="rId5" Type="http://schemas.openxmlformats.org/officeDocument/2006/relationships/image" Target="../media/image39.bin"/><Relationship Id="rId4" Type="http://schemas.openxmlformats.org/officeDocument/2006/relationships/image" Target="../media/image38.bin"/></Relationships>
</file>

<file path=ppt/slides/_rels/slide55.xml.rels><?xml version="1.0" encoding="UTF-8" standalone="yes"?>
<Relationships xmlns="http://schemas.openxmlformats.org/package/2006/relationships"><Relationship Id="rId3" Type="http://schemas.openxmlformats.org/officeDocument/2006/relationships/image" Target="../media/image37.bin"/><Relationship Id="rId2" Type="http://schemas.openxmlformats.org/officeDocument/2006/relationships/notesSlide" Target="../notesSlides/notesSlide23.xml"/><Relationship Id="rId1" Type="http://schemas.openxmlformats.org/officeDocument/2006/relationships/slideLayout" Target="../slideLayouts/slideLayout617.xml"/><Relationship Id="rId6" Type="http://schemas.openxmlformats.org/officeDocument/2006/relationships/image" Target="../media/image40.png"/><Relationship Id="rId5" Type="http://schemas.openxmlformats.org/officeDocument/2006/relationships/image" Target="../media/image39.bin"/><Relationship Id="rId4" Type="http://schemas.openxmlformats.org/officeDocument/2006/relationships/image" Target="../media/image38.bin"/></Relationships>
</file>

<file path=ppt/slides/_rels/slide5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4.xml"/><Relationship Id="rId1" Type="http://schemas.openxmlformats.org/officeDocument/2006/relationships/slideLayout" Target="../slideLayouts/slideLayout617.xml"/><Relationship Id="rId4" Type="http://schemas.openxmlformats.org/officeDocument/2006/relationships/chart" Target="../charts/char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59.xml"/></Relationships>
</file>

<file path=ppt/slides/_rels/slide58.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Voltron-reduced-voltage-DRAM-sigmetrics17-paper.pdf"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0.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62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2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2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2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2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2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28.xml"/></Relationships>
</file>

<file path=ppt/slides/_rels/slide6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2.xml"/><Relationship Id="rId1" Type="http://schemas.openxmlformats.org/officeDocument/2006/relationships/slideLayout" Target="../slideLayouts/slideLayout628.xml"/></Relationships>
</file>

<file path=ppt/slides/_rels/slide68.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7.jpg"/><Relationship Id="rId2" Type="http://schemas.openxmlformats.org/officeDocument/2006/relationships/notesSlide" Target="../notesSlides/notesSlide33.xml"/><Relationship Id="rId1" Type="http://schemas.openxmlformats.org/officeDocument/2006/relationships/slideLayout" Target="../slideLayouts/slideLayout62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69.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627.xml"/><Relationship Id="rId5" Type="http://schemas.openxmlformats.org/officeDocument/2006/relationships/image" Target="../media/image44.png"/><Relationship Id="rId4" Type="http://schemas.openxmlformats.org/officeDocument/2006/relationships/image" Target="../media/image43.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2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2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2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28.xml"/></Relationships>
</file>

<file path=ppt/slides/_rels/slide7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627.xml"/><Relationship Id="rId5" Type="http://schemas.openxmlformats.org/officeDocument/2006/relationships/image" Target="../media/image44.png"/><Relationship Id="rId4" Type="http://schemas.openxmlformats.org/officeDocument/2006/relationships/image" Target="../media/image43.jpeg"/></Relationships>
</file>

<file path=ppt/slides/_rels/slide76.xml.rels><?xml version="1.0" encoding="UTF-8" standalone="yes"?>
<Relationships xmlns="http://schemas.openxmlformats.org/package/2006/relationships"><Relationship Id="rId3" Type="http://schemas.openxmlformats.org/officeDocument/2006/relationships/hyperlink" Target="http://hpca2019.seas.gwu.edu/"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72.xml"/><Relationship Id="rId4" Type="http://schemas.openxmlformats.org/officeDocument/2006/relationships/image" Target="../media/image4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solar-dram-for-reduced-latency-memory_iccd18.pdf" TargetMode="External"/><Relationship Id="rId1" Type="http://schemas.openxmlformats.org/officeDocument/2006/relationships/slideLayout" Target="../slideLayouts/slideLayout722.xml"/><Relationship Id="rId4" Type="http://schemas.openxmlformats.org/officeDocument/2006/relationships/image" Target="../media/image50.png"/></Relationships>
</file>

<file path=ppt/slides/_rels/slide79.xml.rels><?xml version="1.0" encoding="UTF-8" standalone="yes"?>
<Relationships xmlns="http://schemas.openxmlformats.org/package/2006/relationships"><Relationship Id="rId3" Type="http://schemas.openxmlformats.org/officeDocument/2006/relationships/hyperlink" Target="http://hpca22.site.ac.upc.edu/" TargetMode="External"/><Relationship Id="rId7" Type="http://schemas.openxmlformats.org/officeDocument/2006/relationships/image" Target="../media/image51.png"/><Relationship Id="rId2" Type="http://schemas.openxmlformats.org/officeDocument/2006/relationships/hyperlink" Target="https://users.ece.cmu.edu/~omutlu/pub/chargecache_low-latency-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chargecache_low-latency-dram_hhassan_hpca16-talk.pdf" TargetMode="External"/><Relationship Id="rId4" Type="http://schemas.openxmlformats.org/officeDocument/2006/relationships/hyperlink" Target="https://users.ece.cmu.edu/~omutlu/pub/chargecache_low-latency-dram_hhassan_hpca16-talk.pptx"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people.inf.ethz.ch/omutlu/pub/understanding-latency-variation-in-DRAM-chips_sigmetrics16.pdf" TargetMode="External"/><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hyperlink" Target="https://dac.com/" TargetMode="External"/><Relationship Id="rId2" Type="http://schemas.openxmlformats.org/officeDocument/2006/relationships/hyperlink" Target="https://people.inf.ethz.ch/omutlu/pub/VRL-DRAM_reduced-refresh-latency_dac18.pdf" TargetMode="Externa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59.xml"/></Relationships>
</file>

<file path=ppt/slides/_rels/slide82.xml.rels><?xml version="1.0" encoding="UTF-8" standalone="yes"?>
<Relationships xmlns="http://schemas.openxmlformats.org/package/2006/relationships"><Relationship Id="rId3" Type="http://schemas.openxmlformats.org/officeDocument/2006/relationships/hyperlink" Target="http://www.cs.utah.edu/~lizhang/HPCA19/" TargetMode="External"/><Relationship Id="rId2" Type="http://schemas.openxmlformats.org/officeDocument/2006/relationships/hyperlink" Target="http://users.ece.cmu.edu/~omutlu/pub/tldram_hpca13.pdf" TargetMode="Externa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hyperlink" Target="http://users.ece.cmu.edu/~omutlu/pub/lee_hpca13_talk.pptx" TargetMode="External"/></Relationships>
</file>

<file path=ppt/slides/_rels/slide8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hpca22.site.ac.upc.edu/" TargetMode="External"/><Relationship Id="rId7" Type="http://schemas.openxmlformats.org/officeDocument/2006/relationships/image" Target="../media/image54.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6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6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66.xml"/></Relationships>
</file>

<file path=ppt/slides/_rels/slide8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3.xml"/><Relationship Id="rId1" Type="http://schemas.openxmlformats.org/officeDocument/2006/relationships/slideLayout" Target="../slideLayouts/slideLayout66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6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66.xml"/></Relationships>
</file>

<file path=ppt/slides/_rels/slide9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6.xml"/><Relationship Id="rId1" Type="http://schemas.openxmlformats.org/officeDocument/2006/relationships/slideLayout" Target="../slideLayouts/slideLayout666.xml"/><Relationship Id="rId4" Type="http://schemas.openxmlformats.org/officeDocument/2006/relationships/chart" Target="../charts/chart19.xml"/></Relationships>
</file>

<file path=ppt/slides/_rels/slide9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7.xml"/><Relationship Id="rId1" Type="http://schemas.openxmlformats.org/officeDocument/2006/relationships/slideLayout" Target="../slideLayouts/slideLayout66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6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77.xml"/></Relationships>
</file>

<file path=ppt/slides/_rels/slide95.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50.xml"/><Relationship Id="rId1" Type="http://schemas.openxmlformats.org/officeDocument/2006/relationships/slideLayout" Target="../slideLayouts/slideLayout666.xml"/><Relationship Id="rId4" Type="http://schemas.openxmlformats.org/officeDocument/2006/relationships/chart" Target="../charts/chart22.xml"/></Relationships>
</file>

<file path=ppt/slides/_rels/slide96.xml.rels><?xml version="1.0" encoding="UTF-8" standalone="yes"?>
<Relationships xmlns="http://schemas.openxmlformats.org/package/2006/relationships"><Relationship Id="rId3" Type="http://schemas.openxmlformats.org/officeDocument/2006/relationships/hyperlink" Target="http://www.cs.utah.edu/~lizhang/HPCA19/" TargetMode="External"/><Relationship Id="rId2" Type="http://schemas.openxmlformats.org/officeDocument/2006/relationships/hyperlink" Target="http://users.ece.cmu.edu/~omutlu/pub/tldram_hpca13.pdf" TargetMode="External"/><Relationship Id="rId1" Type="http://schemas.openxmlformats.org/officeDocument/2006/relationships/slideLayout" Target="../slideLayouts/slideLayout559.xml"/><Relationship Id="rId5" Type="http://schemas.openxmlformats.org/officeDocument/2006/relationships/image" Target="../media/image53.png"/><Relationship Id="rId4" Type="http://schemas.openxmlformats.org/officeDocument/2006/relationships/hyperlink" Target="http://users.ece.cmu.edu/~omutlu/pub/lee_hpca13_talk.pptx"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8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 February 2019</a:t>
            </a:r>
          </a:p>
          <a:p>
            <a:r>
              <a:rPr lang="en-US" sz="2200" dirty="0"/>
              <a:t>UT Austin ECE Endowed Lecture Series</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216024" y="5949280"/>
            <a:ext cx="1745138" cy="504938"/>
          </a:xfrm>
          <a:prstGeom prst="rect">
            <a:avLst/>
          </a:prstGeom>
        </p:spPr>
      </p:pic>
      <p:sp>
        <p:nvSpPr>
          <p:cNvPr id="13" name="Title 1"/>
          <p:cNvSpPr>
            <a:spLocks noGrp="1"/>
          </p:cNvSpPr>
          <p:nvPr>
            <p:ph type="ctrTitle"/>
          </p:nvPr>
        </p:nvSpPr>
        <p:spPr>
          <a:xfrm>
            <a:off x="216024" y="1371600"/>
            <a:ext cx="8820472" cy="2201416"/>
          </a:xfrm>
        </p:spPr>
        <p:txBody>
          <a:bodyPr>
            <a:normAutofit/>
          </a:bodyPr>
          <a:lstStyle/>
          <a:p>
            <a:pPr algn="ctr"/>
            <a:r>
              <a:rPr lang="en-US" sz="3600" b="1" dirty="0"/>
              <a:t>Memory Systems </a:t>
            </a:r>
            <a:br>
              <a:rPr lang="en-US" sz="3600" b="1" dirty="0"/>
            </a:br>
            <a:r>
              <a:rPr lang="en-US" sz="3600" b="1" dirty="0"/>
              <a:t>and Memory-Centric Computing Systems</a:t>
            </a:r>
            <a:br>
              <a:rPr lang="en-US" sz="3600" b="1" dirty="0"/>
            </a:br>
            <a:r>
              <a:rPr lang="en-US" sz="3600" b="1" dirty="0">
                <a:solidFill>
                  <a:srgbClr val="FF0000"/>
                </a:solidFill>
              </a:rPr>
              <a:t>Lecture 3: Low-Latency Memory</a:t>
            </a:r>
          </a:p>
        </p:txBody>
      </p:sp>
      <p:pic>
        <p:nvPicPr>
          <p:cNvPr id="10" name="Picture 2" descr="ETH Zurich short logo, black"/>
          <p:cNvPicPr>
            <a:picLocks noChangeAspect="1" noChangeArrowheads="1"/>
          </p:cNvPicPr>
          <p:nvPr/>
        </p:nvPicPr>
        <p:blipFill rotWithShape="1">
          <a:blip r:embed="rId6">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7"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1456310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Long memory </a:t>
            </a:r>
            <a:r>
              <a:rPr kumimoji="0" lang="en-US" sz="3200" b="0" i="0" u="none" strike="noStrike" kern="1200" cap="none" spc="0" normalizeH="0" baseline="0" noProof="0">
                <a:ln>
                  <a:noFill/>
                </a:ln>
                <a:solidFill>
                  <a:prstClr val="white"/>
                </a:solidFill>
                <a:effectLst/>
                <a:uLnTx/>
                <a:uFillTx/>
                <a:latin typeface="Futura Medium" charset="0"/>
                <a:ea typeface="Futura Medium" charset="0"/>
                <a:cs typeface="Futura Medium" charset="0"/>
              </a:rPr>
              <a:t>latency </a:t>
            </a:r>
            <a:r>
              <a:rPr kumimoji="0" lang="en-US" sz="32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a:ln>
                  <a:noFill/>
                </a:ln>
                <a:solidFill>
                  <a:prstClr val="white"/>
                </a:solidFill>
                <a:effectLst/>
                <a:uLnTx/>
                <a:uFillTx/>
                <a:latin typeface="Gill Sans MT"/>
                <a:ea typeface="+mn-ea"/>
                <a:cs typeface="+mn-cs"/>
              </a:rPr>
              <a:t> </a:t>
            </a:r>
            <a:r>
              <a:rPr kumimoji="0" lang="en-US" sz="3200" b="0" i="0" u="none" strike="noStrike" kern="1200" cap="none" spc="0" normalizeH="0" baseline="0" noProof="0">
                <a:ln>
                  <a:noFill/>
                </a:ln>
                <a:solidFill>
                  <a:prstClr val="white"/>
                </a:solidFill>
                <a:effectLst/>
                <a:uLnTx/>
                <a:uFillTx/>
                <a:latin typeface="Futura Medium" charset="0"/>
                <a:ea typeface="Futura Medium" charset="0"/>
                <a:cs typeface="Futura Medium" charset="0"/>
              </a:rPr>
              <a:t>performance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bottleneck</a:t>
            </a:r>
          </a:p>
        </p:txBody>
      </p:sp>
    </p:spTree>
    <p:extLst>
      <p:ext uri="{BB962C8B-B14F-4D97-AF65-F5344CB8AC3E}">
        <p14:creationId xmlns:p14="http://schemas.microsoft.com/office/powerpoint/2010/main" val="131411030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Idea and Applications</a:t>
            </a:r>
          </a:p>
        </p:txBody>
      </p:sp>
      <p:sp>
        <p:nvSpPr>
          <p:cNvPr id="3" name="Content Placeholder 2"/>
          <p:cNvSpPr>
            <a:spLocks noGrp="1"/>
          </p:cNvSpPr>
          <p:nvPr>
            <p:ph idx="1"/>
          </p:nvPr>
        </p:nvSpPr>
        <p:spPr>
          <a:xfrm>
            <a:off x="304800" y="1219200"/>
            <a:ext cx="8610600" cy="5334000"/>
          </a:xfrm>
        </p:spPr>
        <p:txBody>
          <a:bodyPr>
            <a:noAutofit/>
          </a:bodyPr>
          <a:lstStyle/>
          <a:p>
            <a:pPr>
              <a:lnSpc>
                <a:spcPct val="95000"/>
              </a:lnSpc>
            </a:pPr>
            <a:r>
              <a:rPr lang="en-US" b="1" dirty="0"/>
              <a:t>Low-cost Inter-linked subarrays (LISA)</a:t>
            </a:r>
          </a:p>
          <a:p>
            <a:pPr lvl="1">
              <a:lnSpc>
                <a:spcPct val="95000"/>
              </a:lnSpc>
            </a:pPr>
            <a:r>
              <a:rPr lang="en-US" dirty="0"/>
              <a:t>Fast bulk data movement between subarrays</a:t>
            </a:r>
          </a:p>
          <a:p>
            <a:pPr lvl="1">
              <a:lnSpc>
                <a:spcPct val="95000"/>
              </a:lnSpc>
            </a:pPr>
            <a:r>
              <a:rPr lang="en-US" dirty="0">
                <a:solidFill>
                  <a:srgbClr val="064FBA"/>
                </a:solidFill>
              </a:rPr>
              <a:t>Wide datapath via isolation transistors</a:t>
            </a:r>
            <a:r>
              <a:rPr lang="en-US" dirty="0"/>
              <a:t>: 0.8% DRAM chip area</a:t>
            </a:r>
          </a:p>
          <a:p>
            <a:pPr lvl="1">
              <a:lnSpc>
                <a:spcPct val="95000"/>
              </a:lnSpc>
            </a:pPr>
            <a:endParaRPr lang="en-US" dirty="0"/>
          </a:p>
          <a:p>
            <a:pPr lvl="1">
              <a:lnSpc>
                <a:spcPct val="95000"/>
              </a:lnSpc>
            </a:pPr>
            <a:endParaRPr lang="en-US" dirty="0"/>
          </a:p>
          <a:p>
            <a:pPr lvl="1">
              <a:lnSpc>
                <a:spcPct val="95000"/>
              </a:lnSpc>
            </a:pPr>
            <a:endParaRPr lang="en-US" dirty="0"/>
          </a:p>
          <a:p>
            <a:pPr>
              <a:lnSpc>
                <a:spcPct val="95000"/>
              </a:lnSpc>
            </a:pPr>
            <a:r>
              <a:rPr lang="en-US" dirty="0">
                <a:latin typeface="+mj-lt"/>
              </a:rPr>
              <a:t>LISA is a </a:t>
            </a:r>
            <a:r>
              <a:rPr lang="en-US" b="1" dirty="0">
                <a:latin typeface="+mj-lt"/>
              </a:rPr>
              <a:t>versatile substrate </a:t>
            </a:r>
            <a:r>
              <a:rPr lang="en-US" dirty="0">
                <a:latin typeface="+mj-lt"/>
                <a:ea typeface="Cambria Math" panose="02040503050406030204" pitchFamily="18" charset="0"/>
              </a:rPr>
              <a:t>→ </a:t>
            </a:r>
            <a:r>
              <a:rPr lang="en-US" dirty="0">
                <a:latin typeface="+mj-lt"/>
              </a:rPr>
              <a:t>new applications</a:t>
            </a:r>
            <a:br>
              <a:rPr lang="en-US" dirty="0">
                <a:latin typeface="+mj-lt"/>
              </a:rPr>
            </a:br>
            <a:endParaRPr lang="en-US" dirty="0"/>
          </a:p>
          <a:p>
            <a:pPr marL="749300" lvl="1" indent="-292100">
              <a:lnSpc>
                <a:spcPct val="95000"/>
              </a:lnSpc>
              <a:buFont typeface="+mj-lt"/>
              <a:buAutoNum type="arabicPeriod"/>
            </a:pPr>
            <a:endParaRPr lang="en-US" dirty="0"/>
          </a:p>
          <a:p>
            <a:pPr marL="749300" lvl="1" indent="-292100">
              <a:lnSpc>
                <a:spcPct val="95000"/>
              </a:lnSpc>
              <a:buFont typeface="+mj-lt"/>
              <a:buAutoNum type="arabicPeriod"/>
            </a:pPr>
            <a:endParaRPr lang="en-US" sz="2000" dirty="0"/>
          </a:p>
          <a:p>
            <a:pPr marL="457200" lvl="1" indent="0">
              <a:lnSpc>
                <a:spcPct val="95000"/>
              </a:lnSpc>
              <a:buNone/>
            </a:pPr>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grpSp>
        <p:nvGrpSpPr>
          <p:cNvPr id="7" name="sa"/>
          <p:cNvGrpSpPr/>
          <p:nvPr/>
        </p:nvGrpSpPr>
        <p:grpSpPr>
          <a:xfrm>
            <a:off x="2438401" y="2586041"/>
            <a:ext cx="3352800" cy="1201733"/>
            <a:chOff x="2438401" y="2586041"/>
            <a:chExt cx="3352800" cy="1201733"/>
          </a:xfrm>
        </p:grpSpPr>
        <p:sp>
          <p:nvSpPr>
            <p:cNvPr id="5" name="Rounded Rectangle 4"/>
            <p:cNvSpPr/>
            <p:nvPr/>
          </p:nvSpPr>
          <p:spPr>
            <a:xfrm>
              <a:off x="2438401" y="2586041"/>
              <a:ext cx="3352799"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Gill Sans MT"/>
                  <a:ea typeface="+mn-ea"/>
                  <a:cs typeface="+mn-cs"/>
                </a:rPr>
                <a:t>Subarray 1</a:t>
              </a:r>
            </a:p>
          </p:txBody>
        </p:sp>
        <p:sp>
          <p:nvSpPr>
            <p:cNvPr id="6" name="Rounded Rectangle 5"/>
            <p:cNvSpPr/>
            <p:nvPr/>
          </p:nvSpPr>
          <p:spPr>
            <a:xfrm>
              <a:off x="2438401" y="3405327"/>
              <a:ext cx="3352800"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Gill Sans MT"/>
                  <a:ea typeface="+mn-ea"/>
                  <a:cs typeface="+mn-cs"/>
                </a:rPr>
                <a:t>Subarray 2</a:t>
              </a:r>
            </a:p>
          </p:txBody>
        </p:sp>
      </p:grpSp>
      <p:grpSp>
        <p:nvGrpSpPr>
          <p:cNvPr id="8" name="iso"/>
          <p:cNvGrpSpPr/>
          <p:nvPr/>
        </p:nvGrpSpPr>
        <p:grpSpPr>
          <a:xfrm>
            <a:off x="2438400" y="2751466"/>
            <a:ext cx="3276600" cy="662351"/>
            <a:chOff x="2438400" y="2751466"/>
            <a:chExt cx="3276600" cy="662351"/>
          </a:xfrm>
        </p:grpSpPr>
        <p:pic>
          <p:nvPicPr>
            <p:cNvPr id="100" name="Picture 9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3534" y="2953663"/>
              <a:ext cx="471466" cy="460154"/>
            </a:xfrm>
            <a:prstGeom prst="rect">
              <a:avLst/>
            </a:prstGeom>
            <a:ln>
              <a:noFill/>
            </a:ln>
          </p:spPr>
        </p:pic>
        <p:pic>
          <p:nvPicPr>
            <p:cNvPr id="173" name="Picture 1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0601" y="2953663"/>
              <a:ext cx="471466" cy="460154"/>
            </a:xfrm>
            <a:prstGeom prst="rect">
              <a:avLst/>
            </a:prstGeom>
            <a:ln>
              <a:noFill/>
            </a:ln>
          </p:spPr>
        </p:pic>
        <p:pic>
          <p:nvPicPr>
            <p:cNvPr id="174" name="Picture 1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333" y="2953663"/>
              <a:ext cx="471466" cy="460154"/>
            </a:xfrm>
            <a:prstGeom prst="rect">
              <a:avLst/>
            </a:prstGeom>
            <a:ln>
              <a:noFill/>
            </a:ln>
          </p:spPr>
        </p:pic>
        <p:pic>
          <p:nvPicPr>
            <p:cNvPr id="175" name="Picture 1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2953663"/>
              <a:ext cx="471466" cy="460154"/>
            </a:xfrm>
            <a:prstGeom prst="rect">
              <a:avLst/>
            </a:prstGeom>
            <a:ln>
              <a:noFill/>
            </a:ln>
          </p:spPr>
        </p:pic>
        <p:sp>
          <p:nvSpPr>
            <p:cNvPr id="176" name="TextBox 175"/>
            <p:cNvSpPr txBox="1"/>
            <p:nvPr/>
          </p:nvSpPr>
          <p:spPr>
            <a:xfrm>
              <a:off x="3753534" y="2751466"/>
              <a:ext cx="6463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Gill Sans MT"/>
                  <a:ea typeface="+mn-ea"/>
                  <a:cs typeface="+mn-cs"/>
                </a:rPr>
                <a:t>…</a:t>
              </a:r>
            </a:p>
          </p:txBody>
        </p:sp>
      </p:grpSp>
      <p:sp>
        <p:nvSpPr>
          <p:cNvPr id="9" name="app1"/>
          <p:cNvSpPr txBox="1"/>
          <p:nvPr/>
        </p:nvSpPr>
        <p:spPr>
          <a:xfrm>
            <a:off x="633434" y="4195867"/>
            <a:ext cx="8305800" cy="830997"/>
          </a:xfrm>
          <a:prstGeom prst="rect">
            <a:avLst/>
          </a:prstGeom>
          <a:noFill/>
        </p:spPr>
        <p:txBody>
          <a:bodyPr wrap="square" rtlCol="0">
            <a:spAutoFit/>
          </a:bodyPr>
          <a:lstStyle/>
          <a:p>
            <a:pPr marL="165100" marR="0" lvl="1" indent="-1651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Gill Sans MT"/>
                <a:ea typeface="+mn-ea"/>
                <a:cs typeface="+mn-cs"/>
              </a:rPr>
              <a:t>Fast bulk data copy</a:t>
            </a:r>
            <a:r>
              <a:rPr kumimoji="0" lang="en-US" sz="2400" b="0" i="0" u="none" strike="noStrike" kern="1200" cap="none" spc="0" normalizeH="0" baseline="0" noProof="0" dirty="0">
                <a:ln>
                  <a:noFill/>
                </a:ln>
                <a:solidFill>
                  <a:prstClr val="black"/>
                </a:solidFill>
                <a:effectLst/>
                <a:uLnTx/>
                <a:uFillTx/>
                <a:latin typeface="Gill Sans MT"/>
                <a:ea typeface="+mn-ea"/>
                <a:cs typeface="+mn-cs"/>
              </a:rPr>
              <a:t>: Copy latency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1.363ms→0.148ms </a:t>
            </a:r>
            <a: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t>(9.2x)</a:t>
            </a:r>
            <a:b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br>
            <a:r>
              <a:rPr kumimoji="0" lang="en-US" sz="2400" b="0" i="0" u="none" strike="noStrike" kern="1200" cap="none" spc="0" normalizeH="0" baseline="0" noProof="0" dirty="0">
                <a:ln>
                  <a:noFill/>
                </a:ln>
                <a:solidFill>
                  <a:prstClr val="black"/>
                </a:solidFill>
                <a:effectLst/>
                <a:uLnTx/>
                <a:uFillTx/>
                <a:latin typeface="Gill Sans MT"/>
                <a:ea typeface="+mn-ea"/>
                <a:cs typeface="+mn-cs"/>
              </a:rPr>
              <a:t>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Gill Sans MT"/>
                <a:ea typeface="Cambria Math" panose="02040503050406030204" pitchFamily="18" charset="0"/>
                <a:cs typeface="+mn-cs"/>
              </a:rPr>
              <a:t>66</a:t>
            </a:r>
            <a:r>
              <a:rPr kumimoji="0" lang="en-US" sz="2400" b="0" i="0" u="none" strike="noStrike" kern="1200" cap="none" spc="0" normalizeH="0" baseline="0" noProof="0" dirty="0">
                <a:ln>
                  <a:noFill/>
                </a:ln>
                <a:solidFill>
                  <a:prstClr val="black"/>
                </a:solidFill>
                <a:effectLst/>
                <a:uLnTx/>
                <a:uFillTx/>
                <a:latin typeface="Gill Sans MT"/>
                <a:ea typeface="+mn-ea"/>
                <a:cs typeface="+mn-cs"/>
              </a:rPr>
              <a:t>% speedup, -55% DRAM energy</a:t>
            </a:r>
          </a:p>
        </p:txBody>
      </p:sp>
      <p:sp>
        <p:nvSpPr>
          <p:cNvPr id="11" name="app2"/>
          <p:cNvSpPr txBox="1"/>
          <p:nvPr/>
        </p:nvSpPr>
        <p:spPr>
          <a:xfrm>
            <a:off x="633434" y="4997135"/>
            <a:ext cx="8670322" cy="830997"/>
          </a:xfrm>
          <a:prstGeom prst="rect">
            <a:avLst/>
          </a:prstGeom>
          <a:noFill/>
        </p:spPr>
        <p:txBody>
          <a:bodyPr wrap="none" rtlCol="0">
            <a:spAutoFit/>
          </a:bodyPr>
          <a:lstStyle/>
          <a:p>
            <a:pPr marL="165100" marR="0" lvl="1" indent="-1651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Gill Sans MT"/>
                <a:ea typeface="+mn-ea"/>
                <a:cs typeface="+mn-cs"/>
              </a:rPr>
              <a:t>In-DRAM caching</a:t>
            </a:r>
            <a:r>
              <a:rPr kumimoji="0" lang="en-US" sz="2400" b="0" i="0" u="none" strike="noStrike" kern="1200" cap="none" spc="0" normalizeH="0" baseline="0" noProof="0" dirty="0">
                <a:ln>
                  <a:noFill/>
                </a:ln>
                <a:solidFill>
                  <a:prstClr val="black"/>
                </a:solidFill>
                <a:effectLst/>
                <a:uLnTx/>
                <a:uFillTx/>
                <a:latin typeface="Gill Sans MT"/>
                <a:ea typeface="+mn-ea"/>
                <a:cs typeface="+mn-cs"/>
              </a:rPr>
              <a:t>: Hot data access latency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48.7ns→21.5ns </a:t>
            </a:r>
            <a: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t>(2.2x)</a:t>
            </a:r>
            <a:b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br>
            <a:r>
              <a:rPr kumimoji="0" lang="en-US" sz="2400" b="0" i="0" u="none" strike="noStrike" kern="1200" cap="none" spc="0" normalizeH="0" baseline="0" noProof="0" dirty="0">
                <a:ln>
                  <a:noFill/>
                </a:ln>
                <a:solidFill>
                  <a:prstClr val="black"/>
                </a:solidFill>
                <a:effectLst/>
                <a:uLnTx/>
                <a:uFillTx/>
                <a:latin typeface="Gill Sans MT"/>
                <a:ea typeface="+mn-ea"/>
                <a:cs typeface="+mn-cs"/>
              </a:rPr>
              <a:t>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Gill Sans MT"/>
                <a:ea typeface="+mn-ea"/>
                <a:cs typeface="+mn-cs"/>
              </a:rPr>
              <a:t>5% speedup</a:t>
            </a:r>
          </a:p>
        </p:txBody>
      </p:sp>
      <p:sp>
        <p:nvSpPr>
          <p:cNvPr id="10" name="app3"/>
          <p:cNvSpPr txBox="1"/>
          <p:nvPr/>
        </p:nvSpPr>
        <p:spPr>
          <a:xfrm>
            <a:off x="646134" y="5798403"/>
            <a:ext cx="7125861" cy="830997"/>
          </a:xfrm>
          <a:prstGeom prst="rect">
            <a:avLst/>
          </a:prstGeom>
          <a:noFill/>
        </p:spPr>
        <p:txBody>
          <a:bodyPr wrap="none" rtlCol="0">
            <a:spAutoFit/>
          </a:bodyPr>
          <a:lstStyle/>
          <a:p>
            <a:pPr marL="165100" marR="0" lvl="1" indent="-1651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Gill Sans MT"/>
                <a:ea typeface="+mn-ea"/>
                <a:cs typeface="+mn-cs"/>
              </a:rPr>
              <a:t>Fast precharge</a:t>
            </a:r>
            <a:r>
              <a:rPr kumimoji="0" lang="en-US" sz="2400" b="0" i="0" u="none" strike="noStrike" kern="1200" cap="none" spc="0" normalizeH="0" baseline="0" noProof="0" dirty="0">
                <a:ln>
                  <a:noFill/>
                </a:ln>
                <a:solidFill>
                  <a:prstClr val="black"/>
                </a:solidFill>
                <a:effectLst/>
                <a:uLnTx/>
                <a:uFillTx/>
                <a:latin typeface="Gill Sans MT"/>
                <a:ea typeface="+mn-ea"/>
                <a:cs typeface="+mn-cs"/>
              </a:rPr>
              <a:t>:</a:t>
            </a:r>
            <a:r>
              <a:rPr kumimoji="0" lang="en-US" sz="2400" b="0" i="0" u="none" strike="noStrike" kern="1200" cap="none" spc="0" normalizeH="0" baseline="0" noProof="0" dirty="0">
                <a:ln>
                  <a:noFill/>
                </a:ln>
                <a:solidFill>
                  <a:srgbClr val="008F00"/>
                </a:solidFill>
                <a:effectLst/>
                <a:uLnTx/>
                <a:uFillTx/>
                <a:latin typeface="Gill Sans MT"/>
                <a:ea typeface="+mn-ea"/>
                <a:cs typeface="+mn-cs"/>
              </a:rPr>
              <a:t> </a:t>
            </a:r>
            <a:r>
              <a:rPr kumimoji="0" lang="en-US" sz="2400" b="0" i="0" u="none" strike="noStrike" kern="1200" cap="none" spc="0" normalizeH="0" baseline="0" noProof="0" dirty="0">
                <a:ln>
                  <a:noFill/>
                </a:ln>
                <a:solidFill>
                  <a:prstClr val="black"/>
                </a:solidFill>
                <a:effectLst/>
                <a:uLnTx/>
                <a:uFillTx/>
                <a:latin typeface="Gill Sans MT"/>
                <a:ea typeface="+mn-ea"/>
                <a:cs typeface="+mn-cs"/>
              </a:rPr>
              <a:t>Precharge latency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13.1ns→5.0ns </a:t>
            </a:r>
            <a: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t>(2.6x)</a:t>
            </a:r>
            <a:b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br>
            <a:r>
              <a:rPr kumimoji="0" lang="en-US" sz="2400" b="0" i="0" u="none" strike="noStrike" kern="1200" cap="none" spc="0" normalizeH="0" baseline="0" noProof="0" dirty="0">
                <a:ln>
                  <a:noFill/>
                </a:ln>
                <a:solidFill>
                  <a:prstClr val="black"/>
                </a:solidFill>
                <a:effectLst/>
                <a:uLnTx/>
                <a:uFillTx/>
                <a:latin typeface="Gill Sans MT"/>
                <a:ea typeface="+mn-ea"/>
                <a:cs typeface="+mn-cs"/>
              </a:rPr>
              <a:t>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Gill Sans MT"/>
                <a:ea typeface="+mn-ea"/>
                <a:cs typeface="+mn-cs"/>
              </a:rPr>
              <a:t>8% speedup</a:t>
            </a:r>
          </a:p>
        </p:txBody>
      </p:sp>
    </p:spTree>
    <p:extLst>
      <p:ext uri="{BB962C8B-B14F-4D97-AF65-F5344CB8AC3E}">
        <p14:creationId xmlns:p14="http://schemas.microsoft.com/office/powerpoint/2010/main" val="797202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1" grpId="0"/>
      <p:bldP spid="10"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3</a:t>
            </a:r>
            <a:r>
              <a:rPr lang="en-US" dirty="0">
                <a:solidFill>
                  <a:prstClr val="black"/>
                </a:solidFill>
              </a:rPr>
              <a:t>. Linked Precharge (LIP)</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5" name="Content Placeholder 2"/>
          <p:cNvSpPr txBox="1">
            <a:spLocks/>
          </p:cNvSpPr>
          <p:nvPr/>
        </p:nvSpPr>
        <p:spPr>
          <a:xfrm>
            <a:off x="265923" y="1287624"/>
            <a:ext cx="8586496" cy="48893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FF0000"/>
                </a:solidFill>
                <a:effectLst/>
                <a:uLnTx/>
                <a:uFillTx/>
                <a:latin typeface="Gill Sans MT" panose="020B0502020104020203" pitchFamily="34" charset="0"/>
                <a:ea typeface="+mn-ea"/>
                <a:cs typeface="+mn-cs"/>
              </a:rPr>
              <a:t>Problem</a:t>
            </a:r>
            <a:r>
              <a:rPr kumimoji="0" lang="en-US" sz="2800" b="0" i="0" u="none" strike="noStrike" kern="1200" cap="none" spc="0" normalizeH="0" baseline="0" noProof="0" dirty="0">
                <a:ln>
                  <a:noFill/>
                </a:ln>
                <a:solidFill>
                  <a:srgbClr val="FF0000"/>
                </a:solidFill>
                <a:effectLst/>
                <a:uLnTx/>
                <a:uFillTx/>
                <a:latin typeface="Gill Sans MT" panose="020B0502020104020203" pitchFamily="34" charset="0"/>
                <a:ea typeface="+mn-ea"/>
                <a:cs typeface="+mn-cs"/>
              </a:rPr>
              <a:t>: The precharge time is limited by the strength of one precharge unit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1" i="0" u="sng" strike="noStrike" kern="1200" cap="none" spc="0" normalizeH="0" baseline="0" noProof="0" dirty="0">
                <a:ln>
                  <a:noFill/>
                </a:ln>
                <a:solidFill>
                  <a:prstClr val="black"/>
                </a:solidFill>
                <a:effectLst/>
                <a:uLnTx/>
                <a:uFillTx/>
                <a:latin typeface="Gill Sans MT" panose="020B0502020104020203" pitchFamily="34" charset="0"/>
                <a:ea typeface="+mn-ea"/>
                <a:cs typeface="+mn-cs"/>
              </a:rPr>
              <a:t>Linked Precharge (LIP)</a:t>
            </a: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a:t>
            </a:r>
            <a:r>
              <a:rPr kumimoji="0" lang="en-US" sz="2800" b="0" i="0" u="none" strike="noStrike" kern="1200" cap="none" spc="0" normalizeH="0" baseline="0" noProof="0" dirty="0">
                <a:ln>
                  <a:noFill/>
                </a:ln>
                <a:solidFill>
                  <a:srgbClr val="064FBA"/>
                </a:solidFill>
                <a:effectLst/>
                <a:uLnTx/>
                <a:uFillTx/>
                <a:latin typeface="Gill Sans MT" panose="020B0502020104020203" pitchFamily="34" charset="0"/>
                <a:ea typeface="+mn-ea"/>
                <a:cs typeface="+mn-cs"/>
              </a:rPr>
              <a:t>LISA </a:t>
            </a:r>
            <a:r>
              <a:rPr kumimoji="0" lang="en-US" sz="2800" b="0" i="0" u="none" strike="noStrike" kern="1200" cap="none" spc="0" normalizeH="0" baseline="0" noProof="0" dirty="0" err="1">
                <a:ln>
                  <a:noFill/>
                </a:ln>
                <a:solidFill>
                  <a:srgbClr val="064FBA"/>
                </a:solidFill>
                <a:effectLst/>
                <a:uLnTx/>
                <a:uFillTx/>
                <a:latin typeface="Gill Sans MT" panose="020B0502020104020203" pitchFamily="34" charset="0"/>
                <a:ea typeface="+mn-ea"/>
                <a:cs typeface="+mn-cs"/>
              </a:rPr>
              <a:t>precharges</a:t>
            </a:r>
            <a:r>
              <a:rPr kumimoji="0" lang="en-US" sz="2800" b="0" i="0" u="none" strike="noStrike" kern="1200" cap="none" spc="0" normalizeH="0" baseline="0" noProof="0" dirty="0">
                <a:ln>
                  <a:noFill/>
                </a:ln>
                <a:solidFill>
                  <a:srgbClr val="064FBA"/>
                </a:solidFill>
                <a:effectLst/>
                <a:uLnTx/>
                <a:uFillTx/>
                <a:latin typeface="Gill Sans MT" panose="020B0502020104020203" pitchFamily="34" charset="0"/>
                <a:ea typeface="+mn-ea"/>
                <a:cs typeface="+mn-cs"/>
              </a:rPr>
              <a:t> a subarray using multiple precharge units</a:t>
            </a: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95" name="Rounded Rectangle 194"/>
          <p:cNvSpPr/>
          <p:nvPr/>
        </p:nvSpPr>
        <p:spPr>
          <a:xfrm>
            <a:off x="501524" y="4737825"/>
            <a:ext cx="322970" cy="607523"/>
          </a:xfrm>
          <a:prstGeom prst="roundRect">
            <a:avLst/>
          </a:prstGeom>
          <a:solidFill>
            <a:srgbClr val="FFC000"/>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prstClr val="black"/>
              </a:solidFill>
              <a:effectLst/>
              <a:uLnTx/>
              <a:uFillTx/>
              <a:latin typeface="Calibri"/>
              <a:ea typeface="+mn-ea"/>
              <a:cs typeface="+mn-cs"/>
            </a:endParaRPr>
          </a:p>
        </p:txBody>
      </p:sp>
      <p:cxnSp>
        <p:nvCxnSpPr>
          <p:cNvPr id="196" name="Straight Connector 195"/>
          <p:cNvCxnSpPr>
            <a:endCxn id="227" idx="6"/>
          </p:cNvCxnSpPr>
          <p:nvPr/>
        </p:nvCxnSpPr>
        <p:spPr>
          <a:xfrm flipV="1">
            <a:off x="824494" y="4874985"/>
            <a:ext cx="2081067" cy="5721"/>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197" name="Straight Connector 196"/>
          <p:cNvCxnSpPr>
            <a:endCxn id="228" idx="6"/>
          </p:cNvCxnSpPr>
          <p:nvPr/>
        </p:nvCxnSpPr>
        <p:spPr>
          <a:xfrm flipV="1">
            <a:off x="824494" y="5208188"/>
            <a:ext cx="2081067" cy="5721"/>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nvGrpSpPr>
          <p:cNvPr id="198" name="Group 197"/>
          <p:cNvGrpSpPr/>
          <p:nvPr/>
        </p:nvGrpSpPr>
        <p:grpSpPr>
          <a:xfrm>
            <a:off x="961653" y="5437235"/>
            <a:ext cx="274320" cy="517424"/>
            <a:chOff x="7527818" y="3399502"/>
            <a:chExt cx="365760" cy="689898"/>
          </a:xfrm>
        </p:grpSpPr>
        <p:sp>
          <p:nvSpPr>
            <p:cNvPr id="199" name="Rounded Rectangle 198"/>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00" name="Group 199"/>
            <p:cNvGrpSpPr/>
            <p:nvPr/>
          </p:nvGrpSpPr>
          <p:grpSpPr>
            <a:xfrm>
              <a:off x="7596548" y="3446841"/>
              <a:ext cx="228300" cy="595221"/>
              <a:chOff x="6229860" y="2963660"/>
              <a:chExt cx="228300" cy="595221"/>
            </a:xfrm>
          </p:grpSpPr>
          <p:sp>
            <p:nvSpPr>
              <p:cNvPr id="201" name="Rounded Rectangle 200"/>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02" name="Rounded Rectangle 201"/>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203" name="Oval 202"/>
          <p:cNvSpPr/>
          <p:nvPr/>
        </p:nvSpPr>
        <p:spPr>
          <a:xfrm>
            <a:off x="961653" y="4737825"/>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04" name="Oval 203"/>
          <p:cNvSpPr/>
          <p:nvPr/>
        </p:nvSpPr>
        <p:spPr>
          <a:xfrm>
            <a:off x="961653" y="5071028"/>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205" name="Straight Connector 204"/>
          <p:cNvCxnSpPr>
            <a:stCxn id="203" idx="0"/>
            <a:endCxn id="199" idx="0"/>
          </p:cNvCxnSpPr>
          <p:nvPr/>
        </p:nvCxnSpPr>
        <p:spPr>
          <a:xfrm>
            <a:off x="1098813" y="4737826"/>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grpSp>
        <p:nvGrpSpPr>
          <p:cNvPr id="206" name="Group 205"/>
          <p:cNvGrpSpPr/>
          <p:nvPr/>
        </p:nvGrpSpPr>
        <p:grpSpPr>
          <a:xfrm>
            <a:off x="1518182" y="5437235"/>
            <a:ext cx="274320" cy="517424"/>
            <a:chOff x="7527818" y="3399502"/>
            <a:chExt cx="365760" cy="689898"/>
          </a:xfrm>
        </p:grpSpPr>
        <p:sp>
          <p:nvSpPr>
            <p:cNvPr id="207" name="Rounded Rectangle 206"/>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08" name="Group 207"/>
            <p:cNvGrpSpPr/>
            <p:nvPr/>
          </p:nvGrpSpPr>
          <p:grpSpPr>
            <a:xfrm>
              <a:off x="7596548" y="3446841"/>
              <a:ext cx="228300" cy="595221"/>
              <a:chOff x="6229860" y="2963660"/>
              <a:chExt cx="228300" cy="595221"/>
            </a:xfrm>
          </p:grpSpPr>
          <p:sp>
            <p:nvSpPr>
              <p:cNvPr id="209" name="Rounded Rectangle 208"/>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10" name="Rounded Rectangle 209"/>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211" name="Oval 210"/>
          <p:cNvSpPr/>
          <p:nvPr/>
        </p:nvSpPr>
        <p:spPr>
          <a:xfrm>
            <a:off x="1518182" y="4737825"/>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12" name="Oval 211"/>
          <p:cNvSpPr/>
          <p:nvPr/>
        </p:nvSpPr>
        <p:spPr>
          <a:xfrm>
            <a:off x="1518182" y="5071028"/>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213" name="Straight Connector 212"/>
          <p:cNvCxnSpPr>
            <a:stCxn id="211" idx="0"/>
            <a:endCxn id="207" idx="0"/>
          </p:cNvCxnSpPr>
          <p:nvPr/>
        </p:nvCxnSpPr>
        <p:spPr>
          <a:xfrm>
            <a:off x="1655342" y="4737826"/>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grpSp>
        <p:nvGrpSpPr>
          <p:cNvPr id="214" name="Group 213"/>
          <p:cNvGrpSpPr/>
          <p:nvPr/>
        </p:nvGrpSpPr>
        <p:grpSpPr>
          <a:xfrm>
            <a:off x="2074712" y="5437235"/>
            <a:ext cx="274320" cy="517424"/>
            <a:chOff x="7527818" y="3399502"/>
            <a:chExt cx="365760" cy="689898"/>
          </a:xfrm>
        </p:grpSpPr>
        <p:sp>
          <p:nvSpPr>
            <p:cNvPr id="215" name="Rounded Rectangle 214"/>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16" name="Group 215"/>
            <p:cNvGrpSpPr/>
            <p:nvPr/>
          </p:nvGrpSpPr>
          <p:grpSpPr>
            <a:xfrm>
              <a:off x="7596548" y="3446841"/>
              <a:ext cx="228300" cy="595221"/>
              <a:chOff x="6229860" y="2963660"/>
              <a:chExt cx="228300" cy="595221"/>
            </a:xfrm>
          </p:grpSpPr>
          <p:sp>
            <p:nvSpPr>
              <p:cNvPr id="217" name="Rounded Rectangle 216"/>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18" name="Rounded Rectangle 217"/>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219" name="Oval 218"/>
          <p:cNvSpPr/>
          <p:nvPr/>
        </p:nvSpPr>
        <p:spPr>
          <a:xfrm>
            <a:off x="2074712" y="4737825"/>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20" name="Oval 219"/>
          <p:cNvSpPr/>
          <p:nvPr/>
        </p:nvSpPr>
        <p:spPr>
          <a:xfrm>
            <a:off x="2074712" y="5071028"/>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221" name="Straight Connector 220"/>
          <p:cNvCxnSpPr>
            <a:stCxn id="219" idx="0"/>
            <a:endCxn id="215" idx="0"/>
          </p:cNvCxnSpPr>
          <p:nvPr/>
        </p:nvCxnSpPr>
        <p:spPr>
          <a:xfrm>
            <a:off x="2211872" y="4737826"/>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grpSp>
        <p:nvGrpSpPr>
          <p:cNvPr id="222" name="Group 221"/>
          <p:cNvGrpSpPr/>
          <p:nvPr/>
        </p:nvGrpSpPr>
        <p:grpSpPr>
          <a:xfrm>
            <a:off x="2631241" y="5437235"/>
            <a:ext cx="274320" cy="517424"/>
            <a:chOff x="7527818" y="3399502"/>
            <a:chExt cx="365760" cy="689898"/>
          </a:xfrm>
        </p:grpSpPr>
        <p:sp>
          <p:nvSpPr>
            <p:cNvPr id="223" name="Rounded Rectangle 222"/>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24" name="Group 223"/>
            <p:cNvGrpSpPr/>
            <p:nvPr/>
          </p:nvGrpSpPr>
          <p:grpSpPr>
            <a:xfrm>
              <a:off x="7596548" y="3446841"/>
              <a:ext cx="228300" cy="595221"/>
              <a:chOff x="6229860" y="2963660"/>
              <a:chExt cx="228300" cy="595221"/>
            </a:xfrm>
          </p:grpSpPr>
          <p:sp>
            <p:nvSpPr>
              <p:cNvPr id="225" name="Rounded Rectangle 224"/>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26" name="Rounded Rectangle 225"/>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227" name="Oval 226"/>
          <p:cNvSpPr/>
          <p:nvPr/>
        </p:nvSpPr>
        <p:spPr>
          <a:xfrm>
            <a:off x="2631241" y="4737825"/>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28" name="Oval 227"/>
          <p:cNvSpPr/>
          <p:nvPr/>
        </p:nvSpPr>
        <p:spPr>
          <a:xfrm>
            <a:off x="2631241" y="5071028"/>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229" name="Straight Connector 228"/>
          <p:cNvCxnSpPr>
            <a:stCxn id="227" idx="0"/>
            <a:endCxn id="223" idx="0"/>
          </p:cNvCxnSpPr>
          <p:nvPr/>
        </p:nvCxnSpPr>
        <p:spPr>
          <a:xfrm>
            <a:off x="2768401" y="4737826"/>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grpSp>
        <p:nvGrpSpPr>
          <p:cNvPr id="230" name="subarray"/>
          <p:cNvGrpSpPr/>
          <p:nvPr/>
        </p:nvGrpSpPr>
        <p:grpSpPr>
          <a:xfrm>
            <a:off x="4722692" y="3317783"/>
            <a:ext cx="2404037" cy="1216834"/>
            <a:chOff x="5247599" y="2133191"/>
            <a:chExt cx="3205383" cy="1622445"/>
          </a:xfrm>
        </p:grpSpPr>
        <p:sp>
          <p:nvSpPr>
            <p:cNvPr id="231" name="Rounded Rectangle 230"/>
            <p:cNvSpPr/>
            <p:nvPr/>
          </p:nvSpPr>
          <p:spPr>
            <a:xfrm>
              <a:off x="5247599" y="2133191"/>
              <a:ext cx="430627" cy="810030"/>
            </a:xfrm>
            <a:prstGeom prst="roundRect">
              <a:avLst/>
            </a:prstGeom>
            <a:solidFill>
              <a:srgbClr val="FFC000"/>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prstClr val="black"/>
                </a:solidFill>
                <a:effectLst/>
                <a:uLnTx/>
                <a:uFillTx/>
                <a:latin typeface="Calibri"/>
                <a:ea typeface="+mn-ea"/>
                <a:cs typeface="+mn-cs"/>
              </a:endParaRPr>
            </a:p>
          </p:txBody>
        </p:sp>
        <p:cxnSp>
          <p:nvCxnSpPr>
            <p:cNvPr id="232" name="Straight Connector 231"/>
            <p:cNvCxnSpPr>
              <a:endCxn id="240" idx="6"/>
            </p:cNvCxnSpPr>
            <p:nvPr/>
          </p:nvCxnSpPr>
          <p:spPr>
            <a:xfrm flipV="1">
              <a:off x="5678226" y="2316071"/>
              <a:ext cx="2774756"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233" name="Straight Connector 232"/>
            <p:cNvCxnSpPr>
              <a:endCxn id="241" idx="6"/>
            </p:cNvCxnSpPr>
            <p:nvPr/>
          </p:nvCxnSpPr>
          <p:spPr>
            <a:xfrm flipV="1">
              <a:off x="5678226" y="2760341"/>
              <a:ext cx="2774756"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nvGrpSpPr>
            <p:cNvPr id="234" name="Group 233"/>
            <p:cNvGrpSpPr/>
            <p:nvPr/>
          </p:nvGrpSpPr>
          <p:grpSpPr>
            <a:xfrm>
              <a:off x="5861105" y="2133191"/>
              <a:ext cx="365760" cy="1622445"/>
              <a:chOff x="5861105" y="2133191"/>
              <a:chExt cx="365760" cy="1622445"/>
            </a:xfrm>
          </p:grpSpPr>
          <p:grpSp>
            <p:nvGrpSpPr>
              <p:cNvPr id="262" name="Group 261"/>
              <p:cNvGrpSpPr/>
              <p:nvPr/>
            </p:nvGrpSpPr>
            <p:grpSpPr>
              <a:xfrm>
                <a:off x="5861105" y="3065738"/>
                <a:ext cx="365760" cy="689898"/>
                <a:chOff x="7527818" y="3399502"/>
                <a:chExt cx="365760" cy="689898"/>
              </a:xfrm>
            </p:grpSpPr>
            <p:sp>
              <p:nvSpPr>
                <p:cNvPr id="266" name="Rounded Rectangle 265"/>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67" name="Group 266"/>
                <p:cNvGrpSpPr/>
                <p:nvPr/>
              </p:nvGrpSpPr>
              <p:grpSpPr>
                <a:xfrm>
                  <a:off x="7596548" y="3446841"/>
                  <a:ext cx="228300" cy="595221"/>
                  <a:chOff x="6229860" y="2963660"/>
                  <a:chExt cx="228300" cy="595221"/>
                </a:xfrm>
              </p:grpSpPr>
              <p:sp>
                <p:nvSpPr>
                  <p:cNvPr id="268" name="Rounded Rectangle 267"/>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69" name="Rounded Rectangle 268"/>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263" name="Straight Connector 262"/>
              <p:cNvCxnSpPr>
                <a:stCxn id="264" idx="0"/>
                <a:endCxn id="266"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64" name="Oval 263"/>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65" name="Oval 264"/>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35" name="Group 234"/>
            <p:cNvGrpSpPr/>
            <p:nvPr/>
          </p:nvGrpSpPr>
          <p:grpSpPr>
            <a:xfrm>
              <a:off x="6603144" y="2133191"/>
              <a:ext cx="365760" cy="1622445"/>
              <a:chOff x="5861105" y="2133191"/>
              <a:chExt cx="365760" cy="1622445"/>
            </a:xfrm>
          </p:grpSpPr>
          <p:grpSp>
            <p:nvGrpSpPr>
              <p:cNvPr id="254" name="Group 253"/>
              <p:cNvGrpSpPr/>
              <p:nvPr/>
            </p:nvGrpSpPr>
            <p:grpSpPr>
              <a:xfrm>
                <a:off x="5861105" y="3065738"/>
                <a:ext cx="365760" cy="689898"/>
                <a:chOff x="7527818" y="3399502"/>
                <a:chExt cx="365760" cy="689898"/>
              </a:xfrm>
            </p:grpSpPr>
            <p:sp>
              <p:nvSpPr>
                <p:cNvPr id="258" name="Rounded Rectangle 257"/>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59" name="Group 258"/>
                <p:cNvGrpSpPr/>
                <p:nvPr/>
              </p:nvGrpSpPr>
              <p:grpSpPr>
                <a:xfrm>
                  <a:off x="7596548" y="3446841"/>
                  <a:ext cx="228300" cy="595221"/>
                  <a:chOff x="6229860" y="2963660"/>
                  <a:chExt cx="228300" cy="595221"/>
                </a:xfrm>
              </p:grpSpPr>
              <p:sp>
                <p:nvSpPr>
                  <p:cNvPr id="260" name="Rounded Rectangle 259"/>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61" name="Rounded Rectangle 260"/>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255" name="Straight Connector 254"/>
              <p:cNvCxnSpPr>
                <a:stCxn id="256" idx="0"/>
                <a:endCxn id="258"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56" name="Oval 255"/>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57" name="Oval 256"/>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36" name="Group 235"/>
            <p:cNvGrpSpPr/>
            <p:nvPr/>
          </p:nvGrpSpPr>
          <p:grpSpPr>
            <a:xfrm>
              <a:off x="7345183" y="2133191"/>
              <a:ext cx="365760" cy="1622445"/>
              <a:chOff x="5861105" y="2133191"/>
              <a:chExt cx="365760" cy="1622445"/>
            </a:xfrm>
          </p:grpSpPr>
          <p:grpSp>
            <p:nvGrpSpPr>
              <p:cNvPr id="246" name="Group 245"/>
              <p:cNvGrpSpPr/>
              <p:nvPr/>
            </p:nvGrpSpPr>
            <p:grpSpPr>
              <a:xfrm>
                <a:off x="5861105" y="3065738"/>
                <a:ext cx="365760" cy="689898"/>
                <a:chOff x="7527818" y="3399502"/>
                <a:chExt cx="365760" cy="689898"/>
              </a:xfrm>
            </p:grpSpPr>
            <p:sp>
              <p:nvSpPr>
                <p:cNvPr id="250" name="Rounded Rectangle 249"/>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51" name="Group 250"/>
                <p:cNvGrpSpPr/>
                <p:nvPr/>
              </p:nvGrpSpPr>
              <p:grpSpPr>
                <a:xfrm>
                  <a:off x="7596548" y="3446841"/>
                  <a:ext cx="228300" cy="595221"/>
                  <a:chOff x="6229860" y="2963660"/>
                  <a:chExt cx="228300" cy="595221"/>
                </a:xfrm>
              </p:grpSpPr>
              <p:sp>
                <p:nvSpPr>
                  <p:cNvPr id="252" name="Rounded Rectangle 251"/>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53" name="Rounded Rectangle 252"/>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247" name="Straight Connector 246"/>
              <p:cNvCxnSpPr>
                <a:stCxn id="248" idx="0"/>
                <a:endCxn id="250"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48" name="Oval 247"/>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49" name="Oval 248"/>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37" name="Group 236"/>
            <p:cNvGrpSpPr/>
            <p:nvPr/>
          </p:nvGrpSpPr>
          <p:grpSpPr>
            <a:xfrm>
              <a:off x="8087222" y="2133191"/>
              <a:ext cx="365760" cy="1622445"/>
              <a:chOff x="5861105" y="2133191"/>
              <a:chExt cx="365760" cy="1622445"/>
            </a:xfrm>
          </p:grpSpPr>
          <p:grpSp>
            <p:nvGrpSpPr>
              <p:cNvPr id="238" name="Group 237"/>
              <p:cNvGrpSpPr/>
              <p:nvPr/>
            </p:nvGrpSpPr>
            <p:grpSpPr>
              <a:xfrm>
                <a:off x="5861105" y="3065738"/>
                <a:ext cx="365760" cy="689898"/>
                <a:chOff x="7527818" y="3399502"/>
                <a:chExt cx="365760" cy="689898"/>
              </a:xfrm>
            </p:grpSpPr>
            <p:sp>
              <p:nvSpPr>
                <p:cNvPr id="242" name="Rounded Rectangle 241"/>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43" name="Group 242"/>
                <p:cNvGrpSpPr/>
                <p:nvPr/>
              </p:nvGrpSpPr>
              <p:grpSpPr>
                <a:xfrm>
                  <a:off x="7596548" y="3446841"/>
                  <a:ext cx="228300" cy="595221"/>
                  <a:chOff x="6229860" y="2963660"/>
                  <a:chExt cx="228300" cy="595221"/>
                </a:xfrm>
              </p:grpSpPr>
              <p:sp>
                <p:nvSpPr>
                  <p:cNvPr id="244" name="Rounded Rectangle 243"/>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45" name="Rounded Rectangle 244"/>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239" name="Straight Connector 238"/>
              <p:cNvCxnSpPr>
                <a:stCxn id="240" idx="0"/>
                <a:endCxn id="242"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40" name="Oval 239"/>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41" name="Oval 240"/>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grpSp>
        <p:nvGrpSpPr>
          <p:cNvPr id="270" name="subarray"/>
          <p:cNvGrpSpPr/>
          <p:nvPr/>
        </p:nvGrpSpPr>
        <p:grpSpPr>
          <a:xfrm>
            <a:off x="501524" y="3322525"/>
            <a:ext cx="2404037" cy="1216834"/>
            <a:chOff x="5247599" y="2133191"/>
            <a:chExt cx="3205383" cy="1622445"/>
          </a:xfrm>
        </p:grpSpPr>
        <p:sp>
          <p:nvSpPr>
            <p:cNvPr id="271" name="Rounded Rectangle 270"/>
            <p:cNvSpPr/>
            <p:nvPr/>
          </p:nvSpPr>
          <p:spPr>
            <a:xfrm>
              <a:off x="5247599" y="2133191"/>
              <a:ext cx="430627" cy="810030"/>
            </a:xfrm>
            <a:prstGeom prst="roundRect">
              <a:avLst/>
            </a:prstGeom>
            <a:solidFill>
              <a:srgbClr val="FFC000"/>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prstClr val="black"/>
                </a:solidFill>
                <a:effectLst/>
                <a:uLnTx/>
                <a:uFillTx/>
                <a:latin typeface="Calibri"/>
                <a:ea typeface="+mn-ea"/>
                <a:cs typeface="+mn-cs"/>
              </a:endParaRPr>
            </a:p>
          </p:txBody>
        </p:sp>
        <p:cxnSp>
          <p:nvCxnSpPr>
            <p:cNvPr id="272" name="Straight Connector 271"/>
            <p:cNvCxnSpPr>
              <a:endCxn id="280" idx="6"/>
            </p:cNvCxnSpPr>
            <p:nvPr/>
          </p:nvCxnSpPr>
          <p:spPr>
            <a:xfrm flipV="1">
              <a:off x="5678226" y="2316071"/>
              <a:ext cx="2774756"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273" name="Straight Connector 272"/>
            <p:cNvCxnSpPr>
              <a:endCxn id="281" idx="6"/>
            </p:cNvCxnSpPr>
            <p:nvPr/>
          </p:nvCxnSpPr>
          <p:spPr>
            <a:xfrm flipV="1">
              <a:off x="5678226" y="2760341"/>
              <a:ext cx="2774756"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nvGrpSpPr>
            <p:cNvPr id="274" name="Group 273"/>
            <p:cNvGrpSpPr/>
            <p:nvPr/>
          </p:nvGrpSpPr>
          <p:grpSpPr>
            <a:xfrm>
              <a:off x="5861105" y="2133191"/>
              <a:ext cx="365760" cy="1622445"/>
              <a:chOff x="5861105" y="2133191"/>
              <a:chExt cx="365760" cy="1622445"/>
            </a:xfrm>
          </p:grpSpPr>
          <p:grpSp>
            <p:nvGrpSpPr>
              <p:cNvPr id="302" name="Group 301"/>
              <p:cNvGrpSpPr/>
              <p:nvPr/>
            </p:nvGrpSpPr>
            <p:grpSpPr>
              <a:xfrm>
                <a:off x="5861105" y="3065738"/>
                <a:ext cx="365760" cy="689898"/>
                <a:chOff x="7527818" y="3399502"/>
                <a:chExt cx="365760" cy="689898"/>
              </a:xfrm>
            </p:grpSpPr>
            <p:sp>
              <p:nvSpPr>
                <p:cNvPr id="306" name="Rounded Rectangle 305"/>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307" name="Group 306"/>
                <p:cNvGrpSpPr/>
                <p:nvPr/>
              </p:nvGrpSpPr>
              <p:grpSpPr>
                <a:xfrm>
                  <a:off x="7596548" y="3446841"/>
                  <a:ext cx="228300" cy="595221"/>
                  <a:chOff x="6229860" y="2963660"/>
                  <a:chExt cx="228300" cy="595221"/>
                </a:xfrm>
              </p:grpSpPr>
              <p:sp>
                <p:nvSpPr>
                  <p:cNvPr id="308" name="Rounded Rectangle 307"/>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309" name="Rounded Rectangle 308"/>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303" name="Straight Connector 302"/>
              <p:cNvCxnSpPr>
                <a:stCxn id="304" idx="0"/>
                <a:endCxn id="306"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304" name="Oval 303"/>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305" name="Oval 304"/>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75" name="Group 274"/>
            <p:cNvGrpSpPr/>
            <p:nvPr/>
          </p:nvGrpSpPr>
          <p:grpSpPr>
            <a:xfrm>
              <a:off x="6603144" y="2133191"/>
              <a:ext cx="365760" cy="1622445"/>
              <a:chOff x="5861105" y="2133191"/>
              <a:chExt cx="365760" cy="1622445"/>
            </a:xfrm>
          </p:grpSpPr>
          <p:grpSp>
            <p:nvGrpSpPr>
              <p:cNvPr id="294" name="Group 293"/>
              <p:cNvGrpSpPr/>
              <p:nvPr/>
            </p:nvGrpSpPr>
            <p:grpSpPr>
              <a:xfrm>
                <a:off x="5861105" y="3065738"/>
                <a:ext cx="365760" cy="689898"/>
                <a:chOff x="7527818" y="3399502"/>
                <a:chExt cx="365760" cy="689898"/>
              </a:xfrm>
            </p:grpSpPr>
            <p:sp>
              <p:nvSpPr>
                <p:cNvPr id="298" name="Rounded Rectangle 297"/>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99" name="Group 298"/>
                <p:cNvGrpSpPr/>
                <p:nvPr/>
              </p:nvGrpSpPr>
              <p:grpSpPr>
                <a:xfrm>
                  <a:off x="7596548" y="3446841"/>
                  <a:ext cx="228300" cy="595221"/>
                  <a:chOff x="6229860" y="2963660"/>
                  <a:chExt cx="228300" cy="595221"/>
                </a:xfrm>
              </p:grpSpPr>
              <p:sp>
                <p:nvSpPr>
                  <p:cNvPr id="300" name="Rounded Rectangle 299"/>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301" name="Rounded Rectangle 300"/>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295" name="Straight Connector 294"/>
              <p:cNvCxnSpPr>
                <a:stCxn id="296" idx="0"/>
                <a:endCxn id="298"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96" name="Oval 295"/>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97" name="Oval 296"/>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76" name="Group 275"/>
            <p:cNvGrpSpPr/>
            <p:nvPr/>
          </p:nvGrpSpPr>
          <p:grpSpPr>
            <a:xfrm>
              <a:off x="7345183" y="2133191"/>
              <a:ext cx="365760" cy="1622445"/>
              <a:chOff x="5861105" y="2133191"/>
              <a:chExt cx="365760" cy="1622445"/>
            </a:xfrm>
          </p:grpSpPr>
          <p:grpSp>
            <p:nvGrpSpPr>
              <p:cNvPr id="286" name="Group 285"/>
              <p:cNvGrpSpPr/>
              <p:nvPr/>
            </p:nvGrpSpPr>
            <p:grpSpPr>
              <a:xfrm>
                <a:off x="5861105" y="3065738"/>
                <a:ext cx="365760" cy="689898"/>
                <a:chOff x="7527818" y="3399502"/>
                <a:chExt cx="365760" cy="689898"/>
              </a:xfrm>
            </p:grpSpPr>
            <p:sp>
              <p:nvSpPr>
                <p:cNvPr id="290" name="Rounded Rectangle 289"/>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91" name="Group 290"/>
                <p:cNvGrpSpPr/>
                <p:nvPr/>
              </p:nvGrpSpPr>
              <p:grpSpPr>
                <a:xfrm>
                  <a:off x="7596548" y="3446841"/>
                  <a:ext cx="228300" cy="595221"/>
                  <a:chOff x="6229860" y="2963660"/>
                  <a:chExt cx="228300" cy="595221"/>
                </a:xfrm>
              </p:grpSpPr>
              <p:sp>
                <p:nvSpPr>
                  <p:cNvPr id="292" name="Rounded Rectangle 291"/>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93" name="Rounded Rectangle 292"/>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287" name="Straight Connector 286"/>
              <p:cNvCxnSpPr>
                <a:stCxn id="288" idx="0"/>
                <a:endCxn id="290"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88" name="Oval 287"/>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89" name="Oval 288"/>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77" name="Group 276"/>
            <p:cNvGrpSpPr/>
            <p:nvPr/>
          </p:nvGrpSpPr>
          <p:grpSpPr>
            <a:xfrm>
              <a:off x="8087222" y="2133191"/>
              <a:ext cx="365760" cy="1622445"/>
              <a:chOff x="5861105" y="2133191"/>
              <a:chExt cx="365760" cy="1622445"/>
            </a:xfrm>
          </p:grpSpPr>
          <p:grpSp>
            <p:nvGrpSpPr>
              <p:cNvPr id="278" name="Group 277"/>
              <p:cNvGrpSpPr/>
              <p:nvPr/>
            </p:nvGrpSpPr>
            <p:grpSpPr>
              <a:xfrm>
                <a:off x="5861105" y="3065738"/>
                <a:ext cx="365760" cy="689898"/>
                <a:chOff x="7527818" y="3399502"/>
                <a:chExt cx="365760" cy="689898"/>
              </a:xfrm>
            </p:grpSpPr>
            <p:sp>
              <p:nvSpPr>
                <p:cNvPr id="282" name="Rounded Rectangle 281"/>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83" name="Group 282"/>
                <p:cNvGrpSpPr/>
                <p:nvPr/>
              </p:nvGrpSpPr>
              <p:grpSpPr>
                <a:xfrm>
                  <a:off x="7596548" y="3446841"/>
                  <a:ext cx="228300" cy="595221"/>
                  <a:chOff x="6229860" y="2963660"/>
                  <a:chExt cx="228300" cy="595221"/>
                </a:xfrm>
              </p:grpSpPr>
              <p:sp>
                <p:nvSpPr>
                  <p:cNvPr id="284" name="Rounded Rectangle 283"/>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85" name="Rounded Rectangle 284"/>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279" name="Straight Connector 278"/>
              <p:cNvCxnSpPr>
                <a:stCxn id="280" idx="0"/>
                <a:endCxn id="282"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80" name="Oval 279"/>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81" name="Oval 280"/>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grpSp>
        <p:nvGrpSpPr>
          <p:cNvPr id="311" name="Group 310"/>
          <p:cNvGrpSpPr/>
          <p:nvPr/>
        </p:nvGrpSpPr>
        <p:grpSpPr>
          <a:xfrm>
            <a:off x="1134177" y="5147915"/>
            <a:ext cx="3441781" cy="670049"/>
            <a:chOff x="1512236" y="5544955"/>
            <a:chExt cx="4589041" cy="893398"/>
          </a:xfrm>
        </p:grpSpPr>
        <p:grpSp>
          <p:nvGrpSpPr>
            <p:cNvPr id="312" name="Group 311"/>
            <p:cNvGrpSpPr/>
            <p:nvPr/>
          </p:nvGrpSpPr>
          <p:grpSpPr>
            <a:xfrm>
              <a:off x="1512236" y="5626100"/>
              <a:ext cx="2570125" cy="812253"/>
              <a:chOff x="1512236" y="5626100"/>
              <a:chExt cx="2570125" cy="812253"/>
            </a:xfrm>
          </p:grpSpPr>
          <p:sp>
            <p:nvSpPr>
              <p:cNvPr id="314" name="Freeform 313"/>
              <p:cNvSpPr/>
              <p:nvPr/>
            </p:nvSpPr>
            <p:spPr>
              <a:xfrm>
                <a:off x="3759201" y="5626100"/>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cap="flat" cmpd="sng" algn="ctr">
                <a:solidFill>
                  <a:sysClr val="windowText" lastClr="000000"/>
                </a:solidFill>
                <a:prstDash val="solid"/>
                <a:miter lim="800000"/>
                <a:headEnd type="none" w="med" len="med"/>
                <a:tailEnd type="triangle" w="lg" len="lg"/>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315" name="Freeform 314"/>
              <p:cNvSpPr/>
              <p:nvPr/>
            </p:nvSpPr>
            <p:spPr>
              <a:xfrm>
                <a:off x="3009241" y="5626100"/>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cap="flat" cmpd="sng" algn="ctr">
                <a:solidFill>
                  <a:sysClr val="windowText" lastClr="000000"/>
                </a:solidFill>
                <a:prstDash val="solid"/>
                <a:miter lim="800000"/>
                <a:headEnd type="none" w="med" len="med"/>
                <a:tailEnd type="triangle" w="lg" len="lg"/>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316" name="Freeform 315"/>
              <p:cNvSpPr/>
              <p:nvPr/>
            </p:nvSpPr>
            <p:spPr>
              <a:xfrm>
                <a:off x="2262488" y="5638253"/>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cap="flat" cmpd="sng" algn="ctr">
                <a:solidFill>
                  <a:sysClr val="windowText" lastClr="000000"/>
                </a:solidFill>
                <a:prstDash val="solid"/>
                <a:miter lim="800000"/>
                <a:headEnd type="none" w="med" len="med"/>
                <a:tailEnd type="triangle" w="lg" len="lg"/>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317" name="Freeform 316"/>
              <p:cNvSpPr/>
              <p:nvPr/>
            </p:nvSpPr>
            <p:spPr>
              <a:xfrm>
                <a:off x="1512236" y="5638253"/>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cap="flat" cmpd="sng" algn="ctr">
                <a:solidFill>
                  <a:sysClr val="windowText" lastClr="000000"/>
                </a:solidFill>
                <a:prstDash val="solid"/>
                <a:miter lim="800000"/>
                <a:headEnd type="none" w="med" len="med"/>
                <a:tailEnd type="triangle" w="lg" len="lg"/>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grpSp>
        <p:sp>
          <p:nvSpPr>
            <p:cNvPr id="313" name="ref1"/>
            <p:cNvSpPr/>
            <p:nvPr/>
          </p:nvSpPr>
          <p:spPr>
            <a:xfrm>
              <a:off x="3877536" y="5544955"/>
              <a:ext cx="2223741" cy="374766"/>
            </a:xfrm>
            <a:prstGeom prst="roundRect">
              <a:avLst/>
            </a:prstGeom>
            <a:noFill/>
            <a:ln w="571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Tw Cen MT"/>
                </a:rPr>
                <a:t>Precharging</a:t>
              </a:r>
            </a:p>
          </p:txBody>
        </p:sp>
      </p:grpSp>
      <p:sp>
        <p:nvSpPr>
          <p:cNvPr id="318" name="Rounded Rectangle 317"/>
          <p:cNvSpPr/>
          <p:nvPr/>
        </p:nvSpPr>
        <p:spPr>
          <a:xfrm>
            <a:off x="4722692" y="4776208"/>
            <a:ext cx="322970" cy="607523"/>
          </a:xfrm>
          <a:prstGeom prst="roundRect">
            <a:avLst/>
          </a:prstGeom>
          <a:solidFill>
            <a:srgbClr val="FFC000"/>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prstClr val="black"/>
              </a:solidFill>
              <a:effectLst/>
              <a:uLnTx/>
              <a:uFillTx/>
              <a:latin typeface="Calibri"/>
              <a:ea typeface="+mn-ea"/>
              <a:cs typeface="+mn-cs"/>
            </a:endParaRPr>
          </a:p>
        </p:txBody>
      </p:sp>
      <p:cxnSp>
        <p:nvCxnSpPr>
          <p:cNvPr id="319" name="Straight Connector 318"/>
          <p:cNvCxnSpPr>
            <a:endCxn id="350" idx="6"/>
          </p:cNvCxnSpPr>
          <p:nvPr/>
        </p:nvCxnSpPr>
        <p:spPr>
          <a:xfrm flipV="1">
            <a:off x="5045662" y="4913369"/>
            <a:ext cx="2081067" cy="5721"/>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320" name="Straight Connector 319"/>
          <p:cNvCxnSpPr>
            <a:endCxn id="351" idx="6"/>
          </p:cNvCxnSpPr>
          <p:nvPr/>
        </p:nvCxnSpPr>
        <p:spPr>
          <a:xfrm flipV="1">
            <a:off x="5045662" y="5246571"/>
            <a:ext cx="2081067" cy="5721"/>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nvGrpSpPr>
          <p:cNvPr id="321" name="Group 320"/>
          <p:cNvGrpSpPr/>
          <p:nvPr/>
        </p:nvGrpSpPr>
        <p:grpSpPr>
          <a:xfrm>
            <a:off x="5182821" y="5475619"/>
            <a:ext cx="274320" cy="517424"/>
            <a:chOff x="7527818" y="3399502"/>
            <a:chExt cx="365760" cy="689898"/>
          </a:xfrm>
        </p:grpSpPr>
        <p:sp>
          <p:nvSpPr>
            <p:cNvPr id="322" name="Rounded Rectangle 321"/>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323" name="Group 322"/>
            <p:cNvGrpSpPr/>
            <p:nvPr/>
          </p:nvGrpSpPr>
          <p:grpSpPr>
            <a:xfrm>
              <a:off x="7596548" y="3446841"/>
              <a:ext cx="228300" cy="595221"/>
              <a:chOff x="6229860" y="2963660"/>
              <a:chExt cx="228300" cy="595221"/>
            </a:xfrm>
          </p:grpSpPr>
          <p:sp>
            <p:nvSpPr>
              <p:cNvPr id="324" name="Rounded Rectangle 323"/>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325" name="Rounded Rectangle 324"/>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326" name="Oval 325"/>
          <p:cNvSpPr/>
          <p:nvPr/>
        </p:nvSpPr>
        <p:spPr>
          <a:xfrm>
            <a:off x="5182821" y="4776209"/>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327" name="Oval 326"/>
          <p:cNvSpPr/>
          <p:nvPr/>
        </p:nvSpPr>
        <p:spPr>
          <a:xfrm>
            <a:off x="5182821" y="5109411"/>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328" name="Straight Connector 327"/>
          <p:cNvCxnSpPr>
            <a:stCxn id="326" idx="0"/>
            <a:endCxn id="322" idx="0"/>
          </p:cNvCxnSpPr>
          <p:nvPr/>
        </p:nvCxnSpPr>
        <p:spPr>
          <a:xfrm>
            <a:off x="5319981" y="4776209"/>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grpSp>
        <p:nvGrpSpPr>
          <p:cNvPr id="329" name="Group 328"/>
          <p:cNvGrpSpPr/>
          <p:nvPr/>
        </p:nvGrpSpPr>
        <p:grpSpPr>
          <a:xfrm>
            <a:off x="5739350" y="5475619"/>
            <a:ext cx="274320" cy="517424"/>
            <a:chOff x="7527818" y="3399502"/>
            <a:chExt cx="365760" cy="689898"/>
          </a:xfrm>
        </p:grpSpPr>
        <p:sp>
          <p:nvSpPr>
            <p:cNvPr id="330" name="Rounded Rectangle 329"/>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331" name="Group 330"/>
            <p:cNvGrpSpPr/>
            <p:nvPr/>
          </p:nvGrpSpPr>
          <p:grpSpPr>
            <a:xfrm>
              <a:off x="7596548" y="3446841"/>
              <a:ext cx="228300" cy="595221"/>
              <a:chOff x="6229860" y="2963660"/>
              <a:chExt cx="228300" cy="595221"/>
            </a:xfrm>
          </p:grpSpPr>
          <p:sp>
            <p:nvSpPr>
              <p:cNvPr id="332" name="Rounded Rectangle 331"/>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333" name="Rounded Rectangle 332"/>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334" name="Oval 333"/>
          <p:cNvSpPr/>
          <p:nvPr/>
        </p:nvSpPr>
        <p:spPr>
          <a:xfrm>
            <a:off x="5739350" y="4776209"/>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335" name="Oval 334"/>
          <p:cNvSpPr/>
          <p:nvPr/>
        </p:nvSpPr>
        <p:spPr>
          <a:xfrm>
            <a:off x="5739350" y="5109411"/>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336" name="Straight Connector 335"/>
          <p:cNvCxnSpPr>
            <a:stCxn id="334" idx="0"/>
            <a:endCxn id="330" idx="0"/>
          </p:cNvCxnSpPr>
          <p:nvPr/>
        </p:nvCxnSpPr>
        <p:spPr>
          <a:xfrm>
            <a:off x="5876510" y="4776209"/>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grpSp>
        <p:nvGrpSpPr>
          <p:cNvPr id="337" name="Group 336"/>
          <p:cNvGrpSpPr/>
          <p:nvPr/>
        </p:nvGrpSpPr>
        <p:grpSpPr>
          <a:xfrm>
            <a:off x="6295880" y="5475619"/>
            <a:ext cx="274320" cy="517424"/>
            <a:chOff x="7527818" y="3399502"/>
            <a:chExt cx="365760" cy="689898"/>
          </a:xfrm>
        </p:grpSpPr>
        <p:sp>
          <p:nvSpPr>
            <p:cNvPr id="338" name="Rounded Rectangle 337"/>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339" name="Group 338"/>
            <p:cNvGrpSpPr/>
            <p:nvPr/>
          </p:nvGrpSpPr>
          <p:grpSpPr>
            <a:xfrm>
              <a:off x="7596548" y="3446841"/>
              <a:ext cx="228300" cy="595221"/>
              <a:chOff x="6229860" y="2963660"/>
              <a:chExt cx="228300" cy="595221"/>
            </a:xfrm>
          </p:grpSpPr>
          <p:sp>
            <p:nvSpPr>
              <p:cNvPr id="340" name="Rounded Rectangle 339"/>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341" name="Rounded Rectangle 340"/>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342" name="Oval 341"/>
          <p:cNvSpPr/>
          <p:nvPr/>
        </p:nvSpPr>
        <p:spPr>
          <a:xfrm>
            <a:off x="6295880" y="4776209"/>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343" name="Oval 342"/>
          <p:cNvSpPr/>
          <p:nvPr/>
        </p:nvSpPr>
        <p:spPr>
          <a:xfrm>
            <a:off x="6295880" y="5109411"/>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344" name="Straight Connector 343"/>
          <p:cNvCxnSpPr>
            <a:stCxn id="342" idx="0"/>
            <a:endCxn id="338" idx="0"/>
          </p:cNvCxnSpPr>
          <p:nvPr/>
        </p:nvCxnSpPr>
        <p:spPr>
          <a:xfrm>
            <a:off x="6433040" y="4776209"/>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grpSp>
        <p:nvGrpSpPr>
          <p:cNvPr id="345" name="Group 344"/>
          <p:cNvGrpSpPr/>
          <p:nvPr/>
        </p:nvGrpSpPr>
        <p:grpSpPr>
          <a:xfrm>
            <a:off x="6852409" y="5475619"/>
            <a:ext cx="274320" cy="517424"/>
            <a:chOff x="7527818" y="3399502"/>
            <a:chExt cx="365760" cy="689898"/>
          </a:xfrm>
        </p:grpSpPr>
        <p:sp>
          <p:nvSpPr>
            <p:cNvPr id="346" name="Rounded Rectangle 345"/>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347" name="Group 346"/>
            <p:cNvGrpSpPr/>
            <p:nvPr/>
          </p:nvGrpSpPr>
          <p:grpSpPr>
            <a:xfrm>
              <a:off x="7596548" y="3446841"/>
              <a:ext cx="228300" cy="595221"/>
              <a:chOff x="6229860" y="2963660"/>
              <a:chExt cx="228300" cy="595221"/>
            </a:xfrm>
          </p:grpSpPr>
          <p:sp>
            <p:nvSpPr>
              <p:cNvPr id="348" name="Rounded Rectangle 347"/>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349" name="Rounded Rectangle 348"/>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350" name="Oval 349"/>
          <p:cNvSpPr/>
          <p:nvPr/>
        </p:nvSpPr>
        <p:spPr>
          <a:xfrm>
            <a:off x="6852409" y="4776209"/>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351" name="Oval 350"/>
          <p:cNvSpPr/>
          <p:nvPr/>
        </p:nvSpPr>
        <p:spPr>
          <a:xfrm>
            <a:off x="6852409" y="5109411"/>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352" name="Straight Connector 351"/>
          <p:cNvCxnSpPr>
            <a:stCxn id="350" idx="0"/>
            <a:endCxn id="346" idx="0"/>
          </p:cNvCxnSpPr>
          <p:nvPr/>
        </p:nvCxnSpPr>
        <p:spPr>
          <a:xfrm>
            <a:off x="6989569" y="4776209"/>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sp>
        <p:nvSpPr>
          <p:cNvPr id="353" name="ref1"/>
          <p:cNvSpPr/>
          <p:nvPr/>
        </p:nvSpPr>
        <p:spPr>
          <a:xfrm>
            <a:off x="7086454" y="4817683"/>
            <a:ext cx="1729997" cy="281075"/>
          </a:xfrm>
          <a:prstGeom prst="roundRect">
            <a:avLst/>
          </a:prstGeom>
          <a:noFill/>
          <a:ln w="571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B0F0"/>
                </a:solidFill>
                <a:effectLst/>
                <a:uLnTx/>
                <a:uFillTx/>
                <a:latin typeface="Calibri"/>
                <a:ea typeface="+mn-ea"/>
                <a:cs typeface="Tw Cen MT"/>
              </a:rPr>
              <a:t>Activated row</a:t>
            </a:r>
          </a:p>
        </p:txBody>
      </p:sp>
      <p:grpSp>
        <p:nvGrpSpPr>
          <p:cNvPr id="194" name="closed iso"/>
          <p:cNvGrpSpPr/>
          <p:nvPr/>
        </p:nvGrpSpPr>
        <p:grpSpPr>
          <a:xfrm>
            <a:off x="4964479" y="4481110"/>
            <a:ext cx="2243432" cy="310138"/>
            <a:chOff x="6235520" y="3801189"/>
            <a:chExt cx="1648889" cy="467501"/>
          </a:xfrm>
        </p:grpSpPr>
        <p:sp>
          <p:nvSpPr>
            <p:cNvPr id="383" name="iso highlight"/>
            <p:cNvSpPr/>
            <p:nvPr/>
          </p:nvSpPr>
          <p:spPr>
            <a:xfrm>
              <a:off x="6235520" y="3820259"/>
              <a:ext cx="1648889" cy="448431"/>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384" name="Group 383"/>
            <p:cNvGrpSpPr/>
            <p:nvPr/>
          </p:nvGrpSpPr>
          <p:grpSpPr>
            <a:xfrm>
              <a:off x="6495645" y="3805186"/>
              <a:ext cx="2327" cy="462341"/>
              <a:chOff x="2211208" y="3911669"/>
              <a:chExt cx="2327" cy="462341"/>
            </a:xfrm>
          </p:grpSpPr>
          <p:cxnSp>
            <p:nvCxnSpPr>
              <p:cNvPr id="399" name="Straight Connector 398"/>
              <p:cNvCxnSpPr/>
              <p:nvPr/>
            </p:nvCxnSpPr>
            <p:spPr>
              <a:xfrm>
                <a:off x="2212371"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flipV="1">
                <a:off x="2211208"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386" name="Group 385"/>
            <p:cNvGrpSpPr/>
            <p:nvPr/>
          </p:nvGrpSpPr>
          <p:grpSpPr>
            <a:xfrm>
              <a:off x="6905534" y="3806349"/>
              <a:ext cx="2327" cy="462341"/>
              <a:chOff x="2204374" y="3911669"/>
              <a:chExt cx="2327" cy="462341"/>
            </a:xfrm>
          </p:grpSpPr>
          <p:cxnSp>
            <p:nvCxnSpPr>
              <p:cNvPr id="397" name="Straight Connector 396"/>
              <p:cNvCxnSpPr/>
              <p:nvPr/>
            </p:nvCxnSpPr>
            <p:spPr>
              <a:xfrm>
                <a:off x="2205537"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flipV="1">
                <a:off x="2204374"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387" name="Group 386"/>
            <p:cNvGrpSpPr/>
            <p:nvPr/>
          </p:nvGrpSpPr>
          <p:grpSpPr>
            <a:xfrm>
              <a:off x="7312195" y="3806349"/>
              <a:ext cx="2115" cy="462341"/>
              <a:chOff x="2193959" y="3911669"/>
              <a:chExt cx="2115" cy="462341"/>
            </a:xfrm>
          </p:grpSpPr>
          <p:cxnSp>
            <p:nvCxnSpPr>
              <p:cNvPr id="395" name="Straight Connector 394"/>
              <p:cNvCxnSpPr/>
              <p:nvPr/>
            </p:nvCxnSpPr>
            <p:spPr>
              <a:xfrm>
                <a:off x="2195019"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V="1">
                <a:off x="2193959" y="4318103"/>
                <a:ext cx="2115"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388" name="Group 387"/>
            <p:cNvGrpSpPr/>
            <p:nvPr/>
          </p:nvGrpSpPr>
          <p:grpSpPr>
            <a:xfrm>
              <a:off x="7722766" y="3801189"/>
              <a:ext cx="2327" cy="462341"/>
              <a:chOff x="2190615" y="3911669"/>
              <a:chExt cx="2327" cy="462341"/>
            </a:xfrm>
          </p:grpSpPr>
          <p:cxnSp>
            <p:nvCxnSpPr>
              <p:cNvPr id="393" name="Straight Connector 392"/>
              <p:cNvCxnSpPr/>
              <p:nvPr/>
            </p:nvCxnSpPr>
            <p:spPr>
              <a:xfrm>
                <a:off x="2191777"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flipV="1">
                <a:off x="2190615"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cxnSp>
          <p:nvCxnSpPr>
            <p:cNvPr id="389" name="Straight Connector 388"/>
            <p:cNvCxnSpPr/>
            <p:nvPr/>
          </p:nvCxnSpPr>
          <p:spPr>
            <a:xfrm>
              <a:off x="6496809" y="3905674"/>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a:off x="6906697" y="3899642"/>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a:off x="7313252" y="3893610"/>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392" name="Straight Connector 391"/>
            <p:cNvCxnSpPr/>
            <p:nvPr/>
          </p:nvCxnSpPr>
          <p:spPr>
            <a:xfrm>
              <a:off x="7723929" y="3887578"/>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8" name="iso_highlight"/>
          <p:cNvGrpSpPr/>
          <p:nvPr/>
        </p:nvGrpSpPr>
        <p:grpSpPr>
          <a:xfrm>
            <a:off x="824495" y="5551204"/>
            <a:ext cx="2785433" cy="461665"/>
            <a:chOff x="824495" y="5551204"/>
            <a:chExt cx="2785433" cy="461665"/>
          </a:xfrm>
        </p:grpSpPr>
        <p:sp>
          <p:nvSpPr>
            <p:cNvPr id="355" name="left_iso_highlight"/>
            <p:cNvSpPr/>
            <p:nvPr/>
          </p:nvSpPr>
          <p:spPr>
            <a:xfrm>
              <a:off x="824495" y="5652316"/>
              <a:ext cx="2299706" cy="310588"/>
            </a:xfrm>
            <a:prstGeom prst="roundRect">
              <a:avLst/>
            </a:prstGeom>
            <a:solidFill>
              <a:schemeClr val="accent3">
                <a:lumMod val="75000"/>
                <a:alpha val="30000"/>
              </a:schemeClr>
            </a:solidFill>
            <a:ln w="28575" cap="flat" cmpd="sng" algn="ctr">
              <a:solidFill>
                <a:schemeClr val="accent3">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3101455" y="5551204"/>
              <a:ext cx="5084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BBB59">
                      <a:lumMod val="75000"/>
                    </a:srgbClr>
                  </a:solidFill>
                  <a:effectLst/>
                  <a:uLnTx/>
                  <a:uFillTx/>
                  <a:latin typeface="Gill Sans MT"/>
                  <a:ea typeface="+mn-ea"/>
                  <a:cs typeface="+mn-cs"/>
                </a:rPr>
                <a:t>on</a:t>
              </a:r>
            </a:p>
          </p:txBody>
        </p:sp>
      </p:grpSp>
      <p:grpSp>
        <p:nvGrpSpPr>
          <p:cNvPr id="356" name="iso_highlight"/>
          <p:cNvGrpSpPr/>
          <p:nvPr/>
        </p:nvGrpSpPr>
        <p:grpSpPr>
          <a:xfrm>
            <a:off x="5024730" y="5597740"/>
            <a:ext cx="2785433" cy="461665"/>
            <a:chOff x="824495" y="5551204"/>
            <a:chExt cx="2785433" cy="461665"/>
          </a:xfrm>
        </p:grpSpPr>
        <p:sp>
          <p:nvSpPr>
            <p:cNvPr id="357" name="left_iso_highlight"/>
            <p:cNvSpPr/>
            <p:nvPr/>
          </p:nvSpPr>
          <p:spPr>
            <a:xfrm>
              <a:off x="824495" y="5652316"/>
              <a:ext cx="2299706" cy="310588"/>
            </a:xfrm>
            <a:prstGeom prst="roundRect">
              <a:avLst/>
            </a:prstGeom>
            <a:solidFill>
              <a:schemeClr val="accent3">
                <a:lumMod val="75000"/>
                <a:alpha val="30000"/>
              </a:schemeClr>
            </a:solidFill>
            <a:ln w="28575" cap="flat" cmpd="sng" algn="ctr">
              <a:solidFill>
                <a:schemeClr val="accent3">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358" name="TextBox 357"/>
            <p:cNvSpPr txBox="1"/>
            <p:nvPr/>
          </p:nvSpPr>
          <p:spPr>
            <a:xfrm>
              <a:off x="3101455" y="5551204"/>
              <a:ext cx="5084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BBB59">
                      <a:lumMod val="75000"/>
                    </a:srgbClr>
                  </a:solidFill>
                  <a:effectLst/>
                  <a:uLnTx/>
                  <a:uFillTx/>
                  <a:latin typeface="Gill Sans MT"/>
                  <a:ea typeface="+mn-ea"/>
                  <a:cs typeface="+mn-cs"/>
                </a:rPr>
                <a:t>on</a:t>
              </a:r>
            </a:p>
          </p:txBody>
        </p:sp>
      </p:grpSp>
      <p:grpSp>
        <p:nvGrpSpPr>
          <p:cNvPr id="359" name="iso_highlight"/>
          <p:cNvGrpSpPr/>
          <p:nvPr/>
        </p:nvGrpSpPr>
        <p:grpSpPr>
          <a:xfrm>
            <a:off x="5024730" y="4143048"/>
            <a:ext cx="2785433" cy="461665"/>
            <a:chOff x="824495" y="5551204"/>
            <a:chExt cx="2785433" cy="461665"/>
          </a:xfrm>
        </p:grpSpPr>
        <p:sp>
          <p:nvSpPr>
            <p:cNvPr id="360" name="left_iso_highlight"/>
            <p:cNvSpPr/>
            <p:nvPr/>
          </p:nvSpPr>
          <p:spPr>
            <a:xfrm>
              <a:off x="824495" y="5652316"/>
              <a:ext cx="2299706" cy="310588"/>
            </a:xfrm>
            <a:prstGeom prst="roundRect">
              <a:avLst/>
            </a:prstGeom>
            <a:solidFill>
              <a:schemeClr val="accent3">
                <a:lumMod val="75000"/>
                <a:alpha val="30000"/>
              </a:schemeClr>
            </a:solidFill>
            <a:ln w="28575" cap="flat" cmpd="sng" algn="ctr">
              <a:solidFill>
                <a:schemeClr val="accent3">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361" name="TextBox 360"/>
            <p:cNvSpPr txBox="1"/>
            <p:nvPr/>
          </p:nvSpPr>
          <p:spPr>
            <a:xfrm>
              <a:off x="3101455" y="5551204"/>
              <a:ext cx="5084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BBB59">
                      <a:lumMod val="75000"/>
                    </a:srgbClr>
                  </a:solidFill>
                  <a:effectLst/>
                  <a:uLnTx/>
                  <a:uFillTx/>
                  <a:latin typeface="Gill Sans MT"/>
                  <a:ea typeface="+mn-ea"/>
                  <a:cs typeface="+mn-cs"/>
                </a:rPr>
                <a:t>on</a:t>
              </a:r>
            </a:p>
          </p:txBody>
        </p:sp>
      </p:grpSp>
      <p:grpSp>
        <p:nvGrpSpPr>
          <p:cNvPr id="401" name="linked_pre"/>
          <p:cNvGrpSpPr/>
          <p:nvPr/>
        </p:nvGrpSpPr>
        <p:grpSpPr>
          <a:xfrm>
            <a:off x="5335650" y="4453997"/>
            <a:ext cx="3541459" cy="1533523"/>
            <a:chOff x="6983729" y="4507306"/>
            <a:chExt cx="4645193" cy="1982225"/>
          </a:xfrm>
        </p:grpSpPr>
        <p:grpSp>
          <p:nvGrpSpPr>
            <p:cNvPr id="402" name="Group 401"/>
            <p:cNvGrpSpPr/>
            <p:nvPr/>
          </p:nvGrpSpPr>
          <p:grpSpPr>
            <a:xfrm>
              <a:off x="6988060" y="5620188"/>
              <a:ext cx="4640862" cy="869343"/>
              <a:chOff x="1512236" y="5569010"/>
              <a:chExt cx="4640862" cy="869343"/>
            </a:xfrm>
          </p:grpSpPr>
          <p:grpSp>
            <p:nvGrpSpPr>
              <p:cNvPr id="408" name="Group 407"/>
              <p:cNvGrpSpPr/>
              <p:nvPr/>
            </p:nvGrpSpPr>
            <p:grpSpPr>
              <a:xfrm>
                <a:off x="1512236" y="5626100"/>
                <a:ext cx="2570125" cy="812253"/>
                <a:chOff x="1512236" y="5626100"/>
                <a:chExt cx="2570125" cy="812253"/>
              </a:xfrm>
            </p:grpSpPr>
            <p:sp>
              <p:nvSpPr>
                <p:cNvPr id="410" name="Freeform 409"/>
                <p:cNvSpPr/>
                <p:nvPr/>
              </p:nvSpPr>
              <p:spPr>
                <a:xfrm>
                  <a:off x="3759201" y="5626100"/>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11" name="Freeform 410"/>
                <p:cNvSpPr/>
                <p:nvPr/>
              </p:nvSpPr>
              <p:spPr>
                <a:xfrm>
                  <a:off x="3009241" y="5626100"/>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12" name="Freeform 411"/>
                <p:cNvSpPr/>
                <p:nvPr/>
              </p:nvSpPr>
              <p:spPr>
                <a:xfrm>
                  <a:off x="2262488" y="5638253"/>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13" name="Freeform 412"/>
                <p:cNvSpPr/>
                <p:nvPr/>
              </p:nvSpPr>
              <p:spPr>
                <a:xfrm>
                  <a:off x="1512236" y="5638253"/>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p:nvSpPr>
              <p:cNvPr id="409" name="ref1"/>
              <p:cNvSpPr/>
              <p:nvPr/>
            </p:nvSpPr>
            <p:spPr>
              <a:xfrm>
                <a:off x="3929356" y="5569010"/>
                <a:ext cx="2223742" cy="374767"/>
              </a:xfrm>
              <a:prstGeom prst="roundRect">
                <a:avLst/>
              </a:prstGeom>
              <a:noFill/>
              <a:ln w="571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Tw Cen MT"/>
                  </a:rPr>
                  <a:t>Linked</a:t>
                </a:r>
                <a:br>
                  <a:rPr kumimoji="0" lang="en-US" sz="2000" b="1" i="0" u="none" strike="noStrike" kern="1200" cap="none" spc="0" normalizeH="0" baseline="0" noProof="0" dirty="0">
                    <a:ln>
                      <a:noFill/>
                    </a:ln>
                    <a:solidFill>
                      <a:prstClr val="black"/>
                    </a:solidFill>
                    <a:effectLst/>
                    <a:uLnTx/>
                    <a:uFillTx/>
                    <a:latin typeface="Gill Sans MT"/>
                    <a:ea typeface="+mn-ea"/>
                    <a:cs typeface="Tw Cen MT"/>
                  </a:rPr>
                </a:br>
                <a:r>
                  <a:rPr kumimoji="0" lang="en-US" sz="2000" b="1" i="0" u="none" strike="noStrike" kern="1200" cap="none" spc="0" normalizeH="0" baseline="0" noProof="0" dirty="0">
                    <a:ln>
                      <a:noFill/>
                    </a:ln>
                    <a:solidFill>
                      <a:prstClr val="black"/>
                    </a:solidFill>
                    <a:effectLst/>
                    <a:uLnTx/>
                    <a:uFillTx/>
                    <a:latin typeface="Gill Sans MT"/>
                    <a:ea typeface="+mn-ea"/>
                    <a:cs typeface="Tw Cen MT"/>
                  </a:rPr>
                  <a:t>Precharging</a:t>
                </a:r>
              </a:p>
            </p:txBody>
          </p:sp>
        </p:grpSp>
        <p:grpSp>
          <p:nvGrpSpPr>
            <p:cNvPr id="403" name="Group 402"/>
            <p:cNvGrpSpPr/>
            <p:nvPr/>
          </p:nvGrpSpPr>
          <p:grpSpPr>
            <a:xfrm flipV="1">
              <a:off x="6983729" y="4507306"/>
              <a:ext cx="2570125" cy="812253"/>
              <a:chOff x="1512236" y="5626100"/>
              <a:chExt cx="2570125" cy="812253"/>
            </a:xfrm>
          </p:grpSpPr>
          <p:sp>
            <p:nvSpPr>
              <p:cNvPr id="404" name="Freeform 403"/>
              <p:cNvSpPr/>
              <p:nvPr/>
            </p:nvSpPr>
            <p:spPr>
              <a:xfrm>
                <a:off x="3759201" y="5626100"/>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05" name="Freeform 404"/>
              <p:cNvSpPr/>
              <p:nvPr/>
            </p:nvSpPr>
            <p:spPr>
              <a:xfrm>
                <a:off x="3009241" y="5626100"/>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06" name="Freeform 405"/>
              <p:cNvSpPr/>
              <p:nvPr/>
            </p:nvSpPr>
            <p:spPr>
              <a:xfrm>
                <a:off x="2262488" y="5638253"/>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07" name="Freeform 406"/>
              <p:cNvSpPr/>
              <p:nvPr/>
            </p:nvSpPr>
            <p:spPr>
              <a:xfrm>
                <a:off x="1512236" y="5638253"/>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sp>
        <p:nvSpPr>
          <p:cNvPr id="382" name="blind" hidden="1"/>
          <p:cNvSpPr/>
          <p:nvPr/>
        </p:nvSpPr>
        <p:spPr>
          <a:xfrm>
            <a:off x="276621" y="3200400"/>
            <a:ext cx="3750538" cy="1433957"/>
          </a:xfrm>
          <a:prstGeom prst="roundRect">
            <a:avLst>
              <a:gd name="adj" fmla="val 0"/>
            </a:avLst>
          </a:prstGeom>
          <a:solidFill>
            <a:srgbClr val="FFFFFF">
              <a:alpha val="74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469228" y="6090001"/>
            <a:ext cx="314611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Conventional DRAM</a:t>
            </a:r>
          </a:p>
        </p:txBody>
      </p:sp>
      <p:sp>
        <p:nvSpPr>
          <p:cNvPr id="354" name="TextBox 353"/>
          <p:cNvSpPr txBox="1"/>
          <p:nvPr/>
        </p:nvSpPr>
        <p:spPr>
          <a:xfrm>
            <a:off x="5314857" y="6091535"/>
            <a:ext cx="19559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Gill Sans MT"/>
                <a:ea typeface="+mn-ea"/>
                <a:cs typeface="+mn-cs"/>
              </a:rPr>
              <a:t>LISA DRAM</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7" name="Straight Connector 6"/>
          <p:cNvCxnSpPr/>
          <p:nvPr/>
        </p:nvCxnSpPr>
        <p:spPr>
          <a:xfrm>
            <a:off x="4343400" y="3200400"/>
            <a:ext cx="0" cy="3204865"/>
          </a:xfrm>
          <a:prstGeom prst="line">
            <a:avLst/>
          </a:prstGeom>
          <a:ln w="34925" cap="rnd">
            <a:solidFill>
              <a:schemeClr val="bg1">
                <a:lumMod val="75000"/>
              </a:schemeClr>
            </a:solidFill>
            <a:tailEnd type="none" w="lg" len="lg"/>
          </a:ln>
        </p:spPr>
        <p:style>
          <a:lnRef idx="1">
            <a:schemeClr val="accent1"/>
          </a:lnRef>
          <a:fillRef idx="0">
            <a:schemeClr val="accent1"/>
          </a:fillRef>
          <a:effectRef idx="0">
            <a:schemeClr val="accent1"/>
          </a:effectRef>
          <a:fontRef idx="minor">
            <a:schemeClr val="tx1"/>
          </a:fontRef>
        </p:style>
      </p:cxnSp>
      <p:sp>
        <p:nvSpPr>
          <p:cNvPr id="385" name="Rectangle 384"/>
          <p:cNvSpPr/>
          <p:nvPr/>
        </p:nvSpPr>
        <p:spPr>
          <a:xfrm>
            <a:off x="0" y="4943696"/>
            <a:ext cx="9144000" cy="1533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Arial Rounded MT Bold" panose="020F0704030504030204" pitchFamily="34" charset="0"/>
                <a:ea typeface="+mn-ea"/>
                <a:cs typeface="+mn-cs"/>
              </a:rPr>
              <a:t>Reduces precharge latency by 2.6x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Arial Rounded MT Bold" panose="020F0704030504030204" pitchFamily="34" charset="0"/>
                <a:ea typeface="+mn-ea"/>
                <a:cs typeface="+mn-cs"/>
              </a:rPr>
              <a:t>(43% </a:t>
            </a:r>
            <a:r>
              <a:rPr kumimoji="0" lang="en-US" sz="3200" b="0" i="0" u="none" strike="noStrike" kern="0" cap="none" spc="0" normalizeH="0" baseline="0" noProof="0" dirty="0" err="1">
                <a:ln>
                  <a:noFill/>
                </a:ln>
                <a:solidFill>
                  <a:prstClr val="white"/>
                </a:solidFill>
                <a:effectLst/>
                <a:uLnTx/>
                <a:uFillTx/>
                <a:latin typeface="Arial Rounded MT Bold" panose="020F0704030504030204" pitchFamily="34" charset="0"/>
                <a:ea typeface="+mn-ea"/>
                <a:cs typeface="+mn-cs"/>
              </a:rPr>
              <a:t>guardband</a:t>
            </a:r>
            <a:r>
              <a:rPr kumimoji="0" lang="en-US" sz="3200" b="0" i="0" u="none" strike="noStrike" kern="0" cap="none" spc="0" normalizeH="0" baseline="0" noProof="0" dirty="0">
                <a:ln>
                  <a:noFill/>
                </a:ln>
                <a:solidFill>
                  <a:prstClr val="white"/>
                </a:solidFill>
                <a:effectLst/>
                <a:uLnTx/>
                <a:uFillTx/>
                <a:latin typeface="Arial Rounded MT Bold" panose="020F0704030504030204" pitchFamily="34" charset="0"/>
                <a:ea typeface="+mn-ea"/>
                <a:cs typeface="+mn-cs"/>
              </a:rPr>
              <a:t>)</a:t>
            </a:r>
          </a:p>
        </p:txBody>
      </p:sp>
    </p:spTree>
    <p:extLst>
      <p:ext uri="{BB962C8B-B14F-4D97-AF65-F5344CB8AC3E}">
        <p14:creationId xmlns:p14="http://schemas.microsoft.com/office/powerpoint/2010/main" val="381730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2"/>
                                        </p:tgtEl>
                                        <p:attrNameLst>
                                          <p:attrName>style.visibility</p:attrName>
                                        </p:attrNameLst>
                                      </p:cBhvr>
                                      <p:to>
                                        <p:strVal val="visible"/>
                                      </p:to>
                                    </p:set>
                                  </p:childTnLst>
                                </p:cTn>
                              </p:par>
                              <p:par>
                                <p:cTn id="7" presetID="7" presetClass="emph" presetSubtype="2" fill="hold" nodeType="withEffect">
                                  <p:stCondLst>
                                    <p:cond delay="0"/>
                                  </p:stCondLst>
                                  <p:childTnLst>
                                    <p:animClr clrSpc="rgb" dir="cw">
                                      <p:cBhvr>
                                        <p:cTn id="8" dur="2000" fill="hold"/>
                                        <p:tgtEl>
                                          <p:spTgt spid="221"/>
                                        </p:tgtEl>
                                        <p:attrNameLst>
                                          <p:attrName>stroke.color</p:attrName>
                                        </p:attrNameLst>
                                      </p:cBhvr>
                                      <p:to>
                                        <a:schemeClr val="tx1"/>
                                      </p:to>
                                    </p:animClr>
                                    <p:set>
                                      <p:cBhvr>
                                        <p:cTn id="9" dur="2000" fill="hold"/>
                                        <p:tgtEl>
                                          <p:spTgt spid="221"/>
                                        </p:tgtEl>
                                        <p:attrNameLst>
                                          <p:attrName>stroke.on</p:attrName>
                                        </p:attrNameLst>
                                      </p:cBhvr>
                                      <p:to>
                                        <p:strVal val="true"/>
                                      </p:to>
                                    </p:set>
                                  </p:childTnLst>
                                </p:cTn>
                              </p:par>
                              <p:par>
                                <p:cTn id="10" presetID="7" presetClass="emph" presetSubtype="2" fill="hold" nodeType="withEffect">
                                  <p:stCondLst>
                                    <p:cond delay="0"/>
                                  </p:stCondLst>
                                  <p:childTnLst>
                                    <p:animClr clrSpc="rgb" dir="cw">
                                      <p:cBhvr>
                                        <p:cTn id="11" dur="2000" fill="hold"/>
                                        <p:tgtEl>
                                          <p:spTgt spid="229"/>
                                        </p:tgtEl>
                                        <p:attrNameLst>
                                          <p:attrName>stroke.color</p:attrName>
                                        </p:attrNameLst>
                                      </p:cBhvr>
                                      <p:to>
                                        <a:schemeClr val="tx1"/>
                                      </p:to>
                                    </p:animClr>
                                    <p:set>
                                      <p:cBhvr>
                                        <p:cTn id="12" dur="2000" fill="hold"/>
                                        <p:tgtEl>
                                          <p:spTgt spid="229"/>
                                        </p:tgtEl>
                                        <p:attrNameLst>
                                          <p:attrName>stroke.on</p:attrName>
                                        </p:attrNameLst>
                                      </p:cBhvr>
                                      <p:to>
                                        <p:strVal val="true"/>
                                      </p:to>
                                    </p:set>
                                  </p:childTnLst>
                                </p:cTn>
                              </p:par>
                              <p:par>
                                <p:cTn id="13" presetID="7" presetClass="emph" presetSubtype="2" fill="hold" nodeType="withEffect">
                                  <p:stCondLst>
                                    <p:cond delay="0"/>
                                  </p:stCondLst>
                                  <p:childTnLst>
                                    <p:animClr clrSpc="rgb" dir="cw">
                                      <p:cBhvr>
                                        <p:cTn id="14" dur="2000" fill="hold"/>
                                        <p:tgtEl>
                                          <p:spTgt spid="213"/>
                                        </p:tgtEl>
                                        <p:attrNameLst>
                                          <p:attrName>stroke.color</p:attrName>
                                        </p:attrNameLst>
                                      </p:cBhvr>
                                      <p:to>
                                        <a:schemeClr val="tx1"/>
                                      </p:to>
                                    </p:animClr>
                                    <p:set>
                                      <p:cBhvr>
                                        <p:cTn id="15" dur="2000" fill="hold"/>
                                        <p:tgtEl>
                                          <p:spTgt spid="213"/>
                                        </p:tgtEl>
                                        <p:attrNameLst>
                                          <p:attrName>stroke.on</p:attrName>
                                        </p:attrNameLst>
                                      </p:cBhvr>
                                      <p:to>
                                        <p:strVal val="true"/>
                                      </p:to>
                                    </p:set>
                                  </p:childTnLst>
                                </p:cTn>
                              </p:par>
                              <p:par>
                                <p:cTn id="16" presetID="7" presetClass="emph" presetSubtype="2" fill="hold" nodeType="withEffect">
                                  <p:stCondLst>
                                    <p:cond delay="0"/>
                                  </p:stCondLst>
                                  <p:childTnLst>
                                    <p:animClr clrSpc="rgb" dir="cw">
                                      <p:cBhvr>
                                        <p:cTn id="17" dur="2000" fill="hold"/>
                                        <p:tgtEl>
                                          <p:spTgt spid="205"/>
                                        </p:tgtEl>
                                        <p:attrNameLst>
                                          <p:attrName>stroke.color</p:attrName>
                                        </p:attrNameLst>
                                      </p:cBhvr>
                                      <p:to>
                                        <a:schemeClr val="tx1"/>
                                      </p:to>
                                    </p:animClr>
                                    <p:set>
                                      <p:cBhvr>
                                        <p:cTn id="18" dur="2000" fill="hold"/>
                                        <p:tgtEl>
                                          <p:spTgt spid="205"/>
                                        </p:tgtEl>
                                        <p:attrNameLst>
                                          <p:attrName>stroke.on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227"/>
                                        </p:tgtEl>
                                        <p:attrNameLst>
                                          <p:attrName>fillcolor</p:attrName>
                                        </p:attrNameLst>
                                      </p:cBhvr>
                                      <p:to>
                                        <a:srgbClr val="D9D9D9"/>
                                      </p:to>
                                    </p:animClr>
                                    <p:set>
                                      <p:cBhvr>
                                        <p:cTn id="21" dur="2000" fill="hold"/>
                                        <p:tgtEl>
                                          <p:spTgt spid="227"/>
                                        </p:tgtEl>
                                        <p:attrNameLst>
                                          <p:attrName>fill.type</p:attrName>
                                        </p:attrNameLst>
                                      </p:cBhvr>
                                      <p:to>
                                        <p:strVal val="solid"/>
                                      </p:to>
                                    </p:set>
                                    <p:set>
                                      <p:cBhvr>
                                        <p:cTn id="22" dur="2000" fill="hold"/>
                                        <p:tgtEl>
                                          <p:spTgt spid="227"/>
                                        </p:tgtEl>
                                        <p:attrNameLst>
                                          <p:attrName>fill.on</p:attrName>
                                        </p:attrNameLst>
                                      </p:cBhvr>
                                      <p:to>
                                        <p:strVal val="true"/>
                                      </p:to>
                                    </p:set>
                                  </p:childTnLst>
                                </p:cTn>
                              </p:par>
                              <p:par>
                                <p:cTn id="23" presetID="1" presetClass="emph" presetSubtype="2" fill="hold" nodeType="withEffect">
                                  <p:stCondLst>
                                    <p:cond delay="0"/>
                                  </p:stCondLst>
                                  <p:childTnLst>
                                    <p:animClr clrSpc="rgb" dir="cw">
                                      <p:cBhvr>
                                        <p:cTn id="24" dur="2000" fill="hold"/>
                                        <p:tgtEl>
                                          <p:spTgt spid="219"/>
                                        </p:tgtEl>
                                        <p:attrNameLst>
                                          <p:attrName>fillcolor</p:attrName>
                                        </p:attrNameLst>
                                      </p:cBhvr>
                                      <p:to>
                                        <a:srgbClr val="D9D9D9"/>
                                      </p:to>
                                    </p:animClr>
                                    <p:set>
                                      <p:cBhvr>
                                        <p:cTn id="25" dur="2000" fill="hold"/>
                                        <p:tgtEl>
                                          <p:spTgt spid="219"/>
                                        </p:tgtEl>
                                        <p:attrNameLst>
                                          <p:attrName>fill.type</p:attrName>
                                        </p:attrNameLst>
                                      </p:cBhvr>
                                      <p:to>
                                        <p:strVal val="solid"/>
                                      </p:to>
                                    </p:set>
                                    <p:set>
                                      <p:cBhvr>
                                        <p:cTn id="26" dur="2000" fill="hold"/>
                                        <p:tgtEl>
                                          <p:spTgt spid="219"/>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2000" fill="hold"/>
                                        <p:tgtEl>
                                          <p:spTgt spid="211"/>
                                        </p:tgtEl>
                                        <p:attrNameLst>
                                          <p:attrName>fillcolor</p:attrName>
                                        </p:attrNameLst>
                                      </p:cBhvr>
                                      <p:to>
                                        <a:srgbClr val="D9D9D9"/>
                                      </p:to>
                                    </p:animClr>
                                    <p:set>
                                      <p:cBhvr>
                                        <p:cTn id="29" dur="2000" fill="hold"/>
                                        <p:tgtEl>
                                          <p:spTgt spid="211"/>
                                        </p:tgtEl>
                                        <p:attrNameLst>
                                          <p:attrName>fill.type</p:attrName>
                                        </p:attrNameLst>
                                      </p:cBhvr>
                                      <p:to>
                                        <p:strVal val="solid"/>
                                      </p:to>
                                    </p:set>
                                    <p:set>
                                      <p:cBhvr>
                                        <p:cTn id="30" dur="2000" fill="hold"/>
                                        <p:tgtEl>
                                          <p:spTgt spid="211"/>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2000" fill="hold"/>
                                        <p:tgtEl>
                                          <p:spTgt spid="203"/>
                                        </p:tgtEl>
                                        <p:attrNameLst>
                                          <p:attrName>fillcolor</p:attrName>
                                        </p:attrNameLst>
                                      </p:cBhvr>
                                      <p:to>
                                        <a:srgbClr val="D9D9D9"/>
                                      </p:to>
                                    </p:animClr>
                                    <p:set>
                                      <p:cBhvr>
                                        <p:cTn id="33" dur="2000" fill="hold"/>
                                        <p:tgtEl>
                                          <p:spTgt spid="203"/>
                                        </p:tgtEl>
                                        <p:attrNameLst>
                                          <p:attrName>fill.type</p:attrName>
                                        </p:attrNameLst>
                                      </p:cBhvr>
                                      <p:to>
                                        <p:strVal val="solid"/>
                                      </p:to>
                                    </p:set>
                                    <p:set>
                                      <p:cBhvr>
                                        <p:cTn id="34" dur="2000" fill="hold"/>
                                        <p:tgtEl>
                                          <p:spTgt spid="203"/>
                                        </p:tgtEl>
                                        <p:attrNameLst>
                                          <p:attrName>fill.on</p:attrName>
                                        </p:attrNameLst>
                                      </p:cBhvr>
                                      <p:to>
                                        <p:strVal val="true"/>
                                      </p:to>
                                    </p:set>
                                  </p:childTnLst>
                                </p:cTn>
                              </p:par>
                              <p:par>
                                <p:cTn id="35" presetID="1" presetClass="entr" presetSubtype="0" fill="hold" nodeType="withEffect">
                                  <p:stCondLst>
                                    <p:cond delay="0"/>
                                  </p:stCondLst>
                                  <p:childTnLst>
                                    <p:set>
                                      <p:cBhvr>
                                        <p:cTn id="36" dur="1" fill="hold">
                                          <p:stCondLst>
                                            <p:cond delay="0"/>
                                          </p:stCondLst>
                                        </p:cTn>
                                        <p:tgtEl>
                                          <p:spTgt spid="3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4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5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3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3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3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4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3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2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2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5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3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2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1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2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19"/>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35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54"/>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5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5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7" presetClass="emph" presetSubtype="2" fill="hold" nodeType="clickEffect">
                                  <p:stCondLst>
                                    <p:cond delay="0"/>
                                  </p:stCondLst>
                                  <p:childTnLst>
                                    <p:animClr clrSpc="rgb" dir="cw">
                                      <p:cBhvr>
                                        <p:cTn id="102" dur="2000" fill="hold"/>
                                        <p:tgtEl>
                                          <p:spTgt spid="344"/>
                                        </p:tgtEl>
                                        <p:attrNameLst>
                                          <p:attrName>stroke.color</p:attrName>
                                        </p:attrNameLst>
                                      </p:cBhvr>
                                      <p:to>
                                        <a:schemeClr val="tx1"/>
                                      </p:to>
                                    </p:animClr>
                                    <p:set>
                                      <p:cBhvr>
                                        <p:cTn id="103" dur="2000" fill="hold"/>
                                        <p:tgtEl>
                                          <p:spTgt spid="344"/>
                                        </p:tgtEl>
                                        <p:attrNameLst>
                                          <p:attrName>stroke.on</p:attrName>
                                        </p:attrNameLst>
                                      </p:cBhvr>
                                      <p:to>
                                        <p:strVal val="true"/>
                                      </p:to>
                                    </p:set>
                                  </p:childTnLst>
                                </p:cTn>
                              </p:par>
                              <p:par>
                                <p:cTn id="104" presetID="7" presetClass="emph" presetSubtype="2" fill="hold" nodeType="withEffect">
                                  <p:stCondLst>
                                    <p:cond delay="0"/>
                                  </p:stCondLst>
                                  <p:childTnLst>
                                    <p:animClr clrSpc="rgb" dir="cw">
                                      <p:cBhvr>
                                        <p:cTn id="105" dur="2000" fill="hold"/>
                                        <p:tgtEl>
                                          <p:spTgt spid="352"/>
                                        </p:tgtEl>
                                        <p:attrNameLst>
                                          <p:attrName>stroke.color</p:attrName>
                                        </p:attrNameLst>
                                      </p:cBhvr>
                                      <p:to>
                                        <a:schemeClr val="tx1"/>
                                      </p:to>
                                    </p:animClr>
                                    <p:set>
                                      <p:cBhvr>
                                        <p:cTn id="106" dur="2000" fill="hold"/>
                                        <p:tgtEl>
                                          <p:spTgt spid="352"/>
                                        </p:tgtEl>
                                        <p:attrNameLst>
                                          <p:attrName>stroke.on</p:attrName>
                                        </p:attrNameLst>
                                      </p:cBhvr>
                                      <p:to>
                                        <p:strVal val="true"/>
                                      </p:to>
                                    </p:set>
                                  </p:childTnLst>
                                </p:cTn>
                              </p:par>
                              <p:par>
                                <p:cTn id="107" presetID="7" presetClass="emph" presetSubtype="2" fill="hold" nodeType="withEffect">
                                  <p:stCondLst>
                                    <p:cond delay="0"/>
                                  </p:stCondLst>
                                  <p:childTnLst>
                                    <p:animClr clrSpc="rgb" dir="cw">
                                      <p:cBhvr>
                                        <p:cTn id="108" dur="2000" fill="hold"/>
                                        <p:tgtEl>
                                          <p:spTgt spid="336"/>
                                        </p:tgtEl>
                                        <p:attrNameLst>
                                          <p:attrName>stroke.color</p:attrName>
                                        </p:attrNameLst>
                                      </p:cBhvr>
                                      <p:to>
                                        <a:schemeClr val="tx1"/>
                                      </p:to>
                                    </p:animClr>
                                    <p:set>
                                      <p:cBhvr>
                                        <p:cTn id="109" dur="2000" fill="hold"/>
                                        <p:tgtEl>
                                          <p:spTgt spid="336"/>
                                        </p:tgtEl>
                                        <p:attrNameLst>
                                          <p:attrName>stroke.on</p:attrName>
                                        </p:attrNameLst>
                                      </p:cBhvr>
                                      <p:to>
                                        <p:strVal val="true"/>
                                      </p:to>
                                    </p:set>
                                  </p:childTnLst>
                                </p:cTn>
                              </p:par>
                              <p:par>
                                <p:cTn id="110" presetID="7" presetClass="emph" presetSubtype="2" fill="hold" nodeType="withEffect">
                                  <p:stCondLst>
                                    <p:cond delay="0"/>
                                  </p:stCondLst>
                                  <p:childTnLst>
                                    <p:animClr clrSpc="rgb" dir="cw">
                                      <p:cBhvr>
                                        <p:cTn id="111" dur="2000" fill="hold"/>
                                        <p:tgtEl>
                                          <p:spTgt spid="328"/>
                                        </p:tgtEl>
                                        <p:attrNameLst>
                                          <p:attrName>stroke.color</p:attrName>
                                        </p:attrNameLst>
                                      </p:cBhvr>
                                      <p:to>
                                        <a:schemeClr val="tx1"/>
                                      </p:to>
                                    </p:animClr>
                                    <p:set>
                                      <p:cBhvr>
                                        <p:cTn id="112" dur="2000" fill="hold"/>
                                        <p:tgtEl>
                                          <p:spTgt spid="328"/>
                                        </p:tgtEl>
                                        <p:attrNameLst>
                                          <p:attrName>stroke.on</p:attrName>
                                        </p:attrNameLst>
                                      </p:cBhvr>
                                      <p:to>
                                        <p:strVal val="true"/>
                                      </p:to>
                                    </p:set>
                                  </p:childTnLst>
                                </p:cTn>
                              </p:par>
                              <p:par>
                                <p:cTn id="113" presetID="1" presetClass="emph" presetSubtype="2" fill="hold" nodeType="withEffect">
                                  <p:stCondLst>
                                    <p:cond delay="0"/>
                                  </p:stCondLst>
                                  <p:childTnLst>
                                    <p:animClr clrSpc="rgb" dir="cw">
                                      <p:cBhvr>
                                        <p:cTn id="114" dur="2000" fill="hold"/>
                                        <p:tgtEl>
                                          <p:spTgt spid="350"/>
                                        </p:tgtEl>
                                        <p:attrNameLst>
                                          <p:attrName>fillcolor</p:attrName>
                                        </p:attrNameLst>
                                      </p:cBhvr>
                                      <p:to>
                                        <a:srgbClr val="D9D9D9"/>
                                      </p:to>
                                    </p:animClr>
                                    <p:set>
                                      <p:cBhvr>
                                        <p:cTn id="115" dur="2000" fill="hold"/>
                                        <p:tgtEl>
                                          <p:spTgt spid="350"/>
                                        </p:tgtEl>
                                        <p:attrNameLst>
                                          <p:attrName>fill.type</p:attrName>
                                        </p:attrNameLst>
                                      </p:cBhvr>
                                      <p:to>
                                        <p:strVal val="solid"/>
                                      </p:to>
                                    </p:set>
                                    <p:set>
                                      <p:cBhvr>
                                        <p:cTn id="116" dur="2000" fill="hold"/>
                                        <p:tgtEl>
                                          <p:spTgt spid="350"/>
                                        </p:tgtEl>
                                        <p:attrNameLst>
                                          <p:attrName>fill.on</p:attrName>
                                        </p:attrNameLst>
                                      </p:cBhvr>
                                      <p:to>
                                        <p:strVal val="true"/>
                                      </p:to>
                                    </p:set>
                                  </p:childTnLst>
                                </p:cTn>
                              </p:par>
                              <p:par>
                                <p:cTn id="117" presetID="1" presetClass="emph" presetSubtype="2" fill="hold" nodeType="withEffect">
                                  <p:stCondLst>
                                    <p:cond delay="0"/>
                                  </p:stCondLst>
                                  <p:childTnLst>
                                    <p:animClr clrSpc="rgb" dir="cw">
                                      <p:cBhvr>
                                        <p:cTn id="118" dur="2000" fill="hold"/>
                                        <p:tgtEl>
                                          <p:spTgt spid="342"/>
                                        </p:tgtEl>
                                        <p:attrNameLst>
                                          <p:attrName>fillcolor</p:attrName>
                                        </p:attrNameLst>
                                      </p:cBhvr>
                                      <p:to>
                                        <a:srgbClr val="D9D9D9"/>
                                      </p:to>
                                    </p:animClr>
                                    <p:set>
                                      <p:cBhvr>
                                        <p:cTn id="119" dur="2000" fill="hold"/>
                                        <p:tgtEl>
                                          <p:spTgt spid="342"/>
                                        </p:tgtEl>
                                        <p:attrNameLst>
                                          <p:attrName>fill.type</p:attrName>
                                        </p:attrNameLst>
                                      </p:cBhvr>
                                      <p:to>
                                        <p:strVal val="solid"/>
                                      </p:to>
                                    </p:set>
                                    <p:set>
                                      <p:cBhvr>
                                        <p:cTn id="120" dur="2000" fill="hold"/>
                                        <p:tgtEl>
                                          <p:spTgt spid="342"/>
                                        </p:tgtEl>
                                        <p:attrNameLst>
                                          <p:attrName>fill.on</p:attrName>
                                        </p:attrNameLst>
                                      </p:cBhvr>
                                      <p:to>
                                        <p:strVal val="true"/>
                                      </p:to>
                                    </p:set>
                                  </p:childTnLst>
                                </p:cTn>
                              </p:par>
                              <p:par>
                                <p:cTn id="121" presetID="1" presetClass="emph" presetSubtype="2" fill="hold" nodeType="withEffect">
                                  <p:stCondLst>
                                    <p:cond delay="0"/>
                                  </p:stCondLst>
                                  <p:childTnLst>
                                    <p:animClr clrSpc="rgb" dir="cw">
                                      <p:cBhvr>
                                        <p:cTn id="122" dur="2000" fill="hold"/>
                                        <p:tgtEl>
                                          <p:spTgt spid="334"/>
                                        </p:tgtEl>
                                        <p:attrNameLst>
                                          <p:attrName>fillcolor</p:attrName>
                                        </p:attrNameLst>
                                      </p:cBhvr>
                                      <p:to>
                                        <a:srgbClr val="D9D9D9"/>
                                      </p:to>
                                    </p:animClr>
                                    <p:set>
                                      <p:cBhvr>
                                        <p:cTn id="123" dur="2000" fill="hold"/>
                                        <p:tgtEl>
                                          <p:spTgt spid="334"/>
                                        </p:tgtEl>
                                        <p:attrNameLst>
                                          <p:attrName>fill.type</p:attrName>
                                        </p:attrNameLst>
                                      </p:cBhvr>
                                      <p:to>
                                        <p:strVal val="solid"/>
                                      </p:to>
                                    </p:set>
                                    <p:set>
                                      <p:cBhvr>
                                        <p:cTn id="124" dur="2000" fill="hold"/>
                                        <p:tgtEl>
                                          <p:spTgt spid="334"/>
                                        </p:tgtEl>
                                        <p:attrNameLst>
                                          <p:attrName>fill.on</p:attrName>
                                        </p:attrNameLst>
                                      </p:cBhvr>
                                      <p:to>
                                        <p:strVal val="true"/>
                                      </p:to>
                                    </p:set>
                                  </p:childTnLst>
                                </p:cTn>
                              </p:par>
                              <p:par>
                                <p:cTn id="125" presetID="1" presetClass="emph" presetSubtype="2" fill="hold" nodeType="withEffect">
                                  <p:stCondLst>
                                    <p:cond delay="0"/>
                                  </p:stCondLst>
                                  <p:childTnLst>
                                    <p:animClr clrSpc="rgb" dir="cw">
                                      <p:cBhvr>
                                        <p:cTn id="126" dur="2000" fill="hold"/>
                                        <p:tgtEl>
                                          <p:spTgt spid="326"/>
                                        </p:tgtEl>
                                        <p:attrNameLst>
                                          <p:attrName>fillcolor</p:attrName>
                                        </p:attrNameLst>
                                      </p:cBhvr>
                                      <p:to>
                                        <a:srgbClr val="D9D9D9"/>
                                      </p:to>
                                    </p:animClr>
                                    <p:set>
                                      <p:cBhvr>
                                        <p:cTn id="127" dur="2000" fill="hold"/>
                                        <p:tgtEl>
                                          <p:spTgt spid="326"/>
                                        </p:tgtEl>
                                        <p:attrNameLst>
                                          <p:attrName>fill.type</p:attrName>
                                        </p:attrNameLst>
                                      </p:cBhvr>
                                      <p:to>
                                        <p:strVal val="solid"/>
                                      </p:to>
                                    </p:set>
                                    <p:set>
                                      <p:cBhvr>
                                        <p:cTn id="128" dur="2000" fill="hold"/>
                                        <p:tgtEl>
                                          <p:spTgt spid="326"/>
                                        </p:tgtEl>
                                        <p:attrNameLst>
                                          <p:attrName>fill.on</p:attrName>
                                        </p:attrNameLst>
                                      </p:cBhvr>
                                      <p:to>
                                        <p:strVal val="true"/>
                                      </p:to>
                                    </p:set>
                                  </p:childTnLst>
                                </p:cTn>
                              </p:par>
                              <p:par>
                                <p:cTn id="129" presetID="1" presetClass="exit" presetSubtype="0" fill="hold" grpId="0" nodeType="withEffect">
                                  <p:stCondLst>
                                    <p:cond delay="0"/>
                                  </p:stCondLst>
                                  <p:childTnLst>
                                    <p:set>
                                      <p:cBhvr>
                                        <p:cTn id="130" dur="1" fill="hold">
                                          <p:stCondLst>
                                            <p:cond delay="0"/>
                                          </p:stCondLst>
                                        </p:cTn>
                                        <p:tgtEl>
                                          <p:spTgt spid="353"/>
                                        </p:tgtEl>
                                        <p:attrNameLst>
                                          <p:attrName>style.visibility</p:attrName>
                                        </p:attrNameLst>
                                      </p:cBhvr>
                                      <p:to>
                                        <p:strVal val="hidden"/>
                                      </p:to>
                                    </p:set>
                                  </p:childTnLst>
                                </p:cTn>
                              </p:par>
                              <p:par>
                                <p:cTn id="131" presetID="1" presetClass="entr" presetSubtype="0" fill="hold" nodeType="withEffect">
                                  <p:stCondLst>
                                    <p:cond delay="0"/>
                                  </p:stCondLst>
                                  <p:childTnLst>
                                    <p:set>
                                      <p:cBhvr>
                                        <p:cTn id="132" dur="1" fill="hold">
                                          <p:stCondLst>
                                            <p:cond delay="0"/>
                                          </p:stCondLst>
                                        </p:cTn>
                                        <p:tgtEl>
                                          <p:spTgt spid="401"/>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3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318" grpId="0" animBg="1"/>
      <p:bldP spid="326" grpId="0" animBg="1"/>
      <p:bldP spid="327" grpId="0" animBg="1"/>
      <p:bldP spid="334" grpId="0" animBg="1"/>
      <p:bldP spid="335" grpId="0" animBg="1"/>
      <p:bldP spid="342" grpId="0" animBg="1"/>
      <p:bldP spid="343" grpId="0" animBg="1"/>
      <p:bldP spid="350" grpId="0" animBg="1"/>
      <p:bldP spid="351" grpId="0" animBg="1"/>
      <p:bldP spid="353" grpId="0"/>
      <p:bldP spid="353" grpId="1"/>
      <p:bldP spid="382" grpId="0" animBg="1"/>
      <p:bldP spid="354" grpId="0"/>
      <p:bldP spid="38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LISA</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hlinkClick r:id="rId2"/>
              </a:rPr>
              <a:t>"Low-Cost Inter-Linked Subarrays (LISA): Enabling Fast Inter-Subarray Data Movement in DRAM"</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537180"/>
            <a:ext cx="9144000" cy="908044"/>
          </a:xfrm>
          <a:prstGeom prst="rect">
            <a:avLst/>
          </a:prstGeom>
        </p:spPr>
      </p:pic>
      <p:pic>
        <p:nvPicPr>
          <p:cNvPr id="6" name="Picture 5"/>
          <p:cNvPicPr>
            <a:picLocks noChangeAspect="1"/>
          </p:cNvPicPr>
          <p:nvPr/>
        </p:nvPicPr>
        <p:blipFill>
          <a:blip r:embed="rId8"/>
          <a:stretch>
            <a:fillRect/>
          </a:stretch>
        </p:blipFill>
        <p:spPr>
          <a:xfrm>
            <a:off x="0" y="5526638"/>
            <a:ext cx="9144000" cy="710674"/>
          </a:xfrm>
          <a:prstGeom prst="rect">
            <a:avLst/>
          </a:prstGeom>
        </p:spPr>
      </p:pic>
    </p:spTree>
    <p:extLst>
      <p:ext uri="{BB962C8B-B14F-4D97-AF65-F5344CB8AC3E}">
        <p14:creationId xmlns:p14="http://schemas.microsoft.com/office/powerpoint/2010/main" val="3795707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0416"/>
            <a:ext cx="7924800" cy="1752600"/>
          </a:xfrm>
        </p:spPr>
        <p:txBody>
          <a:bodyPr/>
          <a:lstStyle/>
          <a:p>
            <a:r>
              <a:rPr lang="en-US" sz="4400" dirty="0"/>
              <a:t>Summary: Low-Latency Memory</a:t>
            </a:r>
            <a:endParaRPr lang="en-US" sz="44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000330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Summary: Tackling Long Memory Latency</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Reason 1: Design of DRAM Micro-architecture</a:t>
            </a:r>
          </a:p>
          <a:p>
            <a:pPr lvl="1"/>
            <a:r>
              <a:rPr lang="en-US" dirty="0"/>
              <a:t>Goal: Maximize capacity/area, not minimize latency</a:t>
            </a:r>
          </a:p>
          <a:p>
            <a:pPr lvl="1"/>
            <a:endParaRPr lang="en-US" dirty="0"/>
          </a:p>
          <a:p>
            <a:r>
              <a:rPr lang="en-US" dirty="0">
                <a:solidFill>
                  <a:srgbClr val="0000FF"/>
                </a:solidFill>
              </a:rPr>
              <a:t>Reason 2: “One size fits all” approach to latency specification</a:t>
            </a:r>
          </a:p>
          <a:p>
            <a:pPr lvl="1"/>
            <a:r>
              <a:rPr lang="en-US" dirty="0"/>
              <a:t>Same latency parameters for all </a:t>
            </a:r>
            <a:r>
              <a:rPr lang="en-US" dirty="0">
                <a:solidFill>
                  <a:srgbClr val="FF0000"/>
                </a:solidFill>
              </a:rPr>
              <a:t>temperatures</a:t>
            </a:r>
          </a:p>
          <a:p>
            <a:pPr lvl="1"/>
            <a:r>
              <a:rPr lang="en-US" dirty="0"/>
              <a:t>Same latency parameters for all </a:t>
            </a:r>
            <a:r>
              <a:rPr lang="en-US" dirty="0">
                <a:solidFill>
                  <a:srgbClr val="FF0000"/>
                </a:solidFill>
              </a:rPr>
              <a:t>DRAM chips (e.g., rows)</a:t>
            </a:r>
          </a:p>
          <a:p>
            <a:pPr lvl="1"/>
            <a:r>
              <a:rPr lang="en-US" dirty="0"/>
              <a:t>Same latency parameters for all </a:t>
            </a:r>
            <a:r>
              <a:rPr lang="en-US" dirty="0">
                <a:solidFill>
                  <a:srgbClr val="FF0000"/>
                </a:solidFill>
              </a:rPr>
              <a:t>parts of a DRAM chip</a:t>
            </a:r>
          </a:p>
          <a:p>
            <a:pPr lvl="1"/>
            <a:r>
              <a:rPr lang="en-US" dirty="0"/>
              <a:t>Same latency parameters for all </a:t>
            </a:r>
            <a:r>
              <a:rPr lang="en-US" dirty="0">
                <a:solidFill>
                  <a:srgbClr val="FF0000"/>
                </a:solidFill>
              </a:rPr>
              <a:t>supply voltage levels</a:t>
            </a:r>
          </a:p>
          <a:p>
            <a:pPr lvl="1"/>
            <a:r>
              <a:rPr lang="en-US" dirty="0"/>
              <a:t>Same latency parameters for all </a:t>
            </a:r>
            <a:r>
              <a:rPr lang="en-US" dirty="0">
                <a:solidFill>
                  <a:srgbClr val="FF0000"/>
                </a:solidFill>
              </a:rPr>
              <a:t>application data </a:t>
            </a:r>
            <a:endParaRPr lang="en-US" dirty="0"/>
          </a:p>
          <a:p>
            <a:pPr lvl="1"/>
            <a:r>
              <a:rPr lang="is-IS" dirty="0"/>
              <a:t>…</a:t>
            </a:r>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5" name="Rectangle 4">
            <a:extLst>
              <a:ext uri="{FF2B5EF4-FFF2-40B4-BE49-F238E27FC236}">
                <a16:creationId xmlns:a16="http://schemas.microsoft.com/office/drawing/2014/main" id="{00D56314-0221-1A40-83DF-75D07E7E86A2}"/>
              </a:ext>
            </a:extLst>
          </p:cNvPr>
          <p:cNvSpPr/>
          <p:nvPr/>
        </p:nvSpPr>
        <p:spPr>
          <a:xfrm>
            <a:off x="539552" y="1371600"/>
            <a:ext cx="8371086" cy="43616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521796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916832"/>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Low-Latency</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87105971"/>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One Important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617994773"/>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0416"/>
            <a:ext cx="7924800" cy="1752600"/>
          </a:xfrm>
        </p:spPr>
        <p:txBody>
          <a:bodyPr/>
          <a:lstStyle/>
          <a:p>
            <a:r>
              <a:rPr lang="en-US" sz="4000" dirty="0"/>
              <a:t>On DRAM Power Consumption</a:t>
            </a:r>
            <a:endParaRPr lang="en-US" sz="30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634084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VAMPIRE DRAM Power Model</a:t>
            </a:r>
          </a:p>
        </p:txBody>
      </p:sp>
      <p:sp>
        <p:nvSpPr>
          <p:cNvPr id="3" name="Content Placeholder 2"/>
          <p:cNvSpPr>
            <a:spLocks noGrp="1"/>
          </p:cNvSpPr>
          <p:nvPr>
            <p:ph idx="1"/>
          </p:nvPr>
        </p:nvSpPr>
        <p:spPr/>
        <p:txBody>
          <a:bodyPr/>
          <a:lstStyle/>
          <a:p>
            <a:r>
              <a:rPr lang="en-US" sz="2000" dirty="0"/>
              <a:t>Saugata Ghose, A. </a:t>
            </a:r>
            <a:r>
              <a:rPr lang="en-US" sz="2000" dirty="0" err="1"/>
              <a:t>Giray</a:t>
            </a:r>
            <a:r>
              <a:rPr lang="en-US" sz="2000" dirty="0"/>
              <a:t> </a:t>
            </a:r>
            <a:r>
              <a:rPr lang="en-US" sz="2000" dirty="0" err="1"/>
              <a:t>Yaglikci</a:t>
            </a:r>
            <a:r>
              <a:rPr lang="en-US" sz="2000" dirty="0"/>
              <a:t>, Raghav Gupta, </a:t>
            </a:r>
            <a:r>
              <a:rPr lang="en-US" sz="2000" dirty="0" err="1"/>
              <a:t>Donghyuk</a:t>
            </a:r>
            <a:r>
              <a:rPr lang="en-US" sz="2000" dirty="0"/>
              <a:t> Lee, Kais </a:t>
            </a:r>
            <a:r>
              <a:rPr lang="en-US" sz="2000" dirty="0" err="1"/>
              <a:t>Kudrolli</a:t>
            </a:r>
            <a:r>
              <a:rPr lang="en-US" sz="2000" dirty="0"/>
              <a:t>, William X. Liu, Hasan Hassan, Kevin K. Chang, </a:t>
            </a:r>
            <a:r>
              <a:rPr lang="en-US" sz="2000" dirty="0" err="1"/>
              <a:t>Niladrish</a:t>
            </a:r>
            <a:r>
              <a:rPr lang="en-US" sz="2000" dirty="0"/>
              <a:t> Chatterjee, Aditya Agrawal, Mike O'Connor, and Onur Mutlu,</a:t>
            </a:r>
            <a:br>
              <a:rPr lang="en-US" sz="2000" dirty="0"/>
            </a:br>
            <a:r>
              <a:rPr lang="en-US" sz="2000" b="1" dirty="0"/>
              <a:t>"What Your DRAM Power Models Are Not Telling You: Lessons from a Detailed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25264329-3EB3-D04C-8267-5E1D7D5F7D6D}"/>
              </a:ext>
            </a:extLst>
          </p:cNvPr>
          <p:cNvPicPr>
            <a:picLocks noChangeAspect="1"/>
          </p:cNvPicPr>
          <p:nvPr/>
        </p:nvPicPr>
        <p:blipFill>
          <a:blip r:embed="rId4"/>
          <a:stretch>
            <a:fillRect/>
          </a:stretch>
        </p:blipFill>
        <p:spPr>
          <a:xfrm>
            <a:off x="0" y="4005064"/>
            <a:ext cx="9144000" cy="2425744"/>
          </a:xfrm>
          <a:prstGeom prst="rect">
            <a:avLst/>
          </a:prstGeom>
        </p:spPr>
      </p:pic>
    </p:spTree>
    <p:extLst>
      <p:ext uri="{BB962C8B-B14F-4D97-AF65-F5344CB8AC3E}">
        <p14:creationId xmlns:p14="http://schemas.microsoft.com/office/powerpoint/2010/main" val="2272970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 February 2019</a:t>
            </a:r>
          </a:p>
          <a:p>
            <a:r>
              <a:rPr lang="en-US" sz="2200" dirty="0"/>
              <a:t>UT Austin ECE Endowed Lecture Series</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216024" y="5949280"/>
            <a:ext cx="1745138" cy="504938"/>
          </a:xfrm>
          <a:prstGeom prst="rect">
            <a:avLst/>
          </a:prstGeom>
        </p:spPr>
      </p:pic>
      <p:sp>
        <p:nvSpPr>
          <p:cNvPr id="13" name="Title 1"/>
          <p:cNvSpPr>
            <a:spLocks noGrp="1"/>
          </p:cNvSpPr>
          <p:nvPr>
            <p:ph type="ctrTitle"/>
          </p:nvPr>
        </p:nvSpPr>
        <p:spPr>
          <a:xfrm>
            <a:off x="216024" y="1371600"/>
            <a:ext cx="8820472" cy="2201416"/>
          </a:xfrm>
        </p:spPr>
        <p:txBody>
          <a:bodyPr>
            <a:normAutofit/>
          </a:bodyPr>
          <a:lstStyle/>
          <a:p>
            <a:pPr algn="ctr"/>
            <a:r>
              <a:rPr lang="en-US" sz="3600" b="1" dirty="0"/>
              <a:t>Memory Systems </a:t>
            </a:r>
            <a:br>
              <a:rPr lang="en-US" sz="3600" b="1" dirty="0"/>
            </a:br>
            <a:r>
              <a:rPr lang="en-US" sz="3600" b="1" dirty="0"/>
              <a:t>and Memory-Centric Computing Systems</a:t>
            </a:r>
            <a:br>
              <a:rPr lang="en-US" sz="3600" b="1" dirty="0"/>
            </a:br>
            <a:r>
              <a:rPr lang="en-US" sz="3600" b="1" dirty="0">
                <a:solidFill>
                  <a:srgbClr val="FF0000"/>
                </a:solidFill>
              </a:rPr>
              <a:t>Lecture 3: Low-Latency Memory</a:t>
            </a:r>
          </a:p>
        </p:txBody>
      </p:sp>
      <p:pic>
        <p:nvPicPr>
          <p:cNvPr id="10" name="Picture 2" descr="ETH Zurich short logo, black"/>
          <p:cNvPicPr>
            <a:picLocks noChangeAspect="1" noChangeArrowheads="1"/>
          </p:cNvPicPr>
          <p:nvPr/>
        </p:nvPicPr>
        <p:blipFill rotWithShape="1">
          <a:blip r:embed="rId6">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7"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882469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Memory Latency Problem</a:t>
            </a:r>
          </a:p>
        </p:txBody>
      </p:sp>
      <p:sp>
        <p:nvSpPr>
          <p:cNvPr id="3" name="Content Placeholder 2"/>
          <p:cNvSpPr>
            <a:spLocks noGrp="1"/>
          </p:cNvSpPr>
          <p:nvPr>
            <p:ph idx="1"/>
          </p:nvPr>
        </p:nvSpPr>
        <p:spPr>
          <a:xfrm>
            <a:off x="228600" y="1124744"/>
            <a:ext cx="8610600" cy="5123656"/>
          </a:xfrm>
        </p:spPr>
        <p:txBody>
          <a:bodyPr/>
          <a:lstStyle/>
          <a:p>
            <a:r>
              <a:rPr lang="en-US" dirty="0"/>
              <a:t>High memory latency is a significant </a:t>
            </a:r>
            <a:r>
              <a:rPr lang="en-US" dirty="0">
                <a:solidFill>
                  <a:srgbClr val="0000FF"/>
                </a:solidFill>
              </a:rPr>
              <a:t>limiter of system performance and energy-efficiency</a:t>
            </a:r>
          </a:p>
          <a:p>
            <a:endParaRPr lang="en-US" dirty="0"/>
          </a:p>
          <a:p>
            <a:r>
              <a:rPr lang="en-US" dirty="0"/>
              <a:t>It is becoming increasingly so with </a:t>
            </a:r>
            <a:r>
              <a:rPr lang="en-US" dirty="0">
                <a:solidFill>
                  <a:srgbClr val="0000FF"/>
                </a:solidFill>
              </a:rPr>
              <a:t>higher memory contention</a:t>
            </a:r>
            <a:r>
              <a:rPr lang="en-US" dirty="0"/>
              <a:t> in multi-core and heterogeneous architectures</a:t>
            </a:r>
          </a:p>
          <a:p>
            <a:pPr lvl="1"/>
            <a:r>
              <a:rPr lang="en-US" dirty="0"/>
              <a:t>Exacerbating the bandwidth need</a:t>
            </a:r>
          </a:p>
          <a:p>
            <a:pPr lvl="1"/>
            <a:r>
              <a:rPr lang="en-US" dirty="0"/>
              <a:t>Exacerbating the QoS problem</a:t>
            </a:r>
          </a:p>
          <a:p>
            <a:endParaRPr lang="en-US" dirty="0"/>
          </a:p>
          <a:p>
            <a:r>
              <a:rPr lang="en-US" dirty="0"/>
              <a:t>It increases </a:t>
            </a:r>
            <a:r>
              <a:rPr lang="en-US" dirty="0">
                <a:solidFill>
                  <a:srgbClr val="0000FF"/>
                </a:solidFill>
              </a:rPr>
              <a:t>processor design complexity </a:t>
            </a:r>
            <a:r>
              <a:rPr lang="en-US" dirty="0"/>
              <a:t>due to the mechanisms incorporated to tolerate memory latency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58784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 February 2019</a:t>
            </a:r>
          </a:p>
          <a:p>
            <a:r>
              <a:rPr lang="en-US" sz="2200" dirty="0"/>
              <a:t>UT Austin ECE Endowed Lecture Series</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216024" y="5949280"/>
            <a:ext cx="1745138" cy="504938"/>
          </a:xfrm>
          <a:prstGeom prst="rect">
            <a:avLst/>
          </a:prstGeom>
        </p:spPr>
      </p:pic>
      <p:sp>
        <p:nvSpPr>
          <p:cNvPr id="13" name="Title 1"/>
          <p:cNvSpPr>
            <a:spLocks noGrp="1"/>
          </p:cNvSpPr>
          <p:nvPr>
            <p:ph type="ctrTitle"/>
          </p:nvPr>
        </p:nvSpPr>
        <p:spPr>
          <a:xfrm>
            <a:off x="216024" y="1371600"/>
            <a:ext cx="8820472" cy="2201416"/>
          </a:xfrm>
        </p:spPr>
        <p:txBody>
          <a:bodyPr>
            <a:normAutofit/>
          </a:bodyPr>
          <a:lstStyle/>
          <a:p>
            <a:pPr algn="ctr"/>
            <a:r>
              <a:rPr lang="en-US" sz="3600" b="1" dirty="0"/>
              <a:t>Memory Systems </a:t>
            </a:r>
            <a:br>
              <a:rPr lang="en-US" sz="3600" b="1" dirty="0"/>
            </a:br>
            <a:r>
              <a:rPr lang="en-US" sz="3600" b="1" dirty="0"/>
              <a:t>and Memory-Centric Computing Systems</a:t>
            </a:r>
            <a:br>
              <a:rPr lang="en-US" sz="3600" b="1" dirty="0"/>
            </a:br>
            <a:r>
              <a:rPr lang="en-US" sz="3600" b="1" dirty="0">
                <a:solidFill>
                  <a:srgbClr val="FF0000"/>
                </a:solidFill>
              </a:rPr>
              <a:t>Lecture 3: Principles and Conclusion</a:t>
            </a:r>
          </a:p>
        </p:txBody>
      </p:sp>
      <p:pic>
        <p:nvPicPr>
          <p:cNvPr id="10" name="Picture 2" descr="ETH Zurich short logo, black"/>
          <p:cNvPicPr>
            <a:picLocks noChangeAspect="1" noChangeArrowheads="1"/>
          </p:cNvPicPr>
          <p:nvPr/>
        </p:nvPicPr>
        <p:blipFill rotWithShape="1">
          <a:blip r:embed="rId6">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7"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13785781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28600" y="152400"/>
            <a:ext cx="8915400" cy="1066800"/>
          </a:xfrm>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Key Challenges and Solution Directions</a:t>
            </a:r>
          </a:p>
          <a:p>
            <a:pPr lvl="1" eaLnBrk="1" hangingPunct="1"/>
            <a:r>
              <a:rPr lang="en-US" dirty="0">
                <a:latin typeface="Tahoma" charset="0"/>
                <a:ea typeface="ＭＳ Ｐゴシック" charset="0"/>
                <a:cs typeface="ＭＳ Ｐゴシック" charset="0"/>
              </a:rPr>
              <a:t>Robustness: Reliability and Security</a:t>
            </a:r>
          </a:p>
          <a:p>
            <a:pPr lvl="1" eaLnBrk="1" hangingPunct="1"/>
            <a:r>
              <a:rPr lang="en-US" dirty="0">
                <a:latin typeface="Tahoma" charset="0"/>
                <a:ea typeface="ＭＳ Ｐゴシック" charset="0"/>
                <a:cs typeface="ＭＳ Ｐゴシック" charset="0"/>
              </a:rPr>
              <a:t>Energy and Performance: In-Memory Computation</a:t>
            </a:r>
          </a:p>
          <a:p>
            <a:pPr lvl="1" eaLnBrk="1" hangingPunct="1"/>
            <a:r>
              <a:rPr lang="en-US" dirty="0">
                <a:latin typeface="Tahoma" charset="0"/>
                <a:ea typeface="ＭＳ Ｐゴシック" charset="0"/>
                <a:cs typeface="ＭＳ Ｐゴシック" charset="0"/>
              </a:rPr>
              <a:t>Low Latency/Energy and Latency/Energy/Reliability Tradeoffs</a:t>
            </a:r>
          </a:p>
          <a:p>
            <a:pPr lvl="1" eaLnBrk="1" hangingPunct="1"/>
            <a:r>
              <a:rPr lang="en-US" dirty="0">
                <a:latin typeface="Tahoma" charset="0"/>
                <a:ea typeface="ＭＳ Ｐゴシック" charset="0"/>
                <a:cs typeface="ＭＳ Ｐゴシック" charset="0"/>
              </a:rPr>
              <a:t>Scalability and More: Enabling Emerging Technologies</a:t>
            </a:r>
          </a:p>
          <a:p>
            <a:pPr eaLnBrk="1" hangingPunct="1"/>
            <a:r>
              <a:rPr lang="en-US" dirty="0">
                <a:solidFill>
                  <a:srgbClr val="0000FF"/>
                </a:solidFill>
                <a:latin typeface="Tahoma" charset="0"/>
                <a:ea typeface="ＭＳ Ｐゴシック" charset="0"/>
                <a:cs typeface="ＭＳ Ｐゴシック" charset="0"/>
              </a:rPr>
              <a:t>Solution Principles</a:t>
            </a:r>
          </a:p>
          <a:p>
            <a:pPr eaLnBrk="1" hangingPunct="1"/>
            <a:r>
              <a:rPr lang="en-US" dirty="0">
                <a:latin typeface="Tahoma" charset="0"/>
                <a:ea typeface="ＭＳ Ｐゴシック" charset="0"/>
                <a:cs typeface="ＭＳ Ｐゴシック" charset="0"/>
              </a:rPr>
              <a:t>Concluding Remarks</a:t>
            </a:r>
          </a:p>
          <a:p>
            <a:pPr eaLnBrk="1" hangingPunct="1"/>
            <a:endParaRPr lang="en-US" dirty="0">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425205587"/>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Solution Principles (So Far)</a:t>
            </a:r>
          </a:p>
        </p:txBody>
      </p:sp>
      <p:sp>
        <p:nvSpPr>
          <p:cNvPr id="3" name="Content Placeholder 2"/>
          <p:cNvSpPr>
            <a:spLocks noGrp="1"/>
          </p:cNvSpPr>
          <p:nvPr>
            <p:ph idx="1"/>
          </p:nvPr>
        </p:nvSpPr>
        <p:spPr>
          <a:xfrm>
            <a:off x="228600" y="980728"/>
            <a:ext cx="8915400" cy="5020816"/>
          </a:xfrm>
        </p:spPr>
        <p:txBody>
          <a:bodyPr/>
          <a:lstStyle/>
          <a:p>
            <a:r>
              <a:rPr lang="en-US" dirty="0">
                <a:solidFill>
                  <a:srgbClr val="0000FF"/>
                </a:solidFill>
              </a:rPr>
              <a:t>Data-centric system design &amp; intelligence spread around</a:t>
            </a:r>
          </a:p>
          <a:p>
            <a:pPr lvl="1"/>
            <a:r>
              <a:rPr lang="en-US" dirty="0">
                <a:solidFill>
                  <a:srgbClr val="000000"/>
                </a:solidFill>
              </a:rPr>
              <a:t>Do not center everything around traditional computation units</a:t>
            </a:r>
          </a:p>
          <a:p>
            <a:endParaRPr lang="en-US" dirty="0">
              <a:solidFill>
                <a:srgbClr val="0000FF"/>
              </a:solidFill>
            </a:endParaRPr>
          </a:p>
          <a:p>
            <a:r>
              <a:rPr lang="en-US" dirty="0">
                <a:solidFill>
                  <a:srgbClr val="0000FF"/>
                </a:solidFill>
              </a:rPr>
              <a:t>Better cooperation across layers of the system</a:t>
            </a:r>
          </a:p>
          <a:p>
            <a:pPr lvl="1"/>
            <a:r>
              <a:rPr lang="en-US" dirty="0"/>
              <a:t>Careful co-design of components and layers: system/arch/device</a:t>
            </a:r>
          </a:p>
          <a:p>
            <a:pPr lvl="1"/>
            <a:r>
              <a:rPr lang="en-US" dirty="0"/>
              <a:t>Better, richer, more expressive and flexible interfaces</a:t>
            </a:r>
          </a:p>
          <a:p>
            <a:pPr lvl="1"/>
            <a:endParaRPr lang="en-US" dirty="0"/>
          </a:p>
          <a:p>
            <a:r>
              <a:rPr lang="en-US" dirty="0">
                <a:solidFill>
                  <a:srgbClr val="0000FF"/>
                </a:solidFill>
              </a:rPr>
              <a:t>Better-than-worst-case design</a:t>
            </a:r>
          </a:p>
          <a:p>
            <a:pPr lvl="1"/>
            <a:r>
              <a:rPr lang="en-US" dirty="0"/>
              <a:t>Do not optimize for the worst case</a:t>
            </a:r>
          </a:p>
          <a:p>
            <a:pPr lvl="1"/>
            <a:r>
              <a:rPr lang="en-US" dirty="0"/>
              <a:t>Worst case should not determine the common case</a:t>
            </a:r>
          </a:p>
          <a:p>
            <a:endParaRPr lang="en-US" dirty="0"/>
          </a:p>
          <a:p>
            <a:r>
              <a:rPr lang="en-US" dirty="0">
                <a:solidFill>
                  <a:srgbClr val="0000FF"/>
                </a:solidFill>
              </a:rPr>
              <a:t>Heterogeneity in design (specialization, asymmetry)</a:t>
            </a:r>
          </a:p>
          <a:p>
            <a:pPr lvl="1"/>
            <a:r>
              <a:rPr lang="en-US" dirty="0"/>
              <a:t>Enables a more efficient design (No one size fits all)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466203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Solution Principles (More Compact)</a:t>
            </a:r>
          </a:p>
        </p:txBody>
      </p:sp>
      <p:sp>
        <p:nvSpPr>
          <p:cNvPr id="3" name="Content Placeholder 2"/>
          <p:cNvSpPr>
            <a:spLocks noGrp="1"/>
          </p:cNvSpPr>
          <p:nvPr>
            <p:ph idx="1"/>
          </p:nvPr>
        </p:nvSpPr>
        <p:spPr>
          <a:xfrm>
            <a:off x="228600" y="1144488"/>
            <a:ext cx="8915400" cy="5020816"/>
          </a:xfrm>
        </p:spPr>
        <p:txBody>
          <a:bodyPr/>
          <a:lstStyle/>
          <a:p>
            <a:r>
              <a:rPr lang="en-US" dirty="0">
                <a:solidFill>
                  <a:srgbClr val="0000FF"/>
                </a:solidFill>
              </a:rPr>
              <a:t>Data-centric design </a:t>
            </a:r>
          </a:p>
          <a:p>
            <a:endParaRPr lang="en-US" dirty="0">
              <a:solidFill>
                <a:srgbClr val="0000FF"/>
              </a:solidFill>
            </a:endParaRPr>
          </a:p>
          <a:p>
            <a:r>
              <a:rPr lang="en-US" dirty="0">
                <a:solidFill>
                  <a:srgbClr val="0000FF"/>
                </a:solidFill>
              </a:rPr>
              <a:t>All components intelligent</a:t>
            </a:r>
          </a:p>
          <a:p>
            <a:endParaRPr lang="en-US" dirty="0">
              <a:solidFill>
                <a:srgbClr val="0000FF"/>
              </a:solidFill>
            </a:endParaRPr>
          </a:p>
          <a:p>
            <a:r>
              <a:rPr lang="en-US" dirty="0">
                <a:solidFill>
                  <a:srgbClr val="0000FF"/>
                </a:solidFill>
              </a:rPr>
              <a:t>Better cross-layer communication, better interfaces</a:t>
            </a:r>
          </a:p>
          <a:p>
            <a:endParaRPr lang="en-US" dirty="0">
              <a:solidFill>
                <a:srgbClr val="0000FF"/>
              </a:solidFill>
            </a:endParaRPr>
          </a:p>
          <a:p>
            <a:r>
              <a:rPr lang="en-US" dirty="0">
                <a:solidFill>
                  <a:srgbClr val="0000FF"/>
                </a:solidFill>
              </a:rPr>
              <a:t>Better-than-worst-case design</a:t>
            </a:r>
          </a:p>
          <a:p>
            <a:pPr marL="0" indent="0">
              <a:buNone/>
            </a:pPr>
            <a:endParaRPr lang="en-US" dirty="0">
              <a:solidFill>
                <a:srgbClr val="0000FF"/>
              </a:solidFill>
            </a:endParaRPr>
          </a:p>
          <a:p>
            <a:r>
              <a:rPr lang="en-US" dirty="0">
                <a:solidFill>
                  <a:srgbClr val="0000FF"/>
                </a:solidFill>
              </a:rPr>
              <a:t>Heterogeneity</a:t>
            </a:r>
          </a:p>
          <a:p>
            <a:endParaRPr lang="en-US" dirty="0">
              <a:solidFill>
                <a:srgbClr val="0000FF"/>
              </a:solidFill>
            </a:endParaRPr>
          </a:p>
          <a:p>
            <a:r>
              <a:rPr lang="en-US" dirty="0">
                <a:solidFill>
                  <a:srgbClr val="0000FF"/>
                </a:solidFill>
              </a:rPr>
              <a:t>Flexibility, adaptability</a:t>
            </a:r>
          </a:p>
          <a:p>
            <a:endParaRPr lang="en-US" dirty="0">
              <a:solidFill>
                <a:srgbClr val="0000FF"/>
              </a:solidFill>
            </a:endParaRPr>
          </a:p>
          <a:p>
            <a:pPr marL="344487" lvl="1" indent="0">
              <a:buNone/>
            </a:pP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TextBox 4">
            <a:extLst>
              <a:ext uri="{FF2B5EF4-FFF2-40B4-BE49-F238E27FC236}">
                <a16:creationId xmlns:a16="http://schemas.microsoft.com/office/drawing/2014/main" id="{7C68249E-8D84-8443-B195-EEDA9DF36293}"/>
              </a:ext>
            </a:extLst>
          </p:cNvPr>
          <p:cNvSpPr txBox="1"/>
          <p:nvPr/>
        </p:nvSpPr>
        <p:spPr>
          <a:xfrm>
            <a:off x="5724128" y="5179948"/>
            <a:ext cx="3244799" cy="707886"/>
          </a:xfrm>
          <a:prstGeom prst="rect">
            <a:avLst/>
          </a:prstGeom>
          <a:noFill/>
        </p:spPr>
        <p:txBody>
          <a:bodyPr wrap="none" rtlCol="0">
            <a:spAutoFit/>
          </a:bodyPr>
          <a:lstStyle/>
          <a:p>
            <a:r>
              <a:rPr lang="en-US" sz="4000" b="1" dirty="0">
                <a:solidFill>
                  <a:srgbClr val="FF0000"/>
                </a:solidFill>
              </a:rPr>
              <a:t>Open minds</a:t>
            </a:r>
          </a:p>
        </p:txBody>
      </p:sp>
    </p:spTree>
    <p:extLst>
      <p:ext uri="{BB962C8B-B14F-4D97-AF65-F5344CB8AC3E}">
        <p14:creationId xmlns:p14="http://schemas.microsoft.com/office/powerpoint/2010/main" val="3074281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Key Challenges and Solution Directions</a:t>
            </a:r>
          </a:p>
          <a:p>
            <a:pPr lvl="1" eaLnBrk="1" hangingPunct="1"/>
            <a:r>
              <a:rPr lang="en-US" dirty="0">
                <a:latin typeface="Tahoma" charset="0"/>
                <a:ea typeface="ＭＳ Ｐゴシック" charset="0"/>
                <a:cs typeface="ＭＳ Ｐゴシック" charset="0"/>
              </a:rPr>
              <a:t>Robustness: Reliability and Security</a:t>
            </a:r>
          </a:p>
          <a:p>
            <a:pPr lvl="1" eaLnBrk="1" hangingPunct="1"/>
            <a:r>
              <a:rPr lang="en-US" dirty="0">
                <a:latin typeface="Tahoma" charset="0"/>
                <a:ea typeface="ＭＳ Ｐゴシック" charset="0"/>
                <a:cs typeface="ＭＳ Ｐゴシック" charset="0"/>
              </a:rPr>
              <a:t>Energy and Performance: In-Memory Computation</a:t>
            </a:r>
          </a:p>
          <a:p>
            <a:pPr lvl="1" eaLnBrk="1" hangingPunct="1"/>
            <a:r>
              <a:rPr lang="en-US" dirty="0">
                <a:latin typeface="Tahoma" charset="0"/>
                <a:ea typeface="ＭＳ Ｐゴシック" charset="0"/>
                <a:cs typeface="ＭＳ Ｐゴシック" charset="0"/>
              </a:rPr>
              <a:t>Low Latency/Energy and Latency/Energy/Reliability Tradeoffs</a:t>
            </a:r>
          </a:p>
          <a:p>
            <a:pPr lvl="1" eaLnBrk="1" hangingPunct="1"/>
            <a:r>
              <a:rPr lang="en-US" dirty="0">
                <a:latin typeface="Tahoma" charset="0"/>
                <a:ea typeface="ＭＳ Ｐゴシック" charset="0"/>
                <a:cs typeface="ＭＳ Ｐゴシック" charset="0"/>
              </a:rPr>
              <a:t>Scalability and More: Enabling Emerging Technologies</a:t>
            </a:r>
          </a:p>
          <a:p>
            <a:pPr eaLnBrk="1" hangingPunct="1"/>
            <a:r>
              <a:rPr lang="en-US" dirty="0">
                <a:latin typeface="Tahoma" charset="0"/>
                <a:ea typeface="ＭＳ Ｐゴシック" charset="0"/>
                <a:cs typeface="ＭＳ Ｐゴシック" charset="0"/>
              </a:rPr>
              <a:t>Solution Principles</a:t>
            </a:r>
          </a:p>
          <a:p>
            <a:pPr eaLnBrk="1" hangingPunct="1"/>
            <a:r>
              <a:rPr lang="en-US" dirty="0">
                <a:solidFill>
                  <a:srgbClr val="0000FF"/>
                </a:solidFill>
                <a:latin typeface="Tahoma" charset="0"/>
                <a:ea typeface="ＭＳ Ｐゴシック" charset="0"/>
                <a:cs typeface="ＭＳ Ｐゴシック" charset="0"/>
              </a:rPr>
              <a:t>Concluding Remarks</a:t>
            </a:r>
          </a:p>
          <a:p>
            <a:pPr eaLnBrk="1" hangingPunct="1"/>
            <a:endParaRPr lang="en-US" dirty="0">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63968253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 Concluding Remarks</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E342A0-F66A-8349-9DE5-CDF9A06A5894}"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251022511"/>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42242484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3528056653"/>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50367707"/>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8A1A8F-E022-8E43-8BB4-89E8BD7FEAC8}"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048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360492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55204-1CE8-8F43-A7B0-4AE8F61D449A}" type="slidenum">
              <a:rPr kumimoji="0" lang="en-US" sz="1600" b="0" i="0" u="none" strike="noStrike" kern="1200" cap="none" spc="0" normalizeH="0" baseline="0" noProof="0">
                <a:ln>
                  <a:noFill/>
                </a:ln>
                <a:solidFill>
                  <a:srgbClr val="000000"/>
                </a:solidFill>
                <a:effectLst/>
                <a:uLnTx/>
                <a:uFillTx/>
                <a:latin typeface="Garamond"/>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srgbClr val="000000"/>
              </a:solidFill>
              <a:effectLst/>
              <a:uLnTx/>
              <a:uFillTx/>
              <a:latin typeface="Garamond"/>
              <a:ea typeface="ＭＳ Ｐゴシック"/>
              <a:cs typeface="+mn-cs"/>
            </a:endParaRPr>
          </a:p>
        </p:txBody>
      </p:sp>
      <p:sp>
        <p:nvSpPr>
          <p:cNvPr id="335874" name="Rectangle 2"/>
          <p:cNvSpPr>
            <a:spLocks noGrp="1" noChangeArrowheads="1"/>
          </p:cNvSpPr>
          <p:nvPr>
            <p:ph type="title"/>
          </p:nvPr>
        </p:nvSpPr>
        <p:spPr>
          <a:xfrm>
            <a:off x="228600" y="152400"/>
            <a:ext cx="8915400" cy="1066800"/>
          </a:xfrm>
        </p:spPr>
        <p:txBody>
          <a:bodyPr/>
          <a:lstStyle/>
          <a:p>
            <a:r>
              <a:rPr lang="en-US" sz="2900" dirty="0"/>
              <a:t>Retrospective: Conventional Latency Tolerance Techniques</a:t>
            </a:r>
          </a:p>
        </p:txBody>
      </p:sp>
      <p:sp>
        <p:nvSpPr>
          <p:cNvPr id="335875" name="Rectangle 3"/>
          <p:cNvSpPr>
            <a:spLocks noGrp="1" noChangeArrowheads="1"/>
          </p:cNvSpPr>
          <p:nvPr>
            <p:ph type="body" idx="1"/>
          </p:nvPr>
        </p:nvSpPr>
        <p:spPr>
          <a:xfrm>
            <a:off x="228600" y="1219200"/>
            <a:ext cx="8610600" cy="5029200"/>
          </a:xfrm>
        </p:spPr>
        <p:txBody>
          <a:bodyPr/>
          <a:lstStyle/>
          <a:p>
            <a:pPr>
              <a:lnSpc>
                <a:spcPct val="80000"/>
              </a:lnSpc>
            </a:pPr>
            <a:r>
              <a:rPr lang="en-US" sz="1800" dirty="0"/>
              <a:t>Caching [initially by Wilkes, 1965]</a:t>
            </a:r>
          </a:p>
          <a:p>
            <a:pPr lvl="1">
              <a:lnSpc>
                <a:spcPct val="80000"/>
              </a:lnSpc>
            </a:pPr>
            <a:r>
              <a:rPr lang="en-US" sz="1800" dirty="0"/>
              <a:t>Widely used, simple, effective, but inefficient, passive</a:t>
            </a:r>
          </a:p>
          <a:p>
            <a:pPr lvl="1">
              <a:lnSpc>
                <a:spcPct val="80000"/>
              </a:lnSpc>
            </a:pPr>
            <a:r>
              <a:rPr lang="en-US" sz="1800" dirty="0"/>
              <a:t>Not all applications/phases exhibit temporal or spatial locality</a:t>
            </a:r>
          </a:p>
          <a:p>
            <a:pPr lvl="1">
              <a:lnSpc>
                <a:spcPct val="80000"/>
              </a:lnSpc>
            </a:pPr>
            <a:endParaRPr lang="en-US" sz="1800" dirty="0"/>
          </a:p>
          <a:p>
            <a:pPr>
              <a:lnSpc>
                <a:spcPct val="80000"/>
              </a:lnSpc>
            </a:pPr>
            <a:r>
              <a:rPr lang="en-US" sz="1800" dirty="0"/>
              <a:t>Prefetching [initially in IBM 360/91, 1967]</a:t>
            </a:r>
          </a:p>
          <a:p>
            <a:pPr lvl="1">
              <a:lnSpc>
                <a:spcPct val="80000"/>
              </a:lnSpc>
            </a:pPr>
            <a:r>
              <a:rPr lang="en-US" sz="1800" dirty="0"/>
              <a:t>Works well for regular memory access patterns</a:t>
            </a:r>
          </a:p>
          <a:p>
            <a:pPr lvl="1">
              <a:lnSpc>
                <a:spcPct val="80000"/>
              </a:lnSpc>
            </a:pPr>
            <a:r>
              <a:rPr lang="en-US" sz="1800" dirty="0"/>
              <a:t>Prefetching irregular access patterns is difficult, inaccurate, and hardware-intensive</a:t>
            </a:r>
          </a:p>
          <a:p>
            <a:pPr>
              <a:lnSpc>
                <a:spcPct val="80000"/>
              </a:lnSpc>
            </a:pPr>
            <a:endParaRPr lang="en-US" sz="1800" dirty="0"/>
          </a:p>
          <a:p>
            <a:pPr>
              <a:lnSpc>
                <a:spcPct val="80000"/>
              </a:lnSpc>
            </a:pPr>
            <a:r>
              <a:rPr lang="en-US" sz="1800" dirty="0"/>
              <a:t>Multithreading [initially in CDC 6600, 1964]</a:t>
            </a:r>
          </a:p>
          <a:p>
            <a:pPr lvl="1">
              <a:lnSpc>
                <a:spcPct val="80000"/>
              </a:lnSpc>
            </a:pPr>
            <a:r>
              <a:rPr lang="en-US" sz="1800" dirty="0"/>
              <a:t>Works well if there are multiple threads</a:t>
            </a:r>
          </a:p>
          <a:p>
            <a:pPr lvl="1">
              <a:lnSpc>
                <a:spcPct val="80000"/>
              </a:lnSpc>
            </a:pPr>
            <a:r>
              <a:rPr lang="en-US" sz="1800" dirty="0"/>
              <a:t>Improving single thread performance using multithreading hardware is an ongoing research effort</a:t>
            </a:r>
          </a:p>
          <a:p>
            <a:pPr lvl="1">
              <a:lnSpc>
                <a:spcPct val="80000"/>
              </a:lnSpc>
            </a:pPr>
            <a:endParaRPr lang="en-US" sz="1800" dirty="0"/>
          </a:p>
          <a:p>
            <a:pPr>
              <a:lnSpc>
                <a:spcPct val="80000"/>
              </a:lnSpc>
            </a:pPr>
            <a:r>
              <a:rPr lang="en-US" sz="1800" dirty="0"/>
              <a:t>Out-of-order execution [initially by </a:t>
            </a:r>
            <a:r>
              <a:rPr lang="en-US" sz="1800" dirty="0" err="1"/>
              <a:t>Tomasulo</a:t>
            </a:r>
            <a:r>
              <a:rPr lang="en-US" sz="1800" dirty="0"/>
              <a:t>, 1967]</a:t>
            </a:r>
          </a:p>
          <a:p>
            <a:pPr lvl="1">
              <a:lnSpc>
                <a:spcPct val="80000"/>
              </a:lnSpc>
            </a:pPr>
            <a:r>
              <a:rPr lang="en-US" sz="1800" dirty="0">
                <a:solidFill>
                  <a:srgbClr val="CC0000"/>
                </a:solidFill>
              </a:rPr>
              <a:t>Tolerates cache misses that cannot be prefetched</a:t>
            </a:r>
          </a:p>
          <a:p>
            <a:pPr lvl="1">
              <a:lnSpc>
                <a:spcPct val="80000"/>
              </a:lnSpc>
            </a:pPr>
            <a:r>
              <a:rPr lang="en-US" sz="1800" dirty="0"/>
              <a:t>Requires extensive hardware resources for tolerating long latencies</a:t>
            </a:r>
          </a:p>
          <a:p>
            <a:pPr lvl="1">
              <a:lnSpc>
                <a:spcPct val="80000"/>
              </a:lnSpc>
            </a:pPr>
            <a:endParaRPr lang="en-US" sz="1800" dirty="0">
              <a:solidFill>
                <a:srgbClr val="CC0000"/>
              </a:solidFill>
            </a:endParaRPr>
          </a:p>
        </p:txBody>
      </p:sp>
      <p:sp>
        <p:nvSpPr>
          <p:cNvPr id="5" name="Rounded Rectangle 4"/>
          <p:cNvSpPr/>
          <p:nvPr/>
        </p:nvSpPr>
        <p:spPr>
          <a:xfrm rot="21340188">
            <a:off x="349867" y="2487140"/>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None of These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Fundamentally Reduce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Memory Latency</a:t>
            </a:r>
          </a:p>
        </p:txBody>
      </p:sp>
    </p:spTree>
    <p:extLst>
      <p:ext uri="{BB962C8B-B14F-4D97-AF65-F5344CB8AC3E}">
        <p14:creationId xmlns:p14="http://schemas.microsoft.com/office/powerpoint/2010/main" val="3672298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8D6394D-EA62-3948-BF63-BCCE7E92300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8970"/>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DDA790-BC6C-B84A-BC41-689B46E82E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48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http://cookiemagik.deviantart.com/art/Train-station-207266944</a:t>
            </a:r>
          </a:p>
        </p:txBody>
      </p:sp>
    </p:spTree>
    <p:extLst>
      <p:ext uri="{BB962C8B-B14F-4D97-AF65-F5344CB8AC3E}">
        <p14:creationId xmlns:p14="http://schemas.microsoft.com/office/powerpoint/2010/main" val="2669438275"/>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62FB81-D6DD-1E44-B086-70F1C12ECEC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7523" name="Content Placeholder 4" descr="1200px-Zürich_Stadelhofen_in_2006.jpg"/>
          <p:cNvPicPr>
            <a:picLocks noChangeAspect="1"/>
          </p:cNvPicPr>
          <p:nvPr/>
        </p:nvPicPr>
        <p:blipFill>
          <a:blip r:embed="rId2">
            <a:extLst>
              <a:ext uri="{28A0092B-C50C-407E-A947-70E740481C1C}">
                <a14:useLocalDpi xmlns:a14="http://schemas.microsoft.com/office/drawing/2010/main" val="0"/>
              </a:ext>
            </a:extLst>
          </a:blip>
          <a:srcRect t="4472" b="4472"/>
          <a:stretch>
            <a:fillRect/>
          </a:stretch>
        </p:blipFill>
        <p:spPr bwMode="auto">
          <a:xfrm>
            <a:off x="228600" y="1066800"/>
            <a:ext cx="8610600" cy="51943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mn-ea"/>
                <a:cs typeface="+mn-cs"/>
              </a:rPr>
              <a:t>Toni_V</a:t>
            </a:r>
            <a:r>
              <a:rPr kumimoji="0" lang="en-US" sz="800" b="0" i="0" u="none" strike="noStrike" kern="1200" cap="none" spc="0" normalizeH="0" baseline="0" noProof="0" dirty="0">
                <a:ln>
                  <a:noFill/>
                </a:ln>
                <a:solidFill>
                  <a:srgbClr val="000000"/>
                </a:solidFill>
                <a:effectLst/>
                <a:uLnTx/>
                <a:uFillTx/>
                <a:latin typeface="Tahoma"/>
                <a:ea typeface="+mn-ea"/>
                <a:cs typeface="+mn-cs"/>
              </a:rPr>
              <a:t>, CC BY-SA 2.0,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a:t>
            </a:r>
            <a:r>
              <a:rPr kumimoji="0" lang="en-US" sz="800" b="0" i="0" u="none" strike="noStrike" kern="1200" cap="none" spc="0" normalizeH="0" baseline="0" noProof="0" dirty="0" err="1">
                <a:ln>
                  <a:noFill/>
                </a:ln>
                <a:solidFill>
                  <a:srgbClr val="000000"/>
                </a:solidFill>
                <a:effectLst/>
                <a:uLnTx/>
                <a:uFillTx/>
                <a:latin typeface="Tahoma"/>
                <a:ea typeface="+mn-ea"/>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mn-ea"/>
                <a:cs typeface="+mn-cs"/>
              </a:rPr>
              <a:t>=4087256</a:t>
            </a:r>
          </a:p>
        </p:txBody>
      </p:sp>
    </p:spTree>
    <p:extLst>
      <p:ext uri="{BB962C8B-B14F-4D97-AF65-F5344CB8AC3E}">
        <p14:creationId xmlns:p14="http://schemas.microsoft.com/office/powerpoint/2010/main" val="297996572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a:extLst>
              <a:ext uri="{28A0092B-C50C-407E-A947-70E740481C1C}">
                <a14:useLocalDpi xmlns:a14="http://schemas.microsoft.com/office/drawing/2010/main" val="0"/>
              </a:ext>
            </a:extLst>
          </a:blip>
          <a:srcRect l="22372" r="22372"/>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B6D5726-69C2-A744-A6EE-ACF672B6004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123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http://www.arcspace.com/exhibitions/unsorted/santiago-calatrava/</a:t>
            </a:r>
          </a:p>
        </p:txBody>
      </p:sp>
    </p:spTree>
    <p:extLst>
      <p:ext uri="{BB962C8B-B14F-4D97-AF65-F5344CB8AC3E}">
        <p14:creationId xmlns:p14="http://schemas.microsoft.com/office/powerpoint/2010/main" val="115503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C9BDBE83-F8C1-5045-962A-CCEE6F8E5DFA}"/>
              </a:ext>
            </a:extLst>
          </p:cNvPr>
          <p:cNvSpPr>
            <a:spLocks noGrp="1" noChangeArrowheads="1"/>
          </p:cNvSpPr>
          <p:nvPr>
            <p:ph type="title"/>
          </p:nvPr>
        </p:nvSpPr>
        <p:spPr/>
        <p:txBody>
          <a:bodyPr/>
          <a:lstStyle/>
          <a:p>
            <a:r>
              <a:rPr lang="en-US" altLang="en-US" dirty="0">
                <a:ea typeface="ＭＳ Ｐゴシック" charset="-128"/>
              </a:rPr>
              <a:t>Another Principled Design</a:t>
            </a:r>
            <a:endParaRPr lang="en-US" altLang="en-US" dirty="0">
              <a:ea typeface="ＭＳ Ｐゴシック" panose="020B0600070205080204" pitchFamily="34" charset="-128"/>
            </a:endParaRPr>
          </a:p>
        </p:txBody>
      </p:sp>
      <p:sp>
        <p:nvSpPr>
          <p:cNvPr id="126978" name="Slide Number Placeholder 3">
            <a:extLst>
              <a:ext uri="{FF2B5EF4-FFF2-40B4-BE49-F238E27FC236}">
                <a16:creationId xmlns:a16="http://schemas.microsoft.com/office/drawing/2014/main" id="{A0E6AD57-AF0D-A547-94EC-74DB47C27A3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712588-DCCD-294E-A971-4468FBD88F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126979" name="Picture 4" descr="1200px-ValenciaHemisphere2corr.jpg">
            <a:extLst>
              <a:ext uri="{FF2B5EF4-FFF2-40B4-BE49-F238E27FC236}">
                <a16:creationId xmlns:a16="http://schemas.microsoft.com/office/drawing/2014/main" id="{B3D4652F-47B1-CD46-9B18-7CBB2DB71D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57263"/>
            <a:ext cx="876300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5">
            <a:extLst>
              <a:ext uri="{FF2B5EF4-FFF2-40B4-BE49-F238E27FC236}">
                <a16:creationId xmlns:a16="http://schemas.microsoft.com/office/drawing/2014/main" id="{B398CEEF-5E59-B74A-B0A3-35A883235D6D}"/>
              </a:ext>
            </a:extLst>
          </p:cNvPr>
          <p:cNvSpPr>
            <a:spLocks noChangeArrowheads="1"/>
          </p:cNvSpPr>
          <p:nvPr/>
        </p:nvSpPr>
        <p:spPr bwMode="auto">
          <a:xfrm>
            <a:off x="152400" y="6535738"/>
            <a:ext cx="7543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Source: CC BY-SA 3.0, https://commons.wikimedia.org/w/index.php?curid=172107</a:t>
            </a:r>
          </a:p>
        </p:txBody>
      </p:sp>
    </p:spTree>
    <p:extLst>
      <p:ext uri="{BB962C8B-B14F-4D97-AF65-F5344CB8AC3E}">
        <p14:creationId xmlns:p14="http://schemas.microsoft.com/office/powerpoint/2010/main" val="263914892"/>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7C3DD0F-DD36-AB46-AB2D-07681B2C41E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40" y="952500"/>
            <a:ext cx="6705600" cy="5741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Tahoma"/>
                <a:ea typeface="+mn-ea"/>
                <a:cs typeface="+mn-cs"/>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4039" y="980729"/>
            <a:ext cx="2294599" cy="3168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準建築人手札網站 </a:t>
            </a:r>
            <a:r>
              <a:rPr kumimoji="0" lang="en-US" sz="800" b="0" i="0" u="none" strike="noStrike" kern="1200" cap="none" spc="0" normalizeH="0" baseline="0" noProof="0" dirty="0" err="1">
                <a:ln>
                  <a:noFill/>
                </a:ln>
                <a:solidFill>
                  <a:srgbClr val="000000"/>
                </a:solidFill>
                <a:effectLst/>
                <a:uLnTx/>
                <a:uFillTx/>
                <a:latin typeface="Tahoma"/>
                <a:ea typeface="+mn-ea"/>
                <a:cs typeface="+mn-cs"/>
              </a:rPr>
              <a:t>Forgemind</a:t>
            </a:r>
            <a:r>
              <a:rPr kumimoji="0" lang="en-US" sz="800" b="0" i="0" u="none" strike="noStrike" kern="1200" cap="none" spc="0" normalizeH="0" baseline="0" noProof="0" dirty="0">
                <a:ln>
                  <a:noFill/>
                </a:ln>
                <a:solidFill>
                  <a:srgbClr val="000000"/>
                </a:solidFill>
                <a:effectLst/>
                <a:uLnTx/>
                <a:uFillTx/>
                <a:latin typeface="Tahoma"/>
                <a:ea typeface="+mn-ea"/>
                <a:cs typeface="+mn-cs"/>
              </a:rPr>
              <a:t> </a:t>
            </a:r>
            <a:r>
              <a:rPr kumimoji="0" lang="en-US" sz="800" b="0" i="0" u="none" strike="noStrike" kern="1200" cap="none" spc="0" normalizeH="0" baseline="0" noProof="0" dirty="0" err="1">
                <a:ln>
                  <a:noFill/>
                </a:ln>
                <a:solidFill>
                  <a:srgbClr val="000000"/>
                </a:solidFill>
                <a:effectLst/>
                <a:uLnTx/>
                <a:uFillTx/>
                <a:latin typeface="Tahoma"/>
                <a:ea typeface="+mn-ea"/>
                <a:cs typeface="+mn-cs"/>
              </a:rPr>
              <a:t>ArchiMedia</a:t>
            </a:r>
            <a:r>
              <a:rPr kumimoji="0" lang="en-US" sz="800" b="0" i="0" u="none" strike="noStrike" kern="1200" cap="none" spc="0" normalizeH="0" baseline="0" noProof="0" dirty="0">
                <a:ln>
                  <a:noFill/>
                </a:ln>
                <a:solidFill>
                  <a:srgbClr val="000000"/>
                </a:solidFill>
                <a:effectLst/>
                <a:uLnTx/>
                <a:uFillTx/>
                <a:latin typeface="Tahoma"/>
                <a:ea typeface="+mn-ea"/>
                <a:cs typeface="+mn-cs"/>
              </a:rPr>
              <a:t> - Flickr: IMG_2489.JPG, CC BY 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hlinkClick r:id="rId4"/>
              </a:rPr>
              <a:t>https://commons.wikimedia.org/w/index.php?curid=31493356</a:t>
            </a:r>
            <a:r>
              <a:rPr kumimoji="0" lang="en-US" sz="800" b="0" i="0" u="none" strike="noStrike" kern="1200" cap="none" spc="0" normalizeH="0" baseline="0" noProof="0" dirty="0">
                <a:ln>
                  <a:noFill/>
                </a:ln>
                <a:solidFill>
                  <a:srgbClr val="000000"/>
                </a:solidFill>
                <a:effectLst/>
                <a:uLnTx/>
                <a:uFillTx/>
                <a:latin typeface="Tahoma"/>
                <a:ea typeface="+mn-ea"/>
                <a:cs typeface="+mn-cs"/>
              </a:rPr>
              <a:t>,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en.wikipedia.org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/wiki/</a:t>
            </a:r>
            <a:r>
              <a:rPr kumimoji="0" lang="en-US" sz="800" b="0" i="0" u="none" strike="noStrike" kern="1200" cap="none" spc="0" normalizeH="0" baseline="0" noProof="0" dirty="0" err="1">
                <a:ln>
                  <a:noFill/>
                </a:ln>
                <a:solidFill>
                  <a:srgbClr val="000000"/>
                </a:solidFill>
                <a:effectLst/>
                <a:uLnTx/>
                <a:uFillTx/>
                <a:latin typeface="Tahoma"/>
                <a:ea typeface="+mn-ea"/>
                <a:cs typeface="+mn-cs"/>
              </a:rPr>
              <a:t>Santiago_Calatrava</a:t>
            </a:r>
            <a:endParaRPr kumimoji="0" lang="en-US" sz="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195827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B3B4E2E-30E6-F248-9444-D019D8D0019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126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6780066"/>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 for Computing?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1482383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908720"/>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memory </a:t>
            </a:r>
            <a:r>
              <a:rPr lang="en-US" dirty="0"/>
              <a:t>problem</a:t>
            </a:r>
            <a:endParaRPr lang="en-US" dirty="0">
              <a:solidFill>
                <a:srgbClr val="0000FF"/>
              </a:solidFill>
            </a:endParaRPr>
          </a:p>
          <a:p>
            <a:endParaRPr lang="en-US" sz="1400" dirty="0"/>
          </a:p>
          <a:p>
            <a:r>
              <a:rPr lang="en-US" dirty="0">
                <a:solidFill>
                  <a:srgbClr val="FF0000"/>
                </a:solidFill>
              </a:rPr>
              <a:t>Discover design principles for </a:t>
            </a:r>
            <a:r>
              <a:rPr lang="en-US" dirty="0">
                <a:solidFill>
                  <a:srgbClr val="0000FF"/>
                </a:solidFill>
              </a:rPr>
              <a:t>fundamentally secure and reliable computer architectures</a:t>
            </a:r>
          </a:p>
          <a:p>
            <a:endParaRPr lang="en-US" sz="1400" dirty="0">
              <a:solidFill>
                <a:srgbClr val="FF0000"/>
              </a:solidFill>
            </a:endParaRPr>
          </a:p>
          <a:p>
            <a:r>
              <a:rPr lang="en-US" dirty="0">
                <a:solidFill>
                  <a:srgbClr val="FF0000"/>
                </a:solidFill>
              </a:rPr>
              <a:t>Design complete systems to be balanced and energy-efficient</a:t>
            </a:r>
            <a:r>
              <a:rPr lang="en-US" dirty="0"/>
              <a:t>, i.e., </a:t>
            </a:r>
            <a:r>
              <a:rPr lang="en-US" dirty="0">
                <a:solidFill>
                  <a:srgbClr val="0000FF"/>
                </a:solidFill>
              </a:rPr>
              <a:t>low latency </a:t>
            </a:r>
            <a:r>
              <a:rPr lang="en-US" dirty="0"/>
              <a:t>and</a:t>
            </a:r>
            <a:r>
              <a:rPr lang="en-US" dirty="0">
                <a:solidFill>
                  <a:srgbClr val="0000FF"/>
                </a:solidFill>
              </a:rPr>
              <a:t> data-centric (or memory-centric) </a:t>
            </a:r>
          </a:p>
          <a:p>
            <a:endParaRPr lang="en-US" sz="1400" dirty="0">
              <a:solidFill>
                <a:srgbClr val="0000FF"/>
              </a:solidFill>
            </a:endParaRPr>
          </a:p>
          <a:p>
            <a:r>
              <a:rPr lang="en-US" dirty="0">
                <a:solidFill>
                  <a:srgbClr val="FF0000"/>
                </a:solidFill>
              </a:rPr>
              <a:t>Enable new and emerging memory architectures </a:t>
            </a:r>
          </a:p>
          <a:p>
            <a:endParaRPr lang="en-US" sz="14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sz="2000" b="1" dirty="0">
                <a:solidFill>
                  <a:srgbClr val="2C6123"/>
                </a:solidFill>
              </a:rPr>
              <a:t>…</a:t>
            </a:r>
            <a:endParaRPr lang="en-US" sz="2000" b="1" dirty="0">
              <a:solidFill>
                <a:srgbClr val="2C6123"/>
              </a:solidFill>
            </a:endParaRPr>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128</a:t>
            </a:fld>
            <a:endParaRPr lang="en-US" dirty="0"/>
          </a:p>
        </p:txBody>
      </p:sp>
    </p:spTree>
    <p:extLst>
      <p:ext uri="{BB962C8B-B14F-4D97-AF65-F5344CB8AC3E}">
        <p14:creationId xmlns:p14="http://schemas.microsoft.com/office/powerpoint/2010/main" val="2821739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Think Across the Stack</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129</a:t>
            </a:fld>
            <a:endParaRPr lang="en-US"/>
          </a:p>
        </p:txBody>
      </p:sp>
      <p:sp>
        <p:nvSpPr>
          <p:cNvPr id="5" name="Text Box 17"/>
          <p:cNvSpPr txBox="1">
            <a:spLocks noChangeArrowheads="1"/>
          </p:cNvSpPr>
          <p:nvPr/>
        </p:nvSpPr>
        <p:spPr bwMode="auto">
          <a:xfrm>
            <a:off x="3501600" y="3690342"/>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6" name="Text Box 18"/>
          <p:cNvSpPr txBox="1">
            <a:spLocks noChangeAspect="1" noChangeArrowheads="1"/>
          </p:cNvSpPr>
          <p:nvPr/>
        </p:nvSpPr>
        <p:spPr bwMode="auto">
          <a:xfrm>
            <a:off x="3501600" y="3318867"/>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7" name="Text Box 19"/>
          <p:cNvSpPr txBox="1">
            <a:spLocks noChangeAspect="1" noChangeArrowheads="1"/>
          </p:cNvSpPr>
          <p:nvPr/>
        </p:nvSpPr>
        <p:spPr bwMode="auto">
          <a:xfrm>
            <a:off x="3498425" y="2654548"/>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3498425" y="2283073"/>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3498425" y="1916360"/>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2"/>
          <p:cNvSpPr txBox="1">
            <a:spLocks noChangeAspect="1" noChangeArrowheads="1"/>
          </p:cNvSpPr>
          <p:nvPr/>
        </p:nvSpPr>
        <p:spPr bwMode="auto">
          <a:xfrm>
            <a:off x="3501600" y="4063404"/>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cs typeface="Arial" charset="0"/>
              </a:rPr>
              <a:t>Logic</a:t>
            </a:r>
          </a:p>
          <a:p>
            <a:pPr>
              <a:defRPr/>
            </a:pPr>
            <a:endParaRPr lang="en-US" sz="1750" dirty="0">
              <a:solidFill>
                <a:srgbClr val="000000"/>
              </a:solidFill>
              <a:latin typeface="Tahoma" pitchFamily="34" charset="0"/>
              <a:cs typeface="Arial" charset="0"/>
            </a:endParaRPr>
          </a:p>
        </p:txBody>
      </p:sp>
      <p:sp>
        <p:nvSpPr>
          <p:cNvPr id="11" name="Text Box 23"/>
          <p:cNvSpPr txBox="1">
            <a:spLocks noChangeAspect="1" noChangeArrowheads="1"/>
          </p:cNvSpPr>
          <p:nvPr/>
        </p:nvSpPr>
        <p:spPr bwMode="auto">
          <a:xfrm>
            <a:off x="3501600" y="4434879"/>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12" name="Text Box 24"/>
          <p:cNvSpPr txBox="1">
            <a:spLocks noChangeAspect="1" noChangeArrowheads="1"/>
          </p:cNvSpPr>
          <p:nvPr/>
        </p:nvSpPr>
        <p:spPr bwMode="auto">
          <a:xfrm>
            <a:off x="3501600" y="2996480"/>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13" name="Text Box 23"/>
          <p:cNvSpPr txBox="1">
            <a:spLocks noChangeAspect="1" noChangeArrowheads="1"/>
          </p:cNvSpPr>
          <p:nvPr/>
        </p:nvSpPr>
        <p:spPr bwMode="auto">
          <a:xfrm>
            <a:off x="3503188" y="4790479"/>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4" name="Rounded Rectangle 13"/>
          <p:cNvSpPr>
            <a:spLocks noChangeArrowheads="1"/>
          </p:cNvSpPr>
          <p:nvPr/>
        </p:nvSpPr>
        <p:spPr bwMode="auto">
          <a:xfrm rot="5400000">
            <a:off x="3392996" y="2393540"/>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FF"/>
              </a:solidFill>
              <a:latin typeface="Tahoma"/>
            </a:endParaRPr>
          </a:p>
        </p:txBody>
      </p:sp>
    </p:spTree>
    <p:extLst>
      <p:ext uri="{BB962C8B-B14F-4D97-AF65-F5344CB8AC3E}">
        <p14:creationId xmlns:p14="http://schemas.microsoft.com/office/powerpoint/2010/main" val="17780993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8062664" cy="1752600"/>
          </a:xfrm>
        </p:spPr>
        <p:txBody>
          <a:bodyPr/>
          <a:lstStyle/>
          <a:p>
            <a:r>
              <a:rPr lang="en-US" dirty="0">
                <a:latin typeface="Garamond" charset="0"/>
              </a:rPr>
              <a:t>Truly Reducing Memory Latency</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E342A0-F66A-8349-9DE5-CDF9A06A5894}"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525052361"/>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If In Doubt, See Other Doubtful Technologies</a:t>
            </a:r>
          </a:p>
        </p:txBody>
      </p:sp>
      <p:sp>
        <p:nvSpPr>
          <p:cNvPr id="3" name="Content Placeholder 2"/>
          <p:cNvSpPr>
            <a:spLocks noGrp="1"/>
          </p:cNvSpPr>
          <p:nvPr>
            <p:ph idx="1"/>
          </p:nvPr>
        </p:nvSpPr>
        <p:spPr>
          <a:xfrm>
            <a:off x="228600" y="980728"/>
            <a:ext cx="8610600" cy="4876800"/>
          </a:xfrm>
        </p:spPr>
        <p:txBody>
          <a:bodyPr/>
          <a:lstStyle/>
          <a:p>
            <a:r>
              <a:rPr lang="en-US" dirty="0"/>
              <a:t>A very “doubtful” emerging technology </a:t>
            </a:r>
          </a:p>
          <a:p>
            <a:pPr lvl="1"/>
            <a:r>
              <a:rPr lang="en-US" dirty="0"/>
              <a:t>for at least two decades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130</a:t>
            </a:fld>
            <a:endParaRPr lang="en-US" altLang="en-US">
              <a:solidFill>
                <a:srgbClr val="000000"/>
              </a:solidFill>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lvl="0" algn="ctr">
              <a:spcBef>
                <a:spcPts val="450"/>
              </a:spcBef>
            </a:pPr>
            <a:r>
              <a:rPr lang="en-US" sz="2100" b="1" dirty="0">
                <a:solidFill>
                  <a:srgbClr val="0000FF"/>
                </a:solidFill>
                <a:latin typeface="Adobe Garamond Pro" panose="02020502060506020403" pitchFamily="18" charset="0"/>
                <a:hlinkClick r:id="rId2"/>
              </a:rPr>
              <a:t>https://arxiv.org/pdf/1706.08642</a:t>
            </a:r>
            <a:r>
              <a:rPr lang="en-US" sz="2100" b="1" dirty="0">
                <a:solidFill>
                  <a:srgbClr val="0000FF"/>
                </a:solidFill>
                <a:latin typeface="Adobe Garamond Pro" panose="02020502060506020403" pitchFamily="18" charset="0"/>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855679"/>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2132856"/>
            <a:ext cx="3874137" cy="369332"/>
          </a:xfrm>
          <a:prstGeom prst="rect">
            <a:avLst/>
          </a:prstGeom>
          <a:noFill/>
        </p:spPr>
        <p:txBody>
          <a:bodyPr wrap="none" rtlCol="0">
            <a:spAutoFit/>
          </a:bodyPr>
          <a:lstStyle/>
          <a:p>
            <a:r>
              <a:rPr lang="en-US" i="1" dirty="0">
                <a:solidFill>
                  <a:srgbClr val="FF0000"/>
                </a:solidFill>
              </a:rPr>
              <a:t>Proceedings of the IEEE, Sept. 2017</a:t>
            </a:r>
          </a:p>
        </p:txBody>
      </p:sp>
    </p:spTree>
    <p:extLst>
      <p:ext uri="{BB962C8B-B14F-4D97-AF65-F5344CB8AC3E}">
        <p14:creationId xmlns:p14="http://schemas.microsoft.com/office/powerpoint/2010/main" val="226264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131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099279725"/>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 February 2019</a:t>
            </a:r>
          </a:p>
          <a:p>
            <a:r>
              <a:rPr lang="en-US" sz="2200" dirty="0"/>
              <a:t>UT Austin ECE Endowed Lecture Series</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216024" y="5949280"/>
            <a:ext cx="1745138" cy="504938"/>
          </a:xfrm>
          <a:prstGeom prst="rect">
            <a:avLst/>
          </a:prstGeom>
        </p:spPr>
      </p:pic>
      <p:sp>
        <p:nvSpPr>
          <p:cNvPr id="13" name="Title 1"/>
          <p:cNvSpPr>
            <a:spLocks noGrp="1"/>
          </p:cNvSpPr>
          <p:nvPr>
            <p:ph type="ctrTitle"/>
          </p:nvPr>
        </p:nvSpPr>
        <p:spPr>
          <a:xfrm>
            <a:off x="216024" y="1371600"/>
            <a:ext cx="8820472" cy="2201416"/>
          </a:xfrm>
        </p:spPr>
        <p:txBody>
          <a:bodyPr>
            <a:normAutofit/>
          </a:bodyPr>
          <a:lstStyle/>
          <a:p>
            <a:pPr algn="ctr"/>
            <a:r>
              <a:rPr lang="en-US" sz="3600" b="1" dirty="0"/>
              <a:t>Memory Systems </a:t>
            </a:r>
            <a:br>
              <a:rPr lang="en-US" sz="3600" b="1" dirty="0"/>
            </a:br>
            <a:r>
              <a:rPr lang="en-US" sz="3600" b="1" dirty="0"/>
              <a:t>and Memory-Centric Computing Systems</a:t>
            </a:r>
            <a:br>
              <a:rPr lang="en-US" sz="3600" b="1" dirty="0"/>
            </a:br>
            <a:r>
              <a:rPr lang="en-US" sz="3600" b="1" dirty="0">
                <a:solidFill>
                  <a:srgbClr val="FF0000"/>
                </a:solidFill>
              </a:rPr>
              <a:t>Lecture 3: Principles and Conclusion</a:t>
            </a:r>
          </a:p>
        </p:txBody>
      </p:sp>
      <p:pic>
        <p:nvPicPr>
          <p:cNvPr id="10" name="Picture 2" descr="ETH Zurich short logo, black"/>
          <p:cNvPicPr>
            <a:picLocks noChangeAspect="1" noChangeArrowheads="1"/>
          </p:cNvPicPr>
          <p:nvPr/>
        </p:nvPicPr>
        <p:blipFill rotWithShape="1">
          <a:blip r:embed="rId6">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7"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186617632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228600" y="1187605"/>
            <a:ext cx="8610600" cy="5193723"/>
          </a:xfrm>
        </p:spPr>
        <p:txBody>
          <a:bodyPr/>
          <a:lstStyle/>
          <a:p>
            <a:r>
              <a:rPr lang="en-US" dirty="0">
                <a:solidFill>
                  <a:srgbClr val="0000FF"/>
                </a:solidFill>
              </a:rPr>
              <a:t>My current and past students and postdocs</a:t>
            </a:r>
          </a:p>
          <a:p>
            <a:pPr lvl="1"/>
            <a:r>
              <a:rPr lang="en-US" sz="2100" dirty="0" err="1"/>
              <a:t>Rachata</a:t>
            </a:r>
            <a:r>
              <a:rPr lang="en-US" sz="2100" dirty="0"/>
              <a:t> </a:t>
            </a:r>
            <a:r>
              <a:rPr lang="en-US" sz="2100" dirty="0" err="1"/>
              <a:t>Ausavarungnirun</a:t>
            </a:r>
            <a:r>
              <a:rPr lang="en-US" sz="2100" dirty="0"/>
              <a:t>, Abhishek </a:t>
            </a:r>
            <a:r>
              <a:rPr lang="en-US" sz="2100" dirty="0" err="1"/>
              <a:t>Bhowmick</a:t>
            </a:r>
            <a:r>
              <a:rPr lang="en-US" sz="2100" dirty="0"/>
              <a:t>, </a:t>
            </a:r>
            <a:r>
              <a:rPr lang="en-US" sz="2100" dirty="0" err="1"/>
              <a:t>Amirali</a:t>
            </a:r>
            <a:r>
              <a:rPr lang="en-US" sz="2100" dirty="0"/>
              <a:t> </a:t>
            </a:r>
            <a:r>
              <a:rPr lang="en-US" sz="2100" dirty="0" err="1"/>
              <a:t>Boroumand</a:t>
            </a:r>
            <a:r>
              <a:rPr lang="en-US" sz="2100" dirty="0"/>
              <a:t>, </a:t>
            </a:r>
            <a:r>
              <a:rPr lang="en-US" sz="2100" dirty="0" err="1"/>
              <a:t>Rui</a:t>
            </a:r>
            <a:r>
              <a:rPr lang="en-US" sz="2100" dirty="0"/>
              <a:t> </a:t>
            </a:r>
            <a:r>
              <a:rPr lang="en-US" sz="2100" dirty="0" err="1"/>
              <a:t>Cai</a:t>
            </a:r>
            <a:r>
              <a:rPr lang="en-US" sz="2100" dirty="0"/>
              <a:t>, Yu </a:t>
            </a:r>
            <a:r>
              <a:rPr lang="en-US" sz="2100" dirty="0" err="1"/>
              <a:t>Cai</a:t>
            </a:r>
            <a:r>
              <a:rPr lang="en-US" sz="2100" dirty="0"/>
              <a:t>, Kevin Chang, </a:t>
            </a:r>
            <a:r>
              <a:rPr lang="en-US" sz="2100" dirty="0" err="1"/>
              <a:t>Saugata</a:t>
            </a:r>
            <a:r>
              <a:rPr lang="en-US" sz="2100" dirty="0"/>
              <a:t> </a:t>
            </a:r>
            <a:r>
              <a:rPr lang="en-US" sz="2100" dirty="0" err="1"/>
              <a:t>Ghose</a:t>
            </a:r>
            <a:r>
              <a:rPr lang="en-US" sz="2100" dirty="0"/>
              <a:t>, Kevin Hsieh, Tyler </a:t>
            </a:r>
            <a:r>
              <a:rPr lang="en-US" sz="2100" dirty="0" err="1"/>
              <a:t>Huberty</a:t>
            </a:r>
            <a:r>
              <a:rPr lang="en-US" sz="2100" dirty="0"/>
              <a:t>, Ben </a:t>
            </a:r>
            <a:r>
              <a:rPr lang="en-US" sz="2100" dirty="0" err="1"/>
              <a:t>Jaiyen</a:t>
            </a:r>
            <a:r>
              <a:rPr lang="en-US" sz="2100" dirty="0"/>
              <a:t>, Samira Khan, </a:t>
            </a:r>
            <a:r>
              <a:rPr lang="en-US" sz="2100" dirty="0" err="1"/>
              <a:t>Jeremie</a:t>
            </a:r>
            <a:r>
              <a:rPr lang="en-US" sz="2100" dirty="0"/>
              <a:t> Kim, Yoongu Kim, Yang Li, Jamie Liu, Lavanya Subramanian, Donghyuk Lee, </a:t>
            </a:r>
            <a:r>
              <a:rPr lang="en-US" sz="2100" dirty="0" err="1"/>
              <a:t>Yixin</a:t>
            </a:r>
            <a:r>
              <a:rPr lang="en-US" sz="2100" dirty="0"/>
              <a:t> </a:t>
            </a:r>
            <a:r>
              <a:rPr lang="en-US" sz="2100" dirty="0" err="1"/>
              <a:t>Luo</a:t>
            </a:r>
            <a:r>
              <a:rPr lang="en-US" sz="2100" dirty="0"/>
              <a:t>, Justin Meza, Gennady </a:t>
            </a:r>
            <a:r>
              <a:rPr lang="en-US" sz="2100" dirty="0" err="1"/>
              <a:t>Pekhimenko</a:t>
            </a:r>
            <a:r>
              <a:rPr lang="en-US" sz="2100" dirty="0"/>
              <a:t>, Vivek Seshadri, Lavanya Subramanian, </a:t>
            </a:r>
            <a:r>
              <a:rPr lang="en-US" sz="2100" dirty="0" err="1"/>
              <a:t>Nandita</a:t>
            </a:r>
            <a:r>
              <a:rPr lang="en-US" sz="2100" dirty="0"/>
              <a:t> </a:t>
            </a:r>
            <a:r>
              <a:rPr lang="en-US" sz="2100" dirty="0" err="1"/>
              <a:t>Vijaykumar</a:t>
            </a:r>
            <a:r>
              <a:rPr lang="en-US" sz="2100" dirty="0"/>
              <a:t>, </a:t>
            </a:r>
            <a:r>
              <a:rPr lang="en-US" sz="2100" dirty="0" err="1"/>
              <a:t>HanBin</a:t>
            </a:r>
            <a:r>
              <a:rPr lang="en-US" sz="2100" dirty="0"/>
              <a:t> Yoon, </a:t>
            </a:r>
            <a:r>
              <a:rPr lang="en-US" sz="2100" dirty="0" err="1"/>
              <a:t>Jishen</a:t>
            </a:r>
            <a:r>
              <a:rPr lang="en-US" sz="2100" dirty="0"/>
              <a:t> Zhao, …</a:t>
            </a:r>
          </a:p>
          <a:p>
            <a:endParaRPr lang="en-US" sz="400" dirty="0"/>
          </a:p>
          <a:p>
            <a:endParaRPr lang="en-US" sz="400" dirty="0"/>
          </a:p>
          <a:p>
            <a:endParaRPr lang="en-US" sz="400" dirty="0"/>
          </a:p>
          <a:p>
            <a:r>
              <a:rPr lang="en-US" dirty="0">
                <a:solidFill>
                  <a:srgbClr val="0000FF"/>
                </a:solidFill>
              </a:rPr>
              <a:t>My collaborators</a:t>
            </a:r>
          </a:p>
          <a:p>
            <a:pPr lvl="1"/>
            <a:r>
              <a:rPr lang="en-US" sz="2100" dirty="0"/>
              <a:t>Can Alkan, Chita Das, Phil Gibbons, </a:t>
            </a:r>
            <a:r>
              <a:rPr lang="en-US" sz="2100" dirty="0" err="1"/>
              <a:t>Sriram</a:t>
            </a:r>
            <a:r>
              <a:rPr lang="en-US" sz="2100" dirty="0"/>
              <a:t> </a:t>
            </a:r>
            <a:r>
              <a:rPr lang="en-US" sz="2100" dirty="0" err="1"/>
              <a:t>Govindan</a:t>
            </a:r>
            <a:r>
              <a:rPr lang="en-US" sz="2100" dirty="0"/>
              <a:t>, Norm </a:t>
            </a:r>
            <a:r>
              <a:rPr lang="en-US" sz="2100" dirty="0" err="1"/>
              <a:t>Jouppi</a:t>
            </a:r>
            <a:r>
              <a:rPr lang="en-US" sz="2100" dirty="0"/>
              <a:t>, </a:t>
            </a:r>
            <a:r>
              <a:rPr lang="en-US" sz="2100" dirty="0" err="1"/>
              <a:t>Mahmut</a:t>
            </a:r>
            <a:r>
              <a:rPr lang="en-US" sz="2100" dirty="0"/>
              <a:t> </a:t>
            </a:r>
            <a:r>
              <a:rPr lang="en-US" sz="2100" dirty="0" err="1"/>
              <a:t>Kandemir</a:t>
            </a:r>
            <a:r>
              <a:rPr lang="en-US" sz="2100" dirty="0"/>
              <a:t>, Mike </a:t>
            </a:r>
            <a:r>
              <a:rPr lang="en-US" sz="2100" dirty="0" err="1"/>
              <a:t>Kozuch</a:t>
            </a:r>
            <a:r>
              <a:rPr lang="en-US" sz="2100" dirty="0"/>
              <a:t>, </a:t>
            </a:r>
            <a:r>
              <a:rPr lang="en-US" sz="2100" dirty="0" err="1"/>
              <a:t>Konrad</a:t>
            </a:r>
            <a:r>
              <a:rPr lang="en-US" sz="2100" dirty="0"/>
              <a:t> Lai, Ken Mai, Todd Mowry, Yale </a:t>
            </a:r>
            <a:r>
              <a:rPr lang="en-US" sz="2100" dirty="0" err="1"/>
              <a:t>Patt</a:t>
            </a:r>
            <a:r>
              <a:rPr lang="en-US" sz="2100" dirty="0"/>
              <a:t>, </a:t>
            </a:r>
            <a:r>
              <a:rPr lang="en-US" sz="2100" dirty="0" err="1"/>
              <a:t>Moinuddin</a:t>
            </a:r>
            <a:r>
              <a:rPr lang="en-US" sz="2100" dirty="0"/>
              <a:t> </a:t>
            </a:r>
            <a:r>
              <a:rPr lang="en-US" sz="2100" dirty="0" err="1"/>
              <a:t>Qureshi</a:t>
            </a:r>
            <a:r>
              <a:rPr lang="en-US" sz="2100" dirty="0"/>
              <a:t>, Partha Ranganathan, </a:t>
            </a:r>
            <a:r>
              <a:rPr lang="en-US" sz="2100" dirty="0" err="1"/>
              <a:t>Bikash</a:t>
            </a:r>
            <a:r>
              <a:rPr lang="en-US" sz="2100" dirty="0"/>
              <a:t> Sharma, </a:t>
            </a:r>
            <a:r>
              <a:rPr lang="en-US" sz="2100" dirty="0" err="1"/>
              <a:t>Kushagra</a:t>
            </a:r>
            <a:r>
              <a:rPr lang="en-US" sz="2100" dirty="0"/>
              <a:t> </a:t>
            </a:r>
            <a:r>
              <a:rPr lang="en-US" sz="2100" dirty="0" err="1"/>
              <a:t>Vaid</a:t>
            </a:r>
            <a:r>
              <a:rPr lang="en-US" sz="2100" dirty="0"/>
              <a:t>, Chris Wilkerson, …</a:t>
            </a:r>
          </a:p>
        </p:txBody>
      </p:sp>
      <p:sp>
        <p:nvSpPr>
          <p:cNvPr id="4" name="Slide Number Placeholder 3"/>
          <p:cNvSpPr>
            <a:spLocks noGrp="1"/>
          </p:cNvSpPr>
          <p:nvPr>
            <p:ph type="sldNum" sz="quarter" idx="11"/>
          </p:nvPr>
        </p:nvSpPr>
        <p:spPr/>
        <p:txBody>
          <a:bodyPr/>
          <a:lstStyle/>
          <a:p>
            <a:fld id="{27F28456-B93E-5440-A8F9-7EDDF5DA4557}" type="slidenum">
              <a:rPr lang="en-US" smtClean="0">
                <a:solidFill>
                  <a:srgbClr val="000000"/>
                </a:solidFill>
              </a:rPr>
              <a:pPr/>
              <a:t>133</a:t>
            </a:fld>
            <a:endParaRPr lang="en-US">
              <a:solidFill>
                <a:srgbClr val="000000"/>
              </a:solidFill>
            </a:endParaRPr>
          </a:p>
        </p:txBody>
      </p:sp>
    </p:spTree>
    <p:extLst>
      <p:ext uri="{BB962C8B-B14F-4D97-AF65-F5344CB8AC3E}">
        <p14:creationId xmlns:p14="http://schemas.microsoft.com/office/powerpoint/2010/main" val="1033300965"/>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NSF</a:t>
            </a:r>
          </a:p>
          <a:p>
            <a:r>
              <a:rPr lang="en-US" dirty="0"/>
              <a:t>GSRC</a:t>
            </a:r>
          </a:p>
          <a:p>
            <a:r>
              <a:rPr lang="en-US" dirty="0"/>
              <a:t>SRC</a:t>
            </a:r>
          </a:p>
          <a:p>
            <a:r>
              <a:rPr lang="en-US" dirty="0" err="1"/>
              <a:t>CyLab</a:t>
            </a:r>
            <a:endParaRPr lang="en-US" dirty="0"/>
          </a:p>
          <a:p>
            <a:r>
              <a:rPr lang="en-US" dirty="0"/>
              <a:t>Alibaba, AMD, Google, Facebook, HP Labs, Huawei, IBM, Intel, Microsoft, Nvidia, Oracle, Qualcomm, Rambus, Samsung, Seagate, VMware</a:t>
            </a:r>
          </a:p>
        </p:txBody>
      </p:sp>
      <p:sp>
        <p:nvSpPr>
          <p:cNvPr id="4" name="Slide Number Placeholder 3"/>
          <p:cNvSpPr>
            <a:spLocks noGrp="1"/>
          </p:cNvSpPr>
          <p:nvPr>
            <p:ph type="sldNum" sz="quarter" idx="11"/>
          </p:nvPr>
        </p:nvSpPr>
        <p:spPr/>
        <p:txBody>
          <a:bodyPr/>
          <a:lstStyle/>
          <a:p>
            <a:fld id="{27F28456-B93E-5440-A8F9-7EDDF5DA4557}" type="slidenum">
              <a:rPr lang="en-US" smtClean="0">
                <a:solidFill>
                  <a:srgbClr val="000000"/>
                </a:solidFill>
              </a:rPr>
              <a:pPr/>
              <a:t>134</a:t>
            </a:fld>
            <a:endParaRPr lang="en-US">
              <a:solidFill>
                <a:srgbClr val="000000"/>
              </a:solidFill>
            </a:endParaRPr>
          </a:p>
        </p:txBody>
      </p:sp>
    </p:spTree>
    <p:extLst>
      <p:ext uri="{BB962C8B-B14F-4D97-AF65-F5344CB8AC3E}">
        <p14:creationId xmlns:p14="http://schemas.microsoft.com/office/powerpoint/2010/main" val="2136549113"/>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Slides Not Covered </a:t>
            </a:r>
            <a:br>
              <a:rPr lang="en-US" dirty="0"/>
            </a:br>
            <a:r>
              <a:rPr lang="en-US" dirty="0"/>
              <a:t>			But Could Be Useful</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solidFill>
                  <a:srgbClr val="000000"/>
                </a:solidFill>
              </a:rPr>
              <a:pPr/>
              <a:t>135</a:t>
            </a:fld>
            <a:endParaRPr lang="en-US" altLang="en-US">
              <a:solidFill>
                <a:srgbClr val="000000"/>
              </a:solidFill>
            </a:endParaRPr>
          </a:p>
        </p:txBody>
      </p:sp>
    </p:spTree>
    <p:extLst>
      <p:ext uri="{BB962C8B-B14F-4D97-AF65-F5344CB8AC3E}">
        <p14:creationId xmlns:p14="http://schemas.microsoft.com/office/powerpoint/2010/main" val="254612198"/>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32091693"/>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137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56188417"/>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323949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73425853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Two Major Sources of Latency Inefficiency</a:t>
            </a:r>
          </a:p>
        </p:txBody>
      </p:sp>
      <p:sp>
        <p:nvSpPr>
          <p:cNvPr id="3" name="Content Placeholder 2"/>
          <p:cNvSpPr>
            <a:spLocks noGrp="1"/>
          </p:cNvSpPr>
          <p:nvPr>
            <p:ph idx="1"/>
          </p:nvPr>
        </p:nvSpPr>
        <p:spPr/>
        <p:txBody>
          <a:bodyPr/>
          <a:lstStyle/>
          <a:p>
            <a:r>
              <a:rPr lang="en-US" dirty="0">
                <a:solidFill>
                  <a:srgbClr val="FF0000"/>
                </a:solidFill>
              </a:rPr>
              <a:t>Modern DRAM is </a:t>
            </a:r>
            <a:r>
              <a:rPr lang="en-US" b="1" dirty="0">
                <a:solidFill>
                  <a:srgbClr val="FF0000"/>
                </a:solidFill>
              </a:rPr>
              <a:t>not</a:t>
            </a:r>
            <a:r>
              <a:rPr lang="en-US" dirty="0">
                <a:solidFill>
                  <a:srgbClr val="FF0000"/>
                </a:solidFill>
              </a:rPr>
              <a:t> designed for low latency</a:t>
            </a:r>
          </a:p>
          <a:p>
            <a:pPr lvl="1"/>
            <a:r>
              <a:rPr lang="en-US" dirty="0"/>
              <a:t>Main focus is cost-per-bit (capacity)</a:t>
            </a:r>
          </a:p>
          <a:p>
            <a:endParaRPr lang="en-US" dirty="0"/>
          </a:p>
          <a:p>
            <a:r>
              <a:rPr lang="en-US" dirty="0">
                <a:solidFill>
                  <a:srgbClr val="FF0000"/>
                </a:solidFill>
              </a:rPr>
              <a:t>Modern DRAM latency is determined by </a:t>
            </a:r>
            <a:r>
              <a:rPr lang="en-US" b="1" dirty="0">
                <a:solidFill>
                  <a:srgbClr val="FF0000"/>
                </a:solidFill>
              </a:rPr>
              <a:t>worst case </a:t>
            </a:r>
            <a:r>
              <a:rPr lang="en-US" dirty="0">
                <a:solidFill>
                  <a:srgbClr val="FF0000"/>
                </a:solidFill>
              </a:rPr>
              <a:t>conditions and </a:t>
            </a:r>
            <a:r>
              <a:rPr lang="en-US" b="1" dirty="0">
                <a:solidFill>
                  <a:srgbClr val="FF0000"/>
                </a:solidFill>
              </a:rPr>
              <a:t>worst case </a:t>
            </a:r>
            <a:r>
              <a:rPr lang="en-US" dirty="0">
                <a:solidFill>
                  <a:srgbClr val="FF0000"/>
                </a:solidFill>
              </a:rPr>
              <a:t>devices</a:t>
            </a:r>
          </a:p>
          <a:p>
            <a:pPr lvl="1"/>
            <a:r>
              <a:rPr lang="en-US" dirty="0"/>
              <a:t>Much of memory latency is unnecessary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ounded Rectangle 4"/>
          <p:cNvSpPr/>
          <p:nvPr/>
        </p:nvSpPr>
        <p:spPr>
          <a:xfrm rot="21340188">
            <a:off x="349867" y="4306082"/>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mn-ea"/>
                <a:cs typeface="+mn-cs"/>
              </a:rPr>
              <a:t>Our Goal: Reduce Memory Latency at the Source of the Problem</a:t>
            </a:r>
          </a:p>
        </p:txBody>
      </p:sp>
    </p:spTree>
    <p:extLst>
      <p:ext uri="{BB962C8B-B14F-4D97-AF65-F5344CB8AC3E}">
        <p14:creationId xmlns:p14="http://schemas.microsoft.com/office/powerpoint/2010/main" val="38754867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III</a:t>
            </a: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2822856019"/>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3275435569"/>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33893266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Computer Architecture Course Lecture Videos</a:t>
            </a:r>
            <a:r>
              <a:rPr lang="en-US" b="1" dirty="0"/>
              <a:t> (</a:t>
            </a:r>
            <a:r>
              <a:rPr lang="en-US" b="1" dirty="0">
                <a:hlinkClick r:id="rId3"/>
              </a:rPr>
              <a:t>2015</a:t>
            </a:r>
            <a:r>
              <a:rPr lang="en-US" b="1" dirty="0"/>
              <a:t>, </a:t>
            </a:r>
            <a:r>
              <a:rPr lang="en-US" b="1" dirty="0">
                <a:hlinkClick r:id="rId4"/>
              </a:rPr>
              <a:t>2014</a:t>
            </a:r>
            <a:r>
              <a:rPr lang="en-US" b="1" dirty="0"/>
              <a:t>, </a:t>
            </a:r>
            <a:r>
              <a:rPr lang="en-US" b="1" dirty="0">
                <a:hlinkClick r:id="rId5"/>
              </a:rPr>
              <a:t>2013</a:t>
            </a:r>
            <a:r>
              <a:rPr lang="en-US" b="1" dirty="0"/>
              <a:t>)</a:t>
            </a:r>
          </a:p>
          <a:p>
            <a:r>
              <a:rPr lang="en-US" b="1" dirty="0">
                <a:hlinkClick r:id="rId6"/>
              </a:rPr>
              <a:t>Undergraduate Computer Architecture Course Materials</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9"/>
              </a:rPr>
              <a:t>Graduate Computer Architecture Course Lecture Videos</a:t>
            </a:r>
            <a:r>
              <a:rPr lang="en-US" b="1" dirty="0"/>
              <a:t> (</a:t>
            </a:r>
            <a:r>
              <a:rPr lang="en-US" b="1" dirty="0">
                <a:hlinkClick r:id="rId9"/>
              </a:rPr>
              <a:t>2017</a:t>
            </a:r>
            <a:r>
              <a:rPr lang="en-US" b="1" dirty="0"/>
              <a:t>, </a:t>
            </a:r>
            <a:r>
              <a:rPr lang="en-US" b="1" dirty="0">
                <a:hlinkClick r:id="rId10"/>
              </a:rPr>
              <a:t>2015</a:t>
            </a:r>
            <a:r>
              <a:rPr lang="en-US" b="1" dirty="0"/>
              <a:t>, </a:t>
            </a:r>
            <a:r>
              <a:rPr lang="en-US" b="1" dirty="0">
                <a:hlinkClick r:id="rId11"/>
              </a:rPr>
              <a:t>2013</a:t>
            </a:r>
            <a:r>
              <a:rPr lang="en-US" b="1" dirty="0"/>
              <a:t>)</a:t>
            </a:r>
          </a:p>
          <a:p>
            <a:r>
              <a:rPr lang="en-US" b="1" dirty="0">
                <a:hlinkClick r:id="rId12"/>
              </a:rPr>
              <a:t>Graduate Computer Architecture Course Materials</a:t>
            </a:r>
            <a:r>
              <a:rPr lang="en-US" b="1" dirty="0"/>
              <a:t> (</a:t>
            </a:r>
            <a:r>
              <a:rPr lang="en-US" b="1" dirty="0">
                <a:hlinkClick r:id="rId12"/>
              </a:rPr>
              <a:t>2017</a:t>
            </a:r>
            <a:r>
              <a:rPr lang="en-US" b="1" dirty="0"/>
              <a:t>, </a:t>
            </a:r>
            <a:r>
              <a:rPr lang="en-US" b="1" dirty="0">
                <a:hlinkClick r:id="rId13"/>
              </a:rPr>
              <a:t>2015</a:t>
            </a:r>
            <a:r>
              <a:rPr lang="en-US" b="1" dirty="0"/>
              <a:t>, </a:t>
            </a:r>
            <a:r>
              <a:rPr lang="en-US" b="1" dirty="0">
                <a:hlinkClick r:id="rId14"/>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15"/>
              </a:rPr>
              <a:t>Parallel Computer Architecture Course Materials</a:t>
            </a:r>
            <a:r>
              <a:rPr lang="en-US" b="1" dirty="0"/>
              <a:t> (</a:t>
            </a:r>
            <a:r>
              <a:rPr lang="en-US" b="1" dirty="0">
                <a:hlinkClick r:id="rId16"/>
              </a:rPr>
              <a:t>Lecture Videos</a:t>
            </a:r>
            <a:r>
              <a:rPr lang="en-US" b="1" dirty="0"/>
              <a:t>)</a:t>
            </a:r>
          </a:p>
          <a:p>
            <a:endParaRPr lang="en-US" sz="1200" b="1" dirty="0">
              <a:hlinkClick r:id="rId17"/>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121162147"/>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Freshman Digital Circuits and Computer Architecture Course Lecture Videos</a:t>
            </a:r>
            <a:r>
              <a:rPr lang="en-US" b="1" dirty="0"/>
              <a:t> (</a:t>
            </a:r>
            <a:r>
              <a:rPr lang="en-US" b="1" dirty="0">
                <a:hlinkClick r:id="rId4"/>
              </a:rPr>
              <a:t>2018</a:t>
            </a:r>
            <a:r>
              <a:rPr lang="en-US" b="1" dirty="0"/>
              <a:t>, </a:t>
            </a:r>
            <a:r>
              <a:rPr lang="en-US" b="1" dirty="0">
                <a:hlinkClick r:id="rId3"/>
              </a:rPr>
              <a:t>2017</a:t>
            </a:r>
            <a:r>
              <a:rPr lang="en-US" b="1" dirty="0"/>
              <a:t>)</a:t>
            </a:r>
          </a:p>
          <a:p>
            <a:r>
              <a:rPr lang="en-US" b="1" dirty="0">
                <a:hlinkClick r:id="rId5"/>
              </a:rPr>
              <a:t>Freshman Digital Circuits and Computer Architecture Course Materials</a:t>
            </a:r>
            <a:r>
              <a:rPr lang="en-US" b="1" dirty="0"/>
              <a:t> (</a:t>
            </a:r>
            <a:r>
              <a:rPr lang="en-US" b="1" dirty="0">
                <a:hlinkClick r:id="rId5"/>
              </a:rPr>
              <a:t>2018</a:t>
            </a:r>
            <a:r>
              <a:rPr lang="en-US" b="1" dirty="0"/>
              <a:t>)</a:t>
            </a:r>
          </a:p>
          <a:p>
            <a:pPr marL="0" indent="0">
              <a:buNone/>
            </a:pPr>
            <a:endParaRPr lang="en-US" b="1" dirty="0"/>
          </a:p>
          <a:p>
            <a:r>
              <a:rPr lang="en-US" b="1" dirty="0">
                <a:hlinkClick r:id="rId2"/>
              </a:rPr>
              <a:t>Memory Systems Short Course Materials</a:t>
            </a:r>
            <a:r>
              <a:rPr lang="en-US" b="1" dirty="0"/>
              <a:t> </a:t>
            </a:r>
          </a:p>
          <a:p>
            <a:pPr marL="0" indent="0">
              <a:buNone/>
            </a:pPr>
            <a:r>
              <a:rPr lang="en-US" b="1" dirty="0"/>
              <a:t>    (</a:t>
            </a:r>
            <a:r>
              <a:rPr lang="en-US" b="1" dirty="0">
                <a:hlinkClick r:id="rId6"/>
              </a:rPr>
              <a:t>Lecture Video on Main Memory and DRAM Basics</a:t>
            </a:r>
            <a:r>
              <a:rPr lang="en-US" b="1" dirty="0"/>
              <a:t>)</a:t>
            </a:r>
          </a:p>
          <a:p>
            <a:endParaRPr lang="en-US" b="1" dirty="0">
              <a:hlinkClick r:id="rId3"/>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150985239"/>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018629323"/>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003506676"/>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4172683639"/>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https://people.inf.ethz.ch/omutlu/acaces2018.html</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778783116"/>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err="1"/>
              <a:t>Ramulator</a:t>
            </a:r>
            <a:r>
              <a:rPr lang="en-US" sz="4000" dirty="0"/>
              <a:t>: A Fast and Extensible DRAM Simulator </a:t>
            </a:r>
            <a:br>
              <a:rPr lang="en-US" sz="4000" dirty="0"/>
            </a:br>
            <a:r>
              <a:rPr lang="en-US" sz="4000" dirty="0"/>
              <a:t>	</a:t>
            </a:r>
            <a:r>
              <a:rPr lang="en-US" sz="3000" b="1" dirty="0"/>
              <a:t>[IEEE Comp Arch Letters’15]</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541697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the Long Memory Latency?</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Reason 1: Design of DRAM Micro-architecture</a:t>
            </a:r>
          </a:p>
          <a:p>
            <a:pPr lvl="1"/>
            <a:r>
              <a:rPr lang="en-US" dirty="0"/>
              <a:t>Goal: Maximize capacity/area, not minimize latency</a:t>
            </a:r>
          </a:p>
          <a:p>
            <a:pPr lvl="1"/>
            <a:endParaRPr lang="en-US" dirty="0"/>
          </a:p>
          <a:p>
            <a:r>
              <a:rPr lang="en-US" dirty="0">
                <a:solidFill>
                  <a:srgbClr val="0000FF"/>
                </a:solidFill>
              </a:rPr>
              <a:t>Reason 2: “One size fits all” approach to latency specification</a:t>
            </a:r>
          </a:p>
          <a:p>
            <a:pPr lvl="1"/>
            <a:r>
              <a:rPr lang="en-US" dirty="0"/>
              <a:t>Same latency parameters for all </a:t>
            </a:r>
            <a:r>
              <a:rPr lang="en-US" dirty="0">
                <a:solidFill>
                  <a:srgbClr val="FF0000"/>
                </a:solidFill>
              </a:rPr>
              <a:t>temperatures</a:t>
            </a:r>
          </a:p>
          <a:p>
            <a:pPr lvl="1"/>
            <a:r>
              <a:rPr lang="en-US" dirty="0"/>
              <a:t>Same latency parameters for all </a:t>
            </a:r>
            <a:r>
              <a:rPr lang="en-US" dirty="0">
                <a:solidFill>
                  <a:srgbClr val="FF0000"/>
                </a:solidFill>
              </a:rPr>
              <a:t>DRAM chips (e.g., rows)</a:t>
            </a:r>
          </a:p>
          <a:p>
            <a:pPr lvl="1"/>
            <a:r>
              <a:rPr lang="en-US" dirty="0"/>
              <a:t>Same latency parameters for all </a:t>
            </a:r>
            <a:r>
              <a:rPr lang="en-US" dirty="0">
                <a:solidFill>
                  <a:srgbClr val="FF0000"/>
                </a:solidFill>
              </a:rPr>
              <a:t>parts of a DRAM chip</a:t>
            </a:r>
          </a:p>
          <a:p>
            <a:pPr lvl="1"/>
            <a:r>
              <a:rPr lang="en-US" dirty="0"/>
              <a:t>Same latency parameters for all </a:t>
            </a:r>
            <a:r>
              <a:rPr lang="en-US" dirty="0">
                <a:solidFill>
                  <a:srgbClr val="FF0000"/>
                </a:solidFill>
              </a:rPr>
              <a:t>supply voltage levels</a:t>
            </a:r>
          </a:p>
          <a:p>
            <a:pPr lvl="1"/>
            <a:r>
              <a:rPr lang="en-US" dirty="0"/>
              <a:t>Same latency parameters for all </a:t>
            </a:r>
            <a:r>
              <a:rPr lang="en-US" dirty="0">
                <a:solidFill>
                  <a:srgbClr val="FF0000"/>
                </a:solidFill>
              </a:rPr>
              <a:t>application data </a:t>
            </a:r>
            <a:endParaRPr lang="en-US" dirty="0"/>
          </a:p>
          <a:p>
            <a:pPr lvl="1"/>
            <a:r>
              <a:rPr lang="is-IS" dirty="0"/>
              <a:t>…</a:t>
            </a:r>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5" name="Rectangle 4">
            <a:extLst>
              <a:ext uri="{FF2B5EF4-FFF2-40B4-BE49-F238E27FC236}">
                <a16:creationId xmlns:a16="http://schemas.microsoft.com/office/drawing/2014/main" id="{8DE3BB5A-059F-AC4E-BEB4-C34C6BF576BB}"/>
              </a:ext>
            </a:extLst>
          </p:cNvPr>
          <p:cNvSpPr/>
          <p:nvPr/>
        </p:nvSpPr>
        <p:spPr>
          <a:xfrm>
            <a:off x="539552" y="2564904"/>
            <a:ext cx="8452048" cy="29523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189886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Motivation</a:t>
            </a:r>
          </a:p>
        </p:txBody>
      </p:sp>
      <p:sp>
        <p:nvSpPr>
          <p:cNvPr id="3" name="Content Placeholder 2"/>
          <p:cNvSpPr>
            <a:spLocks noGrp="1"/>
          </p:cNvSpPr>
          <p:nvPr>
            <p:ph idx="1"/>
          </p:nvPr>
        </p:nvSpPr>
        <p:spPr/>
        <p:txBody>
          <a:bodyPr/>
          <a:lstStyle/>
          <a:p>
            <a:r>
              <a:rPr lang="en-US" sz="2000" dirty="0"/>
              <a:t>DRAM and Memory Controller landscape is changing</a:t>
            </a:r>
          </a:p>
          <a:p>
            <a:r>
              <a:rPr lang="en-US" sz="2000" dirty="0"/>
              <a:t>Many new and upcoming standards</a:t>
            </a:r>
          </a:p>
          <a:p>
            <a:r>
              <a:rPr lang="en-US" sz="2000" dirty="0"/>
              <a:t>Many new controller designs</a:t>
            </a:r>
          </a:p>
          <a:p>
            <a:r>
              <a:rPr lang="en-US" sz="2000" dirty="0"/>
              <a:t>A fast and easy-to-extend simulator is very much needed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755576" y="2708920"/>
            <a:ext cx="7315200" cy="4064000"/>
          </a:xfrm>
          <a:prstGeom prst="rect">
            <a:avLst/>
          </a:prstGeom>
        </p:spPr>
      </p:pic>
    </p:spTree>
    <p:extLst>
      <p:ext uri="{BB962C8B-B14F-4D97-AF65-F5344CB8AC3E}">
        <p14:creationId xmlns:p14="http://schemas.microsoft.com/office/powerpoint/2010/main" val="384547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a:t>
            </a:r>
          </a:p>
        </p:txBody>
      </p:sp>
      <p:sp>
        <p:nvSpPr>
          <p:cNvPr id="3" name="Content Placeholder 2"/>
          <p:cNvSpPr>
            <a:spLocks noGrp="1"/>
          </p:cNvSpPr>
          <p:nvPr>
            <p:ph idx="1"/>
          </p:nvPr>
        </p:nvSpPr>
        <p:spPr/>
        <p:txBody>
          <a:bodyPr/>
          <a:lstStyle/>
          <a:p>
            <a:r>
              <a:rPr lang="en-US" dirty="0"/>
              <a:t>Provides out-of-the box support for many DRAM standards:</a:t>
            </a:r>
          </a:p>
          <a:p>
            <a:pPr lvl="1"/>
            <a:r>
              <a:rPr lang="en-US" dirty="0"/>
              <a:t>DDR3/4, LPDDR3/4, GDDR5, WIO1/2, HBM, plus new proposals (SALP, AL-DRAM, TLDRAM, RowClone, and SARP)</a:t>
            </a:r>
          </a:p>
          <a:p>
            <a:r>
              <a:rPr lang="en-US" dirty="0"/>
              <a:t>~2.5X faster than fastest open-source simulator</a:t>
            </a:r>
          </a:p>
          <a:p>
            <a:r>
              <a:rPr lang="en-US" dirty="0"/>
              <a:t>Modular and extensible to different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827584" y="3501008"/>
            <a:ext cx="7073900" cy="2654300"/>
          </a:xfrm>
          <a:prstGeom prst="rect">
            <a:avLst/>
          </a:prstGeom>
        </p:spPr>
      </p:pic>
    </p:spTree>
    <p:extLst>
      <p:ext uri="{BB962C8B-B14F-4D97-AF65-F5344CB8AC3E}">
        <p14:creationId xmlns:p14="http://schemas.microsoft.com/office/powerpoint/2010/main" val="1936351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Case Study: Comparison of DRAM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683568" y="4129360"/>
            <a:ext cx="6997700" cy="2540000"/>
          </a:xfrm>
          <a:prstGeom prst="rect">
            <a:avLst/>
          </a:prstGeom>
        </p:spPr>
      </p:pic>
      <p:pic>
        <p:nvPicPr>
          <p:cNvPr id="6" name="Picture 5"/>
          <p:cNvPicPr>
            <a:picLocks noChangeAspect="1"/>
          </p:cNvPicPr>
          <p:nvPr/>
        </p:nvPicPr>
        <p:blipFill>
          <a:blip r:embed="rId3"/>
          <a:stretch>
            <a:fillRect/>
          </a:stretch>
        </p:blipFill>
        <p:spPr>
          <a:xfrm>
            <a:off x="1043608" y="764704"/>
            <a:ext cx="6985000" cy="3048000"/>
          </a:xfrm>
          <a:prstGeom prst="rect">
            <a:avLst/>
          </a:prstGeom>
        </p:spPr>
      </p:pic>
      <p:sp>
        <p:nvSpPr>
          <p:cNvPr id="8" name="Rectangle 7"/>
          <p:cNvSpPr/>
          <p:nvPr/>
        </p:nvSpPr>
        <p:spPr>
          <a:xfrm>
            <a:off x="7812360" y="4604935"/>
            <a:ext cx="194421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Across 22 workloads, simple CPU model</a:t>
            </a:r>
          </a:p>
        </p:txBody>
      </p:sp>
    </p:spTree>
    <p:extLst>
      <p:ext uri="{BB962C8B-B14F-4D97-AF65-F5344CB8AC3E}">
        <p14:creationId xmlns:p14="http://schemas.microsoft.com/office/powerpoint/2010/main" val="91749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Paper and Source Code</a:t>
            </a:r>
          </a:p>
        </p:txBody>
      </p:sp>
      <p:sp>
        <p:nvSpPr>
          <p:cNvPr id="3" name="Content Placeholder 2"/>
          <p:cNvSpPr>
            <a:spLocks noGrp="1"/>
          </p:cNvSpPr>
          <p:nvPr>
            <p:ph idx="1"/>
          </p:nvPr>
        </p:nvSpPr>
        <p:spPr/>
        <p:txBody>
          <a:bodyPr/>
          <a:lstStyle/>
          <a:p>
            <a:r>
              <a:rPr lang="en-US" dirty="0"/>
              <a:t>Yoongu Kim, </a:t>
            </a:r>
            <a:r>
              <a:rPr lang="en-US" dirty="0" err="1"/>
              <a:t>Weikun</a:t>
            </a:r>
            <a:r>
              <a:rPr lang="en-US" dirty="0"/>
              <a:t> Yang, and Onur Mutlu,</a:t>
            </a:r>
            <a:br>
              <a:rPr lang="en-US" dirty="0"/>
            </a:br>
            <a:r>
              <a:rPr lang="en-US" b="1" dirty="0">
                <a:hlinkClick r:id="rId2"/>
              </a:rPr>
              <a:t>"Ramulator: A Fast and Extensible DRAM Simulator"</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p>
          <a:p>
            <a:endParaRPr lang="en-US" dirty="0"/>
          </a:p>
          <a:p>
            <a:r>
              <a:rPr lang="en-US" dirty="0"/>
              <a:t>Source code is released under the liberal MIT License</a:t>
            </a:r>
          </a:p>
          <a:p>
            <a:pPr lvl="1"/>
            <a:r>
              <a:rPr lang="en-US" dirty="0">
                <a:hlinkClick r:id="rId4"/>
              </a:rPr>
              <a:t>https://github.com/CMU-SAFARI/ramulator</a:t>
            </a: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5"/>
          <a:stretch>
            <a:fillRect/>
          </a:stretch>
        </p:blipFill>
        <p:spPr>
          <a:xfrm>
            <a:off x="0" y="4365104"/>
            <a:ext cx="9144000" cy="1190231"/>
          </a:xfrm>
          <a:prstGeom prst="rect">
            <a:avLst/>
          </a:prstGeom>
        </p:spPr>
      </p:pic>
    </p:spTree>
    <p:extLst>
      <p:ext uri="{BB962C8B-B14F-4D97-AF65-F5344CB8AC3E}">
        <p14:creationId xmlns:p14="http://schemas.microsoft.com/office/powerpoint/2010/main" val="3217048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End of Backup Slides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solidFill>
                  <a:srgbClr val="000000"/>
                </a:solidFill>
              </a:rPr>
              <a:pPr/>
              <a:t>154</a:t>
            </a:fld>
            <a:endParaRPr lang="en-US">
              <a:solidFill>
                <a:srgbClr val="000000"/>
              </a:solidFill>
            </a:endParaRPr>
          </a:p>
        </p:txBody>
      </p:sp>
    </p:spTree>
    <p:extLst>
      <p:ext uri="{BB962C8B-B14F-4D97-AF65-F5344CB8AC3E}">
        <p14:creationId xmlns:p14="http://schemas.microsoft.com/office/powerpoint/2010/main" val="1020926108"/>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Brief Self Introduction</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CS, since September 2015 (officially May 2016)</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2290791"/>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6">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6">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6">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6">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0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the Fixed Latency Mindset</a:t>
            </a:r>
          </a:p>
        </p:txBody>
      </p:sp>
      <p:sp>
        <p:nvSpPr>
          <p:cNvPr id="3" name="Content Placeholder 2"/>
          <p:cNvSpPr>
            <a:spLocks noGrp="1"/>
          </p:cNvSpPr>
          <p:nvPr>
            <p:ph idx="1"/>
          </p:nvPr>
        </p:nvSpPr>
        <p:spPr>
          <a:xfrm>
            <a:off x="228600" y="836712"/>
            <a:ext cx="8610600" cy="4876800"/>
          </a:xfrm>
        </p:spPr>
        <p:txBody>
          <a:bodyPr/>
          <a:lstStyle/>
          <a:p>
            <a:r>
              <a:rPr lang="en-US" dirty="0"/>
              <a:t>Reliable operation latency is actually very heterogeneous</a:t>
            </a:r>
          </a:p>
          <a:p>
            <a:pPr lvl="1"/>
            <a:r>
              <a:rPr lang="en-US" dirty="0"/>
              <a:t>Across temperatures, chips, parts of a chip, voltage levels, </a:t>
            </a:r>
            <a:r>
              <a:rPr lang="is-IS" dirty="0"/>
              <a:t>…</a:t>
            </a:r>
          </a:p>
          <a:p>
            <a:pPr lvl="1"/>
            <a:endParaRPr lang="is-IS" sz="1100" dirty="0"/>
          </a:p>
          <a:p>
            <a:r>
              <a:rPr lang="is-IS" dirty="0"/>
              <a:t>Idea: </a:t>
            </a:r>
            <a:r>
              <a:rPr lang="is-IS" dirty="0">
                <a:solidFill>
                  <a:srgbClr val="0000FF"/>
                </a:solidFill>
              </a:rPr>
              <a:t>Dynamically find out and use the lowest latency one can reliably access a memory location with</a:t>
            </a:r>
          </a:p>
          <a:p>
            <a:pPr lvl="1"/>
            <a:r>
              <a:rPr lang="is-IS" dirty="0"/>
              <a:t>Adaptive-Latency DRAM [HPCA 2015]</a:t>
            </a:r>
          </a:p>
          <a:p>
            <a:pPr lvl="1"/>
            <a:r>
              <a:rPr lang="is-IS" dirty="0"/>
              <a:t>Flexible-Latency DRAM [SIGMETRICS 2016]</a:t>
            </a:r>
          </a:p>
          <a:p>
            <a:pPr lvl="1"/>
            <a:r>
              <a:rPr lang="is-IS" dirty="0"/>
              <a:t>Design-Induced Variation-Aware DRAM [SIGMETRICS 2017]</a:t>
            </a:r>
          </a:p>
          <a:p>
            <a:pPr lvl="1"/>
            <a:r>
              <a:rPr lang="is-IS" dirty="0"/>
              <a:t>Voltron [SIGMETRICS 2017]</a:t>
            </a:r>
          </a:p>
          <a:p>
            <a:pPr lvl="1"/>
            <a:r>
              <a:rPr lang="is-IS" dirty="0"/>
              <a:t>DRAM Latency PUF [HPCA 2018]</a:t>
            </a:r>
          </a:p>
          <a:p>
            <a:pPr lvl="1"/>
            <a:r>
              <a:rPr lang="is-IS" dirty="0"/>
              <a:t>DRAM Latency True Random Number Generator [HPCA 2019]</a:t>
            </a:r>
          </a:p>
          <a:p>
            <a:pPr lvl="1"/>
            <a:r>
              <a:rPr lang="is-IS" sz="1800" dirty="0"/>
              <a:t>...</a:t>
            </a:r>
          </a:p>
          <a:p>
            <a:pPr lvl="1"/>
            <a:endParaRPr lang="is-IS" sz="1100" dirty="0"/>
          </a:p>
          <a:p>
            <a:r>
              <a:rPr lang="is-IS" dirty="0">
                <a:solidFill>
                  <a:srgbClr val="FF0000"/>
                </a:solidFill>
              </a:rPr>
              <a:t>We would like to find sources of latency heterogeneity and exploit them to minimize latency (or create other benefits)</a:t>
            </a:r>
          </a:p>
          <a:p>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18835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Latency Variation in Memory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55" name="Group 54"/>
          <p:cNvGrpSpPr/>
          <p:nvPr/>
        </p:nvGrpSpPr>
        <p:grpSpPr>
          <a:xfrm>
            <a:off x="741777" y="4953000"/>
            <a:ext cx="8040641" cy="992612"/>
            <a:chOff x="224591" y="5243899"/>
            <a:chExt cx="8510476" cy="992613"/>
          </a:xfrm>
        </p:grpSpPr>
        <p:grpSp>
          <p:nvGrpSpPr>
            <p:cNvPr id="56" name="Group 55"/>
            <p:cNvGrpSpPr/>
            <p:nvPr/>
          </p:nvGrpSpPr>
          <p:grpSpPr>
            <a:xfrm>
              <a:off x="224591" y="5243899"/>
              <a:ext cx="8510476" cy="523229"/>
              <a:chOff x="352625" y="3223796"/>
              <a:chExt cx="8510476" cy="523229"/>
            </a:xfrm>
          </p:grpSpPr>
          <p:cxnSp>
            <p:nvCxnSpPr>
              <p:cNvPr id="58" name="Straight Arrow Connector 57"/>
              <p:cNvCxnSpPr/>
              <p:nvPr/>
            </p:nvCxnSpPr>
            <p:spPr>
              <a:xfrm>
                <a:off x="1161179" y="3511042"/>
                <a:ext cx="6781800" cy="0"/>
              </a:xfrm>
              <a:prstGeom prst="straightConnector1">
                <a:avLst/>
              </a:prstGeom>
              <a:noFill/>
              <a:ln w="44450" cap="rnd" cmpd="sng" algn="ctr">
                <a:solidFill>
                  <a:sysClr val="windowText" lastClr="000000">
                    <a:lumMod val="65000"/>
                    <a:lumOff val="35000"/>
                  </a:sysClr>
                </a:solidFill>
                <a:prstDash val="solid"/>
                <a:miter lim="800000"/>
                <a:headEnd type="arrow" w="lg" len="lg"/>
                <a:tailEnd type="arrow" w="lg" len="lg"/>
              </a:ln>
              <a:effectLst/>
            </p:spPr>
          </p:cxnSp>
          <p:sp>
            <p:nvSpPr>
              <p:cNvPr id="59" name="TextBox 58"/>
              <p:cNvSpPr txBox="1"/>
              <p:nvPr/>
            </p:nvSpPr>
            <p:spPr>
              <a:xfrm>
                <a:off x="7871906" y="3223804"/>
                <a:ext cx="991195"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prstClr val="black">
                        <a:lumMod val="65000"/>
                        <a:lumOff val="35000"/>
                      </a:prstClr>
                    </a:solidFill>
                    <a:effectLst/>
                    <a:uLnTx/>
                    <a:uFillTx/>
                    <a:latin typeface="Gill Sans MT"/>
                    <a:ea typeface="+mn-ea"/>
                    <a:cs typeface="+mn-cs"/>
                  </a:rPr>
                  <a:t>High</a:t>
                </a:r>
              </a:p>
            </p:txBody>
          </p:sp>
          <p:sp>
            <p:nvSpPr>
              <p:cNvPr id="60" name="TextBox 59"/>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prstClr val="black">
                        <a:lumMod val="65000"/>
                        <a:lumOff val="35000"/>
                      </a:prstClr>
                    </a:solidFill>
                    <a:effectLst/>
                    <a:uLnTx/>
                    <a:uFillTx/>
                    <a:latin typeface="Gill Sans MT"/>
                    <a:ea typeface="+mn-ea"/>
                    <a:cs typeface="+mn-cs"/>
                  </a:rPr>
                  <a:t>Low</a:t>
                </a:r>
              </a:p>
            </p:txBody>
          </p:sp>
        </p:grpSp>
        <p:sp>
          <p:nvSpPr>
            <p:cNvPr id="57" name="TextBox 56"/>
            <p:cNvSpPr txBox="1"/>
            <p:nvPr/>
          </p:nvSpPr>
          <p:spPr>
            <a:xfrm>
              <a:off x="2964359" y="5713292"/>
              <a:ext cx="29278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prstClr val="black">
                      <a:lumMod val="65000"/>
                      <a:lumOff val="35000"/>
                    </a:prstClr>
                  </a:solidFill>
                  <a:effectLst/>
                  <a:uLnTx/>
                  <a:uFillTx/>
                  <a:latin typeface="Gill Sans MT"/>
                  <a:ea typeface="+mn-ea"/>
                  <a:cs typeface="+mn-cs"/>
                </a:rPr>
                <a:t>DRAM Latency</a:t>
              </a:r>
            </a:p>
          </p:txBody>
        </p:sp>
      </p:grpSp>
      <p:grpSp>
        <p:nvGrpSpPr>
          <p:cNvPr id="61" name="Group 60"/>
          <p:cNvGrpSpPr/>
          <p:nvPr/>
        </p:nvGrpSpPr>
        <p:grpSpPr>
          <a:xfrm>
            <a:off x="4138538" y="2878490"/>
            <a:ext cx="1202573" cy="1358640"/>
            <a:chOff x="2373000" y="3289560"/>
            <a:chExt cx="1202573" cy="1358640"/>
          </a:xfrm>
        </p:grpSpPr>
        <p:pic>
          <p:nvPicPr>
            <p:cNvPr id="62"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63" name="TextBox 62"/>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a:ea typeface="+mn-ea"/>
                  <a:cs typeface="+mn-cs"/>
                </a:rPr>
                <a:t>DRAM B</a:t>
              </a:r>
            </a:p>
          </p:txBody>
        </p:sp>
      </p:grpSp>
      <p:grpSp>
        <p:nvGrpSpPr>
          <p:cNvPr id="64" name="Group 63"/>
          <p:cNvGrpSpPr/>
          <p:nvPr/>
        </p:nvGrpSpPr>
        <p:grpSpPr>
          <a:xfrm>
            <a:off x="2019300" y="2878490"/>
            <a:ext cx="4856042" cy="2578172"/>
            <a:chOff x="2019300" y="2878490"/>
            <a:chExt cx="4856042" cy="2578172"/>
          </a:xfrm>
        </p:grpSpPr>
        <p:grpSp>
          <p:nvGrpSpPr>
            <p:cNvPr id="65" name="dram a"/>
            <p:cNvGrpSpPr/>
            <p:nvPr/>
          </p:nvGrpSpPr>
          <p:grpSpPr>
            <a:xfrm>
              <a:off x="2286832" y="2878490"/>
              <a:ext cx="1181157" cy="2578172"/>
              <a:chOff x="2445298" y="3289228"/>
              <a:chExt cx="1181157" cy="2578172"/>
            </a:xfrm>
          </p:grpSpPr>
          <p:cxnSp>
            <p:nvCxnSpPr>
              <p:cNvPr id="84" name="Straight Connector 83"/>
              <p:cNvCxnSpPr/>
              <p:nvPr/>
            </p:nvCxnSpPr>
            <p:spPr>
              <a:xfrm flipH="1" flipV="1">
                <a:off x="3035877" y="4647868"/>
                <a:ext cx="1"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sp>
            <p:nvSpPr>
              <p:cNvPr id="85" name="Oval 84"/>
              <p:cNvSpPr>
                <a:spLocks noChangeAspect="1"/>
              </p:cNvSpPr>
              <p:nvPr/>
            </p:nvSpPr>
            <p:spPr>
              <a:xfrm>
                <a:off x="2821185" y="5442309"/>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grpSp>
            <p:nvGrpSpPr>
              <p:cNvPr id="86" name="Group 85"/>
              <p:cNvGrpSpPr/>
              <p:nvPr/>
            </p:nvGrpSpPr>
            <p:grpSpPr>
              <a:xfrm>
                <a:off x="2445298" y="3289228"/>
                <a:ext cx="1181157" cy="1358640"/>
                <a:chOff x="2373000" y="3289560"/>
                <a:chExt cx="1181157" cy="1358640"/>
              </a:xfrm>
            </p:grpSpPr>
            <p:pic>
              <p:nvPicPr>
                <p:cNvPr id="87"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8" name="TextBox 87"/>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prstClr val="black">
                          <a:lumMod val="65000"/>
                          <a:lumOff val="35000"/>
                        </a:prstClr>
                      </a:solidFill>
                      <a:effectLst/>
                      <a:uLnTx/>
                      <a:uFillTx/>
                      <a:latin typeface="Gill Sans MT"/>
                      <a:ea typeface="+mn-ea"/>
                      <a:cs typeface="+mn-cs"/>
                    </a:rPr>
                    <a:t>DRAM A</a:t>
                  </a:r>
                </a:p>
              </p:txBody>
            </p:sp>
          </p:grpSp>
        </p:grpSp>
        <p:cxnSp>
          <p:nvCxnSpPr>
            <p:cNvPr id="66" name="Straight Connector 65"/>
            <p:cNvCxnSpPr/>
            <p:nvPr/>
          </p:nvCxnSpPr>
          <p:spPr>
            <a:xfrm flipH="1" flipV="1">
              <a:off x="4729117" y="4237130"/>
              <a:ext cx="1"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sp>
          <p:nvSpPr>
            <p:cNvPr id="67" name="Oval 66"/>
            <p:cNvSpPr>
              <a:spLocks noChangeAspect="1"/>
            </p:cNvSpPr>
            <p:nvPr/>
          </p:nvSpPr>
          <p:spPr>
            <a:xfrm>
              <a:off x="4514425" y="5031571"/>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grpSp>
          <p:nvGrpSpPr>
            <p:cNvPr id="68" name="dram c"/>
            <p:cNvGrpSpPr/>
            <p:nvPr/>
          </p:nvGrpSpPr>
          <p:grpSpPr>
            <a:xfrm>
              <a:off x="5372100" y="2878490"/>
              <a:ext cx="1215397" cy="2578172"/>
              <a:chOff x="2445298" y="3289228"/>
              <a:chExt cx="1215397" cy="2578172"/>
            </a:xfrm>
          </p:grpSpPr>
          <p:cxnSp>
            <p:nvCxnSpPr>
              <p:cNvPr id="79" name="Straight Connector 78"/>
              <p:cNvCxnSpPr/>
              <p:nvPr/>
            </p:nvCxnSpPr>
            <p:spPr>
              <a:xfrm flipH="1" flipV="1">
                <a:off x="3035877" y="4647868"/>
                <a:ext cx="1"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sp>
            <p:nvSpPr>
              <p:cNvPr id="80" name="Oval 79"/>
              <p:cNvSpPr>
                <a:spLocks noChangeAspect="1"/>
              </p:cNvSpPr>
              <p:nvPr/>
            </p:nvSpPr>
            <p:spPr>
              <a:xfrm>
                <a:off x="2821185" y="5442309"/>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grpSp>
            <p:nvGrpSpPr>
              <p:cNvPr id="81" name="Group 80"/>
              <p:cNvGrpSpPr/>
              <p:nvPr/>
            </p:nvGrpSpPr>
            <p:grpSpPr>
              <a:xfrm>
                <a:off x="2445298" y="3289228"/>
                <a:ext cx="1215397" cy="1358640"/>
                <a:chOff x="2373000" y="3289560"/>
                <a:chExt cx="1215397" cy="1358640"/>
              </a:xfrm>
            </p:grpSpPr>
            <p:pic>
              <p:nvPicPr>
                <p:cNvPr id="82"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3" name="TextBox 82"/>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prstClr val="black">
                          <a:lumMod val="65000"/>
                          <a:lumOff val="35000"/>
                        </a:prstClr>
                      </a:solidFill>
                      <a:effectLst/>
                      <a:uLnTx/>
                      <a:uFillTx/>
                      <a:latin typeface="Gill Sans MT"/>
                      <a:ea typeface="+mn-ea"/>
                      <a:cs typeface="+mn-cs"/>
                    </a:rPr>
                    <a:t>DRAM C</a:t>
                  </a:r>
                </a:p>
              </p:txBody>
            </p:sp>
          </p:grpSp>
        </p:grpSp>
        <p:grpSp>
          <p:nvGrpSpPr>
            <p:cNvPr id="69" name="fab var"/>
            <p:cNvGrpSpPr/>
            <p:nvPr/>
          </p:nvGrpSpPr>
          <p:grpSpPr>
            <a:xfrm>
              <a:off x="2019300" y="4338029"/>
              <a:ext cx="4856042" cy="857215"/>
              <a:chOff x="2057400" y="4748767"/>
              <a:chExt cx="4856042" cy="857215"/>
            </a:xfrm>
          </p:grpSpPr>
          <p:grpSp>
            <p:nvGrpSpPr>
              <p:cNvPr id="70" name="Group 69"/>
              <p:cNvGrpSpPr>
                <a:grpSpLocks noChangeAspect="1"/>
              </p:cNvGrpSpPr>
              <p:nvPr/>
            </p:nvGrpSpPr>
            <p:grpSpPr>
              <a:xfrm>
                <a:off x="2057400" y="4748767"/>
                <a:ext cx="1735529" cy="857215"/>
                <a:chOff x="1905000" y="3429000"/>
                <a:chExt cx="4800600" cy="1905000"/>
              </a:xfrm>
            </p:grpSpPr>
            <p:sp>
              <p:nvSpPr>
                <p:cNvPr id="7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mn-ea"/>
                    <a:cs typeface="+mn-cs"/>
                  </a:endParaRPr>
                </a:p>
              </p:txBody>
            </p:sp>
            <p:sp>
              <p:nvSpPr>
                <p:cNvPr id="7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mn-ea"/>
                    <a:cs typeface="+mn-cs"/>
                  </a:endParaRPr>
                </a:p>
              </p:txBody>
            </p:sp>
          </p:grpSp>
          <p:grpSp>
            <p:nvGrpSpPr>
              <p:cNvPr id="71" name="Group 70"/>
              <p:cNvGrpSpPr>
                <a:grpSpLocks noChangeAspect="1"/>
              </p:cNvGrpSpPr>
              <p:nvPr/>
            </p:nvGrpSpPr>
            <p:grpSpPr>
              <a:xfrm>
                <a:off x="3919607" y="4748767"/>
                <a:ext cx="1735529" cy="857215"/>
                <a:chOff x="1905000" y="3429000"/>
                <a:chExt cx="4800600" cy="1905000"/>
              </a:xfrm>
            </p:grpSpPr>
            <p:sp>
              <p:nvSpPr>
                <p:cNvPr id="75"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mn-ea"/>
                    <a:cs typeface="+mn-cs"/>
                  </a:endParaRPr>
                </a:p>
              </p:txBody>
            </p:sp>
            <p:sp>
              <p:nvSpPr>
                <p:cNvPr id="76"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mn-ea"/>
                    <a:cs typeface="+mn-cs"/>
                  </a:endParaRPr>
                </a:p>
              </p:txBody>
            </p:sp>
          </p:grpSp>
          <p:grpSp>
            <p:nvGrpSpPr>
              <p:cNvPr id="72" name="Group 71"/>
              <p:cNvGrpSpPr>
                <a:grpSpLocks noChangeAspect="1"/>
              </p:cNvGrpSpPr>
              <p:nvPr/>
            </p:nvGrpSpPr>
            <p:grpSpPr>
              <a:xfrm>
                <a:off x="5177913" y="4748767"/>
                <a:ext cx="1735529" cy="857215"/>
                <a:chOff x="1905000" y="3429000"/>
                <a:chExt cx="4800600" cy="1905000"/>
              </a:xfrm>
            </p:grpSpPr>
            <p:sp>
              <p:nvSpPr>
                <p:cNvPr id="73"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mn-ea"/>
                    <a:cs typeface="+mn-cs"/>
                  </a:endParaRPr>
                </a:p>
              </p:txBody>
            </p:sp>
            <p:sp>
              <p:nvSpPr>
                <p:cNvPr id="74"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mn-ea"/>
                    <a:cs typeface="+mn-cs"/>
                  </a:endParaRPr>
                </a:p>
              </p:txBody>
            </p:sp>
          </p:grpSp>
        </p:grpSp>
      </p:grpSp>
      <p:grpSp>
        <p:nvGrpSpPr>
          <p:cNvPr id="89" name="Group 88"/>
          <p:cNvGrpSpPr/>
          <p:nvPr/>
        </p:nvGrpSpPr>
        <p:grpSpPr>
          <a:xfrm>
            <a:off x="3647581" y="4237130"/>
            <a:ext cx="2030017" cy="1219532"/>
            <a:chOff x="3647581" y="4237130"/>
            <a:chExt cx="2030017" cy="1219532"/>
          </a:xfrm>
        </p:grpSpPr>
        <p:sp>
          <p:nvSpPr>
            <p:cNvPr id="90" name="Oval 89"/>
            <p:cNvSpPr>
              <a:spLocks noChangeAspect="1"/>
            </p:cNvSpPr>
            <p:nvPr/>
          </p:nvSpPr>
          <p:spPr>
            <a:xfrm>
              <a:off x="5248213" y="5031571"/>
              <a:ext cx="429385" cy="425091"/>
            </a:xfrm>
            <a:prstGeom prst="ellipse">
              <a:avLst/>
            </a:prstGeom>
            <a:solidFill>
              <a:srgbClr val="C0504D">
                <a:lumMod val="5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sp>
          <p:nvSpPr>
            <p:cNvPr id="91" name="Oval 90"/>
            <p:cNvSpPr>
              <a:spLocks noChangeAspect="1"/>
            </p:cNvSpPr>
            <p:nvPr/>
          </p:nvSpPr>
          <p:spPr>
            <a:xfrm>
              <a:off x="4181125" y="5031571"/>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sp>
          <p:nvSpPr>
            <p:cNvPr id="92" name="Oval 91"/>
            <p:cNvSpPr>
              <a:spLocks noChangeAspect="1"/>
            </p:cNvSpPr>
            <p:nvPr/>
          </p:nvSpPr>
          <p:spPr>
            <a:xfrm>
              <a:off x="3647581" y="5031571"/>
              <a:ext cx="429385" cy="425091"/>
            </a:xfrm>
            <a:prstGeom prst="ellipse">
              <a:avLst/>
            </a:prstGeom>
            <a:solidFill>
              <a:srgbClr val="C0504D">
                <a:lumMod val="20000"/>
                <a:lumOff val="8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sp>
          <p:nvSpPr>
            <p:cNvPr id="93" name="Oval 92"/>
            <p:cNvSpPr>
              <a:spLocks noChangeAspect="1"/>
            </p:cNvSpPr>
            <p:nvPr/>
          </p:nvSpPr>
          <p:spPr>
            <a:xfrm>
              <a:off x="4451347" y="5031571"/>
              <a:ext cx="429385" cy="425091"/>
            </a:xfrm>
            <a:prstGeom prst="ellipse">
              <a:avLst/>
            </a:prstGeom>
            <a:solidFill>
              <a:srgbClr val="C0504D">
                <a:lumMod val="60000"/>
                <a:lumOff val="4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sp>
          <p:nvSpPr>
            <p:cNvPr id="94" name="Oval 93"/>
            <p:cNvSpPr>
              <a:spLocks noChangeAspect="1"/>
            </p:cNvSpPr>
            <p:nvPr/>
          </p:nvSpPr>
          <p:spPr>
            <a:xfrm>
              <a:off x="4714669" y="5031571"/>
              <a:ext cx="429385" cy="425091"/>
            </a:xfrm>
            <a:prstGeom prst="ellipse">
              <a:avLst/>
            </a:prstGeom>
            <a:solidFill>
              <a:srgbClr val="C0504D">
                <a:lumMod val="75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cxnSp>
          <p:nvCxnSpPr>
            <p:cNvPr id="95" name="Straight Connector 94"/>
            <p:cNvCxnSpPr>
              <a:stCxn id="90" idx="0"/>
            </p:cNvCxnSpPr>
            <p:nvPr/>
          </p:nvCxnSpPr>
          <p:spPr>
            <a:xfrm flipH="1" flipV="1">
              <a:off x="4943811" y="4237131"/>
              <a:ext cx="519095" cy="794440"/>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6" name="Straight Connector 95"/>
            <p:cNvCxnSpPr>
              <a:stCxn id="92" idx="0"/>
            </p:cNvCxnSpPr>
            <p:nvPr/>
          </p:nvCxnSpPr>
          <p:spPr>
            <a:xfrm flipV="1">
              <a:off x="3862274" y="4249027"/>
              <a:ext cx="650052" cy="782544"/>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7" name="Straight Connector 96"/>
            <p:cNvCxnSpPr>
              <a:stCxn id="94" idx="0"/>
            </p:cNvCxnSpPr>
            <p:nvPr/>
          </p:nvCxnSpPr>
          <p:spPr>
            <a:xfrm flipH="1" flipV="1">
              <a:off x="4845377" y="4242062"/>
              <a:ext cx="83985" cy="789509"/>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8" name="Straight Connector 97"/>
            <p:cNvCxnSpPr>
              <a:stCxn id="93" idx="0"/>
              <a:endCxn id="62" idx="2"/>
            </p:cNvCxnSpPr>
            <p:nvPr/>
          </p:nvCxnSpPr>
          <p:spPr>
            <a:xfrm flipV="1">
              <a:off x="4666040" y="4237130"/>
              <a:ext cx="63077"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9" name="Straight Connector 98"/>
            <p:cNvCxnSpPr>
              <a:stCxn id="91" idx="0"/>
            </p:cNvCxnSpPr>
            <p:nvPr/>
          </p:nvCxnSpPr>
          <p:spPr>
            <a:xfrm flipV="1">
              <a:off x="4395818" y="4237130"/>
              <a:ext cx="207144"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grpSp>
      <p:grpSp>
        <p:nvGrpSpPr>
          <p:cNvPr id="100" name="Group 99"/>
          <p:cNvGrpSpPr/>
          <p:nvPr/>
        </p:nvGrpSpPr>
        <p:grpSpPr>
          <a:xfrm>
            <a:off x="5245076" y="4042855"/>
            <a:ext cx="3281668" cy="1133852"/>
            <a:chOff x="5245076" y="4042855"/>
            <a:chExt cx="3281668" cy="1133852"/>
          </a:xfrm>
        </p:grpSpPr>
        <p:cxnSp>
          <p:nvCxnSpPr>
            <p:cNvPr id="101" name="Straight Arrow Connector 100"/>
            <p:cNvCxnSpPr/>
            <p:nvPr/>
          </p:nvCxnSpPr>
          <p:spPr>
            <a:xfrm flipH="1">
              <a:off x="5529975" y="4445804"/>
              <a:ext cx="707587" cy="730903"/>
            </a:xfrm>
            <a:prstGeom prst="straightConnector1">
              <a:avLst/>
            </a:prstGeom>
            <a:noFill/>
            <a:ln w="31750" cap="rnd" cmpd="sng" algn="ctr">
              <a:solidFill>
                <a:sysClr val="windowText" lastClr="000000">
                  <a:lumMod val="50000"/>
                  <a:lumOff val="50000"/>
                </a:sysClr>
              </a:solidFill>
              <a:prstDash val="sysDash"/>
              <a:miter lim="800000"/>
              <a:tailEnd type="arrow" w="lg" len="lg"/>
            </a:ln>
            <a:effectLst/>
          </p:spPr>
        </p:cxnSp>
        <p:sp>
          <p:nvSpPr>
            <p:cNvPr id="102" name="label: dram cell"/>
            <p:cNvSpPr txBox="1"/>
            <p:nvPr/>
          </p:nvSpPr>
          <p:spPr>
            <a:xfrm>
              <a:off x="5245076" y="4042855"/>
              <a:ext cx="32816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Gill Sans MT"/>
                  <a:ea typeface="+mn-ea"/>
                  <a:cs typeface="+mn-cs"/>
                </a:rPr>
                <a:t>Slow cells</a:t>
              </a:r>
            </a:p>
          </p:txBody>
        </p:sp>
      </p:grpSp>
      <p:sp>
        <p:nvSpPr>
          <p:cNvPr id="103" name="TextBox 102"/>
          <p:cNvSpPr txBox="1"/>
          <p:nvPr/>
        </p:nvSpPr>
        <p:spPr>
          <a:xfrm>
            <a:off x="304800" y="1282205"/>
            <a:ext cx="86868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Heterogeneous manufacturing &amp; operating conditions</a:t>
            </a: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 </a:t>
            </a:r>
            <a:b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b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800" b="0" i="0" u="none" strike="noStrike" kern="1200" cap="none" spc="0" normalizeH="0" baseline="0" noProof="0" dirty="0">
                <a:ln>
                  <a:noFill/>
                </a:ln>
                <a:solidFill>
                  <a:srgbClr val="C0504D"/>
                </a:solidFill>
                <a:effectLst/>
                <a:uLnTx/>
                <a:uFillTx/>
                <a:latin typeface="Gill Sans MT"/>
                <a:ea typeface="+mn-ea"/>
                <a:cs typeface="+mn-cs"/>
              </a:rPr>
              <a:t>latency variation in timing parameters</a:t>
            </a:r>
          </a:p>
        </p:txBody>
      </p:sp>
    </p:spTree>
    <p:extLst>
      <p:ext uri="{BB962C8B-B14F-4D97-AF65-F5344CB8AC3E}">
        <p14:creationId xmlns:p14="http://schemas.microsoft.com/office/powerpoint/2010/main" val="12462847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4"/>
                                        </p:tgtEl>
                                        <p:attrNameLst>
                                          <p:attrName>style.visibility</p:attrName>
                                        </p:attrNameLst>
                                      </p:cBhvr>
                                      <p:to>
                                        <p:strVal val="hidden"/>
                                      </p:to>
                                    </p:set>
                                  </p:childTnLst>
                                </p:cTn>
                              </p:par>
                              <p:par>
                                <p:cTn id="7" presetID="55"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p:cTn id="9" dur="1000" fill="hold"/>
                                        <p:tgtEl>
                                          <p:spTgt spid="89"/>
                                        </p:tgtEl>
                                        <p:attrNameLst>
                                          <p:attrName>ppt_w</p:attrName>
                                        </p:attrNameLst>
                                      </p:cBhvr>
                                      <p:tavLst>
                                        <p:tav tm="0">
                                          <p:val>
                                            <p:strVal val="#ppt_w*0.70"/>
                                          </p:val>
                                        </p:tav>
                                        <p:tav tm="100000">
                                          <p:val>
                                            <p:strVal val="#ppt_w"/>
                                          </p:val>
                                        </p:tav>
                                      </p:tavLst>
                                    </p:anim>
                                    <p:anim calcmode="lin" valueType="num">
                                      <p:cBhvr>
                                        <p:cTn id="10" dur="1000" fill="hold"/>
                                        <p:tgtEl>
                                          <p:spTgt spid="89"/>
                                        </p:tgtEl>
                                        <p:attrNameLst>
                                          <p:attrName>ppt_h</p:attrName>
                                        </p:attrNameLst>
                                      </p:cBhvr>
                                      <p:tavLst>
                                        <p:tav tm="0">
                                          <p:val>
                                            <p:strVal val="#ppt_h"/>
                                          </p:val>
                                        </p:tav>
                                        <p:tav tm="100000">
                                          <p:val>
                                            <p:strVal val="#ppt_h"/>
                                          </p:val>
                                        </p:tav>
                                      </p:tavLst>
                                    </p:anim>
                                    <p:animEffect transition="in" filter="fade">
                                      <p:cBhvr>
                                        <p:cTn id="11" dur="1000"/>
                                        <p:tgtEl>
                                          <p:spTgt spid="89"/>
                                        </p:tgtEl>
                                      </p:cBhvr>
                                    </p:animEffect>
                                  </p:childTnLst>
                                </p:cTn>
                              </p:par>
                              <p:par>
                                <p:cTn id="12" presetID="10" presetClass="entr" presetSubtype="0" fill="hold" nodeType="with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fade">
                                      <p:cBhvr>
                                        <p:cTn id="14"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Latency High?</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3" name="Content Placeholder 2"/>
          <p:cNvSpPr>
            <a:spLocks noGrp="1"/>
          </p:cNvSpPr>
          <p:nvPr>
            <p:ph idx="1"/>
          </p:nvPr>
        </p:nvSpPr>
        <p:spPr/>
        <p:txBody>
          <a:bodyPr>
            <a:normAutofit/>
          </a:bodyPr>
          <a:lstStyle/>
          <a:p>
            <a:r>
              <a:rPr lang="en-US" dirty="0">
                <a:solidFill>
                  <a:srgbClr val="0070C0"/>
                </a:solidFill>
              </a:rPr>
              <a:t>DRAM latency: Delay as specified in DRAM standards</a:t>
            </a:r>
          </a:p>
          <a:p>
            <a:pPr lvl="1"/>
            <a:r>
              <a:rPr lang="en-US" dirty="0"/>
              <a:t>Doesn’t reflect true DRAM device latency</a:t>
            </a:r>
          </a:p>
          <a:p>
            <a:r>
              <a:rPr lang="en-US" dirty="0"/>
              <a:t>Imperfect manufacturing process </a:t>
            </a:r>
            <a:r>
              <a:rPr lang="en-US" dirty="0">
                <a:latin typeface="Cambria Math" panose="02040503050406030204" pitchFamily="18" charset="0"/>
                <a:ea typeface="Cambria Math" panose="02040503050406030204" pitchFamily="18" charset="0"/>
              </a:rPr>
              <a:t>→ </a:t>
            </a:r>
            <a:r>
              <a:rPr lang="en-US" dirty="0"/>
              <a:t>latency variation</a:t>
            </a:r>
          </a:p>
          <a:p>
            <a:r>
              <a:rPr lang="en-US" b="1" dirty="0"/>
              <a:t>High standard latency </a:t>
            </a:r>
            <a:r>
              <a:rPr lang="en-US" dirty="0"/>
              <a:t>chosen to increase yield</a:t>
            </a:r>
          </a:p>
          <a:p>
            <a:endParaRPr lang="en-US" b="1" dirty="0"/>
          </a:p>
          <a:p>
            <a:endParaRPr lang="en-US" b="1" dirty="0"/>
          </a:p>
          <a:p>
            <a:endParaRPr lang="en-US" b="1" dirty="0"/>
          </a:p>
          <a:p>
            <a:pPr marL="0" indent="0">
              <a:buNone/>
            </a:pPr>
            <a:endParaRPr lang="en-US" dirty="0"/>
          </a:p>
        </p:txBody>
      </p:sp>
      <p:grpSp>
        <p:nvGrpSpPr>
          <p:cNvPr id="6" name="Group 5"/>
          <p:cNvGrpSpPr/>
          <p:nvPr/>
        </p:nvGrpSpPr>
        <p:grpSpPr>
          <a:xfrm>
            <a:off x="692768" y="5363738"/>
            <a:ext cx="8040641" cy="992612"/>
            <a:chOff x="224591" y="5243899"/>
            <a:chExt cx="8510476" cy="992613"/>
          </a:xfrm>
        </p:grpSpPr>
        <p:grpSp>
          <p:nvGrpSpPr>
            <p:cNvPr id="52" name="Group 51"/>
            <p:cNvGrpSpPr/>
            <p:nvPr/>
          </p:nvGrpSpPr>
          <p:grpSpPr>
            <a:xfrm>
              <a:off x="224591" y="5243899"/>
              <a:ext cx="8510476" cy="523229"/>
              <a:chOff x="352625" y="3223796"/>
              <a:chExt cx="8510476" cy="523229"/>
            </a:xfrm>
          </p:grpSpPr>
          <p:cxnSp>
            <p:nvCxnSpPr>
              <p:cNvPr id="57" name="Straight Arrow Connector 56"/>
              <p:cNvCxnSpPr/>
              <p:nvPr/>
            </p:nvCxnSpPr>
            <p:spPr>
              <a:xfrm>
                <a:off x="1161179" y="3511042"/>
                <a:ext cx="6781800" cy="0"/>
              </a:xfrm>
              <a:prstGeom prst="straightConnector1">
                <a:avLst/>
              </a:prstGeom>
              <a:ln w="44450" cap="rnd">
                <a:solidFill>
                  <a:schemeClr val="tx1">
                    <a:lumMod val="65000"/>
                    <a:lumOff val="3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871907" y="3223804"/>
                <a:ext cx="99119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High</a:t>
                </a:r>
              </a:p>
            </p:txBody>
          </p:sp>
          <p:sp>
            <p:nvSpPr>
              <p:cNvPr id="63" name="TextBox 62"/>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Low</a:t>
                </a:r>
              </a:p>
            </p:txBody>
          </p:sp>
        </p:grpSp>
        <p:sp>
          <p:nvSpPr>
            <p:cNvPr id="65" name="TextBox 64"/>
            <p:cNvSpPr txBox="1"/>
            <p:nvPr/>
          </p:nvSpPr>
          <p:spPr>
            <a:xfrm>
              <a:off x="2900472" y="5713292"/>
              <a:ext cx="29917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Latency</a:t>
              </a:r>
            </a:p>
          </p:txBody>
        </p:sp>
      </p:grpSp>
      <p:grpSp>
        <p:nvGrpSpPr>
          <p:cNvPr id="27" name="dram a"/>
          <p:cNvGrpSpPr/>
          <p:nvPr/>
        </p:nvGrpSpPr>
        <p:grpSpPr>
          <a:xfrm>
            <a:off x="2237823" y="3289228"/>
            <a:ext cx="1181157" cy="2578172"/>
            <a:chOff x="2445298" y="3289228"/>
            <a:chExt cx="1181157" cy="2578172"/>
          </a:xfrm>
        </p:grpSpPr>
        <p:cxnSp>
          <p:nvCxnSpPr>
            <p:cNvPr id="16" name="Straight Connector 15"/>
            <p:cNvCxnSpPr>
              <a:stCxn id="68" idx="0"/>
              <a:endCxn id="64" idx="2"/>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14" name="Group 13"/>
            <p:cNvGrpSpPr/>
            <p:nvPr/>
          </p:nvGrpSpPr>
          <p:grpSpPr>
            <a:xfrm>
              <a:off x="2445298" y="3289228"/>
              <a:ext cx="1181157" cy="1358640"/>
              <a:chOff x="2373000" y="3289560"/>
              <a:chExt cx="1181157" cy="1358640"/>
            </a:xfrm>
          </p:grpSpPr>
          <p:pic>
            <p:nvPicPr>
              <p:cNvPr id="6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10" name="TextBox 9"/>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A</a:t>
                </a:r>
              </a:p>
            </p:txBody>
          </p:sp>
        </p:grpSp>
      </p:grpSp>
      <p:grpSp>
        <p:nvGrpSpPr>
          <p:cNvPr id="74" name="dram b"/>
          <p:cNvGrpSpPr/>
          <p:nvPr/>
        </p:nvGrpSpPr>
        <p:grpSpPr>
          <a:xfrm>
            <a:off x="4089529" y="3289228"/>
            <a:ext cx="1202573" cy="2578172"/>
            <a:chOff x="2445298" y="3289228"/>
            <a:chExt cx="1202573" cy="2578172"/>
          </a:xfrm>
        </p:grpSpPr>
        <p:cxnSp>
          <p:nvCxnSpPr>
            <p:cNvPr id="75" name="Straight Connector 74"/>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76" name="Oval 75"/>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77" name="Group 76"/>
            <p:cNvGrpSpPr/>
            <p:nvPr/>
          </p:nvGrpSpPr>
          <p:grpSpPr>
            <a:xfrm>
              <a:off x="2445298" y="3289228"/>
              <a:ext cx="1202573" cy="1358640"/>
              <a:chOff x="2373000" y="3289560"/>
              <a:chExt cx="1202573" cy="1358640"/>
            </a:xfrm>
          </p:grpSpPr>
          <p:pic>
            <p:nvPicPr>
              <p:cNvPr id="7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79" name="TextBox 78"/>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B</a:t>
                </a:r>
              </a:p>
            </p:txBody>
          </p:sp>
        </p:grpSp>
      </p:grpSp>
      <p:grpSp>
        <p:nvGrpSpPr>
          <p:cNvPr id="80" name="dram c"/>
          <p:cNvGrpSpPr/>
          <p:nvPr/>
        </p:nvGrpSpPr>
        <p:grpSpPr>
          <a:xfrm>
            <a:off x="5323091" y="3289228"/>
            <a:ext cx="1215397" cy="2578172"/>
            <a:chOff x="2445298" y="3289228"/>
            <a:chExt cx="1215397" cy="2578172"/>
          </a:xfrm>
        </p:grpSpPr>
        <p:cxnSp>
          <p:nvCxnSpPr>
            <p:cNvPr id="81" name="Straight Connector 80"/>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82" name="Oval 81"/>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83" name="Group 82"/>
            <p:cNvGrpSpPr/>
            <p:nvPr/>
          </p:nvGrpSpPr>
          <p:grpSpPr>
            <a:xfrm>
              <a:off x="2445298" y="3289228"/>
              <a:ext cx="1215397" cy="1358640"/>
              <a:chOff x="2373000" y="3289560"/>
              <a:chExt cx="1215397" cy="1358640"/>
            </a:xfrm>
          </p:grpSpPr>
          <p:pic>
            <p:nvPicPr>
              <p:cNvPr id="8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5" name="TextBox 84"/>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C</a:t>
                </a:r>
              </a:p>
            </p:txBody>
          </p:sp>
        </p:grpSp>
      </p:grpSp>
      <p:sp>
        <p:nvSpPr>
          <p:cNvPr id="92" name="TextBox 91"/>
          <p:cNvSpPr txBox="1"/>
          <p:nvPr/>
        </p:nvSpPr>
        <p:spPr>
          <a:xfrm>
            <a:off x="126972" y="4461942"/>
            <a:ext cx="215815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Manufacturing</a:t>
            </a:r>
            <a:b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b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Variation</a:t>
            </a:r>
          </a:p>
        </p:txBody>
      </p:sp>
      <p:cxnSp>
        <p:nvCxnSpPr>
          <p:cNvPr id="37" name="fab line 1"/>
          <p:cNvCxnSpPr/>
          <p:nvPr/>
        </p:nvCxnSpPr>
        <p:spPr>
          <a:xfrm>
            <a:off x="2832524" y="5045088"/>
            <a:ext cx="1847517"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94" name="fab line 2"/>
          <p:cNvCxnSpPr/>
          <p:nvPr/>
        </p:nvCxnSpPr>
        <p:spPr>
          <a:xfrm>
            <a:off x="4713491" y="5045088"/>
            <a:ext cx="1224991"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grpSp>
        <p:nvGrpSpPr>
          <p:cNvPr id="31" name="fab var"/>
          <p:cNvGrpSpPr/>
          <p:nvPr/>
        </p:nvGrpSpPr>
        <p:grpSpPr>
          <a:xfrm>
            <a:off x="1970291" y="4748767"/>
            <a:ext cx="4856042" cy="857215"/>
            <a:chOff x="2057400" y="4748767"/>
            <a:chExt cx="4856042" cy="857215"/>
          </a:xfrm>
        </p:grpSpPr>
        <p:grpSp>
          <p:nvGrpSpPr>
            <p:cNvPr id="8" name="Group 7"/>
            <p:cNvGrpSpPr>
              <a:grpSpLocks noChangeAspect="1"/>
            </p:cNvGrpSpPr>
            <p:nvPr/>
          </p:nvGrpSpPr>
          <p:grpSpPr>
            <a:xfrm>
              <a:off x="2057400" y="4748767"/>
              <a:ext cx="1735529" cy="857215"/>
              <a:chOff x="1905000" y="3429000"/>
              <a:chExt cx="4800600" cy="1905000"/>
            </a:xfrm>
          </p:grpSpPr>
          <p:sp>
            <p:nvSpPr>
              <p:cNvPr id="66"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67"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6" name="Group 85"/>
            <p:cNvGrpSpPr>
              <a:grpSpLocks noChangeAspect="1"/>
            </p:cNvGrpSpPr>
            <p:nvPr/>
          </p:nvGrpSpPr>
          <p:grpSpPr>
            <a:xfrm>
              <a:off x="3919607" y="4748767"/>
              <a:ext cx="1735529" cy="857215"/>
              <a:chOff x="1905000" y="3429000"/>
              <a:chExt cx="4800600" cy="1905000"/>
            </a:xfrm>
          </p:grpSpPr>
          <p:sp>
            <p:nvSpPr>
              <p:cNvPr id="8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8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9" name="Group 88"/>
            <p:cNvGrpSpPr>
              <a:grpSpLocks noChangeAspect="1"/>
            </p:cNvGrpSpPr>
            <p:nvPr/>
          </p:nvGrpSpPr>
          <p:grpSpPr>
            <a:xfrm>
              <a:off x="5177913" y="4748767"/>
              <a:ext cx="1735529" cy="857215"/>
              <a:chOff x="1905000" y="3429000"/>
              <a:chExt cx="4800600" cy="1905000"/>
            </a:xfrm>
          </p:grpSpPr>
          <p:sp>
            <p:nvSpPr>
              <p:cNvPr id="90"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91"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grpSp>
        <p:nvGrpSpPr>
          <p:cNvPr id="102" name="Group 101"/>
          <p:cNvGrpSpPr/>
          <p:nvPr/>
        </p:nvGrpSpPr>
        <p:grpSpPr>
          <a:xfrm>
            <a:off x="6453811" y="3296340"/>
            <a:ext cx="1460080" cy="2567188"/>
            <a:chOff x="6413080" y="3296340"/>
            <a:chExt cx="1460080" cy="2567188"/>
          </a:xfrm>
        </p:grpSpPr>
        <p:grpSp>
          <p:nvGrpSpPr>
            <p:cNvPr id="96" name="standard latency"/>
            <p:cNvGrpSpPr/>
            <p:nvPr/>
          </p:nvGrpSpPr>
          <p:grpSpPr>
            <a:xfrm>
              <a:off x="6413080" y="3296340"/>
              <a:ext cx="1460080" cy="2354643"/>
              <a:chOff x="5817951" y="3264492"/>
              <a:chExt cx="1460080" cy="2354643"/>
            </a:xfrm>
          </p:grpSpPr>
          <p:sp>
            <p:nvSpPr>
              <p:cNvPr id="97" name="TextBox 96"/>
              <p:cNvSpPr txBox="1"/>
              <p:nvPr/>
            </p:nvSpPr>
            <p:spPr>
              <a:xfrm>
                <a:off x="5817951" y="3264492"/>
                <a:ext cx="146008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Latency</a:t>
                </a:r>
              </a:p>
            </p:txBody>
          </p:sp>
          <p:cxnSp>
            <p:nvCxnSpPr>
              <p:cNvPr id="98" name="Straight Connector 97"/>
              <p:cNvCxnSpPr/>
              <p:nvPr/>
            </p:nvCxnSpPr>
            <p:spPr>
              <a:xfrm flipV="1">
                <a:off x="6552912" y="4235352"/>
                <a:ext cx="0" cy="1383783"/>
              </a:xfrm>
              <a:prstGeom prst="line">
                <a:avLst/>
              </a:prstGeom>
              <a:ln w="44450" cap="rnd">
                <a:solidFill>
                  <a:srgbClr val="0070C0"/>
                </a:solidFill>
                <a:prstDash val="solid"/>
                <a:headEnd type="oval" w="lg" len="lg"/>
                <a:tailEnd type="none" w="lg" len="lg"/>
              </a:ln>
            </p:spPr>
            <p:style>
              <a:lnRef idx="1">
                <a:schemeClr val="accent1"/>
              </a:lnRef>
              <a:fillRef idx="0">
                <a:schemeClr val="accent1"/>
              </a:fillRef>
              <a:effectRef idx="0">
                <a:schemeClr val="accent1"/>
              </a:effectRef>
              <a:fontRef idx="minor">
                <a:schemeClr val="tx1"/>
              </a:fontRef>
            </p:style>
          </p:cxnSp>
        </p:grpSp>
        <p:sp>
          <p:nvSpPr>
            <p:cNvPr id="101" name="Oval 100"/>
            <p:cNvSpPr>
              <a:spLocks noChangeAspect="1"/>
            </p:cNvSpPr>
            <p:nvPr/>
          </p:nvSpPr>
          <p:spPr>
            <a:xfrm>
              <a:off x="6927314" y="5438437"/>
              <a:ext cx="429385" cy="425091"/>
            </a:xfrm>
            <a:prstGeom prst="ellipse">
              <a:avLst/>
            </a:prstGeom>
            <a:solidFill>
              <a:srgbClr val="0070C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148802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7" presetClass="entr" presetSubtype="10" fill="hold" nodeType="withEffect">
                                  <p:stCondLst>
                                    <p:cond delay="500"/>
                                  </p:stCondLst>
                                  <p:childTnLst>
                                    <p:set>
                                      <p:cBhvr>
                                        <p:cTn id="18" dur="1" fill="hold">
                                          <p:stCondLst>
                                            <p:cond delay="0"/>
                                          </p:stCondLst>
                                        </p:cTn>
                                        <p:tgtEl>
                                          <p:spTgt spid="80"/>
                                        </p:tgtEl>
                                        <p:attrNameLst>
                                          <p:attrName>style.visibility</p:attrName>
                                        </p:attrNameLst>
                                      </p:cBhvr>
                                      <p:to>
                                        <p:strVal val="visible"/>
                                      </p:to>
                                    </p:set>
                                    <p:anim calcmode="lin" valueType="num">
                                      <p:cBhvr>
                                        <p:cTn id="19" dur="500" fill="hold"/>
                                        <p:tgtEl>
                                          <p:spTgt spid="80"/>
                                        </p:tgtEl>
                                        <p:attrNameLst>
                                          <p:attrName>ppt_w</p:attrName>
                                        </p:attrNameLst>
                                      </p:cBhvr>
                                      <p:tavLst>
                                        <p:tav tm="0">
                                          <p:val>
                                            <p:fltVal val="0"/>
                                          </p:val>
                                        </p:tav>
                                        <p:tav tm="100000">
                                          <p:val>
                                            <p:strVal val="#ppt_w"/>
                                          </p:val>
                                        </p:tav>
                                      </p:tavLst>
                                    </p:anim>
                                    <p:anim calcmode="lin" valueType="num">
                                      <p:cBhvr>
                                        <p:cTn id="20" dur="500" fill="hold"/>
                                        <p:tgtEl>
                                          <p:spTgt spid="80"/>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500"/>
                                  </p:stCondLst>
                                  <p:childTnLst>
                                    <p:set>
                                      <p:cBhvr>
                                        <p:cTn id="22" dur="1" fill="hold">
                                          <p:stCondLst>
                                            <p:cond delay="0"/>
                                          </p:stCondLst>
                                        </p:cTn>
                                        <p:tgtEl>
                                          <p:spTgt spid="74"/>
                                        </p:tgtEl>
                                        <p:attrNameLst>
                                          <p:attrName>style.visibility</p:attrName>
                                        </p:attrNameLst>
                                      </p:cBhvr>
                                      <p:to>
                                        <p:strVal val="visible"/>
                                      </p:to>
                                    </p:set>
                                    <p:anim calcmode="lin" valueType="num">
                                      <p:cBhvr>
                                        <p:cTn id="23" dur="500" fill="hold"/>
                                        <p:tgtEl>
                                          <p:spTgt spid="74"/>
                                        </p:tgtEl>
                                        <p:attrNameLst>
                                          <p:attrName>ppt_w</p:attrName>
                                        </p:attrNameLst>
                                      </p:cBhvr>
                                      <p:tavLst>
                                        <p:tav tm="0">
                                          <p:val>
                                            <p:fltVal val="0"/>
                                          </p:val>
                                        </p:tav>
                                        <p:tav tm="100000">
                                          <p:val>
                                            <p:strVal val="#ppt_w"/>
                                          </p:val>
                                        </p:tav>
                                      </p:tavLst>
                                    </p:anim>
                                    <p:anim calcmode="lin" valueType="num">
                                      <p:cBhvr>
                                        <p:cTn id="24" dur="500" fill="hold"/>
                                        <p:tgtEl>
                                          <p:spTgt spid="74"/>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strVal val="#ppt_h"/>
                                          </p:val>
                                        </p:tav>
                                        <p:tav tm="100000">
                                          <p:val>
                                            <p:strVal val="#ppt_h"/>
                                          </p:val>
                                        </p:tav>
                                      </p:tavLst>
                                    </p:anim>
                                  </p:childTnLst>
                                </p:cTn>
                              </p:par>
                              <p:par>
                                <p:cTn id="29" presetID="16" presetClass="entr" presetSubtype="37" fill="hold" nodeType="withEffect">
                                  <p:stCondLst>
                                    <p:cond delay="3000"/>
                                  </p:stCondLst>
                                  <p:childTnLst>
                                    <p:set>
                                      <p:cBhvr>
                                        <p:cTn id="30" dur="1" fill="hold">
                                          <p:stCondLst>
                                            <p:cond delay="0"/>
                                          </p:stCondLst>
                                        </p:cTn>
                                        <p:tgtEl>
                                          <p:spTgt spid="37"/>
                                        </p:tgtEl>
                                        <p:attrNameLst>
                                          <p:attrName>style.visibility</p:attrName>
                                        </p:attrNameLst>
                                      </p:cBhvr>
                                      <p:to>
                                        <p:strVal val="visible"/>
                                      </p:to>
                                    </p:set>
                                    <p:animEffect transition="in" filter="barn(outVertical)">
                                      <p:cBhvr>
                                        <p:cTn id="31" dur="500"/>
                                        <p:tgtEl>
                                          <p:spTgt spid="37"/>
                                        </p:tgtEl>
                                      </p:cBhvr>
                                    </p:animEffect>
                                  </p:childTnLst>
                                </p:cTn>
                              </p:par>
                              <p:par>
                                <p:cTn id="32" presetID="16" presetClass="entr" presetSubtype="37" fill="hold" nodeType="withEffect">
                                  <p:stCondLst>
                                    <p:cond delay="3000"/>
                                  </p:stCondLst>
                                  <p:childTnLst>
                                    <p:set>
                                      <p:cBhvr>
                                        <p:cTn id="33" dur="1" fill="hold">
                                          <p:stCondLst>
                                            <p:cond delay="0"/>
                                          </p:stCondLst>
                                        </p:cTn>
                                        <p:tgtEl>
                                          <p:spTgt spid="94"/>
                                        </p:tgtEl>
                                        <p:attrNameLst>
                                          <p:attrName>style.visibility</p:attrName>
                                        </p:attrNameLst>
                                      </p:cBhvr>
                                      <p:to>
                                        <p:strVal val="visible"/>
                                      </p:to>
                                    </p:set>
                                    <p:animEffect transition="in" filter="barn(outVertical)">
                                      <p:cBhvr>
                                        <p:cTn id="34" dur="500"/>
                                        <p:tgtEl>
                                          <p:spTgt spid="94"/>
                                        </p:tgtEl>
                                      </p:cBhvr>
                                    </p:animEffect>
                                  </p:childTnLst>
                                </p:cTn>
                              </p:par>
                              <p:par>
                                <p:cTn id="35" presetID="1" presetClass="entr" presetSubtype="0" fill="hold" grpId="0" nodeType="withEffect">
                                  <p:stCondLst>
                                    <p:cond delay="300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2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What Causes the Long Memory Latency?</a:t>
            </a:r>
          </a:p>
        </p:txBody>
      </p:sp>
      <p:sp>
        <p:nvSpPr>
          <p:cNvPr id="3" name="Content Placeholder 2"/>
          <p:cNvSpPr>
            <a:spLocks noGrp="1"/>
          </p:cNvSpPr>
          <p:nvPr>
            <p:ph idx="1"/>
          </p:nvPr>
        </p:nvSpPr>
        <p:spPr>
          <a:xfrm>
            <a:off x="228600" y="1052736"/>
            <a:ext cx="8610600" cy="5051648"/>
          </a:xfrm>
        </p:spPr>
        <p:txBody>
          <a:bodyPr/>
          <a:lstStyle/>
          <a:p>
            <a:r>
              <a:rPr lang="en-US" b="1" dirty="0">
                <a:solidFill>
                  <a:srgbClr val="FF0000"/>
                </a:solidFill>
              </a:rPr>
              <a:t>Conservative timing margins! </a:t>
            </a:r>
          </a:p>
          <a:p>
            <a:endParaRPr lang="en-US" dirty="0">
              <a:solidFill>
                <a:srgbClr val="FF0000"/>
              </a:solidFill>
            </a:endParaRPr>
          </a:p>
          <a:p>
            <a:r>
              <a:rPr lang="en-US" dirty="0">
                <a:solidFill>
                  <a:srgbClr val="0000FF"/>
                </a:solidFill>
              </a:rPr>
              <a:t>DRAM timing parameters are set to cover the worst case</a:t>
            </a:r>
          </a:p>
          <a:p>
            <a:pPr lvl="1"/>
            <a:endParaRPr lang="en-US" dirty="0"/>
          </a:p>
          <a:p>
            <a:r>
              <a:rPr lang="en-US" dirty="0">
                <a:solidFill>
                  <a:srgbClr val="FF0000"/>
                </a:solidFill>
              </a:rPr>
              <a:t>Worst-case temperatures </a:t>
            </a:r>
          </a:p>
          <a:p>
            <a:pPr lvl="1"/>
            <a:r>
              <a:rPr lang="en-US" dirty="0"/>
              <a:t>85 degrees vs. common-case</a:t>
            </a:r>
          </a:p>
          <a:p>
            <a:pPr lvl="1"/>
            <a:r>
              <a:rPr lang="en-US" dirty="0"/>
              <a:t>to enable a wide range of operating conditions</a:t>
            </a:r>
          </a:p>
          <a:p>
            <a:r>
              <a:rPr lang="en-US" dirty="0">
                <a:solidFill>
                  <a:srgbClr val="FF0000"/>
                </a:solidFill>
              </a:rPr>
              <a:t>Worst-case devices </a:t>
            </a:r>
          </a:p>
          <a:p>
            <a:pPr lvl="1"/>
            <a:r>
              <a:rPr lang="en-US" dirty="0"/>
              <a:t>DRAM cell with smallest charge across any acceptable device</a:t>
            </a:r>
          </a:p>
          <a:p>
            <a:pPr lvl="1"/>
            <a:r>
              <a:rPr lang="en-US" dirty="0"/>
              <a:t>to tolerate process variation at acceptable yield</a:t>
            </a:r>
          </a:p>
          <a:p>
            <a:pPr lvl="1"/>
            <a:endParaRPr lang="en-US" dirty="0"/>
          </a:p>
          <a:p>
            <a:r>
              <a:rPr lang="en-US" dirty="0">
                <a:solidFill>
                  <a:srgbClr val="0000FF"/>
                </a:solidFill>
              </a:rPr>
              <a:t>This leads to large timing margins for the common case</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4182582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latin typeface="Tahoma" charset="0"/>
                <a:ea typeface="ＭＳ Ｐゴシック" charset="0"/>
                <a:cs typeface="ＭＳ Ｐゴシック" charset="0"/>
              </a:rPr>
              <a:t>Major Trends Affecting Main Memory</a:t>
            </a:r>
          </a:p>
          <a:p>
            <a:pPr eaLnBrk="1" hangingPunct="1"/>
            <a:r>
              <a:rPr lang="en-US" dirty="0">
                <a:solidFill>
                  <a:srgbClr val="0000FF"/>
                </a:solidFill>
                <a:latin typeface="Tahoma" charset="0"/>
                <a:ea typeface="ＭＳ Ｐゴシック" charset="0"/>
                <a:cs typeface="ＭＳ Ｐゴシック" charset="0"/>
              </a:rPr>
              <a:t>Key Challenges and Solution Directions</a:t>
            </a:r>
          </a:p>
          <a:p>
            <a:pPr lvl="1" eaLnBrk="1" hangingPunct="1"/>
            <a:r>
              <a:rPr lang="en-US" dirty="0">
                <a:latin typeface="Tahoma" charset="0"/>
                <a:ea typeface="ＭＳ Ｐゴシック" charset="0"/>
                <a:cs typeface="ＭＳ Ｐゴシック" charset="0"/>
              </a:rPr>
              <a:t>Robustness: Reliability and Security</a:t>
            </a:r>
          </a:p>
          <a:p>
            <a:pPr lvl="1" eaLnBrk="1" hangingPunct="1"/>
            <a:r>
              <a:rPr lang="en-US" dirty="0">
                <a:latin typeface="Tahoma" charset="0"/>
                <a:ea typeface="ＭＳ Ｐゴシック" charset="0"/>
                <a:cs typeface="ＭＳ Ｐゴシック" charset="0"/>
              </a:rPr>
              <a:t>Energy and Performance: In-Memory Computation</a:t>
            </a:r>
          </a:p>
          <a:p>
            <a:pPr lvl="1" eaLnBrk="1" hangingPunct="1"/>
            <a:r>
              <a:rPr lang="en-US" dirty="0">
                <a:solidFill>
                  <a:srgbClr val="0000FF"/>
                </a:solidFill>
                <a:latin typeface="Tahoma" charset="0"/>
                <a:ea typeface="ＭＳ Ｐゴシック" charset="0"/>
                <a:cs typeface="ＭＳ Ｐゴシック" charset="0"/>
              </a:rPr>
              <a:t>Low Latency/Energy and Latency/Energy/Reliability Tradeoffs</a:t>
            </a:r>
          </a:p>
          <a:p>
            <a:pPr lvl="1" eaLnBrk="1" hangingPunct="1"/>
            <a:r>
              <a:rPr lang="en-US" dirty="0">
                <a:latin typeface="Tahoma" charset="0"/>
                <a:ea typeface="ＭＳ Ｐゴシック" charset="0"/>
                <a:cs typeface="ＭＳ Ｐゴシック" charset="0"/>
              </a:rPr>
              <a:t>Scalability and More: Enabling Emerging Technologies</a:t>
            </a:r>
          </a:p>
          <a:p>
            <a:pPr eaLnBrk="1" hangingPunct="1"/>
            <a:r>
              <a:rPr lang="en-US" dirty="0">
                <a:latin typeface="Tahoma" charset="0"/>
                <a:ea typeface="ＭＳ Ｐゴシック" charset="0"/>
                <a:cs typeface="ＭＳ Ｐゴシック" charset="0"/>
              </a:rPr>
              <a:t>Solution Principles</a:t>
            </a:r>
          </a:p>
          <a:p>
            <a:pPr eaLnBrk="1" hangingPunct="1"/>
            <a:r>
              <a:rPr lang="en-US" dirty="0">
                <a:latin typeface="Tahoma" charset="0"/>
                <a:ea typeface="ＭＳ Ｐゴシック" charset="0"/>
                <a:cs typeface="ＭＳ Ｐゴシック" charset="0"/>
              </a:rPr>
              <a:t>Concluding Remarks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87321014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4"/>
          <p:cNvSpPr>
            <a:spLocks noGrp="1" noChangeArrowheads="1"/>
          </p:cNvSpPr>
          <p:nvPr>
            <p:ph type="ctrTitle"/>
          </p:nvPr>
        </p:nvSpPr>
        <p:spPr>
          <a:xfrm>
            <a:off x="1" y="1524000"/>
            <a:ext cx="8794750" cy="822325"/>
          </a:xfrm>
        </p:spPr>
        <p:txBody>
          <a:bodyPr/>
          <a:lstStyle/>
          <a:p>
            <a:pPr algn="ctr" eaLnBrk="1" hangingPunct="1"/>
            <a:r>
              <a:rPr lang="en-US" dirty="0">
                <a:latin typeface="Garamond" charset="0"/>
              </a:rPr>
              <a:t>Understanding and Exploiting</a:t>
            </a:r>
            <a:br>
              <a:rPr lang="en-US" dirty="0">
                <a:latin typeface="Garamond" charset="0"/>
              </a:rPr>
            </a:br>
            <a:r>
              <a:rPr lang="en-US" dirty="0">
                <a:latin typeface="Garamond" charset="0"/>
              </a:rPr>
              <a:t>Variation in DRAM Latency</a:t>
            </a:r>
          </a:p>
        </p:txBody>
      </p:sp>
      <p:sp>
        <p:nvSpPr>
          <p:cNvPr id="11571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27369191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Characterization Infrastructure</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979712"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238"/>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4"/>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7"/>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7"/>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60098465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Characterization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48" y="1232759"/>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48"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339647637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42" y="152400"/>
            <a:ext cx="9144000" cy="1066800"/>
          </a:xfrm>
        </p:spPr>
        <p:txBody>
          <a:bodyPr/>
          <a:lstStyle/>
          <a:p>
            <a:r>
              <a:rPr lang="en-US" dirty="0"/>
              <a:t>SoftMC: Open Source DRAM Infrastructure</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2366658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a:latin typeface="+mn-lt"/>
              </a:rPr>
              <a:t>Adaptive-Latency DRAM</a:t>
            </a: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a:solidFill>
                  <a:srgbClr val="000000"/>
                </a:solidFill>
              </a:rPr>
              <a:t>Key idea</a:t>
            </a:r>
          </a:p>
          <a:p>
            <a:pPr marL="914400" lvl="1" indent="-457200">
              <a:lnSpc>
                <a:spcPct val="100000"/>
              </a:lnSpc>
              <a:spcBef>
                <a:spcPts val="0"/>
              </a:spcBef>
            </a:pPr>
            <a:r>
              <a:rPr lang="en-US" b="1" dirty="0">
                <a:solidFill>
                  <a:srgbClr val="000000"/>
                </a:solidFill>
              </a:rPr>
              <a:t>Optimize DRAM timing parameters online</a:t>
            </a:r>
          </a:p>
          <a:p>
            <a:pPr marL="914400" lvl="1" indent="-457200">
              <a:lnSpc>
                <a:spcPct val="100000"/>
              </a:lnSpc>
              <a:spcBef>
                <a:spcPts val="0"/>
              </a:spcBef>
            </a:pPr>
            <a:endParaRPr lang="en-US" sz="2000" i="1" dirty="0">
              <a:solidFill>
                <a:srgbClr val="000000"/>
              </a:solidFill>
            </a:endParaRPr>
          </a:p>
          <a:p>
            <a:pPr marL="457200" indent="-457200">
              <a:lnSpc>
                <a:spcPct val="100000"/>
              </a:lnSpc>
              <a:spcBef>
                <a:spcPts val="0"/>
              </a:spcBef>
            </a:pPr>
            <a:r>
              <a:rPr lang="en-US" i="1" dirty="0">
                <a:solidFill>
                  <a:srgbClr val="000000"/>
                </a:solidFill>
              </a:rPr>
              <a:t>Two components</a:t>
            </a:r>
            <a:endParaRPr lang="en-US" sz="3200" i="1" dirty="0">
              <a:solidFill>
                <a:srgbClr val="000000"/>
              </a:solidFill>
            </a:endParaRPr>
          </a:p>
          <a:p>
            <a:pPr lvl="1">
              <a:lnSpc>
                <a:spcPct val="100000"/>
              </a:lnSpc>
              <a:spcBef>
                <a:spcPts val="0"/>
              </a:spcBef>
            </a:pPr>
            <a:r>
              <a:rPr lang="en-US" dirty="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a:solidFill>
                  <a:srgbClr val="000000"/>
                </a:solidFill>
              </a:rPr>
              <a:t>System monitors DRAM temperature &amp; uses appropriate DRAM timing 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reliable DRAM timing parameters</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DRAM temperature</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p:cNvSpPr/>
          <p:nvPr/>
        </p:nvSpPr>
        <p:spPr>
          <a:xfrm>
            <a:off x="1403648" y="6309320"/>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349928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Latency Reduction Summary of 115 DIMMs</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read &amp; write (55°C)</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Read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32.7%</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Write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55.1%</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each timing parameter (55°C)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Sensing: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17.3%</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Restore: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37.3%</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(read),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54.8%</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(write)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err="1">
                <a:ln>
                  <a:noFill/>
                </a:ln>
                <a:solidFill>
                  <a:srgbClr val="000000"/>
                </a:solidFill>
                <a:effectLst/>
                <a:uLnTx/>
                <a:uFillTx/>
                <a:latin typeface="Calibri Light"/>
                <a:ea typeface="+mn-ea"/>
                <a:cs typeface="+mn-cs"/>
              </a:rPr>
              <a:t>Precharge</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35.2%</a:t>
            </a:r>
            <a:r>
              <a:rPr kumimoji="0" lang="en-US" sz="3200" b="0" i="1" u="none" strike="noStrike" kern="1200" cap="none" spc="0" normalizeH="0" baseline="0" noProof="0" dirty="0">
                <a:ln>
                  <a:noFill/>
                </a:ln>
                <a:solidFill>
                  <a:srgbClr val="0000FF"/>
                </a:solidFill>
                <a:effectLst/>
                <a:uLnTx/>
                <a:uFillTx/>
                <a:latin typeface="Calibri Light"/>
                <a:ea typeface="+mn-ea"/>
                <a:cs typeface="+mn-cs"/>
              </a:rPr>
              <a:t> </a:t>
            </a:r>
          </a:p>
        </p:txBody>
      </p:sp>
      <p:sp>
        <p:nvSpPr>
          <p:cNvPr id="4" name="Rectangle 3"/>
          <p:cNvSpPr/>
          <p:nvPr/>
        </p:nvSpPr>
        <p:spPr>
          <a:xfrm>
            <a:off x="1403648" y="6344604"/>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223771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Real System Evaluation</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prstClr val="black"/>
                </a:solidFill>
                <a:effectLst/>
                <a:uLnTx/>
                <a:uFillTx/>
                <a:latin typeface="Calibri Light"/>
                <a:ea typeface="+mn-ea"/>
                <a:cs typeface="+mn-cs"/>
              </a:rPr>
              <a:t>System</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prstClr val="black"/>
                </a:solidFill>
                <a:effectLst/>
                <a:uLnTx/>
                <a:uFillTx/>
                <a:latin typeface="Calibri Light"/>
                <a:ea typeface="+mn-ea"/>
                <a:cs typeface="+mn-cs"/>
              </a:rPr>
              <a:t>CPU: AMD 4386 ( 8 Cores, 3.1GHz, 8MB LLC)</a:t>
            </a:r>
            <a:endParaRPr kumimoji="0" lang="en-US" sz="3200" b="1" i="1" u="none" strike="noStrike" kern="1200" cap="none" spc="0" normalizeH="0" baseline="0" noProof="0" dirty="0">
              <a:ln>
                <a:noFill/>
              </a:ln>
              <a:solidFill>
                <a:prstClr val="black"/>
              </a:solidFill>
              <a:effectLst/>
              <a:uLnTx/>
              <a:uFillTx/>
              <a:latin typeface="Calibri Light"/>
              <a:ea typeface="+mn-ea"/>
              <a:cs typeface="+mn-cs"/>
            </a:endParaRP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DRAM: 4GByte DDR3-1600 (800Mhz Clock)</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OS: Linux</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Storage: 128GByte SSD</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prstClr val="black"/>
                </a:solidFill>
                <a:effectLst/>
                <a:uLnTx/>
                <a:uFillTx/>
                <a:latin typeface="Calibri Light"/>
                <a:ea typeface="+mn-ea"/>
                <a:cs typeface="+mn-cs"/>
              </a:rPr>
              <a:t>Workload</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prstClr val="black"/>
                </a:solidFill>
                <a:effectLst/>
                <a:uLnTx/>
                <a:uFillTx/>
                <a:latin typeface="Calibri Light"/>
                <a:ea typeface="+mn-ea"/>
                <a:cs typeface="+mn-cs"/>
              </a:rPr>
              <a:t>35 applications from SPEC, STREAM, Parsec, </a:t>
            </a:r>
            <a:r>
              <a:rPr kumimoji="0" lang="en-US" sz="3200" b="0" i="1" u="none" strike="noStrike" kern="1200" cap="none" spc="0" normalizeH="0" baseline="0" noProof="0" dirty="0" err="1">
                <a:ln>
                  <a:noFill/>
                </a:ln>
                <a:solidFill>
                  <a:prstClr val="black"/>
                </a:solidFill>
                <a:effectLst/>
                <a:uLnTx/>
                <a:uFillTx/>
                <a:latin typeface="Calibri Light"/>
                <a:ea typeface="+mn-ea"/>
                <a:cs typeface="+mn-cs"/>
              </a:rPr>
              <a:t>Memcached</a:t>
            </a:r>
            <a:r>
              <a:rPr kumimoji="0" lang="en-US" sz="3200" b="0" i="1" u="none" strike="noStrike" kern="1200" cap="none" spc="0" normalizeH="0" baseline="0" noProof="0" dirty="0">
                <a:ln>
                  <a:noFill/>
                </a:ln>
                <a:solidFill>
                  <a:prstClr val="black"/>
                </a:solidFill>
                <a:effectLst/>
                <a:uLnTx/>
                <a:uFillTx/>
                <a:latin typeface="Calibri Light"/>
                <a:ea typeface="+mn-ea"/>
                <a:cs typeface="+mn-cs"/>
              </a:rPr>
              <a:t>, Apache, GUPS</a:t>
            </a:r>
          </a:p>
        </p:txBody>
      </p:sp>
      <p:pic>
        <p:nvPicPr>
          <p:cNvPr id="5" name="Picture 4"/>
          <p:cNvPicPr>
            <a:picLocks noChangeAspect="1"/>
          </p:cNvPicPr>
          <p:nvPr/>
        </p:nvPicPr>
        <p:blipFill>
          <a:blip r:embed="rId2"/>
          <a:stretch>
            <a:fillRect/>
          </a:stretch>
        </p:blipFill>
        <p:spPr>
          <a:xfrm>
            <a:off x="5095374" y="2743200"/>
            <a:ext cx="4048626" cy="2057400"/>
          </a:xfrm>
          <a:prstGeom prst="rect">
            <a:avLst/>
          </a:prstGeom>
        </p:spPr>
      </p:pic>
      <p:sp>
        <p:nvSpPr>
          <p:cNvPr id="3" name="Oval 2"/>
          <p:cNvSpPr/>
          <p:nvPr/>
        </p:nvSpPr>
        <p:spPr>
          <a:xfrm>
            <a:off x="7031736" y="4151376"/>
            <a:ext cx="182880" cy="18288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3"/>
          <a:stretch>
            <a:fillRect/>
          </a:stretch>
        </p:blipFill>
        <p:spPr>
          <a:xfrm>
            <a:off x="76200" y="2286000"/>
            <a:ext cx="8943975" cy="4410075"/>
          </a:xfrm>
          <a:prstGeom prst="rect">
            <a:avLst/>
          </a:prstGeom>
          <a:ln w="50800">
            <a:solidFill>
              <a:schemeClr val="tx1"/>
            </a:solidFill>
          </a:ln>
        </p:spPr>
      </p:pic>
    </p:spTree>
    <p:extLst>
      <p:ext uri="{BB962C8B-B14F-4D97-AF65-F5344CB8AC3E}">
        <p14:creationId xmlns:p14="http://schemas.microsoft.com/office/powerpoint/2010/main" val="208085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500"/>
                                        <p:tgtEl>
                                          <p:spTgt spid="2"/>
                                        </p:tgtEl>
                                      </p:cBhvr>
                                    </p:animEffect>
                                    <p:anim calcmode="lin" valueType="num">
                                      <p:cBhvr>
                                        <p:cTn id="19" dur="500"/>
                                        <p:tgtEl>
                                          <p:spTgt spid="2"/>
                                        </p:tgtEl>
                                        <p:attrNameLst>
                                          <p:attrName>ppt_x</p:attrName>
                                        </p:attrNameLst>
                                      </p:cBhvr>
                                      <p:tavLst>
                                        <p:tav tm="0">
                                          <p:val>
                                            <p:strVal val="ppt_x"/>
                                          </p:val>
                                        </p:tav>
                                        <p:tav tm="100000">
                                          <p:val>
                                            <p:strVal val="ppt_x"/>
                                          </p:val>
                                        </p:tav>
                                      </p:tavLst>
                                    </p:anim>
                                    <p:anim calcmode="lin" valueType="num">
                                      <p:cBhvr>
                                        <p:cTn id="20" dur="500"/>
                                        <p:tgtEl>
                                          <p:spTgt spid="2"/>
                                        </p:tgtEl>
                                        <p:attrNameLst>
                                          <p:attrName>ppt_y</p:attrName>
                                        </p:attrNameLst>
                                      </p:cBhvr>
                                      <p:tavLst>
                                        <p:tav tm="0">
                                          <p:val>
                                            <p:strVal val="ppt_y"/>
                                          </p:val>
                                        </p:tav>
                                        <p:tav tm="100000">
                                          <p:val>
                                            <p:strVal val="ppt_y+.1"/>
                                          </p:val>
                                        </p:tav>
                                      </p:tavLst>
                                    </p:anim>
                                    <p:set>
                                      <p:cBhvr>
                                        <p:cTn id="21" dur="1" fill="hold">
                                          <p:stCondLst>
                                            <p:cond delay="499"/>
                                          </p:stCondLst>
                                        </p:cTn>
                                        <p:tgtEl>
                                          <p:spTgt spid="2"/>
                                        </p:tgtEl>
                                        <p:attrNameLst>
                                          <p:attrName>style.visibility</p:attrName>
                                        </p:attrNameLst>
                                      </p:cBhvr>
                                      <p:to>
                                        <p:strVal val="hidden"/>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2"/>
          </a:graphicData>
        </a:graphic>
      </p:graphicFrame>
      <p:grpSp>
        <p:nvGrpSpPr>
          <p:cNvPr id="21" name="Group 20"/>
          <p:cNvGrpSpPr/>
          <p:nvPr/>
        </p:nvGrpSpPr>
        <p:grpSpPr>
          <a:xfrm>
            <a:off x="461666" y="990600"/>
            <a:ext cx="8458200" cy="4267199"/>
            <a:chOff x="461666" y="1143000"/>
            <a:chExt cx="8458200" cy="4267199"/>
          </a:xfrm>
        </p:grpSpPr>
        <p:graphicFrame>
          <p:nvGraphicFramePr>
            <p:cNvPr id="8" name="Chart 7"/>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54"/>
            <p:cNvSpPr txBox="1"/>
            <p:nvPr/>
          </p:nvSpPr>
          <p:spPr>
            <a:xfrm>
              <a:off x="6977768" y="3010335"/>
              <a:ext cx="990624" cy="43090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a:t>
              </a:r>
            </a:p>
          </p:txBody>
        </p:sp>
        <p:sp>
          <p:nvSpPr>
            <p:cNvPr id="20" name="TextBox 54"/>
            <p:cNvSpPr txBox="1"/>
            <p:nvPr/>
          </p:nvSpPr>
          <p:spPr>
            <a:xfrm>
              <a:off x="7606889" y="2624282"/>
              <a:ext cx="990624" cy="430859"/>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6.7%</a:t>
              </a:r>
            </a:p>
          </p:txBody>
        </p:sp>
      </p:grpSp>
      <p:grpSp>
        <p:nvGrpSpPr>
          <p:cNvPr id="18" name="Group 17"/>
          <p:cNvGrpSpPr/>
          <p:nvPr/>
        </p:nvGrpSpPr>
        <p:grpSpPr>
          <a:xfrm>
            <a:off x="461666" y="990600"/>
            <a:ext cx="8458200" cy="4267199"/>
            <a:chOff x="461666" y="1143000"/>
            <a:chExt cx="8458200" cy="4267199"/>
          </a:xfrm>
        </p:grpSpPr>
        <p:graphicFrame>
          <p:nvGraphicFramePr>
            <p:cNvPr id="11" name="Chart 10"/>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54"/>
            <p:cNvSpPr txBox="1"/>
            <p:nvPr/>
          </p:nvSpPr>
          <p:spPr>
            <a:xfrm>
              <a:off x="7924800" y="2723778"/>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5.0%</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Single-Core Evaluation</a:t>
            </a:r>
          </a:p>
        </p:txBody>
      </p:sp>
      <p:sp>
        <p:nvSpPr>
          <p:cNvPr id="4" name="TextBox 54"/>
          <p:cNvSpPr txBox="1"/>
          <p:nvPr/>
        </p:nvSpPr>
        <p:spPr>
          <a:xfrm>
            <a:off x="3585866" y="1567190"/>
            <a:ext cx="15240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sp>
        <p:nvSpPr>
          <p:cNvPr id="12" name="TextBox 54"/>
          <p:cNvSpPr txBox="1"/>
          <p:nvPr/>
        </p:nvSpPr>
        <p:spPr>
          <a:xfrm>
            <a:off x="3357266" y="1524000"/>
            <a:ext cx="20574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sp>
        <p:nvSpPr>
          <p:cNvPr id="13" name="Punchline"/>
          <p:cNvSpPr txBox="1"/>
          <p:nvPr/>
        </p:nvSpPr>
        <p:spPr>
          <a:xfrm>
            <a:off x="-152400" y="5566750"/>
            <a:ext cx="9448800" cy="67056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AL-DRAM </a:t>
            </a:r>
            <a:r>
              <a:rPr kumimoji="0" lang="en-US" sz="3600" b="1" i="1" u="none" strike="noStrike" kern="1200" cap="none" spc="0" normalizeH="0" baseline="0" noProof="0" dirty="0">
                <a:ln>
                  <a:noFill/>
                </a:ln>
                <a:solidFill>
                  <a:srgbClr val="0000FF"/>
                </a:solidFill>
                <a:effectLst/>
                <a:uLnTx/>
                <a:uFillTx/>
                <a:latin typeface="Calibri Light"/>
                <a:ea typeface="+mn-ea"/>
                <a:cs typeface="+mn-cs"/>
              </a:rPr>
              <a:t>improves single-core performance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on a real system</a:t>
            </a:r>
          </a:p>
        </p:txBody>
      </p:sp>
      <p:sp>
        <p:nvSpPr>
          <p:cNvPr id="9" name="TextBox 8"/>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mn-ea"/>
                <a:cs typeface="+mn-cs"/>
              </a:rPr>
              <a:t>Performance Improvement</a:t>
            </a:r>
          </a:p>
        </p:txBody>
      </p:sp>
      <p:cxnSp>
        <p:nvCxnSpPr>
          <p:cNvPr id="3" name="Straight Connector 2"/>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58000" y="914400"/>
            <a:ext cx="22860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Average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Improvement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Light"/>
              <a:ea typeface="+mn-ea"/>
              <a:cs typeface="+mn-cs"/>
            </a:endParaRPr>
          </a:p>
        </p:txBody>
      </p:sp>
      <p:sp>
        <p:nvSpPr>
          <p:cNvPr id="23" name="TextBox 22"/>
          <p:cNvSpPr txBox="1"/>
          <p:nvPr/>
        </p:nvSpPr>
        <p:spPr>
          <a:xfrm rot="16200000">
            <a:off x="7622234" y="4188768"/>
            <a:ext cx="2133599"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all-35-workload</a:t>
            </a:r>
          </a:p>
        </p:txBody>
      </p:sp>
    </p:spTree>
    <p:extLst>
      <p:ext uri="{BB962C8B-B14F-4D97-AF65-F5344CB8AC3E}">
        <p14:creationId xmlns:p14="http://schemas.microsoft.com/office/powerpoint/2010/main" val="335396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graphicFrame>
        <p:nvGraphicFramePr>
          <p:cNvPr id="13" name="Chart 12"/>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14.0%</a:t>
              </a: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2.9%</a:t>
              </a: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10.4%</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Multi-Core Evaluation</a:t>
            </a:r>
          </a:p>
        </p:txBody>
      </p:sp>
      <p:sp>
        <p:nvSpPr>
          <p:cNvPr id="16" name="Punchline"/>
          <p:cNvSpPr txBox="1"/>
          <p:nvPr/>
        </p:nvSpPr>
        <p:spPr>
          <a:xfrm>
            <a:off x="0" y="5229200"/>
            <a:ext cx="9144000" cy="10668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AL-DRAM provides higher performance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FF"/>
                </a:solidFill>
                <a:effectLst/>
                <a:uLnTx/>
                <a:uFillTx/>
                <a:latin typeface="Calibri Light"/>
                <a:ea typeface="+mn-ea"/>
                <a:cs typeface="+mn-cs"/>
              </a:rPr>
              <a:t>multi-programmed &amp; multi-threaded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mn-ea"/>
                <a:cs typeface="+mn-cs"/>
              </a:rPr>
              <a:t>Performance Improvement</a:t>
            </a: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Average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Improvement</a:t>
            </a: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all-35-workload</a:t>
            </a:r>
          </a:p>
        </p:txBody>
      </p:sp>
    </p:spTree>
    <p:extLst>
      <p:ext uri="{BB962C8B-B14F-4D97-AF65-F5344CB8AC3E}">
        <p14:creationId xmlns:p14="http://schemas.microsoft.com/office/powerpoint/2010/main" val="169687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Latency Also Reduces Energy</a:t>
            </a:r>
          </a:p>
        </p:txBody>
      </p:sp>
      <p:sp>
        <p:nvSpPr>
          <p:cNvPr id="3" name="Content Placeholder 2"/>
          <p:cNvSpPr>
            <a:spLocks noGrp="1"/>
          </p:cNvSpPr>
          <p:nvPr>
            <p:ph idx="1"/>
          </p:nvPr>
        </p:nvSpPr>
        <p:spPr>
          <a:xfrm>
            <a:off x="228600" y="1216496"/>
            <a:ext cx="8610600" cy="4876800"/>
          </a:xfrm>
        </p:spPr>
        <p:txBody>
          <a:bodyPr/>
          <a:lstStyle/>
          <a:p>
            <a:r>
              <a:rPr lang="en-US" dirty="0"/>
              <a:t>AL-DRAM reduces DRAM power consumption by 5.8%</a:t>
            </a:r>
          </a:p>
          <a:p>
            <a:endParaRPr lang="en-US" dirty="0"/>
          </a:p>
          <a:p>
            <a:r>
              <a:rPr lang="en-US" dirty="0"/>
              <a:t>Major reason: reduction in row activation time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01057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Issues in Future Platforms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14406" y="4077072"/>
            <a:ext cx="5929802"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167063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AL-DRAM: Advantages &amp; Disadvantages</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Advantages</a:t>
            </a:r>
          </a:p>
          <a:p>
            <a:pPr marL="0" indent="0">
              <a:buNone/>
            </a:pPr>
            <a:r>
              <a:rPr lang="en-US" dirty="0"/>
              <a:t>   + Simple mechanism to reduce latency</a:t>
            </a:r>
          </a:p>
          <a:p>
            <a:pPr marL="0" indent="0">
              <a:buNone/>
            </a:pPr>
            <a:r>
              <a:rPr lang="en-US" dirty="0"/>
              <a:t>   + Significant system performance and energy benefits</a:t>
            </a:r>
          </a:p>
          <a:p>
            <a:pPr marL="0" indent="0">
              <a:buNone/>
            </a:pPr>
            <a:r>
              <a:rPr lang="en-US" dirty="0"/>
              <a:t>      + Benefits higher at low temperature</a:t>
            </a:r>
          </a:p>
          <a:p>
            <a:pPr marL="0" indent="0">
              <a:buNone/>
            </a:pPr>
            <a:r>
              <a:rPr lang="en-US" dirty="0"/>
              <a:t>   + Low cost, low complexity </a:t>
            </a:r>
          </a:p>
          <a:p>
            <a:pPr marL="0" indent="0">
              <a:buNone/>
            </a:pPr>
            <a:endParaRPr lang="en-US" dirty="0"/>
          </a:p>
          <a:p>
            <a:r>
              <a:rPr lang="en-US" dirty="0">
                <a:solidFill>
                  <a:srgbClr val="0000FF"/>
                </a:solidFill>
              </a:rPr>
              <a:t>Disadvantages</a:t>
            </a:r>
            <a:endParaRPr lang="en-US" dirty="0"/>
          </a:p>
          <a:p>
            <a:pPr marL="0" indent="0">
              <a:buNone/>
            </a:pPr>
            <a:r>
              <a:rPr lang="en-US" dirty="0">
                <a:solidFill>
                  <a:srgbClr val="0000FF"/>
                </a:solidFill>
              </a:rPr>
              <a:t>    </a:t>
            </a:r>
            <a:r>
              <a:rPr lang="en-US" dirty="0"/>
              <a:t>- Need to determine reliable operating latencies for different temperatures and different DIMMs </a:t>
            </a:r>
            <a:r>
              <a:rPr lang="en-US" dirty="0">
                <a:sym typeface="Wingdings"/>
              </a:rPr>
              <a:t> higher testing cost</a:t>
            </a:r>
          </a:p>
          <a:p>
            <a:pPr marL="0" indent="0">
              <a:buNone/>
            </a:pPr>
            <a:r>
              <a:rPr lang="en-US" dirty="0">
                <a:sym typeface="Wingdings"/>
              </a:rPr>
              <a:t>      (might not be that difficult for low temperatures)</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2689285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Adaptive-Latency DRAM</a:t>
            </a:r>
          </a:p>
        </p:txBody>
      </p:sp>
      <p:sp>
        <p:nvSpPr>
          <p:cNvPr id="3" name="Content Placeholder 2"/>
          <p:cNvSpPr>
            <a:spLocks noGrp="1"/>
          </p:cNvSpPr>
          <p:nvPr>
            <p:ph idx="1"/>
          </p:nvPr>
        </p:nvSpPr>
        <p:spPr>
          <a:xfrm>
            <a:off x="228600" y="1000472"/>
            <a:ext cx="8610600" cy="4876800"/>
          </a:xfrm>
        </p:spPr>
        <p:txBody>
          <a:bodyPr/>
          <a:lstStyle/>
          <a:p>
            <a:r>
              <a:rPr lang="en-US" sz="2200" dirty="0"/>
              <a:t>Donghyuk Lee, Yoongu Kim, Gennady </a:t>
            </a:r>
            <a:r>
              <a:rPr lang="en-US" sz="2200" dirty="0" err="1"/>
              <a:t>Pekhimenko</a:t>
            </a:r>
            <a:r>
              <a:rPr lang="en-US" sz="2200" dirty="0"/>
              <a:t>, Samira Khan, Vivek Seshadri, Kevin Chang, and Onur Mutlu,</a:t>
            </a:r>
            <a:br>
              <a:rPr lang="en-US" sz="2200" dirty="0"/>
            </a:br>
            <a:r>
              <a:rPr lang="en-US" sz="2200" b="1" dirty="0">
                <a:hlinkClick r:id="rId2"/>
              </a:rPr>
              <a:t>"Adaptive-Latency DRAM: Optimizing DRAM Timing for the Common-Case"</a:t>
            </a:r>
            <a:r>
              <a:rPr lang="en-US" sz="2200" dirty="0"/>
              <a:t> </a:t>
            </a:r>
            <a:br>
              <a:rPr lang="en-US" sz="2200" dirty="0"/>
            </a:br>
            <a:r>
              <a:rPr lang="en-US" sz="2200" i="1" dirty="0"/>
              <a:t>Proceedings of the </a:t>
            </a:r>
            <a:r>
              <a:rPr lang="en-US" sz="2200" i="1" dirty="0">
                <a:hlinkClick r:id="rId3"/>
              </a:rPr>
              <a:t>21st International Symposium on High-Performance Computer Architecture</a:t>
            </a:r>
            <a:r>
              <a:rPr lang="en-US" sz="2200" i="1" dirty="0"/>
              <a:t> (</a:t>
            </a:r>
            <a:r>
              <a:rPr lang="en-US" sz="2200" b="1" i="1" dirty="0"/>
              <a:t>HPCA</a:t>
            </a:r>
            <a:r>
              <a:rPr lang="en-US" sz="2200" i="1" dirty="0"/>
              <a:t>)</a:t>
            </a:r>
            <a:r>
              <a:rPr lang="en-US" sz="2200" dirty="0"/>
              <a:t>, Bay Area, CA, February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Full data sets</a:t>
            </a:r>
            <a:r>
              <a:rPr lang="en-US" sz="22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451880"/>
            <a:ext cx="9144000" cy="1713424"/>
          </a:xfrm>
          <a:prstGeom prst="rect">
            <a:avLst/>
          </a:prstGeom>
        </p:spPr>
      </p:pic>
    </p:spTree>
    <p:extLst>
      <p:ext uri="{BB962C8B-B14F-4D97-AF65-F5344CB8AC3E}">
        <p14:creationId xmlns:p14="http://schemas.microsoft.com/office/powerpoint/2010/main" val="4177038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Types of Latency Variation</a:t>
            </a:r>
          </a:p>
        </p:txBody>
      </p:sp>
      <p:sp>
        <p:nvSpPr>
          <p:cNvPr id="3" name="Content Placeholder 2"/>
          <p:cNvSpPr>
            <a:spLocks noGrp="1"/>
          </p:cNvSpPr>
          <p:nvPr>
            <p:ph idx="1"/>
          </p:nvPr>
        </p:nvSpPr>
        <p:spPr/>
        <p:txBody>
          <a:bodyPr/>
          <a:lstStyle/>
          <a:p>
            <a:r>
              <a:rPr lang="en-US" dirty="0"/>
              <a:t>AL-DRAM exploits latency variation</a:t>
            </a:r>
          </a:p>
          <a:p>
            <a:pPr lvl="1"/>
            <a:r>
              <a:rPr lang="en-US" dirty="0"/>
              <a:t>Across time (different temperatures)</a:t>
            </a:r>
          </a:p>
          <a:p>
            <a:pPr lvl="1"/>
            <a:r>
              <a:rPr lang="en-US" dirty="0"/>
              <a:t>Across chips</a:t>
            </a:r>
          </a:p>
          <a:p>
            <a:pPr lvl="1"/>
            <a:endParaRPr lang="en-US" dirty="0"/>
          </a:p>
          <a:p>
            <a:pPr lvl="1"/>
            <a:endParaRPr lang="en-US" dirty="0"/>
          </a:p>
          <a:p>
            <a:pPr lvl="1"/>
            <a:endParaRPr lang="en-US" dirty="0"/>
          </a:p>
          <a:p>
            <a:r>
              <a:rPr lang="en-US" dirty="0"/>
              <a:t>Is there also latency variation within a chip?</a:t>
            </a:r>
          </a:p>
          <a:p>
            <a:pPr lvl="1"/>
            <a:r>
              <a:rPr lang="en-US" dirty="0"/>
              <a:t>Across different parts of a chip</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2246056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Spatial Locality of Activation Errors</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33447" y="1447800"/>
            <a:ext cx="6077105" cy="4114800"/>
          </a:xfrm>
        </p:spPr>
      </p:pic>
      <p:sp>
        <p:nvSpPr>
          <p:cNvPr id="8" name="noerr box"/>
          <p:cNvSpPr/>
          <p:nvPr/>
        </p:nvSpPr>
        <p:spPr>
          <a:xfrm rot="5400000">
            <a:off x="1943100" y="3086100"/>
            <a:ext cx="2895600" cy="228600"/>
          </a:xfrm>
          <a:prstGeom prst="rect">
            <a:avLst/>
          </a:prstGeom>
          <a:solidFill>
            <a:srgbClr val="FF0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noerr box"/>
          <p:cNvSpPr/>
          <p:nvPr/>
        </p:nvSpPr>
        <p:spPr>
          <a:xfrm rot="5400000">
            <a:off x="1257300" y="3009900"/>
            <a:ext cx="2895600" cy="381000"/>
          </a:xfrm>
          <a:prstGeom prst="rect">
            <a:avLst/>
          </a:prstGeom>
          <a:solidFill>
            <a:srgbClr val="FF0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banner"/>
          <p:cNvSpPr/>
          <p:nvPr/>
        </p:nvSpPr>
        <p:spPr>
          <a:xfrm>
            <a:off x="0" y="5260187"/>
            <a:ext cx="9144000" cy="112301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Gill Sans MT" panose="020B0502020104020203"/>
                <a:ea typeface="+mn-ea"/>
                <a:cs typeface="+mn-cs"/>
              </a:rPr>
              <a:t>Activation errors are concentrated </a:t>
            </a:r>
            <a:br>
              <a:rPr kumimoji="0" lang="en-US" sz="3200" b="1" i="0" u="none" strike="noStrike" kern="1200" cap="none" spc="0" normalizeH="0" baseline="0" noProof="0" dirty="0">
                <a:ln>
                  <a:noFill/>
                </a:ln>
                <a:solidFill>
                  <a:prstClr val="white"/>
                </a:solidFill>
                <a:effectLst/>
                <a:uLnTx/>
                <a:uFillTx/>
                <a:latin typeface="Gill Sans MT" panose="020B0502020104020203"/>
                <a:ea typeface="+mn-ea"/>
                <a:cs typeface="+mn-cs"/>
              </a:rPr>
            </a:br>
            <a:r>
              <a:rPr kumimoji="0" lang="en-US" sz="3200" b="1" i="0" u="none" strike="noStrike" kern="1200" cap="none" spc="0" normalizeH="0" baseline="0" noProof="0" dirty="0">
                <a:ln>
                  <a:noFill/>
                </a:ln>
                <a:solidFill>
                  <a:prstClr val="white"/>
                </a:solidFill>
                <a:effectLst/>
                <a:uLnTx/>
                <a:uFillTx/>
                <a:latin typeface="Gill Sans MT" panose="020B0502020104020203"/>
                <a:ea typeface="+mn-ea"/>
                <a:cs typeface="+mn-cs"/>
              </a:rPr>
              <a:t>at certain columns of cells</a:t>
            </a:r>
          </a:p>
        </p:txBody>
      </p:sp>
      <p:sp>
        <p:nvSpPr>
          <p:cNvPr id="3" name="TextBox 2"/>
          <p:cNvSpPr txBox="1"/>
          <p:nvPr/>
        </p:nvSpPr>
        <p:spPr>
          <a:xfrm>
            <a:off x="2514600" y="1216967"/>
            <a:ext cx="34435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panose="020B0502020104020203"/>
                <a:ea typeface=""/>
                <a:cs typeface="+mn-cs"/>
              </a:rPr>
              <a:t>One DIMM @ </a:t>
            </a:r>
            <a:r>
              <a:rPr kumimoji="0" lang="en-US" sz="2400" b="0" i="1" u="none" strike="noStrike" kern="1200" cap="none" spc="0" normalizeH="0" baseline="0" noProof="0" dirty="0" err="1">
                <a:ln>
                  <a:noFill/>
                </a:ln>
                <a:solidFill>
                  <a:prstClr val="black"/>
                </a:solidFill>
                <a:effectLst/>
                <a:uLnTx/>
                <a:uFillTx/>
                <a:latin typeface="Gill Sans MT" panose="020B0502020104020203"/>
                <a:ea typeface=""/>
                <a:cs typeface="+mn-cs"/>
              </a:rPr>
              <a:t>tRCD</a:t>
            </a:r>
            <a:r>
              <a:rPr kumimoji="0" lang="en-US" sz="2400" b="0" i="1" u="none" strike="noStrike" kern="1200" cap="none" spc="0" normalizeH="0" baseline="0" noProof="0" dirty="0">
                <a:ln>
                  <a:noFill/>
                </a:ln>
                <a:solidFill>
                  <a:prstClr val="black"/>
                </a:solidFill>
                <a:effectLst/>
                <a:uLnTx/>
                <a:uFillTx/>
                <a:latin typeface="Gill Sans MT" panose="020B0502020104020203"/>
                <a:ea typeface=""/>
                <a:cs typeface="+mn-cs"/>
              </a:rPr>
              <a:t>=7.5ns</a:t>
            </a:r>
          </a:p>
        </p:txBody>
      </p:sp>
    </p:spTree>
    <p:extLst>
      <p:ext uri="{BB962C8B-B14F-4D97-AF65-F5344CB8AC3E}">
        <p14:creationId xmlns:p14="http://schemas.microsoft.com/office/powerpoint/2010/main" val="358536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839200" cy="1143000"/>
          </a:xfrm>
        </p:spPr>
        <p:txBody>
          <a:bodyPr>
            <a:normAutofit/>
          </a:bodyPr>
          <a:lstStyle/>
          <a:p>
            <a:r>
              <a:rPr lang="en-US" dirty="0"/>
              <a:t>Heterogeneous Latency within A Chip</a:t>
            </a:r>
          </a:p>
        </p:txBody>
      </p:sp>
      <p:sp>
        <p:nvSpPr>
          <p:cNvPr id="3" name="Content Placeholder 2"/>
          <p:cNvSpPr>
            <a:spLocks noGrp="1"/>
          </p:cNvSpPr>
          <p:nvPr>
            <p:ph idx="1"/>
          </p:nvPr>
        </p:nvSpPr>
        <p:spPr/>
        <p:txBody>
          <a:bodyPr>
            <a:noAutofit/>
          </a:bodyPr>
          <a:lstStyle/>
          <a:p>
            <a:pPr>
              <a:lnSpc>
                <a:spcPct val="110000"/>
              </a:lnSpc>
            </a:pPr>
            <a:r>
              <a:rPr lang="en-US" b="1" dirty="0"/>
              <a:t>Observation: </a:t>
            </a:r>
            <a:r>
              <a:rPr lang="en-US" dirty="0"/>
              <a:t>DRAM timing errors (slow DRAM cells) are concentrated on certain regions</a:t>
            </a:r>
          </a:p>
          <a:p>
            <a:pPr lvl="1">
              <a:lnSpc>
                <a:spcPct val="110000"/>
              </a:lnSpc>
            </a:pPr>
            <a:endParaRPr lang="en-US" sz="1000" dirty="0"/>
          </a:p>
          <a:p>
            <a:pPr>
              <a:lnSpc>
                <a:spcPct val="110000"/>
              </a:lnSpc>
            </a:pPr>
            <a:r>
              <a:rPr lang="en-US" b="1" dirty="0">
                <a:solidFill>
                  <a:schemeClr val="accent3">
                    <a:lumMod val="75000"/>
                  </a:schemeClr>
                </a:solidFill>
              </a:rPr>
              <a:t>Flexible-</a:t>
            </a:r>
            <a:r>
              <a:rPr lang="en-US" b="1" dirty="0" err="1">
                <a:solidFill>
                  <a:schemeClr val="accent3">
                    <a:lumMod val="75000"/>
                  </a:schemeClr>
                </a:solidFill>
              </a:rPr>
              <a:t>LatencY</a:t>
            </a:r>
            <a:r>
              <a:rPr lang="en-US" b="1" dirty="0">
                <a:solidFill>
                  <a:schemeClr val="accent3">
                    <a:lumMod val="75000"/>
                  </a:schemeClr>
                </a:solidFill>
              </a:rPr>
              <a:t> (FLY) DRAM</a:t>
            </a:r>
          </a:p>
          <a:p>
            <a:pPr lvl="1">
              <a:lnSpc>
                <a:spcPct val="110000"/>
              </a:lnSpc>
            </a:pPr>
            <a:r>
              <a:rPr lang="en-US" dirty="0"/>
              <a:t>A software-transparent design that reduces latency</a:t>
            </a:r>
            <a:r>
              <a:rPr lang="en-US" dirty="0">
                <a:solidFill>
                  <a:schemeClr val="accent1"/>
                </a:solidFill>
              </a:rPr>
              <a:t> </a:t>
            </a:r>
          </a:p>
          <a:p>
            <a:pPr lvl="1">
              <a:lnSpc>
                <a:spcPct val="110000"/>
              </a:lnSpc>
            </a:pPr>
            <a:endParaRPr lang="en-US" sz="1000" dirty="0"/>
          </a:p>
          <a:p>
            <a:pPr>
              <a:lnSpc>
                <a:spcPct val="110000"/>
              </a:lnSpc>
            </a:pPr>
            <a:r>
              <a:rPr lang="en-US" b="1" dirty="0"/>
              <a:t>Key idea</a:t>
            </a:r>
            <a:r>
              <a:rPr lang="en-US" dirty="0"/>
              <a:t>:</a:t>
            </a:r>
          </a:p>
          <a:p>
            <a:pPr marL="457200" lvl="1" indent="0">
              <a:lnSpc>
                <a:spcPct val="110000"/>
              </a:lnSpc>
              <a:buNone/>
            </a:pPr>
            <a:r>
              <a:rPr lang="en-US" dirty="0"/>
              <a:t>1) Divide memory into regions of different latencies</a:t>
            </a:r>
          </a:p>
          <a:p>
            <a:pPr marL="747713" lvl="1" indent="-290513">
              <a:lnSpc>
                <a:spcPct val="110000"/>
              </a:lnSpc>
              <a:buNone/>
              <a:tabLst>
                <a:tab pos="676275" algn="l"/>
                <a:tab pos="741363" algn="l"/>
                <a:tab pos="788988" algn="l"/>
                <a:tab pos="3311525" algn="l"/>
              </a:tabLst>
            </a:pPr>
            <a:r>
              <a:rPr lang="en-US" dirty="0"/>
              <a:t>2) </a:t>
            </a:r>
            <a:r>
              <a:rPr lang="en-US" i="1" dirty="0"/>
              <a:t>Memory controller: </a:t>
            </a:r>
            <a:r>
              <a:rPr lang="en-US" dirty="0">
                <a:solidFill>
                  <a:srgbClr val="0070C0"/>
                </a:solidFill>
              </a:rPr>
              <a:t>Use</a:t>
            </a:r>
            <a:r>
              <a:rPr lang="en-US" i="1" dirty="0">
                <a:solidFill>
                  <a:srgbClr val="0070C0"/>
                </a:solidFill>
              </a:rPr>
              <a:t> </a:t>
            </a:r>
            <a:r>
              <a:rPr lang="en-US" dirty="0">
                <a:solidFill>
                  <a:srgbClr val="0070C0"/>
                </a:solidFill>
              </a:rPr>
              <a:t>lower latency for regions without slow cells; higher latency for other regions</a:t>
            </a:r>
          </a:p>
        </p:txBody>
      </p:sp>
      <p:sp>
        <p:nvSpPr>
          <p:cNvPr id="5" name="TextBox 4"/>
          <p:cNvSpPr txBox="1"/>
          <p:nvPr/>
        </p:nvSpPr>
        <p:spPr>
          <a:xfrm>
            <a:off x="152400" y="6248400"/>
            <a:ext cx="892842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
                <a:cs typeface="+mn-cs"/>
              </a:rPr>
              <a:t>Chang+, “</a:t>
            </a:r>
            <a:r>
              <a:rPr kumimoji="0" lang="en-US" sz="1700" b="1" i="0" u="none" strike="noStrike" kern="1200" cap="none" spc="0" normalizeH="0" baseline="0" noProof="0" dirty="0">
                <a:ln>
                  <a:noFill/>
                </a:ln>
                <a:solidFill>
                  <a:srgbClr val="000000"/>
                </a:solidFill>
                <a:effectLst/>
                <a:uLnTx/>
                <a:uFillTx/>
                <a:latin typeface="Tahoma"/>
                <a:ea typeface=""/>
                <a:cs typeface="+mn-cs"/>
                <a:hlinkClick r:id="rId3"/>
              </a:rPr>
              <a:t>Understanding Latency Variation in Modern DRAM Chips: Experimental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Tahoma"/>
                <a:ea typeface=""/>
                <a:cs typeface="+mn-cs"/>
                <a:hlinkClick r:id="rId3"/>
              </a:rPr>
              <a:t>Characterization, Analysis, and Optimization"</a:t>
            </a:r>
            <a:r>
              <a:rPr kumimoji="0" lang="en-US" sz="1700" b="0" i="0" u="none" strike="noStrike" kern="1200" cap="none" spc="0" normalizeH="0" baseline="0" noProof="0" dirty="0">
                <a:ln>
                  <a:noFill/>
                </a:ln>
                <a:solidFill>
                  <a:srgbClr val="000000"/>
                </a:solidFill>
                <a:effectLst/>
                <a:uLnTx/>
                <a:uFillTx/>
                <a:latin typeface="Tahoma"/>
                <a:ea typeface=""/>
                <a:cs typeface="+mn-cs"/>
              </a:rPr>
              <a:t>,” SIGMETRICS 2016.</a:t>
            </a:r>
          </a:p>
        </p:txBody>
      </p:sp>
    </p:spTree>
    <p:extLst>
      <p:ext uri="{BB962C8B-B14F-4D97-AF65-F5344CB8AC3E}">
        <p14:creationId xmlns:p14="http://schemas.microsoft.com/office/powerpoint/2010/main" val="167405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FLY-DRAM Configurations</a:t>
            </a:r>
          </a:p>
        </p:txBody>
      </p:sp>
      <p:sp>
        <p:nvSpPr>
          <p:cNvPr id="16" name="Rectangle 15"/>
          <p:cNvSpPr/>
          <p:nvPr/>
        </p:nvSpPr>
        <p:spPr>
          <a:xfrm>
            <a:off x="2190750" y="6019800"/>
            <a:ext cx="52578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aphicFrame>
        <p:nvGraphicFramePr>
          <p:cNvPr id="21" name="Chart 20"/>
          <p:cNvGraphicFramePr>
            <a:graphicFrameLocks/>
          </p:cNvGraphicFramePr>
          <p:nvPr>
            <p:extLst/>
          </p:nvPr>
        </p:nvGraphicFramePr>
        <p:xfrm>
          <a:off x="762000" y="3485456"/>
          <a:ext cx="7620000" cy="3235325"/>
        </p:xfrm>
        <a:graphic>
          <a:graphicData uri="http://schemas.openxmlformats.org/drawingml/2006/chart">
            <c:chart xmlns:c="http://schemas.openxmlformats.org/drawingml/2006/chart" xmlns:r="http://schemas.openxmlformats.org/officeDocument/2006/relationships" r:id="rId3"/>
          </a:graphicData>
        </a:graphic>
      </p:graphicFrame>
      <p:sp>
        <p:nvSpPr>
          <p:cNvPr id="22" name="Rectangle 21"/>
          <p:cNvSpPr/>
          <p:nvPr/>
        </p:nvSpPr>
        <p:spPr>
          <a:xfrm>
            <a:off x="1981200" y="5867400"/>
            <a:ext cx="546735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aphicFrame>
        <p:nvGraphicFramePr>
          <p:cNvPr id="23" name="Chart 22"/>
          <p:cNvGraphicFramePr>
            <a:graphicFrameLocks/>
          </p:cNvGraphicFramePr>
          <p:nvPr>
            <p:extLst/>
          </p:nvPr>
        </p:nvGraphicFramePr>
        <p:xfrm>
          <a:off x="762000" y="877409"/>
          <a:ext cx="7620000" cy="3238500"/>
        </p:xfrm>
        <a:graphic>
          <a:graphicData uri="http://schemas.openxmlformats.org/drawingml/2006/chart">
            <c:chart xmlns:c="http://schemas.openxmlformats.org/drawingml/2006/chart" xmlns:r="http://schemas.openxmlformats.org/officeDocument/2006/relationships" r:id="rId4"/>
          </a:graphicData>
        </a:graphic>
      </p:graphicFrame>
      <p:grpSp>
        <p:nvGrpSpPr>
          <p:cNvPr id="5" name="Group 4"/>
          <p:cNvGrpSpPr/>
          <p:nvPr/>
        </p:nvGrpSpPr>
        <p:grpSpPr>
          <a:xfrm>
            <a:off x="3357563" y="3251170"/>
            <a:ext cx="2909887" cy="695194"/>
            <a:chOff x="3357563" y="3251170"/>
            <a:chExt cx="2909887" cy="695194"/>
          </a:xfrm>
        </p:grpSpPr>
        <p:sp>
          <p:nvSpPr>
            <p:cNvPr id="10" name="TextBox 9"/>
            <p:cNvSpPr txBox="1"/>
            <p:nvPr/>
          </p:nvSpPr>
          <p:spPr>
            <a:xfrm>
              <a:off x="3371850" y="3546254"/>
              <a:ext cx="2895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Gill Sans MT" panose="020B0502020104020203"/>
                  <a:ea typeface=""/>
                  <a:cs typeface="+mn-cs"/>
                </a:rPr>
                <a:t>Profiles of 3 real DIMMs</a:t>
              </a:r>
            </a:p>
          </p:txBody>
        </p:sp>
        <p:sp>
          <p:nvSpPr>
            <p:cNvPr id="3" name="Rounded Rectangle 2"/>
            <p:cNvSpPr/>
            <p:nvPr/>
          </p:nvSpPr>
          <p:spPr>
            <a:xfrm>
              <a:off x="3357563" y="3251170"/>
              <a:ext cx="2671762" cy="336550"/>
            </a:xfrm>
            <a:prstGeom prst="round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grpSp>
        <p:nvGrpSpPr>
          <p:cNvPr id="7" name="Group 6"/>
          <p:cNvGrpSpPr/>
          <p:nvPr/>
        </p:nvGrpSpPr>
        <p:grpSpPr>
          <a:xfrm>
            <a:off x="3357563" y="1979935"/>
            <a:ext cx="2900362" cy="3796084"/>
            <a:chOff x="3357563" y="1979935"/>
            <a:chExt cx="2900362" cy="3796084"/>
          </a:xfrm>
        </p:grpSpPr>
        <p:sp>
          <p:nvSpPr>
            <p:cNvPr id="13" name="TextBox 12"/>
            <p:cNvSpPr txBox="1"/>
            <p:nvPr/>
          </p:nvSpPr>
          <p:spPr>
            <a:xfrm>
              <a:off x="3357563" y="2795130"/>
              <a:ext cx="80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Gill Sans MT" panose="020B0502020104020203"/>
                  <a:ea typeface=""/>
                  <a:cs typeface="+mn-cs"/>
                </a:rPr>
                <a:t>12%</a:t>
              </a:r>
              <a:endParaRPr kumimoji="0" lang="en-US" sz="2000" b="0" i="0" u="none" strike="noStrike" kern="1200" cap="none" spc="0" normalizeH="0" baseline="0" noProof="0" dirty="0">
                <a:ln>
                  <a:noFill/>
                </a:ln>
                <a:solidFill>
                  <a:prstClr val="white"/>
                </a:solidFill>
                <a:effectLst/>
                <a:uLnTx/>
                <a:uFillTx/>
                <a:latin typeface="Gill Sans MT" panose="020B0502020104020203"/>
                <a:ea typeface=""/>
                <a:cs typeface="+mn-cs"/>
              </a:endParaRPr>
            </a:p>
          </p:txBody>
        </p:sp>
        <p:sp>
          <p:nvSpPr>
            <p:cNvPr id="14" name="TextBox 13"/>
            <p:cNvSpPr txBox="1"/>
            <p:nvPr/>
          </p:nvSpPr>
          <p:spPr>
            <a:xfrm>
              <a:off x="4419600" y="2294148"/>
              <a:ext cx="80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
                  <a:cs typeface="+mn-cs"/>
                </a:rPr>
                <a:t>93%</a:t>
              </a:r>
            </a:p>
          </p:txBody>
        </p:sp>
        <p:sp>
          <p:nvSpPr>
            <p:cNvPr id="15" name="TextBox 14"/>
            <p:cNvSpPr txBox="1"/>
            <p:nvPr/>
          </p:nvSpPr>
          <p:spPr>
            <a:xfrm>
              <a:off x="5457825" y="1979935"/>
              <a:ext cx="80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
                  <a:cs typeface="+mn-cs"/>
                </a:rPr>
                <a:t>99%</a:t>
              </a:r>
            </a:p>
          </p:txBody>
        </p:sp>
        <p:sp>
          <p:nvSpPr>
            <p:cNvPr id="19" name="TextBox 18"/>
            <p:cNvSpPr txBox="1"/>
            <p:nvPr/>
          </p:nvSpPr>
          <p:spPr>
            <a:xfrm>
              <a:off x="3357563" y="5375909"/>
              <a:ext cx="80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
                  <a:cs typeface="+mn-cs"/>
                </a:rPr>
                <a:t>13%</a:t>
              </a:r>
            </a:p>
          </p:txBody>
        </p:sp>
        <p:sp>
          <p:nvSpPr>
            <p:cNvPr id="24" name="TextBox 23"/>
            <p:cNvSpPr txBox="1"/>
            <p:nvPr/>
          </p:nvSpPr>
          <p:spPr>
            <a:xfrm>
              <a:off x="4419600" y="4839729"/>
              <a:ext cx="80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
                  <a:cs typeface="+mn-cs"/>
                </a:rPr>
                <a:t>74%</a:t>
              </a:r>
            </a:p>
          </p:txBody>
        </p:sp>
        <p:sp>
          <p:nvSpPr>
            <p:cNvPr id="25" name="TextBox 24"/>
            <p:cNvSpPr txBox="1"/>
            <p:nvPr/>
          </p:nvSpPr>
          <p:spPr>
            <a:xfrm>
              <a:off x="5457825" y="4661285"/>
              <a:ext cx="80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
                  <a:cs typeface="+mn-cs"/>
                </a:rPr>
                <a:t>99%</a:t>
              </a:r>
            </a:p>
          </p:txBody>
        </p:sp>
      </p:grpSp>
      <p:sp>
        <p:nvSpPr>
          <p:cNvPr id="17" name="TextBox 16"/>
          <p:cNvSpPr txBox="1"/>
          <p:nvPr/>
        </p:nvSpPr>
        <p:spPr>
          <a:xfrm>
            <a:off x="7315200" y="1493934"/>
            <a:ext cx="11400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Gill Sans MT" panose="020B0502020104020203"/>
                <a:ea typeface=""/>
                <a:cs typeface="+mn-cs"/>
              </a:rPr>
              <a:t>tRCD</a:t>
            </a:r>
            <a:endParaRPr kumimoji="0" lang="en-US" sz="2800" b="1" i="0" u="none" strike="noStrike" kern="1200" cap="none" spc="0" normalizeH="0" baseline="0" noProof="0" dirty="0">
              <a:ln>
                <a:noFill/>
              </a:ln>
              <a:solidFill>
                <a:srgbClr val="0070C0"/>
              </a:solidFill>
              <a:effectLst/>
              <a:uLnTx/>
              <a:uFillTx/>
              <a:latin typeface="Gill Sans MT" panose="020B0502020104020203"/>
              <a:ea typeface=""/>
              <a:cs typeface="+mn-cs"/>
            </a:endParaRPr>
          </a:p>
        </p:txBody>
      </p:sp>
      <p:sp>
        <p:nvSpPr>
          <p:cNvPr id="18" name="TextBox 17"/>
          <p:cNvSpPr txBox="1"/>
          <p:nvPr/>
        </p:nvSpPr>
        <p:spPr>
          <a:xfrm>
            <a:off x="7448550" y="4101853"/>
            <a:ext cx="80983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Gill Sans MT" panose="020B0502020104020203"/>
                <a:ea typeface=""/>
                <a:cs typeface="+mn-cs"/>
              </a:rPr>
              <a:t>tRP</a:t>
            </a:r>
            <a:endParaRPr kumimoji="0" lang="en-US" sz="2800" b="1" i="0" u="none" strike="noStrike" kern="1200" cap="none" spc="0" normalizeH="0" baseline="0" noProof="0" dirty="0">
              <a:ln>
                <a:noFill/>
              </a:ln>
              <a:solidFill>
                <a:srgbClr val="0070C0"/>
              </a:solidFill>
              <a:effectLst/>
              <a:uLnTx/>
              <a:uFillTx/>
              <a:latin typeface="Gill Sans MT" panose="020B0502020104020203"/>
              <a:ea typeface=""/>
              <a:cs typeface="+mn-cs"/>
            </a:endParaRPr>
          </a:p>
        </p:txBody>
      </p:sp>
      <p:sp>
        <p:nvSpPr>
          <p:cNvPr id="6" name="Rectangle 5"/>
          <p:cNvSpPr/>
          <p:nvPr/>
        </p:nvSpPr>
        <p:spPr>
          <a:xfrm>
            <a:off x="3248238" y="1219200"/>
            <a:ext cx="2828712" cy="4943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6" name="Rectangle 25"/>
          <p:cNvSpPr/>
          <p:nvPr/>
        </p:nvSpPr>
        <p:spPr>
          <a:xfrm>
            <a:off x="6091236" y="1158181"/>
            <a:ext cx="1204914" cy="4943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7" name="TextBox 26"/>
          <p:cNvSpPr txBox="1"/>
          <p:nvPr/>
        </p:nvSpPr>
        <p:spPr>
          <a:xfrm>
            <a:off x="152400" y="6248400"/>
            <a:ext cx="892842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
                <a:cs typeface="+mn-cs"/>
              </a:rPr>
              <a:t>Chang+, “</a:t>
            </a:r>
            <a:r>
              <a:rPr kumimoji="0" lang="en-US" sz="1700" b="1" i="0" u="none" strike="noStrike" kern="1200" cap="none" spc="0" normalizeH="0" baseline="0" noProof="0" dirty="0">
                <a:ln>
                  <a:noFill/>
                </a:ln>
                <a:solidFill>
                  <a:srgbClr val="000000"/>
                </a:solidFill>
                <a:effectLst/>
                <a:uLnTx/>
                <a:uFillTx/>
                <a:latin typeface="Tahoma"/>
                <a:ea typeface=""/>
                <a:cs typeface="+mn-cs"/>
                <a:hlinkClick r:id="" action="ppaction://noaction"/>
              </a:rPr>
              <a:t>Understanding Latency Variation in Modern DRAM Chips: Experimental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Tahoma"/>
                <a:ea typeface=""/>
                <a:cs typeface="+mn-cs"/>
                <a:hlinkClick r:id="" action="ppaction://noaction"/>
              </a:rPr>
              <a:t>Characterization, Analysis, and Optimization"</a:t>
            </a:r>
            <a:r>
              <a:rPr kumimoji="0" lang="en-US" sz="1700" b="0" i="0" u="none" strike="noStrike" kern="1200" cap="none" spc="0" normalizeH="0" baseline="0" noProof="0" dirty="0">
                <a:ln>
                  <a:noFill/>
                </a:ln>
                <a:solidFill>
                  <a:srgbClr val="000000"/>
                </a:solidFill>
                <a:effectLst/>
                <a:uLnTx/>
                <a:uFillTx/>
                <a:latin typeface="Tahoma"/>
                <a:ea typeface=""/>
                <a:cs typeface="+mn-cs"/>
              </a:rPr>
              <a:t>,” SIGMETRICS 2016.</a:t>
            </a:r>
          </a:p>
        </p:txBody>
      </p:sp>
    </p:spTree>
    <p:extLst>
      <p:ext uri="{BB962C8B-B14F-4D97-AF65-F5344CB8AC3E}">
        <p14:creationId xmlns:p14="http://schemas.microsoft.com/office/powerpoint/2010/main" val="106679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Heterogeneous Latency within A Chip</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12" name="Chart 11"/>
          <p:cNvGraphicFramePr>
            <a:graphicFrameLocks/>
          </p:cNvGraphicFramePr>
          <p:nvPr>
            <p:extLst/>
          </p:nvPr>
        </p:nvGraphicFramePr>
        <p:xfrm>
          <a:off x="762000" y="816322"/>
          <a:ext cx="7391400" cy="5060950"/>
        </p:xfrm>
        <a:graphic>
          <a:graphicData uri="http://schemas.openxmlformats.org/drawingml/2006/chart">
            <c:chart xmlns:c="http://schemas.openxmlformats.org/drawingml/2006/chart" xmlns:r="http://schemas.openxmlformats.org/officeDocument/2006/relationships" r:id="rId2"/>
          </a:graphicData>
        </a:graphic>
      </p:graphicFrame>
      <p:cxnSp>
        <p:nvCxnSpPr>
          <p:cNvPr id="13" name="Straight Connector 12"/>
          <p:cNvCxnSpPr/>
          <p:nvPr/>
        </p:nvCxnSpPr>
        <p:spPr>
          <a:xfrm>
            <a:off x="2171699" y="3924648"/>
            <a:ext cx="3505200" cy="0"/>
          </a:xfrm>
          <a:prstGeom prst="line">
            <a:avLst/>
          </a:prstGeom>
          <a:noFill/>
          <a:ln w="34925" cap="rnd" cmpd="sng" algn="ctr">
            <a:solidFill>
              <a:sysClr val="windowText" lastClr="000000"/>
            </a:solidFill>
            <a:prstDash val="solid"/>
            <a:miter lim="800000"/>
            <a:tailEnd type="none" w="lg" len="lg"/>
          </a:ln>
          <a:effectLst/>
        </p:spPr>
      </p:cxnSp>
      <p:sp>
        <p:nvSpPr>
          <p:cNvPr id="14" name="TextBox 13"/>
          <p:cNvSpPr txBox="1"/>
          <p:nvPr/>
        </p:nvSpPr>
        <p:spPr>
          <a:xfrm>
            <a:off x="3449532" y="1571541"/>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Tahoma"/>
                <a:ea typeface="+mn-ea"/>
                <a:cs typeface="+mn-cs"/>
              </a:rPr>
              <a:t>17.6%</a:t>
            </a:r>
          </a:p>
        </p:txBody>
      </p:sp>
      <p:sp>
        <p:nvSpPr>
          <p:cNvPr id="15" name="TextBox 14"/>
          <p:cNvSpPr txBox="1"/>
          <p:nvPr/>
        </p:nvSpPr>
        <p:spPr>
          <a:xfrm>
            <a:off x="3924299" y="1330997"/>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Tahoma"/>
                <a:ea typeface="+mn-ea"/>
                <a:cs typeface="+mn-cs"/>
              </a:rPr>
              <a:t>19.5%</a:t>
            </a:r>
          </a:p>
        </p:txBody>
      </p:sp>
      <p:sp>
        <p:nvSpPr>
          <p:cNvPr id="16" name="TextBox 15"/>
          <p:cNvSpPr txBox="1"/>
          <p:nvPr/>
        </p:nvSpPr>
        <p:spPr>
          <a:xfrm>
            <a:off x="4572000" y="1171431"/>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Tahoma"/>
                <a:ea typeface="+mn-ea"/>
                <a:cs typeface="+mn-cs"/>
              </a:rPr>
              <a:t>19.7%</a:t>
            </a:r>
          </a:p>
        </p:txBody>
      </p:sp>
      <p:sp>
        <p:nvSpPr>
          <p:cNvPr id="17" name="TextBox 16"/>
          <p:cNvSpPr txBox="1"/>
          <p:nvPr/>
        </p:nvSpPr>
        <p:spPr>
          <a:xfrm>
            <a:off x="2895600" y="2062837"/>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Tahoma"/>
                <a:ea typeface="+mn-ea"/>
                <a:cs typeface="+mn-cs"/>
              </a:rPr>
              <a:t>13.3%</a:t>
            </a:r>
          </a:p>
        </p:txBody>
      </p:sp>
      <p:sp>
        <p:nvSpPr>
          <p:cNvPr id="19" name="TextBox 18"/>
          <p:cNvSpPr txBox="1"/>
          <p:nvPr/>
        </p:nvSpPr>
        <p:spPr>
          <a:xfrm>
            <a:off x="180084" y="5733256"/>
            <a:ext cx="892842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Chang+, “</a:t>
            </a: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Understanding Latency Variation in Modern DRAM Chips: Experimental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Characterization, Analysis, and Optimization"</a:t>
            </a:r>
            <a:r>
              <a:rPr kumimoji="0" lang="en-US" sz="1700" b="0" i="0" u="none" strike="noStrike" kern="1200" cap="none" spc="0" normalizeH="0" baseline="0" noProof="0" dirty="0">
                <a:ln>
                  <a:noFill/>
                </a:ln>
                <a:solidFill>
                  <a:srgbClr val="000000"/>
                </a:solidFill>
                <a:effectLst/>
                <a:uLnTx/>
                <a:uFillTx/>
                <a:latin typeface="Tahoma"/>
                <a:ea typeface="+mn-ea"/>
                <a:cs typeface="+mn-cs"/>
              </a:rPr>
              <a:t>,” SIGMETRICS 2016.</a:t>
            </a:r>
          </a:p>
        </p:txBody>
      </p:sp>
    </p:spTree>
    <p:extLst>
      <p:ext uri="{BB962C8B-B14F-4D97-AF65-F5344CB8AC3E}">
        <p14:creationId xmlns:p14="http://schemas.microsoft.com/office/powerpoint/2010/main" val="338606954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066800"/>
          </a:xfrm>
        </p:spPr>
        <p:txBody>
          <a:bodyPr/>
          <a:lstStyle/>
          <a:p>
            <a:r>
              <a:rPr lang="en-US"/>
              <a:t>FLY-DRAM</a:t>
            </a:r>
            <a:r>
              <a:rPr lang="en-US" dirty="0"/>
              <a:t>: Advantages &amp; Disadvantages</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Advantages</a:t>
            </a:r>
          </a:p>
          <a:p>
            <a:pPr marL="0" indent="0">
              <a:buNone/>
            </a:pPr>
            <a:r>
              <a:rPr lang="en-US" dirty="0"/>
              <a:t>   + Reduces latency significantly</a:t>
            </a:r>
          </a:p>
          <a:p>
            <a:pPr marL="0" indent="0">
              <a:buNone/>
            </a:pPr>
            <a:r>
              <a:rPr lang="en-US" dirty="0"/>
              <a:t>      + Exploits significant within-chip latency variation</a:t>
            </a:r>
          </a:p>
          <a:p>
            <a:pPr marL="0" indent="0">
              <a:buNone/>
            </a:pPr>
            <a:endParaRPr lang="en-US" dirty="0"/>
          </a:p>
          <a:p>
            <a:pPr marL="0" indent="0">
              <a:buNone/>
            </a:pPr>
            <a:endParaRPr lang="en-US" dirty="0"/>
          </a:p>
          <a:p>
            <a:r>
              <a:rPr lang="en-US" dirty="0">
                <a:solidFill>
                  <a:srgbClr val="0000FF"/>
                </a:solidFill>
              </a:rPr>
              <a:t>Disadvantages</a:t>
            </a:r>
            <a:endParaRPr lang="en-US" dirty="0"/>
          </a:p>
          <a:p>
            <a:pPr marL="0" indent="0">
              <a:buNone/>
            </a:pPr>
            <a:r>
              <a:rPr lang="en-US" dirty="0">
                <a:solidFill>
                  <a:srgbClr val="0000FF"/>
                </a:solidFill>
              </a:rPr>
              <a:t>    </a:t>
            </a:r>
            <a:r>
              <a:rPr lang="en-US" dirty="0"/>
              <a:t>- Need to determine reliable operating latencies for different parts of a chip </a:t>
            </a:r>
            <a:r>
              <a:rPr lang="en-US" dirty="0">
                <a:sym typeface="Wingdings"/>
              </a:rPr>
              <a:t> higher testing cost</a:t>
            </a:r>
          </a:p>
          <a:p>
            <a:pPr marL="0" indent="0">
              <a:buNone/>
            </a:pPr>
            <a:r>
              <a:rPr lang="en-US" dirty="0">
                <a:sym typeface="Wingdings"/>
              </a:rPr>
              <a:t>    - Slightly more complicated controller</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3929520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 Variation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t>
            </a:r>
            <a:r>
              <a:rPr lang="en-US" sz="2000" dirty="0" err="1"/>
              <a:t>Abhijith</a:t>
            </a:r>
            <a:r>
              <a:rPr lang="en-US" sz="2000" dirty="0"/>
              <a:t> </a:t>
            </a:r>
            <a:r>
              <a:rPr lang="en-US" sz="2000" dirty="0" err="1"/>
              <a:t>Kashyap</a:t>
            </a:r>
            <a:r>
              <a:rPr lang="en-US" sz="2000" dirty="0"/>
              <a:t>, </a:t>
            </a:r>
            <a:r>
              <a:rPr lang="en-US" sz="2000" dirty="0" err="1"/>
              <a:t>Hasan</a:t>
            </a:r>
            <a:r>
              <a:rPr lang="en-US" sz="2000" dirty="0"/>
              <a:t> Hassan, Samira Khan, Kevin Hsieh, </a:t>
            </a:r>
            <a:r>
              <a:rPr lang="en-US" sz="2000" dirty="0" err="1"/>
              <a:t>Donghyuk</a:t>
            </a:r>
            <a:r>
              <a:rPr lang="en-US" sz="2000" dirty="0"/>
              <a:t> Lee, </a:t>
            </a:r>
            <a:r>
              <a:rPr lang="en-US" sz="2000" dirty="0" err="1"/>
              <a:t>Saugata</a:t>
            </a:r>
            <a:r>
              <a:rPr lang="en-US" sz="2000" dirty="0"/>
              <a:t> </a:t>
            </a:r>
            <a:r>
              <a:rPr lang="en-US" sz="2000" dirty="0" err="1"/>
              <a:t>Ghose</a:t>
            </a:r>
            <a:r>
              <a:rPr lang="en-US" sz="2000" dirty="0"/>
              <a:t>, Gennady Pekhimenko, </a:t>
            </a:r>
            <a:r>
              <a:rPr lang="en-US" sz="2000" dirty="0" err="1"/>
              <a:t>Tianshi</a:t>
            </a:r>
            <a:r>
              <a:rPr lang="en-US" sz="2000" dirty="0"/>
              <a:t> Li, and Onur Mutlu,</a:t>
            </a:r>
            <a:br>
              <a:rPr lang="en-US" sz="2000" dirty="0"/>
            </a:br>
            <a:r>
              <a:rPr lang="en-US" sz="2000" b="1" dirty="0">
                <a:hlinkClick r:id="rId2"/>
              </a:rPr>
              <a:t>"Understanding Latency Variation in Modern DRAM Chips: Experimental Characterization, Analysis, and Optimization"</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Antibes Juan-Les-Pins, France,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Source Code</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6234" y="4365104"/>
            <a:ext cx="9144000" cy="818866"/>
          </a:xfrm>
          <a:prstGeom prst="rect">
            <a:avLst/>
          </a:prstGeom>
        </p:spPr>
      </p:pic>
      <p:pic>
        <p:nvPicPr>
          <p:cNvPr id="6" name="Picture 5"/>
          <p:cNvPicPr>
            <a:picLocks noChangeAspect="1"/>
          </p:cNvPicPr>
          <p:nvPr/>
        </p:nvPicPr>
        <p:blipFill>
          <a:blip r:embed="rId8"/>
          <a:stretch>
            <a:fillRect/>
          </a:stretch>
        </p:blipFill>
        <p:spPr>
          <a:xfrm>
            <a:off x="-36512" y="5229200"/>
            <a:ext cx="9144000" cy="1278739"/>
          </a:xfrm>
          <a:prstGeom prst="rect">
            <a:avLst/>
          </a:prstGeom>
        </p:spPr>
      </p:pic>
    </p:spTree>
    <p:extLst>
      <p:ext uri="{BB962C8B-B14F-4D97-AF65-F5344CB8AC3E}">
        <p14:creationId xmlns:p14="http://schemas.microsoft.com/office/powerpoint/2010/main" val="312143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066800"/>
            <a:ext cx="7924800" cy="1752600"/>
          </a:xfrm>
        </p:spPr>
        <p:txBody>
          <a:bodyPr/>
          <a:lstStyle/>
          <a:p>
            <a:r>
              <a:rPr lang="en-US"/>
              <a:t>Why Is There </a:t>
            </a:r>
            <a:br>
              <a:rPr lang="en-US"/>
            </a:br>
            <a:r>
              <a:rPr lang="en-US"/>
              <a:t>	Spatial Latency Variation </a:t>
            </a:r>
            <a:br>
              <a:rPr lang="en-US"/>
            </a:br>
            <a:r>
              <a:rPr lang="en-US"/>
              <a:t>				Within a Chip?</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169490646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Solving the Hardest Problems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818710"/>
            <a:ext cx="7416824" cy="5562618"/>
          </a:xfrm>
          <a:prstGeom prst="rect">
            <a:avLst/>
          </a:prstGeom>
        </p:spPr>
      </p:pic>
      <p:sp>
        <p:nvSpPr>
          <p:cNvPr id="6" name="Rectangle 5"/>
          <p:cNvSpPr/>
          <p:nvPr/>
        </p:nvSpPr>
        <p:spPr>
          <a:xfrm>
            <a:off x="2160240"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206817794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52400" y="3276600"/>
            <a:ext cx="4038600" cy="1575815"/>
            <a:chOff x="152400" y="3581400"/>
            <a:chExt cx="4038600" cy="1575815"/>
          </a:xfrm>
        </p:grpSpPr>
        <p:sp>
          <p:nvSpPr>
            <p:cNvPr id="160" name="Rounded Rectangle 159"/>
            <p:cNvSpPr/>
            <p:nvPr/>
          </p:nvSpPr>
          <p:spPr>
            <a:xfrm>
              <a:off x="3197351" y="3581400"/>
              <a:ext cx="993649" cy="990600"/>
            </a:xfrm>
            <a:prstGeom prst="roundRect">
              <a:avLst/>
            </a:prstGeom>
            <a:solidFill>
              <a:schemeClr val="accent5">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162" name="Freeform 161"/>
            <p:cNvSpPr/>
            <p:nvPr/>
          </p:nvSpPr>
          <p:spPr>
            <a:xfrm rot="10800000">
              <a:off x="2343151" y="4495799"/>
              <a:ext cx="936500" cy="509016"/>
            </a:xfrm>
            <a:custGeom>
              <a:avLst/>
              <a:gdLst>
                <a:gd name="connsiteX0" fmla="*/ 0 w 1066800"/>
                <a:gd name="connsiteY0" fmla="*/ 472660 h 472660"/>
                <a:gd name="connsiteX1" fmla="*/ 402336 w 1066800"/>
                <a:gd name="connsiteY1" fmla="*/ 58132 h 472660"/>
                <a:gd name="connsiteX2" fmla="*/ 1066800 w 1066800"/>
                <a:gd name="connsiteY2" fmla="*/ 3268 h 472660"/>
              </a:gdLst>
              <a:ahLst/>
              <a:cxnLst>
                <a:cxn ang="0">
                  <a:pos x="connsiteX0" y="connsiteY0"/>
                </a:cxn>
                <a:cxn ang="0">
                  <a:pos x="connsiteX1" y="connsiteY1"/>
                </a:cxn>
                <a:cxn ang="0">
                  <a:pos x="connsiteX2" y="connsiteY2"/>
                </a:cxn>
              </a:cxnLst>
              <a:rect l="l" t="t" r="r" b="b"/>
              <a:pathLst>
                <a:path w="1066800" h="472660">
                  <a:moveTo>
                    <a:pt x="0" y="472660"/>
                  </a:moveTo>
                  <a:cubicBezTo>
                    <a:pt x="112268" y="304512"/>
                    <a:pt x="224536" y="136364"/>
                    <a:pt x="402336" y="58132"/>
                  </a:cubicBezTo>
                  <a:cubicBezTo>
                    <a:pt x="580136" y="-20100"/>
                    <a:pt x="1066800" y="3268"/>
                    <a:pt x="1066800" y="3268"/>
                  </a:cubicBezTo>
                </a:path>
              </a:pathLst>
            </a:custGeom>
            <a:noFill/>
            <a:ln w="25400">
              <a:solidFill>
                <a:schemeClr val="accent5">
                  <a:lumMod val="75000"/>
                </a:schemeClr>
              </a:solidFill>
              <a:headEnd type="none"/>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TextBox 162"/>
            <p:cNvSpPr txBox="1"/>
            <p:nvPr/>
          </p:nvSpPr>
          <p:spPr>
            <a:xfrm>
              <a:off x="152400" y="4852415"/>
              <a:ext cx="2244856" cy="304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50" normalizeH="0" baseline="0" noProof="0" dirty="0">
                  <a:ln>
                    <a:noFill/>
                  </a:ln>
                  <a:solidFill>
                    <a:srgbClr val="4472C4">
                      <a:lumMod val="75000"/>
                    </a:srgbClr>
                  </a:solidFill>
                  <a:effectLst/>
                  <a:uLnTx/>
                  <a:uFillTx/>
                  <a:latin typeface="Calibri Light"/>
                  <a:ea typeface="+mn-ea"/>
                  <a:cs typeface="+mn-cs"/>
                </a:rPr>
                <a:t>Inherently fast</a:t>
              </a:r>
            </a:p>
          </p:txBody>
        </p:sp>
      </p:grpSp>
      <p:grpSp>
        <p:nvGrpSpPr>
          <p:cNvPr id="12" name="Group 11"/>
          <p:cNvGrpSpPr/>
          <p:nvPr/>
        </p:nvGrpSpPr>
        <p:grpSpPr>
          <a:xfrm>
            <a:off x="5026151" y="1066800"/>
            <a:ext cx="4117849" cy="1371600"/>
            <a:chOff x="5026151" y="1371600"/>
            <a:chExt cx="4117849" cy="1371600"/>
          </a:xfrm>
        </p:grpSpPr>
        <p:sp>
          <p:nvSpPr>
            <p:cNvPr id="7" name="Rounded Rectangle 6"/>
            <p:cNvSpPr/>
            <p:nvPr/>
          </p:nvSpPr>
          <p:spPr>
            <a:xfrm>
              <a:off x="5026151" y="1752600"/>
              <a:ext cx="993649" cy="990600"/>
            </a:xfrm>
            <a:prstGeom prst="roundRect">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11" name="Freeform 10"/>
            <p:cNvSpPr/>
            <p:nvPr/>
          </p:nvSpPr>
          <p:spPr>
            <a:xfrm>
              <a:off x="5949696" y="1562100"/>
              <a:ext cx="908304" cy="266700"/>
            </a:xfrm>
            <a:custGeom>
              <a:avLst/>
              <a:gdLst>
                <a:gd name="connsiteX0" fmla="*/ 0 w 1066800"/>
                <a:gd name="connsiteY0" fmla="*/ 472660 h 472660"/>
                <a:gd name="connsiteX1" fmla="*/ 402336 w 1066800"/>
                <a:gd name="connsiteY1" fmla="*/ 58132 h 472660"/>
                <a:gd name="connsiteX2" fmla="*/ 1066800 w 1066800"/>
                <a:gd name="connsiteY2" fmla="*/ 3268 h 472660"/>
              </a:gdLst>
              <a:ahLst/>
              <a:cxnLst>
                <a:cxn ang="0">
                  <a:pos x="connsiteX0" y="connsiteY0"/>
                </a:cxn>
                <a:cxn ang="0">
                  <a:pos x="connsiteX1" y="connsiteY1"/>
                </a:cxn>
                <a:cxn ang="0">
                  <a:pos x="connsiteX2" y="connsiteY2"/>
                </a:cxn>
              </a:cxnLst>
              <a:rect l="l" t="t" r="r" b="b"/>
              <a:pathLst>
                <a:path w="1066800" h="472660">
                  <a:moveTo>
                    <a:pt x="0" y="472660"/>
                  </a:moveTo>
                  <a:cubicBezTo>
                    <a:pt x="112268" y="304512"/>
                    <a:pt x="224536" y="136364"/>
                    <a:pt x="402336" y="58132"/>
                  </a:cubicBezTo>
                  <a:cubicBezTo>
                    <a:pt x="580136" y="-20100"/>
                    <a:pt x="1066800" y="3268"/>
                    <a:pt x="1066800" y="3268"/>
                  </a:cubicBezTo>
                </a:path>
              </a:pathLst>
            </a:custGeom>
            <a:noFill/>
            <a:ln w="25400">
              <a:solidFill>
                <a:schemeClr val="accent2">
                  <a:lumMod val="75000"/>
                </a:schemeClr>
              </a:solidFill>
              <a:headEnd type="none"/>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TextBox 160"/>
            <p:cNvSpPr txBox="1"/>
            <p:nvPr/>
          </p:nvSpPr>
          <p:spPr>
            <a:xfrm>
              <a:off x="6749793" y="1371600"/>
              <a:ext cx="2394207" cy="304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50" normalizeH="0" baseline="0" noProof="0" dirty="0">
                  <a:ln>
                    <a:noFill/>
                  </a:ln>
                  <a:solidFill>
                    <a:srgbClr val="ED7D31">
                      <a:lumMod val="75000"/>
                    </a:srgbClr>
                  </a:solidFill>
                  <a:effectLst/>
                  <a:uLnTx/>
                  <a:uFillTx/>
                  <a:latin typeface="Calibri Light"/>
                  <a:ea typeface="+mn-ea"/>
                  <a:cs typeface="+mn-cs"/>
                </a:rPr>
                <a:t>inherently slow</a:t>
              </a:r>
            </a:p>
          </p:txBody>
        </p:sp>
      </p:grpSp>
      <p:sp>
        <p:nvSpPr>
          <p:cNvPr id="55" name="Title 1"/>
          <p:cNvSpPr txBox="1">
            <a:spLocks/>
          </p:cNvSpPr>
          <p:nvPr/>
        </p:nvSpPr>
        <p:spPr>
          <a:xfrm>
            <a:off x="0" y="152401"/>
            <a:ext cx="9144000" cy="761999"/>
          </a:xfrm>
          <a:prstGeom prst="rect">
            <a:avLst/>
          </a:prstGeom>
        </p:spPr>
        <p:txBody>
          <a:bodyPr vert="horz" lIns="0" tIns="45720" rIns="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prstClr val="black"/>
                </a:solidFill>
                <a:effectLst/>
                <a:uLnTx/>
                <a:uFillTx/>
                <a:latin typeface="Calibri Light"/>
                <a:ea typeface="+mj-ea"/>
                <a:cs typeface="+mj-cs"/>
              </a:rPr>
              <a:t>What Is Design-Induced Variation?</a:t>
            </a:r>
          </a:p>
        </p:txBody>
      </p:sp>
      <p:sp>
        <p:nvSpPr>
          <p:cNvPr id="58" name="DRAM"/>
          <p:cNvSpPr/>
          <p:nvPr/>
        </p:nvSpPr>
        <p:spPr>
          <a:xfrm>
            <a:off x="32766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9" name="DRAM"/>
          <p:cNvSpPr/>
          <p:nvPr/>
        </p:nvSpPr>
        <p:spPr>
          <a:xfrm>
            <a:off x="37338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0" name="DRAM"/>
          <p:cNvSpPr/>
          <p:nvPr/>
        </p:nvSpPr>
        <p:spPr>
          <a:xfrm>
            <a:off x="41910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1" name="DRAM"/>
          <p:cNvSpPr/>
          <p:nvPr/>
        </p:nvSpPr>
        <p:spPr>
          <a:xfrm>
            <a:off x="46482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2" name="DRAM"/>
          <p:cNvSpPr/>
          <p:nvPr/>
        </p:nvSpPr>
        <p:spPr>
          <a:xfrm>
            <a:off x="51054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3" name="DRAM"/>
          <p:cNvSpPr/>
          <p:nvPr/>
        </p:nvSpPr>
        <p:spPr>
          <a:xfrm>
            <a:off x="55626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4" name="DRAM"/>
          <p:cNvSpPr/>
          <p:nvPr/>
        </p:nvSpPr>
        <p:spPr>
          <a:xfrm rot="5400000">
            <a:off x="2705101" y="1485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5" name="DRAM"/>
          <p:cNvSpPr/>
          <p:nvPr/>
        </p:nvSpPr>
        <p:spPr>
          <a:xfrm rot="5400000">
            <a:off x="2705101" y="19431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6" name="DRAM"/>
          <p:cNvSpPr/>
          <p:nvPr/>
        </p:nvSpPr>
        <p:spPr>
          <a:xfrm rot="5400000">
            <a:off x="2705101" y="2400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7" name="DRAM"/>
          <p:cNvSpPr/>
          <p:nvPr/>
        </p:nvSpPr>
        <p:spPr>
          <a:xfrm rot="5400000">
            <a:off x="2705101" y="28575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8" name="DRAM"/>
          <p:cNvSpPr/>
          <p:nvPr/>
        </p:nvSpPr>
        <p:spPr>
          <a:xfrm rot="5400000">
            <a:off x="2705101" y="33147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9" name="DRAM"/>
          <p:cNvSpPr/>
          <p:nvPr/>
        </p:nvSpPr>
        <p:spPr>
          <a:xfrm rot="5400000">
            <a:off x="2705101" y="3771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70" name="Straight Connector 69"/>
          <p:cNvCxnSpPr>
            <a:endCxn id="58" idx="0"/>
          </p:cNvCxnSpPr>
          <p:nvPr/>
        </p:nvCxnSpPr>
        <p:spPr>
          <a:xfrm>
            <a:off x="34671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endCxn id="60" idx="0"/>
          </p:cNvCxnSpPr>
          <p:nvPr/>
        </p:nvCxnSpPr>
        <p:spPr>
          <a:xfrm>
            <a:off x="43815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endCxn id="61" idx="0"/>
          </p:cNvCxnSpPr>
          <p:nvPr/>
        </p:nvCxnSpPr>
        <p:spPr>
          <a:xfrm>
            <a:off x="48387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endCxn id="62" idx="0"/>
          </p:cNvCxnSpPr>
          <p:nvPr/>
        </p:nvCxnSpPr>
        <p:spPr>
          <a:xfrm>
            <a:off x="52959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endCxn id="63" idx="0"/>
          </p:cNvCxnSpPr>
          <p:nvPr/>
        </p:nvCxnSpPr>
        <p:spPr>
          <a:xfrm>
            <a:off x="57531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endCxn id="59" idx="0"/>
          </p:cNvCxnSpPr>
          <p:nvPr/>
        </p:nvCxnSpPr>
        <p:spPr>
          <a:xfrm>
            <a:off x="39243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endCxn id="64" idx="0"/>
          </p:cNvCxnSpPr>
          <p:nvPr/>
        </p:nvCxnSpPr>
        <p:spPr>
          <a:xfrm flipH="1">
            <a:off x="3124201" y="1714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endCxn id="65" idx="0"/>
          </p:cNvCxnSpPr>
          <p:nvPr/>
        </p:nvCxnSpPr>
        <p:spPr>
          <a:xfrm flipH="1">
            <a:off x="3124201" y="21717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66" idx="0"/>
          </p:cNvCxnSpPr>
          <p:nvPr/>
        </p:nvCxnSpPr>
        <p:spPr>
          <a:xfrm flipH="1">
            <a:off x="3124201" y="2628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67" idx="0"/>
          </p:cNvCxnSpPr>
          <p:nvPr/>
        </p:nvCxnSpPr>
        <p:spPr>
          <a:xfrm flipH="1">
            <a:off x="3124201" y="30861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endCxn id="68" idx="0"/>
          </p:cNvCxnSpPr>
          <p:nvPr/>
        </p:nvCxnSpPr>
        <p:spPr>
          <a:xfrm flipH="1">
            <a:off x="3124201" y="35433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endCxn id="69" idx="0"/>
          </p:cNvCxnSpPr>
          <p:nvPr/>
        </p:nvCxnSpPr>
        <p:spPr>
          <a:xfrm flipH="1">
            <a:off x="3124201" y="4000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276601" y="1524000"/>
            <a:ext cx="2667000" cy="2667000"/>
            <a:chOff x="3276601" y="1828800"/>
            <a:chExt cx="2667000" cy="2667000"/>
          </a:xfrm>
        </p:grpSpPr>
        <p:sp>
          <p:nvSpPr>
            <p:cNvPr id="82" name="Oval 81"/>
            <p:cNvSpPr/>
            <p:nvPr/>
          </p:nvSpPr>
          <p:spPr>
            <a:xfrm>
              <a:off x="32766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3" name="Oval 82"/>
            <p:cNvSpPr/>
            <p:nvPr/>
          </p:nvSpPr>
          <p:spPr>
            <a:xfrm>
              <a:off x="37338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4" name="Oval 83"/>
            <p:cNvSpPr/>
            <p:nvPr/>
          </p:nvSpPr>
          <p:spPr>
            <a:xfrm>
              <a:off x="41910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5" name="Oval 84"/>
            <p:cNvSpPr/>
            <p:nvPr/>
          </p:nvSpPr>
          <p:spPr>
            <a:xfrm>
              <a:off x="46482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6" name="Oval 85"/>
            <p:cNvSpPr/>
            <p:nvPr/>
          </p:nvSpPr>
          <p:spPr>
            <a:xfrm>
              <a:off x="51054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7" name="Oval 86"/>
            <p:cNvSpPr/>
            <p:nvPr/>
          </p:nvSpPr>
          <p:spPr>
            <a:xfrm>
              <a:off x="55626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8" name="Oval 87"/>
            <p:cNvSpPr/>
            <p:nvPr/>
          </p:nvSpPr>
          <p:spPr>
            <a:xfrm>
              <a:off x="32766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9" name="Oval 88"/>
            <p:cNvSpPr/>
            <p:nvPr/>
          </p:nvSpPr>
          <p:spPr>
            <a:xfrm>
              <a:off x="37338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0" name="Oval 89"/>
            <p:cNvSpPr/>
            <p:nvPr/>
          </p:nvSpPr>
          <p:spPr>
            <a:xfrm>
              <a:off x="41910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1" name="Oval 90"/>
            <p:cNvSpPr/>
            <p:nvPr/>
          </p:nvSpPr>
          <p:spPr>
            <a:xfrm>
              <a:off x="46482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2" name="Oval 91"/>
            <p:cNvSpPr/>
            <p:nvPr/>
          </p:nvSpPr>
          <p:spPr>
            <a:xfrm>
              <a:off x="51054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3" name="Oval 92"/>
            <p:cNvSpPr/>
            <p:nvPr/>
          </p:nvSpPr>
          <p:spPr>
            <a:xfrm>
              <a:off x="55626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4" name="Oval 93"/>
            <p:cNvSpPr/>
            <p:nvPr/>
          </p:nvSpPr>
          <p:spPr>
            <a:xfrm>
              <a:off x="32766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5" name="Oval 94"/>
            <p:cNvSpPr/>
            <p:nvPr/>
          </p:nvSpPr>
          <p:spPr>
            <a:xfrm>
              <a:off x="37338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6" name="Oval 95"/>
            <p:cNvSpPr/>
            <p:nvPr/>
          </p:nvSpPr>
          <p:spPr>
            <a:xfrm>
              <a:off x="41910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7" name="Oval 96"/>
            <p:cNvSpPr/>
            <p:nvPr/>
          </p:nvSpPr>
          <p:spPr>
            <a:xfrm>
              <a:off x="46482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8" name="Oval 97"/>
            <p:cNvSpPr/>
            <p:nvPr/>
          </p:nvSpPr>
          <p:spPr>
            <a:xfrm>
              <a:off x="51054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9" name="Oval 98"/>
            <p:cNvSpPr/>
            <p:nvPr/>
          </p:nvSpPr>
          <p:spPr>
            <a:xfrm>
              <a:off x="55626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0" name="Oval 99"/>
            <p:cNvSpPr/>
            <p:nvPr/>
          </p:nvSpPr>
          <p:spPr>
            <a:xfrm>
              <a:off x="32766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1" name="Oval 100"/>
            <p:cNvSpPr/>
            <p:nvPr/>
          </p:nvSpPr>
          <p:spPr>
            <a:xfrm>
              <a:off x="37338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2" name="Oval 101"/>
            <p:cNvSpPr/>
            <p:nvPr/>
          </p:nvSpPr>
          <p:spPr>
            <a:xfrm>
              <a:off x="41910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3" name="Oval 102"/>
            <p:cNvSpPr/>
            <p:nvPr/>
          </p:nvSpPr>
          <p:spPr>
            <a:xfrm>
              <a:off x="46482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4" name="Oval 103"/>
            <p:cNvSpPr/>
            <p:nvPr/>
          </p:nvSpPr>
          <p:spPr>
            <a:xfrm>
              <a:off x="51054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5" name="Oval 104"/>
            <p:cNvSpPr/>
            <p:nvPr/>
          </p:nvSpPr>
          <p:spPr>
            <a:xfrm>
              <a:off x="55626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6" name="Oval 105"/>
            <p:cNvSpPr/>
            <p:nvPr/>
          </p:nvSpPr>
          <p:spPr>
            <a:xfrm>
              <a:off x="32766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7" name="Oval 106"/>
            <p:cNvSpPr/>
            <p:nvPr/>
          </p:nvSpPr>
          <p:spPr>
            <a:xfrm>
              <a:off x="37338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8" name="Oval 107"/>
            <p:cNvSpPr/>
            <p:nvPr/>
          </p:nvSpPr>
          <p:spPr>
            <a:xfrm>
              <a:off x="41910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9" name="Oval 108"/>
            <p:cNvSpPr/>
            <p:nvPr/>
          </p:nvSpPr>
          <p:spPr>
            <a:xfrm>
              <a:off x="46482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0" name="Oval 109"/>
            <p:cNvSpPr/>
            <p:nvPr/>
          </p:nvSpPr>
          <p:spPr>
            <a:xfrm>
              <a:off x="51054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1" name="Oval 110"/>
            <p:cNvSpPr/>
            <p:nvPr/>
          </p:nvSpPr>
          <p:spPr>
            <a:xfrm>
              <a:off x="55626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2" name="Oval 111"/>
            <p:cNvSpPr/>
            <p:nvPr/>
          </p:nvSpPr>
          <p:spPr>
            <a:xfrm>
              <a:off x="32766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3" name="Oval 112"/>
            <p:cNvSpPr/>
            <p:nvPr/>
          </p:nvSpPr>
          <p:spPr>
            <a:xfrm>
              <a:off x="37338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4" name="Oval 113"/>
            <p:cNvSpPr/>
            <p:nvPr/>
          </p:nvSpPr>
          <p:spPr>
            <a:xfrm>
              <a:off x="41910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5" name="Oval 114"/>
            <p:cNvSpPr/>
            <p:nvPr/>
          </p:nvSpPr>
          <p:spPr>
            <a:xfrm>
              <a:off x="46482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6" name="Oval 115"/>
            <p:cNvSpPr/>
            <p:nvPr/>
          </p:nvSpPr>
          <p:spPr>
            <a:xfrm>
              <a:off x="51054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7" name="Oval 116"/>
            <p:cNvSpPr/>
            <p:nvPr/>
          </p:nvSpPr>
          <p:spPr>
            <a:xfrm>
              <a:off x="55626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sp>
        <p:nvSpPr>
          <p:cNvPr id="118" name="Down Arrow 117"/>
          <p:cNvSpPr/>
          <p:nvPr/>
        </p:nvSpPr>
        <p:spPr>
          <a:xfrm rot="16200000">
            <a:off x="4499999" y="-224403"/>
            <a:ext cx="296405" cy="2895600"/>
          </a:xfrm>
          <a:prstGeom prst="downArrow">
            <a:avLst>
              <a:gd name="adj1" fmla="val 50000"/>
              <a:gd name="adj2" fmla="val 585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9" name="Down Arrow 118"/>
          <p:cNvSpPr/>
          <p:nvPr/>
        </p:nvSpPr>
        <p:spPr>
          <a:xfrm rot="10800000">
            <a:off x="6096001" y="1356360"/>
            <a:ext cx="296405" cy="2895600"/>
          </a:xfrm>
          <a:prstGeom prst="downArrow">
            <a:avLst>
              <a:gd name="adj1" fmla="val 50000"/>
              <a:gd name="adj2" fmla="val 585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5" name="Group 4"/>
          <p:cNvGrpSpPr/>
          <p:nvPr/>
        </p:nvGrpSpPr>
        <p:grpSpPr>
          <a:xfrm rot="16200000">
            <a:off x="3273552" y="1524000"/>
            <a:ext cx="2667000" cy="2667000"/>
            <a:chOff x="7255014" y="1897380"/>
            <a:chExt cx="2667000" cy="2667000"/>
          </a:xfrm>
        </p:grpSpPr>
        <p:sp>
          <p:nvSpPr>
            <p:cNvPr id="120" name="Oval 119"/>
            <p:cNvSpPr/>
            <p:nvPr/>
          </p:nvSpPr>
          <p:spPr>
            <a:xfrm>
              <a:off x="7255014" y="18973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1" name="Oval 120"/>
            <p:cNvSpPr/>
            <p:nvPr/>
          </p:nvSpPr>
          <p:spPr>
            <a:xfrm>
              <a:off x="7712214" y="18973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2" name="Oval 121"/>
            <p:cNvSpPr/>
            <p:nvPr/>
          </p:nvSpPr>
          <p:spPr>
            <a:xfrm>
              <a:off x="8169414" y="18973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3" name="Oval 122"/>
            <p:cNvSpPr/>
            <p:nvPr/>
          </p:nvSpPr>
          <p:spPr>
            <a:xfrm>
              <a:off x="8626614" y="18973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4" name="Oval 123"/>
            <p:cNvSpPr/>
            <p:nvPr/>
          </p:nvSpPr>
          <p:spPr>
            <a:xfrm>
              <a:off x="9083814" y="18973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5" name="Oval 124"/>
            <p:cNvSpPr/>
            <p:nvPr/>
          </p:nvSpPr>
          <p:spPr>
            <a:xfrm>
              <a:off x="9541014" y="18973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6" name="Oval 125"/>
            <p:cNvSpPr/>
            <p:nvPr/>
          </p:nvSpPr>
          <p:spPr>
            <a:xfrm>
              <a:off x="7255014" y="23545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7" name="Oval 126"/>
            <p:cNvSpPr/>
            <p:nvPr/>
          </p:nvSpPr>
          <p:spPr>
            <a:xfrm>
              <a:off x="7712214" y="23545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8" name="Oval 127"/>
            <p:cNvSpPr/>
            <p:nvPr/>
          </p:nvSpPr>
          <p:spPr>
            <a:xfrm>
              <a:off x="8169414" y="23545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9" name="Oval 128"/>
            <p:cNvSpPr/>
            <p:nvPr/>
          </p:nvSpPr>
          <p:spPr>
            <a:xfrm>
              <a:off x="8626614" y="23545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0" name="Oval 129"/>
            <p:cNvSpPr/>
            <p:nvPr/>
          </p:nvSpPr>
          <p:spPr>
            <a:xfrm>
              <a:off x="9083814" y="23545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1" name="Oval 130"/>
            <p:cNvSpPr/>
            <p:nvPr/>
          </p:nvSpPr>
          <p:spPr>
            <a:xfrm>
              <a:off x="9541014" y="23545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2" name="Oval 131"/>
            <p:cNvSpPr/>
            <p:nvPr/>
          </p:nvSpPr>
          <p:spPr>
            <a:xfrm>
              <a:off x="7255014" y="28117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3" name="Oval 132"/>
            <p:cNvSpPr/>
            <p:nvPr/>
          </p:nvSpPr>
          <p:spPr>
            <a:xfrm>
              <a:off x="7712214" y="28117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4" name="Oval 133"/>
            <p:cNvSpPr/>
            <p:nvPr/>
          </p:nvSpPr>
          <p:spPr>
            <a:xfrm>
              <a:off x="8169414" y="28117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5" name="Oval 134"/>
            <p:cNvSpPr/>
            <p:nvPr/>
          </p:nvSpPr>
          <p:spPr>
            <a:xfrm>
              <a:off x="8626614" y="28117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6" name="Oval 135"/>
            <p:cNvSpPr/>
            <p:nvPr/>
          </p:nvSpPr>
          <p:spPr>
            <a:xfrm>
              <a:off x="9083814" y="28117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7" name="Oval 136"/>
            <p:cNvSpPr/>
            <p:nvPr/>
          </p:nvSpPr>
          <p:spPr>
            <a:xfrm>
              <a:off x="9541014" y="28117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8" name="Oval 137"/>
            <p:cNvSpPr/>
            <p:nvPr/>
          </p:nvSpPr>
          <p:spPr>
            <a:xfrm>
              <a:off x="7255014" y="32689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9" name="Oval 138"/>
            <p:cNvSpPr/>
            <p:nvPr/>
          </p:nvSpPr>
          <p:spPr>
            <a:xfrm>
              <a:off x="7712214" y="32689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0" name="Oval 139"/>
            <p:cNvSpPr/>
            <p:nvPr/>
          </p:nvSpPr>
          <p:spPr>
            <a:xfrm>
              <a:off x="8169414" y="32689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1" name="Oval 140"/>
            <p:cNvSpPr/>
            <p:nvPr/>
          </p:nvSpPr>
          <p:spPr>
            <a:xfrm>
              <a:off x="8626614" y="32689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2" name="Oval 141"/>
            <p:cNvSpPr/>
            <p:nvPr/>
          </p:nvSpPr>
          <p:spPr>
            <a:xfrm>
              <a:off x="9083814" y="32689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3" name="Oval 142"/>
            <p:cNvSpPr/>
            <p:nvPr/>
          </p:nvSpPr>
          <p:spPr>
            <a:xfrm>
              <a:off x="9541014" y="32689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4" name="Oval 143"/>
            <p:cNvSpPr/>
            <p:nvPr/>
          </p:nvSpPr>
          <p:spPr>
            <a:xfrm>
              <a:off x="7255014" y="37261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5" name="Oval 144"/>
            <p:cNvSpPr/>
            <p:nvPr/>
          </p:nvSpPr>
          <p:spPr>
            <a:xfrm>
              <a:off x="7712214" y="37261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6" name="Oval 145"/>
            <p:cNvSpPr/>
            <p:nvPr/>
          </p:nvSpPr>
          <p:spPr>
            <a:xfrm>
              <a:off x="8169414" y="37261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7" name="Oval 146"/>
            <p:cNvSpPr/>
            <p:nvPr/>
          </p:nvSpPr>
          <p:spPr>
            <a:xfrm>
              <a:off x="8626614" y="37261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8" name="Oval 147"/>
            <p:cNvSpPr/>
            <p:nvPr/>
          </p:nvSpPr>
          <p:spPr>
            <a:xfrm>
              <a:off x="9083814" y="37261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9" name="Oval 148"/>
            <p:cNvSpPr/>
            <p:nvPr/>
          </p:nvSpPr>
          <p:spPr>
            <a:xfrm>
              <a:off x="9541014" y="37261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0" name="Oval 149"/>
            <p:cNvSpPr/>
            <p:nvPr/>
          </p:nvSpPr>
          <p:spPr>
            <a:xfrm>
              <a:off x="7255014" y="41833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1" name="Oval 150"/>
            <p:cNvSpPr/>
            <p:nvPr/>
          </p:nvSpPr>
          <p:spPr>
            <a:xfrm>
              <a:off x="7712214" y="41833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2" name="Oval 151"/>
            <p:cNvSpPr/>
            <p:nvPr/>
          </p:nvSpPr>
          <p:spPr>
            <a:xfrm>
              <a:off x="8169414" y="41833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3" name="Oval 152"/>
            <p:cNvSpPr/>
            <p:nvPr/>
          </p:nvSpPr>
          <p:spPr>
            <a:xfrm>
              <a:off x="8626614" y="41833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4" name="Oval 153"/>
            <p:cNvSpPr/>
            <p:nvPr/>
          </p:nvSpPr>
          <p:spPr>
            <a:xfrm>
              <a:off x="9083814" y="41833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5" name="Oval 154"/>
            <p:cNvSpPr/>
            <p:nvPr/>
          </p:nvSpPr>
          <p:spPr>
            <a:xfrm>
              <a:off x="9541014" y="41833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4" name="Group 3"/>
          <p:cNvGrpSpPr/>
          <p:nvPr/>
        </p:nvGrpSpPr>
        <p:grpSpPr>
          <a:xfrm>
            <a:off x="3276600" y="1524000"/>
            <a:ext cx="2667000" cy="2667000"/>
            <a:chOff x="3657601" y="5295900"/>
            <a:chExt cx="2667000" cy="2667000"/>
          </a:xfrm>
        </p:grpSpPr>
        <p:sp>
          <p:nvSpPr>
            <p:cNvPr id="194" name="Oval 193"/>
            <p:cNvSpPr/>
            <p:nvPr/>
          </p:nvSpPr>
          <p:spPr>
            <a:xfrm>
              <a:off x="3657601" y="5295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5" name="Oval 194"/>
            <p:cNvSpPr/>
            <p:nvPr/>
          </p:nvSpPr>
          <p:spPr>
            <a:xfrm>
              <a:off x="41148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6" name="Oval 195"/>
            <p:cNvSpPr/>
            <p:nvPr/>
          </p:nvSpPr>
          <p:spPr>
            <a:xfrm>
              <a:off x="45720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7" name="Oval 196"/>
            <p:cNvSpPr/>
            <p:nvPr/>
          </p:nvSpPr>
          <p:spPr>
            <a:xfrm>
              <a:off x="5029201" y="52959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8" name="Oval 197"/>
            <p:cNvSpPr/>
            <p:nvPr/>
          </p:nvSpPr>
          <p:spPr>
            <a:xfrm>
              <a:off x="54864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9" name="Oval 198"/>
            <p:cNvSpPr/>
            <p:nvPr/>
          </p:nvSpPr>
          <p:spPr>
            <a:xfrm>
              <a:off x="59436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0" name="Oval 199"/>
            <p:cNvSpPr/>
            <p:nvPr/>
          </p:nvSpPr>
          <p:spPr>
            <a:xfrm>
              <a:off x="36576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1" name="Oval 200"/>
            <p:cNvSpPr/>
            <p:nvPr/>
          </p:nvSpPr>
          <p:spPr>
            <a:xfrm>
              <a:off x="41148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2" name="Oval 201"/>
            <p:cNvSpPr/>
            <p:nvPr/>
          </p:nvSpPr>
          <p:spPr>
            <a:xfrm>
              <a:off x="45720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3" name="Oval 202"/>
            <p:cNvSpPr/>
            <p:nvPr/>
          </p:nvSpPr>
          <p:spPr>
            <a:xfrm>
              <a:off x="50292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4" name="Oval 203"/>
            <p:cNvSpPr/>
            <p:nvPr/>
          </p:nvSpPr>
          <p:spPr>
            <a:xfrm>
              <a:off x="5486401" y="57531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5" name="Oval 204"/>
            <p:cNvSpPr/>
            <p:nvPr/>
          </p:nvSpPr>
          <p:spPr>
            <a:xfrm>
              <a:off x="5943601" y="57531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6" name="Oval 205"/>
            <p:cNvSpPr/>
            <p:nvPr/>
          </p:nvSpPr>
          <p:spPr>
            <a:xfrm>
              <a:off x="3657601" y="62103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7" name="Oval 206"/>
            <p:cNvSpPr/>
            <p:nvPr/>
          </p:nvSpPr>
          <p:spPr>
            <a:xfrm>
              <a:off x="41148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8" name="Oval 207"/>
            <p:cNvSpPr/>
            <p:nvPr/>
          </p:nvSpPr>
          <p:spPr>
            <a:xfrm>
              <a:off x="45720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9" name="Oval 208"/>
            <p:cNvSpPr/>
            <p:nvPr/>
          </p:nvSpPr>
          <p:spPr>
            <a:xfrm>
              <a:off x="50292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0" name="Oval 209"/>
            <p:cNvSpPr/>
            <p:nvPr/>
          </p:nvSpPr>
          <p:spPr>
            <a:xfrm>
              <a:off x="54864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1" name="Oval 210"/>
            <p:cNvSpPr/>
            <p:nvPr/>
          </p:nvSpPr>
          <p:spPr>
            <a:xfrm>
              <a:off x="5943601" y="62103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2" name="Oval 211"/>
            <p:cNvSpPr/>
            <p:nvPr/>
          </p:nvSpPr>
          <p:spPr>
            <a:xfrm>
              <a:off x="36576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3" name="Oval 212"/>
            <p:cNvSpPr/>
            <p:nvPr/>
          </p:nvSpPr>
          <p:spPr>
            <a:xfrm>
              <a:off x="41148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4" name="Oval 213"/>
            <p:cNvSpPr/>
            <p:nvPr/>
          </p:nvSpPr>
          <p:spPr>
            <a:xfrm>
              <a:off x="45720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5" name="Oval 214"/>
            <p:cNvSpPr/>
            <p:nvPr/>
          </p:nvSpPr>
          <p:spPr>
            <a:xfrm>
              <a:off x="50292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6" name="Oval 215"/>
            <p:cNvSpPr/>
            <p:nvPr/>
          </p:nvSpPr>
          <p:spPr>
            <a:xfrm>
              <a:off x="54864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7" name="Oval 216"/>
            <p:cNvSpPr/>
            <p:nvPr/>
          </p:nvSpPr>
          <p:spPr>
            <a:xfrm>
              <a:off x="59436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8" name="Oval 217"/>
            <p:cNvSpPr/>
            <p:nvPr/>
          </p:nvSpPr>
          <p:spPr>
            <a:xfrm>
              <a:off x="3657601" y="71247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9" name="Oval 218"/>
            <p:cNvSpPr/>
            <p:nvPr/>
          </p:nvSpPr>
          <p:spPr>
            <a:xfrm>
              <a:off x="41148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0" name="Oval 219"/>
            <p:cNvSpPr/>
            <p:nvPr/>
          </p:nvSpPr>
          <p:spPr>
            <a:xfrm>
              <a:off x="45720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1" name="Oval 220"/>
            <p:cNvSpPr/>
            <p:nvPr/>
          </p:nvSpPr>
          <p:spPr>
            <a:xfrm>
              <a:off x="50292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2" name="Oval 221"/>
            <p:cNvSpPr/>
            <p:nvPr/>
          </p:nvSpPr>
          <p:spPr>
            <a:xfrm>
              <a:off x="54864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3" name="Oval 222"/>
            <p:cNvSpPr/>
            <p:nvPr/>
          </p:nvSpPr>
          <p:spPr>
            <a:xfrm>
              <a:off x="5943601" y="71247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4" name="Oval 223"/>
            <p:cNvSpPr/>
            <p:nvPr/>
          </p:nvSpPr>
          <p:spPr>
            <a:xfrm>
              <a:off x="36576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5" name="Oval 224"/>
            <p:cNvSpPr/>
            <p:nvPr/>
          </p:nvSpPr>
          <p:spPr>
            <a:xfrm>
              <a:off x="41148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6" name="Oval 225"/>
            <p:cNvSpPr/>
            <p:nvPr/>
          </p:nvSpPr>
          <p:spPr>
            <a:xfrm>
              <a:off x="45720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7" name="Oval 226"/>
            <p:cNvSpPr/>
            <p:nvPr/>
          </p:nvSpPr>
          <p:spPr>
            <a:xfrm>
              <a:off x="50292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8" name="Oval 227"/>
            <p:cNvSpPr/>
            <p:nvPr/>
          </p:nvSpPr>
          <p:spPr>
            <a:xfrm>
              <a:off x="54864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9" name="Oval 228"/>
            <p:cNvSpPr/>
            <p:nvPr/>
          </p:nvSpPr>
          <p:spPr>
            <a:xfrm>
              <a:off x="59436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2" name="Group 1"/>
          <p:cNvGrpSpPr/>
          <p:nvPr/>
        </p:nvGrpSpPr>
        <p:grpSpPr>
          <a:xfrm>
            <a:off x="2895600" y="838200"/>
            <a:ext cx="3200399" cy="304800"/>
            <a:chOff x="2895600" y="990600"/>
            <a:chExt cx="3200399" cy="304800"/>
          </a:xfrm>
        </p:grpSpPr>
        <p:sp>
          <p:nvSpPr>
            <p:cNvPr id="156" name="TextBox 155"/>
            <p:cNvSpPr txBox="1"/>
            <p:nvPr/>
          </p:nvSpPr>
          <p:spPr>
            <a:xfrm>
              <a:off x="4838700" y="990600"/>
              <a:ext cx="1257299" cy="304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slow</a:t>
              </a:r>
            </a:p>
          </p:txBody>
        </p:sp>
        <p:sp>
          <p:nvSpPr>
            <p:cNvPr id="157" name="TextBox 156"/>
            <p:cNvSpPr txBox="1"/>
            <p:nvPr/>
          </p:nvSpPr>
          <p:spPr>
            <a:xfrm>
              <a:off x="2895600" y="990600"/>
              <a:ext cx="1257299" cy="304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fast</a:t>
              </a:r>
            </a:p>
          </p:txBody>
        </p:sp>
      </p:grpSp>
      <p:grpSp>
        <p:nvGrpSpPr>
          <p:cNvPr id="3" name="Group 2"/>
          <p:cNvGrpSpPr/>
          <p:nvPr/>
        </p:nvGrpSpPr>
        <p:grpSpPr>
          <a:xfrm>
            <a:off x="6400800" y="1295400"/>
            <a:ext cx="304800" cy="2971799"/>
            <a:chOff x="6553200" y="1600200"/>
            <a:chExt cx="304800" cy="2971799"/>
          </a:xfrm>
        </p:grpSpPr>
        <p:sp>
          <p:nvSpPr>
            <p:cNvPr id="158" name="TextBox 157"/>
            <p:cNvSpPr txBox="1"/>
            <p:nvPr/>
          </p:nvSpPr>
          <p:spPr>
            <a:xfrm rot="5400000">
              <a:off x="6076950" y="2076450"/>
              <a:ext cx="1257299" cy="304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slow</a:t>
              </a:r>
            </a:p>
          </p:txBody>
        </p:sp>
        <p:sp>
          <p:nvSpPr>
            <p:cNvPr id="159" name="TextBox 158"/>
            <p:cNvSpPr txBox="1"/>
            <p:nvPr/>
          </p:nvSpPr>
          <p:spPr>
            <a:xfrm rot="5400000">
              <a:off x="6076950" y="3790950"/>
              <a:ext cx="1257299" cy="304800"/>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fast</a:t>
              </a:r>
            </a:p>
          </p:txBody>
        </p:sp>
      </p:grpSp>
      <p:sp>
        <p:nvSpPr>
          <p:cNvPr id="164" name="Punchline"/>
          <p:cNvSpPr txBox="1"/>
          <p:nvPr/>
        </p:nvSpPr>
        <p:spPr>
          <a:xfrm>
            <a:off x="0" y="5204460"/>
            <a:ext cx="9144000" cy="1196340"/>
          </a:xfrm>
          <a:prstGeom prst="rect">
            <a:avLst/>
          </a:prstGeom>
          <a:solidFill>
            <a:schemeClr val="accent1">
              <a:lumMod val="75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Calibri"/>
                <a:ea typeface="+mn-ea"/>
                <a:cs typeface="+mn-cs"/>
              </a:rPr>
              <a:t>Systematic variation</a:t>
            </a:r>
            <a:r>
              <a:rPr kumimoji="0" lang="en-US" sz="3600" b="0" i="0" u="none" strike="noStrike" kern="1200" cap="none" spc="0" normalizeH="0" baseline="0" noProof="0" dirty="0">
                <a:ln>
                  <a:noFill/>
                </a:ln>
                <a:solidFill>
                  <a:prstClr val="white"/>
                </a:solidFill>
                <a:effectLst/>
                <a:uLnTx/>
                <a:uFillTx/>
                <a:latin typeface="Calibri Light"/>
                <a:ea typeface="+mn-ea"/>
                <a:cs typeface="+mn-cs"/>
              </a:rPr>
              <a:t> in cell access times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a:ea typeface="+mn-ea"/>
                <a:cs typeface="+mn-cs"/>
              </a:rPr>
              <a:t>caused by the </a:t>
            </a:r>
            <a:r>
              <a:rPr kumimoji="0" lang="en-US" sz="3600" b="1" i="1" u="none" strike="noStrike" kern="1200" cap="none" spc="0" normalizeH="0" baseline="0" noProof="0" dirty="0">
                <a:ln>
                  <a:noFill/>
                </a:ln>
                <a:solidFill>
                  <a:prstClr val="white"/>
                </a:solidFill>
                <a:effectLst/>
                <a:uLnTx/>
                <a:uFillTx/>
                <a:latin typeface="Calibri"/>
                <a:ea typeface="+mn-ea"/>
                <a:cs typeface="+mn-cs"/>
              </a:rPr>
              <a:t>physical organization</a:t>
            </a:r>
            <a:r>
              <a:rPr kumimoji="0" lang="en-US" sz="3600" b="1" i="1" u="none" strike="noStrike" kern="1200" cap="none" spc="0" normalizeH="0" baseline="0" noProof="0" dirty="0">
                <a:ln>
                  <a:noFill/>
                </a:ln>
                <a:solidFill>
                  <a:prstClr val="white"/>
                </a:solidFill>
                <a:effectLst/>
                <a:uLnTx/>
                <a:uFillTx/>
                <a:latin typeface="Calibri Light"/>
                <a:ea typeface="+mn-ea"/>
                <a:cs typeface="+mn-cs"/>
              </a:rPr>
              <a:t> </a:t>
            </a:r>
            <a:r>
              <a:rPr kumimoji="0" lang="en-US" sz="3600" b="0" i="0" u="none" strike="noStrike" kern="1200" cap="none" spc="0" normalizeH="0" baseline="0" noProof="0" dirty="0">
                <a:ln>
                  <a:noFill/>
                </a:ln>
                <a:solidFill>
                  <a:prstClr val="white"/>
                </a:solidFill>
                <a:effectLst/>
                <a:uLnTx/>
                <a:uFillTx/>
                <a:latin typeface="Calibri Light"/>
                <a:ea typeface="+mn-ea"/>
                <a:cs typeface="+mn-cs"/>
              </a:rPr>
              <a:t>of DRAM</a:t>
            </a:r>
          </a:p>
        </p:txBody>
      </p:sp>
      <p:sp>
        <p:nvSpPr>
          <p:cNvPr id="165" name="TextBox 164"/>
          <p:cNvSpPr txBox="1"/>
          <p:nvPr/>
        </p:nvSpPr>
        <p:spPr>
          <a:xfrm>
            <a:off x="3276600" y="4800600"/>
            <a:ext cx="2663952"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sense amplifiers</a:t>
            </a:r>
          </a:p>
        </p:txBody>
      </p:sp>
      <p:sp>
        <p:nvSpPr>
          <p:cNvPr id="166" name="TextBox 165"/>
          <p:cNvSpPr txBox="1"/>
          <p:nvPr/>
        </p:nvSpPr>
        <p:spPr>
          <a:xfrm rot="5400000">
            <a:off x="1066801" y="2590801"/>
            <a:ext cx="2743198"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Light"/>
                <a:ea typeface="+mn-ea"/>
                <a:cs typeface="+mn-cs"/>
              </a:rPr>
              <a:t>wordline</a:t>
            </a:r>
            <a:r>
              <a:rPr kumimoji="0" lang="en-US" sz="2800" b="0" i="0" u="none" strike="noStrike" kern="1200" cap="none" spc="0" normalizeH="0" baseline="0" noProof="0" dirty="0">
                <a:ln>
                  <a:noFill/>
                </a:ln>
                <a:solidFill>
                  <a:srgbClr val="000000"/>
                </a:solidFill>
                <a:effectLst/>
                <a:uLnTx/>
                <a:uFillTx/>
                <a:latin typeface="Calibri Light"/>
                <a:ea typeface="+mn-ea"/>
                <a:cs typeface="+mn-cs"/>
              </a:rPr>
              <a:t> drivers</a:t>
            </a:r>
          </a:p>
        </p:txBody>
      </p:sp>
      <p:grpSp>
        <p:nvGrpSpPr>
          <p:cNvPr id="8" name="Group 7"/>
          <p:cNvGrpSpPr/>
          <p:nvPr/>
        </p:nvGrpSpPr>
        <p:grpSpPr>
          <a:xfrm>
            <a:off x="6781800" y="2324100"/>
            <a:ext cx="2362200" cy="1257300"/>
            <a:chOff x="6781800" y="2324100"/>
            <a:chExt cx="2362200" cy="1257300"/>
          </a:xfrm>
        </p:grpSpPr>
        <p:sp>
          <p:nvSpPr>
            <p:cNvPr id="167" name="TextBox 166"/>
            <p:cNvSpPr txBox="1"/>
            <p:nvPr/>
          </p:nvSpPr>
          <p:spPr>
            <a:xfrm>
              <a:off x="6781800" y="2324100"/>
              <a:ext cx="2362200" cy="4191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75000"/>
                    </a:srgbClr>
                  </a:solidFill>
                  <a:effectLst/>
                  <a:uLnTx/>
                  <a:uFillTx/>
                  <a:latin typeface="Calibri Light"/>
                  <a:ea typeface="+mn-ea"/>
                  <a:cs typeface="+mn-cs"/>
                </a:rPr>
                <a:t>across row</a:t>
              </a:r>
            </a:p>
          </p:txBody>
        </p:sp>
        <p:sp>
          <p:nvSpPr>
            <p:cNvPr id="168" name="TextBox 167"/>
            <p:cNvSpPr txBox="1"/>
            <p:nvPr/>
          </p:nvSpPr>
          <p:spPr>
            <a:xfrm>
              <a:off x="6781800" y="2895600"/>
              <a:ext cx="2362200" cy="685800"/>
            </a:xfrm>
            <a:prstGeom prst="rect">
              <a:avLst/>
            </a:prstGeom>
            <a:noFill/>
          </p:spPr>
          <p:txBody>
            <a:bodyPr wrap="square" rtlCol="0" anchor="ctr">
              <a:noAutofit/>
            </a:bodyPr>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75000"/>
                    </a:srgbClr>
                  </a:solidFill>
                  <a:effectLst/>
                  <a:uLnTx/>
                  <a:uFillTx/>
                  <a:latin typeface="Calibri Light"/>
                  <a:ea typeface="+mn-ea"/>
                  <a:cs typeface="+mn-cs"/>
                </a:rPr>
                <a:t>distance from sense amplifier</a:t>
              </a:r>
            </a:p>
          </p:txBody>
        </p:sp>
      </p:grpSp>
      <p:grpSp>
        <p:nvGrpSpPr>
          <p:cNvPr id="9" name="Group 8"/>
          <p:cNvGrpSpPr/>
          <p:nvPr/>
        </p:nvGrpSpPr>
        <p:grpSpPr>
          <a:xfrm>
            <a:off x="0" y="990600"/>
            <a:ext cx="2470407" cy="1295400"/>
            <a:chOff x="0" y="990600"/>
            <a:chExt cx="2470407" cy="1295400"/>
          </a:xfrm>
        </p:grpSpPr>
        <p:sp>
          <p:nvSpPr>
            <p:cNvPr id="169" name="TextBox 168"/>
            <p:cNvSpPr txBox="1"/>
            <p:nvPr/>
          </p:nvSpPr>
          <p:spPr>
            <a:xfrm>
              <a:off x="0" y="990600"/>
              <a:ext cx="2470407" cy="4191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75000"/>
                    </a:srgbClr>
                  </a:solidFill>
                  <a:effectLst/>
                  <a:uLnTx/>
                  <a:uFillTx/>
                  <a:latin typeface="Calibri Light"/>
                  <a:ea typeface="+mn-ea"/>
                  <a:cs typeface="+mn-cs"/>
                </a:rPr>
                <a:t>across column</a:t>
              </a:r>
            </a:p>
          </p:txBody>
        </p:sp>
        <p:sp>
          <p:nvSpPr>
            <p:cNvPr id="170" name="TextBox 169"/>
            <p:cNvSpPr txBox="1"/>
            <p:nvPr/>
          </p:nvSpPr>
          <p:spPr>
            <a:xfrm>
              <a:off x="0" y="1600200"/>
              <a:ext cx="2470407" cy="685800"/>
            </a:xfrm>
            <a:prstGeom prst="rect">
              <a:avLst/>
            </a:prstGeom>
            <a:noFill/>
          </p:spPr>
          <p:txBody>
            <a:bodyPr wrap="square" rtlCol="0" anchor="ctr">
              <a:noAutofit/>
            </a:bodyPr>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75000"/>
                    </a:srgbClr>
                  </a:solidFill>
                  <a:effectLst/>
                  <a:uLnTx/>
                  <a:uFillTx/>
                  <a:latin typeface="Calibri Light"/>
                  <a:ea typeface="+mn-ea"/>
                  <a:cs typeface="+mn-cs"/>
                </a:rPr>
                <a:t>distance from </a:t>
              </a:r>
              <a:r>
                <a:rPr kumimoji="0" lang="en-US" sz="2800" b="0" i="0" u="none" strike="noStrike" kern="1200" cap="none" spc="0" normalizeH="0" baseline="0" noProof="0" dirty="0" err="1">
                  <a:ln>
                    <a:noFill/>
                  </a:ln>
                  <a:solidFill>
                    <a:srgbClr val="ED7D31">
                      <a:lumMod val="75000"/>
                    </a:srgbClr>
                  </a:solidFill>
                  <a:effectLst/>
                  <a:uLnTx/>
                  <a:uFillTx/>
                  <a:latin typeface="Calibri Light"/>
                  <a:ea typeface="+mn-ea"/>
                  <a:cs typeface="+mn-cs"/>
                </a:rPr>
                <a:t>wordline</a:t>
              </a:r>
              <a:r>
                <a:rPr kumimoji="0" lang="en-US" sz="2800" b="0" i="0" u="none" strike="noStrike" kern="1200" cap="none" spc="0" normalizeH="0" baseline="0" noProof="0" dirty="0">
                  <a:ln>
                    <a:noFill/>
                  </a:ln>
                  <a:solidFill>
                    <a:srgbClr val="ED7D31">
                      <a:lumMod val="75000"/>
                    </a:srgbClr>
                  </a:solidFill>
                  <a:effectLst/>
                  <a:uLnTx/>
                  <a:uFillTx/>
                  <a:latin typeface="Calibri Light"/>
                  <a:ea typeface="+mn-ea"/>
                  <a:cs typeface="+mn-cs"/>
                </a:rPr>
                <a:t> driver</a:t>
              </a:r>
            </a:p>
          </p:txBody>
        </p:sp>
      </p:grpSp>
    </p:spTree>
    <p:extLst>
      <p:ext uri="{BB962C8B-B14F-4D97-AF65-F5344CB8AC3E}">
        <p14:creationId xmlns:p14="http://schemas.microsoft.com/office/powerpoint/2010/main" val="316654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9"/>
                                        </p:tgtEl>
                                        <p:attrNameLst>
                                          <p:attrName>style.visibility</p:attrName>
                                        </p:attrNameLst>
                                      </p:cBhvr>
                                      <p:to>
                                        <p:strVal val="visible"/>
                                      </p:to>
                                    </p:set>
                                    <p:animEffect transition="in" filter="wipe(down)">
                                      <p:cBhvr>
                                        <p:cTn id="11" dur="500"/>
                                        <p:tgtEl>
                                          <p:spTgt spid="11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18"/>
                                        </p:tgtEl>
                                        <p:attrNameLst>
                                          <p:attrName>style.visibility</p:attrName>
                                        </p:attrNameLst>
                                      </p:cBhvr>
                                      <p:to>
                                        <p:strVal val="visible"/>
                                      </p:to>
                                    </p:set>
                                    <p:animEffect transition="in" filter="wipe(left)">
                                      <p:cBhvr>
                                        <p:cTn id="27" dur="500"/>
                                        <p:tgtEl>
                                          <p:spTgt spid="118"/>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par>
                                <p:cTn id="32" presetID="10"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4"/>
                                        </p:tgtEl>
                                        <p:attrNameLst>
                                          <p:attrName>style.visibility</p:attrName>
                                        </p:attrNameLst>
                                      </p:cBhvr>
                                      <p:to>
                                        <p:strVal val="visible"/>
                                      </p:to>
                                    </p:set>
                                    <p:animEffect transition="in" filter="fade">
                                      <p:cBhvr>
                                        <p:cTn id="49"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19" grpId="0" animBg="1"/>
      <p:bldP spid="16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1"/>
          <p:cNvSpPr txBox="1">
            <a:spLocks/>
          </p:cNvSpPr>
          <p:nvPr/>
        </p:nvSpPr>
        <p:spPr>
          <a:xfrm>
            <a:off x="-76200" y="152400"/>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sng" strike="noStrike" kern="1200" cap="none" spc="-60" normalizeH="0" baseline="0" noProof="0" dirty="0">
                <a:ln>
                  <a:noFill/>
                </a:ln>
                <a:solidFill>
                  <a:prstClr val="black"/>
                </a:solidFill>
                <a:effectLst/>
                <a:uLnTx/>
                <a:uFillTx/>
                <a:latin typeface="Calibri"/>
                <a:ea typeface="+mj-ea"/>
                <a:cs typeface="+mj-cs"/>
              </a:rPr>
              <a:t>DIVA</a:t>
            </a:r>
            <a:r>
              <a:rPr kumimoji="0" lang="en-US" sz="5400" b="0" i="0" u="none" strike="noStrike" kern="1200" cap="none" spc="-60" normalizeH="0" baseline="0" noProof="0" dirty="0">
                <a:ln>
                  <a:noFill/>
                </a:ln>
                <a:solidFill>
                  <a:prstClr val="black"/>
                </a:solidFill>
                <a:effectLst/>
                <a:uLnTx/>
                <a:uFillTx/>
                <a:latin typeface="Calibri Light"/>
                <a:ea typeface="+mj-ea"/>
                <a:cs typeface="+mj-cs"/>
              </a:rPr>
              <a:t> Online </a:t>
            </a:r>
            <a:r>
              <a:rPr kumimoji="0" lang="en-US" sz="5400" b="1" i="0" u="none" strike="noStrike" kern="1200" cap="none" spc="-60" normalizeH="0" baseline="0" noProof="0" dirty="0">
                <a:ln>
                  <a:noFill/>
                </a:ln>
                <a:solidFill>
                  <a:prstClr val="black"/>
                </a:solidFill>
                <a:effectLst/>
                <a:uLnTx/>
                <a:uFillTx/>
                <a:latin typeface="Calibri"/>
                <a:ea typeface="+mj-ea"/>
                <a:cs typeface="+mj-cs"/>
              </a:rPr>
              <a:t>Profiling</a:t>
            </a:r>
          </a:p>
        </p:txBody>
      </p:sp>
      <p:grpSp>
        <p:nvGrpSpPr>
          <p:cNvPr id="240" name="Group 239"/>
          <p:cNvGrpSpPr/>
          <p:nvPr/>
        </p:nvGrpSpPr>
        <p:grpSpPr>
          <a:xfrm>
            <a:off x="5181601" y="1371600"/>
            <a:ext cx="4038598" cy="990600"/>
            <a:chOff x="5181601" y="1524000"/>
            <a:chExt cx="4038598" cy="990600"/>
          </a:xfrm>
        </p:grpSpPr>
        <p:grpSp>
          <p:nvGrpSpPr>
            <p:cNvPr id="241" name="Group 240"/>
            <p:cNvGrpSpPr/>
            <p:nvPr/>
          </p:nvGrpSpPr>
          <p:grpSpPr>
            <a:xfrm>
              <a:off x="5181601" y="1524000"/>
              <a:ext cx="4038598" cy="990600"/>
              <a:chOff x="5026151" y="1752600"/>
              <a:chExt cx="4038598" cy="990600"/>
            </a:xfrm>
          </p:grpSpPr>
          <p:sp>
            <p:nvSpPr>
              <p:cNvPr id="243" name="Rounded Rectangle 242"/>
              <p:cNvSpPr/>
              <p:nvPr/>
            </p:nvSpPr>
            <p:spPr>
              <a:xfrm>
                <a:off x="5026151" y="1752600"/>
                <a:ext cx="993649" cy="990600"/>
              </a:xfrm>
              <a:prstGeom prst="roundRect">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244" name="TextBox 243"/>
              <p:cNvSpPr txBox="1"/>
              <p:nvPr/>
            </p:nvSpPr>
            <p:spPr>
              <a:xfrm>
                <a:off x="6476998" y="1828800"/>
                <a:ext cx="2587751" cy="3810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a:noFill/>
                    </a:ln>
                    <a:solidFill>
                      <a:srgbClr val="ED7D31">
                        <a:lumMod val="75000"/>
                      </a:srgbClr>
                    </a:solidFill>
                    <a:effectLst/>
                    <a:uLnTx/>
                    <a:uFillTx/>
                    <a:latin typeface="Calibri Light"/>
                    <a:ea typeface="+mn-ea"/>
                    <a:cs typeface="+mn-cs"/>
                  </a:rPr>
                  <a:t>inherently slow</a:t>
                </a:r>
              </a:p>
            </p:txBody>
          </p:sp>
        </p:grpSp>
        <p:sp>
          <p:nvSpPr>
            <p:cNvPr id="242" name="Freeform 241"/>
            <p:cNvSpPr/>
            <p:nvPr/>
          </p:nvSpPr>
          <p:spPr>
            <a:xfrm>
              <a:off x="6096000" y="1600200"/>
              <a:ext cx="603380" cy="163286"/>
            </a:xfrm>
            <a:custGeom>
              <a:avLst/>
              <a:gdLst>
                <a:gd name="connsiteX0" fmla="*/ 0 w 615821"/>
                <a:gd name="connsiteY0" fmla="*/ 8457 h 167078"/>
                <a:gd name="connsiteX1" fmla="*/ 363894 w 615821"/>
                <a:gd name="connsiteY1" fmla="*/ 17788 h 167078"/>
                <a:gd name="connsiteX2" fmla="*/ 615821 w 615821"/>
                <a:gd name="connsiteY2" fmla="*/ 167078 h 167078"/>
              </a:gdLst>
              <a:ahLst/>
              <a:cxnLst>
                <a:cxn ang="0">
                  <a:pos x="connsiteX0" y="connsiteY0"/>
                </a:cxn>
                <a:cxn ang="0">
                  <a:pos x="connsiteX1" y="connsiteY1"/>
                </a:cxn>
                <a:cxn ang="0">
                  <a:pos x="connsiteX2" y="connsiteY2"/>
                </a:cxn>
              </a:cxnLst>
              <a:rect l="l" t="t" r="r" b="b"/>
              <a:pathLst>
                <a:path w="615821" h="167078">
                  <a:moveTo>
                    <a:pt x="0" y="8457"/>
                  </a:moveTo>
                  <a:cubicBezTo>
                    <a:pt x="130628" y="-96"/>
                    <a:pt x="261257" y="-8649"/>
                    <a:pt x="363894" y="17788"/>
                  </a:cubicBezTo>
                  <a:cubicBezTo>
                    <a:pt x="466531" y="44225"/>
                    <a:pt x="541176" y="105651"/>
                    <a:pt x="615821" y="167078"/>
                  </a:cubicBezTo>
                </a:path>
              </a:pathLst>
            </a:custGeom>
            <a:noFill/>
            <a:ln w="25400" cap="rnd">
              <a:solidFill>
                <a:schemeClr val="accent2">
                  <a:lumMod val="60000"/>
                  <a:lumOff val="40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11" name="Group 110"/>
          <p:cNvGrpSpPr/>
          <p:nvPr/>
        </p:nvGrpSpPr>
        <p:grpSpPr>
          <a:xfrm>
            <a:off x="2819401" y="1295400"/>
            <a:ext cx="3428999" cy="3429000"/>
            <a:chOff x="2667001" y="1524000"/>
            <a:chExt cx="3428999" cy="3429000"/>
          </a:xfrm>
        </p:grpSpPr>
        <p:sp>
          <p:nvSpPr>
            <p:cNvPr id="112" name="DRAM"/>
            <p:cNvSpPr/>
            <p:nvPr/>
          </p:nvSpPr>
          <p:spPr>
            <a:xfrm>
              <a:off x="3276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3" name="DRAM"/>
            <p:cNvSpPr/>
            <p:nvPr/>
          </p:nvSpPr>
          <p:spPr>
            <a:xfrm>
              <a:off x="37338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4" name="DRAM"/>
            <p:cNvSpPr/>
            <p:nvPr/>
          </p:nvSpPr>
          <p:spPr>
            <a:xfrm>
              <a:off x="41910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5" name="DRAM"/>
            <p:cNvSpPr/>
            <p:nvPr/>
          </p:nvSpPr>
          <p:spPr>
            <a:xfrm>
              <a:off x="46482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6" name="DRAM"/>
            <p:cNvSpPr/>
            <p:nvPr/>
          </p:nvSpPr>
          <p:spPr>
            <a:xfrm>
              <a:off x="51054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7" name="DRAM"/>
            <p:cNvSpPr/>
            <p:nvPr/>
          </p:nvSpPr>
          <p:spPr>
            <a:xfrm>
              <a:off x="5562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8" name="DRAM"/>
            <p:cNvSpPr/>
            <p:nvPr/>
          </p:nvSpPr>
          <p:spPr>
            <a:xfrm rot="5400000">
              <a:off x="2705101" y="1638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9" name="DRAM"/>
            <p:cNvSpPr/>
            <p:nvPr/>
          </p:nvSpPr>
          <p:spPr>
            <a:xfrm rot="5400000">
              <a:off x="2705101" y="20955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0" name="DRAM"/>
            <p:cNvSpPr/>
            <p:nvPr/>
          </p:nvSpPr>
          <p:spPr>
            <a:xfrm rot="5400000">
              <a:off x="2705101" y="25527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1" name="DRAM"/>
            <p:cNvSpPr/>
            <p:nvPr/>
          </p:nvSpPr>
          <p:spPr>
            <a:xfrm rot="5400000">
              <a:off x="2705101" y="3009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2" name="DRAM"/>
            <p:cNvSpPr/>
            <p:nvPr/>
          </p:nvSpPr>
          <p:spPr>
            <a:xfrm rot="5400000">
              <a:off x="2705101" y="34671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3" name="DRAM"/>
            <p:cNvSpPr/>
            <p:nvPr/>
          </p:nvSpPr>
          <p:spPr>
            <a:xfrm rot="5400000">
              <a:off x="2705101" y="3924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24" name="Straight Connector 123"/>
            <p:cNvCxnSpPr>
              <a:endCxn id="112" idx="0"/>
            </p:cNvCxnSpPr>
            <p:nvPr/>
          </p:nvCxnSpPr>
          <p:spPr>
            <a:xfrm>
              <a:off x="3467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endCxn id="114" idx="0"/>
            </p:cNvCxnSpPr>
            <p:nvPr/>
          </p:nvCxnSpPr>
          <p:spPr>
            <a:xfrm>
              <a:off x="43815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endCxn id="115" idx="0"/>
            </p:cNvCxnSpPr>
            <p:nvPr/>
          </p:nvCxnSpPr>
          <p:spPr>
            <a:xfrm>
              <a:off x="48387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endCxn id="116" idx="0"/>
            </p:cNvCxnSpPr>
            <p:nvPr/>
          </p:nvCxnSpPr>
          <p:spPr>
            <a:xfrm>
              <a:off x="52959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endCxn id="117" idx="0"/>
            </p:cNvCxnSpPr>
            <p:nvPr/>
          </p:nvCxnSpPr>
          <p:spPr>
            <a:xfrm>
              <a:off x="5753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113" idx="0"/>
            </p:cNvCxnSpPr>
            <p:nvPr/>
          </p:nvCxnSpPr>
          <p:spPr>
            <a:xfrm>
              <a:off x="39243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118" idx="0"/>
            </p:cNvCxnSpPr>
            <p:nvPr/>
          </p:nvCxnSpPr>
          <p:spPr>
            <a:xfrm flipH="1">
              <a:off x="3124201" y="1866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endCxn id="119" idx="0"/>
            </p:cNvCxnSpPr>
            <p:nvPr/>
          </p:nvCxnSpPr>
          <p:spPr>
            <a:xfrm flipH="1">
              <a:off x="3124201" y="23241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120" idx="0"/>
            </p:cNvCxnSpPr>
            <p:nvPr/>
          </p:nvCxnSpPr>
          <p:spPr>
            <a:xfrm flipH="1">
              <a:off x="3124201" y="27813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121" idx="0"/>
            </p:cNvCxnSpPr>
            <p:nvPr/>
          </p:nvCxnSpPr>
          <p:spPr>
            <a:xfrm flipH="1">
              <a:off x="3124201" y="3238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122" idx="0"/>
            </p:cNvCxnSpPr>
            <p:nvPr/>
          </p:nvCxnSpPr>
          <p:spPr>
            <a:xfrm flipH="1">
              <a:off x="3124201" y="36957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123" idx="0"/>
            </p:cNvCxnSpPr>
            <p:nvPr/>
          </p:nvCxnSpPr>
          <p:spPr>
            <a:xfrm flipH="1">
              <a:off x="3124201" y="4152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a:xfrm>
              <a:off x="3273552" y="1676400"/>
              <a:ext cx="2667000" cy="2667000"/>
              <a:chOff x="3657601" y="5295900"/>
              <a:chExt cx="2667000" cy="2667000"/>
            </a:xfrm>
          </p:grpSpPr>
          <p:sp>
            <p:nvSpPr>
              <p:cNvPr id="137" name="Oval 136"/>
              <p:cNvSpPr/>
              <p:nvPr/>
            </p:nvSpPr>
            <p:spPr>
              <a:xfrm>
                <a:off x="3657601" y="5295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8" name="Oval 137"/>
              <p:cNvSpPr/>
              <p:nvPr/>
            </p:nvSpPr>
            <p:spPr>
              <a:xfrm>
                <a:off x="41148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9" name="Oval 138"/>
              <p:cNvSpPr/>
              <p:nvPr/>
            </p:nvSpPr>
            <p:spPr>
              <a:xfrm>
                <a:off x="45720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0" name="Oval 139"/>
              <p:cNvSpPr/>
              <p:nvPr/>
            </p:nvSpPr>
            <p:spPr>
              <a:xfrm>
                <a:off x="5029201" y="52959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1" name="Oval 140"/>
              <p:cNvSpPr/>
              <p:nvPr/>
            </p:nvSpPr>
            <p:spPr>
              <a:xfrm>
                <a:off x="54864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2" name="Oval 141"/>
              <p:cNvSpPr/>
              <p:nvPr/>
            </p:nvSpPr>
            <p:spPr>
              <a:xfrm>
                <a:off x="59436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3" name="Oval 142"/>
              <p:cNvSpPr/>
              <p:nvPr/>
            </p:nvSpPr>
            <p:spPr>
              <a:xfrm>
                <a:off x="36576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4" name="Oval 143"/>
              <p:cNvSpPr/>
              <p:nvPr/>
            </p:nvSpPr>
            <p:spPr>
              <a:xfrm>
                <a:off x="41148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5" name="Oval 144"/>
              <p:cNvSpPr/>
              <p:nvPr/>
            </p:nvSpPr>
            <p:spPr>
              <a:xfrm>
                <a:off x="45720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6" name="Oval 145"/>
              <p:cNvSpPr/>
              <p:nvPr/>
            </p:nvSpPr>
            <p:spPr>
              <a:xfrm>
                <a:off x="50292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7" name="Oval 146"/>
              <p:cNvSpPr/>
              <p:nvPr/>
            </p:nvSpPr>
            <p:spPr>
              <a:xfrm>
                <a:off x="5486401" y="57531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8" name="Oval 147"/>
              <p:cNvSpPr/>
              <p:nvPr/>
            </p:nvSpPr>
            <p:spPr>
              <a:xfrm>
                <a:off x="5943601" y="57531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9" name="Oval 148"/>
              <p:cNvSpPr/>
              <p:nvPr/>
            </p:nvSpPr>
            <p:spPr>
              <a:xfrm>
                <a:off x="3657601" y="62103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0" name="Oval 149"/>
              <p:cNvSpPr/>
              <p:nvPr/>
            </p:nvSpPr>
            <p:spPr>
              <a:xfrm>
                <a:off x="41148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1" name="Oval 150"/>
              <p:cNvSpPr/>
              <p:nvPr/>
            </p:nvSpPr>
            <p:spPr>
              <a:xfrm>
                <a:off x="45720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2" name="Oval 151"/>
              <p:cNvSpPr/>
              <p:nvPr/>
            </p:nvSpPr>
            <p:spPr>
              <a:xfrm>
                <a:off x="50292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3" name="Oval 152"/>
              <p:cNvSpPr/>
              <p:nvPr/>
            </p:nvSpPr>
            <p:spPr>
              <a:xfrm>
                <a:off x="54864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4" name="Oval 153"/>
              <p:cNvSpPr/>
              <p:nvPr/>
            </p:nvSpPr>
            <p:spPr>
              <a:xfrm>
                <a:off x="5943601" y="62103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5" name="Oval 154"/>
              <p:cNvSpPr/>
              <p:nvPr/>
            </p:nvSpPr>
            <p:spPr>
              <a:xfrm>
                <a:off x="36576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6" name="Oval 155"/>
              <p:cNvSpPr/>
              <p:nvPr/>
            </p:nvSpPr>
            <p:spPr>
              <a:xfrm>
                <a:off x="41148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7" name="Oval 156"/>
              <p:cNvSpPr/>
              <p:nvPr/>
            </p:nvSpPr>
            <p:spPr>
              <a:xfrm>
                <a:off x="45720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8" name="Oval 157"/>
              <p:cNvSpPr/>
              <p:nvPr/>
            </p:nvSpPr>
            <p:spPr>
              <a:xfrm>
                <a:off x="50292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9" name="Oval 158"/>
              <p:cNvSpPr/>
              <p:nvPr/>
            </p:nvSpPr>
            <p:spPr>
              <a:xfrm>
                <a:off x="54864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0" name="Oval 159"/>
              <p:cNvSpPr/>
              <p:nvPr/>
            </p:nvSpPr>
            <p:spPr>
              <a:xfrm>
                <a:off x="59436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1" name="Oval 160"/>
              <p:cNvSpPr/>
              <p:nvPr/>
            </p:nvSpPr>
            <p:spPr>
              <a:xfrm>
                <a:off x="3657601" y="71247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2" name="Oval 161"/>
              <p:cNvSpPr/>
              <p:nvPr/>
            </p:nvSpPr>
            <p:spPr>
              <a:xfrm>
                <a:off x="41148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3" name="Oval 162"/>
              <p:cNvSpPr/>
              <p:nvPr/>
            </p:nvSpPr>
            <p:spPr>
              <a:xfrm>
                <a:off x="45720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4" name="Oval 163"/>
              <p:cNvSpPr/>
              <p:nvPr/>
            </p:nvSpPr>
            <p:spPr>
              <a:xfrm>
                <a:off x="50292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5" name="Oval 164"/>
              <p:cNvSpPr/>
              <p:nvPr/>
            </p:nvSpPr>
            <p:spPr>
              <a:xfrm>
                <a:off x="54864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6" name="Oval 165"/>
              <p:cNvSpPr/>
              <p:nvPr/>
            </p:nvSpPr>
            <p:spPr>
              <a:xfrm>
                <a:off x="5943601" y="71247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7" name="Oval 166"/>
              <p:cNvSpPr/>
              <p:nvPr/>
            </p:nvSpPr>
            <p:spPr>
              <a:xfrm>
                <a:off x="36576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8" name="Oval 167"/>
              <p:cNvSpPr/>
              <p:nvPr/>
            </p:nvSpPr>
            <p:spPr>
              <a:xfrm>
                <a:off x="41148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9" name="Oval 168"/>
              <p:cNvSpPr/>
              <p:nvPr/>
            </p:nvSpPr>
            <p:spPr>
              <a:xfrm>
                <a:off x="45720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0" name="Oval 169"/>
              <p:cNvSpPr/>
              <p:nvPr/>
            </p:nvSpPr>
            <p:spPr>
              <a:xfrm>
                <a:off x="50292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1" name="Oval 170"/>
              <p:cNvSpPr/>
              <p:nvPr/>
            </p:nvSpPr>
            <p:spPr>
              <a:xfrm>
                <a:off x="54864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2" name="Oval 171"/>
              <p:cNvSpPr/>
              <p:nvPr/>
            </p:nvSpPr>
            <p:spPr>
              <a:xfrm>
                <a:off x="59436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sp>
        <p:nvSpPr>
          <p:cNvPr id="235" name="Punchline"/>
          <p:cNvSpPr txBox="1"/>
          <p:nvPr/>
        </p:nvSpPr>
        <p:spPr>
          <a:xfrm>
            <a:off x="0" y="5181600"/>
            <a:ext cx="9144000"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black"/>
                </a:solidFill>
                <a:effectLst/>
                <a:uLnTx/>
                <a:uFillTx/>
                <a:latin typeface="Calibri Light"/>
                <a:ea typeface="+mn-ea"/>
                <a:cs typeface="+mn-cs"/>
              </a:rPr>
              <a:t>Profile </a:t>
            </a:r>
            <a:r>
              <a:rPr kumimoji="0" lang="en-US" sz="3600" b="1" i="1" u="none" strike="noStrike" kern="1200" cap="none" spc="-100" normalizeH="0" baseline="0" noProof="0" dirty="0">
                <a:ln>
                  <a:noFill/>
                </a:ln>
                <a:solidFill>
                  <a:srgbClr val="4472C4">
                    <a:lumMod val="75000"/>
                  </a:srgbClr>
                </a:solidFill>
                <a:effectLst/>
                <a:uLnTx/>
                <a:uFillTx/>
                <a:latin typeface="Calibri Light"/>
                <a:ea typeface="+mn-ea"/>
                <a:cs typeface="+mn-cs"/>
              </a:rPr>
              <a:t>only</a:t>
            </a:r>
            <a:r>
              <a:rPr kumimoji="0" lang="en-US" sz="3600" b="0" i="0" u="none" strike="noStrike" kern="1200" cap="none" spc="-100" normalizeH="0" baseline="0" noProof="0" dirty="0">
                <a:ln>
                  <a:noFill/>
                </a:ln>
                <a:solidFill>
                  <a:prstClr val="black"/>
                </a:solidFill>
                <a:effectLst/>
                <a:uLnTx/>
                <a:uFillTx/>
                <a:latin typeface="Calibri Light"/>
                <a:ea typeface="+mn-ea"/>
                <a:cs typeface="+mn-cs"/>
              </a:rPr>
              <a:t> </a:t>
            </a:r>
            <a:r>
              <a:rPr kumimoji="0" lang="en-US" sz="3600" b="1" i="1" u="none" strike="noStrike" kern="1200" cap="none" spc="-100" normalizeH="0" baseline="0" noProof="0" dirty="0">
                <a:ln>
                  <a:noFill/>
                </a:ln>
                <a:solidFill>
                  <a:srgbClr val="ED7D31">
                    <a:lumMod val="75000"/>
                  </a:srgbClr>
                </a:solidFill>
                <a:effectLst/>
                <a:uLnTx/>
                <a:uFillTx/>
                <a:latin typeface="Calibri Light"/>
                <a:ea typeface="+mn-ea"/>
                <a:cs typeface="+mn-cs"/>
              </a:rPr>
              <a:t>slow regions </a:t>
            </a:r>
            <a:r>
              <a:rPr kumimoji="0" lang="en-US" sz="3600" b="0" i="0" u="none" strike="noStrike" kern="1200" cap="none" spc="-100" normalizeH="0" baseline="0" noProof="0" dirty="0">
                <a:ln>
                  <a:noFill/>
                </a:ln>
                <a:solidFill>
                  <a:prstClr val="black"/>
                </a:solidFill>
                <a:effectLst/>
                <a:uLnTx/>
                <a:uFillTx/>
                <a:latin typeface="Calibri Light"/>
                <a:ea typeface="+mn-ea"/>
                <a:cs typeface="+mn-cs"/>
              </a:rPr>
              <a:t>to determine min. latency</a:t>
            </a:r>
          </a:p>
        </p:txBody>
      </p:sp>
      <p:sp>
        <p:nvSpPr>
          <p:cNvPr id="237" name="Punchline"/>
          <p:cNvSpPr txBox="1"/>
          <p:nvPr/>
        </p:nvSpPr>
        <p:spPr>
          <a:xfrm>
            <a:off x="0" y="5638800"/>
            <a:ext cx="9144000"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black"/>
                </a:solidFill>
                <a:effectLst/>
                <a:uLnTx/>
                <a:uFillTx/>
                <a:latin typeface="Calibri Light"/>
                <a:ea typeface="+mn-ea"/>
                <a:cs typeface="+mn-cs"/>
                <a:sym typeface="Wingdings" panose="05000000000000000000" pitchFamily="2" charset="2"/>
              </a:rPr>
              <a:t> </a:t>
            </a:r>
            <a:r>
              <a:rPr kumimoji="0" lang="en-US" sz="3600" b="1" i="1" u="none" strike="noStrike" kern="1200" cap="none" spc="-100" normalizeH="0" baseline="0" noProof="0" dirty="0">
                <a:ln>
                  <a:noFill/>
                </a:ln>
                <a:solidFill>
                  <a:srgbClr val="4472C4">
                    <a:lumMod val="75000"/>
                  </a:srgbClr>
                </a:solidFill>
                <a:effectLst/>
                <a:uLnTx/>
                <a:uFillTx/>
                <a:latin typeface="Calibri Light"/>
                <a:ea typeface="+mn-ea"/>
                <a:cs typeface="+mn-cs"/>
                <a:sym typeface="Wingdings" panose="05000000000000000000" pitchFamily="2" charset="2"/>
              </a:rPr>
              <a:t>Dynamic</a:t>
            </a:r>
            <a:r>
              <a:rPr kumimoji="0" lang="en-US" sz="3600" b="0" i="0" u="none" strike="noStrike" kern="1200" cap="none" spc="-100" normalizeH="0" baseline="0" noProof="0" dirty="0">
                <a:ln>
                  <a:noFill/>
                </a:ln>
                <a:solidFill>
                  <a:prstClr val="black"/>
                </a:solidFill>
                <a:effectLst/>
                <a:uLnTx/>
                <a:uFillTx/>
                <a:latin typeface="Calibri Light"/>
                <a:ea typeface="+mn-ea"/>
                <a:cs typeface="+mn-cs"/>
                <a:sym typeface="Wingdings" panose="05000000000000000000" pitchFamily="2" charset="2"/>
              </a:rPr>
              <a:t> &amp; </a:t>
            </a:r>
            <a:r>
              <a:rPr kumimoji="0" lang="en-US" sz="3600" b="1" i="1" u="none" strike="noStrike" kern="1200" cap="none" spc="-100" normalizeH="0" baseline="0" noProof="0" dirty="0">
                <a:ln>
                  <a:noFill/>
                </a:ln>
                <a:solidFill>
                  <a:srgbClr val="4472C4">
                    <a:lumMod val="75000"/>
                  </a:srgbClr>
                </a:solidFill>
                <a:effectLst/>
                <a:uLnTx/>
                <a:uFillTx/>
                <a:latin typeface="Calibri Light"/>
                <a:ea typeface="+mn-ea"/>
                <a:cs typeface="+mn-cs"/>
                <a:sym typeface="Wingdings" panose="05000000000000000000" pitchFamily="2" charset="2"/>
              </a:rPr>
              <a:t>low cost </a:t>
            </a:r>
            <a:r>
              <a:rPr kumimoji="0" lang="en-US" sz="3600" b="0" i="0" u="none" strike="noStrike" kern="1200" cap="none" spc="-100" normalizeH="0" baseline="0" noProof="0" dirty="0">
                <a:ln>
                  <a:noFill/>
                </a:ln>
                <a:solidFill>
                  <a:prstClr val="black"/>
                </a:solidFill>
                <a:effectLst/>
                <a:uLnTx/>
                <a:uFillTx/>
                <a:latin typeface="Calibri Light"/>
                <a:ea typeface="+mn-ea"/>
                <a:cs typeface="+mn-cs"/>
                <a:sym typeface="Wingdings" panose="05000000000000000000" pitchFamily="2" charset="2"/>
              </a:rPr>
              <a:t>latency optimization</a:t>
            </a:r>
            <a:endParaRPr kumimoji="0" lang="en-US" sz="3600" b="0" i="0" u="none" strike="noStrike" kern="1200" cap="none" spc="-100" normalizeH="0" baseline="0" noProof="0" dirty="0">
              <a:ln>
                <a:noFill/>
              </a:ln>
              <a:solidFill>
                <a:prstClr val="black"/>
              </a:solidFill>
              <a:effectLst/>
              <a:uLnTx/>
              <a:uFillTx/>
              <a:latin typeface="Calibri Light"/>
              <a:ea typeface="+mn-ea"/>
              <a:cs typeface="+mn-cs"/>
            </a:endParaRPr>
          </a:p>
        </p:txBody>
      </p:sp>
      <p:sp>
        <p:nvSpPr>
          <p:cNvPr id="74" name="TextBox 73"/>
          <p:cNvSpPr txBox="1"/>
          <p:nvPr/>
        </p:nvSpPr>
        <p:spPr>
          <a:xfrm>
            <a:off x="3432048" y="4724400"/>
            <a:ext cx="2663952"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sense amplifier</a:t>
            </a:r>
          </a:p>
        </p:txBody>
      </p:sp>
      <p:sp>
        <p:nvSpPr>
          <p:cNvPr id="75" name="TextBox 74"/>
          <p:cNvSpPr txBox="1"/>
          <p:nvPr/>
        </p:nvSpPr>
        <p:spPr>
          <a:xfrm rot="5400000">
            <a:off x="1260348" y="2552700"/>
            <a:ext cx="2667000"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Light"/>
                <a:ea typeface="+mn-ea"/>
                <a:cs typeface="+mn-cs"/>
              </a:rPr>
              <a:t>wordline</a:t>
            </a:r>
            <a:r>
              <a:rPr kumimoji="0" lang="en-US" sz="2800" b="0" i="0" u="none" strike="noStrike" kern="1200" cap="none" spc="0" normalizeH="0" baseline="0" noProof="0" dirty="0">
                <a:ln>
                  <a:noFill/>
                </a:ln>
                <a:solidFill>
                  <a:srgbClr val="000000"/>
                </a:solidFill>
                <a:effectLst/>
                <a:uLnTx/>
                <a:uFillTx/>
                <a:latin typeface="Calibri Light"/>
                <a:ea typeface="+mn-ea"/>
                <a:cs typeface="+mn-cs"/>
              </a:rPr>
              <a:t> driver</a:t>
            </a:r>
          </a:p>
        </p:txBody>
      </p:sp>
      <p:sp>
        <p:nvSpPr>
          <p:cNvPr id="76" name="Punchline"/>
          <p:cNvSpPr txBox="1"/>
          <p:nvPr/>
        </p:nvSpPr>
        <p:spPr>
          <a:xfrm>
            <a:off x="0" y="762000"/>
            <a:ext cx="5635752"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prstClr val="black"/>
                </a:solidFill>
                <a:effectLst/>
                <a:uLnTx/>
                <a:uFillTx/>
                <a:latin typeface="Calibri"/>
                <a:ea typeface="+mn-ea"/>
                <a:cs typeface="+mn-cs"/>
              </a:rPr>
              <a:t>D</a:t>
            </a:r>
            <a:r>
              <a:rPr kumimoji="0" lang="en-US" sz="3200" b="0" i="0" u="none" strike="noStrike" kern="1200" cap="none" spc="-100" normalizeH="0" baseline="0" noProof="0" dirty="0">
                <a:ln>
                  <a:noFill/>
                </a:ln>
                <a:solidFill>
                  <a:prstClr val="black"/>
                </a:solidFill>
                <a:effectLst/>
                <a:uLnTx/>
                <a:uFillTx/>
                <a:latin typeface="Calibri"/>
                <a:ea typeface="+mn-ea"/>
                <a:cs typeface="+mn-cs"/>
              </a:rPr>
              <a:t>esign-</a:t>
            </a:r>
            <a:r>
              <a:rPr kumimoji="0" lang="en-US" sz="3200" b="1" i="0" u="none" strike="noStrike" kern="1200" cap="none" spc="-100" normalizeH="0" baseline="0" noProof="0" dirty="0">
                <a:ln>
                  <a:noFill/>
                </a:ln>
                <a:solidFill>
                  <a:prstClr val="black"/>
                </a:solidFill>
                <a:effectLst/>
                <a:uLnTx/>
                <a:uFillTx/>
                <a:latin typeface="Calibri"/>
                <a:ea typeface="+mn-ea"/>
                <a:cs typeface="+mn-cs"/>
              </a:rPr>
              <a:t>I</a:t>
            </a:r>
            <a:r>
              <a:rPr kumimoji="0" lang="en-US" sz="3200" b="0" i="0" u="none" strike="noStrike" kern="1200" cap="none" spc="-100" normalizeH="0" baseline="0" noProof="0" dirty="0">
                <a:ln>
                  <a:noFill/>
                </a:ln>
                <a:solidFill>
                  <a:prstClr val="black"/>
                </a:solidFill>
                <a:effectLst/>
                <a:uLnTx/>
                <a:uFillTx/>
                <a:latin typeface="Calibri"/>
                <a:ea typeface="+mn-ea"/>
                <a:cs typeface="+mn-cs"/>
              </a:rPr>
              <a:t>nduced</a:t>
            </a:r>
            <a:r>
              <a:rPr kumimoji="0" lang="en-US" sz="3200" b="0" i="0" u="none" strike="noStrike" kern="1200" cap="none" spc="-100" normalizeH="0" baseline="0" noProof="0" dirty="0">
                <a:ln>
                  <a:noFill/>
                </a:ln>
                <a:solidFill>
                  <a:prstClr val="black"/>
                </a:solidFill>
                <a:effectLst/>
                <a:uLnTx/>
                <a:uFillTx/>
                <a:latin typeface="Calibri Light"/>
                <a:ea typeface="+mn-ea"/>
                <a:cs typeface="+mn-cs"/>
              </a:rPr>
              <a:t>-</a:t>
            </a:r>
            <a:r>
              <a:rPr kumimoji="0" lang="en-US" sz="3200" b="1" i="0" u="none" strike="noStrike" kern="1200" cap="none" spc="-100" normalizeH="0" baseline="0" noProof="0" dirty="0">
                <a:ln>
                  <a:noFill/>
                </a:ln>
                <a:solidFill>
                  <a:prstClr val="black"/>
                </a:solidFill>
                <a:effectLst/>
                <a:uLnTx/>
                <a:uFillTx/>
                <a:latin typeface="Calibri"/>
                <a:ea typeface="+mn-ea"/>
                <a:cs typeface="+mn-cs"/>
              </a:rPr>
              <a:t>V</a:t>
            </a:r>
            <a:r>
              <a:rPr kumimoji="0" lang="en-US" sz="3200" b="0" i="0" u="none" strike="noStrike" kern="1200" cap="none" spc="-100" normalizeH="0" baseline="0" noProof="0" dirty="0">
                <a:ln>
                  <a:noFill/>
                </a:ln>
                <a:solidFill>
                  <a:prstClr val="black"/>
                </a:solidFill>
                <a:effectLst/>
                <a:uLnTx/>
                <a:uFillTx/>
                <a:latin typeface="Calibri Light"/>
                <a:ea typeface="+mn-ea"/>
                <a:cs typeface="+mn-cs"/>
              </a:rPr>
              <a:t>ariation-</a:t>
            </a:r>
            <a:r>
              <a:rPr kumimoji="0" lang="en-US" sz="3200" b="1" i="0" u="none" strike="noStrike" kern="1200" cap="none" spc="-100" normalizeH="0" baseline="0" noProof="0" dirty="0">
                <a:ln>
                  <a:noFill/>
                </a:ln>
                <a:solidFill>
                  <a:prstClr val="black"/>
                </a:solidFill>
                <a:effectLst/>
                <a:uLnTx/>
                <a:uFillTx/>
                <a:latin typeface="Calibri"/>
                <a:ea typeface="+mn-ea"/>
                <a:cs typeface="+mn-cs"/>
              </a:rPr>
              <a:t>A</a:t>
            </a:r>
            <a:r>
              <a:rPr kumimoji="0" lang="en-US" sz="3200" b="0" i="0" u="none" strike="noStrike" kern="1200" cap="none" spc="-100" normalizeH="0" baseline="0" noProof="0" dirty="0">
                <a:ln>
                  <a:noFill/>
                </a:ln>
                <a:solidFill>
                  <a:prstClr val="black"/>
                </a:solidFill>
                <a:effectLst/>
                <a:uLnTx/>
                <a:uFillTx/>
                <a:latin typeface="Calibri Light"/>
                <a:ea typeface="+mn-ea"/>
                <a:cs typeface="+mn-cs"/>
              </a:rPr>
              <a:t>ware</a:t>
            </a:r>
          </a:p>
        </p:txBody>
      </p:sp>
    </p:spTree>
    <p:extLst>
      <p:ext uri="{BB962C8B-B14F-4D97-AF65-F5344CB8AC3E}">
        <p14:creationId xmlns:p14="http://schemas.microsoft.com/office/powerpoint/2010/main" val="304494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0"/>
                                        </p:tgtEl>
                                        <p:attrNameLst>
                                          <p:attrName>style.visibility</p:attrName>
                                        </p:attrNameLst>
                                      </p:cBhvr>
                                      <p:to>
                                        <p:strVal val="visible"/>
                                      </p:to>
                                    </p:set>
                                    <p:animEffect transition="in" filter="fade">
                                      <p:cBhvr>
                                        <p:cTn id="12" dur="500"/>
                                        <p:tgtEl>
                                          <p:spTgt spid="2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5"/>
                                        </p:tgtEl>
                                        <p:attrNameLst>
                                          <p:attrName>style.visibility</p:attrName>
                                        </p:attrNameLst>
                                      </p:cBhvr>
                                      <p:to>
                                        <p:strVal val="visible"/>
                                      </p:to>
                                    </p:set>
                                    <p:animEffect transition="in" filter="fade">
                                      <p:cBhvr>
                                        <p:cTn id="17" dur="500"/>
                                        <p:tgtEl>
                                          <p:spTgt spid="2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7"/>
                                        </p:tgtEl>
                                        <p:attrNameLst>
                                          <p:attrName>style.visibility</p:attrName>
                                        </p:attrNameLst>
                                      </p:cBhvr>
                                      <p:to>
                                        <p:strVal val="visible"/>
                                      </p:to>
                                    </p:set>
                                    <p:animEffect transition="in" filter="fade">
                                      <p:cBhvr>
                                        <p:cTn id="22"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p:bldP spid="237" grpId="0"/>
      <p:bldP spid="7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181601" y="1371600"/>
            <a:ext cx="4038599" cy="990600"/>
            <a:chOff x="5181601" y="1524000"/>
            <a:chExt cx="4038599" cy="990600"/>
          </a:xfrm>
        </p:grpSpPr>
        <p:grpSp>
          <p:nvGrpSpPr>
            <p:cNvPr id="108" name="Group 107"/>
            <p:cNvGrpSpPr/>
            <p:nvPr/>
          </p:nvGrpSpPr>
          <p:grpSpPr>
            <a:xfrm>
              <a:off x="5181601" y="1524000"/>
              <a:ext cx="4038599" cy="990600"/>
              <a:chOff x="5026151" y="1752600"/>
              <a:chExt cx="4038599" cy="990600"/>
            </a:xfrm>
          </p:grpSpPr>
          <p:sp>
            <p:nvSpPr>
              <p:cNvPr id="109" name="Rounded Rectangle 108"/>
              <p:cNvSpPr/>
              <p:nvPr/>
            </p:nvSpPr>
            <p:spPr>
              <a:xfrm>
                <a:off x="5026151" y="1752600"/>
                <a:ext cx="993649" cy="990600"/>
              </a:xfrm>
              <a:prstGeom prst="roundRect">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110" name="TextBox 109"/>
              <p:cNvSpPr txBox="1"/>
              <p:nvPr/>
            </p:nvSpPr>
            <p:spPr>
              <a:xfrm>
                <a:off x="6476998" y="1828800"/>
                <a:ext cx="2587752" cy="3810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a:noFill/>
                    </a:ln>
                    <a:solidFill>
                      <a:srgbClr val="ED7D31">
                        <a:lumMod val="75000"/>
                      </a:srgbClr>
                    </a:solidFill>
                    <a:effectLst/>
                    <a:uLnTx/>
                    <a:uFillTx/>
                    <a:latin typeface="Calibri Light"/>
                    <a:ea typeface="+mn-ea"/>
                    <a:cs typeface="+mn-cs"/>
                  </a:rPr>
                  <a:t>inherently slow</a:t>
                </a:r>
              </a:p>
            </p:txBody>
          </p:sp>
        </p:grpSp>
        <p:sp>
          <p:nvSpPr>
            <p:cNvPr id="13" name="Freeform 12"/>
            <p:cNvSpPr/>
            <p:nvPr/>
          </p:nvSpPr>
          <p:spPr>
            <a:xfrm>
              <a:off x="6096000" y="1600200"/>
              <a:ext cx="603380" cy="163286"/>
            </a:xfrm>
            <a:custGeom>
              <a:avLst/>
              <a:gdLst>
                <a:gd name="connsiteX0" fmla="*/ 0 w 615821"/>
                <a:gd name="connsiteY0" fmla="*/ 8457 h 167078"/>
                <a:gd name="connsiteX1" fmla="*/ 363894 w 615821"/>
                <a:gd name="connsiteY1" fmla="*/ 17788 h 167078"/>
                <a:gd name="connsiteX2" fmla="*/ 615821 w 615821"/>
                <a:gd name="connsiteY2" fmla="*/ 167078 h 167078"/>
              </a:gdLst>
              <a:ahLst/>
              <a:cxnLst>
                <a:cxn ang="0">
                  <a:pos x="connsiteX0" y="connsiteY0"/>
                </a:cxn>
                <a:cxn ang="0">
                  <a:pos x="connsiteX1" y="connsiteY1"/>
                </a:cxn>
                <a:cxn ang="0">
                  <a:pos x="connsiteX2" y="connsiteY2"/>
                </a:cxn>
              </a:cxnLst>
              <a:rect l="l" t="t" r="r" b="b"/>
              <a:pathLst>
                <a:path w="615821" h="167078">
                  <a:moveTo>
                    <a:pt x="0" y="8457"/>
                  </a:moveTo>
                  <a:cubicBezTo>
                    <a:pt x="130628" y="-96"/>
                    <a:pt x="261257" y="-8649"/>
                    <a:pt x="363894" y="17788"/>
                  </a:cubicBezTo>
                  <a:cubicBezTo>
                    <a:pt x="466531" y="44225"/>
                    <a:pt x="541176" y="105651"/>
                    <a:pt x="615821" y="167078"/>
                  </a:cubicBezTo>
                </a:path>
              </a:pathLst>
            </a:custGeom>
            <a:noFill/>
            <a:ln w="25400" cap="rnd">
              <a:solidFill>
                <a:schemeClr val="accent2">
                  <a:lumMod val="60000"/>
                  <a:lumOff val="40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6" name="Rounded Rectangle 75"/>
          <p:cNvSpPr/>
          <p:nvPr/>
        </p:nvSpPr>
        <p:spPr>
          <a:xfrm>
            <a:off x="3810000" y="2286000"/>
            <a:ext cx="527303" cy="533400"/>
          </a:xfrm>
          <a:prstGeom prst="roundRect">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77" name="Rounded Rectangle 76"/>
          <p:cNvSpPr/>
          <p:nvPr/>
        </p:nvSpPr>
        <p:spPr>
          <a:xfrm>
            <a:off x="4724400" y="3657600"/>
            <a:ext cx="527303" cy="533400"/>
          </a:xfrm>
          <a:prstGeom prst="roundRect">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78" name="Rounded Rectangle 77"/>
          <p:cNvSpPr/>
          <p:nvPr/>
        </p:nvSpPr>
        <p:spPr>
          <a:xfrm>
            <a:off x="3358897" y="3200400"/>
            <a:ext cx="527303" cy="533400"/>
          </a:xfrm>
          <a:prstGeom prst="roundRect">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328"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sng" strike="noStrike" kern="1200" cap="none" spc="-60" normalizeH="0" baseline="0" noProof="0" dirty="0">
                <a:ln>
                  <a:noFill/>
                </a:ln>
                <a:solidFill>
                  <a:prstClr val="black"/>
                </a:solidFill>
                <a:effectLst/>
                <a:uLnTx/>
                <a:uFillTx/>
                <a:latin typeface="Calibri"/>
                <a:ea typeface="+mj-ea"/>
                <a:cs typeface="+mj-cs"/>
              </a:rPr>
              <a:t>DIVA</a:t>
            </a:r>
            <a:r>
              <a:rPr kumimoji="0" lang="en-US" sz="5400" b="0" i="0" u="none" strike="noStrike" kern="1200" cap="none" spc="-60" normalizeH="0" baseline="0" noProof="0" dirty="0">
                <a:ln>
                  <a:noFill/>
                </a:ln>
                <a:solidFill>
                  <a:prstClr val="black"/>
                </a:solidFill>
                <a:effectLst/>
                <a:uLnTx/>
                <a:uFillTx/>
                <a:latin typeface="Calibri Light"/>
                <a:ea typeface="+mj-ea"/>
                <a:cs typeface="+mj-cs"/>
              </a:rPr>
              <a:t> Online </a:t>
            </a:r>
            <a:r>
              <a:rPr kumimoji="0" lang="en-US" sz="5400" b="1" i="0" u="none" strike="noStrike" kern="1200" cap="none" spc="-60" normalizeH="0" baseline="0" noProof="0" dirty="0">
                <a:ln>
                  <a:noFill/>
                </a:ln>
                <a:solidFill>
                  <a:prstClr val="black"/>
                </a:solidFill>
                <a:effectLst/>
                <a:uLnTx/>
                <a:uFillTx/>
                <a:latin typeface="Calibri"/>
                <a:ea typeface="+mj-ea"/>
                <a:cs typeface="+mj-cs"/>
              </a:rPr>
              <a:t>Profiling</a:t>
            </a:r>
          </a:p>
        </p:txBody>
      </p:sp>
      <p:grpSp>
        <p:nvGrpSpPr>
          <p:cNvPr id="111" name="Group 110"/>
          <p:cNvGrpSpPr/>
          <p:nvPr/>
        </p:nvGrpSpPr>
        <p:grpSpPr>
          <a:xfrm>
            <a:off x="2819401" y="1295400"/>
            <a:ext cx="3428999" cy="3429000"/>
            <a:chOff x="2667001" y="1524000"/>
            <a:chExt cx="3428999" cy="3429000"/>
          </a:xfrm>
        </p:grpSpPr>
        <p:sp>
          <p:nvSpPr>
            <p:cNvPr id="112" name="DRAM"/>
            <p:cNvSpPr/>
            <p:nvPr/>
          </p:nvSpPr>
          <p:spPr>
            <a:xfrm>
              <a:off x="3276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3" name="DRAM"/>
            <p:cNvSpPr/>
            <p:nvPr/>
          </p:nvSpPr>
          <p:spPr>
            <a:xfrm>
              <a:off x="37338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4" name="DRAM"/>
            <p:cNvSpPr/>
            <p:nvPr/>
          </p:nvSpPr>
          <p:spPr>
            <a:xfrm>
              <a:off x="41910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5" name="DRAM"/>
            <p:cNvSpPr/>
            <p:nvPr/>
          </p:nvSpPr>
          <p:spPr>
            <a:xfrm>
              <a:off x="46482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6" name="DRAM"/>
            <p:cNvSpPr/>
            <p:nvPr/>
          </p:nvSpPr>
          <p:spPr>
            <a:xfrm>
              <a:off x="51054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7" name="DRAM"/>
            <p:cNvSpPr/>
            <p:nvPr/>
          </p:nvSpPr>
          <p:spPr>
            <a:xfrm>
              <a:off x="5562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8" name="DRAM"/>
            <p:cNvSpPr/>
            <p:nvPr/>
          </p:nvSpPr>
          <p:spPr>
            <a:xfrm rot="5400000">
              <a:off x="2705101" y="1638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9" name="DRAM"/>
            <p:cNvSpPr/>
            <p:nvPr/>
          </p:nvSpPr>
          <p:spPr>
            <a:xfrm rot="5400000">
              <a:off x="2705101" y="20955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0" name="DRAM"/>
            <p:cNvSpPr/>
            <p:nvPr/>
          </p:nvSpPr>
          <p:spPr>
            <a:xfrm rot="5400000">
              <a:off x="2705101" y="25527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1" name="DRAM"/>
            <p:cNvSpPr/>
            <p:nvPr/>
          </p:nvSpPr>
          <p:spPr>
            <a:xfrm rot="5400000">
              <a:off x="2705101" y="3009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2" name="DRAM"/>
            <p:cNvSpPr/>
            <p:nvPr/>
          </p:nvSpPr>
          <p:spPr>
            <a:xfrm rot="5400000">
              <a:off x="2705101" y="34671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3" name="DRAM"/>
            <p:cNvSpPr/>
            <p:nvPr/>
          </p:nvSpPr>
          <p:spPr>
            <a:xfrm rot="5400000">
              <a:off x="2705101" y="3924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24" name="Straight Connector 123"/>
            <p:cNvCxnSpPr>
              <a:endCxn id="112" idx="0"/>
            </p:cNvCxnSpPr>
            <p:nvPr/>
          </p:nvCxnSpPr>
          <p:spPr>
            <a:xfrm>
              <a:off x="3467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endCxn id="114" idx="0"/>
            </p:cNvCxnSpPr>
            <p:nvPr/>
          </p:nvCxnSpPr>
          <p:spPr>
            <a:xfrm>
              <a:off x="43815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endCxn id="115" idx="0"/>
            </p:cNvCxnSpPr>
            <p:nvPr/>
          </p:nvCxnSpPr>
          <p:spPr>
            <a:xfrm>
              <a:off x="48387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endCxn id="116" idx="0"/>
            </p:cNvCxnSpPr>
            <p:nvPr/>
          </p:nvCxnSpPr>
          <p:spPr>
            <a:xfrm>
              <a:off x="52959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endCxn id="117" idx="0"/>
            </p:cNvCxnSpPr>
            <p:nvPr/>
          </p:nvCxnSpPr>
          <p:spPr>
            <a:xfrm>
              <a:off x="5753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113" idx="0"/>
            </p:cNvCxnSpPr>
            <p:nvPr/>
          </p:nvCxnSpPr>
          <p:spPr>
            <a:xfrm>
              <a:off x="39243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118" idx="0"/>
            </p:cNvCxnSpPr>
            <p:nvPr/>
          </p:nvCxnSpPr>
          <p:spPr>
            <a:xfrm flipH="1">
              <a:off x="3124201" y="1866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endCxn id="119" idx="0"/>
            </p:cNvCxnSpPr>
            <p:nvPr/>
          </p:nvCxnSpPr>
          <p:spPr>
            <a:xfrm flipH="1">
              <a:off x="3124201" y="23241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120" idx="0"/>
            </p:cNvCxnSpPr>
            <p:nvPr/>
          </p:nvCxnSpPr>
          <p:spPr>
            <a:xfrm flipH="1">
              <a:off x="3124201" y="27813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121" idx="0"/>
            </p:cNvCxnSpPr>
            <p:nvPr/>
          </p:nvCxnSpPr>
          <p:spPr>
            <a:xfrm flipH="1">
              <a:off x="3124201" y="3238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122" idx="0"/>
            </p:cNvCxnSpPr>
            <p:nvPr/>
          </p:nvCxnSpPr>
          <p:spPr>
            <a:xfrm flipH="1">
              <a:off x="3124201" y="36957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123" idx="0"/>
            </p:cNvCxnSpPr>
            <p:nvPr/>
          </p:nvCxnSpPr>
          <p:spPr>
            <a:xfrm flipH="1">
              <a:off x="3124201" y="4152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a:xfrm>
              <a:off x="3273552" y="1676400"/>
              <a:ext cx="2667000" cy="2667000"/>
              <a:chOff x="3657601" y="5295900"/>
              <a:chExt cx="2667000" cy="2667000"/>
            </a:xfrm>
          </p:grpSpPr>
          <p:sp>
            <p:nvSpPr>
              <p:cNvPr id="137" name="Oval 136"/>
              <p:cNvSpPr/>
              <p:nvPr/>
            </p:nvSpPr>
            <p:spPr>
              <a:xfrm>
                <a:off x="3657601" y="5295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8" name="Oval 137"/>
              <p:cNvSpPr/>
              <p:nvPr/>
            </p:nvSpPr>
            <p:spPr>
              <a:xfrm>
                <a:off x="41148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9" name="Oval 138"/>
              <p:cNvSpPr/>
              <p:nvPr/>
            </p:nvSpPr>
            <p:spPr>
              <a:xfrm>
                <a:off x="45720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0" name="Oval 139"/>
              <p:cNvSpPr/>
              <p:nvPr/>
            </p:nvSpPr>
            <p:spPr>
              <a:xfrm>
                <a:off x="5029201" y="52959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1" name="Oval 140"/>
              <p:cNvSpPr/>
              <p:nvPr/>
            </p:nvSpPr>
            <p:spPr>
              <a:xfrm>
                <a:off x="54864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2" name="Oval 141"/>
              <p:cNvSpPr/>
              <p:nvPr/>
            </p:nvSpPr>
            <p:spPr>
              <a:xfrm>
                <a:off x="59436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3" name="Oval 142"/>
              <p:cNvSpPr/>
              <p:nvPr/>
            </p:nvSpPr>
            <p:spPr>
              <a:xfrm>
                <a:off x="36576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4" name="Oval 143"/>
              <p:cNvSpPr/>
              <p:nvPr/>
            </p:nvSpPr>
            <p:spPr>
              <a:xfrm>
                <a:off x="41148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5" name="Oval 144"/>
              <p:cNvSpPr/>
              <p:nvPr/>
            </p:nvSpPr>
            <p:spPr>
              <a:xfrm>
                <a:off x="45720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6" name="Oval 145"/>
              <p:cNvSpPr/>
              <p:nvPr/>
            </p:nvSpPr>
            <p:spPr>
              <a:xfrm>
                <a:off x="50292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7" name="Oval 146"/>
              <p:cNvSpPr/>
              <p:nvPr/>
            </p:nvSpPr>
            <p:spPr>
              <a:xfrm>
                <a:off x="5486401" y="57531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8" name="Oval 147"/>
              <p:cNvSpPr/>
              <p:nvPr/>
            </p:nvSpPr>
            <p:spPr>
              <a:xfrm>
                <a:off x="5943601" y="57531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9" name="Oval 148"/>
              <p:cNvSpPr/>
              <p:nvPr/>
            </p:nvSpPr>
            <p:spPr>
              <a:xfrm>
                <a:off x="3657601" y="62103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1" name="Oval 150"/>
              <p:cNvSpPr/>
              <p:nvPr/>
            </p:nvSpPr>
            <p:spPr>
              <a:xfrm>
                <a:off x="45720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2" name="Oval 151"/>
              <p:cNvSpPr/>
              <p:nvPr/>
            </p:nvSpPr>
            <p:spPr>
              <a:xfrm>
                <a:off x="50292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3" name="Oval 152"/>
              <p:cNvSpPr/>
              <p:nvPr/>
            </p:nvSpPr>
            <p:spPr>
              <a:xfrm>
                <a:off x="54864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4" name="Oval 153"/>
              <p:cNvSpPr/>
              <p:nvPr/>
            </p:nvSpPr>
            <p:spPr>
              <a:xfrm>
                <a:off x="5943601" y="62103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5" name="Oval 154"/>
              <p:cNvSpPr/>
              <p:nvPr/>
            </p:nvSpPr>
            <p:spPr>
              <a:xfrm>
                <a:off x="36576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6" name="Oval 155"/>
              <p:cNvSpPr/>
              <p:nvPr/>
            </p:nvSpPr>
            <p:spPr>
              <a:xfrm>
                <a:off x="41148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7" name="Oval 156"/>
              <p:cNvSpPr/>
              <p:nvPr/>
            </p:nvSpPr>
            <p:spPr>
              <a:xfrm>
                <a:off x="45720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8" name="Oval 157"/>
              <p:cNvSpPr/>
              <p:nvPr/>
            </p:nvSpPr>
            <p:spPr>
              <a:xfrm>
                <a:off x="50292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9" name="Oval 158"/>
              <p:cNvSpPr/>
              <p:nvPr/>
            </p:nvSpPr>
            <p:spPr>
              <a:xfrm>
                <a:off x="54864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0" name="Oval 159"/>
              <p:cNvSpPr/>
              <p:nvPr/>
            </p:nvSpPr>
            <p:spPr>
              <a:xfrm>
                <a:off x="59436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2" name="Oval 161"/>
              <p:cNvSpPr/>
              <p:nvPr/>
            </p:nvSpPr>
            <p:spPr>
              <a:xfrm>
                <a:off x="41148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3" name="Oval 162"/>
              <p:cNvSpPr/>
              <p:nvPr/>
            </p:nvSpPr>
            <p:spPr>
              <a:xfrm>
                <a:off x="45720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4" name="Oval 163"/>
              <p:cNvSpPr/>
              <p:nvPr/>
            </p:nvSpPr>
            <p:spPr>
              <a:xfrm>
                <a:off x="50292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5" name="Oval 164"/>
              <p:cNvSpPr/>
              <p:nvPr/>
            </p:nvSpPr>
            <p:spPr>
              <a:xfrm>
                <a:off x="54864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6" name="Oval 165"/>
              <p:cNvSpPr/>
              <p:nvPr/>
            </p:nvSpPr>
            <p:spPr>
              <a:xfrm>
                <a:off x="5943601" y="71247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7" name="Oval 166"/>
              <p:cNvSpPr/>
              <p:nvPr/>
            </p:nvSpPr>
            <p:spPr>
              <a:xfrm>
                <a:off x="36576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8" name="Oval 167"/>
              <p:cNvSpPr/>
              <p:nvPr/>
            </p:nvSpPr>
            <p:spPr>
              <a:xfrm>
                <a:off x="41148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9" name="Oval 168"/>
              <p:cNvSpPr/>
              <p:nvPr/>
            </p:nvSpPr>
            <p:spPr>
              <a:xfrm>
                <a:off x="45720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1" name="Oval 170"/>
              <p:cNvSpPr/>
              <p:nvPr/>
            </p:nvSpPr>
            <p:spPr>
              <a:xfrm>
                <a:off x="54864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2" name="Oval 171"/>
              <p:cNvSpPr/>
              <p:nvPr/>
            </p:nvSpPr>
            <p:spPr>
              <a:xfrm>
                <a:off x="59436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sp>
        <p:nvSpPr>
          <p:cNvPr id="73" name="Oval 72"/>
          <p:cNvSpPr/>
          <p:nvPr/>
        </p:nvSpPr>
        <p:spPr>
          <a:xfrm>
            <a:off x="3962400" y="2438400"/>
            <a:ext cx="228600" cy="2286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4" name="Oval 73"/>
          <p:cNvSpPr/>
          <p:nvPr/>
        </p:nvSpPr>
        <p:spPr>
          <a:xfrm>
            <a:off x="3505200" y="3352800"/>
            <a:ext cx="222504" cy="2286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5" name="Oval 74"/>
          <p:cNvSpPr/>
          <p:nvPr/>
        </p:nvSpPr>
        <p:spPr>
          <a:xfrm>
            <a:off x="4876800" y="3810000"/>
            <a:ext cx="222504" cy="2286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0" name="Oval 69"/>
          <p:cNvSpPr/>
          <p:nvPr/>
        </p:nvSpPr>
        <p:spPr>
          <a:xfrm>
            <a:off x="3425952" y="32766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1" name="Oval 70"/>
          <p:cNvSpPr/>
          <p:nvPr/>
        </p:nvSpPr>
        <p:spPr>
          <a:xfrm>
            <a:off x="3883152" y="23622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2" name="Oval 71"/>
          <p:cNvSpPr/>
          <p:nvPr/>
        </p:nvSpPr>
        <p:spPr>
          <a:xfrm>
            <a:off x="4797552" y="3733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1" name="Group 10"/>
          <p:cNvGrpSpPr/>
          <p:nvPr/>
        </p:nvGrpSpPr>
        <p:grpSpPr>
          <a:xfrm>
            <a:off x="228600" y="1447800"/>
            <a:ext cx="4575810" cy="2293620"/>
            <a:chOff x="228600" y="1600200"/>
            <a:chExt cx="4575810" cy="2293620"/>
          </a:xfrm>
        </p:grpSpPr>
        <p:sp>
          <p:nvSpPr>
            <p:cNvPr id="83" name="TextBox 82"/>
            <p:cNvSpPr txBox="1"/>
            <p:nvPr/>
          </p:nvSpPr>
          <p:spPr>
            <a:xfrm>
              <a:off x="228600" y="1600200"/>
              <a:ext cx="2130551" cy="3810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3200" b="1" i="0" u="none" strike="noStrike" kern="1200" cap="none" spc="-50" normalizeH="0" baseline="0" noProof="0" dirty="0">
                  <a:ln>
                    <a:noFill/>
                  </a:ln>
                  <a:solidFill>
                    <a:srgbClr val="ED7D31">
                      <a:lumMod val="75000"/>
                    </a:srgbClr>
                  </a:solidFill>
                  <a:effectLst/>
                  <a:uLnTx/>
                  <a:uFillTx/>
                  <a:latin typeface="Calibri Light"/>
                  <a:ea typeface="+mn-ea"/>
                  <a:cs typeface="+mn-cs"/>
                </a:rPr>
                <a:t>slow cells  </a:t>
              </a:r>
            </a:p>
          </p:txBody>
        </p:sp>
        <p:grpSp>
          <p:nvGrpSpPr>
            <p:cNvPr id="10" name="Group 9"/>
            <p:cNvGrpSpPr/>
            <p:nvPr/>
          </p:nvGrpSpPr>
          <p:grpSpPr>
            <a:xfrm>
              <a:off x="2305050" y="1828797"/>
              <a:ext cx="2499360" cy="2065023"/>
              <a:chOff x="2305050" y="1828797"/>
              <a:chExt cx="2499360" cy="2065023"/>
            </a:xfrm>
          </p:grpSpPr>
          <p:sp>
            <p:nvSpPr>
              <p:cNvPr id="7" name="Freeform 6"/>
              <p:cNvSpPr/>
              <p:nvPr/>
            </p:nvSpPr>
            <p:spPr>
              <a:xfrm>
                <a:off x="2305050" y="1828798"/>
                <a:ext cx="1577340" cy="685801"/>
              </a:xfrm>
              <a:custGeom>
                <a:avLst/>
                <a:gdLst>
                  <a:gd name="connsiteX0" fmla="*/ 1577340 w 1577340"/>
                  <a:gd name="connsiteY0" fmla="*/ 727710 h 727710"/>
                  <a:gd name="connsiteX1" fmla="*/ 1080135 w 1577340"/>
                  <a:gd name="connsiteY1" fmla="*/ 137160 h 727710"/>
                  <a:gd name="connsiteX2" fmla="*/ 0 w 1577340"/>
                  <a:gd name="connsiteY2" fmla="*/ 0 h 727710"/>
                </a:gdLst>
                <a:ahLst/>
                <a:cxnLst>
                  <a:cxn ang="0">
                    <a:pos x="connsiteX0" y="connsiteY0"/>
                  </a:cxn>
                  <a:cxn ang="0">
                    <a:pos x="connsiteX1" y="connsiteY1"/>
                  </a:cxn>
                  <a:cxn ang="0">
                    <a:pos x="connsiteX2" y="connsiteY2"/>
                  </a:cxn>
                </a:cxnLst>
                <a:rect l="l" t="t" r="r" b="b"/>
                <a:pathLst>
                  <a:path w="1577340" h="727710">
                    <a:moveTo>
                      <a:pt x="1577340" y="727710"/>
                    </a:moveTo>
                    <a:cubicBezTo>
                      <a:pt x="1460182" y="493077"/>
                      <a:pt x="1343025" y="258445"/>
                      <a:pt x="1080135" y="137160"/>
                    </a:cubicBezTo>
                    <a:cubicBezTo>
                      <a:pt x="817245" y="15875"/>
                      <a:pt x="179705" y="24447"/>
                      <a:pt x="0" y="0"/>
                    </a:cubicBezTo>
                  </a:path>
                </a:pathLst>
              </a:custGeom>
              <a:noFill/>
              <a:ln w="25400">
                <a:solidFill>
                  <a:schemeClr val="accent2">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reeform 7"/>
              <p:cNvSpPr/>
              <p:nvPr/>
            </p:nvSpPr>
            <p:spPr>
              <a:xfrm>
                <a:off x="2362200" y="1828797"/>
                <a:ext cx="2442210" cy="2065023"/>
              </a:xfrm>
              <a:custGeom>
                <a:avLst/>
                <a:gdLst>
                  <a:gd name="connsiteX0" fmla="*/ 2487930 w 2487930"/>
                  <a:gd name="connsiteY0" fmla="*/ 2061210 h 2061210"/>
                  <a:gd name="connsiteX1" fmla="*/ 1581150 w 2487930"/>
                  <a:gd name="connsiteY1" fmla="*/ 1337310 h 2061210"/>
                  <a:gd name="connsiteX2" fmla="*/ 979170 w 2487930"/>
                  <a:gd name="connsiteY2" fmla="*/ 400050 h 2061210"/>
                  <a:gd name="connsiteX3" fmla="*/ 0 w 2487930"/>
                  <a:gd name="connsiteY3" fmla="*/ 0 h 2061210"/>
                </a:gdLst>
                <a:ahLst/>
                <a:cxnLst>
                  <a:cxn ang="0">
                    <a:pos x="connsiteX0" y="connsiteY0"/>
                  </a:cxn>
                  <a:cxn ang="0">
                    <a:pos x="connsiteX1" y="connsiteY1"/>
                  </a:cxn>
                  <a:cxn ang="0">
                    <a:pos x="connsiteX2" y="connsiteY2"/>
                  </a:cxn>
                  <a:cxn ang="0">
                    <a:pos x="connsiteX3" y="connsiteY3"/>
                  </a:cxn>
                </a:cxnLst>
                <a:rect l="l" t="t" r="r" b="b"/>
                <a:pathLst>
                  <a:path w="2487930" h="2061210">
                    <a:moveTo>
                      <a:pt x="2487930" y="2061210"/>
                    </a:moveTo>
                    <a:cubicBezTo>
                      <a:pt x="2160270" y="1837690"/>
                      <a:pt x="1832610" y="1614170"/>
                      <a:pt x="1581150" y="1337310"/>
                    </a:cubicBezTo>
                    <a:cubicBezTo>
                      <a:pt x="1329690" y="1060450"/>
                      <a:pt x="1242695" y="622935"/>
                      <a:pt x="979170" y="400050"/>
                    </a:cubicBezTo>
                    <a:cubicBezTo>
                      <a:pt x="715645" y="177165"/>
                      <a:pt x="160655" y="68580"/>
                      <a:pt x="0" y="0"/>
                    </a:cubicBezTo>
                  </a:path>
                </a:pathLst>
              </a:custGeom>
              <a:noFill/>
              <a:ln w="25400" cap="rnd">
                <a:solidFill>
                  <a:schemeClr val="accent2">
                    <a:lumMod val="75000"/>
                  </a:schemeClr>
                </a:solidFill>
                <a:headEnd type="none"/>
                <a:tailEnd type="none"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8"/>
              <p:cNvSpPr/>
              <p:nvPr/>
            </p:nvSpPr>
            <p:spPr>
              <a:xfrm>
                <a:off x="2362200" y="1828800"/>
                <a:ext cx="1066800" cy="1596390"/>
              </a:xfrm>
              <a:custGeom>
                <a:avLst/>
                <a:gdLst>
                  <a:gd name="connsiteX0" fmla="*/ 1108710 w 1108710"/>
                  <a:gd name="connsiteY0" fmla="*/ 1596390 h 1596390"/>
                  <a:gd name="connsiteX1" fmla="*/ 586740 w 1108710"/>
                  <a:gd name="connsiteY1" fmla="*/ 403860 h 1596390"/>
                  <a:gd name="connsiteX2" fmla="*/ 0 w 1108710"/>
                  <a:gd name="connsiteY2" fmla="*/ 0 h 1596390"/>
                </a:gdLst>
                <a:ahLst/>
                <a:cxnLst>
                  <a:cxn ang="0">
                    <a:pos x="connsiteX0" y="connsiteY0"/>
                  </a:cxn>
                  <a:cxn ang="0">
                    <a:pos x="connsiteX1" y="connsiteY1"/>
                  </a:cxn>
                  <a:cxn ang="0">
                    <a:pos x="connsiteX2" y="connsiteY2"/>
                  </a:cxn>
                </a:cxnLst>
                <a:rect l="l" t="t" r="r" b="b"/>
                <a:pathLst>
                  <a:path w="1108710" h="1596390">
                    <a:moveTo>
                      <a:pt x="1108710" y="1596390"/>
                    </a:moveTo>
                    <a:cubicBezTo>
                      <a:pt x="940117" y="1133157"/>
                      <a:pt x="771525" y="669925"/>
                      <a:pt x="586740" y="403860"/>
                    </a:cubicBezTo>
                    <a:cubicBezTo>
                      <a:pt x="401955" y="137795"/>
                      <a:pt x="200977" y="68897"/>
                      <a:pt x="0" y="0"/>
                    </a:cubicBezTo>
                  </a:path>
                </a:pathLst>
              </a:custGeom>
              <a:noFill/>
              <a:ln w="25400" cap="rnd">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92" name="TextBox 91"/>
          <p:cNvSpPr txBox="1"/>
          <p:nvPr/>
        </p:nvSpPr>
        <p:spPr>
          <a:xfrm>
            <a:off x="6550151" y="1981200"/>
            <a:ext cx="2593849"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mn-ea"/>
                <a:cs typeface="+mn-cs"/>
              </a:rPr>
              <a:t>design-induced</a:t>
            </a:r>
          </a:p>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mn-ea"/>
                <a:cs typeface="+mn-cs"/>
              </a:rPr>
              <a:t>variation</a:t>
            </a:r>
          </a:p>
        </p:txBody>
      </p:sp>
      <p:sp>
        <p:nvSpPr>
          <p:cNvPr id="93" name="TextBox 92"/>
          <p:cNvSpPr txBox="1"/>
          <p:nvPr/>
        </p:nvSpPr>
        <p:spPr>
          <a:xfrm>
            <a:off x="-3049" y="1981200"/>
            <a:ext cx="2593849"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mn-ea"/>
                <a:cs typeface="+mn-cs"/>
              </a:rPr>
              <a:t>process</a:t>
            </a:r>
          </a:p>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mn-ea"/>
                <a:cs typeface="+mn-cs"/>
              </a:rPr>
              <a:t>variation</a:t>
            </a:r>
          </a:p>
        </p:txBody>
      </p:sp>
      <p:sp>
        <p:nvSpPr>
          <p:cNvPr id="94" name="TextBox 93"/>
          <p:cNvSpPr txBox="1"/>
          <p:nvPr/>
        </p:nvSpPr>
        <p:spPr>
          <a:xfrm>
            <a:off x="6553200" y="2590800"/>
            <a:ext cx="2593849"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mn-ea"/>
                <a:cs typeface="+mn-cs"/>
              </a:rPr>
              <a:t>localized error</a:t>
            </a:r>
          </a:p>
        </p:txBody>
      </p:sp>
      <p:sp>
        <p:nvSpPr>
          <p:cNvPr id="95" name="TextBox 94"/>
          <p:cNvSpPr txBox="1"/>
          <p:nvPr/>
        </p:nvSpPr>
        <p:spPr>
          <a:xfrm>
            <a:off x="0" y="2590800"/>
            <a:ext cx="2593849"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mn-ea"/>
                <a:cs typeface="+mn-cs"/>
              </a:rPr>
              <a:t>random error</a:t>
            </a:r>
          </a:p>
        </p:txBody>
      </p:sp>
      <p:sp>
        <p:nvSpPr>
          <p:cNvPr id="96" name="TextBox 95"/>
          <p:cNvSpPr txBox="1"/>
          <p:nvPr/>
        </p:nvSpPr>
        <p:spPr>
          <a:xfrm>
            <a:off x="6553200" y="4038600"/>
            <a:ext cx="2593849"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3200" b="1" i="0" u="none" strike="noStrike" kern="1200" cap="none" spc="-50" normalizeH="0" baseline="0" noProof="0" dirty="0">
                <a:ln>
                  <a:noFill/>
                </a:ln>
                <a:solidFill>
                  <a:prstClr val="black"/>
                </a:solidFill>
                <a:effectLst/>
                <a:uLnTx/>
                <a:uFillTx/>
                <a:latin typeface="Calibri Light"/>
                <a:ea typeface="+mn-ea"/>
                <a:cs typeface="+mn-cs"/>
              </a:rPr>
              <a:t>online profiling</a:t>
            </a:r>
          </a:p>
        </p:txBody>
      </p:sp>
      <p:sp>
        <p:nvSpPr>
          <p:cNvPr id="97" name="TextBox 96"/>
          <p:cNvSpPr txBox="1"/>
          <p:nvPr/>
        </p:nvSpPr>
        <p:spPr>
          <a:xfrm>
            <a:off x="-76200" y="4038600"/>
            <a:ext cx="2740153"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3200" b="1" i="0" u="none" strike="noStrike" kern="1200" cap="none" spc="-50" normalizeH="0" baseline="0" noProof="0" dirty="0">
                <a:ln>
                  <a:noFill/>
                </a:ln>
                <a:solidFill>
                  <a:prstClr val="black"/>
                </a:solidFill>
                <a:effectLst/>
                <a:uLnTx/>
                <a:uFillTx/>
                <a:latin typeface="Calibri Light"/>
                <a:ea typeface="+mn-ea"/>
                <a:cs typeface="+mn-cs"/>
              </a:rPr>
              <a:t>error-correcting code</a:t>
            </a:r>
          </a:p>
        </p:txBody>
      </p:sp>
      <p:sp>
        <p:nvSpPr>
          <p:cNvPr id="98" name="Down Arrow 97"/>
          <p:cNvSpPr/>
          <p:nvPr/>
        </p:nvSpPr>
        <p:spPr>
          <a:xfrm>
            <a:off x="914400" y="3272790"/>
            <a:ext cx="762000" cy="689610"/>
          </a:xfrm>
          <a:prstGeom prst="downArrow">
            <a:avLst>
              <a:gd name="adj1" fmla="val 50000"/>
              <a:gd name="adj2" fmla="val 313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9" name="Down Arrow 98"/>
          <p:cNvSpPr/>
          <p:nvPr/>
        </p:nvSpPr>
        <p:spPr>
          <a:xfrm>
            <a:off x="7467600" y="3276600"/>
            <a:ext cx="762000" cy="689610"/>
          </a:xfrm>
          <a:prstGeom prst="downArrow">
            <a:avLst>
              <a:gd name="adj1" fmla="val 50000"/>
              <a:gd name="adj2" fmla="val 313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1" name="Punchline"/>
          <p:cNvSpPr txBox="1"/>
          <p:nvPr/>
        </p:nvSpPr>
        <p:spPr>
          <a:xfrm>
            <a:off x="0" y="5181600"/>
            <a:ext cx="9144000"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black"/>
                </a:solidFill>
                <a:effectLst/>
                <a:uLnTx/>
                <a:uFillTx/>
                <a:latin typeface="Calibri Light"/>
                <a:ea typeface="+mn-ea"/>
                <a:cs typeface="+mn-cs"/>
              </a:rPr>
              <a:t>Combine </a:t>
            </a:r>
            <a:r>
              <a:rPr kumimoji="0" lang="en-US" sz="3600" b="1" i="0" u="none" strike="noStrike" kern="1200" cap="none" spc="-100" normalizeH="0" baseline="0" noProof="0" dirty="0">
                <a:ln>
                  <a:noFill/>
                </a:ln>
                <a:solidFill>
                  <a:srgbClr val="4472C4">
                    <a:lumMod val="75000"/>
                  </a:srgbClr>
                </a:solidFill>
                <a:effectLst/>
                <a:uLnTx/>
                <a:uFillTx/>
                <a:latin typeface="Calibri Light"/>
                <a:ea typeface="+mn-ea"/>
                <a:cs typeface="+mn-cs"/>
              </a:rPr>
              <a:t>error-correcting codes </a:t>
            </a:r>
            <a:r>
              <a:rPr kumimoji="0" lang="en-US" sz="3600" b="0" i="0" u="none" strike="noStrike" kern="1200" cap="none" spc="-100" normalizeH="0" baseline="0" noProof="0" dirty="0">
                <a:ln>
                  <a:noFill/>
                </a:ln>
                <a:solidFill>
                  <a:prstClr val="black"/>
                </a:solidFill>
                <a:effectLst/>
                <a:uLnTx/>
                <a:uFillTx/>
                <a:latin typeface="Calibri Light"/>
                <a:ea typeface="+mn-ea"/>
                <a:cs typeface="+mn-cs"/>
              </a:rPr>
              <a:t>&amp;</a:t>
            </a:r>
            <a:r>
              <a:rPr kumimoji="0" lang="en-US" sz="3600" b="1" i="0" u="none" strike="noStrike" kern="1200" cap="none" spc="-100" normalizeH="0" baseline="0" noProof="0" dirty="0">
                <a:ln>
                  <a:noFill/>
                </a:ln>
                <a:solidFill>
                  <a:srgbClr val="4472C4">
                    <a:lumMod val="75000"/>
                  </a:srgbClr>
                </a:solidFill>
                <a:effectLst/>
                <a:uLnTx/>
                <a:uFillTx/>
                <a:latin typeface="Calibri Light"/>
                <a:ea typeface="+mn-ea"/>
                <a:cs typeface="+mn-cs"/>
              </a:rPr>
              <a:t> online profiling</a:t>
            </a:r>
          </a:p>
        </p:txBody>
      </p:sp>
      <p:sp>
        <p:nvSpPr>
          <p:cNvPr id="102" name="Punchline"/>
          <p:cNvSpPr txBox="1"/>
          <p:nvPr/>
        </p:nvSpPr>
        <p:spPr>
          <a:xfrm>
            <a:off x="0" y="5638800"/>
            <a:ext cx="9144000"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black"/>
                </a:solidFill>
                <a:effectLst/>
                <a:uLnTx/>
                <a:uFillTx/>
                <a:latin typeface="Calibri Light"/>
                <a:ea typeface="+mn-ea"/>
                <a:cs typeface="+mn-cs"/>
                <a:sym typeface="Wingdings" panose="05000000000000000000" pitchFamily="2" charset="2"/>
              </a:rPr>
              <a:t> </a:t>
            </a:r>
            <a:r>
              <a:rPr kumimoji="0" lang="en-US" sz="3600" b="1" i="0" u="none" strike="noStrike" kern="1200" cap="none" spc="-100" normalizeH="0" baseline="0" noProof="0" dirty="0">
                <a:ln>
                  <a:noFill/>
                </a:ln>
                <a:solidFill>
                  <a:srgbClr val="4472C4">
                    <a:lumMod val="75000"/>
                  </a:srgbClr>
                </a:solidFill>
                <a:effectLst/>
                <a:uLnTx/>
                <a:uFillTx/>
                <a:latin typeface="Calibri Light"/>
                <a:ea typeface="+mn-ea"/>
                <a:cs typeface="+mn-cs"/>
                <a:sym typeface="Wingdings" panose="05000000000000000000" pitchFamily="2" charset="2"/>
              </a:rPr>
              <a:t>Reliably</a:t>
            </a:r>
            <a:r>
              <a:rPr kumimoji="0" lang="en-US" sz="3600" b="0" i="0" u="none" strike="noStrike" kern="1200" cap="none" spc="-100" normalizeH="0" baseline="0" noProof="0" dirty="0">
                <a:ln>
                  <a:noFill/>
                </a:ln>
                <a:solidFill>
                  <a:prstClr val="black"/>
                </a:solidFill>
                <a:effectLst/>
                <a:uLnTx/>
                <a:uFillTx/>
                <a:latin typeface="Calibri Light"/>
                <a:ea typeface="+mn-ea"/>
                <a:cs typeface="+mn-cs"/>
                <a:sym typeface="Wingdings" panose="05000000000000000000" pitchFamily="2" charset="2"/>
              </a:rPr>
              <a:t> reduce DRAM latency</a:t>
            </a:r>
            <a:endParaRPr kumimoji="0" lang="en-US" sz="3600" b="0" i="0" u="none" strike="noStrike" kern="1200" cap="none" spc="-100" normalizeH="0" baseline="0" noProof="0" dirty="0">
              <a:ln>
                <a:noFill/>
              </a:ln>
              <a:solidFill>
                <a:prstClr val="black"/>
              </a:solidFill>
              <a:effectLst/>
              <a:uLnTx/>
              <a:uFillTx/>
              <a:latin typeface="Calibri Light"/>
              <a:ea typeface="+mn-ea"/>
              <a:cs typeface="+mn-cs"/>
            </a:endParaRPr>
          </a:p>
        </p:txBody>
      </p:sp>
      <p:sp>
        <p:nvSpPr>
          <p:cNvPr id="100" name="TextBox 99"/>
          <p:cNvSpPr txBox="1"/>
          <p:nvPr/>
        </p:nvSpPr>
        <p:spPr>
          <a:xfrm>
            <a:off x="3432048" y="4724400"/>
            <a:ext cx="2663952"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sense amplifier</a:t>
            </a:r>
          </a:p>
        </p:txBody>
      </p:sp>
      <p:sp>
        <p:nvSpPr>
          <p:cNvPr id="105" name="TextBox 104"/>
          <p:cNvSpPr txBox="1"/>
          <p:nvPr/>
        </p:nvSpPr>
        <p:spPr>
          <a:xfrm rot="5400000">
            <a:off x="1260348" y="2552700"/>
            <a:ext cx="2667000"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Light"/>
                <a:ea typeface="+mn-ea"/>
                <a:cs typeface="+mn-cs"/>
              </a:rPr>
              <a:t>wordline</a:t>
            </a:r>
            <a:r>
              <a:rPr kumimoji="0" lang="en-US" sz="2800" b="0" i="0" u="none" strike="noStrike" kern="1200" cap="none" spc="0" normalizeH="0" baseline="0" noProof="0" dirty="0">
                <a:ln>
                  <a:noFill/>
                </a:ln>
                <a:solidFill>
                  <a:srgbClr val="000000"/>
                </a:solidFill>
                <a:effectLst/>
                <a:uLnTx/>
                <a:uFillTx/>
                <a:latin typeface="Calibri Light"/>
                <a:ea typeface="+mn-ea"/>
                <a:cs typeface="+mn-cs"/>
              </a:rPr>
              <a:t> driver</a:t>
            </a:r>
          </a:p>
        </p:txBody>
      </p:sp>
      <p:sp>
        <p:nvSpPr>
          <p:cNvPr id="104" name="Punchline"/>
          <p:cNvSpPr txBox="1"/>
          <p:nvPr/>
        </p:nvSpPr>
        <p:spPr>
          <a:xfrm>
            <a:off x="0" y="762000"/>
            <a:ext cx="5635752"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prstClr val="black"/>
                </a:solidFill>
                <a:effectLst/>
                <a:uLnTx/>
                <a:uFillTx/>
                <a:latin typeface="Calibri"/>
                <a:ea typeface="+mn-ea"/>
                <a:cs typeface="+mn-cs"/>
              </a:rPr>
              <a:t>D</a:t>
            </a:r>
            <a:r>
              <a:rPr kumimoji="0" lang="en-US" sz="3200" b="0" i="0" u="none" strike="noStrike" kern="1200" cap="none" spc="-100" normalizeH="0" baseline="0" noProof="0" dirty="0">
                <a:ln>
                  <a:noFill/>
                </a:ln>
                <a:solidFill>
                  <a:prstClr val="black"/>
                </a:solidFill>
                <a:effectLst/>
                <a:uLnTx/>
                <a:uFillTx/>
                <a:latin typeface="Calibri"/>
                <a:ea typeface="+mn-ea"/>
                <a:cs typeface="+mn-cs"/>
              </a:rPr>
              <a:t>esign-</a:t>
            </a:r>
            <a:r>
              <a:rPr kumimoji="0" lang="en-US" sz="3200" b="1" i="0" u="none" strike="noStrike" kern="1200" cap="none" spc="-100" normalizeH="0" baseline="0" noProof="0" dirty="0">
                <a:ln>
                  <a:noFill/>
                </a:ln>
                <a:solidFill>
                  <a:prstClr val="black"/>
                </a:solidFill>
                <a:effectLst/>
                <a:uLnTx/>
                <a:uFillTx/>
                <a:latin typeface="Calibri"/>
                <a:ea typeface="+mn-ea"/>
                <a:cs typeface="+mn-cs"/>
              </a:rPr>
              <a:t>I</a:t>
            </a:r>
            <a:r>
              <a:rPr kumimoji="0" lang="en-US" sz="3200" b="0" i="0" u="none" strike="noStrike" kern="1200" cap="none" spc="-100" normalizeH="0" baseline="0" noProof="0" dirty="0">
                <a:ln>
                  <a:noFill/>
                </a:ln>
                <a:solidFill>
                  <a:prstClr val="black"/>
                </a:solidFill>
                <a:effectLst/>
                <a:uLnTx/>
                <a:uFillTx/>
                <a:latin typeface="Calibri"/>
                <a:ea typeface="+mn-ea"/>
                <a:cs typeface="+mn-cs"/>
              </a:rPr>
              <a:t>nduced</a:t>
            </a:r>
            <a:r>
              <a:rPr kumimoji="0" lang="en-US" sz="3200" b="0" i="0" u="none" strike="noStrike" kern="1200" cap="none" spc="-100" normalizeH="0" baseline="0" noProof="0" dirty="0">
                <a:ln>
                  <a:noFill/>
                </a:ln>
                <a:solidFill>
                  <a:prstClr val="black"/>
                </a:solidFill>
                <a:effectLst/>
                <a:uLnTx/>
                <a:uFillTx/>
                <a:latin typeface="Calibri Light"/>
                <a:ea typeface="+mn-ea"/>
                <a:cs typeface="+mn-cs"/>
              </a:rPr>
              <a:t>-</a:t>
            </a:r>
            <a:r>
              <a:rPr kumimoji="0" lang="en-US" sz="3200" b="1" i="0" u="none" strike="noStrike" kern="1200" cap="none" spc="-100" normalizeH="0" baseline="0" noProof="0" dirty="0">
                <a:ln>
                  <a:noFill/>
                </a:ln>
                <a:solidFill>
                  <a:prstClr val="black"/>
                </a:solidFill>
                <a:effectLst/>
                <a:uLnTx/>
                <a:uFillTx/>
                <a:latin typeface="Calibri"/>
                <a:ea typeface="+mn-ea"/>
                <a:cs typeface="+mn-cs"/>
              </a:rPr>
              <a:t>V</a:t>
            </a:r>
            <a:r>
              <a:rPr kumimoji="0" lang="en-US" sz="3200" b="0" i="0" u="none" strike="noStrike" kern="1200" cap="none" spc="-100" normalizeH="0" baseline="0" noProof="0" dirty="0">
                <a:ln>
                  <a:noFill/>
                </a:ln>
                <a:solidFill>
                  <a:prstClr val="black"/>
                </a:solidFill>
                <a:effectLst/>
                <a:uLnTx/>
                <a:uFillTx/>
                <a:latin typeface="Calibri Light"/>
                <a:ea typeface="+mn-ea"/>
                <a:cs typeface="+mn-cs"/>
              </a:rPr>
              <a:t>ariation-</a:t>
            </a:r>
            <a:r>
              <a:rPr kumimoji="0" lang="en-US" sz="3200" b="1" i="0" u="none" strike="noStrike" kern="1200" cap="none" spc="-100" normalizeH="0" baseline="0" noProof="0" dirty="0">
                <a:ln>
                  <a:noFill/>
                </a:ln>
                <a:solidFill>
                  <a:prstClr val="black"/>
                </a:solidFill>
                <a:effectLst/>
                <a:uLnTx/>
                <a:uFillTx/>
                <a:latin typeface="Calibri"/>
                <a:ea typeface="+mn-ea"/>
                <a:cs typeface="+mn-cs"/>
              </a:rPr>
              <a:t>A</a:t>
            </a:r>
            <a:r>
              <a:rPr kumimoji="0" lang="en-US" sz="3200" b="0" i="0" u="none" strike="noStrike" kern="1200" cap="none" spc="-100" normalizeH="0" baseline="0" noProof="0" dirty="0">
                <a:ln>
                  <a:noFill/>
                </a:ln>
                <a:solidFill>
                  <a:prstClr val="black"/>
                </a:solidFill>
                <a:effectLst/>
                <a:uLnTx/>
                <a:uFillTx/>
                <a:latin typeface="Calibri Light"/>
                <a:ea typeface="+mn-ea"/>
                <a:cs typeface="+mn-cs"/>
              </a:rPr>
              <a:t>ware</a:t>
            </a:r>
          </a:p>
        </p:txBody>
      </p:sp>
    </p:spTree>
    <p:extLst>
      <p:ext uri="{BB962C8B-B14F-4D97-AF65-F5344CB8AC3E}">
        <p14:creationId xmlns:p14="http://schemas.microsoft.com/office/powerpoint/2010/main" val="144151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71"/>
                                        </p:tgtEl>
                                      </p:cBhvr>
                                    </p:animEffect>
                                    <p:set>
                                      <p:cBhvr>
                                        <p:cTn id="7" dur="1" fill="hold">
                                          <p:stCondLst>
                                            <p:cond delay="499"/>
                                          </p:stCondLst>
                                        </p:cTn>
                                        <p:tgtEl>
                                          <p:spTgt spid="7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0"/>
                                        </p:tgtEl>
                                      </p:cBhvr>
                                    </p:animEffect>
                                    <p:set>
                                      <p:cBhvr>
                                        <p:cTn id="10" dur="1" fill="hold">
                                          <p:stCondLst>
                                            <p:cond delay="499"/>
                                          </p:stCondLst>
                                        </p:cTn>
                                        <p:tgtEl>
                                          <p:spTgt spid="7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2"/>
                                        </p:tgtEl>
                                      </p:cBhvr>
                                    </p:animEffect>
                                    <p:set>
                                      <p:cBhvr>
                                        <p:cTn id="13" dur="1" fill="hold">
                                          <p:stCondLst>
                                            <p:cond delay="499"/>
                                          </p:stCondLst>
                                        </p:cTn>
                                        <p:tgtEl>
                                          <p:spTgt spid="72"/>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500"/>
                                        <p:tgtEl>
                                          <p:spTgt spid="7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fade">
                                      <p:cBhvr>
                                        <p:cTn id="23" dur="500"/>
                                        <p:tgtEl>
                                          <p:spTgt spid="77"/>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500"/>
                                        <p:tgtEl>
                                          <p:spTgt spid="9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fade">
                                      <p:cBhvr>
                                        <p:cTn id="35" dur="500"/>
                                        <p:tgtEl>
                                          <p:spTgt spid="93"/>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94"/>
                                        </p:tgtEl>
                                        <p:attrNameLst>
                                          <p:attrName>style.visibility</p:attrName>
                                        </p:attrNameLst>
                                      </p:cBhvr>
                                      <p:to>
                                        <p:strVal val="visible"/>
                                      </p:to>
                                    </p:set>
                                    <p:animEffect transition="in" filter="fade">
                                      <p:cBhvr>
                                        <p:cTn id="39" dur="500"/>
                                        <p:tgtEl>
                                          <p:spTgt spid="9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5"/>
                                        </p:tgtEl>
                                        <p:attrNameLst>
                                          <p:attrName>style.visibility</p:attrName>
                                        </p:attrNameLst>
                                      </p:cBhvr>
                                      <p:to>
                                        <p:strVal val="visible"/>
                                      </p:to>
                                    </p:set>
                                    <p:animEffect transition="in" filter="fade">
                                      <p:cBhvr>
                                        <p:cTn id="42" dur="500"/>
                                        <p:tgtEl>
                                          <p:spTgt spid="9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wipe(up)">
                                      <p:cBhvr>
                                        <p:cTn id="47" dur="500"/>
                                        <p:tgtEl>
                                          <p:spTgt spid="98"/>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97"/>
                                        </p:tgtEl>
                                        <p:attrNameLst>
                                          <p:attrName>style.visibility</p:attrName>
                                        </p:attrNameLst>
                                      </p:cBhvr>
                                      <p:to>
                                        <p:strVal val="visible"/>
                                      </p:to>
                                    </p:set>
                                    <p:animEffect transition="in" filter="wipe(up)">
                                      <p:cBhvr>
                                        <p:cTn id="51" dur="500"/>
                                        <p:tgtEl>
                                          <p:spTgt spid="9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99"/>
                                        </p:tgtEl>
                                        <p:attrNameLst>
                                          <p:attrName>style.visibility</p:attrName>
                                        </p:attrNameLst>
                                      </p:cBhvr>
                                      <p:to>
                                        <p:strVal val="visible"/>
                                      </p:to>
                                    </p:set>
                                    <p:animEffect transition="in" filter="wipe(up)">
                                      <p:cBhvr>
                                        <p:cTn id="56" dur="500"/>
                                        <p:tgtEl>
                                          <p:spTgt spid="99"/>
                                        </p:tgtEl>
                                      </p:cBhvr>
                                    </p:animEffect>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96"/>
                                        </p:tgtEl>
                                        <p:attrNameLst>
                                          <p:attrName>style.visibility</p:attrName>
                                        </p:attrNameLst>
                                      </p:cBhvr>
                                      <p:to>
                                        <p:strVal val="visible"/>
                                      </p:to>
                                    </p:set>
                                    <p:animEffect transition="in" filter="wipe(up)">
                                      <p:cBhvr>
                                        <p:cTn id="60" dur="500"/>
                                        <p:tgtEl>
                                          <p:spTgt spid="9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01"/>
                                        </p:tgtEl>
                                        <p:attrNameLst>
                                          <p:attrName>style.visibility</p:attrName>
                                        </p:attrNameLst>
                                      </p:cBhvr>
                                      <p:to>
                                        <p:strVal val="visible"/>
                                      </p:to>
                                    </p:set>
                                    <p:animEffect transition="in" filter="fade">
                                      <p:cBhvr>
                                        <p:cTn id="65" dur="500"/>
                                        <p:tgtEl>
                                          <p:spTgt spid="10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2"/>
                                        </p:tgtEl>
                                        <p:attrNameLst>
                                          <p:attrName>style.visibility</p:attrName>
                                        </p:attrNameLst>
                                      </p:cBhvr>
                                      <p:to>
                                        <p:strVal val="visible"/>
                                      </p:to>
                                    </p:set>
                                    <p:animEffect transition="in" filter="fade">
                                      <p:cBhvr>
                                        <p:cTn id="70" dur="500"/>
                                        <p:tgtEl>
                                          <p:spTgt spid="102"/>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04"/>
                                        </p:tgtEl>
                                        <p:attrNameLst>
                                          <p:attrName>style.visibility</p:attrName>
                                        </p:attrNameLst>
                                      </p:cBhvr>
                                      <p:to>
                                        <p:strVal val="visible"/>
                                      </p:to>
                                    </p:set>
                                    <p:animEffect transition="in" filter="wipe(left)">
                                      <p:cBhvr>
                                        <p:cTn id="73"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8" grpId="0" animBg="1"/>
      <p:bldP spid="70" grpId="0" animBg="1"/>
      <p:bldP spid="71" grpId="0" animBg="1"/>
      <p:bldP spid="72" grpId="0" animBg="1"/>
      <p:bldP spid="92" grpId="0"/>
      <p:bldP spid="93" grpId="0"/>
      <p:bldP spid="94" grpId="0"/>
      <p:bldP spid="95" grpId="0"/>
      <p:bldP spid="96" grpId="0"/>
      <p:bldP spid="97" grpId="0"/>
      <p:bldP spid="98" grpId="0" animBg="1"/>
      <p:bldP spid="99" grpId="0" animBg="1"/>
      <p:bldP spid="101" grpId="0"/>
      <p:bldP spid="102" grpId="0"/>
      <p:bldP spid="10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60" normalizeH="0" baseline="0" noProof="0" dirty="0">
                <a:ln>
                  <a:noFill/>
                </a:ln>
                <a:solidFill>
                  <a:prstClr val="black"/>
                </a:solidFill>
                <a:effectLst/>
                <a:uLnTx/>
                <a:uFillTx/>
                <a:latin typeface="Calibri Light"/>
                <a:ea typeface="+mj-ea"/>
                <a:cs typeface="+mj-cs"/>
              </a:rPr>
              <a:t>DIVA-DRAM Reduces Latency</a:t>
            </a:r>
            <a:endParaRPr kumimoji="0" lang="en-US" sz="5400" b="1" i="0" u="none" strike="noStrike" kern="1200" cap="none" spc="-60" normalizeH="0" baseline="0" noProof="0" dirty="0">
              <a:ln>
                <a:noFill/>
              </a:ln>
              <a:solidFill>
                <a:prstClr val="black"/>
              </a:solidFill>
              <a:effectLst/>
              <a:uLnTx/>
              <a:uFillTx/>
              <a:latin typeface="Calibri Light"/>
              <a:ea typeface="+mj-ea"/>
              <a:cs typeface="+mj-cs"/>
            </a:endParaRPr>
          </a:p>
        </p:txBody>
      </p:sp>
      <p:sp>
        <p:nvSpPr>
          <p:cNvPr id="7" name="TextBox 6"/>
          <p:cNvSpPr txBox="1"/>
          <p:nvPr/>
        </p:nvSpPr>
        <p:spPr>
          <a:xfrm>
            <a:off x="1371599" y="990600"/>
            <a:ext cx="3228815" cy="457200"/>
          </a:xfrm>
          <a:prstGeom prst="rect">
            <a:avLst/>
          </a:prstGeom>
          <a:noFill/>
        </p:spPr>
        <p:txBody>
          <a:bodyPr wrap="square" rtlCol="0" anchor="ctr">
            <a:no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Light"/>
                <a:ea typeface="+mn-ea"/>
                <a:cs typeface="+mn-cs"/>
              </a:rPr>
              <a:t>Read</a:t>
            </a:r>
          </a:p>
        </p:txBody>
      </p:sp>
      <p:sp>
        <p:nvSpPr>
          <p:cNvPr id="8" name="TextBox 7"/>
          <p:cNvSpPr txBox="1"/>
          <p:nvPr/>
        </p:nvSpPr>
        <p:spPr>
          <a:xfrm>
            <a:off x="5410200" y="990600"/>
            <a:ext cx="3228815" cy="457200"/>
          </a:xfrm>
          <a:prstGeom prst="rect">
            <a:avLst/>
          </a:prstGeom>
          <a:noFill/>
        </p:spPr>
        <p:txBody>
          <a:bodyPr wrap="square" rtlCol="0" anchor="ctr">
            <a:no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Light"/>
                <a:ea typeface="+mn-ea"/>
                <a:cs typeface="+mn-cs"/>
              </a:rPr>
              <a:t>Write</a:t>
            </a:r>
          </a:p>
        </p:txBody>
      </p:sp>
      <p:graphicFrame>
        <p:nvGraphicFramePr>
          <p:cNvPr id="9" name="Chart 8"/>
          <p:cNvGraphicFramePr>
            <a:graphicFrameLocks/>
          </p:cNvGraphicFramePr>
          <p:nvPr>
            <p:extLst/>
          </p:nvPr>
        </p:nvGraphicFramePr>
        <p:xfrm>
          <a:off x="456116" y="1219200"/>
          <a:ext cx="4268283" cy="4191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rot="16200000">
            <a:off x="-800099" y="2628900"/>
            <a:ext cx="2743200" cy="381000"/>
          </a:xfrm>
          <a:prstGeom prst="rect">
            <a:avLst/>
          </a:prstGeom>
          <a:noFill/>
        </p:spPr>
        <p:txBody>
          <a:bodyPr wrap="square" rtlCol="0" anchor="ctr">
            <a:no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Light"/>
                <a:ea typeface="+mn-ea"/>
                <a:cs typeface="+mn-cs"/>
              </a:rPr>
              <a:t>Latency Reduction</a:t>
            </a:r>
          </a:p>
        </p:txBody>
      </p:sp>
      <p:grpSp>
        <p:nvGrpSpPr>
          <p:cNvPr id="2" name="Group 1"/>
          <p:cNvGrpSpPr/>
          <p:nvPr/>
        </p:nvGrpSpPr>
        <p:grpSpPr>
          <a:xfrm>
            <a:off x="3534893" y="4370070"/>
            <a:ext cx="398932" cy="234696"/>
            <a:chOff x="3531083" y="4522470"/>
            <a:chExt cx="398932" cy="234696"/>
          </a:xfrm>
        </p:grpSpPr>
        <p:sp>
          <p:nvSpPr>
            <p:cNvPr id="13"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00" normalizeH="0" baseline="0" noProof="0" dirty="0">
                <a:ln>
                  <a:noFill/>
                </a:ln>
                <a:solidFill>
                  <a:prstClr val="black"/>
                </a:solidFill>
                <a:effectLst/>
                <a:uLnTx/>
                <a:uFillTx/>
                <a:latin typeface="Calibri Light"/>
                <a:ea typeface="+mn-ea"/>
                <a:cs typeface="+mn-cs"/>
              </a:endParaRPr>
            </a:p>
          </p:txBody>
        </p:sp>
        <p:sp>
          <p:nvSpPr>
            <p:cNvPr id="14" name="Punchline"/>
            <p:cNvSpPr txBox="1"/>
            <p:nvPr/>
          </p:nvSpPr>
          <p:spPr>
            <a:xfrm>
              <a:off x="3531083" y="4522470"/>
              <a:ext cx="374167" cy="234696"/>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black"/>
                  </a:solidFill>
                  <a:effectLst/>
                  <a:uLnTx/>
                  <a:uFillTx/>
                  <a:latin typeface="Calibri Light"/>
                  <a:ea typeface="+mn-ea"/>
                  <a:cs typeface="+mn-cs"/>
                </a:rPr>
                <a:t>DIVA</a:t>
              </a:r>
            </a:p>
          </p:txBody>
        </p:sp>
      </p:grpSp>
      <p:grpSp>
        <p:nvGrpSpPr>
          <p:cNvPr id="15" name="Group 14"/>
          <p:cNvGrpSpPr/>
          <p:nvPr/>
        </p:nvGrpSpPr>
        <p:grpSpPr>
          <a:xfrm>
            <a:off x="2514600" y="4370070"/>
            <a:ext cx="398932" cy="234696"/>
            <a:chOff x="3531083" y="4522470"/>
            <a:chExt cx="398932" cy="234696"/>
          </a:xfrm>
        </p:grpSpPr>
        <p:sp>
          <p:nvSpPr>
            <p:cNvPr id="16"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00" normalizeH="0" baseline="0" noProof="0" dirty="0">
                <a:ln>
                  <a:noFill/>
                </a:ln>
                <a:solidFill>
                  <a:prstClr val="black"/>
                </a:solidFill>
                <a:effectLst/>
                <a:uLnTx/>
                <a:uFillTx/>
                <a:latin typeface="Calibri Light"/>
                <a:ea typeface="+mn-ea"/>
                <a:cs typeface="+mn-cs"/>
              </a:endParaRPr>
            </a:p>
          </p:txBody>
        </p:sp>
        <p:sp>
          <p:nvSpPr>
            <p:cNvPr id="17" name="Punchline"/>
            <p:cNvSpPr txBox="1"/>
            <p:nvPr/>
          </p:nvSpPr>
          <p:spPr>
            <a:xfrm>
              <a:off x="3531083" y="4522470"/>
              <a:ext cx="374167" cy="234696"/>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black"/>
                  </a:solidFill>
                  <a:effectLst/>
                  <a:uLnTx/>
                  <a:uFillTx/>
                  <a:latin typeface="Calibri Light"/>
                  <a:ea typeface="+mn-ea"/>
                  <a:cs typeface="+mn-cs"/>
                </a:rPr>
                <a:t>DIVA</a:t>
              </a:r>
            </a:p>
          </p:txBody>
        </p:sp>
      </p:grpSp>
      <p:grpSp>
        <p:nvGrpSpPr>
          <p:cNvPr id="3" name="Group 2"/>
          <p:cNvGrpSpPr/>
          <p:nvPr/>
        </p:nvGrpSpPr>
        <p:grpSpPr>
          <a:xfrm>
            <a:off x="4509467" y="1219200"/>
            <a:ext cx="4114800" cy="4191000"/>
            <a:chOff x="4509467" y="1371600"/>
            <a:chExt cx="4114800" cy="4191000"/>
          </a:xfrm>
        </p:grpSpPr>
        <p:graphicFrame>
          <p:nvGraphicFramePr>
            <p:cNvPr id="10" name="Chart 9"/>
            <p:cNvGraphicFramePr>
              <a:graphicFrameLocks/>
            </p:cNvGraphicFramePr>
            <p:nvPr>
              <p:extLst/>
            </p:nvPr>
          </p:nvGraphicFramePr>
          <p:xfrm>
            <a:off x="4509467" y="1371600"/>
            <a:ext cx="4114800" cy="4191000"/>
          </p:xfrm>
          <a:graphic>
            <a:graphicData uri="http://schemas.openxmlformats.org/drawingml/2006/chart">
              <c:chart xmlns:c="http://schemas.openxmlformats.org/drawingml/2006/chart" xmlns:r="http://schemas.openxmlformats.org/officeDocument/2006/relationships" r:id="rId4"/>
            </a:graphicData>
          </a:graphic>
        </p:graphicFrame>
        <p:grpSp>
          <p:nvGrpSpPr>
            <p:cNvPr id="18" name="Group 17"/>
            <p:cNvGrpSpPr/>
            <p:nvPr/>
          </p:nvGrpSpPr>
          <p:grpSpPr>
            <a:xfrm>
              <a:off x="7525868" y="4511040"/>
              <a:ext cx="398932" cy="234696"/>
              <a:chOff x="3531083" y="4522470"/>
              <a:chExt cx="398932" cy="234696"/>
            </a:xfrm>
          </p:grpSpPr>
          <p:sp>
            <p:nvSpPr>
              <p:cNvPr id="19"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00" normalizeH="0" baseline="0" noProof="0" dirty="0">
                  <a:ln>
                    <a:noFill/>
                  </a:ln>
                  <a:solidFill>
                    <a:prstClr val="black"/>
                  </a:solidFill>
                  <a:effectLst/>
                  <a:uLnTx/>
                  <a:uFillTx/>
                  <a:latin typeface="Calibri Light"/>
                  <a:ea typeface="+mn-ea"/>
                  <a:cs typeface="+mn-cs"/>
                </a:endParaRPr>
              </a:p>
            </p:txBody>
          </p:sp>
          <p:sp>
            <p:nvSpPr>
              <p:cNvPr id="20" name="Punchline"/>
              <p:cNvSpPr txBox="1"/>
              <p:nvPr/>
            </p:nvSpPr>
            <p:spPr>
              <a:xfrm>
                <a:off x="3531083" y="4522470"/>
                <a:ext cx="374167" cy="234696"/>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black"/>
                    </a:solidFill>
                    <a:effectLst/>
                    <a:uLnTx/>
                    <a:uFillTx/>
                    <a:latin typeface="Calibri Light"/>
                    <a:ea typeface="+mn-ea"/>
                    <a:cs typeface="+mn-cs"/>
                  </a:rPr>
                  <a:t>DIVA</a:t>
                </a:r>
              </a:p>
            </p:txBody>
          </p:sp>
        </p:grpSp>
        <p:grpSp>
          <p:nvGrpSpPr>
            <p:cNvPr id="21" name="Group 20"/>
            <p:cNvGrpSpPr/>
            <p:nvPr/>
          </p:nvGrpSpPr>
          <p:grpSpPr>
            <a:xfrm>
              <a:off x="6505575" y="4511040"/>
              <a:ext cx="398932" cy="234696"/>
              <a:chOff x="3531083" y="4522470"/>
              <a:chExt cx="398932" cy="234696"/>
            </a:xfrm>
          </p:grpSpPr>
          <p:sp>
            <p:nvSpPr>
              <p:cNvPr id="22"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00" normalizeH="0" baseline="0" noProof="0" dirty="0">
                  <a:ln>
                    <a:noFill/>
                  </a:ln>
                  <a:solidFill>
                    <a:prstClr val="black"/>
                  </a:solidFill>
                  <a:effectLst/>
                  <a:uLnTx/>
                  <a:uFillTx/>
                  <a:latin typeface="Calibri Light"/>
                  <a:ea typeface="+mn-ea"/>
                  <a:cs typeface="+mn-cs"/>
                </a:endParaRPr>
              </a:p>
            </p:txBody>
          </p:sp>
          <p:sp>
            <p:nvSpPr>
              <p:cNvPr id="23" name="Punchline"/>
              <p:cNvSpPr txBox="1"/>
              <p:nvPr/>
            </p:nvSpPr>
            <p:spPr>
              <a:xfrm>
                <a:off x="3531083" y="4522470"/>
                <a:ext cx="374167" cy="234696"/>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black"/>
                    </a:solidFill>
                    <a:effectLst/>
                    <a:uLnTx/>
                    <a:uFillTx/>
                    <a:latin typeface="Calibri Light"/>
                    <a:ea typeface="+mn-ea"/>
                    <a:cs typeface="+mn-cs"/>
                  </a:rPr>
                  <a:t>DIVA</a:t>
                </a:r>
              </a:p>
            </p:txBody>
          </p:sp>
        </p:grpSp>
      </p:grpSp>
      <p:sp>
        <p:nvSpPr>
          <p:cNvPr id="24" name="Punchline"/>
          <p:cNvSpPr txBox="1"/>
          <p:nvPr/>
        </p:nvSpPr>
        <p:spPr>
          <a:xfrm>
            <a:off x="0" y="5166320"/>
            <a:ext cx="9144000" cy="1143000"/>
          </a:xfrm>
          <a:prstGeom prst="rect">
            <a:avLst/>
          </a:prstGeom>
          <a:solidFill>
            <a:schemeClr val="accent1">
              <a:lumMod val="75000"/>
            </a:schemeClr>
          </a:solidFill>
        </p:spPr>
        <p:txBody>
          <a:bodyPr wrap="square" rtlCol="0"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white"/>
                </a:solidFill>
                <a:effectLst/>
                <a:uLnTx/>
                <a:uFillTx/>
                <a:latin typeface="Calibri Light"/>
                <a:ea typeface="+mn-ea"/>
                <a:cs typeface="+mn-cs"/>
              </a:rPr>
              <a:t>DIVA-DRAM </a:t>
            </a:r>
            <a:r>
              <a:rPr kumimoji="0" lang="en-US" sz="3600" b="1" i="1" u="none" strike="noStrike" kern="1200" cap="none" spc="-100" normalizeH="0" baseline="0" noProof="0" dirty="0">
                <a:ln>
                  <a:noFill/>
                </a:ln>
                <a:solidFill>
                  <a:prstClr val="white"/>
                </a:solidFill>
                <a:effectLst/>
                <a:uLnTx/>
                <a:uFillTx/>
                <a:latin typeface="Calibri"/>
                <a:ea typeface="+mn-ea"/>
                <a:cs typeface="+mn-cs"/>
              </a:rPr>
              <a:t>reduces latency more aggressively</a:t>
            </a:r>
            <a:br>
              <a:rPr kumimoji="0" lang="en-US" sz="3600" b="1" i="1" u="none" strike="noStrike" kern="1200" cap="none" spc="-100" normalizeH="0" baseline="0" noProof="0" dirty="0">
                <a:ln>
                  <a:noFill/>
                </a:ln>
                <a:solidFill>
                  <a:prstClr val="white"/>
                </a:solidFill>
                <a:effectLst/>
                <a:uLnTx/>
                <a:uFillTx/>
                <a:latin typeface="Calibri"/>
                <a:ea typeface="+mn-ea"/>
                <a:cs typeface="+mn-cs"/>
              </a:rPr>
            </a:br>
            <a:r>
              <a:rPr kumimoji="0" lang="en-US" sz="3600" b="0" i="0" u="none" strike="noStrike" kern="1200" cap="none" spc="-100" normalizeH="0" baseline="0" noProof="0" dirty="0">
                <a:ln>
                  <a:noFill/>
                </a:ln>
                <a:solidFill>
                  <a:prstClr val="white"/>
                </a:solidFill>
                <a:effectLst/>
                <a:uLnTx/>
                <a:uFillTx/>
                <a:latin typeface="Calibri Light"/>
                <a:ea typeface="+mn-ea"/>
                <a:cs typeface="+mn-cs"/>
              </a:rPr>
              <a:t>and uses ECC to correct random slow cells</a:t>
            </a:r>
          </a:p>
        </p:txBody>
      </p:sp>
    </p:spTree>
    <p:extLst>
      <p:ext uri="{BB962C8B-B14F-4D97-AF65-F5344CB8AC3E}">
        <p14:creationId xmlns:p14="http://schemas.microsoft.com/office/powerpoint/2010/main" val="97478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chart seriesIdx="-4" categoryIdx="2" bldStep="category"/>
                                            </p:graphicEl>
                                          </p:spTgt>
                                        </p:tgtEl>
                                        <p:attrNameLst>
                                          <p:attrName>style.visibility</p:attrName>
                                        </p:attrNameLst>
                                      </p:cBhvr>
                                      <p:to>
                                        <p:strVal val="visible"/>
                                      </p:to>
                                    </p:set>
                                    <p:animEffect transition="in" filter="fade">
                                      <p:cBhvr>
                                        <p:cTn id="7" dur="500"/>
                                        <p:tgtEl>
                                          <p:spTgt spid="9">
                                            <p:graphicEl>
                                              <a:chart seriesIdx="-4" categoryIdx="2" bldStep="category"/>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graphicEl>
                                              <a:chart seriesIdx="-4" categoryIdx="3" bldStep="category"/>
                                            </p:graphicEl>
                                          </p:spTgt>
                                        </p:tgtEl>
                                        <p:attrNameLst>
                                          <p:attrName>style.visibility</p:attrName>
                                        </p:attrNameLst>
                                      </p:cBhvr>
                                      <p:to>
                                        <p:strVal val="visible"/>
                                      </p:to>
                                    </p:set>
                                    <p:animEffect transition="in" filter="fade">
                                      <p:cBhvr>
                                        <p:cTn id="10" dur="500"/>
                                        <p:tgtEl>
                                          <p:spTgt spid="9">
                                            <p:graphicEl>
                                              <a:chart seriesIdx="-4" categoryIdx="3" bldStep="category"/>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graphicEl>
                                              <a:chart seriesIdx="-4" categoryIdx="4" bldStep="category"/>
                                            </p:graphicEl>
                                          </p:spTgt>
                                        </p:tgtEl>
                                        <p:attrNameLst>
                                          <p:attrName>style.visibility</p:attrName>
                                        </p:attrNameLst>
                                      </p:cBhvr>
                                      <p:to>
                                        <p:strVal val="visible"/>
                                      </p:to>
                                    </p:set>
                                    <p:animEffect transition="in" filter="fade">
                                      <p:cBhvr>
                                        <p:cTn id="15" dur="500"/>
                                        <p:tgtEl>
                                          <p:spTgt spid="9">
                                            <p:graphicEl>
                                              <a:chart seriesIdx="-4" categoryIdx="4" bldStep="category"/>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graphicEl>
                                              <a:chart seriesIdx="-4" categoryIdx="5" bldStep="category"/>
                                            </p:graphicEl>
                                          </p:spTgt>
                                        </p:tgtEl>
                                        <p:attrNameLst>
                                          <p:attrName>style.visibility</p:attrName>
                                        </p:attrNameLst>
                                      </p:cBhvr>
                                      <p:to>
                                        <p:strVal val="visible"/>
                                      </p:to>
                                    </p:set>
                                    <p:animEffect transition="in" filter="fade">
                                      <p:cBhvr>
                                        <p:cTn id="18" dur="500"/>
                                        <p:tgtEl>
                                          <p:spTgt spid="9">
                                            <p:graphicEl>
                                              <a:chart seriesIdx="-4" categoryIdx="5" bldStep="category"/>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9" grpId="0">
        <p:bldSub>
          <a:bldChart bld="category"/>
        </p:bldSub>
      </p:bldGraphic>
      <p:bldP spid="2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067800" cy="1066800"/>
          </a:xfrm>
        </p:spPr>
        <p:txBody>
          <a:bodyPr/>
          <a:lstStyle/>
          <a:p>
            <a:r>
              <a:rPr lang="en-US"/>
              <a:t>DIVA-DRAM</a:t>
            </a:r>
            <a:r>
              <a:rPr lang="en-US" dirty="0"/>
              <a:t>: Advantages &amp; Disadvantages</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Advantages</a:t>
            </a:r>
          </a:p>
          <a:p>
            <a:pPr marL="0" indent="0">
              <a:buNone/>
            </a:pPr>
            <a:r>
              <a:rPr lang="en-US" dirty="0"/>
              <a:t>   ++ Automatically finds the lowest reliable operating latency at system runtime (lower production-time testing cost)</a:t>
            </a:r>
          </a:p>
          <a:p>
            <a:pPr marL="0" indent="0">
              <a:buNone/>
            </a:pPr>
            <a:r>
              <a:rPr lang="en-US" dirty="0"/>
              <a:t>   + Reduces latency more than prior methods (w/ ECC)</a:t>
            </a:r>
          </a:p>
          <a:p>
            <a:pPr marL="0" indent="0">
              <a:buNone/>
            </a:pPr>
            <a:r>
              <a:rPr lang="en-US" dirty="0"/>
              <a:t>   + Reduces latency at high temperatures as well</a:t>
            </a:r>
          </a:p>
          <a:p>
            <a:pPr marL="0" indent="0">
              <a:buNone/>
            </a:pPr>
            <a:endParaRPr lang="en-US" dirty="0"/>
          </a:p>
          <a:p>
            <a:r>
              <a:rPr lang="en-US" dirty="0">
                <a:solidFill>
                  <a:srgbClr val="0000FF"/>
                </a:solidFill>
              </a:rPr>
              <a:t>Disadvantages</a:t>
            </a:r>
            <a:endParaRPr lang="en-US" dirty="0"/>
          </a:p>
          <a:p>
            <a:pPr marL="0" indent="0">
              <a:buNone/>
            </a:pPr>
            <a:r>
              <a:rPr lang="en-US" dirty="0">
                <a:solidFill>
                  <a:srgbClr val="0000FF"/>
                </a:solidFill>
              </a:rPr>
              <a:t>    </a:t>
            </a:r>
            <a:r>
              <a:rPr lang="en-US" dirty="0"/>
              <a:t>- Requires knowledge of inherently-slow regions</a:t>
            </a:r>
            <a:endParaRPr lang="en-US" dirty="0">
              <a:sym typeface="Wingdings"/>
            </a:endParaRPr>
          </a:p>
          <a:p>
            <a:pPr marL="0" indent="0">
              <a:buNone/>
            </a:pPr>
            <a:r>
              <a:rPr lang="en-US" dirty="0">
                <a:sym typeface="Wingdings"/>
              </a:rPr>
              <a:t>    - Requires ECC (Error Correcting Codes)</a:t>
            </a:r>
          </a:p>
          <a:p>
            <a:pPr marL="0" indent="0">
              <a:buNone/>
            </a:pPr>
            <a:r>
              <a:rPr lang="en-US" dirty="0">
                <a:sym typeface="Wingdings"/>
              </a:rPr>
              <a:t>    - Imposes overhead during runtime profiling</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26186967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Design-Induced Latency Variation in DRAM</a:t>
            </a:r>
          </a:p>
        </p:txBody>
      </p:sp>
      <p:sp>
        <p:nvSpPr>
          <p:cNvPr id="3" name="Content Placeholder 2"/>
          <p:cNvSpPr>
            <a:spLocks noGrp="1"/>
          </p:cNvSpPr>
          <p:nvPr>
            <p:ph idx="1"/>
          </p:nvPr>
        </p:nvSpPr>
        <p:spPr>
          <a:xfrm>
            <a:off x="228600" y="980728"/>
            <a:ext cx="8915400" cy="5193723"/>
          </a:xfrm>
        </p:spPr>
        <p:txBody>
          <a:bodyPr/>
          <a:lstStyle/>
          <a:p>
            <a:r>
              <a:rPr lang="en-US" sz="2000" dirty="0" err="1"/>
              <a:t>Donghyuk</a:t>
            </a:r>
            <a:r>
              <a:rPr lang="en-US" sz="2000" dirty="0"/>
              <a:t> Lee, Samira Khan, Lavanya Subramanian, </a:t>
            </a:r>
            <a:r>
              <a:rPr lang="en-US" sz="2000" dirty="0" err="1"/>
              <a:t>Saugata</a:t>
            </a:r>
            <a:r>
              <a:rPr lang="en-US" sz="2000" dirty="0"/>
              <a:t> </a:t>
            </a:r>
            <a:r>
              <a:rPr lang="en-US" sz="2000" dirty="0" err="1"/>
              <a:t>Ghose</a:t>
            </a:r>
            <a:r>
              <a:rPr lang="en-US" sz="2000" dirty="0"/>
              <a:t>, </a:t>
            </a:r>
            <a:r>
              <a:rPr lang="en-US" sz="2000" dirty="0" err="1"/>
              <a:t>Rachata</a:t>
            </a:r>
            <a:r>
              <a:rPr lang="en-US" sz="2000" dirty="0"/>
              <a:t> </a:t>
            </a:r>
            <a:r>
              <a:rPr lang="en-US" sz="2000" dirty="0" err="1"/>
              <a:t>Ausavarungnirun</a:t>
            </a:r>
            <a:r>
              <a:rPr lang="en-US" sz="2000" dirty="0"/>
              <a:t>, Gennady Pekhimenko, </a:t>
            </a:r>
            <a:r>
              <a:rPr lang="en-US" sz="2000" dirty="0" err="1"/>
              <a:t>Vivek</a:t>
            </a:r>
            <a:r>
              <a:rPr lang="en-US" sz="2000" dirty="0"/>
              <a:t> Seshadri, and Onur Mutlu,</a:t>
            </a:r>
            <a:br>
              <a:rPr lang="en-US" sz="2000" dirty="0"/>
            </a:br>
            <a:r>
              <a:rPr lang="en-US" sz="2000" b="1" dirty="0">
                <a:hlinkClick r:id="rId2"/>
              </a:rPr>
              <a:t>"Design-Induced Latency Variation in Modern DRAM Chips: Characterization, Analysis, and Latency Reduction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8" name="Picture 7"/>
          <p:cNvPicPr>
            <a:picLocks noChangeAspect="1"/>
          </p:cNvPicPr>
          <p:nvPr/>
        </p:nvPicPr>
        <p:blipFill>
          <a:blip r:embed="rId4"/>
          <a:stretch>
            <a:fillRect/>
          </a:stretch>
        </p:blipFill>
        <p:spPr>
          <a:xfrm>
            <a:off x="0" y="3837964"/>
            <a:ext cx="9144000" cy="2543364"/>
          </a:xfrm>
          <a:prstGeom prst="rect">
            <a:avLst/>
          </a:prstGeom>
        </p:spPr>
      </p:pic>
    </p:spTree>
    <p:extLst>
      <p:ext uri="{BB962C8B-B14F-4D97-AF65-F5344CB8AC3E}">
        <p14:creationId xmlns:p14="http://schemas.microsoft.com/office/powerpoint/2010/main" val="121606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124744"/>
            <a:ext cx="7924800" cy="1752600"/>
          </a:xfrm>
        </p:spPr>
        <p:txBody>
          <a:bodyPr/>
          <a:lstStyle/>
          <a:p>
            <a:r>
              <a:rPr lang="en-US" dirty="0"/>
              <a:t>Understanding &amp; Exploiting the </a:t>
            </a:r>
            <a:br>
              <a:rPr lang="en-US" dirty="0"/>
            </a:br>
            <a:r>
              <a:rPr lang="en-US" dirty="0"/>
              <a:t>	Voltage-Latency-Reliability 					Relationship</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318819322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High DRAM Power Consumption</a:t>
            </a:r>
          </a:p>
        </p:txBody>
      </p:sp>
      <p:sp>
        <p:nvSpPr>
          <p:cNvPr id="3" name="Content Placeholder 2"/>
          <p:cNvSpPr>
            <a:spLocks noGrp="1"/>
          </p:cNvSpPr>
          <p:nvPr>
            <p:ph idx="1"/>
          </p:nvPr>
        </p:nvSpPr>
        <p:spPr/>
        <p:txBody>
          <a:bodyPr/>
          <a:lstStyle/>
          <a:p>
            <a:r>
              <a:rPr lang="en-US" u="sng" dirty="0">
                <a:solidFill>
                  <a:srgbClr val="FF0000"/>
                </a:solidFill>
              </a:rPr>
              <a:t>Problem</a:t>
            </a:r>
            <a:r>
              <a:rPr lang="en-US" dirty="0">
                <a:solidFill>
                  <a:srgbClr val="FF0000"/>
                </a:solidFill>
              </a:rPr>
              <a:t>: High DRAM (memory) power in today’s systems</a:t>
            </a:r>
          </a:p>
          <a:p>
            <a:pPr lvl="1"/>
            <a:endParaRPr lang="en-US" dirty="0"/>
          </a:p>
          <a:p>
            <a:pPr lvl="1"/>
            <a:endParaRPr lang="en-US" dirty="0">
              <a:solidFill>
                <a:schemeClr val="accent1"/>
              </a:solidFill>
            </a:endParaRP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3005" y="2625671"/>
            <a:ext cx="1726130" cy="2326523"/>
          </a:xfrm>
          <a:prstGeom prst="rect">
            <a:avLst/>
          </a:prstGeom>
        </p:spPr>
      </p:pic>
      <p:sp>
        <p:nvSpPr>
          <p:cNvPr id="7" name="TextBox 6"/>
          <p:cNvSpPr txBox="1"/>
          <p:nvPr/>
        </p:nvSpPr>
        <p:spPr>
          <a:xfrm>
            <a:off x="514349" y="5207352"/>
            <a:ext cx="42248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
                <a:cs typeface="+mn-cs"/>
              </a:rPr>
              <a:t>&gt;40% in POWER7 (</a:t>
            </a:r>
            <a:r>
              <a:rPr kumimoji="0" lang="en-US" sz="1600" b="0" i="0" u="none" strike="noStrike" kern="1200" cap="none" spc="0" normalizeH="0" baseline="0" noProof="0" dirty="0">
                <a:ln>
                  <a:noFill/>
                </a:ln>
                <a:solidFill>
                  <a:prstClr val="black"/>
                </a:solidFill>
                <a:effectLst/>
                <a:uLnTx/>
                <a:uFillTx/>
                <a:latin typeface="Gill Sans MT"/>
                <a:ea typeface=""/>
                <a:cs typeface="+mn-cs"/>
              </a:rPr>
              <a:t>Ware+, HPCA’10</a:t>
            </a:r>
            <a:r>
              <a:rPr kumimoji="0" lang="en-US" sz="2400" b="0" i="0" u="none" strike="noStrike" kern="1200" cap="none" spc="0" normalizeH="0" baseline="0" noProof="0" dirty="0">
                <a:ln>
                  <a:noFill/>
                </a:ln>
                <a:solidFill>
                  <a:prstClr val="black"/>
                </a:solidFill>
                <a:effectLst/>
                <a:uLnTx/>
                <a:uFillTx/>
                <a:latin typeface="Gill Sans MT"/>
                <a:ea typeface=""/>
                <a:cs typeface="+mn-cs"/>
              </a:rPr>
              <a:t>)</a:t>
            </a:r>
          </a:p>
        </p:txBody>
      </p:sp>
      <p:sp>
        <p:nvSpPr>
          <p:cNvPr id="8" name="TextBox 7"/>
          <p:cNvSpPr txBox="1"/>
          <p:nvPr/>
        </p:nvSpPr>
        <p:spPr>
          <a:xfrm>
            <a:off x="4948709" y="5253518"/>
            <a:ext cx="3383106" cy="830997"/>
          </a:xfrm>
          <a:prstGeom prst="rect">
            <a:avLst/>
          </a:prstGeom>
          <a:noFill/>
        </p:spPr>
        <p:txBody>
          <a:bodyPr wrap="non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
                <a:cs typeface="+mn-cs"/>
              </a:rPr>
              <a:t>&gt;40% in GPU (</a:t>
            </a:r>
            <a:r>
              <a:rPr kumimoji="0" lang="en-US" sz="1600" b="0" i="0" u="none" strike="noStrike" kern="1200" cap="none" spc="0" normalizeH="0" baseline="0" noProof="0" dirty="0">
                <a:ln>
                  <a:noFill/>
                </a:ln>
                <a:solidFill>
                  <a:prstClr val="black"/>
                </a:solidFill>
                <a:effectLst/>
                <a:uLnTx/>
                <a:uFillTx/>
                <a:latin typeface="Gill Sans MT"/>
                <a:ea typeface=""/>
                <a:cs typeface="+mn-cs"/>
              </a:rPr>
              <a:t>Paul+, ISCA’15</a:t>
            </a:r>
            <a:r>
              <a:rPr kumimoji="0" lang="en-US" sz="2400" b="0" i="0" u="none" strike="noStrike" kern="1200" cap="none" spc="0" normalizeH="0" baseline="0" noProof="0" dirty="0">
                <a:ln>
                  <a:noFill/>
                </a:ln>
                <a:solidFill>
                  <a:prstClr val="black"/>
                </a:solidFill>
                <a:effectLst/>
                <a:uLnTx/>
                <a:uFillTx/>
                <a:latin typeface="Gill Sans MT"/>
                <a:ea typeface=""/>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ill Sans MT"/>
              <a:ea typeface=""/>
              <a:cs typeface="+mn-cs"/>
            </a:endParaRP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0" r="98800">
                        <a14:foregroundMark x1="25400" y1="54872" x2="25400" y2="54872"/>
                        <a14:foregroundMark x1="40200" y1="47949" x2="40200" y2="47949"/>
                      </a14:backgroundRemoval>
                    </a14:imgEffect>
                  </a14:imgLayer>
                </a14:imgProps>
              </a:ext>
              <a:ext uri="{28A0092B-C50C-407E-A947-70E740481C1C}">
                <a14:useLocalDpi xmlns:a14="http://schemas.microsoft.com/office/drawing/2010/main" val="0"/>
              </a:ext>
            </a:extLst>
          </a:blip>
          <a:stretch>
            <a:fillRect/>
          </a:stretch>
        </p:blipFill>
        <p:spPr>
          <a:xfrm>
            <a:off x="5440668" y="3064195"/>
            <a:ext cx="2179332" cy="1699879"/>
          </a:xfrm>
          <a:prstGeom prst="rect">
            <a:avLst/>
          </a:prstGeom>
        </p:spPr>
      </p:pic>
    </p:spTree>
    <p:extLst>
      <p:ext uri="{BB962C8B-B14F-4D97-AF65-F5344CB8AC3E}">
        <p14:creationId xmlns:p14="http://schemas.microsoft.com/office/powerpoint/2010/main" val="24381863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Executive Summary</a:t>
            </a:r>
          </a:p>
        </p:txBody>
      </p:sp>
      <p:sp>
        <p:nvSpPr>
          <p:cNvPr id="3" name="Content Placeholder 2"/>
          <p:cNvSpPr>
            <a:spLocks noGrp="1"/>
          </p:cNvSpPr>
          <p:nvPr>
            <p:ph idx="1"/>
          </p:nvPr>
        </p:nvSpPr>
        <p:spPr/>
        <p:txBody>
          <a:bodyPr>
            <a:noAutofit/>
          </a:bodyPr>
          <a:lstStyle/>
          <a:p>
            <a:r>
              <a:rPr lang="en-US" sz="2300" spc="-20" dirty="0">
                <a:solidFill>
                  <a:srgbClr val="FF4136"/>
                </a:solidFill>
              </a:rPr>
              <a:t>DRAM (memory) power is significant in today’s systems</a:t>
            </a:r>
          </a:p>
          <a:p>
            <a:pPr lvl="1"/>
            <a:r>
              <a:rPr lang="en-US" sz="2000" dirty="0"/>
              <a:t>Existing low-voltage DRAM reduces voltage </a:t>
            </a:r>
            <a:r>
              <a:rPr lang="en-US" sz="2000" b="1" dirty="0"/>
              <a:t>conservatively</a:t>
            </a:r>
          </a:p>
          <a:p>
            <a:pPr lvl="1"/>
            <a:endParaRPr lang="en-US" sz="1000" b="1" dirty="0"/>
          </a:p>
          <a:p>
            <a:r>
              <a:rPr lang="en-US" sz="2300" u="sng" dirty="0"/>
              <a:t>Goal</a:t>
            </a:r>
            <a:r>
              <a:rPr lang="en-US" sz="2300" dirty="0"/>
              <a:t>: Understand and exploit the reliability and latency behavior of real DRAM chips under</a:t>
            </a:r>
            <a:r>
              <a:rPr lang="en-US" sz="2300" b="1" i="1" dirty="0"/>
              <a:t> aggressive reduced-voltage operation</a:t>
            </a:r>
          </a:p>
          <a:p>
            <a:endParaRPr lang="en-US" sz="1000" dirty="0"/>
          </a:p>
          <a:p>
            <a:r>
              <a:rPr lang="en-US" sz="2300" u="sng" dirty="0"/>
              <a:t>Key experimental observations</a:t>
            </a:r>
            <a:r>
              <a:rPr lang="en-US" sz="2300" dirty="0"/>
              <a:t>:</a:t>
            </a:r>
          </a:p>
          <a:p>
            <a:pPr lvl="1"/>
            <a:r>
              <a:rPr lang="en-US" sz="2000" dirty="0">
                <a:solidFill>
                  <a:srgbClr val="FF4136"/>
                </a:solidFill>
              </a:rPr>
              <a:t>Huge voltage margin -- Errors occur beyond some voltage</a:t>
            </a:r>
          </a:p>
          <a:p>
            <a:pPr lvl="1"/>
            <a:r>
              <a:rPr lang="en-US" sz="2000" dirty="0"/>
              <a:t>Errors exhibit </a:t>
            </a:r>
            <a:r>
              <a:rPr lang="en-US" sz="2000" dirty="0">
                <a:solidFill>
                  <a:srgbClr val="0070C0"/>
                </a:solidFill>
              </a:rPr>
              <a:t>spatial locality</a:t>
            </a:r>
          </a:p>
          <a:p>
            <a:pPr lvl="1"/>
            <a:r>
              <a:rPr lang="en-US" sz="2000" dirty="0">
                <a:solidFill>
                  <a:srgbClr val="0070C0"/>
                </a:solidFill>
              </a:rPr>
              <a:t>Higher operation latency mitigates voltage-induced errors</a:t>
            </a:r>
          </a:p>
          <a:p>
            <a:pPr lvl="1"/>
            <a:endParaRPr lang="en-US" sz="1000" dirty="0"/>
          </a:p>
          <a:p>
            <a:r>
              <a:rPr lang="en-US" sz="2300" b="1" u="sng" dirty="0">
                <a:solidFill>
                  <a:srgbClr val="0070C0"/>
                </a:solidFill>
              </a:rPr>
              <a:t>Voltron</a:t>
            </a:r>
            <a:r>
              <a:rPr lang="en-US" sz="2300" dirty="0"/>
              <a:t>: A new DRAM energy reduction mechanism </a:t>
            </a:r>
          </a:p>
          <a:p>
            <a:pPr lvl="1"/>
            <a:r>
              <a:rPr lang="en-US" sz="2000" dirty="0"/>
              <a:t>Reduce DRAM voltage </a:t>
            </a:r>
            <a:r>
              <a:rPr lang="en-US" sz="2000" b="1" dirty="0"/>
              <a:t>without introducing errors </a:t>
            </a:r>
          </a:p>
          <a:p>
            <a:pPr lvl="1"/>
            <a:r>
              <a:rPr lang="en-US" sz="2000" dirty="0"/>
              <a:t>Use a </a:t>
            </a:r>
            <a:r>
              <a:rPr lang="en-US" sz="2000" b="1" dirty="0"/>
              <a:t>regression model </a:t>
            </a:r>
            <a:r>
              <a:rPr lang="en-US" sz="2000" dirty="0"/>
              <a:t>to select voltage that does not degrade performance beyond a chosen target </a:t>
            </a:r>
            <a:r>
              <a:rPr lang="en-US" sz="2000" dirty="0">
                <a:sym typeface="Wingdings"/>
              </a:rPr>
              <a:t> </a:t>
            </a:r>
            <a:r>
              <a:rPr lang="en-US" sz="2000" dirty="0">
                <a:solidFill>
                  <a:schemeClr val="accent3">
                    <a:lumMod val="50000"/>
                  </a:schemeClr>
                </a:solidFill>
                <a:sym typeface="Wingdings"/>
              </a:rPr>
              <a:t>7.3% system energy reduction</a:t>
            </a:r>
            <a:endParaRPr lang="en-US" sz="2000" dirty="0">
              <a:solidFill>
                <a:schemeClr val="accent3">
                  <a:lumMod val="50000"/>
                </a:schemeClr>
              </a:solidFill>
            </a:endParaRPr>
          </a:p>
          <a:p>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188087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 Testing Platform</a:t>
            </a:r>
          </a:p>
        </p:txBody>
      </p:sp>
      <p:sp>
        <p:nvSpPr>
          <p:cNvPr id="3" name="Content Placeholder 2"/>
          <p:cNvSpPr>
            <a:spLocks noGrp="1"/>
          </p:cNvSpPr>
          <p:nvPr>
            <p:ph idx="1"/>
          </p:nvPr>
        </p:nvSpPr>
        <p:spPr/>
        <p:txBody>
          <a:bodyPr/>
          <a:lstStyle/>
          <a:p>
            <a:pPr marL="0" indent="0">
              <a:buNone/>
            </a:pPr>
            <a:r>
              <a:rPr lang="en-US" sz="3600" b="1" dirty="0" err="1"/>
              <a:t>SoftMC</a:t>
            </a:r>
            <a:r>
              <a:rPr lang="en-US" sz="3600" b="1" dirty="0"/>
              <a:t> </a:t>
            </a:r>
            <a:r>
              <a:rPr lang="en-US" sz="2000" dirty="0"/>
              <a:t>[Hassan+, HPCA’17]</a:t>
            </a:r>
            <a:r>
              <a:rPr lang="en-US" dirty="0"/>
              <a:t>: FPGA testing platform to </a:t>
            </a:r>
          </a:p>
          <a:p>
            <a:pPr marL="0" indent="0">
              <a:buNone/>
            </a:pPr>
            <a:r>
              <a:rPr lang="en-US" dirty="0"/>
              <a:t>1) </a:t>
            </a:r>
            <a:r>
              <a:rPr lang="en-US" dirty="0">
                <a:solidFill>
                  <a:srgbClr val="0070C0"/>
                </a:solidFill>
              </a:rPr>
              <a:t>Adjust supply voltage </a:t>
            </a:r>
            <a:r>
              <a:rPr lang="en-US" dirty="0"/>
              <a:t>to DRAM modules</a:t>
            </a:r>
          </a:p>
          <a:p>
            <a:pPr marL="0" indent="0">
              <a:buNone/>
            </a:pPr>
            <a:r>
              <a:rPr lang="en-US" dirty="0"/>
              <a:t>2) </a:t>
            </a:r>
            <a:r>
              <a:rPr lang="en-US" dirty="0">
                <a:solidFill>
                  <a:srgbClr val="0070C0"/>
                </a:solidFill>
              </a:rPr>
              <a:t>Schedule DRAM commands </a:t>
            </a:r>
            <a:r>
              <a:rPr lang="en-US" dirty="0"/>
              <a:t>to DRAM modules</a:t>
            </a:r>
          </a:p>
          <a:p>
            <a:pPr marL="457200" lvl="1" indent="0">
              <a:buNone/>
            </a:pPr>
            <a:r>
              <a:rPr lang="en-US" dirty="0">
                <a:solidFill>
                  <a:srgbClr val="FF0000"/>
                </a:solidFill>
              </a:rPr>
              <a:t>Existing systems: DRAM commands not exposed to users</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pic>
        <p:nvPicPr>
          <p:cNvPr id="13"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4560" y="3495663"/>
            <a:ext cx="4545540" cy="2289187"/>
          </a:xfrm>
          <a:prstGeom prst="rect">
            <a:avLst/>
          </a:prstGeom>
        </p:spPr>
      </p:pic>
      <p:sp>
        <p:nvSpPr>
          <p:cNvPr id="14" name="TextBox 13"/>
          <p:cNvSpPr txBox="1"/>
          <p:nvPr/>
        </p:nvSpPr>
        <p:spPr>
          <a:xfrm>
            <a:off x="6873786" y="3824517"/>
            <a:ext cx="220897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solidFill>
                <a:effectLst/>
                <a:uLnTx/>
                <a:uFillTx/>
                <a:latin typeface="Gill Sans MT"/>
                <a:ea typeface=""/>
                <a:cs typeface="+mn-cs"/>
              </a:rPr>
              <a:t>Voltage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solidFill>
                <a:effectLst/>
                <a:uLnTx/>
                <a:uFillTx/>
                <a:latin typeface="Gill Sans MT"/>
                <a:ea typeface=""/>
                <a:cs typeface="+mn-cs"/>
              </a:rPr>
              <a:t>controller</a:t>
            </a:r>
          </a:p>
        </p:txBody>
      </p:sp>
      <p:sp>
        <p:nvSpPr>
          <p:cNvPr id="15" name="Rectangle 14"/>
          <p:cNvSpPr/>
          <p:nvPr/>
        </p:nvSpPr>
        <p:spPr>
          <a:xfrm>
            <a:off x="2952542" y="3957177"/>
            <a:ext cx="502140" cy="981676"/>
          </a:xfrm>
          <a:prstGeom prst="rect">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Gill Sans MT"/>
              <a:ea typeface="+mn-ea"/>
              <a:cs typeface="+mn-cs"/>
            </a:endParaRPr>
          </a:p>
        </p:txBody>
      </p:sp>
      <p:sp>
        <p:nvSpPr>
          <p:cNvPr id="16" name="TextBox 15"/>
          <p:cNvSpPr txBox="1"/>
          <p:nvPr/>
        </p:nvSpPr>
        <p:spPr>
          <a:xfrm>
            <a:off x="516888" y="3824517"/>
            <a:ext cx="166701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solidFill>
                <a:effectLst/>
                <a:uLnTx/>
                <a:uFillTx/>
                <a:latin typeface="Gill Sans MT"/>
                <a:ea typeface=""/>
                <a:cs typeface="+mn-cs"/>
              </a:rPr>
              <a:t>DRAM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solidFill>
                <a:effectLst/>
                <a:uLnTx/>
                <a:uFillTx/>
                <a:latin typeface="Gill Sans MT"/>
                <a:ea typeface=""/>
                <a:cs typeface="+mn-cs"/>
              </a:rPr>
              <a:t>module</a:t>
            </a:r>
          </a:p>
        </p:txBody>
      </p:sp>
      <p:sp>
        <p:nvSpPr>
          <p:cNvPr id="18" name="TextBox 17"/>
          <p:cNvSpPr txBox="1"/>
          <p:nvPr/>
        </p:nvSpPr>
        <p:spPr>
          <a:xfrm>
            <a:off x="3666163" y="4115904"/>
            <a:ext cx="1502334" cy="646331"/>
          </a:xfrm>
          <a:prstGeom prst="rect">
            <a:avLst/>
          </a:prstGeom>
          <a:solidFill>
            <a:schemeClr val="bg1">
              <a:alpha val="62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ill Sans MT"/>
                <a:ea typeface=""/>
                <a:cs typeface="+mn-cs"/>
              </a:rPr>
              <a:t>FPGA</a:t>
            </a:r>
          </a:p>
        </p:txBody>
      </p:sp>
      <p:sp>
        <p:nvSpPr>
          <p:cNvPr id="20" name="Down Arrow 19"/>
          <p:cNvSpPr/>
          <p:nvPr/>
        </p:nvSpPr>
        <p:spPr>
          <a:xfrm rot="16200000">
            <a:off x="2181288" y="3990450"/>
            <a:ext cx="378471" cy="745352"/>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1" name="Down Arrow 20"/>
          <p:cNvSpPr/>
          <p:nvPr/>
        </p:nvSpPr>
        <p:spPr>
          <a:xfrm rot="5400000">
            <a:off x="6386797" y="4097457"/>
            <a:ext cx="378471" cy="531338"/>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2" name="TextBox 11">
            <a:hlinkClick r:id="rId4"/>
          </p:cNvPr>
          <p:cNvSpPr txBox="1"/>
          <p:nvPr/>
        </p:nvSpPr>
        <p:spPr>
          <a:xfrm>
            <a:off x="1651393" y="6078204"/>
            <a:ext cx="58412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004DD6"/>
                </a:solidFill>
                <a:effectLst/>
                <a:uLnTx/>
                <a:uFillTx/>
                <a:latin typeface="Gill Sans MT"/>
                <a:ea typeface=""/>
                <a:cs typeface="+mn-cs"/>
              </a:rPr>
              <a:t>https://</a:t>
            </a:r>
            <a:r>
              <a:rPr kumimoji="0" lang="en-US" sz="2000" b="0" i="0" u="sng" strike="noStrike" kern="1200" cap="none" spc="0" normalizeH="0" baseline="0" noProof="0" dirty="0" err="1">
                <a:ln>
                  <a:noFill/>
                </a:ln>
                <a:solidFill>
                  <a:srgbClr val="004DD6"/>
                </a:solidFill>
                <a:effectLst/>
                <a:uLnTx/>
                <a:uFillTx/>
                <a:latin typeface="Gill Sans MT"/>
                <a:ea typeface=""/>
                <a:cs typeface="+mn-cs"/>
              </a:rPr>
              <a:t>github.com</a:t>
            </a:r>
            <a:r>
              <a:rPr kumimoji="0" lang="en-US" sz="2000" b="0" i="0" u="sng" strike="noStrike" kern="1200" cap="none" spc="0" normalizeH="0" baseline="0" noProof="0" dirty="0">
                <a:ln>
                  <a:noFill/>
                </a:ln>
                <a:solidFill>
                  <a:srgbClr val="004DD6"/>
                </a:solidFill>
                <a:effectLst/>
                <a:uLnTx/>
                <a:uFillTx/>
                <a:latin typeface="Gill Sans MT"/>
                <a:ea typeface=""/>
                <a:cs typeface="+mn-cs"/>
              </a:rPr>
              <a:t>/CMU-SAFARI/DRAM-Voltage-Study</a:t>
            </a:r>
          </a:p>
        </p:txBody>
      </p:sp>
    </p:spTree>
    <p:extLst>
      <p:ext uri="{BB962C8B-B14F-4D97-AF65-F5344CB8AC3E}">
        <p14:creationId xmlns:p14="http://schemas.microsoft.com/office/powerpoint/2010/main" val="285719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Hierarchy of Needs, A Third Time</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7" name="TextBox 6"/>
          <p:cNvSpPr txBox="1"/>
          <p:nvPr/>
        </p:nvSpPr>
        <p:spPr>
          <a:xfrm>
            <a:off x="5076056" y="2196152"/>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8" name="TextBox 7"/>
          <p:cNvSpPr txBox="1"/>
          <p:nvPr/>
        </p:nvSpPr>
        <p:spPr>
          <a:xfrm>
            <a:off x="5076056" y="2988240"/>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9" name="TextBox 8"/>
          <p:cNvSpPr txBox="1"/>
          <p:nvPr/>
        </p:nvSpPr>
        <p:spPr>
          <a:xfrm>
            <a:off x="5076056" y="3636312"/>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0" name="TextBox 9"/>
          <p:cNvSpPr txBox="1"/>
          <p:nvPr/>
        </p:nvSpPr>
        <p:spPr>
          <a:xfrm>
            <a:off x="5067783" y="4242258"/>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1" name="TextBox 10"/>
          <p:cNvSpPr txBox="1"/>
          <p:nvPr/>
        </p:nvSpPr>
        <p:spPr>
          <a:xfrm>
            <a:off x="5067783" y="4860448"/>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2" name="TextBox 11"/>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14" name="TextBox 13"/>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3" name="Picture 12">
            <a:extLst>
              <a:ext uri="{FF2B5EF4-FFF2-40B4-BE49-F238E27FC236}">
                <a16:creationId xmlns:a16="http://schemas.microsoft.com/office/drawing/2014/main" id="{E67A7A6E-BA9A-BA49-A06E-6C7352EF7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Tree>
    <p:extLst>
      <p:ext uri="{BB962C8B-B14F-4D97-AF65-F5344CB8AC3E}">
        <p14:creationId xmlns:p14="http://schemas.microsoft.com/office/powerpoint/2010/main" val="4056877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kern="0" dirty="0"/>
              <a:t>Reliability Worsens with Lower</a:t>
            </a:r>
            <a:r>
              <a:rPr lang="en-US" kern="0" spc="300" dirty="0"/>
              <a:t> </a:t>
            </a:r>
            <a:r>
              <a:rPr lang="en-US" kern="0" dirty="0"/>
              <a:t>Voltage</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941" y="1415492"/>
            <a:ext cx="8674259" cy="4567508"/>
          </a:xfrm>
        </p:spPr>
      </p:pic>
      <p:sp>
        <p:nvSpPr>
          <p:cNvPr id="3" name="curtain"/>
          <p:cNvSpPr/>
          <p:nvPr/>
        </p:nvSpPr>
        <p:spPr>
          <a:xfrm>
            <a:off x="1539240" y="1974655"/>
            <a:ext cx="7299960" cy="3210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4" name="nom_volt"/>
          <p:cNvGrpSpPr/>
          <p:nvPr/>
        </p:nvGrpSpPr>
        <p:grpSpPr>
          <a:xfrm>
            <a:off x="7854635" y="4061894"/>
            <a:ext cx="984565" cy="988296"/>
            <a:chOff x="7345808" y="4937334"/>
            <a:chExt cx="984565" cy="988296"/>
          </a:xfrm>
        </p:grpSpPr>
        <p:sp>
          <p:nvSpPr>
            <p:cNvPr id="12" name="Down Arrow 11"/>
            <p:cNvSpPr/>
            <p:nvPr/>
          </p:nvSpPr>
          <p:spPr>
            <a:xfrm>
              <a:off x="7660289" y="5652768"/>
              <a:ext cx="355601" cy="27286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3" name="TextBox 12"/>
            <p:cNvSpPr txBox="1"/>
            <p:nvPr/>
          </p:nvSpPr>
          <p:spPr>
            <a:xfrm>
              <a:off x="7345808" y="4937334"/>
              <a:ext cx="98456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
                  <a:cs typeface="+mn-cs"/>
                </a:rPr>
                <a:t>Nominal</a:t>
              </a:r>
              <a:br>
                <a:rPr kumimoji="0" lang="en-US" sz="1800" b="0" i="0" u="none" strike="noStrike" kern="1200" cap="none" spc="0" normalizeH="0" baseline="0" noProof="0" dirty="0">
                  <a:ln>
                    <a:noFill/>
                  </a:ln>
                  <a:solidFill>
                    <a:prstClr val="black"/>
                  </a:solidFill>
                  <a:effectLst/>
                  <a:uLnTx/>
                  <a:uFillTx/>
                  <a:latin typeface="Gill Sans MT"/>
                  <a:ea typeface=""/>
                  <a:cs typeface="+mn-cs"/>
                </a:rPr>
              </a:br>
              <a:r>
                <a:rPr kumimoji="0" lang="en-US" sz="1800" b="0" i="0" u="none" strike="noStrike" kern="1200" cap="none" spc="0" normalizeH="0" baseline="0" noProof="0" dirty="0">
                  <a:ln>
                    <a:noFill/>
                  </a:ln>
                  <a:solidFill>
                    <a:prstClr val="black"/>
                  </a:solidFill>
                  <a:effectLst/>
                  <a:uLnTx/>
                  <a:uFillTx/>
                  <a:latin typeface="Gill Sans MT"/>
                  <a:ea typeface=""/>
                  <a:cs typeface="+mn-cs"/>
                </a:rPr>
                <a:t>Voltage</a:t>
              </a:r>
            </a:p>
          </p:txBody>
        </p:sp>
      </p:grpSp>
      <p:grpSp>
        <p:nvGrpSpPr>
          <p:cNvPr id="31" name="Group 30"/>
          <p:cNvGrpSpPr/>
          <p:nvPr/>
        </p:nvGrpSpPr>
        <p:grpSpPr>
          <a:xfrm>
            <a:off x="5228027" y="3837665"/>
            <a:ext cx="2296960" cy="1212525"/>
            <a:chOff x="5228027" y="3837665"/>
            <a:chExt cx="2296960" cy="1212525"/>
          </a:xfrm>
        </p:grpSpPr>
        <p:cxnSp>
          <p:nvCxnSpPr>
            <p:cNvPr id="18" name="Straight Arrow Connector 17"/>
            <p:cNvCxnSpPr/>
            <p:nvPr/>
          </p:nvCxnSpPr>
          <p:spPr>
            <a:xfrm>
              <a:off x="6495676" y="4545551"/>
              <a:ext cx="1029311" cy="504639"/>
            </a:xfrm>
            <a:prstGeom prst="straightConnector1">
              <a:avLst/>
            </a:prstGeom>
            <a:ln w="381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228027" y="4545551"/>
              <a:ext cx="656237" cy="504639"/>
            </a:xfrm>
            <a:prstGeom prst="straightConnector1">
              <a:avLst/>
            </a:prstGeom>
            <a:ln w="381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231731" y="3837665"/>
              <a:ext cx="22932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
                  <a:cs typeface="+mn-cs"/>
                </a:rPr>
                <a:t>Min. voltage (</a:t>
              </a:r>
              <a:r>
                <a:rPr kumimoji="0" lang="en-US" sz="2000" b="1" i="0" u="none" strike="noStrike" kern="1200" cap="none" spc="0" normalizeH="0" baseline="0" noProof="0" dirty="0">
                  <a:ln>
                    <a:noFill/>
                  </a:ln>
                  <a:solidFill>
                    <a:prstClr val="black"/>
                  </a:solidFill>
                  <a:effectLst/>
                  <a:uLnTx/>
                  <a:uFillTx/>
                  <a:latin typeface="Gill Sans MT"/>
                  <a:ea typeface=""/>
                  <a:cs typeface="+mn-cs"/>
                </a:rPr>
                <a:t>V</a:t>
              </a:r>
              <a:r>
                <a:rPr kumimoji="0" lang="en-US" sz="2000" b="1" i="0" u="none" strike="noStrike" kern="1200" cap="none" spc="0" normalizeH="0" baseline="-25000" noProof="0" dirty="0">
                  <a:ln>
                    <a:noFill/>
                  </a:ln>
                  <a:solidFill>
                    <a:prstClr val="black"/>
                  </a:solidFill>
                  <a:effectLst/>
                  <a:uLnTx/>
                  <a:uFillTx/>
                  <a:latin typeface="Gill Sans MT"/>
                  <a:ea typeface=""/>
                  <a:cs typeface="+mn-cs"/>
                </a:rPr>
                <a:t>min</a:t>
              </a:r>
              <a:r>
                <a:rPr kumimoji="0" lang="en-US" sz="2000" b="0" i="0" u="none" strike="noStrike" kern="1200" cap="none" spc="0" normalizeH="0" baseline="0" noProof="0" dirty="0">
                  <a:ln>
                    <a:noFill/>
                  </a:ln>
                  <a:solidFill>
                    <a:prstClr val="black"/>
                  </a:solidFill>
                  <a:effectLst/>
                  <a:uLnTx/>
                  <a:uFillTx/>
                  <a:latin typeface="Gill Sans MT"/>
                  <a:ea typeface=""/>
                  <a:cs typeface="+mn-cs"/>
                </a:rPr>
                <a:t>) without errors</a:t>
              </a:r>
            </a:p>
          </p:txBody>
        </p:sp>
      </p:grpSp>
      <p:sp>
        <p:nvSpPr>
          <p:cNvPr id="28" name="Rectangle 27"/>
          <p:cNvSpPr/>
          <p:nvPr/>
        </p:nvSpPr>
        <p:spPr>
          <a:xfrm>
            <a:off x="0" y="5182987"/>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Reducing voltage below V</a:t>
            </a:r>
            <a:r>
              <a:rPr kumimoji="0" lang="en-US" sz="3200" b="0" i="0" u="none" strike="noStrike" kern="1200" cap="none" spc="0" normalizeH="0" baseline="-25000" noProof="0" dirty="0">
                <a:ln>
                  <a:noFill/>
                </a:ln>
                <a:solidFill>
                  <a:prstClr val="white"/>
                </a:solidFill>
                <a:effectLst/>
                <a:uLnTx/>
                <a:uFillTx/>
                <a:latin typeface="Futura Medium" charset="0"/>
                <a:ea typeface="Futura Medium" charset="0"/>
                <a:cs typeface="Futura Medium" charset="0"/>
              </a:rPr>
              <a:t>min</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 causes </a:t>
            </a:r>
            <a:b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b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an increasing number of errors</a:t>
            </a:r>
          </a:p>
        </p:txBody>
      </p:sp>
      <p:sp>
        <p:nvSpPr>
          <p:cNvPr id="5" name="TextBox 4"/>
          <p:cNvSpPr txBox="1"/>
          <p:nvPr/>
        </p:nvSpPr>
        <p:spPr>
          <a:xfrm>
            <a:off x="4702953" y="2400963"/>
            <a:ext cx="33508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Gill Sans MT"/>
                <a:ea typeface=""/>
                <a:cs typeface="+mn-cs"/>
              </a:rPr>
              <a:t>Errors induced </a:t>
            </a:r>
            <a:r>
              <a:rPr kumimoji="0" lang="en-US" sz="2000" b="1" i="1" u="none" strike="noStrike" kern="1200" cap="none" spc="0" normalizeH="0" baseline="0" noProof="0">
                <a:ln>
                  <a:noFill/>
                </a:ln>
                <a:solidFill>
                  <a:prstClr val="black"/>
                </a:solidFill>
                <a:effectLst/>
                <a:uLnTx/>
                <a:uFillTx/>
                <a:latin typeface="Gill Sans MT"/>
                <a:ea typeface=""/>
                <a:cs typeface="+mn-cs"/>
              </a:rPr>
              <a:t>by </a:t>
            </a:r>
            <a:br>
              <a:rPr kumimoji="0" lang="en-US" sz="2000" b="1" i="1" u="none" strike="noStrike" kern="1200" cap="none" spc="0" normalizeH="0" baseline="0" noProof="0">
                <a:ln>
                  <a:noFill/>
                </a:ln>
                <a:solidFill>
                  <a:prstClr val="black"/>
                </a:solidFill>
                <a:effectLst/>
                <a:uLnTx/>
                <a:uFillTx/>
                <a:latin typeface="Gill Sans MT"/>
                <a:ea typeface=""/>
                <a:cs typeface="+mn-cs"/>
              </a:rPr>
            </a:br>
            <a:r>
              <a:rPr kumimoji="0" lang="en-US" sz="2000" b="1" i="1" u="none" strike="noStrike" kern="1200" cap="none" spc="0" normalizeH="0" baseline="0" noProof="0">
                <a:ln>
                  <a:noFill/>
                </a:ln>
                <a:solidFill>
                  <a:prstClr val="black"/>
                </a:solidFill>
                <a:effectLst/>
                <a:uLnTx/>
                <a:uFillTx/>
                <a:latin typeface="Gill Sans MT"/>
                <a:ea typeface=""/>
                <a:cs typeface="+mn-cs"/>
              </a:rPr>
              <a:t>reduced-voltage </a:t>
            </a:r>
            <a:r>
              <a:rPr kumimoji="0" lang="en-US" sz="2000" b="1" i="1" u="none" strike="noStrike" kern="1200" cap="none" spc="0" normalizeH="0" baseline="0" noProof="0" dirty="0">
                <a:ln>
                  <a:noFill/>
                </a:ln>
                <a:solidFill>
                  <a:prstClr val="black"/>
                </a:solidFill>
                <a:effectLst/>
                <a:uLnTx/>
                <a:uFillTx/>
                <a:latin typeface="Gill Sans MT"/>
                <a:ea typeface=""/>
                <a:cs typeface="+mn-cs"/>
              </a:rPr>
              <a:t>operation</a:t>
            </a:r>
          </a:p>
        </p:txBody>
      </p:sp>
    </p:spTree>
    <p:extLst>
      <p:ext uri="{BB962C8B-B14F-4D97-AF65-F5344CB8AC3E}">
        <p14:creationId xmlns:p14="http://schemas.microsoft.com/office/powerpoint/2010/main" val="89045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3"/>
                                        </p:tgtEl>
                                      </p:cBhvr>
                                    </p:animEffect>
                                    <p:set>
                                      <p:cBhvr>
                                        <p:cTn id="7" dur="1" fill="hold">
                                          <p:stCondLst>
                                            <p:cond delay="4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 of Errors</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graphicFrame>
        <p:nvGraphicFramePr>
          <p:cNvPr id="8" name="Chart 7"/>
          <p:cNvGraphicFramePr>
            <a:graphicFrameLocks/>
          </p:cNvGraphicFramePr>
          <p:nvPr>
            <p:extLst/>
          </p:nvPr>
        </p:nvGraphicFramePr>
        <p:xfrm>
          <a:off x="4362399" y="2351910"/>
          <a:ext cx="4533997" cy="3267364"/>
        </p:xfrm>
        <a:graphic>
          <a:graphicData uri="http://schemas.openxmlformats.org/drawingml/2006/chart">
            <c:chart xmlns:c="http://schemas.openxmlformats.org/drawingml/2006/chart" xmlns:r="http://schemas.openxmlformats.org/officeDocument/2006/relationships" r:id="rId3"/>
          </a:graphicData>
        </a:graphic>
      </p:graphicFrame>
      <p:sp>
        <p:nvSpPr>
          <p:cNvPr id="53" name="TextBox 52"/>
          <p:cNvSpPr txBox="1"/>
          <p:nvPr/>
        </p:nvSpPr>
        <p:spPr>
          <a:xfrm>
            <a:off x="282433" y="1245696"/>
            <a:ext cx="81599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
                <a:cs typeface="+mn-cs"/>
              </a:rPr>
              <a:t>Detailed circuit simulations (SPICE) of a DRAM cell array to model the behavior of DRAM operations</a:t>
            </a:r>
          </a:p>
        </p:txBody>
      </p:sp>
      <p:pic>
        <p:nvPicPr>
          <p:cNvPr id="56" name="Picture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33" y="2711704"/>
            <a:ext cx="3293502" cy="2409792"/>
          </a:xfrm>
          <a:prstGeom prst="rect">
            <a:avLst/>
          </a:prstGeom>
        </p:spPr>
      </p:pic>
      <p:sp>
        <p:nvSpPr>
          <p:cNvPr id="62" name="TextBox 61"/>
          <p:cNvSpPr txBox="1"/>
          <p:nvPr/>
        </p:nvSpPr>
        <p:spPr>
          <a:xfrm>
            <a:off x="772457" y="3516653"/>
            <a:ext cx="231345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Gill Sans MT"/>
                <a:ea typeface=""/>
                <a:cs typeface="+mn-cs"/>
              </a:rPr>
              <a:t>Circuit model</a:t>
            </a:r>
          </a:p>
        </p:txBody>
      </p:sp>
      <p:grpSp>
        <p:nvGrpSpPr>
          <p:cNvPr id="63" name="nom_volt"/>
          <p:cNvGrpSpPr/>
          <p:nvPr/>
        </p:nvGrpSpPr>
        <p:grpSpPr>
          <a:xfrm>
            <a:off x="8122195" y="3086572"/>
            <a:ext cx="898003" cy="806998"/>
            <a:chOff x="7438941" y="5139094"/>
            <a:chExt cx="898003" cy="806998"/>
          </a:xfrm>
        </p:grpSpPr>
        <p:sp>
          <p:nvSpPr>
            <p:cNvPr id="64" name="Down Arrow 63"/>
            <p:cNvSpPr/>
            <p:nvPr/>
          </p:nvSpPr>
          <p:spPr>
            <a:xfrm>
              <a:off x="7759110" y="5673230"/>
              <a:ext cx="137808" cy="27286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5" name="TextBox 64"/>
            <p:cNvSpPr txBox="1"/>
            <p:nvPr/>
          </p:nvSpPr>
          <p:spPr>
            <a:xfrm>
              <a:off x="7438941" y="5139094"/>
              <a:ext cx="8980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a:ea typeface=""/>
                  <a:cs typeface="+mn-cs"/>
                </a:rPr>
                <a:t>Nominal</a:t>
              </a:r>
              <a:br>
                <a:rPr kumimoji="0" lang="en-US" sz="1600" b="0" i="0" u="none" strike="noStrike" kern="1200" cap="none" spc="0" normalizeH="0" baseline="0" noProof="0" dirty="0">
                  <a:ln>
                    <a:noFill/>
                  </a:ln>
                  <a:solidFill>
                    <a:prstClr val="black"/>
                  </a:solidFill>
                  <a:effectLst/>
                  <a:uLnTx/>
                  <a:uFillTx/>
                  <a:latin typeface="Gill Sans MT"/>
                  <a:ea typeface=""/>
                  <a:cs typeface="+mn-cs"/>
                </a:rPr>
              </a:br>
              <a:r>
                <a:rPr kumimoji="0" lang="en-US" sz="1600" b="0" i="0" u="none" strike="noStrike" kern="1200" cap="none" spc="0" normalizeH="0" baseline="0" noProof="0" dirty="0">
                  <a:ln>
                    <a:noFill/>
                  </a:ln>
                  <a:solidFill>
                    <a:prstClr val="black"/>
                  </a:solidFill>
                  <a:effectLst/>
                  <a:uLnTx/>
                  <a:uFillTx/>
                  <a:latin typeface="Gill Sans MT"/>
                  <a:ea typeface=""/>
                  <a:cs typeface="+mn-cs"/>
                </a:rPr>
                <a:t>Voltage</a:t>
              </a:r>
            </a:p>
          </p:txBody>
        </p:sp>
      </p:grpSp>
      <p:sp>
        <p:nvSpPr>
          <p:cNvPr id="54" name="Right Arrow 53"/>
          <p:cNvSpPr/>
          <p:nvPr/>
        </p:nvSpPr>
        <p:spPr>
          <a:xfrm>
            <a:off x="3406080" y="3576288"/>
            <a:ext cx="956319" cy="602734"/>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3" name="TextBox 12">
            <a:hlinkClick r:id="rId5"/>
          </p:cNvPr>
          <p:cNvSpPr txBox="1"/>
          <p:nvPr/>
        </p:nvSpPr>
        <p:spPr>
          <a:xfrm>
            <a:off x="304800" y="1967643"/>
            <a:ext cx="58412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004DD6"/>
                </a:solidFill>
                <a:effectLst/>
                <a:uLnTx/>
                <a:uFillTx/>
                <a:latin typeface="Gill Sans MT"/>
                <a:ea typeface=""/>
                <a:cs typeface="+mn-cs"/>
              </a:rPr>
              <a:t>https://</a:t>
            </a:r>
            <a:r>
              <a:rPr kumimoji="0" lang="en-US" sz="2000" b="0" i="0" u="sng" strike="noStrike" kern="1200" cap="none" spc="0" normalizeH="0" baseline="0" noProof="0" dirty="0" err="1">
                <a:ln>
                  <a:noFill/>
                </a:ln>
                <a:solidFill>
                  <a:srgbClr val="004DD6"/>
                </a:solidFill>
                <a:effectLst/>
                <a:uLnTx/>
                <a:uFillTx/>
                <a:latin typeface="Gill Sans MT"/>
                <a:ea typeface=""/>
                <a:cs typeface="+mn-cs"/>
              </a:rPr>
              <a:t>github.com</a:t>
            </a:r>
            <a:r>
              <a:rPr kumimoji="0" lang="en-US" sz="2000" b="0" i="0" u="sng" strike="noStrike" kern="1200" cap="none" spc="0" normalizeH="0" baseline="0" noProof="0" dirty="0">
                <a:ln>
                  <a:noFill/>
                </a:ln>
                <a:solidFill>
                  <a:srgbClr val="004DD6"/>
                </a:solidFill>
                <a:effectLst/>
                <a:uLnTx/>
                <a:uFillTx/>
                <a:latin typeface="Gill Sans MT"/>
                <a:ea typeface=""/>
                <a:cs typeface="+mn-cs"/>
              </a:rPr>
              <a:t>/CMU-SAFARI/DRAM-Voltage-Study</a:t>
            </a:r>
          </a:p>
        </p:txBody>
      </p:sp>
      <p:sp>
        <p:nvSpPr>
          <p:cNvPr id="55" name="Rectangle 54"/>
          <p:cNvSpPr/>
          <p:nvPr/>
        </p:nvSpPr>
        <p:spPr>
          <a:xfrm>
            <a:off x="0" y="5381897"/>
            <a:ext cx="9144000" cy="1096417"/>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Reliable low-voltage operation requires </a:t>
            </a:r>
            <a:r>
              <a:rPr kumimoji="0" lang="en-US" sz="2800" b="0" i="0" u="none" strike="noStrike" kern="1200" cap="none" spc="0" normalizeH="0" baseline="0" noProof="0">
                <a:ln>
                  <a:noFill/>
                </a:ln>
                <a:solidFill>
                  <a:prstClr val="white"/>
                </a:solidFill>
                <a:effectLst/>
                <a:uLnTx/>
                <a:uFillTx/>
                <a:latin typeface="Futura Medium" charset="0"/>
                <a:ea typeface="Futura Medium" charset="0"/>
                <a:cs typeface="Futura Medium" charset="0"/>
              </a:rPr>
              <a:t>higher latency</a:t>
            </a:r>
            <a:endParaRPr kumimoji="0" lang="en-US" sz="28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endParaRPr>
          </a:p>
        </p:txBody>
      </p:sp>
    </p:spTree>
    <p:extLst>
      <p:ext uri="{BB962C8B-B14F-4D97-AF65-F5344CB8AC3E}">
        <p14:creationId xmlns:p14="http://schemas.microsoft.com/office/powerpoint/2010/main" val="316038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739470" cy="1143000"/>
          </a:xfrm>
        </p:spPr>
        <p:txBody>
          <a:bodyPr>
            <a:normAutofit fontScale="90000"/>
          </a:bodyPr>
          <a:lstStyle/>
          <a:p>
            <a:r>
              <a:rPr lang="en-US" dirty="0"/>
              <a:t>Higher Access Latency </a:t>
            </a:r>
            <a:r>
              <a:rPr lang="en-US" dirty="0">
                <a:sym typeface="Wingdings" pitchFamily="2" charset="2"/>
              </a:rPr>
              <a:t> Fewer Errors</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17" name="TextBox 16"/>
          <p:cNvSpPr txBox="1"/>
          <p:nvPr/>
        </p:nvSpPr>
        <p:spPr>
          <a:xfrm>
            <a:off x="253766" y="1219200"/>
            <a:ext cx="90259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Gill Sans MT"/>
                <a:ea typeface=""/>
                <a:cs typeface="+mn-cs"/>
              </a:rPr>
              <a:t>Measured minimum latency that </a:t>
            </a:r>
            <a:r>
              <a:rPr kumimoji="0" lang="en-US" sz="2300" b="0" i="1" u="none" strike="noStrike" kern="1200" cap="none" spc="0" normalizeH="0" baseline="0" noProof="0" dirty="0">
                <a:ln>
                  <a:noFill/>
                </a:ln>
                <a:solidFill>
                  <a:prstClr val="black"/>
                </a:solidFill>
                <a:effectLst/>
                <a:uLnTx/>
                <a:uFillTx/>
                <a:latin typeface="Gill Sans MT"/>
                <a:ea typeface=""/>
                <a:cs typeface="+mn-cs"/>
              </a:rPr>
              <a:t>does </a:t>
            </a:r>
            <a:r>
              <a:rPr kumimoji="0" lang="en-US" sz="2300" b="1" i="1" u="none" strike="noStrike" kern="1200" cap="none" spc="0" normalizeH="0" baseline="0" noProof="0" dirty="0">
                <a:ln>
                  <a:noFill/>
                </a:ln>
                <a:solidFill>
                  <a:prstClr val="black"/>
                </a:solidFill>
                <a:effectLst/>
                <a:uLnTx/>
                <a:uFillTx/>
                <a:latin typeface="Gill Sans MT"/>
                <a:ea typeface=""/>
                <a:cs typeface="+mn-cs"/>
              </a:rPr>
              <a:t>not</a:t>
            </a:r>
            <a:r>
              <a:rPr kumimoji="0" lang="en-US" sz="2300" b="0" i="1" u="none" strike="noStrike" kern="1200" cap="none" spc="0" normalizeH="0" baseline="0" noProof="0" dirty="0">
                <a:ln>
                  <a:noFill/>
                </a:ln>
                <a:solidFill>
                  <a:prstClr val="black"/>
                </a:solidFill>
                <a:effectLst/>
                <a:uLnTx/>
                <a:uFillTx/>
                <a:latin typeface="Gill Sans MT"/>
                <a:ea typeface=""/>
                <a:cs typeface="+mn-cs"/>
              </a:rPr>
              <a:t> cause errors </a:t>
            </a:r>
            <a:r>
              <a:rPr kumimoji="0" lang="en-US" sz="2300" b="0" i="0" u="none" strike="noStrike" kern="1200" cap="none" spc="0" normalizeH="0" baseline="0" noProof="0" dirty="0">
                <a:ln>
                  <a:noFill/>
                </a:ln>
                <a:solidFill>
                  <a:prstClr val="black"/>
                </a:solidFill>
                <a:effectLst/>
                <a:uLnTx/>
                <a:uFillTx/>
                <a:latin typeface="Gill Sans MT"/>
                <a:ea typeface=""/>
                <a:cs typeface="+mn-cs"/>
              </a:rPr>
              <a:t>in DRAM modules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9549" y="2045109"/>
            <a:ext cx="6574367" cy="3604786"/>
          </a:xfrm>
        </p:spPr>
      </p:pic>
      <p:sp>
        <p:nvSpPr>
          <p:cNvPr id="8" name="Rectangle 7"/>
          <p:cNvSpPr/>
          <p:nvPr/>
        </p:nvSpPr>
        <p:spPr>
          <a:xfrm>
            <a:off x="3958426" y="1867741"/>
            <a:ext cx="1957468"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42" name="lowerbound"/>
          <p:cNvGrpSpPr/>
          <p:nvPr/>
        </p:nvGrpSpPr>
        <p:grpSpPr>
          <a:xfrm>
            <a:off x="968709" y="4521200"/>
            <a:ext cx="7452553" cy="1795621"/>
            <a:chOff x="968709" y="4521200"/>
            <a:chExt cx="7452553" cy="1795621"/>
          </a:xfrm>
        </p:grpSpPr>
        <p:sp>
          <p:nvSpPr>
            <p:cNvPr id="26" name="Freeform 25"/>
            <p:cNvSpPr/>
            <p:nvPr/>
          </p:nvSpPr>
          <p:spPr>
            <a:xfrm>
              <a:off x="2217182" y="4521200"/>
              <a:ext cx="272017" cy="1453699"/>
            </a:xfrm>
            <a:custGeom>
              <a:avLst/>
              <a:gdLst>
                <a:gd name="connsiteX0" fmla="*/ 356684 w 356684"/>
                <a:gd name="connsiteY0" fmla="*/ 1253067 h 1253067"/>
                <a:gd name="connsiteX1" fmla="*/ 1084 w 356684"/>
                <a:gd name="connsiteY1" fmla="*/ 880533 h 1253067"/>
                <a:gd name="connsiteX2" fmla="*/ 238150 w 356684"/>
                <a:gd name="connsiteY2" fmla="*/ 0 h 1253067"/>
              </a:gdLst>
              <a:ahLst/>
              <a:cxnLst>
                <a:cxn ang="0">
                  <a:pos x="connsiteX0" y="connsiteY0"/>
                </a:cxn>
                <a:cxn ang="0">
                  <a:pos x="connsiteX1" y="connsiteY1"/>
                </a:cxn>
                <a:cxn ang="0">
                  <a:pos x="connsiteX2" y="connsiteY2"/>
                </a:cxn>
              </a:cxnLst>
              <a:rect l="l" t="t" r="r" b="b"/>
              <a:pathLst>
                <a:path w="356684" h="1253067">
                  <a:moveTo>
                    <a:pt x="356684" y="1253067"/>
                  </a:moveTo>
                  <a:cubicBezTo>
                    <a:pt x="188762" y="1171222"/>
                    <a:pt x="20840" y="1089377"/>
                    <a:pt x="1084" y="880533"/>
                  </a:cubicBezTo>
                  <a:cubicBezTo>
                    <a:pt x="-18672" y="671689"/>
                    <a:pt x="238150" y="0"/>
                    <a:pt x="238150" y="0"/>
                  </a:cubicBezTo>
                </a:path>
              </a:pathLst>
            </a:custGeom>
            <a:noFill/>
            <a:ln w="22225">
              <a:solidFill>
                <a:srgbClr val="0070C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TextBox 26"/>
            <p:cNvSpPr txBox="1"/>
            <p:nvPr/>
          </p:nvSpPr>
          <p:spPr>
            <a:xfrm>
              <a:off x="968709" y="5916711"/>
              <a:ext cx="74525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Gill Sans MT"/>
                  <a:ea typeface=""/>
                  <a:cs typeface="+mn-cs"/>
                </a:rPr>
                <a:t>Lower bound of latency as our latency adjustment granularity is 2.5ns </a:t>
              </a:r>
            </a:p>
          </p:txBody>
        </p:sp>
      </p:grpSp>
      <p:grpSp>
        <p:nvGrpSpPr>
          <p:cNvPr id="10" name="y labels"/>
          <p:cNvGrpSpPr/>
          <p:nvPr/>
        </p:nvGrpSpPr>
        <p:grpSpPr>
          <a:xfrm>
            <a:off x="553211" y="1913195"/>
            <a:ext cx="1309679" cy="3126882"/>
            <a:chOff x="553211" y="1913195"/>
            <a:chExt cx="1309679" cy="3126882"/>
          </a:xfrm>
        </p:grpSpPr>
        <p:sp>
          <p:nvSpPr>
            <p:cNvPr id="11" name="TextBox 10"/>
            <p:cNvSpPr txBox="1"/>
            <p:nvPr/>
          </p:nvSpPr>
          <p:spPr>
            <a:xfrm rot="16200000">
              <a:off x="-594731" y="3061137"/>
              <a:ext cx="312688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Measured Minimum</a:t>
              </a:r>
              <a:b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b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 Activate Latency (ns)</a:t>
              </a:r>
            </a:p>
          </p:txBody>
        </p:sp>
        <p:sp>
          <p:nvSpPr>
            <p:cNvPr id="28" name="TextBox 27"/>
            <p:cNvSpPr txBox="1"/>
            <p:nvPr/>
          </p:nvSpPr>
          <p:spPr>
            <a:xfrm>
              <a:off x="1498687" y="4290367"/>
              <a:ext cx="35618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8</a:t>
              </a:r>
            </a:p>
          </p:txBody>
        </p:sp>
        <p:sp>
          <p:nvSpPr>
            <p:cNvPr id="29" name="TextBox 28"/>
            <p:cNvSpPr txBox="1"/>
            <p:nvPr/>
          </p:nvSpPr>
          <p:spPr>
            <a:xfrm>
              <a:off x="1335181" y="3702446"/>
              <a:ext cx="52770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10</a:t>
              </a:r>
            </a:p>
          </p:txBody>
        </p:sp>
        <p:sp>
          <p:nvSpPr>
            <p:cNvPr id="30" name="TextBox 29"/>
            <p:cNvSpPr txBox="1"/>
            <p:nvPr/>
          </p:nvSpPr>
          <p:spPr>
            <a:xfrm>
              <a:off x="1335181" y="3110363"/>
              <a:ext cx="52770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12</a:t>
              </a:r>
            </a:p>
          </p:txBody>
        </p:sp>
        <p:sp>
          <p:nvSpPr>
            <p:cNvPr id="31" name="TextBox 30"/>
            <p:cNvSpPr txBox="1"/>
            <p:nvPr/>
          </p:nvSpPr>
          <p:spPr>
            <a:xfrm>
              <a:off x="1335181" y="2527061"/>
              <a:ext cx="52770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14</a:t>
              </a:r>
            </a:p>
          </p:txBody>
        </p:sp>
      </p:grpSp>
      <p:grpSp>
        <p:nvGrpSpPr>
          <p:cNvPr id="41" name="population"/>
          <p:cNvGrpSpPr/>
          <p:nvPr/>
        </p:nvGrpSpPr>
        <p:grpSpPr>
          <a:xfrm>
            <a:off x="3143404" y="1697941"/>
            <a:ext cx="5900866" cy="1994748"/>
            <a:chOff x="3143404" y="1697941"/>
            <a:chExt cx="5900866" cy="1994748"/>
          </a:xfrm>
        </p:grpSpPr>
        <p:grpSp>
          <p:nvGrpSpPr>
            <p:cNvPr id="35" name="Group 34"/>
            <p:cNvGrpSpPr/>
            <p:nvPr/>
          </p:nvGrpSpPr>
          <p:grpSpPr>
            <a:xfrm>
              <a:off x="7258204" y="2602468"/>
              <a:ext cx="1786066" cy="1090221"/>
              <a:chOff x="7258204" y="2602468"/>
              <a:chExt cx="1786066" cy="1090221"/>
            </a:xfrm>
          </p:grpSpPr>
          <p:sp>
            <p:nvSpPr>
              <p:cNvPr id="33" name="Freeform 32"/>
              <p:cNvSpPr/>
              <p:nvPr/>
            </p:nvSpPr>
            <p:spPr>
              <a:xfrm>
                <a:off x="7636043" y="2971800"/>
                <a:ext cx="256674" cy="720889"/>
              </a:xfrm>
              <a:custGeom>
                <a:avLst/>
                <a:gdLst>
                  <a:gd name="connsiteX0" fmla="*/ 433137 w 433137"/>
                  <a:gd name="connsiteY0" fmla="*/ 0 h 657726"/>
                  <a:gd name="connsiteX1" fmla="*/ 0 w 433137"/>
                  <a:gd name="connsiteY1" fmla="*/ 657726 h 657726"/>
                </a:gdLst>
                <a:ahLst/>
                <a:cxnLst>
                  <a:cxn ang="0">
                    <a:pos x="connsiteX0" y="connsiteY0"/>
                  </a:cxn>
                  <a:cxn ang="0">
                    <a:pos x="connsiteX1" y="connsiteY1"/>
                  </a:cxn>
                </a:cxnLst>
                <a:rect l="l" t="t" r="r" b="b"/>
                <a:pathLst>
                  <a:path w="433137" h="657726">
                    <a:moveTo>
                      <a:pt x="433137" y="0"/>
                    </a:moveTo>
                    <a:lnTo>
                      <a:pt x="0" y="657726"/>
                    </a:lnTo>
                  </a:path>
                </a:pathLst>
              </a:custGeom>
              <a:noFill/>
              <a:ln w="2540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4" name="TextBox 33"/>
              <p:cNvSpPr txBox="1"/>
              <p:nvPr/>
            </p:nvSpPr>
            <p:spPr>
              <a:xfrm>
                <a:off x="7258204" y="2602468"/>
                <a:ext cx="17860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
                    <a:cs typeface="+mn-cs"/>
                  </a:rPr>
                  <a:t>100% of modules</a:t>
                </a:r>
              </a:p>
            </p:txBody>
          </p:sp>
        </p:grpSp>
        <p:grpSp>
          <p:nvGrpSpPr>
            <p:cNvPr id="36" name="Group 35"/>
            <p:cNvGrpSpPr/>
            <p:nvPr/>
          </p:nvGrpSpPr>
          <p:grpSpPr>
            <a:xfrm>
              <a:off x="3143404" y="1697941"/>
              <a:ext cx="1670650" cy="1089193"/>
              <a:chOff x="7551405" y="2603496"/>
              <a:chExt cx="1670650" cy="1089193"/>
            </a:xfrm>
          </p:grpSpPr>
          <p:sp>
            <p:nvSpPr>
              <p:cNvPr id="37" name="Freeform 36"/>
              <p:cNvSpPr/>
              <p:nvPr/>
            </p:nvSpPr>
            <p:spPr>
              <a:xfrm>
                <a:off x="7636043" y="2971800"/>
                <a:ext cx="256674" cy="720889"/>
              </a:xfrm>
              <a:custGeom>
                <a:avLst/>
                <a:gdLst>
                  <a:gd name="connsiteX0" fmla="*/ 433137 w 433137"/>
                  <a:gd name="connsiteY0" fmla="*/ 0 h 657726"/>
                  <a:gd name="connsiteX1" fmla="*/ 0 w 433137"/>
                  <a:gd name="connsiteY1" fmla="*/ 657726 h 657726"/>
                </a:gdLst>
                <a:ahLst/>
                <a:cxnLst>
                  <a:cxn ang="0">
                    <a:pos x="connsiteX0" y="connsiteY0"/>
                  </a:cxn>
                  <a:cxn ang="0">
                    <a:pos x="connsiteX1" y="connsiteY1"/>
                  </a:cxn>
                </a:cxnLst>
                <a:rect l="l" t="t" r="r" b="b"/>
                <a:pathLst>
                  <a:path w="433137" h="657726">
                    <a:moveTo>
                      <a:pt x="433137" y="0"/>
                    </a:moveTo>
                    <a:lnTo>
                      <a:pt x="0" y="657726"/>
                    </a:lnTo>
                  </a:path>
                </a:pathLst>
              </a:custGeom>
              <a:noFill/>
              <a:ln w="2540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8" name="TextBox 37"/>
              <p:cNvSpPr txBox="1"/>
              <p:nvPr/>
            </p:nvSpPr>
            <p:spPr>
              <a:xfrm>
                <a:off x="7551405" y="2603496"/>
                <a:ext cx="16706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
                    <a:cs typeface="+mn-cs"/>
                  </a:rPr>
                  <a:t>40% of modules</a:t>
                </a:r>
              </a:p>
            </p:txBody>
          </p:sp>
        </p:grpSp>
      </p:grpSp>
      <p:sp>
        <p:nvSpPr>
          <p:cNvPr id="40" name="punch"/>
          <p:cNvSpPr/>
          <p:nvPr/>
        </p:nvSpPr>
        <p:spPr>
          <a:xfrm>
            <a:off x="0" y="5046343"/>
            <a:ext cx="9144000" cy="12801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Futura Medium" charset="0"/>
                <a:ea typeface="Futura Medium" charset="0"/>
                <a:cs typeface="Futura Medium" charset="0"/>
              </a:rPr>
              <a:t>DRAM requires longer latency to access data </a:t>
            </a:r>
            <a:r>
              <a:rPr kumimoji="0" lang="en-US" sz="3200" b="1" i="0" u="none" strike="noStrike" kern="0" cap="none" spc="0" normalizeH="0" baseline="0" noProof="0" dirty="0">
                <a:ln>
                  <a:noFill/>
                </a:ln>
                <a:solidFill>
                  <a:prstClr val="white"/>
                </a:solidFill>
                <a:effectLst/>
                <a:uLnTx/>
                <a:uFillTx/>
                <a:latin typeface="Futura Medium" charset="0"/>
                <a:ea typeface="Futura Medium" charset="0"/>
                <a:cs typeface="Futura Medium" charset="0"/>
              </a:rPr>
              <a:t>without errors</a:t>
            </a:r>
            <a:r>
              <a:rPr kumimoji="0" lang="en-US" sz="3200" b="0" i="0" u="none" strike="noStrike" kern="0" cap="none" spc="0" normalizeH="0" baseline="0" noProof="0" dirty="0">
                <a:ln>
                  <a:noFill/>
                </a:ln>
                <a:solidFill>
                  <a:prstClr val="white"/>
                </a:solidFill>
                <a:effectLst/>
                <a:uLnTx/>
                <a:uFillTx/>
                <a:latin typeface="Futura Medium" charset="0"/>
                <a:ea typeface="Futura Medium" charset="0"/>
                <a:cs typeface="Futura Medium" charset="0"/>
              </a:rPr>
              <a:t> at lower voltage</a:t>
            </a:r>
          </a:p>
        </p:txBody>
      </p:sp>
      <p:grpSp>
        <p:nvGrpSpPr>
          <p:cNvPr id="7" name="vertical selection"/>
          <p:cNvGrpSpPr/>
          <p:nvPr/>
        </p:nvGrpSpPr>
        <p:grpSpPr>
          <a:xfrm>
            <a:off x="3238407" y="2556638"/>
            <a:ext cx="2977733" cy="1733729"/>
            <a:chOff x="3238407" y="2556638"/>
            <a:chExt cx="2977733" cy="1733729"/>
          </a:xfrm>
        </p:grpSpPr>
        <p:sp>
          <p:nvSpPr>
            <p:cNvPr id="3" name="Rectangle 2"/>
            <p:cNvSpPr/>
            <p:nvPr/>
          </p:nvSpPr>
          <p:spPr>
            <a:xfrm>
              <a:off x="3238407" y="2779235"/>
              <a:ext cx="415270" cy="1511132"/>
            </a:xfrm>
            <a:prstGeom prst="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 name="TextBox 5"/>
            <p:cNvSpPr txBox="1"/>
            <p:nvPr/>
          </p:nvSpPr>
          <p:spPr>
            <a:xfrm>
              <a:off x="3653677" y="2556638"/>
              <a:ext cx="25624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9646">
                      <a:lumMod val="75000"/>
                    </a:srgbClr>
                  </a:solidFill>
                  <a:effectLst/>
                  <a:uLnTx/>
                  <a:uFillTx/>
                  <a:latin typeface="Gill Sans MT"/>
                  <a:ea typeface=""/>
                  <a:cs typeface="+mn-cs"/>
                </a:rPr>
                <a:t>Distribution of latency in the total population</a:t>
              </a:r>
            </a:p>
          </p:txBody>
        </p:sp>
      </p:grpSp>
      <p:sp>
        <p:nvSpPr>
          <p:cNvPr id="12" name="growing arrow"/>
          <p:cNvSpPr/>
          <p:nvPr/>
        </p:nvSpPr>
        <p:spPr>
          <a:xfrm>
            <a:off x="2404170" y="2836121"/>
            <a:ext cx="4924926" cy="1267327"/>
          </a:xfrm>
          <a:custGeom>
            <a:avLst/>
            <a:gdLst>
              <a:gd name="connsiteX0" fmla="*/ 4924926 w 4924926"/>
              <a:gd name="connsiteY0" fmla="*/ 1267327 h 1267327"/>
              <a:gd name="connsiteX1" fmla="*/ 1106905 w 4924926"/>
              <a:gd name="connsiteY1" fmla="*/ 1026695 h 1267327"/>
              <a:gd name="connsiteX2" fmla="*/ 0 w 4924926"/>
              <a:gd name="connsiteY2" fmla="*/ 0 h 1267327"/>
            </a:gdLst>
            <a:ahLst/>
            <a:cxnLst>
              <a:cxn ang="0">
                <a:pos x="connsiteX0" y="connsiteY0"/>
              </a:cxn>
              <a:cxn ang="0">
                <a:pos x="connsiteX1" y="connsiteY1"/>
              </a:cxn>
              <a:cxn ang="0">
                <a:pos x="connsiteX2" y="connsiteY2"/>
              </a:cxn>
            </a:cxnLst>
            <a:rect l="l" t="t" r="r" b="b"/>
            <a:pathLst>
              <a:path w="4924926" h="1267327">
                <a:moveTo>
                  <a:pt x="4924926" y="1267327"/>
                </a:moveTo>
                <a:cubicBezTo>
                  <a:pt x="3426326" y="1252621"/>
                  <a:pt x="1927726" y="1237916"/>
                  <a:pt x="1106905" y="1026695"/>
                </a:cubicBezTo>
                <a:cubicBezTo>
                  <a:pt x="286084" y="815474"/>
                  <a:pt x="0" y="0"/>
                  <a:pt x="0" y="0"/>
                </a:cubicBezTo>
              </a:path>
            </a:pathLst>
          </a:custGeom>
          <a:noFill/>
          <a:ln w="146050">
            <a:solidFill>
              <a:srgbClr val="004DD6"/>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9" name="TextBox 8"/>
          <p:cNvSpPr txBox="1"/>
          <p:nvPr/>
        </p:nvSpPr>
        <p:spPr>
          <a:xfrm>
            <a:off x="9512968" y="575911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
              <a:cs typeface="+mn-cs"/>
            </a:endParaRPr>
          </a:p>
        </p:txBody>
      </p:sp>
    </p:spTree>
    <p:extLst>
      <p:ext uri="{BB962C8B-B14F-4D97-AF65-F5344CB8AC3E}">
        <p14:creationId xmlns:p14="http://schemas.microsoft.com/office/powerpoint/2010/main" val="411547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Spatial Locality of Errors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0863" y="1987217"/>
            <a:ext cx="7318385" cy="3274014"/>
          </a:xfrm>
        </p:spPr>
      </p:pic>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7" name="TextBox 6"/>
          <p:cNvSpPr txBox="1"/>
          <p:nvPr/>
        </p:nvSpPr>
        <p:spPr>
          <a:xfrm>
            <a:off x="1837879" y="1566704"/>
            <a:ext cx="58243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rPr>
              <a:t>A module under 1.175V (</a:t>
            </a:r>
            <a:r>
              <a:rPr kumimoji="0" lang="en-US" sz="2000" b="1"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rPr>
              <a:t>12% voltage reduction</a:t>
            </a:r>
            <a:r>
              <a:rPr kumimoji="0" lang="en-US" sz="20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rPr>
              <a:t>)</a:t>
            </a:r>
          </a:p>
        </p:txBody>
      </p:sp>
      <p:sp>
        <p:nvSpPr>
          <p:cNvPr id="9" name="lip text"/>
          <p:cNvSpPr/>
          <p:nvPr/>
        </p:nvSpPr>
        <p:spPr>
          <a:xfrm>
            <a:off x="0" y="5372697"/>
            <a:ext cx="9144000" cy="87218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white"/>
                </a:solidFill>
                <a:effectLst/>
                <a:uLnTx/>
                <a:uFillTx/>
                <a:latin typeface="Futura Medium" charset="0"/>
                <a:ea typeface="Futura Medium" charset="0"/>
                <a:cs typeface="Futura Medium" charset="0"/>
              </a:rPr>
              <a:t>Errors concentrate in certain regions</a:t>
            </a:r>
            <a:endParaRPr kumimoji="0" lang="en-US" sz="3200" b="0" i="0" u="none" strike="noStrike" kern="0" cap="none" spc="0" normalizeH="0" baseline="0" noProof="0" dirty="0">
              <a:ln>
                <a:noFill/>
              </a:ln>
              <a:solidFill>
                <a:prstClr val="white"/>
              </a:solidFill>
              <a:effectLst/>
              <a:uLnTx/>
              <a:uFillTx/>
              <a:latin typeface="Futura Medium" charset="0"/>
              <a:ea typeface="Futura Medium" charset="0"/>
              <a:cs typeface="Futura Medium" charset="0"/>
            </a:endParaRPr>
          </a:p>
        </p:txBody>
      </p:sp>
    </p:spTree>
    <p:extLst>
      <p:ext uri="{BB962C8B-B14F-4D97-AF65-F5344CB8AC3E}">
        <p14:creationId xmlns:p14="http://schemas.microsoft.com/office/powerpoint/2010/main" val="416386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Voltron Overview</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6" name="TextBox 5"/>
          <p:cNvSpPr txBox="1"/>
          <p:nvPr/>
        </p:nvSpPr>
        <p:spPr>
          <a:xfrm>
            <a:off x="0" y="5033088"/>
            <a:ext cx="91440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FF4136"/>
                </a:solidFill>
                <a:effectLst/>
                <a:uLnTx/>
                <a:uFillTx/>
                <a:latin typeface="Gill Sans MT"/>
                <a:ea typeface=""/>
                <a:cs typeface="+mn-cs"/>
              </a:rPr>
              <a:t>How do we predict performance loss due to increased latency under low DRAM voltage?</a:t>
            </a:r>
          </a:p>
        </p:txBody>
      </p:sp>
      <p:pic>
        <p:nvPicPr>
          <p:cNvPr id="9" name="Picture 8"/>
          <p:cNvPicPr>
            <a:picLocks noChangeAspect="1"/>
          </p:cNvPicPr>
          <p:nvPr/>
        </p:nvPicPr>
        <p:blipFill>
          <a:blip r:embed="rId3"/>
          <a:stretch>
            <a:fillRect/>
          </a:stretch>
        </p:blipFill>
        <p:spPr>
          <a:xfrm>
            <a:off x="955202" y="2013730"/>
            <a:ext cx="1554459" cy="1554459"/>
          </a:xfrm>
          <a:prstGeom prst="rect">
            <a:avLst/>
          </a:prstGeom>
        </p:spPr>
      </p:pic>
      <p:pic>
        <p:nvPicPr>
          <p:cNvPr id="13" name="Picture 12"/>
          <p:cNvPicPr>
            <a:picLocks noChangeAspect="1"/>
          </p:cNvPicPr>
          <p:nvPr/>
        </p:nvPicPr>
        <p:blipFill>
          <a:blip r:embed="rId4"/>
          <a:stretch>
            <a:fillRect/>
          </a:stretch>
        </p:blipFill>
        <p:spPr>
          <a:xfrm>
            <a:off x="6546109" y="1679842"/>
            <a:ext cx="2003174" cy="2003174"/>
          </a:xfrm>
          <a:prstGeom prst="rect">
            <a:avLst/>
          </a:prstGeom>
        </p:spPr>
      </p:pic>
      <p:pic>
        <p:nvPicPr>
          <p:cNvPr id="12" name="Picture 11"/>
          <p:cNvPicPr>
            <a:picLocks noChangeAspect="1"/>
          </p:cNvPicPr>
          <p:nvPr/>
        </p:nvPicPr>
        <p:blipFill>
          <a:blip r:embed="rId5"/>
          <a:stretch>
            <a:fillRect/>
          </a:stretch>
        </p:blipFill>
        <p:spPr>
          <a:xfrm>
            <a:off x="3669133" y="1856506"/>
            <a:ext cx="1711683" cy="1711683"/>
          </a:xfrm>
          <a:prstGeom prst="rect">
            <a:avLst/>
          </a:prstGeom>
        </p:spPr>
      </p:pic>
      <p:sp>
        <p:nvSpPr>
          <p:cNvPr id="5" name="Rounded Rectangle 4"/>
          <p:cNvSpPr/>
          <p:nvPr/>
        </p:nvSpPr>
        <p:spPr>
          <a:xfrm>
            <a:off x="3368842" y="1856505"/>
            <a:ext cx="2318086" cy="1759377"/>
          </a:xfrm>
          <a:prstGeom prst="roundRect">
            <a:avLst>
              <a:gd name="adj" fmla="val 9111"/>
            </a:avLst>
          </a:prstGeom>
          <a:no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dirty="0">
              <a:ln>
                <a:noFill/>
              </a:ln>
              <a:solidFill>
                <a:prstClr val="black"/>
              </a:solidFill>
              <a:effectLst/>
              <a:uLnTx/>
              <a:uFillTx/>
              <a:latin typeface="Gill Sans MT"/>
              <a:ea typeface="+mn-ea"/>
              <a:cs typeface="+mn-cs"/>
            </a:endParaRPr>
          </a:p>
        </p:txBody>
      </p:sp>
      <p:sp>
        <p:nvSpPr>
          <p:cNvPr id="16" name="TextBox 15"/>
          <p:cNvSpPr txBox="1"/>
          <p:nvPr/>
        </p:nvSpPr>
        <p:spPr>
          <a:xfrm>
            <a:off x="3847196" y="1333719"/>
            <a:ext cx="143859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Gill Sans MT"/>
                <a:ea typeface=""/>
                <a:cs typeface="+mn-cs"/>
              </a:rPr>
              <a:t>Voltron</a:t>
            </a:r>
          </a:p>
        </p:txBody>
      </p:sp>
      <p:cxnSp>
        <p:nvCxnSpPr>
          <p:cNvPr id="18" name="Straight Arrow Connector 17"/>
          <p:cNvCxnSpPr/>
          <p:nvPr/>
        </p:nvCxnSpPr>
        <p:spPr>
          <a:xfrm>
            <a:off x="2294021" y="2790959"/>
            <a:ext cx="898358" cy="0"/>
          </a:xfrm>
          <a:prstGeom prst="straightConnector1">
            <a:avLst/>
          </a:prstGeom>
          <a:ln w="63500" cap="rnd">
            <a:solidFill>
              <a:schemeClr val="tx1">
                <a:lumMod val="75000"/>
                <a:lumOff val="2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0308" y="3652573"/>
            <a:ext cx="315578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
                <a:cs typeface="+mn-cs"/>
              </a:rPr>
              <a:t>User specifies the </a:t>
            </a:r>
            <a:r>
              <a:rPr kumimoji="0" lang="en-US" sz="2000" b="1" i="0" u="none" strike="noStrike" kern="1200" cap="none" spc="0" normalizeH="0" baseline="0" noProof="0" dirty="0">
                <a:ln>
                  <a:noFill/>
                </a:ln>
                <a:solidFill>
                  <a:prstClr val="black"/>
                </a:solidFill>
                <a:effectLst/>
                <a:uLnTx/>
                <a:uFillTx/>
                <a:latin typeface="Gill Sans MT"/>
                <a:ea typeface=""/>
                <a:cs typeface="+mn-cs"/>
              </a:rPr>
              <a:t>performance loss target</a:t>
            </a:r>
          </a:p>
        </p:txBody>
      </p:sp>
      <p:cxnSp>
        <p:nvCxnSpPr>
          <p:cNvPr id="20" name="Straight Arrow Connector 19"/>
          <p:cNvCxnSpPr/>
          <p:nvPr/>
        </p:nvCxnSpPr>
        <p:spPr>
          <a:xfrm>
            <a:off x="5535456" y="2809412"/>
            <a:ext cx="1010653" cy="0"/>
          </a:xfrm>
          <a:prstGeom prst="straightConnector1">
            <a:avLst/>
          </a:prstGeom>
          <a:ln w="63500" cap="rnd">
            <a:solidFill>
              <a:schemeClr val="tx1">
                <a:lumMod val="75000"/>
                <a:lumOff val="2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090944" y="3652573"/>
            <a:ext cx="43344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
                <a:cs typeface="+mn-cs"/>
              </a:rPr>
              <a:t>Select the </a:t>
            </a:r>
            <a:r>
              <a:rPr kumimoji="0" lang="en-US" sz="2000" b="1" i="0" u="none" strike="noStrike" kern="1200" cap="none" spc="0" normalizeH="0" baseline="0" noProof="0" dirty="0">
                <a:ln>
                  <a:noFill/>
                </a:ln>
                <a:solidFill>
                  <a:prstClr val="black"/>
                </a:solidFill>
                <a:effectLst/>
                <a:uLnTx/>
                <a:uFillTx/>
                <a:latin typeface="Gill Sans MT"/>
                <a:ea typeface=""/>
                <a:cs typeface="+mn-cs"/>
              </a:rPr>
              <a:t>minimum</a:t>
            </a:r>
            <a:r>
              <a:rPr kumimoji="0" lang="en-US" sz="2000" b="0" i="0" u="none" strike="noStrike" kern="1200" cap="none" spc="0" normalizeH="0" baseline="0" noProof="0" dirty="0">
                <a:ln>
                  <a:noFill/>
                </a:ln>
                <a:solidFill>
                  <a:prstClr val="black"/>
                </a:solidFill>
                <a:effectLst/>
                <a:uLnTx/>
                <a:uFillTx/>
                <a:latin typeface="Gill Sans MT"/>
                <a:ea typeface=""/>
                <a:cs typeface="+mn-cs"/>
              </a:rPr>
              <a:t> DRAM voltage without violating the target</a:t>
            </a:r>
          </a:p>
        </p:txBody>
      </p:sp>
    </p:spTree>
    <p:extLst>
      <p:ext uri="{BB962C8B-B14F-4D97-AF65-F5344CB8AC3E}">
        <p14:creationId xmlns:p14="http://schemas.microsoft.com/office/powerpoint/2010/main" val="3923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Linear Model to Predict Performance</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pic>
        <p:nvPicPr>
          <p:cNvPr id="9" name="Picture 8"/>
          <p:cNvPicPr>
            <a:picLocks noChangeAspect="1"/>
          </p:cNvPicPr>
          <p:nvPr/>
        </p:nvPicPr>
        <p:blipFill>
          <a:blip r:embed="rId3"/>
          <a:stretch>
            <a:fillRect/>
          </a:stretch>
        </p:blipFill>
        <p:spPr>
          <a:xfrm>
            <a:off x="955202" y="2013730"/>
            <a:ext cx="1554459" cy="1554459"/>
          </a:xfrm>
          <a:prstGeom prst="rect">
            <a:avLst/>
          </a:prstGeom>
        </p:spPr>
      </p:pic>
      <p:pic>
        <p:nvPicPr>
          <p:cNvPr id="13" name="Picture 12"/>
          <p:cNvPicPr>
            <a:picLocks noChangeAspect="1"/>
          </p:cNvPicPr>
          <p:nvPr/>
        </p:nvPicPr>
        <p:blipFill>
          <a:blip r:embed="rId4"/>
          <a:stretch>
            <a:fillRect/>
          </a:stretch>
        </p:blipFill>
        <p:spPr>
          <a:xfrm>
            <a:off x="6546109" y="1679842"/>
            <a:ext cx="2003174" cy="2003174"/>
          </a:xfrm>
          <a:prstGeom prst="rect">
            <a:avLst/>
          </a:prstGeom>
        </p:spPr>
      </p:pic>
      <p:pic>
        <p:nvPicPr>
          <p:cNvPr id="12" name="Picture 11"/>
          <p:cNvPicPr>
            <a:picLocks noChangeAspect="1"/>
          </p:cNvPicPr>
          <p:nvPr/>
        </p:nvPicPr>
        <p:blipFill>
          <a:blip r:embed="rId5"/>
          <a:stretch>
            <a:fillRect/>
          </a:stretch>
        </p:blipFill>
        <p:spPr>
          <a:xfrm>
            <a:off x="3669133" y="1856506"/>
            <a:ext cx="1711683" cy="1711683"/>
          </a:xfrm>
          <a:prstGeom prst="rect">
            <a:avLst/>
          </a:prstGeom>
        </p:spPr>
      </p:pic>
      <p:sp>
        <p:nvSpPr>
          <p:cNvPr id="5" name="Rounded Rectangle 4"/>
          <p:cNvSpPr/>
          <p:nvPr/>
        </p:nvSpPr>
        <p:spPr>
          <a:xfrm>
            <a:off x="3368842" y="1856505"/>
            <a:ext cx="2318086" cy="1759377"/>
          </a:xfrm>
          <a:prstGeom prst="roundRect">
            <a:avLst>
              <a:gd name="adj" fmla="val 9111"/>
            </a:avLst>
          </a:prstGeom>
          <a:no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dirty="0">
              <a:ln>
                <a:noFill/>
              </a:ln>
              <a:solidFill>
                <a:prstClr val="black"/>
              </a:solidFill>
              <a:effectLst/>
              <a:uLnTx/>
              <a:uFillTx/>
              <a:latin typeface="Gill Sans MT"/>
              <a:ea typeface="+mn-ea"/>
              <a:cs typeface="+mn-cs"/>
            </a:endParaRPr>
          </a:p>
        </p:txBody>
      </p:sp>
      <p:sp>
        <p:nvSpPr>
          <p:cNvPr id="16" name="TextBox 15"/>
          <p:cNvSpPr txBox="1"/>
          <p:nvPr/>
        </p:nvSpPr>
        <p:spPr>
          <a:xfrm>
            <a:off x="3847196" y="1333719"/>
            <a:ext cx="143859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Gill Sans MT"/>
                <a:ea typeface=""/>
                <a:cs typeface="+mn-cs"/>
              </a:rPr>
              <a:t>Voltron</a:t>
            </a:r>
          </a:p>
        </p:txBody>
      </p:sp>
      <p:cxnSp>
        <p:nvCxnSpPr>
          <p:cNvPr id="18" name="Straight Arrow Connector 17"/>
          <p:cNvCxnSpPr/>
          <p:nvPr/>
        </p:nvCxnSpPr>
        <p:spPr>
          <a:xfrm>
            <a:off x="2294021" y="2790959"/>
            <a:ext cx="898358" cy="0"/>
          </a:xfrm>
          <a:prstGeom prst="straightConnector1">
            <a:avLst/>
          </a:prstGeom>
          <a:ln w="63500" cap="rnd">
            <a:solidFill>
              <a:schemeClr val="tx1">
                <a:lumMod val="75000"/>
                <a:lumOff val="2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0308" y="3652573"/>
            <a:ext cx="315578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
                <a:cs typeface="+mn-cs"/>
              </a:rPr>
              <a:t>User specifies the </a:t>
            </a:r>
            <a:r>
              <a:rPr kumimoji="0" lang="en-US" sz="2000" b="1" i="0" u="none" strike="noStrike" kern="1200" cap="none" spc="0" normalizeH="0" baseline="0" noProof="0" dirty="0">
                <a:ln>
                  <a:noFill/>
                </a:ln>
                <a:solidFill>
                  <a:prstClr val="black"/>
                </a:solidFill>
                <a:effectLst/>
                <a:uLnTx/>
                <a:uFillTx/>
                <a:latin typeface="Gill Sans MT"/>
                <a:ea typeface=""/>
                <a:cs typeface="+mn-cs"/>
              </a:rPr>
              <a:t>performance loss target</a:t>
            </a:r>
          </a:p>
        </p:txBody>
      </p:sp>
      <p:cxnSp>
        <p:nvCxnSpPr>
          <p:cNvPr id="20" name="Straight Arrow Connector 19"/>
          <p:cNvCxnSpPr/>
          <p:nvPr/>
        </p:nvCxnSpPr>
        <p:spPr>
          <a:xfrm>
            <a:off x="5535456" y="2809412"/>
            <a:ext cx="1010653" cy="0"/>
          </a:xfrm>
          <a:prstGeom prst="straightConnector1">
            <a:avLst/>
          </a:prstGeom>
          <a:ln w="63500" cap="rnd">
            <a:solidFill>
              <a:schemeClr val="tx1">
                <a:lumMod val="75000"/>
                <a:lumOff val="2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090944" y="3652573"/>
            <a:ext cx="43344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
                <a:cs typeface="+mn-cs"/>
              </a:rPr>
              <a:t>Select the </a:t>
            </a:r>
            <a:r>
              <a:rPr kumimoji="0" lang="en-US" sz="2000" b="1" i="0" u="none" strike="noStrike" kern="1200" cap="none" spc="0" normalizeH="0" baseline="0" noProof="0" dirty="0">
                <a:ln>
                  <a:noFill/>
                </a:ln>
                <a:solidFill>
                  <a:prstClr val="black"/>
                </a:solidFill>
                <a:effectLst/>
                <a:uLnTx/>
                <a:uFillTx/>
                <a:latin typeface="Gill Sans MT"/>
                <a:ea typeface=""/>
                <a:cs typeface="+mn-cs"/>
              </a:rPr>
              <a:t>minimum</a:t>
            </a:r>
            <a:r>
              <a:rPr kumimoji="0" lang="en-US" sz="2000" b="0" i="0" u="none" strike="noStrike" kern="1200" cap="none" spc="0" normalizeH="0" baseline="0" noProof="0" dirty="0">
                <a:ln>
                  <a:noFill/>
                </a:ln>
                <a:solidFill>
                  <a:prstClr val="black"/>
                </a:solidFill>
                <a:effectLst/>
                <a:uLnTx/>
                <a:uFillTx/>
                <a:latin typeface="Gill Sans MT"/>
                <a:ea typeface=""/>
                <a:cs typeface="+mn-cs"/>
              </a:rPr>
              <a:t> DRAM voltage without violating the target</a:t>
            </a:r>
          </a:p>
        </p:txBody>
      </p:sp>
      <p:sp>
        <p:nvSpPr>
          <p:cNvPr id="8" name="Rectangle 7"/>
          <p:cNvSpPr/>
          <p:nvPr/>
        </p:nvSpPr>
        <p:spPr>
          <a:xfrm>
            <a:off x="276664" y="1477108"/>
            <a:ext cx="3058221" cy="3061906"/>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1" name="Rectangle 20"/>
          <p:cNvSpPr/>
          <p:nvPr/>
        </p:nvSpPr>
        <p:spPr>
          <a:xfrm>
            <a:off x="4338689" y="3735109"/>
            <a:ext cx="4086665" cy="785987"/>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Rectangle 22"/>
          <p:cNvSpPr/>
          <p:nvPr/>
        </p:nvSpPr>
        <p:spPr>
          <a:xfrm>
            <a:off x="6583175" y="1679843"/>
            <a:ext cx="1994580" cy="1846901"/>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43" name="lin model"/>
          <p:cNvGrpSpPr/>
          <p:nvPr/>
        </p:nvGrpSpPr>
        <p:grpSpPr>
          <a:xfrm>
            <a:off x="2231319" y="4644667"/>
            <a:ext cx="3577558" cy="1864038"/>
            <a:chOff x="2505639" y="4644667"/>
            <a:chExt cx="3577558" cy="1864038"/>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815" y="4644667"/>
              <a:ext cx="1485829" cy="1348998"/>
            </a:xfrm>
            <a:prstGeom prst="rect">
              <a:avLst/>
            </a:prstGeom>
          </p:spPr>
        </p:pic>
        <p:sp>
          <p:nvSpPr>
            <p:cNvPr id="29" name="TextBox 28"/>
            <p:cNvSpPr txBox="1"/>
            <p:nvPr/>
          </p:nvSpPr>
          <p:spPr>
            <a:xfrm>
              <a:off x="2505639" y="6047040"/>
              <a:ext cx="35775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8064A2">
                      <a:lumMod val="50000"/>
                    </a:srgbClr>
                  </a:solidFill>
                  <a:effectLst/>
                  <a:uLnTx/>
                  <a:uFillTx/>
                  <a:latin typeface="Gill Sans MT"/>
                  <a:ea typeface=""/>
                  <a:cs typeface="+mn-cs"/>
                </a:rPr>
                <a:t>Linear regression model</a:t>
              </a:r>
            </a:p>
          </p:txBody>
        </p:sp>
      </p:grpSp>
      <p:grpSp>
        <p:nvGrpSpPr>
          <p:cNvPr id="42" name="inputs"/>
          <p:cNvGrpSpPr/>
          <p:nvPr/>
        </p:nvGrpSpPr>
        <p:grpSpPr>
          <a:xfrm>
            <a:off x="224359" y="4519774"/>
            <a:ext cx="2588807" cy="1901591"/>
            <a:chOff x="498679" y="4519774"/>
            <a:chExt cx="2588807" cy="1901591"/>
          </a:xfrm>
        </p:grpSpPr>
        <p:sp>
          <p:nvSpPr>
            <p:cNvPr id="24" name="TextBox 23"/>
            <p:cNvSpPr txBox="1"/>
            <p:nvPr/>
          </p:nvSpPr>
          <p:spPr>
            <a:xfrm>
              <a:off x="553665" y="4519774"/>
              <a:ext cx="219556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a:ea typeface=""/>
                  <a:cs typeface="+mn-cs"/>
                </a:rPr>
                <a:t>Application’s characteristics</a:t>
              </a:r>
            </a:p>
          </p:txBody>
        </p:sp>
        <p:sp>
          <p:nvSpPr>
            <p:cNvPr id="26" name="TextBox 25"/>
            <p:cNvSpPr txBox="1"/>
            <p:nvPr/>
          </p:nvSpPr>
          <p:spPr>
            <a:xfrm>
              <a:off x="498679" y="5615311"/>
              <a:ext cx="18523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Math" charset="0"/>
                  <a:ea typeface="Cambria Math" charset="0"/>
                  <a:cs typeface="Cambria Math" charset="0"/>
                </a:rPr>
                <a:t>[1.3V, 1.25V, </a:t>
              </a:r>
              <a:r>
                <a:rPr kumimoji="0" lang="mr-IN" sz="2000" b="1" i="0" u="none" strike="noStrike" kern="1200" cap="none" spc="0" normalizeH="0" baseline="0" noProof="0" dirty="0">
                  <a:ln>
                    <a:noFill/>
                  </a:ln>
                  <a:solidFill>
                    <a:prstClr val="black"/>
                  </a:solidFill>
                  <a:effectLst/>
                  <a:uLnTx/>
                  <a:uFillTx/>
                  <a:latin typeface="Cambria Math" charset="0"/>
                  <a:ea typeface="Cambria Math" charset="0"/>
                  <a:cs typeface="Cambria Math" charset="0"/>
                </a:rPr>
                <a:t>…</a:t>
              </a:r>
              <a:r>
                <a:rPr kumimoji="0" lang="en-US" sz="2000" b="1" i="0" u="none" strike="noStrike" kern="1200" cap="none" spc="0" normalizeH="0" baseline="0" noProof="0" dirty="0">
                  <a:ln>
                    <a:noFill/>
                  </a:ln>
                  <a:solidFill>
                    <a:prstClr val="black"/>
                  </a:solidFill>
                  <a:effectLst/>
                  <a:uLnTx/>
                  <a:uFillTx/>
                  <a:latin typeface="Cambria Math" charset="0"/>
                  <a:ea typeface="Cambria Math" charset="0"/>
                  <a:cs typeface="Cambria Math" charset="0"/>
                </a:rPr>
                <a:t>]</a:t>
              </a:r>
            </a:p>
          </p:txBody>
        </p:sp>
        <p:sp>
          <p:nvSpPr>
            <p:cNvPr id="27" name="TextBox 26"/>
            <p:cNvSpPr txBox="1"/>
            <p:nvPr/>
          </p:nvSpPr>
          <p:spPr>
            <a:xfrm>
              <a:off x="588856" y="5959700"/>
              <a:ext cx="21955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a:ea typeface=""/>
                  <a:cs typeface="+mn-cs"/>
                </a:rPr>
                <a:t>DRAM Voltage</a:t>
              </a:r>
            </a:p>
          </p:txBody>
        </p:sp>
        <p:sp>
          <p:nvSpPr>
            <p:cNvPr id="28" name="Right Arrow 27"/>
            <p:cNvSpPr/>
            <p:nvPr/>
          </p:nvSpPr>
          <p:spPr>
            <a:xfrm>
              <a:off x="2509486" y="4772698"/>
              <a:ext cx="578000" cy="344389"/>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0" name="Right Arrow 29"/>
            <p:cNvSpPr/>
            <p:nvPr/>
          </p:nvSpPr>
          <p:spPr>
            <a:xfrm>
              <a:off x="2505639" y="5615311"/>
              <a:ext cx="578000" cy="344389"/>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nvGrpSpPr>
          <p:cNvPr id="41" name="pred loss"/>
          <p:cNvGrpSpPr/>
          <p:nvPr/>
        </p:nvGrpSpPr>
        <p:grpSpPr>
          <a:xfrm>
            <a:off x="4389172" y="4906675"/>
            <a:ext cx="2312906" cy="1162717"/>
            <a:chOff x="4522814" y="4906675"/>
            <a:chExt cx="2312906" cy="1162717"/>
          </a:xfrm>
        </p:grpSpPr>
        <p:sp>
          <p:nvSpPr>
            <p:cNvPr id="31" name="TextBox 30"/>
            <p:cNvSpPr txBox="1"/>
            <p:nvPr/>
          </p:nvSpPr>
          <p:spPr>
            <a:xfrm>
              <a:off x="4793890" y="4906675"/>
              <a:ext cx="168507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Math" charset="0"/>
                  <a:ea typeface="Cambria Math" charset="0"/>
                  <a:cs typeface="Cambria Math" charset="0"/>
                </a:rPr>
                <a:t>[-1%, -3%, </a:t>
              </a:r>
              <a:r>
                <a:rPr kumimoji="0" lang="mr-IN" sz="2000" b="1" i="0" u="none" strike="noStrike" kern="1200" cap="none" spc="0" normalizeH="0" baseline="0" noProof="0" dirty="0">
                  <a:ln>
                    <a:noFill/>
                  </a:ln>
                  <a:solidFill>
                    <a:prstClr val="black"/>
                  </a:solidFill>
                  <a:effectLst/>
                  <a:uLnTx/>
                  <a:uFillTx/>
                  <a:latin typeface="Cambria Math" charset="0"/>
                  <a:ea typeface="Cambria Math" charset="0"/>
                  <a:cs typeface="Cambria Math" charset="0"/>
                </a:rPr>
                <a:t>…</a:t>
              </a:r>
              <a:r>
                <a:rPr kumimoji="0" lang="en-US" sz="2000" b="1" i="0" u="none" strike="noStrike" kern="1200" cap="none" spc="0" normalizeH="0" baseline="0" noProof="0" dirty="0">
                  <a:ln>
                    <a:noFill/>
                  </a:ln>
                  <a:solidFill>
                    <a:prstClr val="black"/>
                  </a:solidFill>
                  <a:effectLst/>
                  <a:uLnTx/>
                  <a:uFillTx/>
                  <a:latin typeface="Cambria Math" charset="0"/>
                  <a:ea typeface="Cambria Math" charset="0"/>
                  <a:cs typeface="Cambria Math" charset="0"/>
                </a:rPr>
                <a:t>]</a:t>
              </a:r>
            </a:p>
          </p:txBody>
        </p:sp>
        <p:sp>
          <p:nvSpPr>
            <p:cNvPr id="32" name="TextBox 31"/>
            <p:cNvSpPr txBox="1"/>
            <p:nvPr/>
          </p:nvSpPr>
          <p:spPr>
            <a:xfrm>
              <a:off x="4560522" y="5238395"/>
              <a:ext cx="22751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a:ea typeface=""/>
                  <a:cs typeface="+mn-cs"/>
                </a:rPr>
                <a:t>Predicted </a:t>
              </a:r>
              <a:r>
                <a:rPr kumimoji="0" lang="en-US" sz="2400" b="0" i="1" u="none" strike="noStrike" kern="1200" cap="none" spc="0" normalizeH="0" baseline="0" noProof="0">
                  <a:ln>
                    <a:noFill/>
                  </a:ln>
                  <a:solidFill>
                    <a:prstClr val="black"/>
                  </a:solidFill>
                  <a:effectLst/>
                  <a:uLnTx/>
                  <a:uFillTx/>
                  <a:latin typeface="Gill Sans MT"/>
                  <a:ea typeface=""/>
                  <a:cs typeface="+mn-cs"/>
                </a:rPr>
                <a:t>performance loss</a:t>
              </a:r>
              <a:endParaRPr kumimoji="0" lang="en-US" sz="2400" b="0" i="1" u="none" strike="noStrike" kern="1200" cap="none" spc="0" normalizeH="0" baseline="0" noProof="0" dirty="0">
                <a:ln>
                  <a:noFill/>
                </a:ln>
                <a:solidFill>
                  <a:prstClr val="black"/>
                </a:solidFill>
                <a:effectLst/>
                <a:uLnTx/>
                <a:uFillTx/>
                <a:latin typeface="Gill Sans MT"/>
                <a:ea typeface=""/>
                <a:cs typeface="+mn-cs"/>
              </a:endParaRPr>
            </a:p>
          </p:txBody>
        </p:sp>
        <p:sp>
          <p:nvSpPr>
            <p:cNvPr id="33" name="Right Arrow 32"/>
            <p:cNvSpPr/>
            <p:nvPr/>
          </p:nvSpPr>
          <p:spPr>
            <a:xfrm>
              <a:off x="4522814" y="4906675"/>
              <a:ext cx="340945" cy="444096"/>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nvGrpSpPr>
          <p:cNvPr id="40" name="min output"/>
          <p:cNvGrpSpPr/>
          <p:nvPr/>
        </p:nvGrpSpPr>
        <p:grpSpPr>
          <a:xfrm>
            <a:off x="6273883" y="4695678"/>
            <a:ext cx="1751050" cy="1547098"/>
            <a:chOff x="6309048" y="4695678"/>
            <a:chExt cx="1751050" cy="1547098"/>
          </a:xfrm>
        </p:grpSpPr>
        <p:sp>
          <p:nvSpPr>
            <p:cNvPr id="37" name="TextBox 36"/>
            <p:cNvSpPr txBox="1"/>
            <p:nvPr/>
          </p:nvSpPr>
          <p:spPr>
            <a:xfrm>
              <a:off x="6641494" y="4695678"/>
              <a:ext cx="10776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a:ea typeface=""/>
                  <a:cs typeface="+mn-cs"/>
                </a:rPr>
                <a:t>Min.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a:ea typeface=""/>
                  <a:cs typeface="+mn-cs"/>
                </a:rPr>
                <a:t>Voltage</a:t>
              </a:r>
            </a:p>
          </p:txBody>
        </p:sp>
        <p:sp>
          <p:nvSpPr>
            <p:cNvPr id="34" name="min_volt_func"/>
            <p:cNvSpPr/>
            <p:nvPr/>
          </p:nvSpPr>
          <p:spPr>
            <a:xfrm>
              <a:off x="6641495" y="4743500"/>
              <a:ext cx="955070" cy="774769"/>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5" name="Right Arrow 34"/>
            <p:cNvSpPr/>
            <p:nvPr/>
          </p:nvSpPr>
          <p:spPr>
            <a:xfrm>
              <a:off x="7719153" y="4906675"/>
              <a:ext cx="340945" cy="444096"/>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6" name="Right Arrow 35"/>
            <p:cNvSpPr/>
            <p:nvPr/>
          </p:nvSpPr>
          <p:spPr>
            <a:xfrm>
              <a:off x="6309048" y="4892403"/>
              <a:ext cx="340945" cy="444096"/>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8" name="TextBox 37"/>
            <p:cNvSpPr txBox="1"/>
            <p:nvPr/>
          </p:nvSpPr>
          <p:spPr>
            <a:xfrm>
              <a:off x="6649993" y="5781111"/>
              <a:ext cx="9763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Gill Sans MT"/>
                  <a:ea typeface=""/>
                  <a:cs typeface="+mn-cs"/>
                </a:rPr>
                <a:t>Target</a:t>
              </a:r>
              <a:endParaRPr kumimoji="0" lang="en-US" sz="2400" b="0" i="1" u="none" strike="noStrike" kern="1200" cap="none" spc="0" normalizeH="0" baseline="0" noProof="0" dirty="0">
                <a:ln>
                  <a:noFill/>
                </a:ln>
                <a:solidFill>
                  <a:prstClr val="black"/>
                </a:solidFill>
                <a:effectLst/>
                <a:uLnTx/>
                <a:uFillTx/>
                <a:latin typeface="Gill Sans MT"/>
                <a:ea typeface=""/>
                <a:cs typeface="+mn-cs"/>
              </a:endParaRPr>
            </a:p>
          </p:txBody>
        </p:sp>
        <p:sp>
          <p:nvSpPr>
            <p:cNvPr id="39" name="Right Arrow 38"/>
            <p:cNvSpPr/>
            <p:nvPr/>
          </p:nvSpPr>
          <p:spPr>
            <a:xfrm rot="16200000">
              <a:off x="6948558" y="5489371"/>
              <a:ext cx="340945" cy="444096"/>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cxnSp>
        <p:nvCxnSpPr>
          <p:cNvPr id="45" name="Straight Connector 44"/>
          <p:cNvCxnSpPr/>
          <p:nvPr/>
        </p:nvCxnSpPr>
        <p:spPr>
          <a:xfrm flipH="1">
            <a:off x="498679" y="3526744"/>
            <a:ext cx="2967414" cy="1012270"/>
          </a:xfrm>
          <a:prstGeom prst="line">
            <a:avLst/>
          </a:prstGeom>
          <a:ln w="34925" cap="rnd">
            <a:solidFill>
              <a:schemeClr val="bg1">
                <a:lumMod val="50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555891" y="3526744"/>
            <a:ext cx="2743362" cy="1168934"/>
          </a:xfrm>
          <a:prstGeom prst="line">
            <a:avLst/>
          </a:prstGeom>
          <a:ln w="34925" cap="rnd">
            <a:solidFill>
              <a:schemeClr val="bg1">
                <a:lumMod val="50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973738" y="4812318"/>
            <a:ext cx="93807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Gill Sans MT"/>
                <a:ea typeface=""/>
                <a:cs typeface="+mn-cs"/>
              </a:rPr>
              <a:t>Final</a:t>
            </a:r>
            <a:br>
              <a:rPr kumimoji="0" lang="en-US" sz="2000" b="0" i="0" u="none" strike="noStrike" kern="1200" cap="none" spc="0" normalizeH="0" baseline="0" noProof="0">
                <a:ln>
                  <a:noFill/>
                </a:ln>
                <a:solidFill>
                  <a:prstClr val="black"/>
                </a:solidFill>
                <a:effectLst/>
                <a:uLnTx/>
                <a:uFillTx/>
                <a:latin typeface="Gill Sans MT"/>
                <a:ea typeface=""/>
                <a:cs typeface="+mn-cs"/>
              </a:rPr>
            </a:br>
            <a:r>
              <a:rPr kumimoji="0" lang="en-US" sz="2000" b="0" i="0" u="none" strike="noStrike" kern="1200" cap="none" spc="0" normalizeH="0" baseline="0" noProof="0">
                <a:ln>
                  <a:noFill/>
                </a:ln>
                <a:solidFill>
                  <a:prstClr val="black"/>
                </a:solidFill>
                <a:effectLst/>
                <a:uLnTx/>
                <a:uFillTx/>
                <a:latin typeface="Gill Sans MT"/>
                <a:ea typeface=""/>
                <a:cs typeface="+mn-cs"/>
              </a:rPr>
              <a:t>Voltage</a:t>
            </a:r>
          </a:p>
        </p:txBody>
      </p:sp>
    </p:spTree>
    <p:extLst>
      <p:ext uri="{BB962C8B-B14F-4D97-AF65-F5344CB8AC3E}">
        <p14:creationId xmlns:p14="http://schemas.microsoft.com/office/powerpoint/2010/main" val="162201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Energy Savings with Bounded Performance</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graphicFrame>
        <p:nvGraphicFramePr>
          <p:cNvPr id="7" name="Chart 6"/>
          <p:cNvGraphicFramePr>
            <a:graphicFrameLocks/>
          </p:cNvGraphicFramePr>
          <p:nvPr>
            <p:extLst/>
          </p:nvPr>
        </p:nvGraphicFramePr>
        <p:xfrm>
          <a:off x="408654" y="1219200"/>
          <a:ext cx="4610100" cy="51371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p:cNvGraphicFramePr>
            <a:graphicFrameLocks/>
          </p:cNvGraphicFramePr>
          <p:nvPr>
            <p:extLst/>
          </p:nvPr>
        </p:nvGraphicFramePr>
        <p:xfrm>
          <a:off x="5015901" y="1362105"/>
          <a:ext cx="3823299" cy="4994244"/>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Straight Connector 12"/>
          <p:cNvCxnSpPr/>
          <p:nvPr/>
        </p:nvCxnSpPr>
        <p:spPr>
          <a:xfrm>
            <a:off x="5957004" y="4727787"/>
            <a:ext cx="2729796" cy="0"/>
          </a:xfrm>
          <a:prstGeom prst="line">
            <a:avLst/>
          </a:prstGeom>
          <a:ln w="6032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241588" y="4713757"/>
            <a:ext cx="21975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
                <a:cs typeface="+mn-cs"/>
              </a:rPr>
              <a:t>Performance Target</a:t>
            </a:r>
          </a:p>
        </p:txBody>
      </p:sp>
      <p:sp>
        <p:nvSpPr>
          <p:cNvPr id="25" name="TextBox 24"/>
          <p:cNvSpPr txBox="1"/>
          <p:nvPr/>
        </p:nvSpPr>
        <p:spPr>
          <a:xfrm>
            <a:off x="1789028" y="1602800"/>
            <a:ext cx="172463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lumMod val="50000"/>
                  </a:prstClr>
                </a:solidFill>
                <a:effectLst/>
                <a:uLnTx/>
                <a:uFillTx/>
                <a:latin typeface="Gill Sans MT"/>
                <a:ea typeface=""/>
                <a:cs typeface="+mn-cs"/>
              </a:rPr>
              <a:t>[David+, ICAC’11]</a:t>
            </a:r>
          </a:p>
        </p:txBody>
      </p:sp>
      <p:cxnSp>
        <p:nvCxnSpPr>
          <p:cNvPr id="16" name="Straight Connector 15"/>
          <p:cNvCxnSpPr/>
          <p:nvPr/>
        </p:nvCxnSpPr>
        <p:spPr>
          <a:xfrm>
            <a:off x="6109404" y="2000353"/>
            <a:ext cx="2577396" cy="0"/>
          </a:xfrm>
          <a:prstGeom prst="line">
            <a:avLst/>
          </a:prstGeom>
          <a:ln w="158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825848" y="2427641"/>
            <a:ext cx="2746152" cy="2686226"/>
            <a:chOff x="1825848" y="2427641"/>
            <a:chExt cx="2746152" cy="2686226"/>
          </a:xfrm>
        </p:grpSpPr>
        <p:grpSp>
          <p:nvGrpSpPr>
            <p:cNvPr id="24" name="Group 23"/>
            <p:cNvGrpSpPr/>
            <p:nvPr/>
          </p:nvGrpSpPr>
          <p:grpSpPr>
            <a:xfrm>
              <a:off x="1825848" y="2448732"/>
              <a:ext cx="2450791" cy="2665135"/>
              <a:chOff x="1825848" y="2448732"/>
              <a:chExt cx="2450791" cy="2665135"/>
            </a:xfrm>
          </p:grpSpPr>
          <p:cxnSp>
            <p:nvCxnSpPr>
              <p:cNvPr id="17" name="Straight Arrow Connector 16"/>
              <p:cNvCxnSpPr/>
              <p:nvPr/>
            </p:nvCxnSpPr>
            <p:spPr>
              <a:xfrm>
                <a:off x="3855059" y="2448732"/>
                <a:ext cx="0" cy="2665135"/>
              </a:xfrm>
              <a:prstGeom prst="straightConnector1">
                <a:avLst/>
              </a:prstGeom>
              <a:ln w="34925" cap="rnd">
                <a:solidFill>
                  <a:schemeClr val="accent3">
                    <a:lumMod val="75000"/>
                  </a:schemeClr>
                </a:solidFill>
                <a:headEnd type="arrow" w="lg" len="lg"/>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825848" y="2453256"/>
                <a:ext cx="245079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BBB59">
                        <a:lumMod val="75000"/>
                      </a:srgbClr>
                    </a:solidFill>
                    <a:effectLst/>
                    <a:uLnTx/>
                    <a:uFillTx/>
                    <a:latin typeface="Gill Sans MT"/>
                    <a:ea typeface=""/>
                    <a:cs typeface="+mn-cs"/>
                  </a:rPr>
                  <a:t>More savings for </a:t>
                </a:r>
                <a:br>
                  <a:rPr kumimoji="0" lang="en-US" sz="2000" b="0" i="0" u="none" strike="noStrike" kern="1200" cap="none" spc="0" normalizeH="0" baseline="0" noProof="0" dirty="0">
                    <a:ln>
                      <a:noFill/>
                    </a:ln>
                    <a:solidFill>
                      <a:srgbClr val="9BBB59">
                        <a:lumMod val="75000"/>
                      </a:srgbClr>
                    </a:solidFill>
                    <a:effectLst/>
                    <a:uLnTx/>
                    <a:uFillTx/>
                    <a:latin typeface="Gill Sans MT"/>
                    <a:ea typeface=""/>
                    <a:cs typeface="+mn-cs"/>
                  </a:rPr>
                </a:br>
                <a:r>
                  <a:rPr kumimoji="0" lang="en-US" sz="2000" b="0" i="0" u="none" strike="noStrike" kern="1200" cap="none" spc="0" normalizeH="0" baseline="0" noProof="0" dirty="0">
                    <a:ln>
                      <a:noFill/>
                    </a:ln>
                    <a:solidFill>
                      <a:srgbClr val="9BBB59">
                        <a:lumMod val="75000"/>
                      </a:srgbClr>
                    </a:solidFill>
                    <a:effectLst/>
                    <a:uLnTx/>
                    <a:uFillTx/>
                    <a:latin typeface="Gill Sans MT"/>
                    <a:ea typeface=""/>
                    <a:cs typeface="+mn-cs"/>
                  </a:rPr>
                  <a:t>high bandwidth applications</a:t>
                </a:r>
              </a:p>
            </p:txBody>
          </p:sp>
        </p:grpSp>
        <p:cxnSp>
          <p:nvCxnSpPr>
            <p:cNvPr id="6" name="Straight Connector 5"/>
            <p:cNvCxnSpPr/>
            <p:nvPr/>
          </p:nvCxnSpPr>
          <p:spPr>
            <a:xfrm flipH="1">
              <a:off x="3610467" y="2427641"/>
              <a:ext cx="961533" cy="0"/>
            </a:xfrm>
            <a:prstGeom prst="line">
              <a:avLst/>
            </a:prstGeom>
            <a:ln w="34925" cap="rnd">
              <a:solidFill>
                <a:schemeClr val="accent3">
                  <a:lumMod val="75000"/>
                </a:schemeClr>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5864240" y="1475809"/>
            <a:ext cx="31838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9BBB59">
                    <a:lumMod val="75000"/>
                  </a:srgbClr>
                </a:solidFill>
                <a:effectLst/>
                <a:uLnTx/>
                <a:uFillTx/>
                <a:latin typeface="Gill Sans MT"/>
                <a:ea typeface=""/>
                <a:cs typeface="+mn-cs"/>
              </a:rPr>
              <a:t>Meets performance target</a:t>
            </a:r>
            <a:endParaRPr kumimoji="0" lang="en-US" sz="2000" b="0" i="0" u="none" strike="noStrike" kern="1200" cap="none" spc="0" normalizeH="0" baseline="0" noProof="0" dirty="0">
              <a:ln>
                <a:noFill/>
              </a:ln>
              <a:solidFill>
                <a:srgbClr val="9BBB59">
                  <a:lumMod val="75000"/>
                </a:srgbClr>
              </a:solidFill>
              <a:effectLst/>
              <a:uLnTx/>
              <a:uFillTx/>
              <a:latin typeface="Gill Sans MT"/>
              <a:ea typeface=""/>
              <a:cs typeface="+mn-cs"/>
            </a:endParaRPr>
          </a:p>
        </p:txBody>
      </p:sp>
      <p:grpSp>
        <p:nvGrpSpPr>
          <p:cNvPr id="36" name="e savings"/>
          <p:cNvGrpSpPr/>
          <p:nvPr/>
        </p:nvGrpSpPr>
        <p:grpSpPr>
          <a:xfrm>
            <a:off x="2466536" y="1997484"/>
            <a:ext cx="2497438" cy="2028508"/>
            <a:chOff x="2466536" y="1997484"/>
            <a:chExt cx="2497438" cy="2028508"/>
          </a:xfrm>
        </p:grpSpPr>
        <p:sp>
          <p:nvSpPr>
            <p:cNvPr id="30" name="TextBox 29"/>
            <p:cNvSpPr txBox="1"/>
            <p:nvPr/>
          </p:nvSpPr>
          <p:spPr>
            <a:xfrm>
              <a:off x="4016411" y="1997484"/>
              <a:ext cx="947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BBB59">
                      <a:lumMod val="75000"/>
                    </a:srgbClr>
                  </a:solidFill>
                  <a:effectLst/>
                  <a:uLnTx/>
                  <a:uFillTx/>
                  <a:latin typeface="Gill Sans MT"/>
                  <a:ea typeface=""/>
                  <a:cs typeface="+mn-cs"/>
                </a:rPr>
                <a:t>7.3%</a:t>
              </a:r>
            </a:p>
          </p:txBody>
        </p:sp>
        <p:sp>
          <p:nvSpPr>
            <p:cNvPr id="31" name="TextBox 30"/>
            <p:cNvSpPr txBox="1"/>
            <p:nvPr/>
          </p:nvSpPr>
          <p:spPr>
            <a:xfrm>
              <a:off x="2466536" y="3564327"/>
              <a:ext cx="947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BBB59">
                      <a:lumMod val="75000"/>
                    </a:srgbClr>
                  </a:solidFill>
                  <a:effectLst/>
                  <a:uLnTx/>
                  <a:uFillTx/>
                  <a:latin typeface="Gill Sans MT"/>
                  <a:ea typeface=""/>
                  <a:cs typeface="+mn-cs"/>
                </a:rPr>
                <a:t>3.2%</a:t>
              </a:r>
            </a:p>
          </p:txBody>
        </p:sp>
      </p:grpSp>
      <p:grpSp>
        <p:nvGrpSpPr>
          <p:cNvPr id="37" name="perf loss"/>
          <p:cNvGrpSpPr/>
          <p:nvPr/>
        </p:nvGrpSpPr>
        <p:grpSpPr>
          <a:xfrm>
            <a:off x="6675971" y="2933039"/>
            <a:ext cx="2279324" cy="526375"/>
            <a:chOff x="6848120" y="3019028"/>
            <a:chExt cx="2279324" cy="526375"/>
          </a:xfrm>
        </p:grpSpPr>
        <p:sp>
          <p:nvSpPr>
            <p:cNvPr id="32" name="TextBox 31"/>
            <p:cNvSpPr txBox="1"/>
            <p:nvPr/>
          </p:nvSpPr>
          <p:spPr>
            <a:xfrm>
              <a:off x="6848120" y="3019028"/>
              <a:ext cx="947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BBB59">
                      <a:lumMod val="75000"/>
                    </a:srgbClr>
                  </a:solidFill>
                  <a:effectLst/>
                  <a:uLnTx/>
                  <a:uFillTx/>
                  <a:latin typeface="Gill Sans MT"/>
                  <a:ea typeface=""/>
                  <a:cs typeface="+mn-cs"/>
                </a:rPr>
                <a:t>-1.6%</a:t>
              </a:r>
            </a:p>
          </p:txBody>
        </p:sp>
        <p:sp>
          <p:nvSpPr>
            <p:cNvPr id="34" name="TextBox 33"/>
            <p:cNvSpPr txBox="1"/>
            <p:nvPr/>
          </p:nvSpPr>
          <p:spPr>
            <a:xfrm>
              <a:off x="8179881" y="3083738"/>
              <a:ext cx="947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BBB59">
                      <a:lumMod val="75000"/>
                    </a:srgbClr>
                  </a:solidFill>
                  <a:effectLst/>
                  <a:uLnTx/>
                  <a:uFillTx/>
                  <a:latin typeface="Gill Sans MT"/>
                  <a:ea typeface=""/>
                  <a:cs typeface="+mn-cs"/>
                </a:rPr>
                <a:t>-1.8%</a:t>
              </a:r>
            </a:p>
          </p:txBody>
        </p:sp>
      </p:grpSp>
    </p:spTree>
    <p:extLst>
      <p:ext uri="{BB962C8B-B14F-4D97-AF65-F5344CB8AC3E}">
        <p14:creationId xmlns:p14="http://schemas.microsoft.com/office/powerpoint/2010/main" val="247261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P spid="14" grpId="0"/>
      <p:bldP spid="2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9067800" cy="1066800"/>
          </a:xfrm>
        </p:spPr>
        <p:txBody>
          <a:bodyPr/>
          <a:lstStyle/>
          <a:p>
            <a:r>
              <a:rPr lang="en-US"/>
              <a:t>Voltron: </a:t>
            </a:r>
            <a:r>
              <a:rPr lang="en-US" dirty="0"/>
              <a:t>Advantages &amp; Disadvantages</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Advantages</a:t>
            </a:r>
          </a:p>
          <a:p>
            <a:pPr marL="0" indent="0">
              <a:buNone/>
            </a:pPr>
            <a:r>
              <a:rPr lang="en-US" dirty="0"/>
              <a:t>   + Can trade-off between voltage and latency to improve energy or performance</a:t>
            </a:r>
          </a:p>
          <a:p>
            <a:pPr marL="0" indent="0">
              <a:buNone/>
            </a:pPr>
            <a:r>
              <a:rPr lang="en-US" dirty="0"/>
              <a:t>   + Can exploit the high voltage margin present in DRAM</a:t>
            </a:r>
          </a:p>
          <a:p>
            <a:pPr marL="0" indent="0">
              <a:buNone/>
            </a:pPr>
            <a:endParaRPr lang="en-US" dirty="0"/>
          </a:p>
          <a:p>
            <a:r>
              <a:rPr lang="en-US" dirty="0">
                <a:solidFill>
                  <a:srgbClr val="0000FF"/>
                </a:solidFill>
              </a:rPr>
              <a:t>Disadvantages</a:t>
            </a:r>
            <a:endParaRPr lang="en-US" dirty="0"/>
          </a:p>
          <a:p>
            <a:pPr marL="0" indent="0">
              <a:buNone/>
            </a:pPr>
            <a:r>
              <a:rPr lang="en-US" dirty="0">
                <a:solidFill>
                  <a:srgbClr val="0000FF"/>
                </a:solidFill>
              </a:rPr>
              <a:t>    </a:t>
            </a:r>
            <a:r>
              <a:rPr lang="en-US" dirty="0"/>
              <a:t>- Requires finding the reliable operating voltage for each chip </a:t>
            </a:r>
            <a:r>
              <a:rPr lang="en-US" dirty="0">
                <a:sym typeface="Wingdings"/>
              </a:rPr>
              <a:t> higher testing cost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27621523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Latency-Voltage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 </a:t>
            </a:r>
            <a:r>
              <a:rPr lang="en-US" sz="2000" dirty="0" err="1"/>
              <a:t>Giray</a:t>
            </a:r>
            <a:r>
              <a:rPr lang="en-US" sz="2000" dirty="0"/>
              <a:t> </a:t>
            </a:r>
            <a:r>
              <a:rPr lang="en-US" sz="2000" dirty="0" err="1"/>
              <a:t>Yaglikci</a:t>
            </a:r>
            <a:r>
              <a:rPr lang="en-US" sz="2000" dirty="0"/>
              <a:t>, </a:t>
            </a:r>
            <a:r>
              <a:rPr lang="en-US" sz="2000" dirty="0" err="1"/>
              <a:t>Saugata</a:t>
            </a:r>
            <a:r>
              <a:rPr lang="en-US" sz="2000" dirty="0"/>
              <a:t> </a:t>
            </a:r>
            <a:r>
              <a:rPr lang="en-US" sz="2000" dirty="0" err="1"/>
              <a:t>Ghose</a:t>
            </a:r>
            <a:r>
              <a:rPr lang="en-US" sz="2000" dirty="0"/>
              <a:t>, </a:t>
            </a:r>
            <a:r>
              <a:rPr lang="en-US" sz="2000" dirty="0" err="1"/>
              <a:t>Aditya</a:t>
            </a:r>
            <a:r>
              <a:rPr lang="en-US" sz="2000" dirty="0"/>
              <a:t> </a:t>
            </a:r>
            <a:r>
              <a:rPr lang="en-US" sz="2000" dirty="0" err="1"/>
              <a:t>Agrawal</a:t>
            </a:r>
            <a:r>
              <a:rPr lang="en-US" sz="2000" dirty="0"/>
              <a:t>, </a:t>
            </a:r>
            <a:r>
              <a:rPr lang="en-US" sz="2000" dirty="0" err="1"/>
              <a:t>Niladrish</a:t>
            </a:r>
            <a:r>
              <a:rPr lang="en-US" sz="2000" dirty="0"/>
              <a:t> </a:t>
            </a:r>
            <a:r>
              <a:rPr lang="en-US" sz="2000" dirty="0" err="1"/>
              <a:t>Chatterjee</a:t>
            </a:r>
            <a:r>
              <a:rPr lang="en-US" sz="2000" dirty="0"/>
              <a:t>, </a:t>
            </a:r>
            <a:r>
              <a:rPr lang="en-US" sz="2000" dirty="0" err="1"/>
              <a:t>Abhijith</a:t>
            </a:r>
            <a:r>
              <a:rPr lang="en-US" sz="2000" dirty="0"/>
              <a:t> </a:t>
            </a:r>
            <a:r>
              <a:rPr lang="en-US" sz="2000" dirty="0" err="1"/>
              <a:t>Kashyap</a:t>
            </a:r>
            <a:r>
              <a:rPr lang="en-US" sz="2000" dirty="0"/>
              <a:t>, </a:t>
            </a:r>
            <a:r>
              <a:rPr lang="en-US" sz="2000" dirty="0" err="1"/>
              <a:t>Donghyuk</a:t>
            </a:r>
            <a:r>
              <a:rPr lang="en-US" sz="2000" dirty="0"/>
              <a:t> Lee, Mike O'Connor, Hasan Hassan, and </a:t>
            </a:r>
            <a:r>
              <a:rPr lang="en-US" sz="2000" u="sng" dirty="0"/>
              <a:t>Onur Mutlu</a:t>
            </a:r>
            <a:r>
              <a:rPr lang="en-US" sz="2000" dirty="0"/>
              <a:t>,</a:t>
            </a:r>
            <a:br>
              <a:rPr lang="en-US" sz="2000" dirty="0"/>
            </a:br>
            <a:r>
              <a:rPr lang="en-US" sz="2000" b="1" dirty="0">
                <a:hlinkClick r:id="rId2"/>
              </a:rPr>
              <a:t>"Understanding Reduced-Voltage Operation in Modern DRAM Devices: Experimental Characterization, Analysis, and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4"/>
          <a:stretch>
            <a:fillRect/>
          </a:stretch>
        </p:blipFill>
        <p:spPr>
          <a:xfrm>
            <a:off x="0" y="4372785"/>
            <a:ext cx="9144000" cy="1864527"/>
          </a:xfrm>
          <a:prstGeom prst="rect">
            <a:avLst/>
          </a:prstGeom>
        </p:spPr>
      </p:pic>
    </p:spTree>
    <p:extLst>
      <p:ext uri="{BB962C8B-B14F-4D97-AF65-F5344CB8AC3E}">
        <p14:creationId xmlns:p14="http://schemas.microsoft.com/office/powerpoint/2010/main" val="4015094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What If </a:t>
            </a:r>
            <a:r>
              <a:rPr lang="is-IS" dirty="0"/>
              <a:t>…</a:t>
            </a:r>
            <a:endParaRPr lang="en-US" dirty="0"/>
          </a:p>
        </p:txBody>
      </p:sp>
      <p:sp>
        <p:nvSpPr>
          <p:cNvPr id="3" name="Content Placeholder 2"/>
          <p:cNvSpPr>
            <a:spLocks noGrp="1"/>
          </p:cNvSpPr>
          <p:nvPr>
            <p:ph idx="1"/>
          </p:nvPr>
        </p:nvSpPr>
        <p:spPr/>
        <p:txBody>
          <a:bodyPr/>
          <a:lstStyle/>
          <a:p>
            <a:r>
              <a:rPr lang="is-IS" dirty="0">
                <a:solidFill>
                  <a:srgbClr val="FF0000"/>
                </a:solidFill>
              </a:rPr>
              <a:t>… we can sacrifice reliability of some data to access it with even lower latency?</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9687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Low-Latency</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219832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387148"/>
            <a:ext cx="9144000" cy="2051158"/>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Quickly Evaluating Physical </a:t>
            </a:r>
            <a:r>
              <a:rPr lang="en-US" sz="2800" b="1" dirty="0" err="1">
                <a:solidFill>
                  <a:schemeClr val="bg1">
                    <a:lumMod val="95000"/>
                  </a:schemeClr>
                </a:solidFill>
                <a:latin typeface="Cambria"/>
                <a:cs typeface="Cambria"/>
              </a:rPr>
              <a:t>Unclonable</a:t>
            </a:r>
            <a:r>
              <a:rPr lang="en-US" sz="2800" b="1" dirty="0">
                <a:solidFill>
                  <a:schemeClr val="bg1">
                    <a:lumMod val="95000"/>
                  </a:schemeClr>
                </a:solidFill>
                <a:latin typeface="Cambria"/>
                <a:cs typeface="Cambria"/>
              </a:rPr>
              <a:t> Functions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by Exploiting the Latency-Reliability Tradeoff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in Modern Commodity DRAM Devices</a:t>
            </a:r>
            <a:endParaRPr lang="en-US" sz="1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716968" y="5909981"/>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8133" y="4627207"/>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9942" y="4552981"/>
            <a:ext cx="1323444" cy="1123439"/>
          </a:xfrm>
          <a:prstGeom prst="rect">
            <a:avLst/>
          </a:prstGeom>
        </p:spPr>
      </p:pic>
    </p:spTree>
    <p:extLst>
      <p:ext uri="{BB962C8B-B14F-4D97-AF65-F5344CB8AC3E}">
        <p14:creationId xmlns:p14="http://schemas.microsoft.com/office/powerpoint/2010/main" val="31040874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Motivation</a:t>
            </a:r>
          </a:p>
        </p:txBody>
      </p:sp>
      <p:sp>
        <p:nvSpPr>
          <p:cNvPr id="3" name="Content Placeholder 2"/>
          <p:cNvSpPr>
            <a:spLocks noGrp="1"/>
          </p:cNvSpPr>
          <p:nvPr>
            <p:ph idx="1"/>
          </p:nvPr>
        </p:nvSpPr>
        <p:spPr>
          <a:xfrm>
            <a:off x="75991" y="1094104"/>
            <a:ext cx="8987622" cy="5318753"/>
          </a:xfrm>
        </p:spPr>
        <p:txBody>
          <a:bodyPr/>
          <a:lstStyle/>
          <a:p>
            <a:r>
              <a:rPr lang="en-US" dirty="0"/>
              <a:t>A </a:t>
            </a:r>
            <a:r>
              <a:rPr lang="en-US" b="1" dirty="0">
                <a:solidFill>
                  <a:schemeClr val="accent5"/>
                </a:solidFill>
              </a:rPr>
              <a:t>PUF</a:t>
            </a:r>
            <a:r>
              <a:rPr lang="en-US" dirty="0">
                <a:solidFill>
                  <a:schemeClr val="accent5"/>
                </a:solidFill>
              </a:rPr>
              <a:t> </a:t>
            </a:r>
            <a:r>
              <a:rPr lang="en-US" dirty="0"/>
              <a:t>is function that generates a signature </a:t>
            </a:r>
            <a:r>
              <a:rPr lang="en-US" b="1" dirty="0">
                <a:solidFill>
                  <a:schemeClr val="accent6"/>
                </a:solidFill>
              </a:rPr>
              <a:t>unique</a:t>
            </a:r>
            <a:r>
              <a:rPr lang="en-US" dirty="0">
                <a:solidFill>
                  <a:schemeClr val="accent6"/>
                </a:solidFill>
              </a:rPr>
              <a:t> </a:t>
            </a:r>
            <a:r>
              <a:rPr lang="en-US" dirty="0"/>
              <a:t>to a given device </a:t>
            </a:r>
          </a:p>
          <a:p>
            <a:endParaRPr lang="en-US" dirty="0"/>
          </a:p>
          <a:p>
            <a:r>
              <a:rPr lang="en-US" dirty="0"/>
              <a:t>Used in a </a:t>
            </a:r>
            <a:r>
              <a:rPr lang="en-US" b="1" dirty="0">
                <a:solidFill>
                  <a:schemeClr val="accent5"/>
                </a:solidFill>
              </a:rPr>
              <a:t>Challenge-Response Protocol</a:t>
            </a:r>
            <a:r>
              <a:rPr lang="en-US" dirty="0"/>
              <a:t> </a:t>
            </a:r>
          </a:p>
          <a:p>
            <a:pPr lvl="1"/>
            <a:r>
              <a:rPr lang="en-US" sz="3200" dirty="0"/>
              <a:t>Each device generates a unique </a:t>
            </a:r>
            <a:r>
              <a:rPr lang="en-US" sz="3200" b="1" dirty="0">
                <a:solidFill>
                  <a:schemeClr val="accent5"/>
                </a:solidFill>
              </a:rPr>
              <a:t>PUF response </a:t>
            </a:r>
            <a:r>
              <a:rPr lang="en-US" sz="3200" dirty="0"/>
              <a:t>depending the inputs</a:t>
            </a:r>
          </a:p>
          <a:p>
            <a:pPr lvl="1"/>
            <a:endParaRPr lang="en-US" sz="1800" dirty="0"/>
          </a:p>
          <a:p>
            <a:pPr lvl="1"/>
            <a:r>
              <a:rPr lang="en-US" sz="3200" dirty="0"/>
              <a:t>A trusted server </a:t>
            </a:r>
            <a:r>
              <a:rPr lang="en-US" sz="3200" b="1" dirty="0">
                <a:solidFill>
                  <a:schemeClr val="accent6">
                    <a:lumMod val="75000"/>
                  </a:schemeClr>
                </a:solidFill>
              </a:rPr>
              <a:t>authenticates</a:t>
            </a:r>
            <a:r>
              <a:rPr lang="en-US" sz="3200" dirty="0">
                <a:solidFill>
                  <a:schemeClr val="accent6">
                    <a:lumMod val="75000"/>
                  </a:schemeClr>
                </a:solidFill>
              </a:rPr>
              <a:t> </a:t>
            </a:r>
            <a:r>
              <a:rPr lang="en-US" sz="3200" dirty="0"/>
              <a:t>a device if it generates the expected PUF response</a:t>
            </a:r>
          </a:p>
        </p:txBody>
      </p:sp>
    </p:spTree>
    <p:extLst>
      <p:ext uri="{BB962C8B-B14F-4D97-AF65-F5344CB8AC3E}">
        <p14:creationId xmlns:p14="http://schemas.microsoft.com/office/powerpoint/2010/main" val="181735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b="1" dirty="0"/>
              <a:t>DRAM Latency Characterization of 223 LPDDR4 DRAM Devices</a:t>
            </a:r>
          </a:p>
        </p:txBody>
      </p:sp>
      <p:sp>
        <p:nvSpPr>
          <p:cNvPr id="3" name="Content Placeholder 2"/>
          <p:cNvSpPr>
            <a:spLocks noGrp="1"/>
          </p:cNvSpPr>
          <p:nvPr>
            <p:ph idx="1"/>
          </p:nvPr>
        </p:nvSpPr>
        <p:spPr>
          <a:xfrm>
            <a:off x="75991" y="1683657"/>
            <a:ext cx="8987622" cy="4546320"/>
          </a:xfrm>
        </p:spPr>
        <p:txBody>
          <a:bodyPr/>
          <a:lstStyle/>
          <a:p>
            <a:r>
              <a:rPr lang="en-US" dirty="0"/>
              <a:t>Latency failures come from accessing DRAM with </a:t>
            </a:r>
            <a:r>
              <a:rPr lang="en-US" b="1" dirty="0">
                <a:solidFill>
                  <a:srgbClr val="C00000"/>
                </a:solidFill>
              </a:rPr>
              <a:t>reduced</a:t>
            </a:r>
            <a:r>
              <a:rPr lang="en-US" dirty="0"/>
              <a:t> timing parameters.</a:t>
            </a:r>
          </a:p>
          <a:p>
            <a:endParaRPr lang="en-US" dirty="0"/>
          </a:p>
          <a:p>
            <a:r>
              <a:rPr lang="en-US" b="1" dirty="0"/>
              <a:t>Key Observations:</a:t>
            </a:r>
          </a:p>
          <a:p>
            <a:pPr marL="971550" lvl="1" indent="-514350">
              <a:buFont typeface="+mj-lt"/>
              <a:buAutoNum type="arabicPeriod"/>
            </a:pPr>
            <a:r>
              <a:rPr lang="en-US" sz="3200" dirty="0"/>
              <a:t>A cell’s </a:t>
            </a:r>
            <a:r>
              <a:rPr lang="en-US" sz="3200" b="1" dirty="0">
                <a:solidFill>
                  <a:schemeClr val="accent6">
                    <a:lumMod val="75000"/>
                  </a:schemeClr>
                </a:solidFill>
              </a:rPr>
              <a:t>latency failure</a:t>
            </a:r>
            <a:r>
              <a:rPr lang="en-US" sz="3200" dirty="0"/>
              <a:t> probability is determined by </a:t>
            </a:r>
            <a:r>
              <a:rPr lang="en-US" sz="3200" b="1" dirty="0">
                <a:solidFill>
                  <a:schemeClr val="accent5"/>
                </a:solidFill>
              </a:rPr>
              <a:t>random process variation</a:t>
            </a:r>
          </a:p>
          <a:p>
            <a:pPr marL="971550" lvl="1" indent="-514350">
              <a:buFont typeface="+mj-lt"/>
              <a:buAutoNum type="arabicPeriod"/>
            </a:pPr>
            <a:endParaRPr lang="en-US" sz="3200" dirty="0"/>
          </a:p>
          <a:p>
            <a:pPr marL="971550" lvl="1" indent="-514350">
              <a:buFont typeface="+mj-lt"/>
              <a:buAutoNum type="arabicPeriod"/>
            </a:pPr>
            <a:r>
              <a:rPr lang="en-US" sz="3200" dirty="0"/>
              <a:t>Latency failure patterns are </a:t>
            </a:r>
            <a:r>
              <a:rPr lang="en-US" sz="3200" b="1" dirty="0">
                <a:solidFill>
                  <a:schemeClr val="accent5"/>
                </a:solidFill>
              </a:rPr>
              <a:t>repeatable and unique to a device</a:t>
            </a:r>
            <a:endParaRPr lang="en-US" sz="3200" dirty="0"/>
          </a:p>
          <a:p>
            <a:endParaRPr lang="en-US" dirty="0"/>
          </a:p>
        </p:txBody>
      </p:sp>
    </p:spTree>
    <p:extLst>
      <p:ext uri="{BB962C8B-B14F-4D97-AF65-F5344CB8AC3E}">
        <p14:creationId xmlns:p14="http://schemas.microsoft.com/office/powerpoint/2010/main" val="29328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1242623" y="2938818"/>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DRAM Latency PUF Key Idea</a:t>
            </a:r>
          </a:p>
        </p:txBody>
      </p:sp>
      <p:grpSp>
        <p:nvGrpSpPr>
          <p:cNvPr id="71" name="Group 70"/>
          <p:cNvGrpSpPr/>
          <p:nvPr/>
        </p:nvGrpSpPr>
        <p:grpSpPr>
          <a:xfrm>
            <a:off x="1624693" y="2661252"/>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583621" y="1220766"/>
            <a:ext cx="3114951" cy="2629342"/>
            <a:chOff x="235278" y="2377403"/>
            <a:chExt cx="3114951" cy="2629342"/>
          </a:xfrm>
        </p:grpSpPr>
        <p:sp>
          <p:nvSpPr>
            <p:cNvPr id="72" name="TextBox 71"/>
            <p:cNvSpPr txBox="1"/>
            <p:nvPr/>
          </p:nvSpPr>
          <p:spPr>
            <a:xfrm>
              <a:off x="235278" y="2377403"/>
              <a:ext cx="31149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0303"/>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DD0303"/>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DD0303"/>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DD0303"/>
                </a:solidFill>
                <a:effectLst/>
                <a:uLnTx/>
                <a:uFillTx/>
                <a:latin typeface="Cambria" charset="0"/>
                <a:ea typeface="Cambria" charset="0"/>
                <a:cs typeface="Cambria" charset="0"/>
              </a:endParaRPr>
            </a:p>
          </p:txBody>
        </p:sp>
        <p:cxnSp>
          <p:nvCxnSpPr>
            <p:cNvPr id="75" name="Straight Arrow Connector 74"/>
            <p:cNvCxnSpPr>
              <a:endCxn id="54" idx="1"/>
            </p:cNvCxnSpPr>
            <p:nvPr/>
          </p:nvCxnSpPr>
          <p:spPr>
            <a:xfrm>
              <a:off x="945394" y="3357931"/>
              <a:ext cx="695202" cy="1648814"/>
            </a:xfrm>
            <a:prstGeom prst="straightConnector1">
              <a:avLst/>
            </a:prstGeom>
            <a:ln w="69850">
              <a:solidFill>
                <a:srgbClr val="DD040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494809" y="1230285"/>
            <a:ext cx="3131937" cy="1483886"/>
            <a:chOff x="5146466" y="2386922"/>
            <a:chExt cx="3131937" cy="1483886"/>
          </a:xfrm>
        </p:grpSpPr>
        <p:sp>
          <p:nvSpPr>
            <p:cNvPr id="73" name="TextBox 72"/>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stCxn id="73" idx="2"/>
            </p:cNvCxnSpPr>
            <p:nvPr/>
          </p:nvCxnSpPr>
          <p:spPr>
            <a:xfrm flipH="1">
              <a:off x="5675086" y="3217919"/>
              <a:ext cx="1037349" cy="652889"/>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698389" y="5393764"/>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Tree>
    <p:extLst>
      <p:ext uri="{BB962C8B-B14F-4D97-AF65-F5344CB8AC3E}">
        <p14:creationId xmlns:p14="http://schemas.microsoft.com/office/powerpoint/2010/main" val="73396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Accesses and Failures</a:t>
            </a:r>
          </a:p>
        </p:txBody>
      </p:sp>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SA</a:t>
              </a:r>
            </a:p>
          </p:txBody>
        </p:sp>
      </p:grpSp>
      <p:cxnSp>
        <p:nvCxnSpPr>
          <p:cNvPr id="52" name="Straight Connector 51"/>
          <p:cNvCxnSpPr>
            <a:stCxn id="46" idx="3"/>
            <a:endCxn id="46" idx="3"/>
          </p:cNvCxnSpPr>
          <p:nvPr/>
        </p:nvCxnSpPr>
        <p:spPr>
          <a:xfrm>
            <a:off x="102842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575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124920" y="5145529"/>
                <a:ext cx="1036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0.5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24742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7831197" y="5385225"/>
            <a:ext cx="913694" cy="632961"/>
            <a:chOff x="1217789" y="5523973"/>
            <a:chExt cx="1467950" cy="632961"/>
          </a:xfrm>
        </p:grpSpPr>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3" name="Group 122"/>
          <p:cNvGrpSpPr/>
          <p:nvPr/>
        </p:nvGrpSpPr>
        <p:grpSpPr>
          <a:xfrm>
            <a:off x="1808155" y="2352180"/>
            <a:ext cx="6479962" cy="3041824"/>
            <a:chOff x="1808155" y="2476164"/>
            <a:chExt cx="6479962" cy="3041824"/>
          </a:xfrm>
        </p:grpSpPr>
        <p:sp>
          <p:nvSpPr>
            <p:cNvPr id="108" name="Freeform 107"/>
            <p:cNvSpPr/>
            <p:nvPr/>
          </p:nvSpPr>
          <p:spPr>
            <a:xfrm>
              <a:off x="1808155" y="5033682"/>
              <a:ext cx="2010493" cy="484306"/>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Freeform 113"/>
            <p:cNvSpPr/>
            <p:nvPr/>
          </p:nvSpPr>
          <p:spPr>
            <a:xfrm>
              <a:off x="3813717" y="2476164"/>
              <a:ext cx="4474400" cy="256418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4" name="Group 123"/>
          <p:cNvGrpSpPr/>
          <p:nvPr/>
        </p:nvGrpSpPr>
        <p:grpSpPr>
          <a:xfrm>
            <a:off x="1854349" y="2505928"/>
            <a:ext cx="6433695" cy="2849490"/>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TextBox 125"/>
          <p:cNvSpPr txBox="1"/>
          <p:nvPr/>
        </p:nvSpPr>
        <p:spPr>
          <a:xfrm rot="16200000">
            <a:off x="-768384" y="3545155"/>
            <a:ext cx="2113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Bitline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Voltage</a:t>
            </a:r>
          </a:p>
        </p:txBody>
      </p:sp>
      <p:sp>
        <p:nvSpPr>
          <p:cNvPr id="127" name="TextBox 126"/>
          <p:cNvSpPr txBox="1"/>
          <p:nvPr/>
        </p:nvSpPr>
        <p:spPr>
          <a:xfrm>
            <a:off x="4466691" y="5324737"/>
            <a:ext cx="817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128" name="TextBox 127"/>
          <p:cNvSpPr txBox="1"/>
          <p:nvPr/>
        </p:nvSpPr>
        <p:spPr>
          <a:xfrm>
            <a:off x="1549195" y="2746288"/>
            <a:ext cx="1888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Ready to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Voltage Level</a:t>
            </a:r>
          </a:p>
        </p:txBody>
      </p:sp>
      <p:cxnSp>
        <p:nvCxnSpPr>
          <p:cNvPr id="130" name="Straight Connector 129"/>
          <p:cNvCxnSpPr/>
          <p:nvPr/>
        </p:nvCxnSpPr>
        <p:spPr>
          <a:xfrm>
            <a:off x="1824205"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83457"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4666205" y="6196174"/>
            <a:ext cx="6449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t</a:t>
            </a:r>
            <a:r>
              <a:rPr kumimoji="0" lang="en-US" sz="2400" b="1" i="0" u="none" strike="noStrike" kern="1200" cap="none" spc="0" normalizeH="0" baseline="-25000" noProof="0" dirty="0" err="1">
                <a:ln>
                  <a:noFill/>
                </a:ln>
                <a:solidFill>
                  <a:srgbClr val="5B9BD5">
                    <a:lumMod val="50000"/>
                  </a:srgbClr>
                </a:solidFill>
                <a:effectLst/>
                <a:uLnTx/>
                <a:uFillTx/>
                <a:latin typeface="Calibri" panose="020F0502020204030204"/>
                <a:ea typeface="+mn-ea"/>
                <a:cs typeface="+mn-cs"/>
              </a:rPr>
              <a:t>RCD</a:t>
            </a:r>
            <a:endParaRPr kumimoji="0" lang="en-US" sz="2400" b="1" i="0"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8" name="TextBox 147"/>
          <p:cNvSpPr txBox="1"/>
          <p:nvPr/>
        </p:nvSpPr>
        <p:spPr>
          <a:xfrm>
            <a:off x="5535668" y="3259198"/>
            <a:ext cx="323297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4472C4"/>
                </a:solidFill>
                <a:effectLst/>
                <a:uLnTx/>
                <a:uFillTx/>
                <a:latin typeface="Calibri" panose="020F0502020204030204"/>
                <a:ea typeface="+mn-ea"/>
                <a:cs typeface="+mn-cs"/>
              </a:rPr>
              <a:t>Process variation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during manufacturing leads to cells having </a:t>
            </a:r>
            <a:r>
              <a:rPr kumimoji="0" lang="en-US" sz="24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unique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characteristics</a:t>
            </a:r>
          </a:p>
        </p:txBody>
      </p:sp>
      <p:sp>
        <p:nvSpPr>
          <p:cNvPr id="149" name="TextBox 148"/>
          <p:cNvSpPr txBox="1"/>
          <p:nvPr/>
        </p:nvSpPr>
        <p:spPr>
          <a:xfrm>
            <a:off x="382838" y="2515455"/>
            <a:ext cx="6858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a:ln>
                  <a:noFill/>
                </a:ln>
                <a:solidFill>
                  <a:prstClr val="black"/>
                </a:solidFill>
                <a:effectLst/>
                <a:uLnTx/>
                <a:uFillTx/>
                <a:latin typeface="Calibri" panose="020F0502020204030204"/>
                <a:ea typeface="+mn-ea"/>
                <a:cs typeface="+mn-cs"/>
              </a:rPr>
              <a:t>min</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50" name="Rectangle 149"/>
          <p:cNvSpPr/>
          <p:nvPr/>
        </p:nvSpPr>
        <p:spPr>
          <a:xfrm>
            <a:off x="1247792" y="5591792"/>
            <a:ext cx="11960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ACTIVATE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Rectangle 150"/>
          <p:cNvSpPr/>
          <p:nvPr/>
        </p:nvSpPr>
        <p:spPr>
          <a:xfrm>
            <a:off x="3186072" y="5592664"/>
            <a:ext cx="123636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 Enable</a:t>
            </a:r>
          </a:p>
        </p:txBody>
      </p:sp>
      <p:sp>
        <p:nvSpPr>
          <p:cNvPr id="152" name="Rectangle 151"/>
          <p:cNvSpPr/>
          <p:nvPr/>
        </p:nvSpPr>
        <p:spPr>
          <a:xfrm>
            <a:off x="7898506" y="5618076"/>
            <a:ext cx="7682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READ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8" name="Group 27"/>
          <p:cNvGrpSpPr/>
          <p:nvPr/>
        </p:nvGrpSpPr>
        <p:grpSpPr>
          <a:xfrm>
            <a:off x="1196078" y="3889997"/>
            <a:ext cx="2284536" cy="720391"/>
            <a:chOff x="1196078" y="3889997"/>
            <a:chExt cx="2284536" cy="720391"/>
          </a:xfrm>
        </p:grpSpPr>
        <p:sp>
          <p:nvSpPr>
            <p:cNvPr id="3" name="TextBox 2"/>
            <p:cNvSpPr txBox="1"/>
            <p:nvPr/>
          </p:nvSpPr>
          <p:spPr>
            <a:xfrm>
              <a:off x="1196078" y="3889997"/>
              <a:ext cx="22845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4472C4"/>
                  </a:solidFill>
                  <a:effectLst/>
                  <a:uLnTx/>
                  <a:uFillTx/>
                  <a:latin typeface="Calibri" panose="020F0502020204030204"/>
                  <a:ea typeface="+mn-ea"/>
                  <a:cs typeface="+mn-cs"/>
                </a:rPr>
                <a:t>Bitline</a:t>
              </a:r>
              <a:r>
                <a:rPr kumimoji="0" lang="en-US" sz="1800" b="0" i="1" u="none" strike="noStrike" kern="1200" cap="none" spc="0" normalizeH="0" baseline="0" noProof="0" dirty="0">
                  <a:ln>
                    <a:noFill/>
                  </a:ln>
                  <a:solidFill>
                    <a:srgbClr val="4472C4"/>
                  </a:solidFill>
                  <a:effectLst/>
                  <a:uLnTx/>
                  <a:uFillTx/>
                  <a:latin typeface="Calibri" panose="020F0502020204030204"/>
                  <a:ea typeface="+mn-ea"/>
                  <a:cs typeface="+mn-cs"/>
                </a:rPr>
                <a:t> Charge Sharing</a:t>
              </a:r>
            </a:p>
          </p:txBody>
        </p:sp>
        <p:cxnSp>
          <p:nvCxnSpPr>
            <p:cNvPr id="27" name="Straight Arrow Connector 26"/>
            <p:cNvCxnSpPr>
              <a:stCxn id="3" idx="2"/>
            </p:cNvCxnSpPr>
            <p:nvPr/>
          </p:nvCxnSpPr>
          <p:spPr>
            <a:xfrm>
              <a:off x="2338346" y="4259329"/>
              <a:ext cx="277475" cy="351059"/>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6251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2795 -0.00671 L -0.23073 -0.19907 " pathEditMode="relative" rAng="0" ptsTypes="AA">
                                      <p:cBhvr>
                                        <p:cTn id="10" dur="1000" fill="hold"/>
                                        <p:tgtEl>
                                          <p:spTgt spid="42"/>
                                        </p:tgtEl>
                                        <p:attrNameLst>
                                          <p:attrName>ppt_x</p:attrName>
                                          <p:attrName>ppt_y</p:attrName>
                                        </p:attrNameLst>
                                      </p:cBhvr>
                                      <p:rCtr x="-12934" y="-9630"/>
                                    </p:animMotion>
                                  </p:childTnLst>
                                </p:cTn>
                              </p:par>
                              <p:par>
                                <p:cTn id="11" presetID="6" presetClass="emph" presetSubtype="0" fill="hold" nodeType="withEffect">
                                  <p:stCondLst>
                                    <p:cond delay="0"/>
                                  </p:stCondLst>
                                  <p:childTnLst>
                                    <p:animScale>
                                      <p:cBhvr>
                                        <p:cTn id="12" dur="1000" fill="hold"/>
                                        <p:tgtEl>
                                          <p:spTgt spid="42"/>
                                        </p:tgtEl>
                                      </p:cBhvr>
                                      <p:by x="60000" y="60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wipe(left)">
                                      <p:cBhvr>
                                        <p:cTn id="25" dur="1000"/>
                                        <p:tgtEl>
                                          <p:spTgt spid="57"/>
                                        </p:tgtEl>
                                      </p:cBhvr>
                                    </p:animEffec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left)">
                                      <p:cBhvr>
                                        <p:cTn id="35" dur="1000"/>
                                        <p:tgtEl>
                                          <p:spTgt spid="71"/>
                                        </p:tgtEl>
                                      </p:cBhvr>
                                    </p:animEffect>
                                  </p:childTnLst>
                                </p:cTn>
                              </p:par>
                              <p:par>
                                <p:cTn id="36" presetID="1"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wipe(left)">
                                      <p:cBhvr>
                                        <p:cTn id="47" dur="1000"/>
                                        <p:tgtEl>
                                          <p:spTgt spid="72"/>
                                        </p:tgtEl>
                                      </p:cBhvr>
                                    </p:animEffect>
                                  </p:childTnLst>
                                </p:cTn>
                              </p:par>
                            </p:childTnLst>
                          </p:cTn>
                        </p:par>
                        <p:par>
                          <p:cTn id="48" fill="hold">
                            <p:stCondLst>
                              <p:cond delay="1000"/>
                            </p:stCondLst>
                            <p:childTnLst>
                              <p:par>
                                <p:cTn id="49" presetID="1" presetClass="entr" presetSubtype="0" fill="hold" nodeType="after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wipe(left)">
                                      <p:cBhvr>
                                        <p:cTn id="67" dur="500"/>
                                        <p:tgtEl>
                                          <p:spTgt spid="9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28"/>
                                        </p:tgtEl>
                                        <p:attrNameLst>
                                          <p:attrName>style.visibility</p:attrName>
                                        </p:attrNameLst>
                                      </p:cBhvr>
                                      <p:to>
                                        <p:strVal val="visible"/>
                                      </p:to>
                                    </p:set>
                                    <p:animEffect transition="in" filter="wipe(left)">
                                      <p:cBhvr>
                                        <p:cTn id="70" dur="500"/>
                                        <p:tgtEl>
                                          <p:spTgt spid="128"/>
                                        </p:tgtEl>
                                      </p:cBhvr>
                                    </p:animEffect>
                                  </p:childTnLst>
                                </p:cTn>
                              </p:par>
                              <p:par>
                                <p:cTn id="71" presetID="1" presetClass="entr" presetSubtype="0" fill="hold" grpId="0" nodeType="withEffect">
                                  <p:stCondLst>
                                    <p:cond delay="0"/>
                                  </p:stCondLst>
                                  <p:childTnLst>
                                    <p:set>
                                      <p:cBhvr>
                                        <p:cTn id="72" dur="1" fill="hold">
                                          <p:stCondLst>
                                            <p:cond delay="0"/>
                                          </p:stCondLst>
                                        </p:cTn>
                                        <p:tgtEl>
                                          <p:spTgt spid="1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25"/>
                                        </p:tgtEl>
                                        <p:attrNameLst>
                                          <p:attrName>style.visibility</p:attrName>
                                        </p:attrNameLst>
                                      </p:cBhvr>
                                      <p:to>
                                        <p:strVal val="visible"/>
                                      </p:to>
                                    </p:set>
                                    <p:animEffect transition="in" filter="wipe(left)">
                                      <p:cBhvr>
                                        <p:cTn id="77" dur="2000"/>
                                        <p:tgtEl>
                                          <p:spTgt spid="125"/>
                                        </p:tgtEl>
                                      </p:cBhvr>
                                    </p:animEffect>
                                  </p:childTnLst>
                                </p:cTn>
                              </p:par>
                              <p:par>
                                <p:cTn id="78" presetID="22" presetClass="entr" presetSubtype="8" fill="hold" nodeType="withEffect">
                                  <p:stCondLst>
                                    <p:cond delay="2000"/>
                                  </p:stCondLst>
                                  <p:childTnLst>
                                    <p:set>
                                      <p:cBhvr>
                                        <p:cTn id="79" dur="1" fill="hold">
                                          <p:stCondLst>
                                            <p:cond delay="0"/>
                                          </p:stCondLst>
                                        </p:cTn>
                                        <p:tgtEl>
                                          <p:spTgt spid="124"/>
                                        </p:tgtEl>
                                        <p:attrNameLst>
                                          <p:attrName>style.visibility</p:attrName>
                                        </p:attrNameLst>
                                      </p:cBhvr>
                                      <p:to>
                                        <p:strVal val="visible"/>
                                      </p:to>
                                    </p:set>
                                    <p:animEffect transition="in" filter="wipe(left)">
                                      <p:cBhvr>
                                        <p:cTn id="80" dur="2000"/>
                                        <p:tgtEl>
                                          <p:spTgt spid="124"/>
                                        </p:tgtEl>
                                      </p:cBhvr>
                                    </p:animEffect>
                                  </p:childTnLst>
                                </p:cTn>
                              </p:par>
                              <p:par>
                                <p:cTn id="81" presetID="22" presetClass="entr" presetSubtype="8" fill="hold" nodeType="withEffect">
                                  <p:stCondLst>
                                    <p:cond delay="1000"/>
                                  </p:stCondLst>
                                  <p:childTnLst>
                                    <p:set>
                                      <p:cBhvr>
                                        <p:cTn id="82" dur="1" fill="hold">
                                          <p:stCondLst>
                                            <p:cond delay="0"/>
                                          </p:stCondLst>
                                        </p:cTn>
                                        <p:tgtEl>
                                          <p:spTgt spid="123"/>
                                        </p:tgtEl>
                                        <p:attrNameLst>
                                          <p:attrName>style.visibility</p:attrName>
                                        </p:attrNameLst>
                                      </p:cBhvr>
                                      <p:to>
                                        <p:strVal val="visible"/>
                                      </p:to>
                                    </p:set>
                                    <p:animEffect transition="in" filter="wipe(left)">
                                      <p:cBhvr>
                                        <p:cTn id="83" dur="2000"/>
                                        <p:tgtEl>
                                          <p:spTgt spid="123"/>
                                        </p:tgtEl>
                                      </p:cBhvr>
                                    </p:animEffect>
                                  </p:childTnLst>
                                </p:cTn>
                              </p:par>
                              <p:par>
                                <p:cTn id="84" presetID="22" presetClass="entr" presetSubtype="8" fill="hold" nodeType="withEffect">
                                  <p:stCondLst>
                                    <p:cond delay="500"/>
                                  </p:stCondLst>
                                  <p:childTnLst>
                                    <p:set>
                                      <p:cBhvr>
                                        <p:cTn id="85" dur="1" fill="hold">
                                          <p:stCondLst>
                                            <p:cond delay="0"/>
                                          </p:stCondLst>
                                        </p:cTn>
                                        <p:tgtEl>
                                          <p:spTgt spid="122"/>
                                        </p:tgtEl>
                                        <p:attrNameLst>
                                          <p:attrName>style.visibility</p:attrName>
                                        </p:attrNameLst>
                                      </p:cBhvr>
                                      <p:to>
                                        <p:strVal val="visible"/>
                                      </p:to>
                                    </p:set>
                                    <p:animEffect transition="in" filter="wipe(left)">
                                      <p:cBhvr>
                                        <p:cTn id="86" dur="2000"/>
                                        <p:tgtEl>
                                          <p:spTgt spid="122"/>
                                        </p:tgtEl>
                                      </p:cBhvr>
                                    </p:animEffect>
                                  </p:childTnLst>
                                </p:cTn>
                              </p:par>
                              <p:par>
                                <p:cTn id="87" presetID="1" presetClass="entr" presetSubtype="0" fill="hold" grpId="0" nodeType="withEffect">
                                  <p:stCondLst>
                                    <p:cond delay="0"/>
                                  </p:stCondLst>
                                  <p:childTnLst>
                                    <p:set>
                                      <p:cBhvr>
                                        <p:cTn id="88"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7" grpId="0"/>
      <p:bldP spid="128" grpId="0"/>
      <p:bldP spid="136" grpId="0"/>
      <p:bldP spid="148" grpId="0"/>
      <p:bldP spid="149" grpId="0"/>
      <p:bldP spid="150" grpId="0"/>
      <p:bldP spid="151" grpId="0"/>
      <p:bldP spid="15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SA</a:t>
              </a:r>
            </a:p>
          </p:txBody>
        </p:sp>
      </p:grpSp>
      <p:sp>
        <p:nvSpPr>
          <p:cNvPr id="3" name="Rectangle 2"/>
          <p:cNvSpPr/>
          <p:nvPr/>
        </p:nvSpPr>
        <p:spPr>
          <a:xfrm>
            <a:off x="23322" y="0"/>
            <a:ext cx="9120678" cy="6425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DRAM Accesses and Failures</a:t>
            </a:r>
          </a:p>
        </p:txBody>
      </p:sp>
      <p:cxnSp>
        <p:nvCxnSpPr>
          <p:cNvPr id="52" name="Straight Connector 51"/>
          <p:cNvCxnSpPr>
            <a:stCxn id="46" idx="3"/>
            <a:endCxn id="46" idx="3"/>
          </p:cNvCxnSpPr>
          <p:nvPr/>
        </p:nvCxnSpPr>
        <p:spPr>
          <a:xfrm>
            <a:off x="102842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575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124920" y="5145529"/>
                <a:ext cx="1036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0.5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24742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3" name="Group 122"/>
          <p:cNvGrpSpPr/>
          <p:nvPr/>
        </p:nvGrpSpPr>
        <p:grpSpPr>
          <a:xfrm>
            <a:off x="1808155" y="2352180"/>
            <a:ext cx="6479962" cy="3041824"/>
            <a:chOff x="1808155" y="2476164"/>
            <a:chExt cx="6479962" cy="3041824"/>
          </a:xfrm>
        </p:grpSpPr>
        <p:sp>
          <p:nvSpPr>
            <p:cNvPr id="108" name="Freeform 107"/>
            <p:cNvSpPr/>
            <p:nvPr/>
          </p:nvSpPr>
          <p:spPr>
            <a:xfrm>
              <a:off x="1808155" y="5033682"/>
              <a:ext cx="2010493" cy="484306"/>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Freeform 113"/>
            <p:cNvSpPr/>
            <p:nvPr/>
          </p:nvSpPr>
          <p:spPr>
            <a:xfrm>
              <a:off x="3813717" y="2476164"/>
              <a:ext cx="4474400" cy="256418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4" name="Group 123"/>
          <p:cNvGrpSpPr/>
          <p:nvPr/>
        </p:nvGrpSpPr>
        <p:grpSpPr>
          <a:xfrm>
            <a:off x="1854349" y="2505928"/>
            <a:ext cx="6433695" cy="2849490"/>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TextBox 125"/>
          <p:cNvSpPr txBox="1"/>
          <p:nvPr/>
        </p:nvSpPr>
        <p:spPr>
          <a:xfrm rot="16200000">
            <a:off x="-768384" y="3545155"/>
            <a:ext cx="2113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Bitline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Voltage</a:t>
            </a:r>
          </a:p>
        </p:txBody>
      </p:sp>
      <p:sp>
        <p:nvSpPr>
          <p:cNvPr id="127" name="TextBox 126"/>
          <p:cNvSpPr txBox="1"/>
          <p:nvPr/>
        </p:nvSpPr>
        <p:spPr>
          <a:xfrm>
            <a:off x="4466691" y="5324737"/>
            <a:ext cx="817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128" name="TextBox 127"/>
          <p:cNvSpPr txBox="1"/>
          <p:nvPr/>
        </p:nvSpPr>
        <p:spPr>
          <a:xfrm>
            <a:off x="1549195" y="2746288"/>
            <a:ext cx="1888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Ready to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Voltage Level</a:t>
            </a:r>
          </a:p>
        </p:txBody>
      </p:sp>
      <p:sp>
        <p:nvSpPr>
          <p:cNvPr id="136" name="TextBox 135"/>
          <p:cNvSpPr txBox="1"/>
          <p:nvPr/>
        </p:nvSpPr>
        <p:spPr>
          <a:xfrm>
            <a:off x="4666205" y="6196174"/>
            <a:ext cx="6449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t</a:t>
            </a:r>
            <a:r>
              <a:rPr kumimoji="0" lang="en-US" sz="2400" b="1" i="0" u="none" strike="noStrike" kern="1200" cap="none" spc="0" normalizeH="0" baseline="-25000" noProof="0" dirty="0" err="1">
                <a:ln>
                  <a:noFill/>
                </a:ln>
                <a:solidFill>
                  <a:srgbClr val="5B9BD5">
                    <a:lumMod val="50000"/>
                  </a:srgbClr>
                </a:solidFill>
                <a:effectLst/>
                <a:uLnTx/>
                <a:uFillTx/>
                <a:latin typeface="Calibri" panose="020F0502020204030204"/>
                <a:ea typeface="+mn-ea"/>
                <a:cs typeface="+mn-cs"/>
              </a:rPr>
              <a:t>RCD</a:t>
            </a:r>
            <a:endParaRPr kumimoji="0" lang="en-US" sz="2400" b="1" i="0"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grpSp>
        <p:nvGrpSpPr>
          <p:cNvPr id="31" name="Group 30"/>
          <p:cNvGrpSpPr/>
          <p:nvPr/>
        </p:nvGrpSpPr>
        <p:grpSpPr>
          <a:xfrm>
            <a:off x="1832047" y="6094196"/>
            <a:ext cx="6464628" cy="184780"/>
            <a:chOff x="1832047" y="6094196"/>
            <a:chExt cx="6464628" cy="184780"/>
          </a:xfrm>
        </p:grpSpPr>
        <p:cxnSp>
          <p:nvCxnSpPr>
            <p:cNvPr id="130" name="Straight Connector 129"/>
            <p:cNvCxnSpPr/>
            <p:nvPr/>
          </p:nvCxnSpPr>
          <p:spPr>
            <a:xfrm>
              <a:off x="1832047"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91299"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49" name="TextBox 148"/>
          <p:cNvSpPr txBox="1"/>
          <p:nvPr/>
        </p:nvSpPr>
        <p:spPr>
          <a:xfrm>
            <a:off x="382838" y="2515455"/>
            <a:ext cx="6858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a:ln>
                  <a:noFill/>
                </a:ln>
                <a:solidFill>
                  <a:prstClr val="black"/>
                </a:solidFill>
                <a:effectLst/>
                <a:uLnTx/>
                <a:uFillTx/>
                <a:latin typeface="Calibri" panose="020F0502020204030204"/>
                <a:ea typeface="+mn-ea"/>
                <a:cs typeface="+mn-cs"/>
              </a:rPr>
              <a:t>min</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50" name="Rectangle 149"/>
          <p:cNvSpPr/>
          <p:nvPr/>
        </p:nvSpPr>
        <p:spPr>
          <a:xfrm>
            <a:off x="1247792" y="5591792"/>
            <a:ext cx="11960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ACTIVATE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Rectangle 150"/>
          <p:cNvSpPr/>
          <p:nvPr/>
        </p:nvSpPr>
        <p:spPr>
          <a:xfrm>
            <a:off x="3186072" y="5592664"/>
            <a:ext cx="123636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 Enable</a:t>
            </a:r>
          </a:p>
        </p:txBody>
      </p:sp>
      <p:grpSp>
        <p:nvGrpSpPr>
          <p:cNvPr id="39" name="Group 38"/>
          <p:cNvGrpSpPr/>
          <p:nvPr/>
        </p:nvGrpSpPr>
        <p:grpSpPr>
          <a:xfrm>
            <a:off x="7831197" y="1940903"/>
            <a:ext cx="4572638" cy="4349433"/>
            <a:chOff x="7831197" y="1940903"/>
            <a:chExt cx="4572638" cy="4349433"/>
          </a:xfrm>
        </p:grpSpPr>
        <p:grpSp>
          <p:nvGrpSpPr>
            <p:cNvPr id="89" name="Group 88"/>
            <p:cNvGrpSpPr/>
            <p:nvPr/>
          </p:nvGrpSpPr>
          <p:grpSpPr>
            <a:xfrm>
              <a:off x="7831197" y="5385225"/>
              <a:ext cx="913694" cy="632961"/>
              <a:chOff x="1217789" y="5523973"/>
              <a:chExt cx="1467950" cy="632961"/>
            </a:xfrm>
          </p:grpSpPr>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6" name="Group 35"/>
            <p:cNvGrpSpPr/>
            <p:nvPr/>
          </p:nvGrpSpPr>
          <p:grpSpPr>
            <a:xfrm>
              <a:off x="8283457" y="1940903"/>
              <a:ext cx="4120378" cy="4349433"/>
              <a:chOff x="8283457" y="1940903"/>
              <a:chExt cx="4120378" cy="4349433"/>
            </a:xfrm>
          </p:grpSpPr>
          <p:cxnSp>
            <p:nvCxnSpPr>
              <p:cNvPr id="27" name="Straight Connector 26"/>
              <p:cNvCxnSpPr/>
              <p:nvPr/>
            </p:nvCxnSpPr>
            <p:spPr>
              <a:xfrm flipV="1">
                <a:off x="8283964" y="1940903"/>
                <a:ext cx="0" cy="4240061"/>
              </a:xfrm>
              <a:prstGeom prst="line">
                <a:avLst/>
              </a:prstGeom>
              <a:ln w="3492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283457" y="6094196"/>
                <a:ext cx="118" cy="1732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8312922" y="6057133"/>
                <a:ext cx="4090913" cy="233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2" name="Rectangle 151"/>
            <p:cNvSpPr/>
            <p:nvPr/>
          </p:nvSpPr>
          <p:spPr>
            <a:xfrm>
              <a:off x="7898506" y="5618076"/>
              <a:ext cx="7682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READ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1" name="Group 100"/>
          <p:cNvGrpSpPr/>
          <p:nvPr/>
        </p:nvGrpSpPr>
        <p:grpSpPr>
          <a:xfrm>
            <a:off x="1856638" y="2507027"/>
            <a:ext cx="6433695" cy="2849490"/>
            <a:chOff x="1854349" y="2629912"/>
            <a:chExt cx="6433695" cy="2849490"/>
          </a:xfrm>
        </p:grpSpPr>
        <p:sp>
          <p:nvSpPr>
            <p:cNvPr id="102" name="Freeform 101"/>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Freeform 102"/>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4" name="Group 103"/>
          <p:cNvGrpSpPr/>
          <p:nvPr/>
        </p:nvGrpSpPr>
        <p:grpSpPr>
          <a:xfrm>
            <a:off x="1847591" y="2683964"/>
            <a:ext cx="6440499" cy="2685256"/>
            <a:chOff x="1847591" y="2807936"/>
            <a:chExt cx="6440499" cy="2685256"/>
          </a:xfrm>
        </p:grpSpPr>
        <p:sp>
          <p:nvSpPr>
            <p:cNvPr id="106" name="Freeform 105"/>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Freeform 106"/>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9" name="TextBox 108"/>
          <p:cNvSpPr txBox="1"/>
          <p:nvPr/>
        </p:nvSpPr>
        <p:spPr>
          <a:xfrm>
            <a:off x="5607856" y="3259198"/>
            <a:ext cx="3384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C00000"/>
                </a:solidFill>
                <a:effectLst/>
                <a:uLnTx/>
                <a:uFillTx/>
                <a:latin typeface="Calibri" panose="020F0502020204030204"/>
                <a:ea typeface="+mn-ea"/>
                <a:cs typeface="+mn-cs"/>
              </a:rPr>
              <a:t>weaker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cells have </a:t>
            </a:r>
            <a:r>
              <a:rPr kumimoji="0" lang="en-US" sz="2400" b="1" i="1" u="none" strike="noStrike" kern="1200" cap="none" spc="0" normalizeH="0" baseline="0" noProof="0">
                <a:ln>
                  <a:noFill/>
                </a:ln>
                <a:solidFill>
                  <a:prstClr val="black"/>
                </a:solidFill>
                <a:effectLst/>
                <a:uLnTx/>
                <a:uFillTx/>
                <a:latin typeface="Calibri" panose="020F0502020204030204"/>
                <a:ea typeface="+mn-ea"/>
                <a:cs typeface="+mn-cs"/>
              </a:rPr>
              <a:t>a </a:t>
            </a:r>
            <a:r>
              <a:rPr kumimoji="0" lang="en-US" sz="2400" b="1" i="1" u="none" strike="noStrike" kern="1200" cap="none" spc="0" normalizeH="0" baseline="0" noProof="0">
                <a:ln>
                  <a:noFill/>
                </a:ln>
                <a:solidFill>
                  <a:srgbClr val="C00000"/>
                </a:solidFill>
                <a:effectLst/>
                <a:uLnTx/>
                <a:uFillTx/>
                <a:latin typeface="Calibri" panose="020F0502020204030204"/>
                <a:ea typeface="+mn-ea"/>
                <a:cs typeface="+mn-cs"/>
              </a:rPr>
              <a:t>higher</a:t>
            </a:r>
            <a:r>
              <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2400" b="1" i="1" u="none" strike="noStrike" kern="1200" cap="none" spc="0" normalizeH="0" baseline="0" noProof="0">
                <a:ln>
                  <a:noFill/>
                </a:ln>
                <a:solidFill>
                  <a:srgbClr val="C00000"/>
                </a:solidFill>
                <a:effectLst/>
                <a:uLnTx/>
                <a:uFillTx/>
                <a:latin typeface="Calibri" panose="020F0502020204030204"/>
                <a:ea typeface="+mn-ea"/>
                <a:cs typeface="+mn-cs"/>
              </a:rPr>
              <a:t>probability</a:t>
            </a:r>
            <a:r>
              <a:rPr kumimoji="0" lang="en-US" sz="2400" b="1" i="1" u="none" strike="noStrike" kern="1200" cap="none" spc="0" normalizeH="0" baseline="0" noProof="0">
                <a:ln>
                  <a:noFill/>
                </a:ln>
                <a:solidFill>
                  <a:prstClr val="black"/>
                </a:solidFill>
                <a:effectLst/>
                <a:uLnTx/>
                <a:uFillTx/>
                <a:latin typeface="Calibri" panose="020F0502020204030204"/>
                <a:ea typeface="+mn-ea"/>
                <a:cs typeface="+mn-cs"/>
              </a:rPr>
              <a:t> to fail</a:t>
            </a:r>
            <a:endPar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32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795 -0.00671 L -0.23073 -0.19907 " pathEditMode="relative" rAng="0" ptsTypes="AA">
                                      <p:cBhvr>
                                        <p:cTn id="6" dur="10" fill="hold"/>
                                        <p:tgtEl>
                                          <p:spTgt spid="42"/>
                                        </p:tgtEl>
                                        <p:attrNameLst>
                                          <p:attrName>ppt_x</p:attrName>
                                          <p:attrName>ppt_y</p:attrName>
                                        </p:attrNameLst>
                                      </p:cBhvr>
                                      <p:rCtr x="-12934" y="-9630"/>
                                    </p:animMotion>
                                  </p:childTnLst>
                                </p:cTn>
                              </p:par>
                              <p:par>
                                <p:cTn id="7" presetID="6" presetClass="emph" presetSubtype="0" fill="hold" nodeType="withEffect">
                                  <p:stCondLst>
                                    <p:cond delay="0"/>
                                  </p:stCondLst>
                                  <p:childTnLst>
                                    <p:animScale>
                                      <p:cBhvr>
                                        <p:cTn id="8" dur="10" fill="hold"/>
                                        <p:tgtEl>
                                          <p:spTgt spid="42"/>
                                        </p:tgtEl>
                                      </p:cBhvr>
                                      <p:by x="60000" y="60000"/>
                                    </p:animScale>
                                  </p:childTnLst>
                                </p:cTn>
                              </p:par>
                              <p:par>
                                <p:cTn id="9" presetID="1" presetClass="exit" presetSubtype="0" fill="hold" grpId="0" nodeType="withEffect">
                                  <p:stCondLst>
                                    <p:cond delay="1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8.33333E-7 2.59259E-6 L -0.28941 -0.00116 " pathEditMode="relative" rAng="0" ptsTypes="AA">
                                      <p:cBhvr>
                                        <p:cTn id="14" dur="2000" fill="hold"/>
                                        <p:tgtEl>
                                          <p:spTgt spid="39"/>
                                        </p:tgtEl>
                                        <p:attrNameLst>
                                          <p:attrName>ppt_x</p:attrName>
                                          <p:attrName>ppt_y</p:attrName>
                                        </p:attrNameLst>
                                      </p:cBhvr>
                                      <p:rCtr x="-14497" y="-116"/>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The DRAM Latency PUF Evaluation</a:t>
            </a:r>
          </a:p>
        </p:txBody>
      </p:sp>
      <p:sp>
        <p:nvSpPr>
          <p:cNvPr id="3" name="Content Placeholder 2"/>
          <p:cNvSpPr>
            <a:spLocks noGrp="1"/>
          </p:cNvSpPr>
          <p:nvPr>
            <p:ph idx="1"/>
          </p:nvPr>
        </p:nvSpPr>
        <p:spPr>
          <a:xfrm>
            <a:off x="148564" y="1306621"/>
            <a:ext cx="8603552" cy="5318753"/>
          </a:xfrm>
        </p:spPr>
        <p:txBody>
          <a:bodyPr/>
          <a:lstStyle/>
          <a:p>
            <a:r>
              <a:rPr lang="en-US" dirty="0"/>
              <a:t>We generate PUF responses using </a:t>
            </a:r>
            <a:r>
              <a:rPr lang="en-US" b="1" dirty="0">
                <a:solidFill>
                  <a:srgbClr val="C00000"/>
                </a:solidFill>
              </a:rPr>
              <a:t>latency</a:t>
            </a:r>
            <a:r>
              <a:rPr lang="en-US" b="1" dirty="0"/>
              <a:t> </a:t>
            </a:r>
            <a:r>
              <a:rPr lang="en-US" b="1" dirty="0">
                <a:solidFill>
                  <a:srgbClr val="C00000"/>
                </a:solidFill>
              </a:rPr>
              <a:t>errors </a:t>
            </a:r>
            <a:r>
              <a:rPr lang="en-US" dirty="0"/>
              <a:t>in a region of DRAM</a:t>
            </a:r>
          </a:p>
          <a:p>
            <a:endParaRPr lang="en-US" dirty="0"/>
          </a:p>
          <a:p>
            <a:r>
              <a:rPr lang="en-US" dirty="0"/>
              <a:t>The latency error patterns </a:t>
            </a:r>
            <a:r>
              <a:rPr lang="en-US" b="1" dirty="0">
                <a:solidFill>
                  <a:srgbClr val="0070C0"/>
                </a:solidFill>
              </a:rPr>
              <a:t>satisfy PUF requirements</a:t>
            </a:r>
          </a:p>
          <a:p>
            <a:endParaRPr lang="en-US" b="1" dirty="0">
              <a:solidFill>
                <a:srgbClr val="0070C0"/>
              </a:solidFill>
            </a:endParaRPr>
          </a:p>
          <a:p>
            <a:r>
              <a:rPr lang="en-US" dirty="0"/>
              <a:t>The DRAM Latency PUF </a:t>
            </a:r>
            <a:r>
              <a:rPr lang="en-US" b="1" dirty="0">
                <a:solidFill>
                  <a:srgbClr val="7030A0"/>
                </a:solidFill>
              </a:rPr>
              <a:t>generates PUF responses in 88.2ms</a:t>
            </a:r>
          </a:p>
          <a:p>
            <a:endParaRPr lang="en-US" b="1" dirty="0">
              <a:solidFill>
                <a:srgbClr val="7030A0"/>
              </a:solidFill>
            </a:endParaRPr>
          </a:p>
        </p:txBody>
      </p:sp>
    </p:spTree>
    <p:extLst>
      <p:ext uri="{BB962C8B-B14F-4D97-AF65-F5344CB8AC3E}">
        <p14:creationId xmlns:p14="http://schemas.microsoft.com/office/powerpoint/2010/main" val="402360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Results</a:t>
            </a:r>
          </a:p>
        </p:txBody>
      </p:sp>
      <p:sp>
        <p:nvSpPr>
          <p:cNvPr id="3" name="Content Placeholder 2"/>
          <p:cNvSpPr>
            <a:spLocks noGrp="1"/>
          </p:cNvSpPr>
          <p:nvPr>
            <p:ph idx="1"/>
          </p:nvPr>
        </p:nvSpPr>
        <p:spPr>
          <a:xfrm>
            <a:off x="75991" y="5283200"/>
            <a:ext cx="8987622" cy="1324148"/>
          </a:xfrm>
        </p:spPr>
        <p:txBody>
          <a:bodyPr/>
          <a:lstStyle/>
          <a:p>
            <a:r>
              <a:rPr lang="en-US" sz="3400" dirty="0"/>
              <a:t>DL-PUF is </a:t>
            </a:r>
            <a:r>
              <a:rPr lang="en-US" sz="3400" b="1" dirty="0">
                <a:solidFill>
                  <a:schemeClr val="accent6">
                    <a:lumMod val="75000"/>
                  </a:schemeClr>
                </a:solidFill>
              </a:rPr>
              <a:t>orders of magnitude faster </a:t>
            </a:r>
            <a:r>
              <a:rPr lang="en-US" sz="3400" dirty="0"/>
              <a:t>than prior DRAM PUFs &amp; temperature independent</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002" y="813916"/>
            <a:ext cx="8229600" cy="4273383"/>
          </a:xfrm>
          <a:prstGeom prst="rect">
            <a:avLst/>
          </a:prstGeom>
        </p:spPr>
      </p:pic>
    </p:spTree>
    <p:extLst>
      <p:ext uri="{BB962C8B-B14F-4D97-AF65-F5344CB8AC3E}">
        <p14:creationId xmlns:p14="http://schemas.microsoft.com/office/powerpoint/2010/main" val="4241962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650177"/>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256520"/>
            <a:ext cx="9144000" cy="2051158"/>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Quickly Evaluating Physical </a:t>
            </a:r>
            <a:r>
              <a:rPr lang="en-US" sz="2800" b="1" dirty="0" err="1">
                <a:solidFill>
                  <a:schemeClr val="bg1">
                    <a:lumMod val="95000"/>
                  </a:schemeClr>
                </a:solidFill>
                <a:latin typeface="Cambria"/>
                <a:cs typeface="Cambria"/>
              </a:rPr>
              <a:t>Unclonable</a:t>
            </a:r>
            <a:r>
              <a:rPr lang="en-US" sz="2800" b="1" dirty="0">
                <a:solidFill>
                  <a:schemeClr val="bg1">
                    <a:lumMod val="95000"/>
                  </a:schemeClr>
                </a:solidFill>
                <a:latin typeface="Cambria"/>
                <a:cs typeface="Cambria"/>
              </a:rPr>
              <a:t> Functions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by Exploiting the Latency-Reliability Tradeoff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in Modern Commodity DRAM Devices</a:t>
            </a:r>
            <a:endParaRPr lang="en-US" sz="1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2801475"/>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Hasan Hassan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782" y="59970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911164" y="5997065"/>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4146" y="4987127"/>
            <a:ext cx="2472546" cy="71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094" y="4710650"/>
            <a:ext cx="1323444" cy="112343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3892" y="3615592"/>
            <a:ext cx="1706059" cy="1706059"/>
          </a:xfrm>
          <a:prstGeom prst="rect">
            <a:avLst/>
          </a:prstGeom>
        </p:spPr>
      </p:pic>
      <p:sp>
        <p:nvSpPr>
          <p:cNvPr id="3" name="TextBox 2"/>
          <p:cNvSpPr txBox="1"/>
          <p:nvPr/>
        </p:nvSpPr>
        <p:spPr>
          <a:xfrm>
            <a:off x="2889695" y="5182362"/>
            <a:ext cx="3634451"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QR Code for the paper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https://</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people.inf.ethz.ch</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omutlu</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/pub/dram-latency-puf_hpca18.pdf</a:t>
            </a:r>
          </a:p>
        </p:txBody>
      </p:sp>
    </p:spTree>
    <p:extLst>
      <p:ext uri="{BB962C8B-B14F-4D97-AF65-F5344CB8AC3E}">
        <p14:creationId xmlns:p14="http://schemas.microsoft.com/office/powerpoint/2010/main" val="28438645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DRAM Latency PUFs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a:t>
            </a:r>
            <a:r>
              <a:rPr lang="en-US" sz="2000" u="sng" dirty="0"/>
              <a:t>Onur Mutlu</a:t>
            </a:r>
            <a:r>
              <a:rPr lang="en-US" sz="2000" dirty="0"/>
              <a:t>,</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a:stretch>
            <a:fillRect/>
          </a:stretch>
        </p:blipFill>
        <p:spPr>
          <a:xfrm>
            <a:off x="0" y="4224367"/>
            <a:ext cx="9144000" cy="1724913"/>
          </a:xfrm>
          <a:prstGeom prst="rect">
            <a:avLst/>
          </a:prstGeom>
        </p:spPr>
      </p:pic>
    </p:spTree>
    <p:extLst>
      <p:ext uri="{BB962C8B-B14F-4D97-AF65-F5344CB8AC3E}">
        <p14:creationId xmlns:p14="http://schemas.microsoft.com/office/powerpoint/2010/main" val="353943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Main Memory Latency Lags Behind</a:t>
            </a:r>
          </a:p>
        </p:txBody>
      </p:sp>
      <p:sp>
        <p:nvSpPr>
          <p:cNvPr id="9" name="TextBox 8"/>
          <p:cNvSpPr txBox="1"/>
          <p:nvPr/>
        </p:nvSpPr>
        <p:spPr>
          <a:xfrm>
            <a:off x="7744727" y="1230673"/>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D3B62"/>
                </a:solidFill>
                <a:effectLst/>
                <a:uLnTx/>
                <a:uFillTx/>
                <a:latin typeface="Tahoma"/>
                <a:ea typeface="+mn-ea"/>
                <a:cs typeface="+mn-cs"/>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742A"/>
                </a:solidFill>
                <a:effectLst/>
                <a:uLnTx/>
                <a:uFillTx/>
                <a:latin typeface="Tahoma"/>
                <a:ea typeface="+mn-ea"/>
                <a:cs typeface="+mn-cs"/>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4136"/>
                </a:solidFill>
                <a:effectLst/>
                <a:uLnTx/>
                <a:uFillTx/>
                <a:latin typeface="Tahoma"/>
                <a:ea typeface="+mn-ea"/>
                <a:cs typeface="+mn-cs"/>
              </a:rPr>
              <a:t>1.3x</a:t>
            </a:r>
            <a:endParaRPr kumimoji="0" lang="en-US" sz="3200" b="0" i="0" u="none" strike="noStrike" kern="1200" cap="none" spc="0" normalizeH="0" baseline="0" noProof="0" dirty="0">
              <a:ln>
                <a:noFill/>
              </a:ln>
              <a:solidFill>
                <a:srgbClr val="FF4136"/>
              </a:solidFill>
              <a:effectLst/>
              <a:uLnTx/>
              <a:uFillTx/>
              <a:latin typeface="Tahoma"/>
              <a:ea typeface="+mn-ea"/>
              <a:cs typeface="+mn-cs"/>
            </a:endParaRPr>
          </a:p>
        </p:txBody>
      </p:sp>
      <p:sp>
        <p:nvSpPr>
          <p:cNvPr id="12" name="TextBox 11"/>
          <p:cNvSpPr txBox="1"/>
          <p:nvPr/>
        </p:nvSpPr>
        <p:spPr>
          <a:xfrm>
            <a:off x="0" y="5723778"/>
            <a:ext cx="9144000" cy="615553"/>
          </a:xfrm>
          <a:prstGeom prst="rect">
            <a:avLst/>
          </a:prstGeom>
          <a:solidFill>
            <a:srgbClr val="FF413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FFFFFF"/>
                </a:solidFill>
                <a:effectLst/>
                <a:uLnTx/>
                <a:uFillTx/>
                <a:latin typeface="Tahoma"/>
                <a:ea typeface="+mn-ea"/>
                <a:cs typeface="+mn-cs"/>
              </a:rPr>
              <a:t>Memory latency remains almost constant</a:t>
            </a:r>
          </a:p>
        </p:txBody>
      </p:sp>
    </p:spTree>
    <p:extLst>
      <p:ext uri="{BB962C8B-B14F-4D97-AF65-F5344CB8AC3E}">
        <p14:creationId xmlns:p14="http://schemas.microsoft.com/office/powerpoint/2010/main" val="25788764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3400" b="1" i="1" dirty="0">
                <a:solidFill>
                  <a:schemeClr val="bg1">
                    <a:lumMod val="95000"/>
                  </a:schemeClr>
                </a:solidFill>
                <a:latin typeface="Cambria"/>
                <a:cs typeface="Cambria"/>
              </a:rPr>
              <a:t>D-</a:t>
            </a:r>
            <a:r>
              <a:rPr lang="en-US" sz="3400" b="1" i="1" dirty="0" err="1">
                <a:solidFill>
                  <a:schemeClr val="bg1">
                    <a:lumMod val="95000"/>
                  </a:schemeClr>
                </a:solidFill>
                <a:latin typeface="Cambria"/>
                <a:cs typeface="Cambria"/>
              </a:rPr>
              <a:t>RaNGe</a:t>
            </a:r>
            <a:r>
              <a:rPr lang="en-US" sz="3400" b="1" i="1" dirty="0">
                <a:solidFill>
                  <a:schemeClr val="bg1">
                    <a:lumMod val="95000"/>
                  </a:schemeClr>
                </a:solidFill>
                <a:latin typeface="Cambria"/>
                <a:cs typeface="Cambria"/>
              </a:rPr>
              <a:t>: </a:t>
            </a:r>
            <a:r>
              <a:rPr lang="en-US" sz="3400" b="1" dirty="0">
                <a:solidFill>
                  <a:schemeClr val="bg1">
                    <a:lumMod val="95000"/>
                  </a:schemeClr>
                </a:solidFill>
                <a:latin typeface="Cambria"/>
                <a:cs typeface="Cambria"/>
              </a:rPr>
              <a:t>Using Commodity DRAM Devices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to Generate True Random Numbers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with Low Latency and High Throughput</a:t>
            </a: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Lois </a:t>
            </a:r>
            <a:r>
              <a:rPr lang="en-US" b="1" dirty="0" err="1">
                <a:latin typeface="Cambria"/>
                <a:cs typeface="Cambria"/>
              </a:rPr>
              <a:t>Orosa</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716968" y="5909981"/>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43922" y="4616581"/>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0A79BC0-0603-1647-9891-AA85FD198804}"/>
              </a:ext>
            </a:extLst>
          </p:cNvPr>
          <p:cNvSpPr/>
          <p:nvPr/>
        </p:nvSpPr>
        <p:spPr>
          <a:xfrm>
            <a:off x="6352786" y="4324193"/>
            <a:ext cx="244971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HPCA 2019</a:t>
            </a:r>
          </a:p>
        </p:txBody>
      </p:sp>
    </p:spTree>
    <p:extLst>
      <p:ext uri="{BB962C8B-B14F-4D97-AF65-F5344CB8AC3E}">
        <p14:creationId xmlns:p14="http://schemas.microsoft.com/office/powerpoint/2010/main" val="35244292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b="1" dirty="0"/>
              <a:t>DRAM Latency Characterization of 282 LPDDR4 DRAM Devices</a:t>
            </a:r>
          </a:p>
        </p:txBody>
      </p:sp>
      <p:sp>
        <p:nvSpPr>
          <p:cNvPr id="3" name="Content Placeholder 2"/>
          <p:cNvSpPr>
            <a:spLocks noGrp="1"/>
          </p:cNvSpPr>
          <p:nvPr>
            <p:ph idx="1"/>
          </p:nvPr>
        </p:nvSpPr>
        <p:spPr>
          <a:xfrm>
            <a:off x="75991" y="1683657"/>
            <a:ext cx="8987622" cy="4546320"/>
          </a:xfrm>
        </p:spPr>
        <p:txBody>
          <a:bodyPr/>
          <a:lstStyle/>
          <a:p>
            <a:r>
              <a:rPr lang="en-US" sz="3200" dirty="0"/>
              <a:t>Latency failures come from accessing DRAM with </a:t>
            </a:r>
            <a:r>
              <a:rPr lang="en-US" sz="3200" b="1" dirty="0">
                <a:solidFill>
                  <a:srgbClr val="C00000"/>
                </a:solidFill>
              </a:rPr>
              <a:t>reduced</a:t>
            </a:r>
            <a:r>
              <a:rPr lang="en-US" sz="3200" dirty="0"/>
              <a:t> timing parameters.</a:t>
            </a:r>
          </a:p>
          <a:p>
            <a:endParaRPr lang="en-US" dirty="0"/>
          </a:p>
          <a:p>
            <a:r>
              <a:rPr lang="en-US" sz="3200" b="1" dirty="0"/>
              <a:t>Key Observations:</a:t>
            </a:r>
          </a:p>
          <a:p>
            <a:pPr marL="971550" lvl="1" indent="-514350">
              <a:buFont typeface="+mj-lt"/>
              <a:buAutoNum type="arabicPeriod"/>
            </a:pPr>
            <a:r>
              <a:rPr lang="en-US" dirty="0"/>
              <a:t>A cell’s </a:t>
            </a:r>
            <a:r>
              <a:rPr lang="en-US" b="1" dirty="0">
                <a:solidFill>
                  <a:schemeClr val="accent6">
                    <a:lumMod val="75000"/>
                  </a:schemeClr>
                </a:solidFill>
              </a:rPr>
              <a:t>latency failure</a:t>
            </a:r>
            <a:r>
              <a:rPr lang="en-US" dirty="0"/>
              <a:t> probability is determined by </a:t>
            </a:r>
            <a:r>
              <a:rPr lang="en-US" b="1" dirty="0">
                <a:solidFill>
                  <a:schemeClr val="accent5"/>
                </a:solidFill>
              </a:rPr>
              <a:t>random process variation</a:t>
            </a:r>
          </a:p>
          <a:p>
            <a:pPr marL="971550" lvl="1" indent="-514350">
              <a:buFont typeface="+mj-lt"/>
              <a:buAutoNum type="arabicPeriod"/>
            </a:pPr>
            <a:endParaRPr lang="en-US" sz="3200" dirty="0"/>
          </a:p>
          <a:p>
            <a:pPr marL="971550" lvl="1" indent="-514350">
              <a:buFont typeface="+mj-lt"/>
              <a:buAutoNum type="arabicPeriod"/>
            </a:pPr>
            <a:r>
              <a:rPr lang="en-US" dirty="0"/>
              <a:t>Some cells fail </a:t>
            </a:r>
            <a:r>
              <a:rPr lang="en-US" b="1" dirty="0">
                <a:solidFill>
                  <a:srgbClr val="7030A0"/>
                </a:solidFill>
              </a:rPr>
              <a:t>randomly</a:t>
            </a:r>
          </a:p>
          <a:p>
            <a:endParaRPr lang="en-US" dirty="0"/>
          </a:p>
        </p:txBody>
      </p:sp>
    </p:spTree>
    <p:extLst>
      <p:ext uri="{BB962C8B-B14F-4D97-AF65-F5344CB8AC3E}">
        <p14:creationId xmlns:p14="http://schemas.microsoft.com/office/powerpoint/2010/main" val="228404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1242623" y="246527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a:t>
            </a:r>
            <a:r>
              <a:rPr lang="en-US" b="1" dirty="0" err="1"/>
              <a:t>RaNGe</a:t>
            </a:r>
            <a:r>
              <a:rPr lang="en-US" b="1" dirty="0"/>
              <a:t> Key Idea</a:t>
            </a:r>
          </a:p>
        </p:txBody>
      </p:sp>
      <p:grpSp>
        <p:nvGrpSpPr>
          <p:cNvPr id="71" name="Group 70"/>
          <p:cNvGrpSpPr/>
          <p:nvPr/>
        </p:nvGrpSpPr>
        <p:grpSpPr>
          <a:xfrm>
            <a:off x="1624693" y="218771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583621" y="1139114"/>
            <a:ext cx="3114951" cy="2237453"/>
            <a:chOff x="235278" y="2377403"/>
            <a:chExt cx="3114951" cy="2237453"/>
          </a:xfrm>
        </p:grpSpPr>
        <p:sp>
          <p:nvSpPr>
            <p:cNvPr id="72" name="TextBox 71"/>
            <p:cNvSpPr txBox="1"/>
            <p:nvPr/>
          </p:nvSpPr>
          <p:spPr>
            <a:xfrm>
              <a:off x="235278" y="2377403"/>
              <a:ext cx="31149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0303"/>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DD0303"/>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DD0303"/>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DD0303"/>
                </a:solidFill>
                <a:effectLst/>
                <a:uLnTx/>
                <a:uFillTx/>
                <a:latin typeface="Cambria" charset="0"/>
                <a:ea typeface="Cambria" charset="0"/>
                <a:cs typeface="Cambria" charset="0"/>
              </a:endParaRPr>
            </a:p>
          </p:txBody>
        </p:sp>
        <p:cxnSp>
          <p:nvCxnSpPr>
            <p:cNvPr id="75" name="Straight Arrow Connector 74"/>
            <p:cNvCxnSpPr>
              <a:cxnSpLocks/>
              <a:endCxn id="54" idx="1"/>
            </p:cNvCxnSpPr>
            <p:nvPr/>
          </p:nvCxnSpPr>
          <p:spPr>
            <a:xfrm>
              <a:off x="1186517" y="3234119"/>
              <a:ext cx="454079" cy="1380737"/>
            </a:xfrm>
            <a:prstGeom prst="straightConnector1">
              <a:avLst/>
            </a:prstGeom>
            <a:ln w="69850">
              <a:solidFill>
                <a:srgbClr val="DD040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560125" y="838389"/>
            <a:ext cx="3131937" cy="1483886"/>
            <a:chOff x="5146466" y="2386922"/>
            <a:chExt cx="3131937" cy="1483886"/>
          </a:xfrm>
        </p:grpSpPr>
        <p:sp>
          <p:nvSpPr>
            <p:cNvPr id="73" name="TextBox 72"/>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cxnSpLocks/>
            </p:cNvCxnSpPr>
            <p:nvPr/>
          </p:nvCxnSpPr>
          <p:spPr>
            <a:xfrm flipH="1">
              <a:off x="5675087" y="3291787"/>
              <a:ext cx="684359" cy="57902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698389" y="492022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grpSp>
        <p:nvGrpSpPr>
          <p:cNvPr id="56" name="Group 55">
            <a:extLst>
              <a:ext uri="{FF2B5EF4-FFF2-40B4-BE49-F238E27FC236}">
                <a16:creationId xmlns:a16="http://schemas.microsoft.com/office/drawing/2014/main" id="{ED98B89D-57D5-9943-B3EB-B2B07AC17199}"/>
              </a:ext>
            </a:extLst>
          </p:cNvPr>
          <p:cNvGrpSpPr/>
          <p:nvPr/>
        </p:nvGrpSpPr>
        <p:grpSpPr>
          <a:xfrm>
            <a:off x="3304240" y="4637314"/>
            <a:ext cx="3131937" cy="1928552"/>
            <a:chOff x="5146466" y="1289367"/>
            <a:chExt cx="3131937" cy="1928552"/>
          </a:xfrm>
        </p:grpSpPr>
        <p:sp>
          <p:nvSpPr>
            <p:cNvPr id="58" name="TextBox 57">
              <a:extLst>
                <a:ext uri="{FF2B5EF4-FFF2-40B4-BE49-F238E27FC236}">
                  <a16:creationId xmlns:a16="http://schemas.microsoft.com/office/drawing/2014/main" id="{17361870-5ED6-FB42-B336-487AB0462FB4}"/>
                </a:ext>
              </a:extLst>
            </p:cNvPr>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35A20"/>
                  </a:solidFill>
                  <a:effectLst/>
                  <a:uLnTx/>
                  <a:uFillTx/>
                  <a:latin typeface="Cambria" charset="0"/>
                  <a:ea typeface="Cambria" charset="0"/>
                  <a:cs typeface="Cambria" charset="0"/>
                </a:rPr>
                <a:t>Fails randomly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35A20"/>
                  </a:solidFill>
                  <a:effectLst/>
                  <a:uLnTx/>
                  <a:uFillTx/>
                  <a:latin typeface="Cambria" charset="0"/>
                  <a:ea typeface="Cambria" charset="0"/>
                  <a:cs typeface="Cambria" charset="0"/>
                </a:rPr>
                <a:t>with reduced </a:t>
              </a:r>
              <a:r>
                <a:rPr kumimoji="0" lang="en-US" sz="2400" b="1" i="0" u="none" strike="noStrike" kern="1200" cap="none" spc="0" normalizeH="0" baseline="0" noProof="0" dirty="0" err="1">
                  <a:ln>
                    <a:noFill/>
                  </a:ln>
                  <a:solidFill>
                    <a:srgbClr val="C35A20"/>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C35A20"/>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C35A20"/>
                </a:solidFill>
                <a:effectLst/>
                <a:uLnTx/>
                <a:uFillTx/>
                <a:latin typeface="Cambria" charset="0"/>
                <a:ea typeface="Cambria" charset="0"/>
                <a:cs typeface="Cambria" charset="0"/>
              </a:endParaRPr>
            </a:p>
          </p:txBody>
        </p:sp>
        <p:cxnSp>
          <p:nvCxnSpPr>
            <p:cNvPr id="62" name="Straight Arrow Connector 61">
              <a:extLst>
                <a:ext uri="{FF2B5EF4-FFF2-40B4-BE49-F238E27FC236}">
                  <a16:creationId xmlns:a16="http://schemas.microsoft.com/office/drawing/2014/main" id="{BD1C2988-93FF-7B41-868E-13F3D06674B9}"/>
                </a:ext>
              </a:extLst>
            </p:cNvPr>
            <p:cNvCxnSpPr>
              <a:cxnSpLocks/>
            </p:cNvCxnSpPr>
            <p:nvPr/>
          </p:nvCxnSpPr>
          <p:spPr>
            <a:xfrm flipH="1" flipV="1">
              <a:off x="6022340" y="1289367"/>
              <a:ext cx="507182" cy="1097555"/>
            </a:xfrm>
            <a:prstGeom prst="straightConnector1">
              <a:avLst/>
            </a:prstGeom>
            <a:ln w="69850">
              <a:solidFill>
                <a:srgbClr val="C35A2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7024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1242623" y="246527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a:t>
            </a:r>
            <a:r>
              <a:rPr lang="en-US" b="1" dirty="0" err="1"/>
              <a:t>RaNGe</a:t>
            </a:r>
            <a:r>
              <a:rPr lang="en-US" b="1" dirty="0"/>
              <a:t> Key Idea</a:t>
            </a:r>
          </a:p>
        </p:txBody>
      </p:sp>
      <p:grpSp>
        <p:nvGrpSpPr>
          <p:cNvPr id="71" name="Group 70"/>
          <p:cNvGrpSpPr/>
          <p:nvPr/>
        </p:nvGrpSpPr>
        <p:grpSpPr>
          <a:xfrm>
            <a:off x="1624693" y="218771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583621" y="1139114"/>
            <a:ext cx="3114951" cy="2237453"/>
            <a:chOff x="235278" y="2377403"/>
            <a:chExt cx="3114951" cy="2237453"/>
          </a:xfrm>
        </p:grpSpPr>
        <p:sp>
          <p:nvSpPr>
            <p:cNvPr id="72" name="TextBox 71"/>
            <p:cNvSpPr txBox="1"/>
            <p:nvPr/>
          </p:nvSpPr>
          <p:spPr>
            <a:xfrm>
              <a:off x="235278" y="2377403"/>
              <a:ext cx="31149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0303"/>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DD0303"/>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DD0303"/>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DD0303"/>
                </a:solidFill>
                <a:effectLst/>
                <a:uLnTx/>
                <a:uFillTx/>
                <a:latin typeface="Cambria" charset="0"/>
                <a:ea typeface="Cambria" charset="0"/>
                <a:cs typeface="Cambria" charset="0"/>
              </a:endParaRPr>
            </a:p>
          </p:txBody>
        </p:sp>
        <p:cxnSp>
          <p:nvCxnSpPr>
            <p:cNvPr id="75" name="Straight Arrow Connector 74"/>
            <p:cNvCxnSpPr>
              <a:cxnSpLocks/>
              <a:endCxn id="54" idx="1"/>
            </p:cNvCxnSpPr>
            <p:nvPr/>
          </p:nvCxnSpPr>
          <p:spPr>
            <a:xfrm>
              <a:off x="1186517" y="3234119"/>
              <a:ext cx="454079" cy="1380737"/>
            </a:xfrm>
            <a:prstGeom prst="straightConnector1">
              <a:avLst/>
            </a:prstGeom>
            <a:ln w="69850">
              <a:solidFill>
                <a:srgbClr val="DD040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560125" y="838389"/>
            <a:ext cx="3131937" cy="1483886"/>
            <a:chOff x="5146466" y="2386922"/>
            <a:chExt cx="3131937" cy="1483886"/>
          </a:xfrm>
        </p:grpSpPr>
        <p:sp>
          <p:nvSpPr>
            <p:cNvPr id="73" name="TextBox 72"/>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cxnSpLocks/>
            </p:cNvCxnSpPr>
            <p:nvPr/>
          </p:nvCxnSpPr>
          <p:spPr>
            <a:xfrm flipH="1">
              <a:off x="5675087" y="3291787"/>
              <a:ext cx="684359" cy="57902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698389" y="492022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grpSp>
        <p:nvGrpSpPr>
          <p:cNvPr id="56" name="Group 55">
            <a:extLst>
              <a:ext uri="{FF2B5EF4-FFF2-40B4-BE49-F238E27FC236}">
                <a16:creationId xmlns:a16="http://schemas.microsoft.com/office/drawing/2014/main" id="{ED98B89D-57D5-9943-B3EB-B2B07AC17199}"/>
              </a:ext>
            </a:extLst>
          </p:cNvPr>
          <p:cNvGrpSpPr/>
          <p:nvPr/>
        </p:nvGrpSpPr>
        <p:grpSpPr>
          <a:xfrm>
            <a:off x="3304240" y="4637314"/>
            <a:ext cx="3131937" cy="1928552"/>
            <a:chOff x="5146466" y="1289367"/>
            <a:chExt cx="3131937" cy="1928552"/>
          </a:xfrm>
        </p:grpSpPr>
        <p:sp>
          <p:nvSpPr>
            <p:cNvPr id="58" name="TextBox 57">
              <a:extLst>
                <a:ext uri="{FF2B5EF4-FFF2-40B4-BE49-F238E27FC236}">
                  <a16:creationId xmlns:a16="http://schemas.microsoft.com/office/drawing/2014/main" id="{17361870-5ED6-FB42-B336-487AB0462FB4}"/>
                </a:ext>
              </a:extLst>
            </p:cNvPr>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35A20"/>
                  </a:solidFill>
                  <a:effectLst/>
                  <a:uLnTx/>
                  <a:uFillTx/>
                  <a:latin typeface="Cambria" charset="0"/>
                  <a:ea typeface="Cambria" charset="0"/>
                  <a:cs typeface="Cambria" charset="0"/>
                </a:rPr>
                <a:t>Fails randomly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35A20"/>
                  </a:solidFill>
                  <a:effectLst/>
                  <a:uLnTx/>
                  <a:uFillTx/>
                  <a:latin typeface="Cambria" charset="0"/>
                  <a:ea typeface="Cambria" charset="0"/>
                  <a:cs typeface="Cambria" charset="0"/>
                </a:rPr>
                <a:t>with reduced </a:t>
              </a:r>
              <a:r>
                <a:rPr kumimoji="0" lang="en-US" sz="2400" b="1" i="0" u="none" strike="noStrike" kern="1200" cap="none" spc="0" normalizeH="0" baseline="0" noProof="0" dirty="0" err="1">
                  <a:ln>
                    <a:noFill/>
                  </a:ln>
                  <a:solidFill>
                    <a:srgbClr val="C35A20"/>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C35A20"/>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C35A20"/>
                </a:solidFill>
                <a:effectLst/>
                <a:uLnTx/>
                <a:uFillTx/>
                <a:latin typeface="Cambria" charset="0"/>
                <a:ea typeface="Cambria" charset="0"/>
                <a:cs typeface="Cambria" charset="0"/>
              </a:endParaRPr>
            </a:p>
          </p:txBody>
        </p:sp>
        <p:cxnSp>
          <p:nvCxnSpPr>
            <p:cNvPr id="62" name="Straight Arrow Connector 61">
              <a:extLst>
                <a:ext uri="{FF2B5EF4-FFF2-40B4-BE49-F238E27FC236}">
                  <a16:creationId xmlns:a16="http://schemas.microsoft.com/office/drawing/2014/main" id="{BD1C2988-93FF-7B41-868E-13F3D06674B9}"/>
                </a:ext>
              </a:extLst>
            </p:cNvPr>
            <p:cNvCxnSpPr>
              <a:cxnSpLocks/>
            </p:cNvCxnSpPr>
            <p:nvPr/>
          </p:nvCxnSpPr>
          <p:spPr>
            <a:xfrm flipH="1" flipV="1">
              <a:off x="6022340" y="1289367"/>
              <a:ext cx="507182" cy="1097555"/>
            </a:xfrm>
            <a:prstGeom prst="straightConnector1">
              <a:avLst/>
            </a:prstGeom>
            <a:ln w="69850">
              <a:solidFill>
                <a:srgbClr val="C35A20"/>
              </a:solidFill>
              <a:tailEnd type="triangle"/>
            </a:ln>
          </p:spPr>
          <p:style>
            <a:lnRef idx="1">
              <a:schemeClr val="accent1"/>
            </a:lnRef>
            <a:fillRef idx="0">
              <a:schemeClr val="accent1"/>
            </a:fillRef>
            <a:effectRef idx="0">
              <a:schemeClr val="accent1"/>
            </a:effectRef>
            <a:fontRef idx="minor">
              <a:schemeClr val="tx1"/>
            </a:fontRef>
          </p:style>
        </p:cxnSp>
      </p:grpSp>
      <p:sp>
        <p:nvSpPr>
          <p:cNvPr id="63" name="Rectangle 62">
            <a:extLst>
              <a:ext uri="{FF2B5EF4-FFF2-40B4-BE49-F238E27FC236}">
                <a16:creationId xmlns:a16="http://schemas.microsoft.com/office/drawing/2014/main" id="{BF2CD1F0-5846-594F-B270-8C3A584CF480}"/>
              </a:ext>
            </a:extLst>
          </p:cNvPr>
          <p:cNvSpPr/>
          <p:nvPr/>
        </p:nvSpPr>
        <p:spPr>
          <a:xfrm>
            <a:off x="0" y="842653"/>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45B52334-CB0A-604B-9A4B-B1858C38945F}"/>
              </a:ext>
            </a:extLst>
          </p:cNvPr>
          <p:cNvSpPr txBox="1"/>
          <p:nvPr/>
        </p:nvSpPr>
        <p:spPr>
          <a:xfrm>
            <a:off x="322441" y="1981850"/>
            <a:ext cx="8494721" cy="2554545"/>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We refer to cells that fail randomly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when accessed with a reduced </a:t>
            </a:r>
            <a:r>
              <a:rPr kumimoji="0" lang="en-US" sz="3200" b="1" i="0" u="none" strike="noStrike" kern="1200" cap="none" spc="0" normalizeH="0" baseline="0" noProof="0" dirty="0" err="1">
                <a:ln>
                  <a:noFill/>
                </a:ln>
                <a:solidFill>
                  <a:prstClr val="black"/>
                </a:solidFill>
                <a:effectLst/>
                <a:uLnTx/>
                <a:uFillTx/>
                <a:latin typeface="Cambria" charset="0"/>
                <a:ea typeface="Cambria" charset="0"/>
                <a:cs typeface="Cambria" charset="0"/>
              </a:rPr>
              <a:t>t</a:t>
            </a:r>
            <a:r>
              <a:rPr kumimoji="0" lang="en-US" sz="3200" b="1" i="0" u="none" strike="noStrike" kern="1200" cap="none" spc="0" normalizeH="0" baseline="-25000" noProof="0" dirty="0" err="1">
                <a:ln>
                  <a:noFill/>
                </a:ln>
                <a:solidFill>
                  <a:prstClr val="black"/>
                </a:solidFill>
                <a:effectLst/>
                <a:uLnTx/>
                <a:uFillTx/>
                <a:latin typeface="Cambria" charset="0"/>
                <a:ea typeface="Cambria" charset="0"/>
                <a:cs typeface="Cambria" charset="0"/>
              </a:rPr>
              <a:t>RCD</a:t>
            </a:r>
            <a:endParaRPr kumimoji="0" lang="en-US" sz="3200" b="1" i="0" u="none" strike="noStrike" kern="1200" cap="none" spc="0" normalizeH="0" baseline="-2500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as RNG cells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 </a:t>
            </a: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74" name="Rectangle 73">
            <a:extLst>
              <a:ext uri="{FF2B5EF4-FFF2-40B4-BE49-F238E27FC236}">
                <a16:creationId xmlns:a16="http://schemas.microsoft.com/office/drawing/2014/main" id="{7AB243BE-6CD5-1C4E-9CA1-747B6DDAD327}"/>
              </a:ext>
            </a:extLst>
          </p:cNvPr>
          <p:cNvSpPr/>
          <p:nvPr/>
        </p:nvSpPr>
        <p:spPr>
          <a:xfrm>
            <a:off x="2189770" y="5503314"/>
            <a:ext cx="5411829" cy="1265273"/>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1985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Our D-</a:t>
            </a:r>
            <a:r>
              <a:rPr lang="en-US" b="1" dirty="0" err="1"/>
              <a:t>RaNGe</a:t>
            </a:r>
            <a:r>
              <a:rPr lang="en-US" b="1" dirty="0"/>
              <a:t> Evaluation</a:t>
            </a:r>
          </a:p>
        </p:txBody>
      </p:sp>
      <p:sp>
        <p:nvSpPr>
          <p:cNvPr id="3" name="Content Placeholder 2"/>
          <p:cNvSpPr>
            <a:spLocks noGrp="1"/>
          </p:cNvSpPr>
          <p:nvPr>
            <p:ph idx="1"/>
          </p:nvPr>
        </p:nvSpPr>
        <p:spPr>
          <a:xfrm>
            <a:off x="268026" y="1169461"/>
            <a:ext cx="8603552" cy="5318753"/>
          </a:xfrm>
        </p:spPr>
        <p:txBody>
          <a:bodyPr/>
          <a:lstStyle/>
          <a:p>
            <a:r>
              <a:rPr lang="en-US" sz="3200" dirty="0"/>
              <a:t>We generate </a:t>
            </a:r>
            <a:r>
              <a:rPr lang="en-US" sz="3200" b="1" dirty="0">
                <a:solidFill>
                  <a:schemeClr val="accent1">
                    <a:lumMod val="75000"/>
                  </a:schemeClr>
                </a:solidFill>
              </a:rPr>
              <a:t>random values </a:t>
            </a:r>
            <a:r>
              <a:rPr lang="en-US" sz="3200" dirty="0"/>
              <a:t>by repeatedly accessing </a:t>
            </a:r>
            <a:r>
              <a:rPr lang="en-US" sz="3200" b="1" dirty="0">
                <a:solidFill>
                  <a:schemeClr val="accent1">
                    <a:lumMod val="75000"/>
                  </a:schemeClr>
                </a:solidFill>
              </a:rPr>
              <a:t>RNG cells</a:t>
            </a:r>
            <a:r>
              <a:rPr lang="en-US" sz="3200" dirty="0"/>
              <a:t> and aggregating the data read </a:t>
            </a:r>
          </a:p>
          <a:p>
            <a:endParaRPr lang="en-US" sz="1000" dirty="0"/>
          </a:p>
          <a:p>
            <a:r>
              <a:rPr lang="en-US" sz="3200" dirty="0"/>
              <a:t>The random data satisfies the NIST statistical test suite for randomness </a:t>
            </a:r>
          </a:p>
          <a:p>
            <a:endParaRPr lang="en-US" sz="1000" b="1" dirty="0">
              <a:solidFill>
                <a:srgbClr val="0070C0"/>
              </a:solidFill>
            </a:endParaRPr>
          </a:p>
          <a:p>
            <a:r>
              <a:rPr lang="en-US" sz="3200" dirty="0"/>
              <a:t>The </a:t>
            </a:r>
            <a:r>
              <a:rPr lang="en-US" sz="3200" b="1" dirty="0">
                <a:solidFill>
                  <a:schemeClr val="accent1">
                    <a:lumMod val="75000"/>
                  </a:schemeClr>
                </a:solidFill>
              </a:rPr>
              <a:t>D-</a:t>
            </a:r>
            <a:r>
              <a:rPr lang="en-US" sz="3200" b="1" dirty="0" err="1">
                <a:solidFill>
                  <a:schemeClr val="accent1">
                    <a:lumMod val="75000"/>
                  </a:schemeClr>
                </a:solidFill>
              </a:rPr>
              <a:t>RaNGE</a:t>
            </a:r>
            <a:r>
              <a:rPr lang="en-US" sz="3200" dirty="0"/>
              <a:t> generates random numbers </a:t>
            </a:r>
          </a:p>
          <a:p>
            <a:pPr lvl="1"/>
            <a:r>
              <a:rPr lang="en-US" b="1" dirty="0"/>
              <a:t>Throughput</a:t>
            </a:r>
            <a:r>
              <a:rPr lang="en-US" dirty="0"/>
              <a:t>: 717.4 Mb/s </a:t>
            </a:r>
          </a:p>
          <a:p>
            <a:pPr lvl="1"/>
            <a:r>
              <a:rPr lang="en-US" b="1" dirty="0"/>
              <a:t>Latency</a:t>
            </a:r>
            <a:r>
              <a:rPr lang="en-US" dirty="0"/>
              <a:t>: 64 bits in &lt;1us</a:t>
            </a:r>
          </a:p>
          <a:p>
            <a:pPr lvl="1"/>
            <a:r>
              <a:rPr lang="en-US" b="1" dirty="0"/>
              <a:t>Power</a:t>
            </a:r>
            <a:r>
              <a:rPr lang="en-US" dirty="0"/>
              <a:t>: 4.4 </a:t>
            </a:r>
            <a:r>
              <a:rPr lang="en-US" dirty="0" err="1"/>
              <a:t>nJ</a:t>
            </a:r>
            <a:r>
              <a:rPr lang="en-US" dirty="0"/>
              <a:t>/bit</a:t>
            </a:r>
          </a:p>
          <a:p>
            <a:pPr marL="457200" lvl="1" indent="0">
              <a:buNone/>
            </a:pPr>
            <a:endParaRPr lang="en-US" sz="2400" dirty="0"/>
          </a:p>
          <a:p>
            <a:endParaRPr lang="en-US" sz="3200" b="1" dirty="0">
              <a:solidFill>
                <a:srgbClr val="7030A0"/>
              </a:solidFill>
            </a:endParaRPr>
          </a:p>
        </p:txBody>
      </p:sp>
    </p:spTree>
    <p:extLst>
      <p:ext uri="{BB962C8B-B14F-4D97-AF65-F5344CB8AC3E}">
        <p14:creationId xmlns:p14="http://schemas.microsoft.com/office/powerpoint/2010/main" val="156208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3400" b="1" i="1" dirty="0">
                <a:solidFill>
                  <a:schemeClr val="bg1">
                    <a:lumMod val="95000"/>
                  </a:schemeClr>
                </a:solidFill>
                <a:latin typeface="Cambria"/>
                <a:cs typeface="Cambria"/>
              </a:rPr>
              <a:t>D-</a:t>
            </a:r>
            <a:r>
              <a:rPr lang="en-US" sz="3400" b="1" i="1" dirty="0" err="1">
                <a:solidFill>
                  <a:schemeClr val="bg1">
                    <a:lumMod val="95000"/>
                  </a:schemeClr>
                </a:solidFill>
                <a:latin typeface="Cambria"/>
                <a:cs typeface="Cambria"/>
              </a:rPr>
              <a:t>RaNGe</a:t>
            </a:r>
            <a:r>
              <a:rPr lang="en-US" sz="3400" b="1" i="1" dirty="0">
                <a:solidFill>
                  <a:schemeClr val="bg1">
                    <a:lumMod val="95000"/>
                  </a:schemeClr>
                </a:solidFill>
                <a:latin typeface="Cambria"/>
                <a:cs typeface="Cambria"/>
              </a:rPr>
              <a:t>: </a:t>
            </a:r>
            <a:r>
              <a:rPr lang="en-US" sz="3400" b="1" dirty="0">
                <a:solidFill>
                  <a:schemeClr val="bg1">
                    <a:lumMod val="95000"/>
                  </a:schemeClr>
                </a:solidFill>
                <a:latin typeface="Cambria"/>
                <a:cs typeface="Cambria"/>
              </a:rPr>
              <a:t>Using Commodity DRAM Devices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to Generate True Random Numbers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with Low Latency and High Throughput</a:t>
            </a: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Lois </a:t>
            </a:r>
            <a:r>
              <a:rPr lang="en-US" b="1" dirty="0" err="1">
                <a:latin typeface="Cambria"/>
                <a:cs typeface="Cambria"/>
              </a:rPr>
              <a:t>Orosa</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716968" y="5909981"/>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43922" y="4616581"/>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0A79BC0-0603-1647-9891-AA85FD198804}"/>
              </a:ext>
            </a:extLst>
          </p:cNvPr>
          <p:cNvSpPr/>
          <p:nvPr/>
        </p:nvSpPr>
        <p:spPr>
          <a:xfrm>
            <a:off x="6352786" y="4616581"/>
            <a:ext cx="244971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HPCA 2019</a:t>
            </a:r>
          </a:p>
        </p:txBody>
      </p:sp>
    </p:spTree>
    <p:extLst>
      <p:ext uri="{BB962C8B-B14F-4D97-AF65-F5344CB8AC3E}">
        <p14:creationId xmlns:p14="http://schemas.microsoft.com/office/powerpoint/2010/main" val="616083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sz="3400" dirty="0"/>
              <a:t>DRAM Latency True Random Number Generator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Jeremie</a:t>
            </a:r>
            <a:r>
              <a:rPr lang="en-US" sz="2000" dirty="0"/>
              <a:t> S. Kim, Minesh Patel, Hasan Hassan, Lois </a:t>
            </a:r>
            <a:r>
              <a:rPr lang="en-US" sz="2000" dirty="0" err="1"/>
              <a:t>Orosa</a:t>
            </a:r>
            <a:r>
              <a:rPr lang="en-US" sz="2000" dirty="0"/>
              <a:t>, and Onur Mutlu,</a:t>
            </a:r>
            <a:br>
              <a:rPr lang="en-US" sz="2000" dirty="0"/>
            </a:br>
            <a:r>
              <a:rPr lang="en-US" sz="2000" b="1" dirty="0">
                <a:hlinkClick r:id="rId2"/>
              </a:rPr>
              <a:t>"D-RaNGe: Using Commodity DRAM Devices to Generate True Random Numbers with Low Latency and High Throughput"</a:t>
            </a:r>
            <a:r>
              <a:rPr lang="en-US" sz="2000" dirty="0"/>
              <a:t> </a:t>
            </a:r>
            <a:br>
              <a:rPr lang="en-US" sz="2000" dirty="0"/>
            </a:br>
            <a:r>
              <a:rPr lang="en-US" sz="2000" i="1" dirty="0"/>
              <a:t>Proceedings of the </a:t>
            </a:r>
            <a:r>
              <a:rPr lang="en-US" sz="2000" i="1" dirty="0">
                <a:hlinkClick r:id="rId3"/>
              </a:rPr>
              <a:t>25th International Symposium on High-Performance Computer Architecture</a:t>
            </a:r>
            <a:r>
              <a:rPr lang="en-US" sz="2000" i="1" dirty="0"/>
              <a:t> (</a:t>
            </a:r>
            <a:r>
              <a:rPr lang="en-US" sz="2000" b="1" i="1" dirty="0"/>
              <a:t>HPCA</a:t>
            </a:r>
            <a:r>
              <a:rPr lang="en-US" sz="2000" i="1" dirty="0"/>
              <a:t>)</a:t>
            </a:r>
            <a:r>
              <a:rPr lang="en-US" sz="2000" dirty="0"/>
              <a:t>, Washington, DC, USA, February 2019.</a:t>
            </a:r>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4"/>
          <a:stretch>
            <a:fillRect/>
          </a:stretch>
        </p:blipFill>
        <p:spPr>
          <a:xfrm>
            <a:off x="0" y="3480756"/>
            <a:ext cx="9144000" cy="2180492"/>
          </a:xfrm>
          <a:prstGeom prst="rect">
            <a:avLst/>
          </a:prstGeom>
        </p:spPr>
      </p:pic>
    </p:spTree>
    <p:extLst>
      <p:ext uri="{BB962C8B-B14F-4D97-AF65-F5344CB8AC3E}">
        <p14:creationId xmlns:p14="http://schemas.microsoft.com/office/powerpoint/2010/main" val="69299140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Other Ideas on </a:t>
            </a:r>
            <a:br>
              <a:rPr lang="en-US" dirty="0"/>
            </a:br>
            <a:r>
              <a:rPr lang="en-US" dirty="0"/>
              <a:t>	Reducing DRAM Latency</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24717498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A6333-34F0-B840-8F7C-8EE01BD0583E}"/>
              </a:ext>
            </a:extLst>
          </p:cNvPr>
          <p:cNvSpPr>
            <a:spLocks noGrp="1"/>
          </p:cNvSpPr>
          <p:nvPr>
            <p:ph type="title"/>
          </p:nvPr>
        </p:nvSpPr>
        <p:spPr/>
        <p:txBody>
          <a:bodyPr/>
          <a:lstStyle/>
          <a:p>
            <a:r>
              <a:rPr lang="en-US" dirty="0"/>
              <a:t>Solar-DRAM: Exploiting Spatial Variation</a:t>
            </a:r>
          </a:p>
        </p:txBody>
      </p:sp>
      <p:sp>
        <p:nvSpPr>
          <p:cNvPr id="3" name="Content Placeholder 2">
            <a:extLst>
              <a:ext uri="{FF2B5EF4-FFF2-40B4-BE49-F238E27FC236}">
                <a16:creationId xmlns:a16="http://schemas.microsoft.com/office/drawing/2014/main" id="{B203D3F7-8F9D-FA40-B1DE-900CFFDF927E}"/>
              </a:ext>
            </a:extLst>
          </p:cNvPr>
          <p:cNvSpPr>
            <a:spLocks noGrp="1"/>
          </p:cNvSpPr>
          <p:nvPr>
            <p:ph idx="1"/>
          </p:nvPr>
        </p:nvSpPr>
        <p:spPr>
          <a:xfrm>
            <a:off x="228600" y="1052736"/>
            <a:ext cx="8610600" cy="5195664"/>
          </a:xfrm>
        </p:spPr>
        <p:txBody>
          <a:bodyPr/>
          <a:lstStyle/>
          <a:p>
            <a:r>
              <a:rPr lang="en-US" sz="2000" dirty="0" err="1"/>
              <a:t>Jeremie</a:t>
            </a:r>
            <a:r>
              <a:rPr lang="en-US" sz="2000" dirty="0"/>
              <a:t> S. Kim, Minesh Patel, Hasan Hassan, and Onur Mutlu,</a:t>
            </a:r>
            <a:br>
              <a:rPr lang="en-US" sz="2000" dirty="0"/>
            </a:br>
            <a:r>
              <a:rPr lang="en-US" sz="2000" b="1" dirty="0">
                <a:hlinkClick r:id="rId2"/>
              </a:rPr>
              <a:t>"Solar-DRAM: Reducing DRAM Access Latency by Exploiting the Variation in Local Bitlines"</a:t>
            </a:r>
            <a:br>
              <a:rPr lang="en-US" sz="2000" dirty="0"/>
            </a:br>
            <a:r>
              <a:rPr lang="en-US" sz="2000" i="1" dirty="0"/>
              <a:t>Proceedings of the </a:t>
            </a:r>
            <a:r>
              <a:rPr lang="en-US" sz="2000" i="1" dirty="0">
                <a:hlinkClick r:id="rId3"/>
              </a:rPr>
              <a:t>36th IEEE International Conference on Computer Design</a:t>
            </a:r>
            <a:r>
              <a:rPr lang="en-US" sz="2000" i="1" dirty="0"/>
              <a:t> (</a:t>
            </a:r>
            <a:r>
              <a:rPr lang="en-US" sz="2000" b="1" i="1" dirty="0"/>
              <a:t>ICCD</a:t>
            </a:r>
            <a:r>
              <a:rPr lang="en-US" sz="2000" i="1" dirty="0"/>
              <a:t>)</a:t>
            </a:r>
            <a:r>
              <a:rPr lang="en-US" sz="2000" dirty="0"/>
              <a:t>, Orlando, FL, USA, October 2018. </a:t>
            </a:r>
          </a:p>
        </p:txBody>
      </p:sp>
      <p:sp>
        <p:nvSpPr>
          <p:cNvPr id="4" name="Slide Number Placeholder 3">
            <a:extLst>
              <a:ext uri="{FF2B5EF4-FFF2-40B4-BE49-F238E27FC236}">
                <a16:creationId xmlns:a16="http://schemas.microsoft.com/office/drawing/2014/main" id="{88DC2D37-A78C-0648-B151-5ED1AD10F385}"/>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a:extLst>
              <a:ext uri="{FF2B5EF4-FFF2-40B4-BE49-F238E27FC236}">
                <a16:creationId xmlns:a16="http://schemas.microsoft.com/office/drawing/2014/main" id="{CB69C954-FEAD-B845-8285-95B6ED75AC6A}"/>
              </a:ext>
            </a:extLst>
          </p:cNvPr>
          <p:cNvPicPr>
            <a:picLocks noChangeAspect="1"/>
          </p:cNvPicPr>
          <p:nvPr/>
        </p:nvPicPr>
        <p:blipFill>
          <a:blip r:embed="rId4"/>
          <a:stretch>
            <a:fillRect/>
          </a:stretch>
        </p:blipFill>
        <p:spPr>
          <a:xfrm>
            <a:off x="0" y="3573016"/>
            <a:ext cx="9144000" cy="2022466"/>
          </a:xfrm>
          <a:prstGeom prst="rect">
            <a:avLst/>
          </a:prstGeom>
        </p:spPr>
      </p:pic>
    </p:spTree>
    <p:extLst>
      <p:ext uri="{BB962C8B-B14F-4D97-AF65-F5344CB8AC3E}">
        <p14:creationId xmlns:p14="http://schemas.microsoft.com/office/powerpoint/2010/main" val="172969492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ChargeCache: Exploiting Access Patterns</a:t>
            </a:r>
          </a:p>
        </p:txBody>
      </p:sp>
      <p:sp>
        <p:nvSpPr>
          <p:cNvPr id="3" name="Content Placeholder 2"/>
          <p:cNvSpPr>
            <a:spLocks noGrp="1"/>
          </p:cNvSpPr>
          <p:nvPr>
            <p:ph idx="1"/>
          </p:nvPr>
        </p:nvSpPr>
        <p:spPr>
          <a:xfrm>
            <a:off x="228600" y="997527"/>
            <a:ext cx="8915400" cy="5193723"/>
          </a:xfrm>
        </p:spPr>
        <p:txBody>
          <a:bodyPr/>
          <a:lstStyle/>
          <a:p>
            <a:r>
              <a:rPr lang="en-US" sz="2100" dirty="0" err="1"/>
              <a:t>Hasan</a:t>
            </a:r>
            <a:r>
              <a:rPr lang="en-US" sz="2100" dirty="0"/>
              <a:t> Hassan, Gennady Pekhimenko, </a:t>
            </a:r>
            <a:r>
              <a:rPr lang="en-US" sz="2100" dirty="0" err="1"/>
              <a:t>Nandita</a:t>
            </a:r>
            <a:r>
              <a:rPr lang="en-US" sz="2100" dirty="0"/>
              <a:t> </a:t>
            </a:r>
            <a:r>
              <a:rPr lang="en-US" sz="2100" dirty="0" err="1"/>
              <a:t>Vijaykumar</a:t>
            </a:r>
            <a:r>
              <a:rPr lang="en-US" sz="2100" dirty="0"/>
              <a:t>, </a:t>
            </a:r>
            <a:r>
              <a:rPr lang="en-US" sz="2100" dirty="0" err="1"/>
              <a:t>Vivek</a:t>
            </a:r>
            <a:r>
              <a:rPr lang="en-US" sz="2100" dirty="0"/>
              <a:t> Seshadri, </a:t>
            </a:r>
            <a:r>
              <a:rPr lang="en-US" sz="2100" dirty="0" err="1"/>
              <a:t>Donghyuk</a:t>
            </a:r>
            <a:r>
              <a:rPr lang="en-US" sz="2100" dirty="0"/>
              <a:t> Lee, </a:t>
            </a:r>
            <a:r>
              <a:rPr lang="en-US" sz="2100" dirty="0" err="1"/>
              <a:t>Oguz</a:t>
            </a:r>
            <a:r>
              <a:rPr lang="en-US" sz="2100" dirty="0"/>
              <a:t> </a:t>
            </a:r>
            <a:r>
              <a:rPr lang="en-US" sz="2100" dirty="0" err="1"/>
              <a:t>Ergin</a:t>
            </a:r>
            <a:r>
              <a:rPr lang="en-US" sz="2100" dirty="0"/>
              <a:t>, and Onur Mutlu,</a:t>
            </a:r>
            <a:br>
              <a:rPr lang="en-US" sz="2100" dirty="0"/>
            </a:br>
            <a:r>
              <a:rPr lang="en-US" sz="2100" b="1" dirty="0">
                <a:hlinkClick r:id="rId2"/>
              </a:rPr>
              <a:t>"ChargeCache: Reducing DRAM Latency by Exploiting Row Access Locality"</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a:p>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315391"/>
            <a:ext cx="9144000" cy="2497985"/>
          </a:xfrm>
          <a:prstGeom prst="rect">
            <a:avLst/>
          </a:prstGeom>
        </p:spPr>
      </p:pic>
    </p:spTree>
    <p:extLst>
      <p:ext uri="{BB962C8B-B14F-4D97-AF65-F5344CB8AC3E}">
        <p14:creationId xmlns:p14="http://schemas.microsoft.com/office/powerpoint/2010/main" val="94270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Closer Look </a:t>
            </a:r>
            <a:r>
              <a:rPr lang="is-IS"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16943" y="1196752"/>
            <a:ext cx="8937289" cy="4176464"/>
          </a:xfrm>
          <a:prstGeom prst="rect">
            <a:avLst/>
          </a:prstGeom>
        </p:spPr>
      </p:pic>
      <p:sp>
        <p:nvSpPr>
          <p:cNvPr id="7" name="TextBox 6"/>
          <p:cNvSpPr txBox="1"/>
          <p:nvPr/>
        </p:nvSpPr>
        <p:spPr>
          <a:xfrm>
            <a:off x="180084" y="5733256"/>
            <a:ext cx="892842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Chang+, “</a:t>
            </a: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Understanding Latency Variation in Modern DRAM Chips: Experimental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Characterization, Analysis, and Optimization"</a:t>
            </a:r>
            <a:r>
              <a:rPr kumimoji="0" lang="en-US" sz="1700" b="0" i="0" u="none" strike="noStrike" kern="1200" cap="none" spc="0" normalizeH="0" baseline="0" noProof="0" dirty="0">
                <a:ln>
                  <a:noFill/>
                </a:ln>
                <a:solidFill>
                  <a:srgbClr val="000000"/>
                </a:solidFill>
                <a:effectLst/>
                <a:uLnTx/>
                <a:uFillTx/>
                <a:latin typeface="Tahoma"/>
                <a:ea typeface="+mn-ea"/>
                <a:cs typeface="+mn-cs"/>
              </a:rPr>
              <a:t>,” SIGMETRICS 2016.</a:t>
            </a:r>
          </a:p>
        </p:txBody>
      </p:sp>
    </p:spTree>
    <p:extLst>
      <p:ext uri="{BB962C8B-B14F-4D97-AF65-F5344CB8AC3E}">
        <p14:creationId xmlns:p14="http://schemas.microsoft.com/office/powerpoint/2010/main" val="325489928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Reducing Refresh Latency</a:t>
            </a:r>
          </a:p>
        </p:txBody>
      </p:sp>
      <p:sp>
        <p:nvSpPr>
          <p:cNvPr id="3" name="Content Placeholder 2"/>
          <p:cNvSpPr>
            <a:spLocks noGrp="1"/>
          </p:cNvSpPr>
          <p:nvPr>
            <p:ph idx="1"/>
          </p:nvPr>
        </p:nvSpPr>
        <p:spPr>
          <a:xfrm>
            <a:off x="228600" y="980728"/>
            <a:ext cx="8915400" cy="5193723"/>
          </a:xfrm>
        </p:spPr>
        <p:txBody>
          <a:bodyPr/>
          <a:lstStyle/>
          <a:p>
            <a:r>
              <a:rPr lang="en-US" dirty="0"/>
              <a:t>Anup Das, Hasan Hassan, and Onur Mutlu,</a:t>
            </a:r>
            <a:br>
              <a:rPr lang="en-US" dirty="0"/>
            </a:br>
            <a:r>
              <a:rPr lang="en-US" b="1" dirty="0">
                <a:hlinkClick r:id="rId2"/>
              </a:rPr>
              <a:t>"VRL-DRAM: Improving DRAM Performance via Variable Refresh Latency"</a:t>
            </a:r>
            <a:br>
              <a:rPr lang="en-US" dirty="0"/>
            </a:br>
            <a:r>
              <a:rPr lang="en-US" i="1" dirty="0"/>
              <a:t>Proceedings of the </a:t>
            </a:r>
            <a:r>
              <a:rPr lang="en-US" i="1" dirty="0">
                <a:hlinkClick r:id="rId3"/>
              </a:rPr>
              <a:t>55th Design Automation Conference</a:t>
            </a:r>
            <a:r>
              <a:rPr lang="en-US" i="1" dirty="0"/>
              <a:t> (</a:t>
            </a:r>
            <a:r>
              <a:rPr lang="en-US" b="1" i="1" dirty="0"/>
              <a:t>DAC</a:t>
            </a:r>
            <a:r>
              <a:rPr lang="en-US" i="1" dirty="0"/>
              <a:t>)</a:t>
            </a:r>
            <a:r>
              <a:rPr lang="en-US" dirty="0"/>
              <a:t>, San Francisco, CA, USA, June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F6FB4DB5-F4F4-BB45-BE1E-975C9983FAD6}"/>
              </a:ext>
            </a:extLst>
          </p:cNvPr>
          <p:cNvPicPr>
            <a:picLocks noChangeAspect="1"/>
          </p:cNvPicPr>
          <p:nvPr/>
        </p:nvPicPr>
        <p:blipFill>
          <a:blip r:embed="rId4"/>
          <a:stretch>
            <a:fillRect/>
          </a:stretch>
        </p:blipFill>
        <p:spPr>
          <a:xfrm>
            <a:off x="0" y="3717129"/>
            <a:ext cx="9144000" cy="2376167"/>
          </a:xfrm>
          <a:prstGeom prst="rect">
            <a:avLst/>
          </a:prstGeom>
        </p:spPr>
      </p:pic>
    </p:spTree>
    <p:extLst>
      <p:ext uri="{BB962C8B-B14F-4D97-AF65-F5344CB8AC3E}">
        <p14:creationId xmlns:p14="http://schemas.microsoft.com/office/powerpoint/2010/main" val="3238480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the Long Memory Latency?</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Reason 1: Design of DRAM Micro-architecture</a:t>
            </a:r>
          </a:p>
          <a:p>
            <a:pPr lvl="1"/>
            <a:r>
              <a:rPr lang="en-US" dirty="0"/>
              <a:t>Goal: Maximize capacity/area, not minimize latency</a:t>
            </a:r>
          </a:p>
          <a:p>
            <a:pPr lvl="1"/>
            <a:endParaRPr lang="en-US" dirty="0"/>
          </a:p>
          <a:p>
            <a:r>
              <a:rPr lang="en-US" dirty="0">
                <a:solidFill>
                  <a:srgbClr val="0000FF"/>
                </a:solidFill>
              </a:rPr>
              <a:t>Reason 2: “One size fits all” approach to latency specification</a:t>
            </a:r>
          </a:p>
          <a:p>
            <a:pPr lvl="1"/>
            <a:r>
              <a:rPr lang="en-US" dirty="0"/>
              <a:t>Same latency parameters for all </a:t>
            </a:r>
            <a:r>
              <a:rPr lang="en-US" dirty="0">
                <a:solidFill>
                  <a:srgbClr val="FF0000"/>
                </a:solidFill>
              </a:rPr>
              <a:t>temperatures</a:t>
            </a:r>
          </a:p>
          <a:p>
            <a:pPr lvl="1"/>
            <a:r>
              <a:rPr lang="en-US" dirty="0"/>
              <a:t>Same latency parameters for all </a:t>
            </a:r>
            <a:r>
              <a:rPr lang="en-US" dirty="0">
                <a:solidFill>
                  <a:srgbClr val="FF0000"/>
                </a:solidFill>
              </a:rPr>
              <a:t>DRAM chips (e.g., rows)</a:t>
            </a:r>
          </a:p>
          <a:p>
            <a:pPr lvl="1"/>
            <a:r>
              <a:rPr lang="en-US" dirty="0"/>
              <a:t>Same latency parameters for all </a:t>
            </a:r>
            <a:r>
              <a:rPr lang="en-US" dirty="0">
                <a:solidFill>
                  <a:srgbClr val="FF0000"/>
                </a:solidFill>
              </a:rPr>
              <a:t>parts of a DRAM chip</a:t>
            </a:r>
          </a:p>
          <a:p>
            <a:pPr lvl="1"/>
            <a:r>
              <a:rPr lang="en-US" dirty="0"/>
              <a:t>Same latency parameters for all </a:t>
            </a:r>
            <a:r>
              <a:rPr lang="en-US" dirty="0">
                <a:solidFill>
                  <a:srgbClr val="FF0000"/>
                </a:solidFill>
              </a:rPr>
              <a:t>supply voltage levels</a:t>
            </a:r>
          </a:p>
          <a:p>
            <a:pPr lvl="1"/>
            <a:r>
              <a:rPr lang="en-US" dirty="0"/>
              <a:t>Same latency parameters for all </a:t>
            </a:r>
            <a:r>
              <a:rPr lang="en-US" dirty="0">
                <a:solidFill>
                  <a:srgbClr val="FF0000"/>
                </a:solidFill>
              </a:rPr>
              <a:t>application data </a:t>
            </a:r>
            <a:endParaRPr lang="en-US" dirty="0"/>
          </a:p>
          <a:p>
            <a:pPr lvl="1"/>
            <a:r>
              <a:rPr lang="is-IS" dirty="0"/>
              <a:t>…</a:t>
            </a:r>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5" name="Rectangle 4">
            <a:extLst>
              <a:ext uri="{FF2B5EF4-FFF2-40B4-BE49-F238E27FC236}">
                <a16:creationId xmlns:a16="http://schemas.microsoft.com/office/drawing/2014/main" id="{8DE3BB5A-059F-AC4E-BEB4-C34C6BF576BB}"/>
              </a:ext>
            </a:extLst>
          </p:cNvPr>
          <p:cNvSpPr/>
          <p:nvPr/>
        </p:nvSpPr>
        <p:spPr>
          <a:xfrm>
            <a:off x="539552" y="1371600"/>
            <a:ext cx="6984776" cy="9772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0030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Tiered-Latency DRAM</a:t>
            </a:r>
          </a:p>
        </p:txBody>
      </p:sp>
      <p:sp>
        <p:nvSpPr>
          <p:cNvPr id="3" name="Content Placeholder 2"/>
          <p:cNvSpPr>
            <a:spLocks noGrp="1"/>
          </p:cNvSpPr>
          <p:nvPr>
            <p:ph idx="1"/>
          </p:nvPr>
        </p:nvSpPr>
        <p:spPr>
          <a:xfrm>
            <a:off x="228600" y="980728"/>
            <a:ext cx="8610600" cy="4876800"/>
          </a:xfrm>
        </p:spPr>
        <p:txBody>
          <a:bodyPr/>
          <a:lstStyle/>
          <a:p>
            <a:r>
              <a:rPr lang="en-US" sz="2200" dirty="0"/>
              <a:t>Donghyuk Lee, Yoongu Kim, Vivek Seshadri, Jamie Liu, Lavanya Subramanian, and Onur Mutlu,</a:t>
            </a:r>
            <a:br>
              <a:rPr lang="en-US" sz="2200" dirty="0"/>
            </a:br>
            <a:r>
              <a:rPr lang="en-US" sz="2200" b="1" dirty="0">
                <a:hlinkClick r:id="rId2"/>
              </a:rPr>
              <a:t>"Tiered-Latency DRAM: A Low Latency and Low Cost DRAM Architecture"</a:t>
            </a:r>
            <a:r>
              <a:rPr lang="en-US" sz="2200" dirty="0"/>
              <a:t> </a:t>
            </a:r>
            <a:br>
              <a:rPr lang="en-US" sz="2200" dirty="0"/>
            </a:br>
            <a:r>
              <a:rPr lang="en-US" sz="2200" i="1" dirty="0"/>
              <a:t>Proceedings of the </a:t>
            </a:r>
            <a:r>
              <a:rPr lang="en-US" sz="2200" i="1" dirty="0">
                <a:hlinkClick r:id="rId3"/>
              </a:rPr>
              <a:t>19th International Symposium on High-Performance Computer Architecture</a:t>
            </a:r>
            <a:r>
              <a:rPr lang="en-US" sz="2200" i="1" dirty="0"/>
              <a:t> (</a:t>
            </a:r>
            <a:r>
              <a:rPr lang="en-US" sz="2200" b="1" i="1" dirty="0"/>
              <a:t>HPCA</a:t>
            </a:r>
            <a:r>
              <a:rPr lang="en-US" sz="2200" i="1" dirty="0"/>
              <a:t>)</a:t>
            </a:r>
            <a:r>
              <a:rPr lang="en-US" sz="2200" dirty="0"/>
              <a:t>, Shenzhen, China, February 2013. </a:t>
            </a:r>
            <a:r>
              <a:rPr lang="en-US" sz="2200" dirty="0">
                <a:hlinkClick r:id="rId4"/>
              </a:rPr>
              <a:t>Slides (pptx)</a:t>
            </a:r>
            <a:endParaRPr lang="en-US" sz="2200" u="sng"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4509120"/>
            <a:ext cx="9144000" cy="1080064"/>
          </a:xfrm>
          <a:prstGeom prst="rect">
            <a:avLst/>
          </a:prstGeom>
        </p:spPr>
      </p:pic>
    </p:spTree>
    <p:extLst>
      <p:ext uri="{BB962C8B-B14F-4D97-AF65-F5344CB8AC3E}">
        <p14:creationId xmlns:p14="http://schemas.microsoft.com/office/powerpoint/2010/main" val="2129567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LISA: Low-cost Inter-linked Subarrays</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hlinkClick r:id="rId2"/>
              </a:rPr>
              <a:t>"Low-Cost Inter-Linked Subarrays (LISA): Enabling Fast Inter-Subarray Data Movement in DRAM"</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537180"/>
            <a:ext cx="9144000" cy="908044"/>
          </a:xfrm>
          <a:prstGeom prst="rect">
            <a:avLst/>
          </a:prstGeom>
        </p:spPr>
      </p:pic>
      <p:pic>
        <p:nvPicPr>
          <p:cNvPr id="6" name="Picture 5"/>
          <p:cNvPicPr>
            <a:picLocks noChangeAspect="1"/>
          </p:cNvPicPr>
          <p:nvPr/>
        </p:nvPicPr>
        <p:blipFill>
          <a:blip r:embed="rId8"/>
          <a:stretch>
            <a:fillRect/>
          </a:stretch>
        </p:blipFill>
        <p:spPr>
          <a:xfrm>
            <a:off x="0" y="5526638"/>
            <a:ext cx="9144000" cy="710674"/>
          </a:xfrm>
          <a:prstGeom prst="rect">
            <a:avLst/>
          </a:prstGeom>
        </p:spPr>
      </p:pic>
    </p:spTree>
    <p:extLst>
      <p:ext uri="{BB962C8B-B14F-4D97-AF65-F5344CB8AC3E}">
        <p14:creationId xmlns:p14="http://schemas.microsoft.com/office/powerpoint/2010/main" val="2556350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Tiered Latency DRAM</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61241280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304800" y="4876800"/>
            <a:ext cx="8534400"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DRAM Latency = </a:t>
            </a:r>
            <a:r>
              <a:rPr kumimoji="0" lang="en-US" sz="3200" b="1" i="1" u="none" strike="noStrike" kern="1200" cap="none" spc="0" normalizeH="0" baseline="0" noProof="0" dirty="0" err="1">
                <a:ln>
                  <a:noFill/>
                </a:ln>
                <a:solidFill>
                  <a:srgbClr val="FF0000"/>
                </a:solidFill>
                <a:effectLst/>
                <a:uLnTx/>
                <a:uFillTx/>
                <a:latin typeface="Calibri"/>
                <a:ea typeface="+mn-ea"/>
                <a:cs typeface="+mn-cs"/>
              </a:rPr>
              <a:t>Subarray</a:t>
            </a:r>
            <a:r>
              <a:rPr kumimoji="0" lang="en-US" sz="3200" b="1" i="1" u="none" strike="noStrike" kern="1200" cap="none" spc="0" normalizeH="0" baseline="0" noProof="0" dirty="0">
                <a:ln>
                  <a:noFill/>
                </a:ln>
                <a:solidFill>
                  <a:srgbClr val="FF0000"/>
                </a:solidFill>
                <a:effectLst/>
                <a:uLnTx/>
                <a:uFillTx/>
                <a:latin typeface="Calibri"/>
                <a:ea typeface="+mn-ea"/>
                <a:cs typeface="+mn-cs"/>
              </a:rPr>
              <a:t> Latency</a:t>
            </a:r>
            <a:r>
              <a:rPr kumimoji="0" lang="en-US" sz="3200" b="0" i="1" u="none" strike="noStrike" kern="1200" cap="none" spc="0" normalizeH="0" baseline="0" noProof="0" dirty="0">
                <a:ln>
                  <a:noFill/>
                </a:ln>
                <a:solidFill>
                  <a:prstClr val="black"/>
                </a:solidFill>
                <a:effectLst/>
                <a:uLnTx/>
                <a:uFillTx/>
                <a:latin typeface="Calibri"/>
                <a:ea typeface="+mn-ea"/>
                <a:cs typeface="+mn-cs"/>
              </a:rPr>
              <a:t> + I/O Latency</a:t>
            </a:r>
          </a:p>
        </p:txBody>
      </p:sp>
      <p:sp>
        <p:nvSpPr>
          <p:cNvPr id="2" name="Title 1"/>
          <p:cNvSpPr>
            <a:spLocks noGrp="1"/>
          </p:cNvSpPr>
          <p:nvPr>
            <p:ph type="title"/>
          </p:nvPr>
        </p:nvSpPr>
        <p:spPr>
          <a:xfrm>
            <a:off x="0" y="0"/>
            <a:ext cx="8991600" cy="838200"/>
          </a:xfrm>
        </p:spPr>
        <p:txBody>
          <a:bodyPr>
            <a:normAutofit/>
          </a:bodyPr>
          <a:lstStyle/>
          <a:p>
            <a:r>
              <a:rPr lang="en-US"/>
              <a:t>   What Causes the Long Latency?</a:t>
            </a:r>
          </a:p>
        </p:txBody>
      </p:sp>
      <p:sp>
        <p:nvSpPr>
          <p:cNvPr id="490" name="Rectangle 489"/>
          <p:cNvSpPr/>
          <p:nvPr/>
        </p:nvSpPr>
        <p:spPr>
          <a:xfrm>
            <a:off x="3124203" y="762000"/>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DRAM Chip</a:t>
            </a:r>
          </a:p>
        </p:txBody>
      </p:sp>
      <p:sp>
        <p:nvSpPr>
          <p:cNvPr id="72" name="Rectangle 71"/>
          <p:cNvSpPr/>
          <p:nvPr/>
        </p:nvSpPr>
        <p:spPr>
          <a:xfrm rot="10800000" flipV="1">
            <a:off x="3124204"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73" name="Straight Connector 72"/>
          <p:cNvCxnSpPr/>
          <p:nvPr/>
        </p:nvCxnSpPr>
        <p:spPr>
          <a:xfrm>
            <a:off x="3124203"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72" idx="2"/>
          </p:cNvCxnSpPr>
          <p:nvPr/>
        </p:nvCxnSpPr>
        <p:spPr>
          <a:xfrm flipV="1">
            <a:off x="4495804"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3048003" y="4038600"/>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channel</a:t>
            </a:r>
          </a:p>
        </p:txBody>
      </p:sp>
      <p:sp>
        <p:nvSpPr>
          <p:cNvPr id="20" name="Rectangle 19"/>
          <p:cNvSpPr/>
          <p:nvPr/>
        </p:nvSpPr>
        <p:spPr>
          <a:xfrm rot="10800000" flipV="1">
            <a:off x="3276595"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20"/>
          <p:cNvSpPr/>
          <p:nvPr/>
        </p:nvSpPr>
        <p:spPr>
          <a:xfrm rot="10800000" flipV="1">
            <a:off x="3276600" y="1371600"/>
            <a:ext cx="2438404"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 name="Straight Connector 21"/>
          <p:cNvCxnSpPr/>
          <p:nvPr/>
        </p:nvCxnSpPr>
        <p:spPr>
          <a:xfrm flipV="1">
            <a:off x="4495804" y="2819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276599" y="1371600"/>
            <a:ext cx="2438405" cy="6096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cell array</a:t>
            </a:r>
          </a:p>
        </p:txBody>
      </p:sp>
      <p:sp>
        <p:nvSpPr>
          <p:cNvPr id="24" name="Rectangle 23"/>
          <p:cNvSpPr/>
          <p:nvPr/>
        </p:nvSpPr>
        <p:spPr>
          <a:xfrm>
            <a:off x="3276604" y="3276599"/>
            <a:ext cx="2438405" cy="5334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I/O</a:t>
            </a:r>
          </a:p>
        </p:txBody>
      </p:sp>
      <p:grpSp>
        <p:nvGrpSpPr>
          <p:cNvPr id="70" name="Group 69"/>
          <p:cNvGrpSpPr/>
          <p:nvPr/>
        </p:nvGrpSpPr>
        <p:grpSpPr>
          <a:xfrm>
            <a:off x="3048000" y="762000"/>
            <a:ext cx="2819411" cy="3733802"/>
            <a:chOff x="2743189" y="761998"/>
            <a:chExt cx="2819411" cy="3733802"/>
          </a:xfrm>
        </p:grpSpPr>
        <p:sp>
          <p:nvSpPr>
            <p:cNvPr id="74" name="Rectangle 73"/>
            <p:cNvSpPr/>
            <p:nvPr/>
          </p:nvSpPr>
          <p:spPr>
            <a:xfrm>
              <a:off x="2819394" y="761998"/>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DRAM Chip</a:t>
              </a:r>
            </a:p>
          </p:txBody>
        </p:sp>
        <p:sp>
          <p:nvSpPr>
            <p:cNvPr id="75" name="Rectangle 74"/>
            <p:cNvSpPr/>
            <p:nvPr/>
          </p:nvSpPr>
          <p:spPr>
            <a:xfrm rot="10800000" flipV="1">
              <a:off x="2819400"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77" name="Straight Connector 76"/>
            <p:cNvCxnSpPr/>
            <p:nvPr/>
          </p:nvCxnSpPr>
          <p:spPr>
            <a:xfrm>
              <a:off x="2819399"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75" idx="2"/>
            </p:cNvCxnSpPr>
            <p:nvPr/>
          </p:nvCxnSpPr>
          <p:spPr>
            <a:xfrm flipV="1">
              <a:off x="4191000"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2743189" y="4038598"/>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channel</a:t>
              </a:r>
            </a:p>
          </p:txBody>
        </p:sp>
        <p:sp>
          <p:nvSpPr>
            <p:cNvPr id="81" name="Rectangle 80"/>
            <p:cNvSpPr/>
            <p:nvPr/>
          </p:nvSpPr>
          <p:spPr>
            <a:xfrm rot="10800000" flipV="1">
              <a:off x="2971791"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cxnSp>
          <p:nvCxnSpPr>
            <p:cNvPr id="82" name="Straight Connector 81"/>
            <p:cNvCxnSpPr/>
            <p:nvPr/>
          </p:nvCxnSpPr>
          <p:spPr>
            <a:xfrm flipV="1">
              <a:off x="4191000" y="2849880"/>
              <a:ext cx="2" cy="42672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2971800" y="3276599"/>
              <a:ext cx="2438405" cy="5334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I/O</a:t>
              </a:r>
            </a:p>
          </p:txBody>
        </p:sp>
        <p:sp>
          <p:nvSpPr>
            <p:cNvPr id="88" name="Rectangle 87"/>
            <p:cNvSpPr/>
            <p:nvPr/>
          </p:nvSpPr>
          <p:spPr>
            <a:xfrm rot="10800000" flipV="1">
              <a:off x="2971800" y="1371598"/>
              <a:ext cx="2438388"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89" name="Rectangle 88"/>
            <p:cNvSpPr/>
            <p:nvPr/>
          </p:nvSpPr>
          <p:spPr>
            <a:xfrm rot="10800000" flipV="1">
              <a:off x="3048006" y="1438273"/>
              <a:ext cx="2285982" cy="37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a:ea typeface="+mn-ea"/>
                <a:cs typeface="+mn-cs"/>
              </a:endParaRPr>
            </a:p>
          </p:txBody>
        </p:sp>
        <p:sp>
          <p:nvSpPr>
            <p:cNvPr id="90" name="Rectangle 89"/>
            <p:cNvSpPr/>
            <p:nvPr/>
          </p:nvSpPr>
          <p:spPr>
            <a:xfrm rot="10800000" flipV="1">
              <a:off x="3048006" y="2343149"/>
              <a:ext cx="2285982" cy="41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91" name="Rectangle 90"/>
            <p:cNvSpPr/>
            <p:nvPr/>
          </p:nvSpPr>
          <p:spPr>
            <a:xfrm>
              <a:off x="3048007" y="1428748"/>
              <a:ext cx="2285982"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Calibri"/>
                  <a:ea typeface="+mn-ea"/>
                  <a:cs typeface="+mn-cs"/>
                </a:rPr>
                <a:t>subarray</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92" name="Rectangle 91"/>
            <p:cNvSpPr/>
            <p:nvPr/>
          </p:nvSpPr>
          <p:spPr>
            <a:xfrm rot="10800000" flipV="1">
              <a:off x="3048006" y="1876423"/>
              <a:ext cx="2285982" cy="411477"/>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grpSp>
      <p:sp>
        <p:nvSpPr>
          <p:cNvPr id="53" name="TextBox 52"/>
          <p:cNvSpPr txBox="1"/>
          <p:nvPr/>
        </p:nvSpPr>
        <p:spPr>
          <a:xfrm>
            <a:off x="304800" y="4876800"/>
            <a:ext cx="8534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DRAM Latency =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Subarray</a:t>
            </a:r>
            <a:r>
              <a:rPr kumimoji="0" lang="en-US" sz="3200" b="0" i="1" u="none" strike="noStrike" kern="1200" cap="none" spc="0" normalizeH="0" baseline="0" noProof="0" dirty="0">
                <a:ln>
                  <a:noFill/>
                </a:ln>
                <a:solidFill>
                  <a:prstClr val="black"/>
                </a:solidFill>
                <a:effectLst/>
                <a:uLnTx/>
                <a:uFillTx/>
                <a:latin typeface="Calibri"/>
                <a:ea typeface="+mn-ea"/>
                <a:cs typeface="+mn-cs"/>
              </a:rPr>
              <a:t> Latency + I/O Latency</a:t>
            </a:r>
          </a:p>
        </p:txBody>
      </p:sp>
      <p:grpSp>
        <p:nvGrpSpPr>
          <p:cNvPr id="12" name="Group 11"/>
          <p:cNvGrpSpPr/>
          <p:nvPr/>
        </p:nvGrpSpPr>
        <p:grpSpPr>
          <a:xfrm>
            <a:off x="3048000" y="4800600"/>
            <a:ext cx="5562600" cy="1676400"/>
            <a:chOff x="2895600" y="4724400"/>
            <a:chExt cx="5562600" cy="1676400"/>
          </a:xfrm>
        </p:grpSpPr>
        <p:sp>
          <p:nvSpPr>
            <p:cNvPr id="5" name="Oval 4"/>
            <p:cNvSpPr/>
            <p:nvPr/>
          </p:nvSpPr>
          <p:spPr>
            <a:xfrm>
              <a:off x="2895600" y="4724400"/>
              <a:ext cx="32004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 name="Straight Arrow Connector 6"/>
            <p:cNvCxnSpPr/>
            <p:nvPr/>
          </p:nvCxnSpPr>
          <p:spPr>
            <a:xfrm>
              <a:off x="4503440" y="6019800"/>
              <a:ext cx="830560" cy="0"/>
            </a:xfrm>
            <a:prstGeom prst="straightConnector1">
              <a:avLst/>
            </a:prstGeom>
            <a:ln w="76200" cap="rnd">
              <a:solidFill>
                <a:srgbClr val="FF0000"/>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5" idx="4"/>
            </p:cNvCxnSpPr>
            <p:nvPr/>
          </p:nvCxnSpPr>
          <p:spPr>
            <a:xfrm flipV="1">
              <a:off x="4495795" y="5562600"/>
              <a:ext cx="5" cy="457200"/>
            </a:xfrm>
            <a:prstGeom prst="line">
              <a:avLst/>
            </a:prstGeom>
            <a:ln w="76200" cap="rnd">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486400" y="5692914"/>
              <a:ext cx="2971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FF0000"/>
                  </a:solidFill>
                  <a:effectLst/>
                  <a:uLnTx/>
                  <a:uFillTx/>
                  <a:latin typeface="Calibri"/>
                  <a:ea typeface="+mn-ea"/>
                  <a:cs typeface="+mn-cs"/>
                </a:rPr>
                <a:t>Dominant</a:t>
              </a:r>
            </a:p>
          </p:txBody>
        </p:sp>
      </p:grpSp>
      <p:sp>
        <p:nvSpPr>
          <p:cNvPr id="35" name="Left Arrow 34"/>
          <p:cNvSpPr/>
          <p:nvPr/>
        </p:nvSpPr>
        <p:spPr>
          <a:xfrm rot="16200000">
            <a:off x="5493547" y="1745458"/>
            <a:ext cx="1676399"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prstClr val="white"/>
                </a:solidFill>
                <a:effectLst/>
                <a:uLnTx/>
                <a:uFillTx/>
                <a:latin typeface="Calibri"/>
                <a:ea typeface="+mn-ea"/>
                <a:cs typeface="+mn-cs"/>
              </a:rPr>
              <a:t>Subarray</a:t>
            </a:r>
            <a:endParaRPr kumimoji="0" lang="en-US" sz="2600" b="1"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Left Arrow 35"/>
          <p:cNvSpPr/>
          <p:nvPr/>
        </p:nvSpPr>
        <p:spPr>
          <a:xfrm rot="16200000">
            <a:off x="5689338" y="3285333"/>
            <a:ext cx="133985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a:ea typeface="+mn-ea"/>
                <a:cs typeface="+mn-cs"/>
              </a:rPr>
              <a:t>I/O</a:t>
            </a:r>
          </a:p>
        </p:txBody>
      </p:sp>
    </p:spTree>
    <p:extLst>
      <p:ext uri="{BB962C8B-B14F-4D97-AF65-F5344CB8AC3E}">
        <p14:creationId xmlns:p14="http://schemas.microsoft.com/office/powerpoint/2010/main" val="2875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53"/>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490" grpId="0"/>
      <p:bldP spid="72" grpId="0" animBg="1"/>
      <p:bldP spid="83" grpId="0"/>
      <p:bldP spid="20" grpId="0" animBg="1"/>
      <p:bldP spid="21" grpId="0" animBg="1"/>
      <p:bldP spid="23" grpId="0"/>
      <p:bldP spid="24" grpId="0"/>
      <p:bldP spid="53" grpId="0"/>
      <p:bldP spid="53" grpId="1"/>
      <p:bldP spid="35" grpId="0" animBg="1"/>
      <p:bldP spid="3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Why is the </a:t>
            </a:r>
            <a:r>
              <a:rPr lang="en-US" dirty="0" err="1"/>
              <a:t>Subarray</a:t>
            </a:r>
            <a:r>
              <a:rPr lang="en-US" dirty="0"/>
              <a:t> So Slow?</a:t>
            </a:r>
          </a:p>
        </p:txBody>
      </p:sp>
      <p:sp>
        <p:nvSpPr>
          <p:cNvPr id="97" name="Rectangle 96"/>
          <p:cNvSpPr/>
          <p:nvPr/>
        </p:nvSpPr>
        <p:spPr>
          <a:xfrm>
            <a:off x="533400" y="990598"/>
            <a:ext cx="3309853"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libri"/>
                <a:ea typeface="+mn-ea"/>
                <a:cs typeface="+mn-cs"/>
              </a:rPr>
              <a:t>Subarray</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grpSp>
        <p:nvGrpSpPr>
          <p:cNvPr id="243" name="Group 242"/>
          <p:cNvGrpSpPr/>
          <p:nvPr/>
        </p:nvGrpSpPr>
        <p:grpSpPr>
          <a:xfrm>
            <a:off x="281942" y="1600204"/>
            <a:ext cx="3451858" cy="3200400"/>
            <a:chOff x="281942" y="1828802"/>
            <a:chExt cx="3451858" cy="3200400"/>
          </a:xfrm>
        </p:grpSpPr>
        <p:sp>
          <p:nvSpPr>
            <p:cNvPr id="200" name="Rectangle 199"/>
            <p:cNvSpPr/>
            <p:nvPr/>
          </p:nvSpPr>
          <p:spPr>
            <a:xfrm>
              <a:off x="30583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1" name="Straight Arrow Connector 200"/>
            <p:cNvCxnSpPr>
              <a:stCxn id="200" idx="0"/>
            </p:cNvCxnSpPr>
            <p:nvPr/>
          </p:nvCxnSpPr>
          <p:spPr>
            <a:xfrm flipV="1">
              <a:off x="32412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Rectangle 202"/>
            <p:cNvSpPr/>
            <p:nvPr/>
          </p:nvSpPr>
          <p:spPr>
            <a:xfrm>
              <a:off x="26011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4" name="Straight Arrow Connector 203"/>
            <p:cNvCxnSpPr>
              <a:stCxn id="203" idx="0"/>
            </p:cNvCxnSpPr>
            <p:nvPr/>
          </p:nvCxnSpPr>
          <p:spPr>
            <a:xfrm flipV="1">
              <a:off x="27840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6" name="Rectangle 205"/>
            <p:cNvSpPr/>
            <p:nvPr/>
          </p:nvSpPr>
          <p:spPr>
            <a:xfrm>
              <a:off x="21439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7" name="Straight Arrow Connector 206"/>
            <p:cNvCxnSpPr>
              <a:stCxn id="206" idx="0"/>
            </p:cNvCxnSpPr>
            <p:nvPr/>
          </p:nvCxnSpPr>
          <p:spPr>
            <a:xfrm flipV="1">
              <a:off x="23268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9" name="Rectangle 208"/>
            <p:cNvSpPr/>
            <p:nvPr/>
          </p:nvSpPr>
          <p:spPr>
            <a:xfrm>
              <a:off x="16867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10" name="Straight Arrow Connector 209"/>
            <p:cNvCxnSpPr>
              <a:stCxn id="209" idx="0"/>
            </p:cNvCxnSpPr>
            <p:nvPr/>
          </p:nvCxnSpPr>
          <p:spPr>
            <a:xfrm flipV="1">
              <a:off x="18696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2" name="Rectangle 211"/>
            <p:cNvSpPr/>
            <p:nvPr/>
          </p:nvSpPr>
          <p:spPr>
            <a:xfrm>
              <a:off x="12295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13" name="Straight Arrow Connector 212"/>
            <p:cNvCxnSpPr>
              <a:stCxn id="212" idx="0"/>
            </p:cNvCxnSpPr>
            <p:nvPr/>
          </p:nvCxnSpPr>
          <p:spPr>
            <a:xfrm flipV="1">
              <a:off x="14124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a:endCxn id="216" idx="3"/>
            </p:cNvCxnSpPr>
            <p:nvPr/>
          </p:nvCxnSpPr>
          <p:spPr>
            <a:xfrm flipH="1">
              <a:off x="1104900" y="20992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6" name="Rectangle 215"/>
            <p:cNvSpPr/>
            <p:nvPr/>
          </p:nvSpPr>
          <p:spPr>
            <a:xfrm>
              <a:off x="739140" y="19163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44" name="Oval 243"/>
            <p:cNvSpPr/>
            <p:nvPr/>
          </p:nvSpPr>
          <p:spPr>
            <a:xfrm>
              <a:off x="30631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5" name="Oval 244"/>
            <p:cNvSpPr/>
            <p:nvPr/>
          </p:nvSpPr>
          <p:spPr>
            <a:xfrm>
              <a:off x="26059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6" name="Oval 245"/>
            <p:cNvSpPr/>
            <p:nvPr/>
          </p:nvSpPr>
          <p:spPr>
            <a:xfrm>
              <a:off x="21487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7" name="Oval 246"/>
            <p:cNvSpPr/>
            <p:nvPr/>
          </p:nvSpPr>
          <p:spPr>
            <a:xfrm>
              <a:off x="16915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8" name="Oval 247"/>
            <p:cNvSpPr/>
            <p:nvPr/>
          </p:nvSpPr>
          <p:spPr>
            <a:xfrm>
              <a:off x="12343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50" name="Straight Arrow Connector 249"/>
            <p:cNvCxnSpPr>
              <a:endCxn id="251" idx="3"/>
            </p:cNvCxnSpPr>
            <p:nvPr/>
          </p:nvCxnSpPr>
          <p:spPr>
            <a:xfrm flipH="1">
              <a:off x="1104900" y="25564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1" name="Rectangle 250"/>
            <p:cNvSpPr/>
            <p:nvPr/>
          </p:nvSpPr>
          <p:spPr>
            <a:xfrm>
              <a:off x="739140" y="23735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3" name="Oval 252"/>
            <p:cNvSpPr/>
            <p:nvPr/>
          </p:nvSpPr>
          <p:spPr>
            <a:xfrm>
              <a:off x="30631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4" name="Oval 253"/>
            <p:cNvSpPr/>
            <p:nvPr/>
          </p:nvSpPr>
          <p:spPr>
            <a:xfrm>
              <a:off x="26059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5" name="Oval 254"/>
            <p:cNvSpPr/>
            <p:nvPr/>
          </p:nvSpPr>
          <p:spPr>
            <a:xfrm>
              <a:off x="21487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16915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12343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58" name="Straight Arrow Connector 257"/>
            <p:cNvCxnSpPr>
              <a:endCxn id="259" idx="3"/>
            </p:cNvCxnSpPr>
            <p:nvPr/>
          </p:nvCxnSpPr>
          <p:spPr>
            <a:xfrm flipH="1">
              <a:off x="1104900" y="30136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9" name="Rectangle 258"/>
            <p:cNvSpPr/>
            <p:nvPr/>
          </p:nvSpPr>
          <p:spPr>
            <a:xfrm>
              <a:off x="739140" y="28307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61" name="Oval 260"/>
            <p:cNvSpPr/>
            <p:nvPr/>
          </p:nvSpPr>
          <p:spPr>
            <a:xfrm>
              <a:off x="30631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2" name="Oval 261"/>
            <p:cNvSpPr/>
            <p:nvPr/>
          </p:nvSpPr>
          <p:spPr>
            <a:xfrm>
              <a:off x="26059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a:xfrm>
              <a:off x="21487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16915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12343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66" name="Straight Arrow Connector 265"/>
            <p:cNvCxnSpPr>
              <a:endCxn id="267" idx="3"/>
            </p:cNvCxnSpPr>
            <p:nvPr/>
          </p:nvCxnSpPr>
          <p:spPr>
            <a:xfrm flipH="1">
              <a:off x="1104900" y="34708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7" name="Rectangle 266"/>
            <p:cNvSpPr/>
            <p:nvPr/>
          </p:nvSpPr>
          <p:spPr>
            <a:xfrm>
              <a:off x="739140" y="32879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69" name="Oval 268"/>
            <p:cNvSpPr/>
            <p:nvPr/>
          </p:nvSpPr>
          <p:spPr>
            <a:xfrm>
              <a:off x="30631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0" name="Oval 269"/>
            <p:cNvSpPr/>
            <p:nvPr/>
          </p:nvSpPr>
          <p:spPr>
            <a:xfrm>
              <a:off x="26059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1" name="Oval 270"/>
            <p:cNvSpPr/>
            <p:nvPr/>
          </p:nvSpPr>
          <p:spPr>
            <a:xfrm>
              <a:off x="21487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2" name="Oval 271"/>
            <p:cNvSpPr/>
            <p:nvPr/>
          </p:nvSpPr>
          <p:spPr>
            <a:xfrm>
              <a:off x="16915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3" name="Oval 272"/>
            <p:cNvSpPr/>
            <p:nvPr/>
          </p:nvSpPr>
          <p:spPr>
            <a:xfrm>
              <a:off x="12343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74" name="Straight Arrow Connector 273"/>
            <p:cNvCxnSpPr>
              <a:endCxn id="275" idx="3"/>
            </p:cNvCxnSpPr>
            <p:nvPr/>
          </p:nvCxnSpPr>
          <p:spPr>
            <a:xfrm flipH="1">
              <a:off x="1104900" y="39280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5" name="Rectangle 274"/>
            <p:cNvSpPr/>
            <p:nvPr/>
          </p:nvSpPr>
          <p:spPr>
            <a:xfrm>
              <a:off x="739140" y="37451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77" name="Oval 276"/>
            <p:cNvSpPr/>
            <p:nvPr/>
          </p:nvSpPr>
          <p:spPr>
            <a:xfrm>
              <a:off x="30631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8" name="Oval 277"/>
            <p:cNvSpPr/>
            <p:nvPr/>
          </p:nvSpPr>
          <p:spPr>
            <a:xfrm>
              <a:off x="26059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9" name="Oval 278"/>
            <p:cNvSpPr/>
            <p:nvPr/>
          </p:nvSpPr>
          <p:spPr>
            <a:xfrm>
              <a:off x="21487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0" name="Oval 279"/>
            <p:cNvSpPr/>
            <p:nvPr/>
          </p:nvSpPr>
          <p:spPr>
            <a:xfrm>
              <a:off x="16915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1" name="Oval 280"/>
            <p:cNvSpPr/>
            <p:nvPr/>
          </p:nvSpPr>
          <p:spPr>
            <a:xfrm>
              <a:off x="12343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p:cNvSpPr/>
            <p:nvPr/>
          </p:nvSpPr>
          <p:spPr>
            <a:xfrm rot="16200000">
              <a:off x="-624387" y="2827472"/>
              <a:ext cx="2193660" cy="38100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row decoder</a:t>
              </a:r>
            </a:p>
          </p:txBody>
        </p:sp>
        <p:sp>
          <p:nvSpPr>
            <p:cNvPr id="120" name="Rectangle 119"/>
            <p:cNvSpPr/>
            <p:nvPr/>
          </p:nvSpPr>
          <p:spPr>
            <a:xfrm>
              <a:off x="937176" y="4549142"/>
              <a:ext cx="2796624" cy="480060"/>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sense amplifier</a:t>
              </a:r>
            </a:p>
          </p:txBody>
        </p:sp>
      </p:grpSp>
      <p:grpSp>
        <p:nvGrpSpPr>
          <p:cNvPr id="242" name="Group 241"/>
          <p:cNvGrpSpPr/>
          <p:nvPr/>
        </p:nvGrpSpPr>
        <p:grpSpPr>
          <a:xfrm>
            <a:off x="5501640" y="990598"/>
            <a:ext cx="2880359" cy="3337564"/>
            <a:chOff x="5501640" y="1219196"/>
            <a:chExt cx="2880359" cy="3337564"/>
          </a:xfrm>
        </p:grpSpPr>
        <p:sp>
          <p:nvSpPr>
            <p:cNvPr id="179" name="Oval 178"/>
            <p:cNvSpPr/>
            <p:nvPr/>
          </p:nvSpPr>
          <p:spPr>
            <a:xfrm>
              <a:off x="5910346" y="2144960"/>
              <a:ext cx="2052554" cy="2046040"/>
            </a:xfrm>
            <a:prstGeom prst="ellipse">
              <a:avLst/>
            </a:prstGeom>
            <a:solidFill>
              <a:schemeClr val="accent1">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Rectangle 179"/>
            <p:cNvSpPr/>
            <p:nvPr/>
          </p:nvSpPr>
          <p:spPr>
            <a:xfrm>
              <a:off x="5501640" y="191636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1" name="Straight Arrow Connector 180"/>
            <p:cNvCxnSpPr>
              <a:endCxn id="180" idx="3"/>
            </p:cNvCxnSpPr>
            <p:nvPr/>
          </p:nvCxnSpPr>
          <p:spPr>
            <a:xfrm flipH="1">
              <a:off x="5867400" y="2099240"/>
              <a:ext cx="228600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rot="16200000">
              <a:off x="5551083" y="3070878"/>
              <a:ext cx="1142999"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capacitor</a:t>
              </a:r>
            </a:p>
          </p:txBody>
        </p:sp>
        <p:sp>
          <p:nvSpPr>
            <p:cNvPr id="184" name="Rectangle 183"/>
            <p:cNvSpPr/>
            <p:nvPr/>
          </p:nvSpPr>
          <p:spPr>
            <a:xfrm>
              <a:off x="6672346" y="2754560"/>
              <a:ext cx="1295400" cy="37549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access</a:t>
              </a:r>
            </a:p>
          </p:txBody>
        </p:sp>
        <p:sp>
          <p:nvSpPr>
            <p:cNvPr id="185" name="Rectangle 184"/>
            <p:cNvSpPr/>
            <p:nvPr/>
          </p:nvSpPr>
          <p:spPr>
            <a:xfrm>
              <a:off x="6672346" y="2889676"/>
              <a:ext cx="1279459" cy="43147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transistor</a:t>
              </a:r>
            </a:p>
          </p:txBody>
        </p:sp>
        <p:sp>
          <p:nvSpPr>
            <p:cNvPr id="186" name="Rectangle 185"/>
            <p:cNvSpPr/>
            <p:nvPr/>
          </p:nvSpPr>
          <p:spPr>
            <a:xfrm>
              <a:off x="5757946" y="1762156"/>
              <a:ext cx="2064789" cy="32704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prstClr val="black"/>
                  </a:solidFill>
                  <a:effectLst/>
                  <a:uLnTx/>
                  <a:uFillTx/>
                  <a:latin typeface="Calibri"/>
                  <a:ea typeface="+mn-ea"/>
                  <a:cs typeface="+mn-cs"/>
                </a:rPr>
                <a:t>wordline</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87" name="Rectangle 186"/>
            <p:cNvSpPr/>
            <p:nvPr/>
          </p:nvSpPr>
          <p:spPr>
            <a:xfrm rot="16200000">
              <a:off x="7349868" y="3158868"/>
              <a:ext cx="1706594" cy="35766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prstClr val="black"/>
                  </a:solidFill>
                  <a:effectLst/>
                  <a:uLnTx/>
                  <a:uFillTx/>
                  <a:latin typeface="Calibri"/>
                  <a:ea typeface="+mn-ea"/>
                  <a:cs typeface="+mn-cs"/>
                </a:rPr>
                <a:t>bitline</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cxnSp>
          <p:nvCxnSpPr>
            <p:cNvPr id="188" name="Straight Arrow Connector 187"/>
            <p:cNvCxnSpPr/>
            <p:nvPr/>
          </p:nvCxnSpPr>
          <p:spPr>
            <a:xfrm flipV="1">
              <a:off x="8013466" y="1975763"/>
              <a:ext cx="0" cy="2291437"/>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7291581" y="2360845"/>
              <a:ext cx="0" cy="13701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flipH="1">
              <a:off x="7071068" y="2504208"/>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flipH="1" flipV="1">
              <a:off x="7510546"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flipH="1">
              <a:off x="7071068" y="2602160"/>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7510546" y="2830760"/>
              <a:ext cx="170121"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a:off x="6900946" y="2830760"/>
              <a:ext cx="17012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H="1" flipV="1">
              <a:off x="7071067"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a:off x="7291581" y="2099240"/>
              <a:ext cx="1" cy="28296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flipH="1">
              <a:off x="7680667" y="2830760"/>
              <a:ext cx="33279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8" name="Elbow Connector 197"/>
            <p:cNvCxnSpPr/>
            <p:nvPr/>
          </p:nvCxnSpPr>
          <p:spPr>
            <a:xfrm rot="10800000" flipV="1">
              <a:off x="6519946" y="2833142"/>
              <a:ext cx="381001" cy="226217"/>
            </a:xfrm>
            <a:prstGeom prst="bentConnector3">
              <a:avLst>
                <a:gd name="adj1" fmla="val 100625"/>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7" name="Straight Arrow Connector 216"/>
            <p:cNvCxnSpPr/>
            <p:nvPr/>
          </p:nvCxnSpPr>
          <p:spPr>
            <a:xfrm>
              <a:off x="6519945" y="3541133"/>
              <a:ext cx="0" cy="280226"/>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18" name="Straight Arrow Connector 217"/>
            <p:cNvCxnSpPr/>
            <p:nvPr/>
          </p:nvCxnSpPr>
          <p:spPr>
            <a:xfrm flipV="1">
              <a:off x="6519945" y="3059360"/>
              <a:ext cx="0" cy="133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p:nvPr/>
          </p:nvCxnSpPr>
          <p:spPr>
            <a:xfrm flipH="1">
              <a:off x="6291347" y="3426484"/>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flipH="1">
              <a:off x="6291347" y="3192960"/>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flipV="1">
              <a:off x="6519945" y="3426485"/>
              <a:ext cx="0" cy="11464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2" name="Rectangle 221"/>
            <p:cNvSpPr/>
            <p:nvPr/>
          </p:nvSpPr>
          <p:spPr>
            <a:xfrm>
              <a:off x="7830586" y="4191000"/>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0" name="Rectangle 229"/>
            <p:cNvSpPr/>
            <p:nvPr/>
          </p:nvSpPr>
          <p:spPr>
            <a:xfrm>
              <a:off x="5501640" y="1219196"/>
              <a:ext cx="2522690"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Cell</a:t>
              </a:r>
            </a:p>
          </p:txBody>
        </p:sp>
      </p:grpSp>
      <p:grpSp>
        <p:nvGrpSpPr>
          <p:cNvPr id="240" name="Group 239"/>
          <p:cNvGrpSpPr/>
          <p:nvPr/>
        </p:nvGrpSpPr>
        <p:grpSpPr>
          <a:xfrm>
            <a:off x="5072146" y="3962402"/>
            <a:ext cx="3386053" cy="838200"/>
            <a:chOff x="5072146" y="4191000"/>
            <a:chExt cx="3386053" cy="838200"/>
          </a:xfrm>
        </p:grpSpPr>
        <p:sp>
          <p:nvSpPr>
            <p:cNvPr id="234" name="Rectangle 233"/>
            <p:cNvSpPr/>
            <p:nvPr/>
          </p:nvSpPr>
          <p:spPr>
            <a:xfrm>
              <a:off x="5072146" y="4495800"/>
              <a:ext cx="3386053" cy="533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large sense amplifier</a:t>
              </a:r>
            </a:p>
          </p:txBody>
        </p:sp>
        <p:sp>
          <p:nvSpPr>
            <p:cNvPr id="237" name="Rectangle 236"/>
            <p:cNvSpPr/>
            <p:nvPr/>
          </p:nvSpPr>
          <p:spPr>
            <a:xfrm>
              <a:off x="7833610" y="4191000"/>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3" name="Group 132"/>
          <p:cNvGrpSpPr/>
          <p:nvPr/>
        </p:nvGrpSpPr>
        <p:grpSpPr>
          <a:xfrm>
            <a:off x="3048000" y="1474386"/>
            <a:ext cx="1003835" cy="2855580"/>
            <a:chOff x="7338060" y="1622874"/>
            <a:chExt cx="1003835" cy="2855580"/>
          </a:xfrm>
        </p:grpSpPr>
        <p:sp>
          <p:nvSpPr>
            <p:cNvPr id="139" name="Rounded Rectangle 138"/>
            <p:cNvSpPr/>
            <p:nvPr/>
          </p:nvSpPr>
          <p:spPr>
            <a:xfrm rot="16200000">
              <a:off x="6824570" y="2669765"/>
              <a:ext cx="2564215" cy="470434"/>
            </a:xfrm>
            <a:prstGeom prst="roundRect">
              <a:avLst>
                <a:gd name="adj" fmla="val 12383"/>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FF0000"/>
                  </a:solidFill>
                  <a:effectLst/>
                  <a:uLnTx/>
                  <a:uFillTx/>
                  <a:latin typeface="Calibri"/>
                  <a:ea typeface="+mn-ea"/>
                  <a:cs typeface="Calibri"/>
                </a:rPr>
                <a:t>bitline</a:t>
              </a:r>
              <a:r>
                <a:rPr kumimoji="0" lang="en-US" sz="2400" b="1" i="1" u="none" strike="noStrike" kern="1200" cap="none" spc="0" normalizeH="0" baseline="0" noProof="0" dirty="0">
                  <a:ln>
                    <a:noFill/>
                  </a:ln>
                  <a:solidFill>
                    <a:srgbClr val="FF0000"/>
                  </a:solidFill>
                  <a:effectLst/>
                  <a:uLnTx/>
                  <a:uFillTx/>
                  <a:latin typeface="Calibri"/>
                  <a:ea typeface="+mn-ea"/>
                  <a:cs typeface="Calibri"/>
                </a:rPr>
                <a:t>: 512 cells</a:t>
              </a:r>
            </a:p>
          </p:txBody>
        </p:sp>
        <p:cxnSp>
          <p:nvCxnSpPr>
            <p:cNvPr id="134" name="Straight Arrow Connector 133"/>
            <p:cNvCxnSpPr/>
            <p:nvPr/>
          </p:nvCxnSpPr>
          <p:spPr>
            <a:xfrm>
              <a:off x="7947657" y="1977290"/>
              <a:ext cx="0" cy="1981200"/>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H="1" flipV="1">
              <a:off x="7871460" y="1895653"/>
              <a:ext cx="76198" cy="81637"/>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V="1">
              <a:off x="7871460" y="3958490"/>
              <a:ext cx="76198" cy="83508"/>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1" name="Rectangle 150"/>
            <p:cNvSpPr/>
            <p:nvPr/>
          </p:nvSpPr>
          <p:spPr>
            <a:xfrm>
              <a:off x="7338060" y="4112694"/>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2" name="Straight Arrow Connector 151"/>
            <p:cNvCxnSpPr>
              <a:stCxn id="151" idx="0"/>
            </p:cNvCxnSpPr>
            <p:nvPr/>
          </p:nvCxnSpPr>
          <p:spPr>
            <a:xfrm flipV="1">
              <a:off x="7520940" y="1748692"/>
              <a:ext cx="4763" cy="2364002"/>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Oval 153"/>
            <p:cNvSpPr/>
            <p:nvPr/>
          </p:nvSpPr>
          <p:spPr>
            <a:xfrm>
              <a:off x="7342823" y="18401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5" name="Oval 154"/>
            <p:cNvSpPr/>
            <p:nvPr/>
          </p:nvSpPr>
          <p:spPr>
            <a:xfrm>
              <a:off x="7342823" y="22973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6" name="Oval 155"/>
            <p:cNvSpPr/>
            <p:nvPr/>
          </p:nvSpPr>
          <p:spPr>
            <a:xfrm>
              <a:off x="7342823" y="27545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7" name="Oval 156"/>
            <p:cNvSpPr/>
            <p:nvPr/>
          </p:nvSpPr>
          <p:spPr>
            <a:xfrm>
              <a:off x="7342823" y="32117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8" name="Oval 157"/>
            <p:cNvSpPr/>
            <p:nvPr/>
          </p:nvSpPr>
          <p:spPr>
            <a:xfrm>
              <a:off x="7342823" y="36689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4" name="Group 63"/>
          <p:cNvGrpSpPr/>
          <p:nvPr/>
        </p:nvGrpSpPr>
        <p:grpSpPr>
          <a:xfrm>
            <a:off x="3253742" y="1295404"/>
            <a:ext cx="1242058" cy="565684"/>
            <a:chOff x="3253742" y="1524002"/>
            <a:chExt cx="1242058" cy="565684"/>
          </a:xfrm>
        </p:grpSpPr>
        <p:cxnSp>
          <p:nvCxnSpPr>
            <p:cNvPr id="249" name="Straight Arrow Connector 248"/>
            <p:cNvCxnSpPr/>
            <p:nvPr/>
          </p:nvCxnSpPr>
          <p:spPr>
            <a:xfrm flipH="1">
              <a:off x="3253742" y="1752602"/>
              <a:ext cx="474820" cy="33708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2" name="Rectangle 281"/>
            <p:cNvSpPr/>
            <p:nvPr/>
          </p:nvSpPr>
          <p:spPr>
            <a:xfrm>
              <a:off x="3657598" y="1524002"/>
              <a:ext cx="838202"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cell</a:t>
              </a:r>
            </a:p>
          </p:txBody>
        </p:sp>
        <p:cxnSp>
          <p:nvCxnSpPr>
            <p:cNvPr id="287" name="Straight Arrow Connector 286"/>
            <p:cNvCxnSpPr/>
            <p:nvPr/>
          </p:nvCxnSpPr>
          <p:spPr>
            <a:xfrm flipH="1">
              <a:off x="3728562" y="1752602"/>
              <a:ext cx="8143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88" name="Content Placeholder 2"/>
          <p:cNvSpPr txBox="1">
            <a:spLocks/>
          </p:cNvSpPr>
          <p:nvPr/>
        </p:nvSpPr>
        <p:spPr>
          <a:xfrm>
            <a:off x="381000" y="4953000"/>
            <a:ext cx="8305800" cy="144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Long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bitline</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006600"/>
                </a:solidFill>
                <a:effectLst/>
                <a:uLnTx/>
                <a:uFillTx/>
                <a:latin typeface="Calibri"/>
                <a:ea typeface="+mn-ea"/>
                <a:cs typeface="+mn-cs"/>
              </a:rPr>
              <a:t>Amortizes sense amplifier cost </a:t>
            </a:r>
            <a:r>
              <a:rPr kumimoji="0" lang="en-US" sz="2800" b="1" i="0" u="none" strike="noStrike" kern="1200" cap="none" spc="0" normalizeH="0" baseline="0" noProof="0" dirty="0">
                <a:ln>
                  <a:noFill/>
                </a:ln>
                <a:solidFill>
                  <a:srgbClr val="006600"/>
                </a:solidFill>
                <a:effectLst/>
                <a:uLnTx/>
                <a:uFillTx/>
                <a:latin typeface="Calibri"/>
                <a:ea typeface="+mn-ea"/>
                <a:cs typeface="+mn-cs"/>
                <a:sym typeface="Wingdings" pitchFamily="2" charset="2"/>
              </a:rPr>
              <a:t> Small area</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sym typeface="Wingdings" pitchFamily="2" charset="2"/>
              </a:rPr>
              <a:t>Large </a:t>
            </a:r>
            <a:r>
              <a:rPr kumimoji="0" lang="en-US" sz="2800" b="1" i="0" u="none" strike="noStrike" kern="1200" cap="none" spc="0" normalizeH="0" baseline="0" noProof="0" dirty="0" err="1">
                <a:ln>
                  <a:noFill/>
                </a:ln>
                <a:solidFill>
                  <a:srgbClr val="FF0000"/>
                </a:solidFill>
                <a:effectLst/>
                <a:uLnTx/>
                <a:uFillTx/>
                <a:latin typeface="Calibri"/>
                <a:ea typeface="+mn-ea"/>
                <a:cs typeface="+mn-cs"/>
                <a:sym typeface="Wingdings" pitchFamily="2" charset="2"/>
              </a:rPr>
              <a:t>bitline</a:t>
            </a:r>
            <a:r>
              <a:rPr kumimoji="0" lang="en-US" sz="2800" b="1" i="0" u="none" strike="noStrike" kern="1200" cap="none" spc="0" normalizeH="0" baseline="0" noProof="0" dirty="0">
                <a:ln>
                  <a:noFill/>
                </a:ln>
                <a:solidFill>
                  <a:srgbClr val="FF0000"/>
                </a:solidFill>
                <a:effectLst/>
                <a:uLnTx/>
                <a:uFillTx/>
                <a:latin typeface="Calibri"/>
                <a:ea typeface="+mn-ea"/>
                <a:cs typeface="+mn-cs"/>
                <a:sym typeface="Wingdings" pitchFamily="2" charset="2"/>
              </a:rPr>
              <a:t> capacitance  High latency &amp; power</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a:p>
            <a:pPr marL="749300" marR="0" lvl="1" indent="-34925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749300" marR="0" lvl="1" indent="-34925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4400" b="1" i="1" u="none" strike="noStrike" kern="1200" cap="none" spc="0" normalizeH="0" baseline="0" noProof="0" dirty="0">
              <a:ln>
                <a:noFill/>
              </a:ln>
              <a:solidFill>
                <a:srgbClr val="1F497D"/>
              </a:solidFill>
              <a:effectLst/>
              <a:uLnTx/>
              <a:uFillTx/>
              <a:latin typeface="Calibri"/>
              <a:ea typeface="+mn-ea"/>
              <a:cs typeface="+mn-cs"/>
            </a:endParaRPr>
          </a:p>
          <a:p>
            <a:pPr marL="746125" marR="0" lvl="1" indent="-346075"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99" name="Rectangle 98"/>
          <p:cNvSpPr/>
          <p:nvPr/>
        </p:nvSpPr>
        <p:spPr>
          <a:xfrm rot="16200000">
            <a:off x="7330024" y="2902086"/>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sense amplifier</a:t>
            </a:r>
          </a:p>
        </p:txBody>
      </p:sp>
      <p:cxnSp>
        <p:nvCxnSpPr>
          <p:cNvPr id="100" name="Straight Arrow Connector 99"/>
          <p:cNvCxnSpPr/>
          <p:nvPr/>
        </p:nvCxnSpPr>
        <p:spPr>
          <a:xfrm>
            <a:off x="8001000" y="4157119"/>
            <a:ext cx="579835"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a:off x="5181600" y="1874524"/>
            <a:ext cx="472082"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rot="16200000">
            <a:off x="3740286" y="2527162"/>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row decoder</a:t>
            </a:r>
          </a:p>
        </p:txBody>
      </p:sp>
    </p:spTree>
    <p:extLst>
      <p:ext uri="{BB962C8B-B14F-4D97-AF65-F5344CB8AC3E}">
        <p14:creationId xmlns:p14="http://schemas.microsoft.com/office/powerpoint/2010/main" val="35980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 Size) vs. Latency</a:t>
            </a:r>
          </a:p>
        </p:txBody>
      </p:sp>
      <p:sp>
        <p:nvSpPr>
          <p:cNvPr id="5" name="Right Arrow 4"/>
          <p:cNvSpPr/>
          <p:nvPr/>
        </p:nvSpPr>
        <p:spPr>
          <a:xfrm>
            <a:off x="3238500" y="21640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Faster</a:t>
            </a:r>
          </a:p>
        </p:txBody>
      </p:sp>
      <p:sp>
        <p:nvSpPr>
          <p:cNvPr id="97" name="Right Arrow 96"/>
          <p:cNvSpPr/>
          <p:nvPr/>
        </p:nvSpPr>
        <p:spPr>
          <a:xfrm flipH="1">
            <a:off x="3238500" y="35356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Smaller</a:t>
            </a:r>
          </a:p>
        </p:txBody>
      </p:sp>
      <p:grpSp>
        <p:nvGrpSpPr>
          <p:cNvPr id="15" name="Group 14"/>
          <p:cNvGrpSpPr/>
          <p:nvPr/>
        </p:nvGrpSpPr>
        <p:grpSpPr>
          <a:xfrm>
            <a:off x="5867400" y="1066800"/>
            <a:ext cx="2590800" cy="5105400"/>
            <a:chOff x="5867400" y="1066800"/>
            <a:chExt cx="2590800" cy="5105400"/>
          </a:xfrm>
        </p:grpSpPr>
        <p:sp>
          <p:nvSpPr>
            <p:cNvPr id="250" name="Rectangle 249"/>
            <p:cNvSpPr/>
            <p:nvPr/>
          </p:nvSpPr>
          <p:spPr>
            <a:xfrm>
              <a:off x="77066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1" name="Straight Arrow Connector 250"/>
            <p:cNvCxnSpPr>
              <a:stCxn id="250" idx="0"/>
            </p:cNvCxnSpPr>
            <p:nvPr/>
          </p:nvCxnSpPr>
          <p:spPr>
            <a:xfrm flipV="1">
              <a:off x="78895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3" name="Rectangle 252"/>
            <p:cNvSpPr/>
            <p:nvPr/>
          </p:nvSpPr>
          <p:spPr>
            <a:xfrm>
              <a:off x="72494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4" name="Straight Arrow Connector 253"/>
            <p:cNvCxnSpPr>
              <a:stCxn id="253" idx="0"/>
            </p:cNvCxnSpPr>
            <p:nvPr/>
          </p:nvCxnSpPr>
          <p:spPr>
            <a:xfrm flipV="1">
              <a:off x="74323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8" name="Rectangle 257"/>
            <p:cNvSpPr/>
            <p:nvPr/>
          </p:nvSpPr>
          <p:spPr>
            <a:xfrm>
              <a:off x="67922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9" name="Straight Arrow Connector 258"/>
            <p:cNvCxnSpPr>
              <a:stCxn id="258" idx="0"/>
            </p:cNvCxnSpPr>
            <p:nvPr/>
          </p:nvCxnSpPr>
          <p:spPr>
            <a:xfrm flipV="1">
              <a:off x="69751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1" name="Rectangle 260"/>
            <p:cNvSpPr/>
            <p:nvPr/>
          </p:nvSpPr>
          <p:spPr>
            <a:xfrm>
              <a:off x="63350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62" name="Straight Arrow Connector 261"/>
            <p:cNvCxnSpPr>
              <a:stCxn id="261" idx="0"/>
            </p:cNvCxnSpPr>
            <p:nvPr/>
          </p:nvCxnSpPr>
          <p:spPr>
            <a:xfrm flipV="1">
              <a:off x="65179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6" name="Oval 275"/>
            <p:cNvSpPr/>
            <p:nvPr/>
          </p:nvSpPr>
          <p:spPr>
            <a:xfrm>
              <a:off x="77114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7" name="Oval 276"/>
            <p:cNvSpPr/>
            <p:nvPr/>
          </p:nvSpPr>
          <p:spPr>
            <a:xfrm>
              <a:off x="72542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8" name="Oval 277"/>
            <p:cNvSpPr/>
            <p:nvPr/>
          </p:nvSpPr>
          <p:spPr>
            <a:xfrm>
              <a:off x="67970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9" name="Oval 278"/>
            <p:cNvSpPr/>
            <p:nvPr/>
          </p:nvSpPr>
          <p:spPr>
            <a:xfrm>
              <a:off x="63398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0" name="Oval 279"/>
            <p:cNvSpPr/>
            <p:nvPr/>
          </p:nvSpPr>
          <p:spPr>
            <a:xfrm>
              <a:off x="77114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1" name="Oval 280"/>
            <p:cNvSpPr/>
            <p:nvPr/>
          </p:nvSpPr>
          <p:spPr>
            <a:xfrm>
              <a:off x="72542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2" name="Oval 281"/>
            <p:cNvSpPr/>
            <p:nvPr/>
          </p:nvSpPr>
          <p:spPr>
            <a:xfrm>
              <a:off x="67970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3" name="Oval 282"/>
            <p:cNvSpPr/>
            <p:nvPr/>
          </p:nvSpPr>
          <p:spPr>
            <a:xfrm>
              <a:off x="63398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8" name="Rectangle 317"/>
            <p:cNvSpPr/>
            <p:nvPr/>
          </p:nvSpPr>
          <p:spPr>
            <a:xfrm>
              <a:off x="77066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19" name="Straight Arrow Connector 318"/>
            <p:cNvCxnSpPr>
              <a:stCxn id="318" idx="0"/>
            </p:cNvCxnSpPr>
            <p:nvPr/>
          </p:nvCxnSpPr>
          <p:spPr>
            <a:xfrm flipV="1">
              <a:off x="78895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0" name="Rectangle 319"/>
            <p:cNvSpPr/>
            <p:nvPr/>
          </p:nvSpPr>
          <p:spPr>
            <a:xfrm>
              <a:off x="72494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21" name="Straight Arrow Connector 320"/>
            <p:cNvCxnSpPr>
              <a:stCxn id="320" idx="0"/>
            </p:cNvCxnSpPr>
            <p:nvPr/>
          </p:nvCxnSpPr>
          <p:spPr>
            <a:xfrm flipV="1">
              <a:off x="74323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2" name="Rectangle 321"/>
            <p:cNvSpPr/>
            <p:nvPr/>
          </p:nvSpPr>
          <p:spPr>
            <a:xfrm>
              <a:off x="67922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24" name="Straight Arrow Connector 323"/>
            <p:cNvCxnSpPr>
              <a:stCxn id="322" idx="0"/>
            </p:cNvCxnSpPr>
            <p:nvPr/>
          </p:nvCxnSpPr>
          <p:spPr>
            <a:xfrm flipV="1">
              <a:off x="69751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5" name="Rectangle 324"/>
            <p:cNvSpPr/>
            <p:nvPr/>
          </p:nvSpPr>
          <p:spPr>
            <a:xfrm>
              <a:off x="63350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26" name="Straight Arrow Connector 325"/>
            <p:cNvCxnSpPr>
              <a:stCxn id="325" idx="0"/>
            </p:cNvCxnSpPr>
            <p:nvPr/>
          </p:nvCxnSpPr>
          <p:spPr>
            <a:xfrm flipV="1">
              <a:off x="65179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7" name="Oval 326"/>
            <p:cNvSpPr/>
            <p:nvPr/>
          </p:nvSpPr>
          <p:spPr>
            <a:xfrm>
              <a:off x="77114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8" name="Oval 327"/>
            <p:cNvSpPr/>
            <p:nvPr/>
          </p:nvSpPr>
          <p:spPr>
            <a:xfrm>
              <a:off x="72542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9" name="Oval 328"/>
            <p:cNvSpPr/>
            <p:nvPr/>
          </p:nvSpPr>
          <p:spPr>
            <a:xfrm>
              <a:off x="67970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0" name="Oval 329"/>
            <p:cNvSpPr/>
            <p:nvPr/>
          </p:nvSpPr>
          <p:spPr>
            <a:xfrm>
              <a:off x="63398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1" name="Oval 330"/>
            <p:cNvSpPr/>
            <p:nvPr/>
          </p:nvSpPr>
          <p:spPr>
            <a:xfrm>
              <a:off x="77114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2" name="Oval 331"/>
            <p:cNvSpPr/>
            <p:nvPr/>
          </p:nvSpPr>
          <p:spPr>
            <a:xfrm>
              <a:off x="72542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3" name="Oval 332"/>
            <p:cNvSpPr/>
            <p:nvPr/>
          </p:nvSpPr>
          <p:spPr>
            <a:xfrm>
              <a:off x="67970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4" name="Oval 333"/>
            <p:cNvSpPr/>
            <p:nvPr/>
          </p:nvSpPr>
          <p:spPr>
            <a:xfrm>
              <a:off x="63398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48" name="Rounded Rectangle 147"/>
            <p:cNvSpPr/>
            <p:nvPr/>
          </p:nvSpPr>
          <p:spPr>
            <a:xfrm>
              <a:off x="5867400" y="10668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Calibri"/>
                </a:rPr>
                <a:t>Short </a:t>
              </a:r>
              <a:r>
                <a:rPr kumimoji="0" lang="en-US" sz="36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380" name="Rectangle 379"/>
            <p:cNvSpPr/>
            <p:nvPr/>
          </p:nvSpPr>
          <p:spPr>
            <a:xfrm>
              <a:off x="7696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1" name="Straight Arrow Connector 380"/>
            <p:cNvCxnSpPr>
              <a:stCxn id="380" idx="0"/>
            </p:cNvCxnSpPr>
            <p:nvPr/>
          </p:nvCxnSpPr>
          <p:spPr>
            <a:xfrm flipV="1">
              <a:off x="78790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2" name="Rectangle 381"/>
            <p:cNvSpPr/>
            <p:nvPr/>
          </p:nvSpPr>
          <p:spPr>
            <a:xfrm>
              <a:off x="72390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3" name="Straight Arrow Connector 382"/>
            <p:cNvCxnSpPr>
              <a:stCxn id="382" idx="0"/>
            </p:cNvCxnSpPr>
            <p:nvPr/>
          </p:nvCxnSpPr>
          <p:spPr>
            <a:xfrm flipV="1">
              <a:off x="74218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6781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5" name="Straight Arrow Connector 384"/>
            <p:cNvCxnSpPr>
              <a:stCxn id="384" idx="0"/>
            </p:cNvCxnSpPr>
            <p:nvPr/>
          </p:nvCxnSpPr>
          <p:spPr>
            <a:xfrm flipV="1">
              <a:off x="69646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6" name="Rectangle 385"/>
            <p:cNvSpPr/>
            <p:nvPr/>
          </p:nvSpPr>
          <p:spPr>
            <a:xfrm>
              <a:off x="6324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7" name="Straight Arrow Connector 386"/>
            <p:cNvCxnSpPr>
              <a:stCxn id="386" idx="0"/>
            </p:cNvCxnSpPr>
            <p:nvPr/>
          </p:nvCxnSpPr>
          <p:spPr>
            <a:xfrm flipV="1">
              <a:off x="65074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8" name="Oval 387"/>
            <p:cNvSpPr/>
            <p:nvPr/>
          </p:nvSpPr>
          <p:spPr>
            <a:xfrm>
              <a:off x="7700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9" name="Oval 388"/>
            <p:cNvSpPr/>
            <p:nvPr/>
          </p:nvSpPr>
          <p:spPr>
            <a:xfrm>
              <a:off x="72437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0" name="Oval 389"/>
            <p:cNvSpPr/>
            <p:nvPr/>
          </p:nvSpPr>
          <p:spPr>
            <a:xfrm>
              <a:off x="6786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1" name="Oval 390"/>
            <p:cNvSpPr/>
            <p:nvPr/>
          </p:nvSpPr>
          <p:spPr>
            <a:xfrm>
              <a:off x="6329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2" name="Oval 391"/>
            <p:cNvSpPr/>
            <p:nvPr/>
          </p:nvSpPr>
          <p:spPr>
            <a:xfrm>
              <a:off x="7700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3" name="Oval 392"/>
            <p:cNvSpPr/>
            <p:nvPr/>
          </p:nvSpPr>
          <p:spPr>
            <a:xfrm>
              <a:off x="72437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4" name="Oval 393"/>
            <p:cNvSpPr/>
            <p:nvPr/>
          </p:nvSpPr>
          <p:spPr>
            <a:xfrm>
              <a:off x="6786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5" name="Oval 394"/>
            <p:cNvSpPr/>
            <p:nvPr/>
          </p:nvSpPr>
          <p:spPr>
            <a:xfrm>
              <a:off x="6329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 name="Group 13"/>
          <p:cNvGrpSpPr/>
          <p:nvPr/>
        </p:nvGrpSpPr>
        <p:grpSpPr>
          <a:xfrm>
            <a:off x="495300" y="1066800"/>
            <a:ext cx="2514600" cy="5105400"/>
            <a:chOff x="495300" y="1066800"/>
            <a:chExt cx="2514600" cy="5105400"/>
          </a:xfrm>
        </p:grpSpPr>
        <p:sp>
          <p:nvSpPr>
            <p:cNvPr id="131" name="Rounded Rectangle 130"/>
            <p:cNvSpPr/>
            <p:nvPr/>
          </p:nvSpPr>
          <p:spPr>
            <a:xfrm>
              <a:off x="495300" y="10668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Calibri"/>
                </a:rPr>
                <a:t>Long </a:t>
              </a:r>
              <a:r>
                <a:rPr kumimoji="0" lang="en-US" sz="36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183" name="Rectangle 182"/>
            <p:cNvSpPr/>
            <p:nvPr/>
          </p:nvSpPr>
          <p:spPr>
            <a:xfrm>
              <a:off x="2209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4" name="Straight Arrow Connector 183"/>
            <p:cNvCxnSpPr>
              <a:stCxn id="183" idx="0"/>
            </p:cNvCxnSpPr>
            <p:nvPr/>
          </p:nvCxnSpPr>
          <p:spPr>
            <a:xfrm flipV="1">
              <a:off x="23926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6" name="Rectangle 185"/>
            <p:cNvSpPr/>
            <p:nvPr/>
          </p:nvSpPr>
          <p:spPr>
            <a:xfrm>
              <a:off x="1752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7" name="Straight Arrow Connector 186"/>
            <p:cNvCxnSpPr>
              <a:stCxn id="186" idx="0"/>
            </p:cNvCxnSpPr>
            <p:nvPr/>
          </p:nvCxnSpPr>
          <p:spPr>
            <a:xfrm flipV="1">
              <a:off x="19354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9" name="Rectangle 188"/>
            <p:cNvSpPr/>
            <p:nvPr/>
          </p:nvSpPr>
          <p:spPr>
            <a:xfrm>
              <a:off x="12954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0" name="Straight Arrow Connector 189"/>
            <p:cNvCxnSpPr>
              <a:stCxn id="189" idx="0"/>
            </p:cNvCxnSpPr>
            <p:nvPr/>
          </p:nvCxnSpPr>
          <p:spPr>
            <a:xfrm flipV="1">
              <a:off x="14782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2" name="Rectangle 191"/>
            <p:cNvSpPr/>
            <p:nvPr/>
          </p:nvSpPr>
          <p:spPr>
            <a:xfrm>
              <a:off x="838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3" name="Straight Arrow Connector 192"/>
            <p:cNvCxnSpPr>
              <a:stCxn id="192" idx="0"/>
            </p:cNvCxnSpPr>
            <p:nvPr/>
          </p:nvCxnSpPr>
          <p:spPr>
            <a:xfrm flipV="1">
              <a:off x="10210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7" name="Oval 206"/>
            <p:cNvSpPr/>
            <p:nvPr/>
          </p:nvSpPr>
          <p:spPr>
            <a:xfrm>
              <a:off x="22145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8" name="Oval 207"/>
            <p:cNvSpPr/>
            <p:nvPr/>
          </p:nvSpPr>
          <p:spPr>
            <a:xfrm>
              <a:off x="17573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9" name="Oval 208"/>
            <p:cNvSpPr/>
            <p:nvPr/>
          </p:nvSpPr>
          <p:spPr>
            <a:xfrm>
              <a:off x="13001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0" name="Oval 209"/>
            <p:cNvSpPr/>
            <p:nvPr/>
          </p:nvSpPr>
          <p:spPr>
            <a:xfrm>
              <a:off x="8429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5" name="Oval 214"/>
            <p:cNvSpPr/>
            <p:nvPr/>
          </p:nvSpPr>
          <p:spPr>
            <a:xfrm>
              <a:off x="22145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6" name="Oval 215"/>
            <p:cNvSpPr/>
            <p:nvPr/>
          </p:nvSpPr>
          <p:spPr>
            <a:xfrm>
              <a:off x="17573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7" name="Oval 216"/>
            <p:cNvSpPr/>
            <p:nvPr/>
          </p:nvSpPr>
          <p:spPr>
            <a:xfrm>
              <a:off x="13001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8" name="Oval 217"/>
            <p:cNvSpPr/>
            <p:nvPr/>
          </p:nvSpPr>
          <p:spPr>
            <a:xfrm>
              <a:off x="8429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3" name="Oval 222"/>
            <p:cNvSpPr/>
            <p:nvPr/>
          </p:nvSpPr>
          <p:spPr>
            <a:xfrm>
              <a:off x="2214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4" name="Oval 223"/>
            <p:cNvSpPr/>
            <p:nvPr/>
          </p:nvSpPr>
          <p:spPr>
            <a:xfrm>
              <a:off x="1757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5" name="Oval 224"/>
            <p:cNvSpPr/>
            <p:nvPr/>
          </p:nvSpPr>
          <p:spPr>
            <a:xfrm>
              <a:off x="13001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6" name="Oval 225"/>
            <p:cNvSpPr/>
            <p:nvPr/>
          </p:nvSpPr>
          <p:spPr>
            <a:xfrm>
              <a:off x="842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1" name="Oval 230"/>
            <p:cNvSpPr/>
            <p:nvPr/>
          </p:nvSpPr>
          <p:spPr>
            <a:xfrm>
              <a:off x="2214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2" name="Oval 231"/>
            <p:cNvSpPr/>
            <p:nvPr/>
          </p:nvSpPr>
          <p:spPr>
            <a:xfrm>
              <a:off x="1757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3" name="Oval 232"/>
            <p:cNvSpPr/>
            <p:nvPr/>
          </p:nvSpPr>
          <p:spPr>
            <a:xfrm>
              <a:off x="13001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4" name="Oval 233"/>
            <p:cNvSpPr/>
            <p:nvPr/>
          </p:nvSpPr>
          <p:spPr>
            <a:xfrm>
              <a:off x="842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6" name="Oval 395"/>
            <p:cNvSpPr/>
            <p:nvPr/>
          </p:nvSpPr>
          <p:spPr>
            <a:xfrm>
              <a:off x="22098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7" name="Oval 396"/>
            <p:cNvSpPr/>
            <p:nvPr/>
          </p:nvSpPr>
          <p:spPr>
            <a:xfrm>
              <a:off x="17526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8" name="Oval 397"/>
            <p:cNvSpPr/>
            <p:nvPr/>
          </p:nvSpPr>
          <p:spPr>
            <a:xfrm>
              <a:off x="12954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9" name="Oval 398"/>
            <p:cNvSpPr/>
            <p:nvPr/>
          </p:nvSpPr>
          <p:spPr>
            <a:xfrm>
              <a:off x="8382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0" name="Oval 399"/>
            <p:cNvSpPr/>
            <p:nvPr/>
          </p:nvSpPr>
          <p:spPr>
            <a:xfrm>
              <a:off x="22098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1" name="Oval 400"/>
            <p:cNvSpPr/>
            <p:nvPr/>
          </p:nvSpPr>
          <p:spPr>
            <a:xfrm>
              <a:off x="17526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2" name="Oval 401"/>
            <p:cNvSpPr/>
            <p:nvPr/>
          </p:nvSpPr>
          <p:spPr>
            <a:xfrm>
              <a:off x="12954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3" name="Oval 402"/>
            <p:cNvSpPr/>
            <p:nvPr/>
          </p:nvSpPr>
          <p:spPr>
            <a:xfrm>
              <a:off x="8382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04" name="Content Placeholder 2"/>
          <p:cNvSpPr txBox="1">
            <a:spLocks/>
          </p:cNvSpPr>
          <p:nvPr/>
        </p:nvSpPr>
        <p:spPr>
          <a:xfrm>
            <a:off x="457200" y="4953000"/>
            <a:ext cx="8001000" cy="648602"/>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a:ln>
                  <a:noFill/>
                </a:ln>
                <a:solidFill>
                  <a:srgbClr val="FFFF00"/>
                </a:solidFill>
                <a:effectLst/>
                <a:uLnTx/>
                <a:uFillTx/>
                <a:latin typeface="Calibri"/>
                <a:ea typeface="+mn-ea"/>
                <a:cs typeface="+mn-cs"/>
              </a:rPr>
              <a:t>Trade-Off: Area vs. Latency</a:t>
            </a:r>
          </a:p>
        </p:txBody>
      </p:sp>
    </p:spTree>
    <p:extLst>
      <p:ext uri="{BB962C8B-B14F-4D97-AF65-F5344CB8AC3E}">
        <p14:creationId xmlns:p14="http://schemas.microsoft.com/office/powerpoint/2010/main" val="22699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7" grpId="0" animBg="1"/>
      <p:bldP spid="40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 Size) vs. Latency</a:t>
            </a:r>
          </a:p>
        </p:txBody>
      </p:sp>
      <p:graphicFrame>
        <p:nvGraphicFramePr>
          <p:cNvPr id="22" name="Chart 21"/>
          <p:cNvGraphicFramePr>
            <a:graphicFrameLocks/>
          </p:cNvGraphicFramePr>
          <p:nvPr>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64</a:t>
            </a:r>
          </a:p>
        </p:txBody>
      </p:sp>
      <p:sp>
        <p:nvSpPr>
          <p:cNvPr id="25" name="TextBox 24"/>
          <p:cNvSpPr txBox="1"/>
          <p:nvPr/>
        </p:nvSpPr>
        <p:spPr>
          <a:xfrm>
            <a:off x="3276600" y="10668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32</a:t>
            </a:r>
          </a:p>
        </p:txBody>
      </p:sp>
      <p:sp>
        <p:nvSpPr>
          <p:cNvPr id="36" name="TextBox 35"/>
          <p:cNvSpPr txBox="1"/>
          <p:nvPr/>
        </p:nvSpPr>
        <p:spPr>
          <a:xfrm>
            <a:off x="3581400" y="3124200"/>
            <a:ext cx="8382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BBB59">
                    <a:lumMod val="75000"/>
                  </a:srgbClr>
                </a:solidFill>
                <a:effectLst/>
                <a:uLnTx/>
                <a:uFillTx/>
                <a:latin typeface="Calibri"/>
                <a:ea typeface="+mn-ea"/>
                <a:cs typeface="+mn-cs"/>
              </a:rPr>
              <a:t>128</a:t>
            </a:r>
          </a:p>
        </p:txBody>
      </p:sp>
      <p:sp>
        <p:nvSpPr>
          <p:cNvPr id="37" name="TextBox 36"/>
          <p:cNvSpPr txBox="1"/>
          <p:nvPr/>
        </p:nvSpPr>
        <p:spPr>
          <a:xfrm>
            <a:off x="4572000" y="3657600"/>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256</a:t>
            </a:r>
          </a:p>
        </p:txBody>
      </p:sp>
      <p:sp>
        <p:nvSpPr>
          <p:cNvPr id="38" name="TextBox 37"/>
          <p:cNvSpPr txBox="1"/>
          <p:nvPr/>
        </p:nvSpPr>
        <p:spPr>
          <a:xfrm>
            <a:off x="6019800" y="3757990"/>
            <a:ext cx="2895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504D"/>
                </a:solidFill>
                <a:effectLst/>
                <a:uLnTx/>
                <a:uFillTx/>
                <a:latin typeface="Calibri"/>
                <a:ea typeface="+mn-ea"/>
                <a:cs typeface="+mn-cs"/>
              </a:rPr>
              <a:t>512 cells/</a:t>
            </a:r>
            <a:r>
              <a:rPr kumimoji="0" lang="en-US" sz="2800" b="1" i="0" u="none" strike="noStrike" kern="1200" cap="none" spc="0" normalizeH="0" baseline="0" noProof="0" dirty="0" err="1">
                <a:ln>
                  <a:noFill/>
                </a:ln>
                <a:solidFill>
                  <a:srgbClr val="C0504D"/>
                </a:solidFill>
                <a:effectLst/>
                <a:uLnTx/>
                <a:uFillTx/>
                <a:latin typeface="Calibri"/>
                <a:ea typeface="+mn-ea"/>
                <a:cs typeface="+mn-cs"/>
              </a:rPr>
              <a:t>bitline</a:t>
            </a:r>
            <a:endParaRPr kumimoji="0" lang="en-US" sz="2800" b="1" i="0" u="none" strike="noStrike" kern="1200" cap="none" spc="0" normalizeH="0" baseline="0" noProof="0" dirty="0">
              <a:ln>
                <a:noFill/>
              </a:ln>
              <a:solidFill>
                <a:srgbClr val="C0504D"/>
              </a:solidFill>
              <a:effectLst/>
              <a:uLnTx/>
              <a:uFillTx/>
              <a:latin typeface="Calibri"/>
              <a:ea typeface="+mn-ea"/>
              <a:cs typeface="+mn-cs"/>
            </a:endParaRPr>
          </a:p>
        </p:txBody>
      </p:sp>
      <p:sp>
        <p:nvSpPr>
          <p:cNvPr id="40" name="Rounded Rectangular Callout 39"/>
          <p:cNvSpPr/>
          <p:nvPr/>
        </p:nvSpPr>
        <p:spPr>
          <a:xfrm>
            <a:off x="6705600" y="2133600"/>
            <a:ext cx="1828800" cy="1061055"/>
          </a:xfrm>
          <a:prstGeom prst="wedgeRoundRectCallout">
            <a:avLst>
              <a:gd name="adj1" fmla="val -51805"/>
              <a:gd name="adj2" fmla="val 9935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Commodity DRAM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Long </a:t>
            </a:r>
            <a:r>
              <a:rPr kumimoji="0" lang="en-US" sz="2400" b="1" i="0" u="none" strike="noStrike" kern="1200" cap="none" spc="0" normalizeH="0" baseline="0" noProof="0" dirty="0" err="1">
                <a:ln>
                  <a:noFill/>
                </a:ln>
                <a:solidFill>
                  <a:prstClr val="white"/>
                </a:solidFill>
                <a:effectLst/>
                <a:uLnTx/>
                <a:uFillTx/>
                <a:latin typeface="Calibri"/>
                <a:ea typeface="+mn-ea"/>
                <a:cs typeface="+mn-cs"/>
              </a:rPr>
              <a:t>Bitline</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Cheaper</a:t>
            </a: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Faster</a:t>
            </a:r>
          </a:p>
        </p:txBody>
      </p:sp>
      <p:sp>
        <p:nvSpPr>
          <p:cNvPr id="12" name="Rounded Rectangular Callout 11"/>
          <p:cNvSpPr/>
          <p:nvPr/>
        </p:nvSpPr>
        <p:spPr>
          <a:xfrm>
            <a:off x="4495800" y="1905000"/>
            <a:ext cx="1981200" cy="838200"/>
          </a:xfrm>
          <a:prstGeom prst="wedgeRoundRectCallout">
            <a:avLst>
              <a:gd name="adj1" fmla="val -47531"/>
              <a:gd name="adj2" fmla="val 98151"/>
              <a:gd name="adj3" fmla="val 16667"/>
            </a:avLst>
          </a:prstGeom>
          <a:solidFill>
            <a:schemeClr val="accent3">
              <a:lumMod val="75000"/>
            </a:schemeClr>
          </a:solidFill>
          <a:ln>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Fancy DRAM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Short </a:t>
            </a:r>
            <a:r>
              <a:rPr kumimoji="0" lang="en-US" sz="2400" b="1" i="0" u="none" strike="noStrike" kern="1200" cap="none" spc="0" normalizeH="0" baseline="0" noProof="0" dirty="0" err="1">
                <a:ln>
                  <a:noFill/>
                </a:ln>
                <a:solidFill>
                  <a:prstClr val="white"/>
                </a:solidFill>
                <a:effectLst/>
                <a:uLnTx/>
                <a:uFillTx/>
                <a:latin typeface="Calibri"/>
                <a:ea typeface="+mn-ea"/>
                <a:cs typeface="+mn-cs"/>
              </a:rPr>
              <a:t>Bitline</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2"/>
          <p:cNvGrpSpPr/>
          <p:nvPr/>
        </p:nvGrpSpPr>
        <p:grpSpPr>
          <a:xfrm>
            <a:off x="1760146" y="3533003"/>
            <a:ext cx="1530690" cy="1238005"/>
            <a:chOff x="1760146" y="3533003"/>
            <a:chExt cx="1530690" cy="1238005"/>
          </a:xfrm>
        </p:grpSpPr>
        <p:sp>
          <p:nvSpPr>
            <p:cNvPr id="13" name="Left Arrow 12"/>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Box 14"/>
            <p:cNvSpPr txBox="1"/>
            <p:nvPr/>
          </p:nvSpPr>
          <p:spPr>
            <a:xfrm rot="18932207">
              <a:off x="1798404" y="3826557"/>
              <a:ext cx="14924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mn-cs"/>
                </a:rPr>
                <a:t>GOAL</a:t>
              </a:r>
            </a:p>
          </p:txBody>
        </p:sp>
      </p:grpSp>
    </p:spTree>
    <p:extLst>
      <p:ext uri="{BB962C8B-B14F-4D97-AF65-F5344CB8AC3E}">
        <p14:creationId xmlns:p14="http://schemas.microsoft.com/office/powerpoint/2010/main" val="128155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6" grpId="0"/>
      <p:bldP spid="37" grpId="0"/>
      <p:bldP spid="38" grpId="0"/>
      <p:bldP spid="40" grpId="0" animBg="1"/>
      <p:bldP spid="7" grpId="0" animBg="1"/>
      <p:bldP spid="41" grpId="0" animBg="1"/>
      <p:bldP spid="1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181"/>
          <p:cNvGrpSpPr/>
          <p:nvPr/>
        </p:nvGrpSpPr>
        <p:grpSpPr>
          <a:xfrm>
            <a:off x="5867400" y="914400"/>
            <a:ext cx="2590800" cy="5486400"/>
            <a:chOff x="5867400" y="762000"/>
            <a:chExt cx="2590800" cy="54864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7" name="Rounded Rectangle 266"/>
            <p:cNvSpPr/>
            <p:nvPr/>
          </p:nvSpPr>
          <p:spPr>
            <a:xfrm>
              <a:off x="5867400" y="7620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Calibri"/>
                </a:rPr>
                <a:t>Short </a:t>
              </a:r>
              <a:r>
                <a:rPr kumimoji="0" lang="en-US" sz="32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dirty="0">
                <a:ln>
                  <a:noFill/>
                </a:ln>
                <a:solidFill>
                  <a:prstClr val="black"/>
                </a:solidFill>
                <a:effectLst/>
                <a:uLnTx/>
                <a:uFillTx/>
                <a:latin typeface="Calibri"/>
                <a:ea typeface="+mn-ea"/>
                <a:cs typeface="Calibri"/>
              </a:endParaRPr>
            </a:p>
          </p:txBody>
        </p:sp>
      </p:grpSp>
      <p:sp>
        <p:nvSpPr>
          <p:cNvPr id="483"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a:ln>
                  <a:noFill/>
                </a:ln>
                <a:solidFill>
                  <a:srgbClr val="008000"/>
                </a:solidFill>
                <a:effectLst/>
                <a:uLnTx/>
                <a:uFillTx/>
                <a:latin typeface="Calibri"/>
                <a:ea typeface="+mn-ea"/>
                <a:cs typeface="+mn-cs"/>
              </a:rPr>
              <a:t>Low Latency </a:t>
            </a:r>
          </a:p>
        </p:txBody>
      </p:sp>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a:t>   Approximating the Best of Both Worlds</a:t>
            </a:r>
          </a:p>
        </p:txBody>
      </p:sp>
      <p:grpSp>
        <p:nvGrpSpPr>
          <p:cNvPr id="148" name="Group 147"/>
          <p:cNvGrpSpPr/>
          <p:nvPr/>
        </p:nvGrpSpPr>
        <p:grpSpPr>
          <a:xfrm>
            <a:off x="495300" y="914400"/>
            <a:ext cx="2514600" cy="5486400"/>
            <a:chOff x="495300" y="762000"/>
            <a:chExt cx="2514600" cy="5486400"/>
          </a:xfrm>
        </p:grpSpPr>
        <p:sp>
          <p:nvSpPr>
            <p:cNvPr id="149" name="Rounded Rectangle 148"/>
            <p:cNvSpPr/>
            <p:nvPr/>
          </p:nvSpPr>
          <p:spPr>
            <a:xfrm>
              <a:off x="495300" y="7620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Calibri"/>
                </a:rPr>
                <a:t>Long </a:t>
              </a:r>
              <a:r>
                <a:rPr kumimoji="0" lang="en-US" sz="32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68" name="Content Placeholder 2"/>
          <p:cNvSpPr txBox="1">
            <a:spLocks/>
          </p:cNvSpPr>
          <p:nvPr/>
        </p:nvSpPr>
        <p:spPr>
          <a:xfrm>
            <a:off x="457200" y="16154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sp>
        <p:nvSpPr>
          <p:cNvPr id="269" name="Rounded Rectangle 268"/>
          <p:cNvSpPr/>
          <p:nvPr/>
        </p:nvSpPr>
        <p:spPr>
          <a:xfrm>
            <a:off x="4572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Long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sp>
        <p:nvSpPr>
          <p:cNvPr id="274"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Low Latency </a:t>
            </a:r>
          </a:p>
        </p:txBody>
      </p:sp>
      <p:sp>
        <p:nvSpPr>
          <p:cNvPr id="275" name="Rounded Rectangle 274"/>
          <p:cNvSpPr/>
          <p:nvPr/>
        </p:nvSpPr>
        <p:spPr>
          <a:xfrm>
            <a:off x="58674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Calibri"/>
              </a:rPr>
              <a:t>Short </a:t>
            </a:r>
            <a:r>
              <a:rPr kumimoji="0" lang="en-US" sz="3200" b="1" i="0" u="none" strike="noStrike" kern="1200" cap="none" spc="0" normalizeH="0" baseline="0" noProof="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a:ln>
                <a:noFill/>
              </a:ln>
              <a:solidFill>
                <a:srgbClr val="FFFF00"/>
              </a:solidFill>
              <a:effectLst/>
              <a:uLnTx/>
              <a:uFillTx/>
              <a:latin typeface="Calibri"/>
              <a:ea typeface="+mn-ea"/>
              <a:cs typeface="Calibri"/>
            </a:endParaRP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Calibri"/>
              </a:rPr>
              <a:t>Our Proposal</a:t>
            </a:r>
          </a:p>
        </p:txBody>
      </p:sp>
      <p:grpSp>
        <p:nvGrpSpPr>
          <p:cNvPr id="3" name="Group 2"/>
          <p:cNvGrpSpPr/>
          <p:nvPr/>
        </p:nvGrpSpPr>
        <p:grpSpPr>
          <a:xfrm>
            <a:off x="838200" y="33528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32" name="Content Placeholder 2"/>
          <p:cNvSpPr txBox="1">
            <a:spLocks/>
          </p:cNvSpPr>
          <p:nvPr/>
        </p:nvSpPr>
        <p:spPr>
          <a:xfrm>
            <a:off x="457200"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grpSp>
        <p:nvGrpSpPr>
          <p:cNvPr id="433" name="Group 432"/>
          <p:cNvGrpSpPr/>
          <p:nvPr/>
        </p:nvGrpSpPr>
        <p:grpSpPr>
          <a:xfrm>
            <a:off x="3579177" y="3368676"/>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4" name="Group 183"/>
          <p:cNvGrpSpPr/>
          <p:nvPr/>
        </p:nvGrpSpPr>
        <p:grpSpPr>
          <a:xfrm>
            <a:off x="3946525" y="4953000"/>
            <a:ext cx="3756147" cy="1463675"/>
            <a:chOff x="3946525" y="4800600"/>
            <a:chExt cx="3756147" cy="1463675"/>
          </a:xfrm>
        </p:grpSpPr>
        <p:cxnSp>
          <p:nvCxnSpPr>
            <p:cNvPr id="186" name="Straight Arrow Connector 185"/>
            <p:cNvCxnSpPr/>
            <p:nvPr/>
          </p:nvCxnSpPr>
          <p:spPr>
            <a:xfrm flipH="1">
              <a:off x="5382876" y="4800600"/>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flipH="1">
              <a:off x="5374409" y="5555673"/>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5852006" y="4832351"/>
              <a:ext cx="1" cy="715009"/>
            </a:xfrm>
            <a:prstGeom prst="straightConnector1">
              <a:avLst/>
            </a:prstGeom>
            <a:ln w="50800">
              <a:solidFill>
                <a:srgbClr val="FF00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190" name="Content Placeholder 2"/>
            <p:cNvSpPr txBox="1">
              <a:spLocks/>
            </p:cNvSpPr>
            <p:nvPr/>
          </p:nvSpPr>
          <p:spPr>
            <a:xfrm>
              <a:off x="3946525" y="5654675"/>
              <a:ext cx="3756147" cy="6096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FF66"/>
                  </a:solidFill>
                  <a:effectLst/>
                  <a:uLnTx/>
                  <a:uFillTx/>
                  <a:latin typeface="Calibri"/>
                  <a:ea typeface="+mn-ea"/>
                  <a:cs typeface="+mn-cs"/>
                </a:rPr>
                <a:t>Short </a:t>
              </a:r>
              <a:r>
                <a:rPr kumimoji="0" lang="en-US" sz="3200" b="1" i="1" u="none" strike="noStrike" kern="1200" cap="none" spc="0" normalizeH="0" baseline="0" noProof="0" dirty="0" err="1">
                  <a:ln>
                    <a:noFill/>
                  </a:ln>
                  <a:solidFill>
                    <a:srgbClr val="FFFF66"/>
                  </a:solidFill>
                  <a:effectLst/>
                  <a:uLnTx/>
                  <a:uFillTx/>
                  <a:latin typeface="Calibri"/>
                  <a:ea typeface="+mn-ea"/>
                  <a:cs typeface="+mn-cs"/>
                </a:rPr>
                <a:t>Bitline</a:t>
              </a:r>
              <a:r>
                <a:rPr kumimoji="0" lang="en-US" sz="3200" b="1" i="1" u="none" strike="noStrike" kern="1200" cap="none" spc="0" normalizeH="0" baseline="0" noProof="0" dirty="0">
                  <a:ln>
                    <a:noFill/>
                  </a:ln>
                  <a:solidFill>
                    <a:srgbClr val="FFFF66"/>
                  </a:solidFill>
                  <a:effectLst/>
                  <a:uLnTx/>
                  <a:uFillTx/>
                  <a:latin typeface="Calibri"/>
                  <a:ea typeface="+mn-ea"/>
                  <a:cs typeface="+mn-cs"/>
                </a:rPr>
                <a:t> </a:t>
              </a:r>
              <a:r>
                <a:rPr kumimoji="0" lang="en-US" sz="3200" b="1" i="1" u="none" strike="noStrike" kern="1200" cap="none" spc="0" normalizeH="0" baseline="0" noProof="0" dirty="0">
                  <a:ln>
                    <a:noFill/>
                  </a:ln>
                  <a:solidFill>
                    <a:srgbClr val="FFFF66"/>
                  </a:solidFill>
                  <a:effectLst/>
                  <a:uLnTx/>
                  <a:uFillTx/>
                  <a:latin typeface="Calibri"/>
                  <a:ea typeface="+mn-ea"/>
                  <a:cs typeface="+mn-cs"/>
                  <a:sym typeface="Wingdings"/>
                </a:rPr>
                <a:t> </a:t>
              </a:r>
              <a:r>
                <a:rPr kumimoji="0" lang="en-US" sz="3200" b="1" i="1" u="none" strike="noStrike" kern="1200" cap="none" spc="0" normalizeH="0" baseline="0" noProof="0" dirty="0">
                  <a:ln>
                    <a:noFill/>
                  </a:ln>
                  <a:solidFill>
                    <a:srgbClr val="FFFF66"/>
                  </a:solidFill>
                  <a:effectLst/>
                  <a:uLnTx/>
                  <a:uFillTx/>
                  <a:latin typeface="Calibri"/>
                  <a:ea typeface="+mn-ea"/>
                  <a:cs typeface="+mn-cs"/>
                </a:rPr>
                <a:t>Fast</a:t>
              </a:r>
            </a:p>
          </p:txBody>
        </p:sp>
      </p:grpSp>
      <p:grpSp>
        <p:nvGrpSpPr>
          <p:cNvPr id="19" name="Group 18"/>
          <p:cNvGrpSpPr/>
          <p:nvPr/>
        </p:nvGrpSpPr>
        <p:grpSpPr>
          <a:xfrm>
            <a:off x="182880" y="4404206"/>
            <a:ext cx="5303520" cy="1845998"/>
            <a:chOff x="182880" y="4251806"/>
            <a:chExt cx="5303520" cy="1845998"/>
          </a:xfrm>
        </p:grpSpPr>
        <p:sp>
          <p:nvSpPr>
            <p:cNvPr id="192" name="Oval 191"/>
            <p:cNvSpPr/>
            <p:nvPr/>
          </p:nvSpPr>
          <p:spPr>
            <a:xfrm>
              <a:off x="3352800" y="4251806"/>
              <a:ext cx="2133600" cy="685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 name="Group 17"/>
            <p:cNvGrpSpPr/>
            <p:nvPr/>
          </p:nvGrpSpPr>
          <p:grpSpPr>
            <a:xfrm>
              <a:off x="182880" y="4594706"/>
              <a:ext cx="3169920" cy="1503098"/>
              <a:chOff x="182880" y="4594706"/>
              <a:chExt cx="3169920" cy="1503098"/>
            </a:xfrm>
          </p:grpSpPr>
          <p:cxnSp>
            <p:nvCxnSpPr>
              <p:cNvPr id="193" name="Straight Arrow Connector 192"/>
              <p:cNvCxnSpPr>
                <a:endCxn id="192" idx="2"/>
              </p:cNvCxnSpPr>
              <p:nvPr/>
            </p:nvCxnSpPr>
            <p:spPr>
              <a:xfrm flipV="1">
                <a:off x="2580323" y="4594706"/>
                <a:ext cx="772477" cy="556108"/>
              </a:xfrm>
              <a:prstGeom prst="straightConnector1">
                <a:avLst/>
              </a:prstGeom>
              <a:ln w="50800">
                <a:solidFill>
                  <a:srgbClr val="FF0000"/>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99" name="Content Placeholder 2"/>
              <p:cNvSpPr txBox="1">
                <a:spLocks/>
              </p:cNvSpPr>
              <p:nvPr/>
            </p:nvSpPr>
            <p:spPr>
              <a:xfrm>
                <a:off x="182880" y="5031004"/>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FF66"/>
                    </a:solidFill>
                    <a:effectLst/>
                    <a:uLnTx/>
                    <a:uFillTx/>
                    <a:latin typeface="Calibri"/>
                    <a:ea typeface="+mn-ea"/>
                    <a:cs typeface="+mn-cs"/>
                  </a:rPr>
                  <a:t>Need Isolation</a:t>
                </a:r>
              </a:p>
            </p:txBody>
          </p:sp>
        </p:grpSp>
      </p:grpSp>
      <p:sp>
        <p:nvSpPr>
          <p:cNvPr id="207" name="Content Placeholder 2"/>
          <p:cNvSpPr txBox="1">
            <a:spLocks/>
          </p:cNvSpPr>
          <p:nvPr/>
        </p:nvSpPr>
        <p:spPr>
          <a:xfrm>
            <a:off x="2895600" y="5181600"/>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FF66"/>
                </a:solidFill>
                <a:effectLst/>
                <a:uLnTx/>
                <a:uFillTx/>
                <a:latin typeface="Calibri"/>
                <a:ea typeface="+mn-ea"/>
                <a:cs typeface="+mn-cs"/>
              </a:rPr>
              <a:t>Add Isolation Transistors</a:t>
            </a:r>
          </a:p>
        </p:txBody>
      </p:sp>
      <p:sp>
        <p:nvSpPr>
          <p:cNvPr id="200" name="Content Placeholder 2"/>
          <p:cNvSpPr txBox="1">
            <a:spLocks/>
          </p:cNvSpPr>
          <p:nvPr/>
        </p:nvSpPr>
        <p:spPr>
          <a:xfrm>
            <a:off x="4572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High Latency</a:t>
            </a:r>
          </a:p>
        </p:txBody>
      </p:sp>
      <p:sp>
        <p:nvSpPr>
          <p:cNvPr id="201" name="Content Placeholder 2"/>
          <p:cNvSpPr txBox="1">
            <a:spLocks/>
          </p:cNvSpPr>
          <p:nvPr/>
        </p:nvSpPr>
        <p:spPr>
          <a:xfrm>
            <a:off x="5867400" y="16002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Large Area</a:t>
            </a:r>
            <a:r>
              <a:rPr kumimoji="0" lang="en-US" sz="3200" b="1" i="1" u="none" strike="noStrike" kern="1200" cap="none" spc="0" normalizeH="0" baseline="0" noProof="0" dirty="0">
                <a:ln>
                  <a:noFill/>
                </a:ln>
                <a:solidFill>
                  <a:srgbClr val="0000FF"/>
                </a:solidFill>
                <a:effectLst/>
                <a:uLnTx/>
                <a:uFillTx/>
                <a:latin typeface="Calibri"/>
                <a:ea typeface="+mn-ea"/>
                <a:cs typeface="+mn-cs"/>
              </a:rPr>
              <a:t> </a:t>
            </a:r>
          </a:p>
        </p:txBody>
      </p:sp>
      <p:cxnSp>
        <p:nvCxnSpPr>
          <p:cNvPr id="202" name="Straight Arrow Connector 201"/>
          <p:cNvCxnSpPr/>
          <p:nvPr/>
        </p:nvCxnSpPr>
        <p:spPr>
          <a:xfrm flipV="1">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flipV="1">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98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4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7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7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0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8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4.44444E-6 1.11111E-6 L 0.3 1.11111E-6 " pathEditMode="relative" rAng="0" ptsTypes="AA">
                                      <p:cBhvr>
                                        <p:cTn id="39" dur="1000" fill="hold"/>
                                        <p:tgtEl>
                                          <p:spTgt spid="3"/>
                                        </p:tgtEl>
                                        <p:attrNameLst>
                                          <p:attrName>ppt_x</p:attrName>
                                          <p:attrName>ppt_y</p:attrName>
                                        </p:attrNameLst>
                                      </p:cBhvr>
                                      <p:rCtr x="15000" y="0"/>
                                    </p:animMotion>
                                  </p:childTnLst>
                                </p:cTn>
                              </p:par>
                            </p:childTnLst>
                          </p:cTn>
                        </p:par>
                        <p:par>
                          <p:cTn id="40" fill="hold">
                            <p:stCondLst>
                              <p:cond delay="1000"/>
                            </p:stCondLst>
                            <p:childTnLst>
                              <p:par>
                                <p:cTn id="41" presetID="42" presetClass="path" presetSubtype="0" accel="50000" decel="50000" fill="hold" grpId="1" nodeType="afterEffect">
                                  <p:stCondLst>
                                    <p:cond delay="0"/>
                                  </p:stCondLst>
                                  <p:childTnLst>
                                    <p:animMotion origin="layout" path="M 0.00416 2.59259E-6 L 0.29583 2.59259E-6 " pathEditMode="relative" rAng="0" ptsTypes="AA">
                                      <p:cBhvr>
                                        <p:cTn id="42" dur="1000" fill="hold"/>
                                        <p:tgtEl>
                                          <p:spTgt spid="432"/>
                                        </p:tgtEl>
                                        <p:attrNameLst>
                                          <p:attrName>ppt_x</p:attrName>
                                          <p:attrName>ppt_y</p:attrName>
                                        </p:attrNameLst>
                                      </p:cBhvr>
                                      <p:rCtr x="14583" y="0"/>
                                    </p:animMotion>
                                  </p:childTnLst>
                                </p:cTn>
                              </p:par>
                              <p:par>
                                <p:cTn id="43" presetID="1" presetClass="entr" presetSubtype="0" fill="hold" nodeType="withEffect">
                                  <p:stCondLst>
                                    <p:cond delay="0"/>
                                  </p:stCondLst>
                                  <p:childTnLst>
                                    <p:set>
                                      <p:cBhvr>
                                        <p:cTn id="44" dur="1" fill="hold">
                                          <p:stCondLst>
                                            <p:cond delay="0"/>
                                          </p:stCondLst>
                                        </p:cTn>
                                        <p:tgtEl>
                                          <p:spTgt spid="4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7"/>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3"/>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0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2.5E-6 0.00046 L 2.5E-6 -0.05949 " pathEditMode="relative" rAng="0" ptsTypes="AA">
                                      <p:cBhvr>
                                        <p:cTn id="56" dur="1000" fill="hold"/>
                                        <p:tgtEl>
                                          <p:spTgt spid="433"/>
                                        </p:tgtEl>
                                        <p:attrNameLst>
                                          <p:attrName>ppt_x</p:attrName>
                                          <p:attrName>ppt_y</p:attrName>
                                        </p:attrNameLst>
                                      </p:cBhvr>
                                      <p:rCtr x="0" y="-3009"/>
                                    </p:animMotion>
                                  </p:childTnLst>
                                </p:cTn>
                              </p:par>
                            </p:childTnLst>
                          </p:cTn>
                        </p:par>
                        <p:par>
                          <p:cTn id="57" fill="hold">
                            <p:stCondLst>
                              <p:cond delay="1000"/>
                            </p:stCondLst>
                            <p:childTnLst>
                              <p:par>
                                <p:cTn id="58" presetID="42" presetClass="path" presetSubtype="0" accel="50000" decel="50000" fill="hold" grpId="1" nodeType="afterEffect">
                                  <p:stCondLst>
                                    <p:cond delay="0"/>
                                  </p:stCondLst>
                                  <p:childTnLst>
                                    <p:animMotion origin="layout" path="M 0.00209 1.48148E-6 L -0.29444 1.48148E-6 " pathEditMode="relative" rAng="0" ptsTypes="AA">
                                      <p:cBhvr>
                                        <p:cTn id="59" dur="1000" fill="hold"/>
                                        <p:tgtEl>
                                          <p:spTgt spid="274"/>
                                        </p:tgtEl>
                                        <p:attrNameLst>
                                          <p:attrName>ppt_x</p:attrName>
                                          <p:attrName>ppt_y</p:attrName>
                                        </p:attrNameLst>
                                      </p:cBhvr>
                                      <p:rCtr x="-14826" y="0"/>
                                    </p:animMotion>
                                  </p:childTnLst>
                                </p:cTn>
                              </p:par>
                              <p:par>
                                <p:cTn id="60" presetID="1" presetClass="entr" presetSubtype="0" fill="hold" nodeType="withEffect">
                                  <p:stCondLst>
                                    <p:cond delay="0"/>
                                  </p:stCondLst>
                                  <p:childTnLst>
                                    <p:set>
                                      <p:cBhvr>
                                        <p:cTn id="61" dur="1" fill="hold">
                                          <p:stCondLst>
                                            <p:cond delay="0"/>
                                          </p:stCondLst>
                                        </p:cTn>
                                        <p:tgtEl>
                                          <p:spTgt spid="20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10"/>
                                        </p:tgtEl>
                                        <p:attrNameLst>
                                          <p:attrName>style.visibility</p:attrName>
                                        </p:attrNameLst>
                                      </p:cBhvr>
                                      <p:to>
                                        <p:strVal val="visible"/>
                                      </p:to>
                                    </p:set>
                                  </p:childTnLst>
                                </p:cTn>
                              </p:par>
                            </p:childTnLst>
                          </p:cTn>
                        </p:par>
                        <p:par>
                          <p:cTn id="64" fill="hold">
                            <p:stCondLst>
                              <p:cond delay="2000"/>
                            </p:stCondLst>
                            <p:childTnLst>
                              <p:par>
                                <p:cTn id="65" presetID="1" presetClass="entr" presetSubtype="0" fill="hold" nodeType="afterEffect">
                                  <p:stCondLst>
                                    <p:cond delay="500"/>
                                  </p:stCondLst>
                                  <p:childTnLst>
                                    <p:set>
                                      <p:cBhvr>
                                        <p:cTn id="66" dur="1" fill="hold">
                                          <p:stCondLst>
                                            <p:cond delay="0"/>
                                          </p:stCondLst>
                                        </p:cTn>
                                        <p:tgtEl>
                                          <p:spTgt spid="18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8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7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0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07"/>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 grpId="0" animBg="1"/>
      <p:bldP spid="268" grpId="0" animBg="1"/>
      <p:bldP spid="269" grpId="0" animBg="1"/>
      <p:bldP spid="274" grpId="0" animBg="1"/>
      <p:bldP spid="274" grpId="1" animBg="1"/>
      <p:bldP spid="275" grpId="0" animBg="1"/>
      <p:bldP spid="284" grpId="0" animBg="1"/>
      <p:bldP spid="432" grpId="0" animBg="1"/>
      <p:bldP spid="432" grpId="1" animBg="1"/>
      <p:bldP spid="207" grpId="0" animBg="1"/>
      <p:bldP spid="207" grpId="1" animBg="1"/>
      <p:bldP spid="200" grpId="0" animBg="1"/>
      <p:bldP spid="20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4127209265"/>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a:t>   Approximating the Best of Both Worlds</a:t>
            </a:r>
          </a:p>
        </p:txBody>
      </p:sp>
      <p:sp>
        <p:nvSpPr>
          <p:cNvPr id="274" name="Content Placeholder 2"/>
          <p:cNvSpPr txBox="1">
            <a:spLocks/>
          </p:cNvSpPr>
          <p:nvPr/>
        </p:nvSpPr>
        <p:spPr>
          <a:xfrm>
            <a:off x="3173355"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Low Latency </a:t>
            </a: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Calibri"/>
              </a:rPr>
              <a:t>Our Proposal</a:t>
            </a:r>
          </a:p>
        </p:txBody>
      </p:sp>
      <p:sp>
        <p:nvSpPr>
          <p:cNvPr id="432" name="Content Placeholder 2"/>
          <p:cNvSpPr txBox="1">
            <a:spLocks/>
          </p:cNvSpPr>
          <p:nvPr/>
        </p:nvSpPr>
        <p:spPr>
          <a:xfrm>
            <a:off x="3161828"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grpSp>
        <p:nvGrpSpPr>
          <p:cNvPr id="433" name="Group 432"/>
          <p:cNvGrpSpPr/>
          <p:nvPr/>
        </p:nvGrpSpPr>
        <p:grpSpPr>
          <a:xfrm>
            <a:off x="3579177" y="2961217"/>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 name="Group 3"/>
          <p:cNvGrpSpPr/>
          <p:nvPr/>
        </p:nvGrpSpPr>
        <p:grpSpPr>
          <a:xfrm>
            <a:off x="304800" y="914400"/>
            <a:ext cx="2863850" cy="5486400"/>
            <a:chOff x="304800" y="762000"/>
            <a:chExt cx="2863850" cy="5486400"/>
          </a:xfrm>
        </p:grpSpPr>
        <p:grpSp>
          <p:nvGrpSpPr>
            <p:cNvPr id="148" name="Group 147"/>
            <p:cNvGrpSpPr/>
            <p:nvPr/>
          </p:nvGrpSpPr>
          <p:grpSpPr>
            <a:xfrm>
              <a:off x="495300" y="914400"/>
              <a:ext cx="2514600" cy="5334000"/>
              <a:chOff x="495300" y="914400"/>
              <a:chExt cx="2514600" cy="5334000"/>
            </a:xfrm>
          </p:grpSpPr>
          <p:sp>
            <p:nvSpPr>
              <p:cNvPr id="149" name="Rounded Rectangle 148"/>
              <p:cNvSpPr/>
              <p:nvPr/>
            </p:nvSpPr>
            <p:spPr>
              <a:xfrm>
                <a:off x="495300" y="9144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Calibri"/>
                  </a:rPr>
                  <a:t>Long </a:t>
                </a:r>
                <a:r>
                  <a:rPr kumimoji="0" lang="en-US" sz="3200" b="1" i="0" u="none" strike="noStrike" kern="1200" cap="none" spc="0" normalizeH="0" baseline="0" noProof="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a:ln>
                    <a:noFill/>
                  </a:ln>
                  <a:solidFill>
                    <a:prstClr val="black"/>
                  </a:solidFill>
                  <a:effectLst/>
                  <a:uLnTx/>
                  <a:uFillTx/>
                  <a:latin typeface="Calibri"/>
                  <a:ea typeface="+mn-ea"/>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68" name="Content Placeholder 2"/>
            <p:cNvSpPr txBox="1">
              <a:spLocks/>
            </p:cNvSpPr>
            <p:nvPr/>
          </p:nvSpPr>
          <p:spPr>
            <a:xfrm>
              <a:off x="457200" y="14630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sp>
          <p:nvSpPr>
            <p:cNvPr id="269" name="Rounded Rectangle 268"/>
            <p:cNvSpPr/>
            <p:nvPr/>
          </p:nvSpPr>
          <p:spPr>
            <a:xfrm>
              <a:off x="4572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Long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grpSp>
          <p:nvGrpSpPr>
            <p:cNvPr id="3" name="Group 2"/>
            <p:cNvGrpSpPr/>
            <p:nvPr/>
          </p:nvGrpSpPr>
          <p:grpSpPr>
            <a:xfrm>
              <a:off x="838200" y="32004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0" name="Content Placeholder 2"/>
            <p:cNvSpPr txBox="1">
              <a:spLocks/>
            </p:cNvSpPr>
            <p:nvPr/>
          </p:nvSpPr>
          <p:spPr>
            <a:xfrm>
              <a:off x="457200" y="21183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High Latency</a:t>
              </a:r>
            </a:p>
          </p:txBody>
        </p:sp>
        <p:cxnSp>
          <p:nvCxnSpPr>
            <p:cNvPr id="202" name="Straight Arrow Connector 201"/>
            <p:cNvCxnSpPr/>
            <p:nvPr/>
          </p:nvCxnSpPr>
          <p:spPr>
            <a:xfrm flipV="1">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5746750" y="914400"/>
            <a:ext cx="2863850" cy="5486400"/>
            <a:chOff x="5746750" y="762000"/>
            <a:chExt cx="2863850" cy="5486400"/>
          </a:xfrm>
        </p:grpSpPr>
        <p:grpSp>
          <p:nvGrpSpPr>
            <p:cNvPr id="182" name="Group 181"/>
            <p:cNvGrpSpPr/>
            <p:nvPr/>
          </p:nvGrpSpPr>
          <p:grpSpPr>
            <a:xfrm>
              <a:off x="5867400" y="914400"/>
              <a:ext cx="2590800" cy="5334000"/>
              <a:chOff x="5867400" y="914400"/>
              <a:chExt cx="2590800" cy="53340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7" name="Rounded Rectangle 266"/>
              <p:cNvSpPr/>
              <p:nvPr/>
            </p:nvSpPr>
            <p:spPr>
              <a:xfrm>
                <a:off x="5867400" y="9144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Calibri"/>
                  </a:rPr>
                  <a:t>Short </a:t>
                </a:r>
                <a:r>
                  <a:rPr kumimoji="0" lang="en-US" sz="3200" b="1" i="0" u="none" strike="noStrike" kern="1200" cap="none" spc="0" normalizeH="0" baseline="0" noProof="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a:ln>
                    <a:noFill/>
                  </a:ln>
                  <a:solidFill>
                    <a:prstClr val="black"/>
                  </a:solidFill>
                  <a:effectLst/>
                  <a:uLnTx/>
                  <a:uFillTx/>
                  <a:latin typeface="Calibri"/>
                  <a:ea typeface="+mn-ea"/>
                  <a:cs typeface="Calibri"/>
                </a:endParaRPr>
              </a:p>
            </p:txBody>
          </p:sp>
        </p:grpSp>
        <p:sp>
          <p:nvSpPr>
            <p:cNvPr id="483" name="Content Placeholder 2"/>
            <p:cNvSpPr txBox="1">
              <a:spLocks/>
            </p:cNvSpPr>
            <p:nvPr/>
          </p:nvSpPr>
          <p:spPr>
            <a:xfrm>
              <a:off x="5867400" y="21209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Low Latency </a:t>
              </a:r>
            </a:p>
          </p:txBody>
        </p:sp>
        <p:sp>
          <p:nvSpPr>
            <p:cNvPr id="275" name="Rounded Rectangle 274"/>
            <p:cNvSpPr/>
            <p:nvPr/>
          </p:nvSpPr>
          <p:spPr>
            <a:xfrm>
              <a:off x="58674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Short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sp>
          <p:nvSpPr>
            <p:cNvPr id="201" name="Content Placeholder 2"/>
            <p:cNvSpPr txBox="1">
              <a:spLocks/>
            </p:cNvSpPr>
            <p:nvPr/>
          </p:nvSpPr>
          <p:spPr>
            <a:xfrm>
              <a:off x="5867400" y="14503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Large Area</a:t>
              </a:r>
              <a:r>
                <a:rPr kumimoji="0" lang="en-US" sz="3200" b="1" i="1" u="none" strike="noStrike" kern="1200" cap="none" spc="0" normalizeH="0" baseline="0" noProof="0" dirty="0">
                  <a:ln>
                    <a:noFill/>
                  </a:ln>
                  <a:solidFill>
                    <a:srgbClr val="0000FF"/>
                  </a:solidFill>
                  <a:effectLst/>
                  <a:uLnTx/>
                  <a:uFillTx/>
                  <a:latin typeface="Calibri"/>
                  <a:ea typeface="+mn-ea"/>
                  <a:cs typeface="+mn-cs"/>
                </a:rPr>
                <a:t> </a:t>
              </a:r>
            </a:p>
          </p:txBody>
        </p:sp>
        <p:cxnSp>
          <p:nvCxnSpPr>
            <p:cNvPr id="209" name="Straight Arrow Connector 208"/>
            <p:cNvCxnSpPr/>
            <p:nvPr/>
          </p:nvCxnSpPr>
          <p:spPr>
            <a:xfrm flipV="1">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16" name="Rounded Rectangle 215"/>
          <p:cNvSpPr/>
          <p:nvPr/>
        </p:nvSpPr>
        <p:spPr>
          <a:xfrm>
            <a:off x="2473643" y="914400"/>
            <a:ext cx="4003357" cy="60706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Tiered-Latency DRAM</a:t>
            </a:r>
          </a:p>
        </p:txBody>
      </p:sp>
      <p:grpSp>
        <p:nvGrpSpPr>
          <p:cNvPr id="20" name="Group 19"/>
          <p:cNvGrpSpPr/>
          <p:nvPr/>
        </p:nvGrpSpPr>
        <p:grpSpPr>
          <a:xfrm>
            <a:off x="5410200" y="4908550"/>
            <a:ext cx="2819400" cy="835660"/>
            <a:chOff x="5410200" y="4756150"/>
            <a:chExt cx="2819400" cy="835660"/>
          </a:xfrm>
        </p:grpSpPr>
        <p:sp>
          <p:nvSpPr>
            <p:cNvPr id="217" name="Rounded Rectangle 216"/>
            <p:cNvSpPr/>
            <p:nvPr/>
          </p:nvSpPr>
          <p:spPr>
            <a:xfrm>
              <a:off x="5638800" y="4861560"/>
              <a:ext cx="2590800" cy="612648"/>
            </a:xfrm>
            <a:prstGeom prst="roundRect">
              <a:avLst>
                <a:gd name="adj" fmla="val 30371"/>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Low Latency</a:t>
              </a:r>
            </a:p>
          </p:txBody>
        </p:sp>
        <p:cxnSp>
          <p:nvCxnSpPr>
            <p:cNvPr id="218" name="Straight Arrow Connector 217"/>
            <p:cNvCxnSpPr/>
            <p:nvPr/>
          </p:nvCxnSpPr>
          <p:spPr>
            <a:xfrm>
              <a:off x="5410200" y="4756150"/>
              <a:ext cx="114723" cy="10541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flipV="1">
              <a:off x="5410200" y="5474208"/>
              <a:ext cx="114723" cy="1176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a:off x="5524923" y="4861560"/>
              <a:ext cx="0" cy="61264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225" name="Group 224"/>
          <p:cNvGrpSpPr/>
          <p:nvPr/>
        </p:nvGrpSpPr>
        <p:grpSpPr>
          <a:xfrm>
            <a:off x="3581400" y="4953000"/>
            <a:ext cx="1742123" cy="1447800"/>
            <a:chOff x="6487477" y="3962400"/>
            <a:chExt cx="1742123" cy="1447800"/>
          </a:xfrm>
        </p:grpSpPr>
        <p:sp>
          <p:nvSpPr>
            <p:cNvPr id="226" name="Rectangle 225"/>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1" name="Rectangle 230"/>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2" name="Rectangle 231"/>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3" name="Rectangle 232"/>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4" name="Oval 233"/>
            <p:cNvSpPr/>
            <p:nvPr/>
          </p:nvSpPr>
          <p:spPr>
            <a:xfrm>
              <a:off x="78638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0" name="Oval 249"/>
            <p:cNvSpPr/>
            <p:nvPr/>
          </p:nvSpPr>
          <p:spPr>
            <a:xfrm>
              <a:off x="74066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1" name="Oval 250"/>
            <p:cNvSpPr/>
            <p:nvPr/>
          </p:nvSpPr>
          <p:spPr>
            <a:xfrm>
              <a:off x="69494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3" name="Oval 252"/>
            <p:cNvSpPr/>
            <p:nvPr/>
          </p:nvSpPr>
          <p:spPr>
            <a:xfrm>
              <a:off x="64922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4" name="Oval 253"/>
            <p:cNvSpPr/>
            <p:nvPr/>
          </p:nvSpPr>
          <p:spPr>
            <a:xfrm>
              <a:off x="78638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8" name="Oval 257"/>
            <p:cNvSpPr/>
            <p:nvPr/>
          </p:nvSpPr>
          <p:spPr>
            <a:xfrm>
              <a:off x="74066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9" name="Oval 258"/>
            <p:cNvSpPr/>
            <p:nvPr/>
          </p:nvSpPr>
          <p:spPr>
            <a:xfrm>
              <a:off x="69494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1" name="Oval 260"/>
            <p:cNvSpPr/>
            <p:nvPr/>
          </p:nvSpPr>
          <p:spPr>
            <a:xfrm>
              <a:off x="64922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838200" y="3016425"/>
            <a:ext cx="2628598" cy="2683335"/>
            <a:chOff x="838200" y="2864025"/>
            <a:chExt cx="2628598" cy="2683335"/>
          </a:xfrm>
        </p:grpSpPr>
        <p:sp>
          <p:nvSpPr>
            <p:cNvPr id="270" name="Rounded Rectangle 269"/>
            <p:cNvSpPr/>
            <p:nvPr/>
          </p:nvSpPr>
          <p:spPr>
            <a:xfrm>
              <a:off x="838200" y="3384550"/>
              <a:ext cx="2399877" cy="1416050"/>
            </a:xfrm>
            <a:prstGeom prst="roundRect">
              <a:avLst>
                <a:gd name="adj" fmla="val 18840"/>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Small area using long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cxnSp>
          <p:nvCxnSpPr>
            <p:cNvPr id="271" name="Straight Arrow Connector 270"/>
            <p:cNvCxnSpPr/>
            <p:nvPr/>
          </p:nvCxnSpPr>
          <p:spPr>
            <a:xfrm flipH="1">
              <a:off x="3352800" y="2864025"/>
              <a:ext cx="113998" cy="107775"/>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flipV="1">
              <a:off x="3352800" y="5474208"/>
              <a:ext cx="113998" cy="7315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p:nvPr/>
          </p:nvCxnSpPr>
          <p:spPr>
            <a:xfrm>
              <a:off x="3352800" y="2971800"/>
              <a:ext cx="0" cy="250240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6927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entr" presetSubtype="0" fill="hold" grpId="0" nodeType="afterEffect">
                                  <p:stCondLst>
                                    <p:cond delay="200"/>
                                  </p:stCondLst>
                                  <p:childTnLst>
                                    <p:set>
                                      <p:cBhvr>
                                        <p:cTn id="13" dur="1" fill="hold">
                                          <p:stCondLst>
                                            <p:cond delay="0"/>
                                          </p:stCondLst>
                                        </p:cTn>
                                        <p:tgtEl>
                                          <p:spTgt spid="2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p:cNvGraphicFramePr>
            <a:graphicFrameLocks/>
          </p:cNvGraphicFramePr>
          <p:nvPr>
            <p:extLst/>
          </p:nvPr>
        </p:nvGraphicFramePr>
        <p:xfrm>
          <a:off x="4343400" y="1524000"/>
          <a:ext cx="4419600" cy="3200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p:cNvGraphicFramePr>
            <a:graphicFrameLocks/>
          </p:cNvGraphicFramePr>
          <p:nvPr>
            <p:extLst/>
          </p:nvPr>
        </p:nvGraphicFramePr>
        <p:xfrm>
          <a:off x="0" y="1524000"/>
          <a:ext cx="4511039" cy="320040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a:t> Commodity DRAM vs. TL-DRAM </a:t>
            </a:r>
            <a:r>
              <a:rPr lang="en-US" sz="2700" dirty="0">
                <a:solidFill>
                  <a:srgbClr val="1A5712"/>
                </a:solidFill>
              </a:rPr>
              <a:t>[HPCA 2013] </a:t>
            </a:r>
          </a:p>
        </p:txBody>
      </p:sp>
      <p:sp>
        <p:nvSpPr>
          <p:cNvPr id="28" name="Rectangle 27"/>
          <p:cNvSpPr/>
          <p:nvPr/>
        </p:nvSpPr>
        <p:spPr>
          <a:xfrm rot="16200000">
            <a:off x="-571499" y="2689858"/>
            <a:ext cx="2225040" cy="47244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Latency</a:t>
            </a:r>
          </a:p>
        </p:txBody>
      </p:sp>
      <p:sp>
        <p:nvSpPr>
          <p:cNvPr id="29" name="Rectangle 28"/>
          <p:cNvSpPr/>
          <p:nvPr/>
        </p:nvSpPr>
        <p:spPr>
          <a:xfrm rot="16200000">
            <a:off x="3702733" y="2635933"/>
            <a:ext cx="2438402" cy="6717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Power</a:t>
            </a:r>
          </a:p>
        </p:txBody>
      </p:sp>
      <p:sp>
        <p:nvSpPr>
          <p:cNvPr id="30" name="Content Placeholder 2"/>
          <p:cNvSpPr txBox="1">
            <a:spLocks/>
          </p:cNvSpPr>
          <p:nvPr/>
        </p:nvSpPr>
        <p:spPr>
          <a:xfrm>
            <a:off x="1989407" y="285750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0000FF"/>
                </a:solidFill>
                <a:effectLst/>
                <a:uLnTx/>
                <a:uFillTx/>
                <a:latin typeface="Calibri"/>
                <a:ea typeface="+mn-ea"/>
                <a:cs typeface="+mn-cs"/>
              </a:rPr>
              <a:t>–56%</a:t>
            </a:r>
          </a:p>
        </p:txBody>
      </p:sp>
      <p:sp>
        <p:nvSpPr>
          <p:cNvPr id="31" name="Content Placeholder 2"/>
          <p:cNvSpPr txBox="1">
            <a:spLocks/>
          </p:cNvSpPr>
          <p:nvPr/>
        </p:nvSpPr>
        <p:spPr>
          <a:xfrm>
            <a:off x="2917875" y="18516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srgbClr val="FF0000"/>
                </a:solidFill>
                <a:effectLst/>
                <a:uLnTx/>
                <a:uFillTx/>
                <a:latin typeface="Calibri"/>
                <a:ea typeface="+mn-ea"/>
                <a:cs typeface="+mn-cs"/>
              </a:rPr>
              <a:t>+23%</a:t>
            </a:r>
          </a:p>
        </p:txBody>
      </p:sp>
      <p:sp>
        <p:nvSpPr>
          <p:cNvPr id="32" name="Content Placeholder 2"/>
          <p:cNvSpPr txBox="1">
            <a:spLocks/>
          </p:cNvSpPr>
          <p:nvPr/>
        </p:nvSpPr>
        <p:spPr>
          <a:xfrm>
            <a:off x="6248400" y="2956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srgbClr val="0000FF"/>
                </a:solidFill>
                <a:effectLst/>
                <a:uLnTx/>
                <a:uFillTx/>
                <a:latin typeface="Calibri"/>
                <a:ea typeface="+mn-ea"/>
                <a:cs typeface="+mn-cs"/>
              </a:rPr>
              <a:t>–51%</a:t>
            </a:r>
          </a:p>
        </p:txBody>
      </p:sp>
      <p:sp>
        <p:nvSpPr>
          <p:cNvPr id="33" name="Content Placeholder 2"/>
          <p:cNvSpPr txBox="1">
            <a:spLocks/>
          </p:cNvSpPr>
          <p:nvPr/>
        </p:nvSpPr>
        <p:spPr>
          <a:xfrm>
            <a:off x="7162800" y="1432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srgbClr val="FF0000"/>
                </a:solidFill>
                <a:effectLst/>
                <a:uLnTx/>
                <a:uFillTx/>
                <a:latin typeface="Calibri"/>
                <a:ea typeface="+mn-ea"/>
                <a:cs typeface="+mn-cs"/>
              </a:rPr>
              <a:t>+49%</a:t>
            </a:r>
          </a:p>
        </p:txBody>
      </p:sp>
      <p:sp>
        <p:nvSpPr>
          <p:cNvPr id="35" name="Content Placeholder 2"/>
          <p:cNvSpPr txBox="1">
            <a:spLocks/>
          </p:cNvSpPr>
          <p:nvPr/>
        </p:nvSpPr>
        <p:spPr>
          <a:xfrm>
            <a:off x="381000" y="838200"/>
            <a:ext cx="4495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DRAM Latency </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tRC</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36" name="Content Placeholder 2"/>
          <p:cNvSpPr txBox="1">
            <a:spLocks/>
          </p:cNvSpPr>
          <p:nvPr/>
        </p:nvSpPr>
        <p:spPr>
          <a:xfrm>
            <a:off x="4648200" y="838200"/>
            <a:ext cx="4114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DRAM Power</a:t>
            </a:r>
          </a:p>
        </p:txBody>
      </p:sp>
      <p:sp>
        <p:nvSpPr>
          <p:cNvPr id="37" name="Content Placeholder 2"/>
          <p:cNvSpPr txBox="1">
            <a:spLocks/>
          </p:cNvSpPr>
          <p:nvPr/>
        </p:nvSpPr>
        <p:spPr>
          <a:xfrm>
            <a:off x="381000" y="5334000"/>
            <a:ext cx="8001000" cy="15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DRAM Area Overhead</a:t>
            </a:r>
          </a:p>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srgbClr val="4F81BD">
                    <a:lumMod val="75000"/>
                  </a:srgbClr>
                </a:solidFill>
                <a:effectLst/>
                <a:uLnTx/>
                <a:uFillTx/>
                <a:latin typeface="Calibri"/>
                <a:ea typeface="+mn-ea"/>
                <a:cs typeface="+mn-cs"/>
              </a:rPr>
              <a:t>~3%</a:t>
            </a:r>
            <a:r>
              <a:rPr kumimoji="0" lang="en-US" sz="2800" b="0" i="0" u="none" strike="noStrike" kern="1200" cap="none" spc="0" normalizeH="0" baseline="0" noProof="0" dirty="0">
                <a:ln>
                  <a:noFill/>
                </a:ln>
                <a:solidFill>
                  <a:prstClr val="black"/>
                </a:solidFill>
                <a:effectLst/>
                <a:uLnTx/>
                <a:uFillTx/>
                <a:latin typeface="Calibri"/>
                <a:ea typeface="+mn-ea"/>
                <a:cs typeface="+mn-cs"/>
              </a:rPr>
              <a:t>: mainly due to the isolation transistors</a:t>
            </a:r>
          </a:p>
        </p:txBody>
      </p:sp>
      <p:grpSp>
        <p:nvGrpSpPr>
          <p:cNvPr id="67" name="Group 66"/>
          <p:cNvGrpSpPr/>
          <p:nvPr/>
        </p:nvGrpSpPr>
        <p:grpSpPr>
          <a:xfrm>
            <a:off x="298449" y="4038600"/>
            <a:ext cx="4040188" cy="1219200"/>
            <a:chOff x="298449" y="4038600"/>
            <a:chExt cx="4040188" cy="1219200"/>
          </a:xfrm>
        </p:grpSpPr>
        <p:sp>
          <p:nvSpPr>
            <p:cNvPr id="46" name="Content Placeholder 2"/>
            <p:cNvSpPr txBox="1">
              <a:spLocks/>
            </p:cNvSpPr>
            <p:nvPr/>
          </p:nvSpPr>
          <p:spPr>
            <a:xfrm>
              <a:off x="2116046" y="4572001"/>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TL-DRAM</a:t>
              </a:r>
            </a:p>
          </p:txBody>
        </p:sp>
        <p:cxnSp>
          <p:nvCxnSpPr>
            <p:cNvPr id="39" name="Straight Arrow Connector 38"/>
            <p:cNvCxnSpPr/>
            <p:nvPr/>
          </p:nvCxnSpPr>
          <p:spPr>
            <a:xfrm flipV="1">
              <a:off x="2438400"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2" name="Content Placeholder 2"/>
            <p:cNvSpPr txBox="1">
              <a:spLocks/>
            </p:cNvSpPr>
            <p:nvPr/>
          </p:nvSpPr>
          <p:spPr>
            <a:xfrm>
              <a:off x="298449"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Commodity DRAM</a:t>
              </a:r>
            </a:p>
          </p:txBody>
        </p:sp>
        <p:sp>
          <p:nvSpPr>
            <p:cNvPr id="53" name="Content Placeholder 2"/>
            <p:cNvSpPr txBox="1">
              <a:spLocks/>
            </p:cNvSpPr>
            <p:nvPr/>
          </p:nvSpPr>
          <p:spPr>
            <a:xfrm>
              <a:off x="1970356"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Near       Far</a:t>
              </a:r>
            </a:p>
          </p:txBody>
        </p:sp>
        <p:cxnSp>
          <p:nvCxnSpPr>
            <p:cNvPr id="54" name="Straight Arrow Connector 53"/>
            <p:cNvCxnSpPr/>
            <p:nvPr/>
          </p:nvCxnSpPr>
          <p:spPr>
            <a:xfrm flipV="1">
              <a:off x="3381378"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4338637"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748668" y="4089400"/>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748668" y="4318002"/>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4586068" y="4038600"/>
            <a:ext cx="4040188" cy="1219199"/>
            <a:chOff x="4586068" y="4038600"/>
            <a:chExt cx="4040188" cy="1219199"/>
          </a:xfrm>
        </p:grpSpPr>
        <p:cxnSp>
          <p:nvCxnSpPr>
            <p:cNvPr id="58" name="Straight Arrow Connector 57"/>
            <p:cNvCxnSpPr/>
            <p:nvPr/>
          </p:nvCxnSpPr>
          <p:spPr>
            <a:xfrm flipV="1">
              <a:off x="6726019"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9" name="Content Placeholder 2"/>
            <p:cNvSpPr txBox="1">
              <a:spLocks/>
            </p:cNvSpPr>
            <p:nvPr/>
          </p:nvSpPr>
          <p:spPr>
            <a:xfrm>
              <a:off x="4586068"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Commodity DRAM</a:t>
              </a:r>
            </a:p>
          </p:txBody>
        </p:sp>
        <p:sp>
          <p:nvSpPr>
            <p:cNvPr id="60" name="Content Placeholder 2"/>
            <p:cNvSpPr txBox="1">
              <a:spLocks/>
            </p:cNvSpPr>
            <p:nvPr/>
          </p:nvSpPr>
          <p:spPr>
            <a:xfrm>
              <a:off x="6257975"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Near       Far</a:t>
              </a:r>
            </a:p>
          </p:txBody>
        </p:sp>
        <p:cxnSp>
          <p:nvCxnSpPr>
            <p:cNvPr id="61" name="Straight Arrow Connector 60"/>
            <p:cNvCxnSpPr/>
            <p:nvPr/>
          </p:nvCxnSpPr>
          <p:spPr>
            <a:xfrm flipV="1">
              <a:off x="7668997"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8626256"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5036287" y="4094163"/>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5036287" y="4322765"/>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65" name="Content Placeholder 2"/>
            <p:cNvSpPr txBox="1">
              <a:spLocks/>
            </p:cNvSpPr>
            <p:nvPr/>
          </p:nvSpPr>
          <p:spPr>
            <a:xfrm>
              <a:off x="6400800" y="4572000"/>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TL-DRAM</a:t>
              </a:r>
            </a:p>
          </p:txBody>
        </p:sp>
      </p:grpSp>
      <p:sp>
        <p:nvSpPr>
          <p:cNvPr id="38" name="Content Placeholder 2"/>
          <p:cNvSpPr txBox="1">
            <a:spLocks/>
          </p:cNvSpPr>
          <p:nvPr/>
        </p:nvSpPr>
        <p:spPr>
          <a:xfrm>
            <a:off x="879923" y="2188026"/>
            <a:ext cx="18288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(52.5ns)</a:t>
            </a:r>
          </a:p>
        </p:txBody>
      </p:sp>
    </p:spTree>
    <p:extLst>
      <p:ext uri="{BB962C8B-B14F-4D97-AF65-F5344CB8AC3E}">
        <p14:creationId xmlns:p14="http://schemas.microsoft.com/office/powerpoint/2010/main" val="380337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Graphic spid="24" grpId="0">
        <p:bldAsOne/>
      </p:bldGraphic>
      <p:bldP spid="28" grpId="0"/>
      <p:bldP spid="29" grpId="0"/>
      <p:bldP spid="30" grpId="0"/>
      <p:bldP spid="31" grpId="0"/>
      <p:bldP spid="32" grpId="0"/>
      <p:bldP spid="33" grpId="0"/>
      <p:bldP spid="35" grpId="0"/>
      <p:bldP spid="36" grpId="0"/>
      <p:bldP spid="37" grpId="0"/>
      <p:bldP spid="3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(Die-Area) vs. Latency</a:t>
            </a:r>
          </a:p>
        </p:txBody>
      </p:sp>
      <p:graphicFrame>
        <p:nvGraphicFramePr>
          <p:cNvPr id="22" name="Chart 21"/>
          <p:cNvGraphicFramePr>
            <a:graphicFrameLocks/>
          </p:cNvGraphicFramePr>
          <p:nvPr>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64</a:t>
            </a:r>
          </a:p>
        </p:txBody>
      </p:sp>
      <p:sp>
        <p:nvSpPr>
          <p:cNvPr id="25" name="TextBox 24"/>
          <p:cNvSpPr txBox="1"/>
          <p:nvPr/>
        </p:nvSpPr>
        <p:spPr>
          <a:xfrm>
            <a:off x="3276600" y="10668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32</a:t>
            </a:r>
          </a:p>
        </p:txBody>
      </p:sp>
      <p:sp>
        <p:nvSpPr>
          <p:cNvPr id="36" name="TextBox 35"/>
          <p:cNvSpPr txBox="1"/>
          <p:nvPr/>
        </p:nvSpPr>
        <p:spPr>
          <a:xfrm>
            <a:off x="4419600" y="2743200"/>
            <a:ext cx="8382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128</a:t>
            </a:r>
          </a:p>
        </p:txBody>
      </p:sp>
      <p:sp>
        <p:nvSpPr>
          <p:cNvPr id="37" name="TextBox 36"/>
          <p:cNvSpPr txBox="1"/>
          <p:nvPr/>
        </p:nvSpPr>
        <p:spPr>
          <a:xfrm>
            <a:off x="5105400" y="3048000"/>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256</a:t>
            </a:r>
          </a:p>
        </p:txBody>
      </p:sp>
      <p:sp>
        <p:nvSpPr>
          <p:cNvPr id="38" name="TextBox 37"/>
          <p:cNvSpPr txBox="1"/>
          <p:nvPr/>
        </p:nvSpPr>
        <p:spPr>
          <a:xfrm>
            <a:off x="5981700" y="3084493"/>
            <a:ext cx="28956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   512 cells/</a:t>
            </a:r>
            <a:r>
              <a:rPr kumimoji="0" lang="en-US" sz="2800" b="1" i="0" u="none" strike="noStrike" kern="1200" cap="none" spc="0" normalizeH="0" baseline="0" noProof="0" dirty="0" err="1">
                <a:ln>
                  <a:noFill/>
                </a:ln>
                <a:solidFill>
                  <a:prstClr val="black"/>
                </a:solidFill>
                <a:effectLst/>
                <a:uLnTx/>
                <a:uFillTx/>
                <a:latin typeface="Calibri"/>
                <a:ea typeface="+mn-ea"/>
                <a:cs typeface="+mn-cs"/>
              </a:rPr>
              <a:t>bitline</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   </a:t>
            </a: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Cheaper</a:t>
            </a: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Faster</a:t>
            </a:r>
          </a:p>
        </p:txBody>
      </p:sp>
      <p:sp>
        <p:nvSpPr>
          <p:cNvPr id="13" name="Oval 12"/>
          <p:cNvSpPr/>
          <p:nvPr/>
        </p:nvSpPr>
        <p:spPr>
          <a:xfrm>
            <a:off x="3979398" y="3606018"/>
            <a:ext cx="182880" cy="182880"/>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3314699" y="3657600"/>
            <a:ext cx="2628901"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9BBB59">
                    <a:lumMod val="50000"/>
                  </a:srgbClr>
                </a:solidFill>
                <a:effectLst/>
                <a:uLnTx/>
                <a:uFillTx/>
                <a:latin typeface="Calibri"/>
                <a:ea typeface="+mn-ea"/>
                <a:cs typeface="+mn-cs"/>
              </a:rPr>
              <a:t>Near Segment</a:t>
            </a:r>
          </a:p>
        </p:txBody>
      </p:sp>
      <p:sp>
        <p:nvSpPr>
          <p:cNvPr id="15" name="Oval 14"/>
          <p:cNvSpPr/>
          <p:nvPr/>
        </p:nvSpPr>
        <p:spPr>
          <a:xfrm>
            <a:off x="7528561" y="3606018"/>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6544002" y="3657600"/>
            <a:ext cx="2447598"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Far Segment</a:t>
            </a:r>
          </a:p>
        </p:txBody>
      </p:sp>
      <p:grpSp>
        <p:nvGrpSpPr>
          <p:cNvPr id="23" name="Group 22"/>
          <p:cNvGrpSpPr/>
          <p:nvPr/>
        </p:nvGrpSpPr>
        <p:grpSpPr>
          <a:xfrm>
            <a:off x="1760146" y="3533003"/>
            <a:ext cx="1530690" cy="1238005"/>
            <a:chOff x="1760146" y="3533003"/>
            <a:chExt cx="1530690" cy="1238005"/>
          </a:xfrm>
        </p:grpSpPr>
        <p:sp>
          <p:nvSpPr>
            <p:cNvPr id="26" name="Left Arrow 25"/>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TextBox 26"/>
            <p:cNvSpPr txBox="1"/>
            <p:nvPr/>
          </p:nvSpPr>
          <p:spPr>
            <a:xfrm rot="18932207">
              <a:off x="1798404" y="3826557"/>
              <a:ext cx="14924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mn-cs"/>
                </a:rPr>
                <a:t>GOAL</a:t>
              </a:r>
            </a:p>
          </p:txBody>
        </p:sp>
      </p:grpSp>
    </p:spTree>
    <p:extLst>
      <p:ext uri="{BB962C8B-B14F-4D97-AF65-F5344CB8AC3E}">
        <p14:creationId xmlns:p14="http://schemas.microsoft.com/office/powerpoint/2010/main" val="367107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Leveraging Tiered-Latency DRAM </a:t>
            </a:r>
          </a:p>
        </p:txBody>
      </p:sp>
      <p:sp>
        <p:nvSpPr>
          <p:cNvPr id="28" name="Content Placeholder 2"/>
          <p:cNvSpPr>
            <a:spLocks noGrp="1"/>
          </p:cNvSpPr>
          <p:nvPr>
            <p:ph idx="1"/>
          </p:nvPr>
        </p:nvSpPr>
        <p:spPr>
          <a:xfrm>
            <a:off x="304800" y="990600"/>
            <a:ext cx="8534400" cy="5562600"/>
          </a:xfrm>
        </p:spPr>
        <p:txBody>
          <a:bodyPr/>
          <a:lstStyle/>
          <a:p>
            <a:pPr>
              <a:lnSpc>
                <a:spcPct val="85000"/>
              </a:lnSpc>
            </a:pPr>
            <a:r>
              <a:rPr lang="en-US" sz="3200" dirty="0"/>
              <a:t>TL-DRAM is a </a:t>
            </a:r>
            <a:r>
              <a:rPr lang="en-US" sz="3200" b="1" i="1" dirty="0"/>
              <a:t>substrate</a:t>
            </a:r>
            <a:r>
              <a:rPr lang="en-US" sz="3200" dirty="0"/>
              <a:t> that can be leveraged by the hardware and/or software</a:t>
            </a:r>
          </a:p>
          <a:p>
            <a:pPr>
              <a:lnSpc>
                <a:spcPct val="85000"/>
              </a:lnSpc>
            </a:pPr>
            <a:endParaRPr lang="en-US" sz="1800" dirty="0"/>
          </a:p>
          <a:p>
            <a:pPr>
              <a:lnSpc>
                <a:spcPct val="85000"/>
              </a:lnSpc>
            </a:pPr>
            <a:r>
              <a:rPr lang="en-US" sz="3200" dirty="0"/>
              <a:t>Many potential uses</a:t>
            </a:r>
          </a:p>
          <a:p>
            <a:pPr marL="801688" lvl="1" indent="-344488">
              <a:lnSpc>
                <a:spcPct val="85000"/>
              </a:lnSpc>
              <a:buFont typeface="+mj-lt"/>
              <a:buAutoNum type="arabicPeriod"/>
            </a:pPr>
            <a:r>
              <a:rPr lang="en-US" sz="2800" dirty="0"/>
              <a:t>Use near segment as hardware-managed </a:t>
            </a:r>
            <a:r>
              <a:rPr lang="en-US" sz="2800" b="1" i="1" dirty="0"/>
              <a:t>inclusive</a:t>
            </a:r>
            <a:r>
              <a:rPr lang="en-US" sz="2800" dirty="0"/>
              <a:t> cache to far segment</a:t>
            </a:r>
          </a:p>
          <a:p>
            <a:pPr marL="801688" lvl="1" indent="-344488">
              <a:lnSpc>
                <a:spcPct val="85000"/>
              </a:lnSpc>
              <a:buFont typeface="+mj-lt"/>
              <a:buAutoNum type="arabicPeriod"/>
            </a:pPr>
            <a:r>
              <a:rPr lang="en-US" sz="2800" dirty="0"/>
              <a:t>Use near segment as hardware-managed </a:t>
            </a:r>
            <a:r>
              <a:rPr lang="en-US" sz="2800" b="1" i="1" dirty="0"/>
              <a:t>exclusive</a:t>
            </a:r>
            <a:r>
              <a:rPr lang="en-US" sz="2800" dirty="0"/>
              <a:t> cache to far segment</a:t>
            </a:r>
          </a:p>
          <a:p>
            <a:pPr marL="801688" lvl="1" indent="-344488">
              <a:lnSpc>
                <a:spcPct val="85000"/>
              </a:lnSpc>
              <a:buFont typeface="+mj-lt"/>
              <a:buAutoNum type="arabicPeriod"/>
            </a:pPr>
            <a:r>
              <a:rPr lang="en-US" sz="2800" dirty="0"/>
              <a:t>Profile-based page mapping by operating system</a:t>
            </a:r>
          </a:p>
          <a:p>
            <a:pPr marL="801688" lvl="1" indent="-344488">
              <a:lnSpc>
                <a:spcPct val="85000"/>
              </a:lnSpc>
              <a:buFont typeface="+mj-lt"/>
              <a:buAutoNum type="arabicPeriod"/>
            </a:pPr>
            <a:r>
              <a:rPr lang="en-US" sz="2800" dirty="0"/>
              <a:t>Simply replace DRAM with TL-DRAM </a:t>
            </a:r>
            <a:r>
              <a:rPr lang="en-US" sz="1000" dirty="0">
                <a:latin typeface="Wingdings"/>
                <a:ea typeface="Wingdings"/>
                <a:cs typeface="Wingdings"/>
                <a:sym typeface="Wingdings"/>
              </a:rPr>
              <a:t> </a:t>
            </a:r>
            <a:endParaRPr lang="en-US" sz="2800" dirty="0"/>
          </a:p>
          <a:p>
            <a:pPr marL="457200" lvl="1" indent="0">
              <a:lnSpc>
                <a:spcPct val="85000"/>
              </a:lnSpc>
              <a:buNone/>
            </a:pPr>
            <a:endParaRPr lang="en-US" sz="2800" dirty="0"/>
          </a:p>
        </p:txBody>
      </p:sp>
      <p:sp>
        <p:nvSpPr>
          <p:cNvPr id="4" name="Rounded Rectangle 3"/>
          <p:cNvSpPr/>
          <p:nvPr/>
        </p:nvSpPr>
        <p:spPr>
          <a:xfrm>
            <a:off x="762000" y="2743200"/>
            <a:ext cx="78486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ed Rectangle 4"/>
          <p:cNvSpPr/>
          <p:nvPr/>
        </p:nvSpPr>
        <p:spPr>
          <a:xfrm>
            <a:off x="762000" y="2743200"/>
            <a:ext cx="7848600" cy="2057400"/>
          </a:xfrm>
          <a:prstGeom prst="roundRect">
            <a:avLst>
              <a:gd name="adj" fmla="val 764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683568" y="6490211"/>
            <a:ext cx="7560840"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Tiered-Latency DRAM: A Low Latency and Low Cost DRAM Architecture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2013.</a:t>
            </a:r>
          </a:p>
        </p:txBody>
      </p:sp>
    </p:spTree>
    <p:extLst>
      <p:ext uri="{BB962C8B-B14F-4D97-AF65-F5344CB8AC3E}">
        <p14:creationId xmlns:p14="http://schemas.microsoft.com/office/powerpoint/2010/main" val="246417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rot="10800000" flipV="1">
            <a:off x="2819401"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36" name="Rectangle 35"/>
          <p:cNvSpPr/>
          <p:nvPr/>
        </p:nvSpPr>
        <p:spPr>
          <a:xfrm rot="10800000" flipV="1">
            <a:off x="2971800" y="1371600"/>
            <a:ext cx="2438393"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37" name="Rectangle 36"/>
          <p:cNvSpPr/>
          <p:nvPr/>
        </p:nvSpPr>
        <p:spPr>
          <a:xfrm>
            <a:off x="2971802" y="1371600"/>
            <a:ext cx="2438395" cy="3048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err="1">
                <a:ln>
                  <a:noFill/>
                </a:ln>
                <a:solidFill>
                  <a:prstClr val="black"/>
                </a:solidFill>
                <a:effectLst/>
                <a:uLnTx/>
                <a:uFillTx/>
                <a:latin typeface="Calibri"/>
                <a:ea typeface="+mn-ea"/>
                <a:cs typeface="+mn-cs"/>
              </a:rPr>
              <a:t>subarray</a:t>
            </a:r>
            <a:endParaRPr kumimoji="0" lang="en-US" sz="2800" b="1" i="1"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0" y="0"/>
            <a:ext cx="9144000" cy="838200"/>
          </a:xfrm>
        </p:spPr>
        <p:txBody>
          <a:bodyPr>
            <a:normAutofit fontScale="90000"/>
          </a:bodyPr>
          <a:lstStyle/>
          <a:p>
            <a:r>
              <a:rPr lang="en-US" dirty="0"/>
              <a:t>   Near Segment as Hardware-Managed Cache</a:t>
            </a:r>
          </a:p>
        </p:txBody>
      </p:sp>
      <p:sp>
        <p:nvSpPr>
          <p:cNvPr id="46" name="Rectangle 45"/>
          <p:cNvSpPr/>
          <p:nvPr/>
        </p:nvSpPr>
        <p:spPr>
          <a:xfrm>
            <a:off x="2819400" y="838200"/>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TL-DRAM</a:t>
            </a:r>
          </a:p>
        </p:txBody>
      </p:sp>
      <p:sp>
        <p:nvSpPr>
          <p:cNvPr id="57" name="Rectangle 56"/>
          <p:cNvSpPr/>
          <p:nvPr/>
        </p:nvSpPr>
        <p:spPr>
          <a:xfrm rot="10800000" flipV="1">
            <a:off x="2971792"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cxnSp>
        <p:nvCxnSpPr>
          <p:cNvPr id="59" name="Straight Connector 58"/>
          <p:cNvCxnSpPr/>
          <p:nvPr/>
        </p:nvCxnSpPr>
        <p:spPr>
          <a:xfrm flipV="1">
            <a:off x="4191001" y="2819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2971801" y="3276599"/>
            <a:ext cx="2438405" cy="5334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I/O</a:t>
            </a:r>
          </a:p>
        </p:txBody>
      </p:sp>
      <p:sp>
        <p:nvSpPr>
          <p:cNvPr id="24" name="Rectangle 23"/>
          <p:cNvSpPr/>
          <p:nvPr/>
        </p:nvSpPr>
        <p:spPr>
          <a:xfrm>
            <a:off x="5562600" y="2209798"/>
            <a:ext cx="1447799" cy="3048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cache</a:t>
            </a:r>
          </a:p>
        </p:txBody>
      </p:sp>
      <p:sp>
        <p:nvSpPr>
          <p:cNvPr id="26" name="Rectangle 25"/>
          <p:cNvSpPr/>
          <p:nvPr/>
        </p:nvSpPr>
        <p:spPr>
          <a:xfrm>
            <a:off x="5562601" y="1447800"/>
            <a:ext cx="1219200"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main</a:t>
            </a:r>
          </a:p>
        </p:txBody>
      </p:sp>
      <p:sp>
        <p:nvSpPr>
          <p:cNvPr id="27" name="Rectangle 26"/>
          <p:cNvSpPr/>
          <p:nvPr/>
        </p:nvSpPr>
        <p:spPr>
          <a:xfrm>
            <a:off x="5562600" y="1752600"/>
            <a:ext cx="1904999"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memory</a:t>
            </a:r>
          </a:p>
        </p:txBody>
      </p:sp>
      <p:sp>
        <p:nvSpPr>
          <p:cNvPr id="29" name="Content Placeholder 2"/>
          <p:cNvSpPr>
            <a:spLocks noGrp="1"/>
          </p:cNvSpPr>
          <p:nvPr>
            <p:ph idx="1"/>
          </p:nvPr>
        </p:nvSpPr>
        <p:spPr>
          <a:xfrm>
            <a:off x="228600" y="4419600"/>
            <a:ext cx="8839200" cy="1752600"/>
          </a:xfrm>
        </p:spPr>
        <p:txBody>
          <a:bodyPr/>
          <a:lstStyle/>
          <a:p>
            <a:pPr>
              <a:lnSpc>
                <a:spcPct val="85000"/>
              </a:lnSpc>
            </a:pPr>
            <a:endParaRPr lang="en-US" b="1" dirty="0"/>
          </a:p>
          <a:p>
            <a:pPr>
              <a:lnSpc>
                <a:spcPct val="85000"/>
              </a:lnSpc>
            </a:pPr>
            <a:r>
              <a:rPr lang="en-US" b="1" dirty="0"/>
              <a:t>Challenge 1: </a:t>
            </a:r>
            <a:r>
              <a:rPr lang="en-US" dirty="0"/>
              <a:t>How to efficiently migrate a row between segments?</a:t>
            </a:r>
            <a:endParaRPr lang="en-US" b="1" dirty="0">
              <a:solidFill>
                <a:srgbClr val="FF0000"/>
              </a:solidFill>
            </a:endParaRPr>
          </a:p>
          <a:p>
            <a:pPr>
              <a:lnSpc>
                <a:spcPct val="85000"/>
              </a:lnSpc>
            </a:pPr>
            <a:r>
              <a:rPr lang="en-US" b="1" dirty="0"/>
              <a:t>Challenge 2: </a:t>
            </a:r>
            <a:r>
              <a:rPr lang="en-US" dirty="0"/>
              <a:t>How to efficiently manage the cache?</a:t>
            </a:r>
          </a:p>
          <a:p>
            <a:pPr marL="0" indent="0">
              <a:lnSpc>
                <a:spcPct val="85000"/>
              </a:lnSpc>
              <a:buNone/>
            </a:pPr>
            <a:endParaRPr lang="en-US" b="1" dirty="0">
              <a:solidFill>
                <a:srgbClr val="FF0000"/>
              </a:solidFill>
            </a:endParaRPr>
          </a:p>
        </p:txBody>
      </p:sp>
      <p:grpSp>
        <p:nvGrpSpPr>
          <p:cNvPr id="3" name="Group 2"/>
          <p:cNvGrpSpPr/>
          <p:nvPr/>
        </p:nvGrpSpPr>
        <p:grpSpPr>
          <a:xfrm>
            <a:off x="2971794" y="1371599"/>
            <a:ext cx="2438412" cy="1447801"/>
            <a:chOff x="2971794" y="1371599"/>
            <a:chExt cx="2438412" cy="1447801"/>
          </a:xfrm>
        </p:grpSpPr>
        <p:sp>
          <p:nvSpPr>
            <p:cNvPr id="61" name="Rectangle 60"/>
            <p:cNvSpPr/>
            <p:nvPr/>
          </p:nvSpPr>
          <p:spPr>
            <a:xfrm rot="10800000" flipV="1">
              <a:off x="2971794" y="1371599"/>
              <a:ext cx="2438393" cy="838199"/>
            </a:xfrm>
            <a:prstGeom prst="rect">
              <a:avLst/>
            </a:prstGeom>
            <a:solidFill>
              <a:schemeClr val="accent2">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63" name="Rectangle 62"/>
            <p:cNvSpPr/>
            <p:nvPr/>
          </p:nvSpPr>
          <p:spPr>
            <a:xfrm>
              <a:off x="2971801" y="1371600"/>
              <a:ext cx="2438395" cy="83819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a:ea typeface="+mn-ea"/>
                  <a:cs typeface="+mn-cs"/>
                </a:rPr>
                <a:t>far segment</a:t>
              </a:r>
            </a:p>
          </p:txBody>
        </p:sp>
        <p:sp>
          <p:nvSpPr>
            <p:cNvPr id="22" name="Rectangle 21"/>
            <p:cNvSpPr/>
            <p:nvPr/>
          </p:nvSpPr>
          <p:spPr>
            <a:xfrm rot="10800000" flipV="1">
              <a:off x="2971798" y="2209800"/>
              <a:ext cx="2438393" cy="304800"/>
            </a:xfrm>
            <a:prstGeom prst="rect">
              <a:avLst/>
            </a:prstGeom>
            <a:solidFill>
              <a:schemeClr val="accent3">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p:cNvSpPr/>
            <p:nvPr/>
          </p:nvSpPr>
          <p:spPr>
            <a:xfrm>
              <a:off x="2971801" y="2158999"/>
              <a:ext cx="2438405" cy="30479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a:ea typeface="+mn-ea"/>
                  <a:cs typeface="+mn-cs"/>
                </a:rPr>
                <a:t>near segment</a:t>
              </a:r>
            </a:p>
          </p:txBody>
        </p:sp>
        <p:sp>
          <p:nvSpPr>
            <p:cNvPr id="30" name="Rectangle 29"/>
            <p:cNvSpPr/>
            <p:nvPr/>
          </p:nvSpPr>
          <p:spPr>
            <a:xfrm rot="10800000" flipV="1">
              <a:off x="2971800" y="2514600"/>
              <a:ext cx="2438393" cy="304800"/>
            </a:xfrm>
            <a:prstGeom prst="rect">
              <a:avLst/>
            </a:prstGeom>
            <a:solidFill>
              <a:schemeClr val="tx1">
                <a:lumMod val="75000"/>
                <a:lumOff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971803" y="2508250"/>
              <a:ext cx="2438385" cy="30479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a:ea typeface="+mn-ea"/>
                  <a:cs typeface="+mn-cs"/>
                </a:rPr>
                <a:t>sense amplifier</a:t>
              </a:r>
            </a:p>
          </p:txBody>
        </p:sp>
      </p:grpSp>
      <p:cxnSp>
        <p:nvCxnSpPr>
          <p:cNvPr id="33" name="Straight Connector 32"/>
          <p:cNvCxnSpPr/>
          <p:nvPr/>
        </p:nvCxnSpPr>
        <p:spPr>
          <a:xfrm>
            <a:off x="2819400"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191001"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590800" y="4038600"/>
            <a:ext cx="1676400"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channel</a:t>
            </a:r>
          </a:p>
        </p:txBody>
      </p:sp>
      <p:sp>
        <p:nvSpPr>
          <p:cNvPr id="25" name="Rounded Rectangle 24"/>
          <p:cNvSpPr/>
          <p:nvPr/>
        </p:nvSpPr>
        <p:spPr>
          <a:xfrm>
            <a:off x="228600" y="4876800"/>
            <a:ext cx="8382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6233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P spid="2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p:cNvGraphicFramePr>
            <a:graphicFrameLocks/>
          </p:cNvGraphicFramePr>
          <p:nvPr>
            <p:extLst/>
          </p:nvPr>
        </p:nvGraphicFramePr>
        <p:xfrm>
          <a:off x="832431" y="914400"/>
          <a:ext cx="3355729" cy="39931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a:graphicFrameLocks/>
          </p:cNvGraphicFramePr>
          <p:nvPr>
            <p:extLst/>
          </p:nvPr>
        </p:nvGraphicFramePr>
        <p:xfrm>
          <a:off x="5083421" y="914400"/>
          <a:ext cx="3355729" cy="399317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a:t>   Performance &amp; Power Consumption  </a:t>
            </a:r>
          </a:p>
        </p:txBody>
      </p:sp>
      <p:sp>
        <p:nvSpPr>
          <p:cNvPr id="23" name="TextBox 1"/>
          <p:cNvSpPr txBox="1"/>
          <p:nvPr/>
        </p:nvSpPr>
        <p:spPr>
          <a:xfrm>
            <a:off x="2241550" y="1000123"/>
            <a:ext cx="1257300"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11.5%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19" name="Rectangle 18"/>
          <p:cNvSpPr/>
          <p:nvPr/>
        </p:nvSpPr>
        <p:spPr>
          <a:xfrm rot="16200000">
            <a:off x="-1261544" y="2514599"/>
            <a:ext cx="36576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Normalized Performance</a:t>
            </a:r>
          </a:p>
        </p:txBody>
      </p:sp>
      <p:sp>
        <p:nvSpPr>
          <p:cNvPr id="20" name="Rectangle 19"/>
          <p:cNvSpPr/>
          <p:nvPr/>
        </p:nvSpPr>
        <p:spPr>
          <a:xfrm>
            <a:off x="567256" y="4837138"/>
            <a:ext cx="3547544"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Core-Count (Channel)</a:t>
            </a:r>
          </a:p>
        </p:txBody>
      </p:sp>
      <p:sp>
        <p:nvSpPr>
          <p:cNvPr id="26" name="Rectangle 25"/>
          <p:cNvSpPr/>
          <p:nvPr/>
        </p:nvSpPr>
        <p:spPr>
          <a:xfrm rot="16200000">
            <a:off x="3098992" y="2476498"/>
            <a:ext cx="35814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Normalized Power</a:t>
            </a:r>
          </a:p>
        </p:txBody>
      </p:sp>
      <p:sp>
        <p:nvSpPr>
          <p:cNvPr id="28" name="Rectangle 27"/>
          <p:cNvSpPr/>
          <p:nvPr/>
        </p:nvSpPr>
        <p:spPr>
          <a:xfrm>
            <a:off x="4953000" y="4837138"/>
            <a:ext cx="3429000"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Core-Count (Channel)</a:t>
            </a:r>
          </a:p>
        </p:txBody>
      </p:sp>
      <p:sp>
        <p:nvSpPr>
          <p:cNvPr id="32" name="TextBox 1"/>
          <p:cNvSpPr txBox="1"/>
          <p:nvPr/>
        </p:nvSpPr>
        <p:spPr>
          <a:xfrm>
            <a:off x="3149600"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10.7%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22" name="TextBox 1"/>
          <p:cNvSpPr txBox="1"/>
          <p:nvPr/>
        </p:nvSpPr>
        <p:spPr>
          <a:xfrm>
            <a:off x="1546471"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12.4%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cxnSp>
        <p:nvCxnSpPr>
          <p:cNvPr id="38" name="Straight Arrow Connector 37"/>
          <p:cNvCxnSpPr/>
          <p:nvPr/>
        </p:nvCxnSpPr>
        <p:spPr>
          <a:xfrm flipH="1">
            <a:off x="1590675"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839531"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0" name="TextBox 1"/>
          <p:cNvSpPr txBox="1"/>
          <p:nvPr/>
        </p:nvSpPr>
        <p:spPr>
          <a:xfrm>
            <a:off x="5805489" y="1288595"/>
            <a:ext cx="990600" cy="38780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41" name="Down Arrow 40"/>
          <p:cNvSpPr/>
          <p:nvPr/>
        </p:nvSpPr>
        <p:spPr>
          <a:xfrm>
            <a:off x="6175683" y="1676400"/>
            <a:ext cx="233629" cy="638172"/>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42" name="Down Arrow 41"/>
          <p:cNvSpPr/>
          <p:nvPr/>
        </p:nvSpPr>
        <p:spPr>
          <a:xfrm>
            <a:off x="6981559" y="1683207"/>
            <a:ext cx="233629" cy="669470"/>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43" name="TextBox 1"/>
          <p:cNvSpPr txBox="1"/>
          <p:nvPr/>
        </p:nvSpPr>
        <p:spPr>
          <a:xfrm>
            <a:off x="6600822" y="1288595"/>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44" name="Down Arrow 43"/>
          <p:cNvSpPr/>
          <p:nvPr/>
        </p:nvSpPr>
        <p:spPr>
          <a:xfrm>
            <a:off x="7781926" y="1683206"/>
            <a:ext cx="233629" cy="719479"/>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1"/>
          <p:cNvSpPr txBox="1"/>
          <p:nvPr/>
        </p:nvSpPr>
        <p:spPr>
          <a:xfrm>
            <a:off x="7400926" y="1295400"/>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46" name="TextBox 45"/>
          <p:cNvSpPr txBox="1"/>
          <p:nvPr/>
        </p:nvSpPr>
        <p:spPr>
          <a:xfrm>
            <a:off x="314324" y="5323582"/>
            <a:ext cx="860107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4F81BD">
                    <a:lumMod val="75000"/>
                  </a:srgbClr>
                </a:solidFill>
                <a:effectLst/>
                <a:uLnTx/>
                <a:uFillTx/>
                <a:latin typeface="Calibri"/>
                <a:ea typeface="+mn-ea"/>
                <a:cs typeface="+mn-cs"/>
              </a:rPr>
              <a:t>Using near segment as a cache improves performance and reduces power consumption</a:t>
            </a:r>
          </a:p>
        </p:txBody>
      </p:sp>
      <p:sp>
        <p:nvSpPr>
          <p:cNvPr id="21" name="Rectangle 20"/>
          <p:cNvSpPr/>
          <p:nvPr/>
        </p:nvSpPr>
        <p:spPr>
          <a:xfrm>
            <a:off x="683568" y="6490211"/>
            <a:ext cx="7560840"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Tiered-Latency DRAM: A Low Latency and Low Cost DRAM Architecture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2013.</a:t>
            </a:r>
          </a:p>
        </p:txBody>
      </p:sp>
    </p:spTree>
    <p:extLst>
      <p:ext uri="{BB962C8B-B14F-4D97-AF65-F5344CB8AC3E}">
        <p14:creationId xmlns:p14="http://schemas.microsoft.com/office/powerpoint/2010/main" val="400319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P spid="23" grpId="0"/>
      <p:bldP spid="26" grpId="0"/>
      <p:bldP spid="28" grpId="0"/>
      <p:bldP spid="32" grpId="0"/>
      <p:bldP spid="22" grpId="0"/>
      <p:bldP spid="40" grpId="0"/>
      <p:bldP spid="41" grpId="0" animBg="1"/>
      <p:bldP spid="42" grpId="0" animBg="1"/>
      <p:bldP spid="43" grpId="0"/>
      <p:bldP spid="44" grpId="0" animBg="1"/>
      <p:bldP spid="45" grpId="0"/>
      <p:bldP spid="4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TL-DRAM</a:t>
            </a:r>
          </a:p>
        </p:txBody>
      </p:sp>
      <p:sp>
        <p:nvSpPr>
          <p:cNvPr id="3" name="Content Placeholder 2"/>
          <p:cNvSpPr>
            <a:spLocks noGrp="1"/>
          </p:cNvSpPr>
          <p:nvPr>
            <p:ph idx="1"/>
          </p:nvPr>
        </p:nvSpPr>
        <p:spPr>
          <a:xfrm>
            <a:off x="228600" y="980728"/>
            <a:ext cx="8610600" cy="4876800"/>
          </a:xfrm>
        </p:spPr>
        <p:txBody>
          <a:bodyPr/>
          <a:lstStyle/>
          <a:p>
            <a:r>
              <a:rPr lang="en-US" sz="2200" dirty="0"/>
              <a:t>Donghyuk Lee, Yoongu Kim, Vivek Seshadri, Jamie Liu, Lavanya Subramanian, and Onur Mutlu,</a:t>
            </a:r>
            <a:br>
              <a:rPr lang="en-US" sz="2200" dirty="0"/>
            </a:br>
            <a:r>
              <a:rPr lang="en-US" sz="2200" b="1" dirty="0">
                <a:hlinkClick r:id="rId2"/>
              </a:rPr>
              <a:t>"Tiered-Latency DRAM: A Low Latency and Low Cost DRAM Architecture"</a:t>
            </a:r>
            <a:r>
              <a:rPr lang="en-US" sz="2200" dirty="0"/>
              <a:t> </a:t>
            </a:r>
            <a:br>
              <a:rPr lang="en-US" sz="2200" dirty="0"/>
            </a:br>
            <a:r>
              <a:rPr lang="en-US" sz="2200" i="1" dirty="0"/>
              <a:t>Proceedings of the </a:t>
            </a:r>
            <a:r>
              <a:rPr lang="en-US" sz="2200" i="1" dirty="0">
                <a:hlinkClick r:id="rId3"/>
              </a:rPr>
              <a:t>19th International Symposium on High-Performance Computer Architecture</a:t>
            </a:r>
            <a:r>
              <a:rPr lang="en-US" sz="2200" i="1" dirty="0"/>
              <a:t> (</a:t>
            </a:r>
            <a:r>
              <a:rPr lang="en-US" sz="2200" b="1" i="1" dirty="0"/>
              <a:t>HPCA</a:t>
            </a:r>
            <a:r>
              <a:rPr lang="en-US" sz="2200" i="1" dirty="0"/>
              <a:t>)</a:t>
            </a:r>
            <a:r>
              <a:rPr lang="en-US" sz="2200" dirty="0"/>
              <a:t>, Shenzhen, China, February 2013. </a:t>
            </a:r>
            <a:r>
              <a:rPr lang="en-US" sz="2200" dirty="0">
                <a:hlinkClick r:id="rId4"/>
              </a:rPr>
              <a:t>Slides (pptx)</a:t>
            </a:r>
            <a:endParaRPr lang="en-US" sz="2200" u="sng"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4509120"/>
            <a:ext cx="9144000" cy="1080064"/>
          </a:xfrm>
          <a:prstGeom prst="rect">
            <a:avLst/>
          </a:prstGeom>
        </p:spPr>
      </p:pic>
    </p:spTree>
    <p:extLst>
      <p:ext uri="{BB962C8B-B14F-4D97-AF65-F5344CB8AC3E}">
        <p14:creationId xmlns:p14="http://schemas.microsoft.com/office/powerpoint/2010/main" val="2237184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524000"/>
            <a:ext cx="8280920" cy="1752600"/>
          </a:xfrm>
        </p:spPr>
        <p:txBody>
          <a:bodyPr/>
          <a:lstStyle/>
          <a:p>
            <a:r>
              <a:rPr lang="en-US" sz="4000" dirty="0"/>
              <a:t>LISA: Low-Cost Inter-Linked </a:t>
            </a:r>
            <a:r>
              <a:rPr lang="en-US" sz="4000" dirty="0" err="1"/>
              <a:t>Subarrays</a:t>
            </a:r>
            <a:br>
              <a:rPr lang="en-US" sz="4000" dirty="0"/>
            </a:br>
            <a:r>
              <a:rPr lang="en-US" sz="3000" b="1" dirty="0"/>
              <a:t>[HPCA 2016]</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28952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Problem: Inefficient Bulk Data Movement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32" name="Content Placeholder 2"/>
          <p:cNvSpPr>
            <a:spLocks noGrp="1"/>
          </p:cNvSpPr>
          <p:nvPr>
            <p:ph idx="1"/>
          </p:nvPr>
        </p:nvSpPr>
        <p:spPr>
          <a:xfrm>
            <a:off x="304800" y="1219200"/>
            <a:ext cx="8639372" cy="5334000"/>
          </a:xfrm>
        </p:spPr>
        <p:txBody>
          <a:bodyPr/>
          <a:lstStyle/>
          <a:p>
            <a:pPr marL="0" indent="0">
              <a:buNone/>
            </a:pPr>
            <a:r>
              <a:rPr lang="en-US" i="1" dirty="0"/>
              <a:t>Bulk data movement is a key operation in many applications</a:t>
            </a:r>
            <a:endParaRPr lang="en-US" dirty="0"/>
          </a:p>
          <a:p>
            <a:pPr marL="457200" lvl="1" indent="-228600"/>
            <a:r>
              <a:rPr lang="en-US" i="1" spc="-70" dirty="0" err="1">
                <a:ea typeface="Verdana" panose="020B0604030504040204" pitchFamily="34" charset="0"/>
                <a:cs typeface="Verdana" panose="020B0604030504040204" pitchFamily="34" charset="0"/>
              </a:rPr>
              <a:t>memmove</a:t>
            </a:r>
            <a:r>
              <a:rPr lang="en-US" spc="-70" dirty="0"/>
              <a:t> &amp; </a:t>
            </a:r>
            <a:r>
              <a:rPr lang="en-US" i="1" spc="-70" dirty="0" err="1">
                <a:ea typeface="Verdana" panose="020B0604030504040204" pitchFamily="34" charset="0"/>
                <a:cs typeface="Verdana" panose="020B0604030504040204" pitchFamily="34" charset="0"/>
              </a:rPr>
              <a:t>memcpy</a:t>
            </a:r>
            <a:r>
              <a:rPr lang="en-US" i="1" spc="-70" dirty="0">
                <a:ea typeface="Verdana" panose="020B0604030504040204" pitchFamily="34" charset="0"/>
                <a:cs typeface="Verdana" panose="020B0604030504040204" pitchFamily="34" charset="0"/>
              </a:rPr>
              <a:t>:</a:t>
            </a:r>
            <a:r>
              <a:rPr lang="en-US" sz="2800" spc="-70" dirty="0">
                <a:ea typeface="Verdana" panose="020B0604030504040204" pitchFamily="34" charset="0"/>
                <a:cs typeface="Verdana" panose="020B0604030504040204" pitchFamily="34" charset="0"/>
              </a:rPr>
              <a:t> </a:t>
            </a:r>
            <a:r>
              <a:rPr lang="en-US" spc="-70" dirty="0">
                <a:ea typeface="Verdana" panose="020B0604030504040204" pitchFamily="34" charset="0"/>
                <a:cs typeface="Verdana" panose="020B0604030504040204" pitchFamily="34" charset="0"/>
              </a:rPr>
              <a:t>5% cycles in Google’s datacenter </a:t>
            </a:r>
            <a:r>
              <a:rPr lang="en-US" sz="1800" spc="-70" dirty="0">
                <a:ea typeface="Verdana" panose="020B0604030504040204" pitchFamily="34" charset="0"/>
                <a:cs typeface="Verdana" panose="020B0604030504040204" pitchFamily="34" charset="0"/>
              </a:rPr>
              <a:t>[</a:t>
            </a:r>
            <a:r>
              <a:rPr lang="en-US" sz="1800" spc="-70" dirty="0" err="1">
                <a:ea typeface="Verdana" panose="020B0604030504040204" pitchFamily="34" charset="0"/>
                <a:cs typeface="Verdana" panose="020B0604030504040204" pitchFamily="34" charset="0"/>
              </a:rPr>
              <a:t>Kanev</a:t>
            </a:r>
            <a:r>
              <a:rPr lang="en-US" sz="1800" spc="-70" dirty="0">
                <a:ea typeface="Verdana" panose="020B0604030504040204" pitchFamily="34" charset="0"/>
                <a:cs typeface="Verdana" panose="020B0604030504040204" pitchFamily="34" charset="0"/>
              </a:rPr>
              <a:t>+ ISCA’15]</a:t>
            </a:r>
            <a:endParaRPr lang="en-US" spc="-70" dirty="0">
              <a:ea typeface="Verdana" panose="020B0604030504040204" pitchFamily="34" charset="0"/>
              <a:cs typeface="Verdana" panose="020B0604030504040204" pitchFamily="34" charset="0"/>
            </a:endParaRPr>
          </a:p>
          <a:p>
            <a:pPr lvl="1"/>
            <a:endParaRPr lang="en-US" dirty="0"/>
          </a:p>
        </p:txBody>
      </p:sp>
      <p:grpSp>
        <p:nvGrpSpPr>
          <p:cNvPr id="40" name="system"/>
          <p:cNvGrpSpPr/>
          <p:nvPr/>
        </p:nvGrpSpPr>
        <p:grpSpPr>
          <a:xfrm>
            <a:off x="479513" y="2624436"/>
            <a:ext cx="7795741" cy="2730899"/>
            <a:chOff x="409575" y="2286000"/>
            <a:chExt cx="7795741" cy="2730899"/>
          </a:xfrm>
        </p:grpSpPr>
        <p:grpSp>
          <p:nvGrpSpPr>
            <p:cNvPr id="5" name="Group 4"/>
            <p:cNvGrpSpPr/>
            <p:nvPr/>
          </p:nvGrpSpPr>
          <p:grpSpPr>
            <a:xfrm>
              <a:off x="409575" y="2286000"/>
              <a:ext cx="7795741" cy="2730899"/>
              <a:chOff x="2638425" y="4058951"/>
              <a:chExt cx="7795741" cy="2730899"/>
            </a:xfrm>
          </p:grpSpPr>
          <p:sp>
            <p:nvSpPr>
              <p:cNvPr id="8" name="Rounded Rectangle 7"/>
              <p:cNvSpPr/>
              <p:nvPr/>
            </p:nvSpPr>
            <p:spPr>
              <a:xfrm>
                <a:off x="7904627" y="4058951"/>
                <a:ext cx="2529539" cy="2093026"/>
              </a:xfrm>
              <a:prstGeom prst="roundRect">
                <a:avLst>
                  <a:gd name="adj" fmla="val 4531"/>
                </a:avLst>
              </a:prstGeom>
              <a:no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9" name="R"/>
              <p:cNvSpPr/>
              <p:nvPr/>
            </p:nvSpPr>
            <p:spPr>
              <a:xfrm>
                <a:off x="2638425" y="4058951"/>
                <a:ext cx="2630586" cy="2139438"/>
              </a:xfrm>
              <a:prstGeom prst="roundRect">
                <a:avLst>
                  <a:gd name="adj" fmla="val 5494"/>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0" name="R"/>
              <p:cNvSpPr/>
              <p:nvPr/>
            </p:nvSpPr>
            <p:spPr>
              <a:xfrm>
                <a:off x="4337139" y="4347937"/>
                <a:ext cx="793573" cy="1560949"/>
              </a:xfrm>
              <a:prstGeom prst="roundRect">
                <a:avLst>
                  <a:gd name="adj" fmla="val 5494"/>
                </a:avLst>
              </a:prstGeom>
              <a:solidFill>
                <a:schemeClr val="bg1"/>
              </a:solidFill>
              <a:ln w="285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Memory Controller</a:t>
                </a:r>
              </a:p>
            </p:txBody>
          </p:sp>
          <p:sp>
            <p:nvSpPr>
              <p:cNvPr id="11" name="R"/>
              <p:cNvSpPr/>
              <p:nvPr/>
            </p:nvSpPr>
            <p:spPr>
              <a:xfrm>
                <a:off x="3492523" y="6128031"/>
                <a:ext cx="922390" cy="661819"/>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CPU</a:t>
                </a:r>
              </a:p>
            </p:txBody>
          </p:sp>
          <p:sp>
            <p:nvSpPr>
              <p:cNvPr id="13" name="R"/>
              <p:cNvSpPr/>
              <p:nvPr/>
            </p:nvSpPr>
            <p:spPr>
              <a:xfrm>
                <a:off x="8037449" y="6128031"/>
                <a:ext cx="2396717" cy="661819"/>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Memory</a:t>
                </a:r>
              </a:p>
            </p:txBody>
          </p:sp>
        </p:grpSp>
        <p:sp>
          <p:nvSpPr>
            <p:cNvPr id="34" name="channel"/>
            <p:cNvSpPr/>
            <p:nvPr/>
          </p:nvSpPr>
          <p:spPr>
            <a:xfrm>
              <a:off x="3081394" y="3069814"/>
              <a:ext cx="2511442" cy="571640"/>
            </a:xfrm>
            <a:prstGeom prst="lef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Channel</a:t>
              </a:r>
              <a:endParaRPr kumimoji="0" lang="en-US" sz="2800" b="1" i="1"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grpSp>
      <p:grpSp>
        <p:nvGrpSpPr>
          <p:cNvPr id="16" name="src"/>
          <p:cNvGrpSpPr/>
          <p:nvPr/>
        </p:nvGrpSpPr>
        <p:grpSpPr>
          <a:xfrm>
            <a:off x="5925246" y="3183808"/>
            <a:ext cx="2170475" cy="290680"/>
            <a:chOff x="8306006" y="5221985"/>
            <a:chExt cx="2170475" cy="290680"/>
          </a:xfrm>
        </p:grpSpPr>
        <p:sp>
          <p:nvSpPr>
            <p:cNvPr id="17" name="Rectangle 16"/>
            <p:cNvSpPr/>
            <p:nvPr/>
          </p:nvSpPr>
          <p:spPr>
            <a:xfrm>
              <a:off x="10113408" y="5221985"/>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18" name="Rectangle 17"/>
            <p:cNvSpPr/>
            <p:nvPr/>
          </p:nvSpPr>
          <p:spPr>
            <a:xfrm>
              <a:off x="8306006" y="5221985"/>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19" name="Rectangle 18"/>
            <p:cNvSpPr/>
            <p:nvPr/>
          </p:nvSpPr>
          <p:spPr>
            <a:xfrm>
              <a:off x="8757856" y="5221985"/>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20" name="Rectangle 19"/>
            <p:cNvSpPr/>
            <p:nvPr/>
          </p:nvSpPr>
          <p:spPr>
            <a:xfrm>
              <a:off x="9209706" y="5221985"/>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21" name="Rectangle 20"/>
            <p:cNvSpPr/>
            <p:nvPr/>
          </p:nvSpPr>
          <p:spPr>
            <a:xfrm>
              <a:off x="9661557" y="5221985"/>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grpSp>
      <p:sp>
        <p:nvSpPr>
          <p:cNvPr id="22" name="dst  blk"/>
          <p:cNvSpPr/>
          <p:nvPr/>
        </p:nvSpPr>
        <p:spPr>
          <a:xfrm>
            <a:off x="5925246" y="3860040"/>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23" name="src blk"/>
          <p:cNvSpPr/>
          <p:nvPr/>
        </p:nvSpPr>
        <p:spPr>
          <a:xfrm>
            <a:off x="5925246" y="3184222"/>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24" name="src"/>
          <p:cNvSpPr/>
          <p:nvPr/>
        </p:nvSpPr>
        <p:spPr>
          <a:xfrm>
            <a:off x="5835787" y="3766134"/>
            <a:ext cx="2325961" cy="478493"/>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25" name="dst"/>
          <p:cNvSpPr/>
          <p:nvPr/>
        </p:nvSpPr>
        <p:spPr>
          <a:xfrm>
            <a:off x="5835787" y="3081636"/>
            <a:ext cx="2325961" cy="478493"/>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26" name="R"/>
          <p:cNvSpPr/>
          <p:nvPr/>
        </p:nvSpPr>
        <p:spPr>
          <a:xfrm>
            <a:off x="8266720" y="3766134"/>
            <a:ext cx="594661" cy="401893"/>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Gill Sans MT" panose="020B0502020104020203" pitchFamily="34" charset="0"/>
                <a:ea typeface="+mn-ea"/>
                <a:cs typeface="+mn-cs"/>
              </a:rPr>
              <a:t>dst</a:t>
            </a:r>
            <a:endPar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27" name="R"/>
          <p:cNvSpPr/>
          <p:nvPr/>
        </p:nvSpPr>
        <p:spPr>
          <a:xfrm>
            <a:off x="8223338" y="3119002"/>
            <a:ext cx="615862" cy="401893"/>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Gill Sans MT" panose="020B0502020104020203" pitchFamily="34" charset="0"/>
                <a:ea typeface="+mn-ea"/>
                <a:cs typeface="+mn-cs"/>
              </a:rPr>
              <a:t>src</a:t>
            </a:r>
            <a:endPar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46" name="punch"/>
          <p:cNvSpPr/>
          <p:nvPr/>
        </p:nvSpPr>
        <p:spPr>
          <a:xfrm>
            <a:off x="0" y="5318504"/>
            <a:ext cx="9144000" cy="1031529"/>
          </a:xfrm>
          <a:prstGeom prst="roundRect">
            <a:avLst>
              <a:gd name="adj" fmla="val 928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Gill Sans MT"/>
                <a:ea typeface="+mn-ea"/>
                <a:cs typeface="+mn-cs"/>
              </a:rPr>
              <a:t>Long latency and high energy</a:t>
            </a:r>
          </a:p>
        </p:txBody>
      </p:sp>
      <p:sp>
        <p:nvSpPr>
          <p:cNvPr id="35" name="Rounded Rectangle 34"/>
          <p:cNvSpPr/>
          <p:nvPr/>
        </p:nvSpPr>
        <p:spPr>
          <a:xfrm>
            <a:off x="1651317" y="2770617"/>
            <a:ext cx="426202" cy="1817000"/>
          </a:xfrm>
          <a:prstGeom prst="roundRect">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LLC</a:t>
            </a:r>
          </a:p>
        </p:txBody>
      </p:sp>
      <p:grpSp>
        <p:nvGrpSpPr>
          <p:cNvPr id="7" name="Group 6"/>
          <p:cNvGrpSpPr/>
          <p:nvPr/>
        </p:nvGrpSpPr>
        <p:grpSpPr>
          <a:xfrm>
            <a:off x="597740" y="2782505"/>
            <a:ext cx="941740" cy="1793225"/>
            <a:chOff x="597813" y="2793972"/>
            <a:chExt cx="941740" cy="1793225"/>
          </a:xfrm>
        </p:grpSpPr>
        <p:sp>
          <p:nvSpPr>
            <p:cNvPr id="6" name="Rounded Rectangle 5"/>
            <p:cNvSpPr/>
            <p:nvPr/>
          </p:nvSpPr>
          <p:spPr>
            <a:xfrm>
              <a:off x="607813" y="2793972"/>
              <a:ext cx="425634" cy="800817"/>
            </a:xfrm>
            <a:prstGeom prst="roundRect">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Core</a:t>
              </a:r>
            </a:p>
          </p:txBody>
        </p:sp>
        <p:sp>
          <p:nvSpPr>
            <p:cNvPr id="37" name="Rounded Rectangle 36"/>
            <p:cNvSpPr/>
            <p:nvPr/>
          </p:nvSpPr>
          <p:spPr>
            <a:xfrm>
              <a:off x="597813" y="3786380"/>
              <a:ext cx="425634" cy="800817"/>
            </a:xfrm>
            <a:prstGeom prst="roundRect">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Core</a:t>
              </a:r>
            </a:p>
          </p:txBody>
        </p:sp>
        <p:sp>
          <p:nvSpPr>
            <p:cNvPr id="42" name="Rounded Rectangle 41"/>
            <p:cNvSpPr/>
            <p:nvPr/>
          </p:nvSpPr>
          <p:spPr>
            <a:xfrm>
              <a:off x="1113303" y="2793972"/>
              <a:ext cx="425634" cy="800817"/>
            </a:xfrm>
            <a:prstGeom prst="roundRect">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Core</a:t>
              </a:r>
            </a:p>
          </p:txBody>
        </p:sp>
        <p:sp>
          <p:nvSpPr>
            <p:cNvPr id="43" name="Rounded Rectangle 42"/>
            <p:cNvSpPr/>
            <p:nvPr/>
          </p:nvSpPr>
          <p:spPr>
            <a:xfrm>
              <a:off x="1113919" y="3786380"/>
              <a:ext cx="425634" cy="800817"/>
            </a:xfrm>
            <a:prstGeom prst="roundRect">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Core</a:t>
              </a:r>
            </a:p>
          </p:txBody>
        </p:sp>
      </p:grpSp>
      <p:sp>
        <p:nvSpPr>
          <p:cNvPr id="3" name="TextBox 2"/>
          <p:cNvSpPr txBox="1"/>
          <p:nvPr/>
        </p:nvSpPr>
        <p:spPr>
          <a:xfrm>
            <a:off x="3962358" y="3860040"/>
            <a:ext cx="10198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64 bits</a:t>
            </a:r>
          </a:p>
        </p:txBody>
      </p:sp>
      <p:sp>
        <p:nvSpPr>
          <p:cNvPr id="33" name="src blk2"/>
          <p:cNvSpPr/>
          <p:nvPr/>
        </p:nvSpPr>
        <p:spPr>
          <a:xfrm>
            <a:off x="6377778" y="3184222"/>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36" name="src blk3"/>
          <p:cNvSpPr/>
          <p:nvPr/>
        </p:nvSpPr>
        <p:spPr>
          <a:xfrm>
            <a:off x="6832816" y="3177491"/>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38" name="src blk4"/>
          <p:cNvSpPr/>
          <p:nvPr/>
        </p:nvSpPr>
        <p:spPr>
          <a:xfrm>
            <a:off x="7282091" y="3177491"/>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39" name="src blk5"/>
          <p:cNvSpPr/>
          <p:nvPr/>
        </p:nvSpPr>
        <p:spPr>
          <a:xfrm>
            <a:off x="7731292" y="3177491"/>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41" name="dst  blk2"/>
          <p:cNvSpPr/>
          <p:nvPr/>
        </p:nvSpPr>
        <p:spPr>
          <a:xfrm>
            <a:off x="6371260" y="3854637"/>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44" name="dst  blk3"/>
          <p:cNvSpPr/>
          <p:nvPr/>
        </p:nvSpPr>
        <p:spPr>
          <a:xfrm>
            <a:off x="6823792" y="3854637"/>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45" name="dst  blk4"/>
          <p:cNvSpPr/>
          <p:nvPr/>
        </p:nvSpPr>
        <p:spPr>
          <a:xfrm>
            <a:off x="7276868" y="3854637"/>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47" name="dst  blk5"/>
          <p:cNvSpPr/>
          <p:nvPr/>
        </p:nvSpPr>
        <p:spPr>
          <a:xfrm>
            <a:off x="7729944" y="3856675"/>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2560397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grpId="1" nodeType="clickEffect">
                                  <p:stCondLst>
                                    <p:cond delay="0"/>
                                  </p:stCondLst>
                                  <p:childTnLst>
                                    <p:animMotion origin="layout" path="M 1.66667E-6 -3.33333E-6 L -0.09375 0.04722 L -0.45521 0.04722 L -0.525 0.00556 " pathEditMode="relative" ptsTypes="AAAA">
                                      <p:cBhvr>
                                        <p:cTn id="28" dur="2000" fill="hold"/>
                                        <p:tgtEl>
                                          <p:spTgt spid="23"/>
                                        </p:tgtEl>
                                        <p:attrNameLst>
                                          <p:attrName>ppt_x</p:attrName>
                                          <p:attrName>ppt_y</p:attrName>
                                        </p:attrNameLst>
                                      </p:cBhvr>
                                    </p:animMotion>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2" nodeType="clickEffect">
                                  <p:stCondLst>
                                    <p:cond delay="0"/>
                                  </p:stCondLst>
                                  <p:childTnLst>
                                    <p:animMotion origin="layout" path="M -0.525 0.00555 L -0.44983 0.03912 L -0.08976 0.03912 L -0.00104 0.09791 " pathEditMode="relative" rAng="0" ptsTypes="AAAA">
                                      <p:cBhvr>
                                        <p:cTn id="32" dur="2000" fill="hold"/>
                                        <p:tgtEl>
                                          <p:spTgt spid="23"/>
                                        </p:tgtEl>
                                        <p:attrNameLst>
                                          <p:attrName>ppt_x</p:attrName>
                                          <p:attrName>ppt_y</p:attrName>
                                        </p:attrNameLst>
                                      </p:cBhvr>
                                      <p:rCtr x="26198" y="4606"/>
                                    </p:animMotion>
                                  </p:childTnLst>
                                </p:cTn>
                              </p:par>
                              <p:par>
                                <p:cTn id="33" presetID="1" presetClass="exit" presetSubtype="0" fill="hold" grpId="3" nodeType="withEffect">
                                  <p:stCondLst>
                                    <p:cond delay="2000"/>
                                  </p:stCondLst>
                                  <p:childTnLst>
                                    <p:set>
                                      <p:cBhvr>
                                        <p:cTn id="34" dur="1" fill="hold">
                                          <p:stCondLst>
                                            <p:cond delay="0"/>
                                          </p:stCondLst>
                                        </p:cTn>
                                        <p:tgtEl>
                                          <p:spTgt spid="23"/>
                                        </p:tgtEl>
                                        <p:attrNameLst>
                                          <p:attrName>style.visibility</p:attrName>
                                        </p:attrNameLst>
                                      </p:cBhvr>
                                      <p:to>
                                        <p:strVal val="hidden"/>
                                      </p:to>
                                    </p:set>
                                  </p:childTnLst>
                                </p:cTn>
                              </p:par>
                              <p:par>
                                <p:cTn id="35" presetID="1" presetClass="entr" presetSubtype="0" fill="hold" grpId="0" nodeType="withEffect">
                                  <p:stCondLst>
                                    <p:cond delay="200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0" presetClass="path" presetSubtype="0" accel="50000" decel="50000" fill="hold" grpId="1" nodeType="withEffect">
                                  <p:stCondLst>
                                    <p:cond delay="0"/>
                                  </p:stCondLst>
                                  <p:childTnLst>
                                    <p:animMotion origin="layout" path="M 3.33333E-6 3.7037E-6 L -0.10261 0.05046 L -0.49775 0.05046 L -0.57396 0.00555 " pathEditMode="relative" rAng="0" ptsTypes="AAAA">
                                      <p:cBhvr>
                                        <p:cTn id="44" dur="1000" fill="hold"/>
                                        <p:tgtEl>
                                          <p:spTgt spid="33"/>
                                        </p:tgtEl>
                                        <p:attrNameLst>
                                          <p:attrName>ppt_x</p:attrName>
                                          <p:attrName>ppt_y</p:attrName>
                                        </p:attrNameLst>
                                      </p:cBhvr>
                                      <p:rCtr x="-28698" y="2523"/>
                                    </p:animMotion>
                                  </p:childTnLst>
                                </p:cTn>
                              </p:par>
                              <p:par>
                                <p:cTn id="45" presetID="0" presetClass="path" presetSubtype="0" accel="50000" decel="50000" fill="hold" grpId="2" nodeType="withEffect">
                                  <p:stCondLst>
                                    <p:cond delay="1000"/>
                                  </p:stCondLst>
                                  <p:childTnLst>
                                    <p:animMotion origin="layout" path="M -0.57448 0.00555 L -0.49271 0.03796 L -0.10035 0.03796 L -0.00364 0.0949 " pathEditMode="relative" rAng="0" ptsTypes="AAAA">
                                      <p:cBhvr>
                                        <p:cTn id="46" dur="1000" fill="hold"/>
                                        <p:tgtEl>
                                          <p:spTgt spid="33"/>
                                        </p:tgtEl>
                                        <p:attrNameLst>
                                          <p:attrName>ppt_x</p:attrName>
                                          <p:attrName>ppt_y</p:attrName>
                                        </p:attrNameLst>
                                      </p:cBhvr>
                                      <p:rCtr x="28542" y="4468"/>
                                    </p:animMotion>
                                  </p:childTnLst>
                                </p:cTn>
                              </p:par>
                              <p:par>
                                <p:cTn id="47" presetID="1" presetClass="exit" presetSubtype="0" fill="hold" grpId="3" nodeType="withEffect">
                                  <p:stCondLst>
                                    <p:cond delay="2000"/>
                                  </p:stCondLst>
                                  <p:childTnLst>
                                    <p:set>
                                      <p:cBhvr>
                                        <p:cTn id="48" dur="1" fill="hold">
                                          <p:stCondLst>
                                            <p:cond delay="0"/>
                                          </p:stCondLst>
                                        </p:cTn>
                                        <p:tgtEl>
                                          <p:spTgt spid="33"/>
                                        </p:tgtEl>
                                        <p:attrNameLst>
                                          <p:attrName>style.visibility</p:attrName>
                                        </p:attrNameLst>
                                      </p:cBhvr>
                                      <p:to>
                                        <p:strVal val="hidden"/>
                                      </p:to>
                                    </p:set>
                                  </p:childTnLst>
                                </p:cTn>
                              </p:par>
                              <p:par>
                                <p:cTn id="49" presetID="1" presetClass="entr" presetSubtype="0" fill="hold" grpId="0" nodeType="withEffect">
                                  <p:stCondLst>
                                    <p:cond delay="200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2000"/>
                                  </p:stCondLst>
                                  <p:childTnLst>
                                    <p:set>
                                      <p:cBhvr>
                                        <p:cTn id="52" dur="1" fill="hold">
                                          <p:stCondLst>
                                            <p:cond delay="0"/>
                                          </p:stCondLst>
                                        </p:cTn>
                                        <p:tgtEl>
                                          <p:spTgt spid="36"/>
                                        </p:tgtEl>
                                        <p:attrNameLst>
                                          <p:attrName>style.visibility</p:attrName>
                                        </p:attrNameLst>
                                      </p:cBhvr>
                                      <p:to>
                                        <p:strVal val="visible"/>
                                      </p:to>
                                    </p:set>
                                  </p:childTnLst>
                                </p:cTn>
                              </p:par>
                              <p:par>
                                <p:cTn id="53" presetID="0" presetClass="path" presetSubtype="0" accel="50000" decel="50000" fill="hold" grpId="1" nodeType="withEffect">
                                  <p:stCondLst>
                                    <p:cond delay="2000"/>
                                  </p:stCondLst>
                                  <p:childTnLst>
                                    <p:animMotion origin="layout" path="M 0.00416 0.00602 L -0.10695 0.05648 L -0.53455 0.05648 L -0.61702 0.01158 " pathEditMode="relative" rAng="0" ptsTypes="AAAA">
                                      <p:cBhvr>
                                        <p:cTn id="54" dur="1000" fill="hold"/>
                                        <p:tgtEl>
                                          <p:spTgt spid="36"/>
                                        </p:tgtEl>
                                        <p:attrNameLst>
                                          <p:attrName>ppt_x</p:attrName>
                                          <p:attrName>ppt_y</p:attrName>
                                        </p:attrNameLst>
                                      </p:cBhvr>
                                      <p:rCtr x="-31059" y="2523"/>
                                    </p:animMotion>
                                  </p:childTnLst>
                                </p:cTn>
                              </p:par>
                              <p:par>
                                <p:cTn id="55" presetID="0" presetClass="path" presetSubtype="0" accel="50000" decel="50000" fill="hold" grpId="2" nodeType="withEffect">
                                  <p:stCondLst>
                                    <p:cond delay="3000"/>
                                  </p:stCondLst>
                                  <p:childTnLst>
                                    <p:animMotion origin="layout" path="M -0.61701 0.01157 L -0.52916 0.04167 L -0.10763 0.04167 L -0.00364 0.09491 " pathEditMode="relative" rAng="0" ptsTypes="AAAA">
                                      <p:cBhvr>
                                        <p:cTn id="56" dur="1000" fill="hold"/>
                                        <p:tgtEl>
                                          <p:spTgt spid="36"/>
                                        </p:tgtEl>
                                        <p:attrNameLst>
                                          <p:attrName>ppt_x</p:attrName>
                                          <p:attrName>ppt_y</p:attrName>
                                        </p:attrNameLst>
                                      </p:cBhvr>
                                      <p:rCtr x="30660" y="4167"/>
                                    </p:animMotion>
                                  </p:childTnLst>
                                </p:cTn>
                              </p:par>
                              <p:par>
                                <p:cTn id="57" presetID="1" presetClass="exit" presetSubtype="0" fill="hold" grpId="3" nodeType="withEffect">
                                  <p:stCondLst>
                                    <p:cond delay="4000"/>
                                  </p:stCondLst>
                                  <p:childTnLst>
                                    <p:set>
                                      <p:cBhvr>
                                        <p:cTn id="58" dur="1" fill="hold">
                                          <p:stCondLst>
                                            <p:cond delay="0"/>
                                          </p:stCondLst>
                                        </p:cTn>
                                        <p:tgtEl>
                                          <p:spTgt spid="36"/>
                                        </p:tgtEl>
                                        <p:attrNameLst>
                                          <p:attrName>style.visibility</p:attrName>
                                        </p:attrNameLst>
                                      </p:cBhvr>
                                      <p:to>
                                        <p:strVal val="hidden"/>
                                      </p:to>
                                    </p:set>
                                  </p:childTnLst>
                                </p:cTn>
                              </p:par>
                              <p:par>
                                <p:cTn id="59" presetID="1" presetClass="entr" presetSubtype="0" fill="hold" grpId="0" nodeType="withEffect">
                                  <p:stCondLst>
                                    <p:cond delay="400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4000"/>
                                  </p:stCondLst>
                                  <p:childTnLst>
                                    <p:set>
                                      <p:cBhvr>
                                        <p:cTn id="62" dur="1" fill="hold">
                                          <p:stCondLst>
                                            <p:cond delay="0"/>
                                          </p:stCondLst>
                                        </p:cTn>
                                        <p:tgtEl>
                                          <p:spTgt spid="38"/>
                                        </p:tgtEl>
                                        <p:attrNameLst>
                                          <p:attrName>style.visibility</p:attrName>
                                        </p:attrNameLst>
                                      </p:cBhvr>
                                      <p:to>
                                        <p:strVal val="visible"/>
                                      </p:to>
                                    </p:set>
                                  </p:childTnLst>
                                </p:cTn>
                              </p:par>
                              <p:par>
                                <p:cTn id="63" presetID="0" presetClass="path" presetSubtype="0" accel="50000" decel="50000" fill="hold" grpId="1" nodeType="withEffect">
                                  <p:stCondLst>
                                    <p:cond delay="4000"/>
                                  </p:stCondLst>
                                  <p:childTnLst>
                                    <p:animMotion origin="layout" path="M -2.5E-6 7.40741E-7 L -0.12066 0.05046 L -0.58507 0.05046 L -0.67448 0.00555 " pathEditMode="relative" rAng="0" ptsTypes="AAAA">
                                      <p:cBhvr>
                                        <p:cTn id="64" dur="1000" fill="hold"/>
                                        <p:tgtEl>
                                          <p:spTgt spid="38"/>
                                        </p:tgtEl>
                                        <p:attrNameLst>
                                          <p:attrName>ppt_x</p:attrName>
                                          <p:attrName>ppt_y</p:attrName>
                                        </p:attrNameLst>
                                      </p:cBhvr>
                                      <p:rCtr x="-33733" y="2523"/>
                                    </p:animMotion>
                                  </p:childTnLst>
                                </p:cTn>
                              </p:par>
                              <p:par>
                                <p:cTn id="65" presetID="0" presetClass="path" presetSubtype="0" accel="50000" decel="50000" fill="hold" grpId="2" nodeType="withEffect">
                                  <p:stCondLst>
                                    <p:cond delay="5000"/>
                                  </p:stCondLst>
                                  <p:childTnLst>
                                    <p:animMotion origin="layout" path="M -0.6698 0.00949 L -0.57448 0.04028 L -0.11667 0.04028 L -0.00365 0.09491 " pathEditMode="relative" rAng="0" ptsTypes="AAAA">
                                      <p:cBhvr>
                                        <p:cTn id="66" dur="1000" fill="hold"/>
                                        <p:tgtEl>
                                          <p:spTgt spid="38"/>
                                        </p:tgtEl>
                                        <p:attrNameLst>
                                          <p:attrName>ppt_x</p:attrName>
                                          <p:attrName>ppt_y</p:attrName>
                                        </p:attrNameLst>
                                      </p:cBhvr>
                                      <p:rCtr x="33299" y="4259"/>
                                    </p:animMotion>
                                  </p:childTnLst>
                                </p:cTn>
                              </p:par>
                              <p:par>
                                <p:cTn id="67" presetID="1" presetClass="exit" presetSubtype="0" fill="hold" grpId="3" nodeType="withEffect">
                                  <p:stCondLst>
                                    <p:cond delay="6000"/>
                                  </p:stCondLst>
                                  <p:childTnLst>
                                    <p:set>
                                      <p:cBhvr>
                                        <p:cTn id="68" dur="1" fill="hold">
                                          <p:stCondLst>
                                            <p:cond delay="0"/>
                                          </p:stCondLst>
                                        </p:cTn>
                                        <p:tgtEl>
                                          <p:spTgt spid="38"/>
                                        </p:tgtEl>
                                        <p:attrNameLst>
                                          <p:attrName>style.visibility</p:attrName>
                                        </p:attrNameLst>
                                      </p:cBhvr>
                                      <p:to>
                                        <p:strVal val="hidden"/>
                                      </p:to>
                                    </p:set>
                                  </p:childTnLst>
                                </p:cTn>
                              </p:par>
                              <p:par>
                                <p:cTn id="69" presetID="1" presetClass="entr" presetSubtype="0" fill="hold" grpId="0" nodeType="withEffect">
                                  <p:stCondLst>
                                    <p:cond delay="6000"/>
                                  </p:stCondLst>
                                  <p:childTnLst>
                                    <p:set>
                                      <p:cBhvr>
                                        <p:cTn id="70" dur="1" fill="hold">
                                          <p:stCondLst>
                                            <p:cond delay="0"/>
                                          </p:stCondLst>
                                        </p:cTn>
                                        <p:tgtEl>
                                          <p:spTgt spid="45"/>
                                        </p:tgtEl>
                                        <p:attrNameLst>
                                          <p:attrName>style.visibility</p:attrName>
                                        </p:attrNameLst>
                                      </p:cBhvr>
                                      <p:to>
                                        <p:strVal val="visible"/>
                                      </p:to>
                                    </p:set>
                                  </p:childTnLst>
                                </p:cTn>
                              </p:par>
                              <p:par>
                                <p:cTn id="71" presetID="1" presetClass="entr" presetSubtype="0" fill="hold" grpId="0" nodeType="withEffect">
                                  <p:stCondLst>
                                    <p:cond delay="6000"/>
                                  </p:stCondLst>
                                  <p:childTnLst>
                                    <p:set>
                                      <p:cBhvr>
                                        <p:cTn id="72" dur="1" fill="hold">
                                          <p:stCondLst>
                                            <p:cond delay="0"/>
                                          </p:stCondLst>
                                        </p:cTn>
                                        <p:tgtEl>
                                          <p:spTgt spid="39"/>
                                        </p:tgtEl>
                                        <p:attrNameLst>
                                          <p:attrName>style.visibility</p:attrName>
                                        </p:attrNameLst>
                                      </p:cBhvr>
                                      <p:to>
                                        <p:strVal val="visible"/>
                                      </p:to>
                                    </p:set>
                                  </p:childTnLst>
                                </p:cTn>
                              </p:par>
                              <p:par>
                                <p:cTn id="73" presetID="0" presetClass="path" presetSubtype="0" accel="50000" decel="50000" fill="hold" grpId="1" nodeType="withEffect">
                                  <p:stCondLst>
                                    <p:cond delay="6000"/>
                                  </p:stCondLst>
                                  <p:childTnLst>
                                    <p:animMotion origin="layout" path="M 0.00034 0.00393 L -0.1283 0.05439 L -0.62361 0.05439 L -0.71893 0.00949 " pathEditMode="relative" rAng="0" ptsTypes="AAAA">
                                      <p:cBhvr>
                                        <p:cTn id="74" dur="1000" fill="hold"/>
                                        <p:tgtEl>
                                          <p:spTgt spid="39"/>
                                        </p:tgtEl>
                                        <p:attrNameLst>
                                          <p:attrName>ppt_x</p:attrName>
                                          <p:attrName>ppt_y</p:attrName>
                                        </p:attrNameLst>
                                      </p:cBhvr>
                                      <p:rCtr x="-35955" y="2523"/>
                                    </p:animMotion>
                                  </p:childTnLst>
                                </p:cTn>
                              </p:par>
                              <p:par>
                                <p:cTn id="75" presetID="0" presetClass="path" presetSubtype="0" accel="50000" decel="50000" fill="hold" grpId="2" nodeType="withEffect">
                                  <p:stCondLst>
                                    <p:cond delay="7000"/>
                                  </p:stCondLst>
                                  <p:childTnLst>
                                    <p:animMotion origin="layout" path="M -0.71893 0.00949 L -0.61667 0.04028 L -0.12518 0.04028 L -0.00365 0.09491 " pathEditMode="relative" rAng="0" ptsTypes="AAAA">
                                      <p:cBhvr>
                                        <p:cTn id="76" dur="1000" fill="hold"/>
                                        <p:tgtEl>
                                          <p:spTgt spid="39"/>
                                        </p:tgtEl>
                                        <p:attrNameLst>
                                          <p:attrName>ppt_x</p:attrName>
                                          <p:attrName>ppt_y</p:attrName>
                                        </p:attrNameLst>
                                      </p:cBhvr>
                                      <p:rCtr x="35764" y="4259"/>
                                    </p:animMotion>
                                  </p:childTnLst>
                                </p:cTn>
                              </p:par>
                              <p:par>
                                <p:cTn id="77" presetID="1" presetClass="exit" presetSubtype="0" fill="hold" grpId="3" nodeType="withEffect">
                                  <p:stCondLst>
                                    <p:cond delay="8000"/>
                                  </p:stCondLst>
                                  <p:childTnLst>
                                    <p:set>
                                      <p:cBhvr>
                                        <p:cTn id="78" dur="1" fill="hold">
                                          <p:stCondLst>
                                            <p:cond delay="0"/>
                                          </p:stCondLst>
                                        </p:cTn>
                                        <p:tgtEl>
                                          <p:spTgt spid="39"/>
                                        </p:tgtEl>
                                        <p:attrNameLst>
                                          <p:attrName>style.visibility</p:attrName>
                                        </p:attrNameLst>
                                      </p:cBhvr>
                                      <p:to>
                                        <p:strVal val="hidden"/>
                                      </p:to>
                                    </p:set>
                                  </p:childTnLst>
                                </p:cTn>
                              </p:par>
                              <p:par>
                                <p:cTn id="79" presetID="1" presetClass="entr" presetSubtype="0" fill="hold" grpId="0" nodeType="withEffect">
                                  <p:stCondLst>
                                    <p:cond delay="8000"/>
                                  </p:stCondLst>
                                  <p:childTnLst>
                                    <p:set>
                                      <p:cBhvr>
                                        <p:cTn id="8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3" grpId="1" animBg="1"/>
      <p:bldP spid="23" grpId="2" animBg="1"/>
      <p:bldP spid="23" grpId="3" animBg="1"/>
      <p:bldP spid="24" grpId="0" animBg="1"/>
      <p:bldP spid="25" grpId="0" animBg="1"/>
      <p:bldP spid="26" grpId="0"/>
      <p:bldP spid="27" grpId="0"/>
      <p:bldP spid="46" grpId="0"/>
      <p:bldP spid="35" grpId="0" animBg="1"/>
      <p:bldP spid="3" grpId="0"/>
      <p:bldP spid="33" grpId="0" animBg="1"/>
      <p:bldP spid="33" grpId="1" animBg="1"/>
      <p:bldP spid="33" grpId="2" animBg="1"/>
      <p:bldP spid="33" grpId="3" animBg="1"/>
      <p:bldP spid="36" grpId="0" animBg="1"/>
      <p:bldP spid="36" grpId="1" animBg="1"/>
      <p:bldP spid="36" grpId="2" animBg="1"/>
      <p:bldP spid="36" grpId="3" animBg="1"/>
      <p:bldP spid="38" grpId="0" animBg="1"/>
      <p:bldP spid="38" grpId="1" animBg="1"/>
      <p:bldP spid="38" grpId="2" animBg="1"/>
      <p:bldP spid="38" grpId="3" animBg="1"/>
      <p:bldP spid="39" grpId="0" animBg="1"/>
      <p:bldP spid="39" grpId="1" animBg="1"/>
      <p:bldP spid="39" grpId="2" animBg="1"/>
      <p:bldP spid="39" grpId="3" animBg="1"/>
      <p:bldP spid="41" grpId="0" animBg="1"/>
      <p:bldP spid="44" grpId="0" animBg="1"/>
      <p:bldP spid="45" grpId="0" animBg="1"/>
      <p:bldP spid="4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Data Inside DRAM?</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8" name="Rounded Rectangle 7"/>
          <p:cNvSpPr/>
          <p:nvPr/>
        </p:nvSpPr>
        <p:spPr>
          <a:xfrm>
            <a:off x="3376374" y="1726216"/>
            <a:ext cx="5246880" cy="2534871"/>
          </a:xfrm>
          <a:prstGeom prst="roundRect">
            <a:avLst>
              <a:gd name="adj" fmla="val 4531"/>
            </a:avLst>
          </a:prstGeom>
          <a:no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grpSp>
        <p:nvGrpSpPr>
          <p:cNvPr id="13" name="cell array"/>
          <p:cNvGrpSpPr/>
          <p:nvPr/>
        </p:nvGrpSpPr>
        <p:grpSpPr>
          <a:xfrm>
            <a:off x="3479285" y="1856128"/>
            <a:ext cx="5070630" cy="2212155"/>
            <a:chOff x="2253615" y="2812764"/>
            <a:chExt cx="5070630" cy="2212155"/>
          </a:xfrm>
        </p:grpSpPr>
        <p:grpSp>
          <p:nvGrpSpPr>
            <p:cNvPr id="5" name="Group 4"/>
            <p:cNvGrpSpPr/>
            <p:nvPr/>
          </p:nvGrpSpPr>
          <p:grpSpPr>
            <a:xfrm>
              <a:off x="2253615" y="2812764"/>
              <a:ext cx="5070630" cy="365760"/>
              <a:chOff x="2137956" y="2812764"/>
              <a:chExt cx="5070630" cy="365760"/>
            </a:xfrm>
          </p:grpSpPr>
          <p:sp>
            <p:nvSpPr>
              <p:cNvPr id="172" name="Oval 171"/>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3" name="Oval 172"/>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4" name="Oval 173"/>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5" name="Oval 174"/>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6" name="Oval 175"/>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7" name="Oval 176"/>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8" name="Oval 177"/>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9" name="Oval 178"/>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80" name="Oval 179"/>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81" name="Oval 180"/>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82" name="Oval 181"/>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grpSp>
          <p:nvGrpSpPr>
            <p:cNvPr id="183" name="Group 182"/>
            <p:cNvGrpSpPr/>
            <p:nvPr/>
          </p:nvGrpSpPr>
          <p:grpSpPr>
            <a:xfrm>
              <a:off x="2253615" y="3274363"/>
              <a:ext cx="5070630" cy="365760"/>
              <a:chOff x="2137956" y="2812764"/>
              <a:chExt cx="5070630" cy="365760"/>
            </a:xfrm>
          </p:grpSpPr>
          <p:sp>
            <p:nvSpPr>
              <p:cNvPr id="185" name="Oval 184"/>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86" name="Oval 185"/>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87" name="Oval 186"/>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88" name="Oval 187"/>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89" name="Oval 188"/>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90" name="Oval 189"/>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91" name="Oval 190"/>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92" name="Oval 191"/>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93" name="Oval 192"/>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94" name="Oval 193"/>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95" name="Oval 194"/>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grpSp>
          <p:nvGrpSpPr>
            <p:cNvPr id="196" name="Group 195"/>
            <p:cNvGrpSpPr/>
            <p:nvPr/>
          </p:nvGrpSpPr>
          <p:grpSpPr>
            <a:xfrm>
              <a:off x="2253615" y="3735962"/>
              <a:ext cx="5070630" cy="365760"/>
              <a:chOff x="2137956" y="2812764"/>
              <a:chExt cx="5070630" cy="365760"/>
            </a:xfrm>
          </p:grpSpPr>
          <p:sp>
            <p:nvSpPr>
              <p:cNvPr id="198" name="Oval 197"/>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99" name="Oval 198"/>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0" name="Oval 199"/>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1" name="Oval 200"/>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2" name="Oval 201"/>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3" name="Oval 202"/>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4" name="Oval 203"/>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5" name="Oval 204"/>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6" name="Oval 205"/>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7" name="Oval 206"/>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8" name="Oval 207"/>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grpSp>
          <p:nvGrpSpPr>
            <p:cNvPr id="236" name="Group 235"/>
            <p:cNvGrpSpPr/>
            <p:nvPr/>
          </p:nvGrpSpPr>
          <p:grpSpPr>
            <a:xfrm>
              <a:off x="2253615" y="4659159"/>
              <a:ext cx="5070630" cy="365760"/>
              <a:chOff x="2137956" y="2812764"/>
              <a:chExt cx="5070630" cy="365760"/>
            </a:xfrm>
          </p:grpSpPr>
          <p:sp>
            <p:nvSpPr>
              <p:cNvPr id="238" name="Oval 237"/>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39" name="Oval 238"/>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0" name="Oval 239"/>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1" name="Oval 240"/>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2" name="Oval 241"/>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3" name="Oval 242"/>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4" name="Oval 243"/>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5" name="Oval 244"/>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6" name="Oval 245"/>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7" name="Oval 246"/>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8" name="Oval 247"/>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grpSp>
      <p:grpSp>
        <p:nvGrpSpPr>
          <p:cNvPr id="14" name="cell label"/>
          <p:cNvGrpSpPr/>
          <p:nvPr/>
        </p:nvGrpSpPr>
        <p:grpSpPr>
          <a:xfrm>
            <a:off x="1860443" y="2369687"/>
            <a:ext cx="1801722" cy="830997"/>
            <a:chOff x="856729" y="3065531"/>
            <a:chExt cx="1801722" cy="830997"/>
          </a:xfrm>
        </p:grpSpPr>
        <p:sp>
          <p:nvSpPr>
            <p:cNvPr id="235" name="TextBox 234"/>
            <p:cNvSpPr txBox="1"/>
            <p:nvPr/>
          </p:nvSpPr>
          <p:spPr>
            <a:xfrm>
              <a:off x="856729" y="3065531"/>
              <a:ext cx="15786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Gill Sans MT"/>
                  <a:ea typeface="+mn-ea"/>
                  <a:cs typeface="+mn-cs"/>
                </a:rPr>
                <a:t>DRAM </a:t>
              </a:r>
              <a:br>
                <a:rPr kumimoji="0" lang="en-US" sz="2400" b="0" i="0" u="none" strike="noStrike" kern="0" cap="none" spc="0" normalizeH="0" baseline="0" noProof="0" dirty="0">
                  <a:ln>
                    <a:noFill/>
                  </a:ln>
                  <a:solidFill>
                    <a:prstClr val="black"/>
                  </a:solidFill>
                  <a:effectLst/>
                  <a:uLnTx/>
                  <a:uFillTx/>
                  <a:latin typeface="Gill Sans MT"/>
                  <a:ea typeface="+mn-ea"/>
                  <a:cs typeface="+mn-cs"/>
                </a:rPr>
              </a:br>
              <a:r>
                <a:rPr kumimoji="0" lang="en-US" sz="2400" b="0" i="0" u="none" strike="noStrike" kern="0" cap="none" spc="0" normalizeH="0" baseline="0" noProof="0" dirty="0">
                  <a:ln>
                    <a:noFill/>
                  </a:ln>
                  <a:solidFill>
                    <a:prstClr val="black"/>
                  </a:solidFill>
                  <a:effectLst/>
                  <a:uLnTx/>
                  <a:uFillTx/>
                  <a:latin typeface="Gill Sans MT"/>
                  <a:ea typeface="+mn-ea"/>
                  <a:cs typeface="+mn-cs"/>
                </a:rPr>
                <a:t>cell</a:t>
              </a:r>
            </a:p>
          </p:txBody>
        </p:sp>
        <p:cxnSp>
          <p:nvCxnSpPr>
            <p:cNvPr id="9" name="Straight Arrow Connector 8"/>
            <p:cNvCxnSpPr/>
            <p:nvPr/>
          </p:nvCxnSpPr>
          <p:spPr>
            <a:xfrm>
              <a:off x="2145512" y="3512390"/>
              <a:ext cx="512939" cy="107708"/>
            </a:xfrm>
            <a:prstGeom prst="straightConnector1">
              <a:avLst/>
            </a:prstGeom>
            <a:ln w="53975" cap="rnd">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subarrays"/>
          <p:cNvGrpSpPr/>
          <p:nvPr/>
        </p:nvGrpSpPr>
        <p:grpSpPr>
          <a:xfrm>
            <a:off x="3448175" y="1858371"/>
            <a:ext cx="5107923" cy="2231042"/>
            <a:chOff x="1770761" y="2804420"/>
            <a:chExt cx="5553484" cy="2231042"/>
          </a:xfrm>
        </p:grpSpPr>
        <p:sp>
          <p:nvSpPr>
            <p:cNvPr id="249" name="Rounded Rectangle 248"/>
            <p:cNvSpPr/>
            <p:nvPr/>
          </p:nvSpPr>
          <p:spPr>
            <a:xfrm>
              <a:off x="1770761" y="2804420"/>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mn-ea"/>
                  <a:cs typeface="+mn-cs"/>
                </a:rPr>
                <a:t>Subarray 1</a:t>
              </a:r>
            </a:p>
          </p:txBody>
        </p:sp>
        <p:sp>
          <p:nvSpPr>
            <p:cNvPr id="250" name="Rounded Rectangle 249"/>
            <p:cNvSpPr/>
            <p:nvPr/>
          </p:nvSpPr>
          <p:spPr>
            <a:xfrm>
              <a:off x="1770761" y="3262777"/>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mn-ea"/>
                  <a:cs typeface="+mn-cs"/>
                </a:rPr>
                <a:t>Subarray 2</a:t>
              </a:r>
            </a:p>
          </p:txBody>
        </p:sp>
        <p:sp>
          <p:nvSpPr>
            <p:cNvPr id="251" name="Rounded Rectangle 250"/>
            <p:cNvSpPr/>
            <p:nvPr/>
          </p:nvSpPr>
          <p:spPr>
            <a:xfrm>
              <a:off x="1770761" y="3730169"/>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mn-ea"/>
                  <a:cs typeface="+mn-cs"/>
                </a:rPr>
                <a:t>Subarray 3</a:t>
              </a:r>
            </a:p>
          </p:txBody>
        </p:sp>
        <p:sp>
          <p:nvSpPr>
            <p:cNvPr id="253" name="Rounded Rectangle 252"/>
            <p:cNvSpPr/>
            <p:nvPr/>
          </p:nvSpPr>
          <p:spPr>
            <a:xfrm>
              <a:off x="1770761" y="4653015"/>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mn-ea"/>
                  <a:cs typeface="+mn-cs"/>
                </a:rPr>
                <a:t>Subarray N</a:t>
              </a:r>
            </a:p>
          </p:txBody>
        </p:sp>
        <p:sp>
          <p:nvSpPr>
            <p:cNvPr id="15" name="TextBox 14"/>
            <p:cNvSpPr txBox="1"/>
            <p:nvPr/>
          </p:nvSpPr>
          <p:spPr>
            <a:xfrm rot="5400000">
              <a:off x="4501161" y="4165067"/>
              <a:ext cx="4924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a:t>
              </a:r>
            </a:p>
          </p:txBody>
        </p:sp>
      </p:grpSp>
      <p:grpSp>
        <p:nvGrpSpPr>
          <p:cNvPr id="35" name="DataBus"/>
          <p:cNvGrpSpPr/>
          <p:nvPr/>
        </p:nvGrpSpPr>
        <p:grpSpPr>
          <a:xfrm>
            <a:off x="6105346" y="1726216"/>
            <a:ext cx="2391359" cy="3302984"/>
            <a:chOff x="4656522" y="1981200"/>
            <a:chExt cx="2391359" cy="3302984"/>
          </a:xfrm>
        </p:grpSpPr>
        <p:grpSp>
          <p:nvGrpSpPr>
            <p:cNvPr id="25" name="DataBus"/>
            <p:cNvGrpSpPr/>
            <p:nvPr/>
          </p:nvGrpSpPr>
          <p:grpSpPr>
            <a:xfrm>
              <a:off x="4656522" y="2194599"/>
              <a:ext cx="2391359" cy="3089585"/>
              <a:chOff x="5161595" y="2885664"/>
              <a:chExt cx="2391359" cy="3089585"/>
            </a:xfrm>
          </p:grpSpPr>
          <p:sp>
            <p:nvSpPr>
              <p:cNvPr id="87" name="TextBox 86"/>
              <p:cNvSpPr txBox="1"/>
              <p:nvPr/>
            </p:nvSpPr>
            <p:spPr>
              <a:xfrm>
                <a:off x="5161595" y="5144252"/>
                <a:ext cx="239135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504D"/>
                    </a:solidFill>
                    <a:effectLst/>
                    <a:uLnTx/>
                    <a:uFillTx/>
                    <a:latin typeface="Gill Sans MT"/>
                    <a:ea typeface="+mn-ea"/>
                    <a:cs typeface="+mn-cs"/>
                  </a:rPr>
                  <a:t>Internal </a:t>
                </a:r>
                <a:br>
                  <a:rPr kumimoji="0" lang="en-US" sz="2400" b="1" i="0" u="none" strike="noStrike" kern="1200" cap="none" spc="0" normalizeH="0" baseline="0" noProof="0" dirty="0">
                    <a:ln>
                      <a:noFill/>
                    </a:ln>
                    <a:solidFill>
                      <a:srgbClr val="C0504D"/>
                    </a:solidFill>
                    <a:effectLst/>
                    <a:uLnTx/>
                    <a:uFillTx/>
                    <a:latin typeface="Gill Sans MT"/>
                    <a:ea typeface="+mn-ea"/>
                    <a:cs typeface="+mn-cs"/>
                  </a:rPr>
                </a:br>
                <a:r>
                  <a:rPr kumimoji="0" lang="en-US" sz="2400" b="1" i="0" u="none" strike="noStrike" kern="1200" cap="none" spc="0" normalizeH="0" baseline="0" noProof="0" dirty="0">
                    <a:ln>
                      <a:noFill/>
                    </a:ln>
                    <a:solidFill>
                      <a:srgbClr val="C0504D"/>
                    </a:solidFill>
                    <a:effectLst/>
                    <a:uLnTx/>
                    <a:uFillTx/>
                    <a:latin typeface="Gill Sans MT"/>
                    <a:ea typeface="+mn-ea"/>
                    <a:cs typeface="+mn-cs"/>
                  </a:rPr>
                  <a:t>Data Bus (64b)</a:t>
                </a:r>
              </a:p>
            </p:txBody>
          </p:sp>
          <p:grpSp>
            <p:nvGrpSpPr>
              <p:cNvPr id="24" name="Group 23"/>
              <p:cNvGrpSpPr/>
              <p:nvPr/>
            </p:nvGrpSpPr>
            <p:grpSpPr>
              <a:xfrm>
                <a:off x="6172274" y="2885664"/>
                <a:ext cx="384136" cy="2086523"/>
                <a:chOff x="6172274" y="2885664"/>
                <a:chExt cx="384136" cy="2086523"/>
              </a:xfrm>
            </p:grpSpPr>
            <p:sp>
              <p:nvSpPr>
                <p:cNvPr id="23" name="Left-Right Arrow 22"/>
                <p:cNvSpPr/>
                <p:nvPr/>
              </p:nvSpPr>
              <p:spPr>
                <a:xfrm>
                  <a:off x="6172274" y="2885664"/>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4" name="Left-Right Arrow 253"/>
                <p:cNvSpPr/>
                <p:nvPr/>
              </p:nvSpPr>
              <p:spPr>
                <a:xfrm>
                  <a:off x="6186408" y="3332981"/>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5" name="Left-Right Arrow 254"/>
                <p:cNvSpPr/>
                <p:nvPr/>
              </p:nvSpPr>
              <p:spPr>
                <a:xfrm>
                  <a:off x="6181202" y="3801443"/>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6" name="Left-Right Arrow 255"/>
                <p:cNvSpPr/>
                <p:nvPr/>
              </p:nvSpPr>
              <p:spPr>
                <a:xfrm>
                  <a:off x="6179681" y="4724640"/>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sp>
          <p:nvSpPr>
            <p:cNvPr id="33" name="Up-Down Arrow 32"/>
            <p:cNvSpPr/>
            <p:nvPr/>
          </p:nvSpPr>
          <p:spPr>
            <a:xfrm>
              <a:off x="5972403" y="1981200"/>
              <a:ext cx="398221" cy="2486949"/>
            </a:xfrm>
            <a:prstGeom prst="up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nvGrpSpPr>
          <p:cNvPr id="262" name="SA_Size"/>
          <p:cNvGrpSpPr/>
          <p:nvPr/>
        </p:nvGrpSpPr>
        <p:grpSpPr>
          <a:xfrm>
            <a:off x="2428832" y="1283563"/>
            <a:ext cx="6121083" cy="1169430"/>
            <a:chOff x="691905" y="1690947"/>
            <a:chExt cx="6121083" cy="1169430"/>
          </a:xfrm>
        </p:grpSpPr>
        <p:grpSp>
          <p:nvGrpSpPr>
            <p:cNvPr id="79" name="Group 78"/>
            <p:cNvGrpSpPr/>
            <p:nvPr/>
          </p:nvGrpSpPr>
          <p:grpSpPr>
            <a:xfrm>
              <a:off x="1711248" y="1690947"/>
              <a:ext cx="5101740" cy="461665"/>
              <a:chOff x="1682924" y="3712335"/>
              <a:chExt cx="5101740" cy="461665"/>
            </a:xfrm>
          </p:grpSpPr>
          <p:cxnSp>
            <p:nvCxnSpPr>
              <p:cNvPr id="44" name="Straight Arrow Connector 43"/>
              <p:cNvCxnSpPr/>
              <p:nvPr/>
            </p:nvCxnSpPr>
            <p:spPr>
              <a:xfrm>
                <a:off x="1682924" y="3943167"/>
                <a:ext cx="2192441" cy="0"/>
              </a:xfrm>
              <a:prstGeom prst="straightConnector1">
                <a:avLst/>
              </a:prstGeom>
              <a:ln w="38100" cap="rnd">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875365" y="3712335"/>
                <a:ext cx="6944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8Kb</a:t>
                </a:r>
              </a:p>
            </p:txBody>
          </p:sp>
          <p:cxnSp>
            <p:nvCxnSpPr>
              <p:cNvPr id="121" name="Straight Arrow Connector 120"/>
              <p:cNvCxnSpPr>
                <a:stCxn id="49" idx="3"/>
              </p:cNvCxnSpPr>
              <p:nvPr/>
            </p:nvCxnSpPr>
            <p:spPr>
              <a:xfrm flipV="1">
                <a:off x="4569786" y="3943167"/>
                <a:ext cx="2214878" cy="1"/>
              </a:xfrm>
              <a:prstGeom prst="straightConnector1">
                <a:avLst/>
              </a:prstGeom>
              <a:ln w="38100" cap="rnd">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cxnSp>
          <p:nvCxnSpPr>
            <p:cNvPr id="260" name="Straight Arrow Connector 259"/>
            <p:cNvCxnSpPr/>
            <p:nvPr/>
          </p:nvCxnSpPr>
          <p:spPr>
            <a:xfrm>
              <a:off x="1495302" y="2201419"/>
              <a:ext cx="0" cy="486921"/>
            </a:xfrm>
            <a:prstGeom prst="straightConnector1">
              <a:avLst/>
            </a:prstGeom>
            <a:ln w="38100" cap="rnd">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61" name="TextBox 260"/>
            <p:cNvSpPr txBox="1"/>
            <p:nvPr/>
          </p:nvSpPr>
          <p:spPr>
            <a:xfrm>
              <a:off x="691905" y="2029380"/>
              <a:ext cx="80611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512</a:t>
              </a:r>
              <a:br>
                <a:rPr kumimoji="0" lang="en-US" sz="2400" b="0" i="0" u="none" strike="noStrike" kern="1200" cap="none" spc="0" normalizeH="0" baseline="0" noProof="0" dirty="0">
                  <a:ln>
                    <a:noFill/>
                  </a:ln>
                  <a:solidFill>
                    <a:prstClr val="black"/>
                  </a:solidFill>
                  <a:effectLst/>
                  <a:uLnTx/>
                  <a:uFillTx/>
                  <a:latin typeface="Gill Sans MT"/>
                  <a:ea typeface="+mn-ea"/>
                  <a:cs typeface="+mn-cs"/>
                </a:rPr>
              </a:br>
              <a:r>
                <a:rPr kumimoji="0" lang="en-US" sz="2400" b="0" i="0" u="none" strike="noStrike" kern="1200" cap="none" spc="0" normalizeH="0" baseline="0" noProof="0" dirty="0">
                  <a:ln>
                    <a:noFill/>
                  </a:ln>
                  <a:solidFill>
                    <a:prstClr val="black"/>
                  </a:solidFill>
                  <a:effectLst/>
                  <a:uLnTx/>
                  <a:uFillTx/>
                  <a:latin typeface="Gill Sans MT"/>
                  <a:ea typeface="+mn-ea"/>
                  <a:cs typeface="+mn-cs"/>
                </a:rPr>
                <a:t>rows</a:t>
              </a:r>
            </a:p>
          </p:txBody>
        </p:sp>
      </p:grpSp>
      <p:grpSp>
        <p:nvGrpSpPr>
          <p:cNvPr id="7" name="DRAM"/>
          <p:cNvGrpSpPr/>
          <p:nvPr/>
        </p:nvGrpSpPr>
        <p:grpSpPr>
          <a:xfrm>
            <a:off x="57714" y="1491262"/>
            <a:ext cx="2396717" cy="3223357"/>
            <a:chOff x="57714" y="2029380"/>
            <a:chExt cx="2396717" cy="3223357"/>
          </a:xfrm>
        </p:grpSpPr>
        <p:sp>
          <p:nvSpPr>
            <p:cNvPr id="110" name="Rounded Rectangle 109"/>
            <p:cNvSpPr/>
            <p:nvPr/>
          </p:nvSpPr>
          <p:spPr>
            <a:xfrm>
              <a:off x="387175" y="2029380"/>
              <a:ext cx="1741977" cy="3126976"/>
            </a:xfrm>
            <a:prstGeom prst="roundRect">
              <a:avLst>
                <a:gd name="adj" fmla="val 4531"/>
              </a:avLst>
            </a:prstGeom>
            <a:solidFill>
              <a:schemeClr val="bg1">
                <a:lumMod val="85000"/>
              </a:schemeClr>
            </a:solidFill>
            <a:ln w="12700">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11" name="Rounded Rectangle 110"/>
            <p:cNvSpPr/>
            <p:nvPr/>
          </p:nvSpPr>
          <p:spPr>
            <a:xfrm>
              <a:off x="707833" y="2149011"/>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4" name="Rounded Rectangle 113"/>
            <p:cNvSpPr/>
            <p:nvPr/>
          </p:nvSpPr>
          <p:spPr>
            <a:xfrm>
              <a:off x="704401" y="2799957"/>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5" name="Rounded Rectangle 114"/>
            <p:cNvSpPr/>
            <p:nvPr/>
          </p:nvSpPr>
          <p:spPr>
            <a:xfrm>
              <a:off x="700969" y="3450903"/>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6" name="Rounded Rectangle 115"/>
            <p:cNvSpPr/>
            <p:nvPr/>
          </p:nvSpPr>
          <p:spPr>
            <a:xfrm>
              <a:off x="697537" y="4101849"/>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7" name="R"/>
            <p:cNvSpPr/>
            <p:nvPr/>
          </p:nvSpPr>
          <p:spPr>
            <a:xfrm>
              <a:off x="57714" y="4590918"/>
              <a:ext cx="2396717" cy="661819"/>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DRAM</a:t>
              </a:r>
            </a:p>
          </p:txBody>
        </p:sp>
      </p:grpSp>
      <p:grpSp>
        <p:nvGrpSpPr>
          <p:cNvPr id="118" name="dash"/>
          <p:cNvGrpSpPr/>
          <p:nvPr/>
        </p:nvGrpSpPr>
        <p:grpSpPr>
          <a:xfrm rot="14910335" flipH="1">
            <a:off x="1355872" y="1954170"/>
            <a:ext cx="2454309" cy="2012126"/>
            <a:chOff x="3425991" y="2139992"/>
            <a:chExt cx="2454309" cy="2012126"/>
          </a:xfrm>
        </p:grpSpPr>
        <p:cxnSp>
          <p:nvCxnSpPr>
            <p:cNvPr id="119" name="Straight Connector 118"/>
            <p:cNvCxnSpPr/>
            <p:nvPr/>
          </p:nvCxnSpPr>
          <p:spPr>
            <a:xfrm rot="14910335" flipH="1">
              <a:off x="4379829" y="2186837"/>
              <a:ext cx="1547316" cy="1453626"/>
            </a:xfrm>
            <a:prstGeom prst="line">
              <a:avLst/>
            </a:prstGeom>
            <a:noFill/>
            <a:ln w="19050" cap="flat" cmpd="sng" algn="ctr">
              <a:solidFill>
                <a:sysClr val="windowText" lastClr="000000">
                  <a:lumMod val="75000"/>
                  <a:lumOff val="25000"/>
                </a:sysClr>
              </a:solidFill>
              <a:prstDash val="dash"/>
              <a:miter lim="800000"/>
              <a:headEnd type="none" w="med" len="med"/>
              <a:tailEnd type="none" w="med" len="med"/>
            </a:ln>
            <a:effectLst/>
          </p:spPr>
        </p:cxnSp>
        <p:cxnSp>
          <p:nvCxnSpPr>
            <p:cNvPr id="120" name="Straight Connector 119"/>
            <p:cNvCxnSpPr/>
            <p:nvPr/>
          </p:nvCxnSpPr>
          <p:spPr>
            <a:xfrm rot="14910335" flipH="1" flipV="1">
              <a:off x="2985273" y="3105380"/>
              <a:ext cx="1487456" cy="606020"/>
            </a:xfrm>
            <a:prstGeom prst="line">
              <a:avLst/>
            </a:prstGeom>
            <a:noFill/>
            <a:ln w="19050" cap="flat" cmpd="sng" algn="ctr">
              <a:solidFill>
                <a:sysClr val="windowText" lastClr="000000">
                  <a:lumMod val="75000"/>
                  <a:lumOff val="25000"/>
                </a:sysClr>
              </a:solidFill>
              <a:prstDash val="dash"/>
              <a:miter lim="800000"/>
              <a:headEnd type="none" w="med" len="med"/>
              <a:tailEnd type="none" w="med" len="med"/>
            </a:ln>
            <a:effectLst/>
          </p:spPr>
        </p:cxnSp>
      </p:grpSp>
      <p:sp>
        <p:nvSpPr>
          <p:cNvPr id="122" name="..."/>
          <p:cNvSpPr txBox="1"/>
          <p:nvPr/>
        </p:nvSpPr>
        <p:spPr>
          <a:xfrm rot="5400000">
            <a:off x="5941531" y="3237538"/>
            <a:ext cx="492443" cy="4246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a:t>
            </a:r>
          </a:p>
        </p:txBody>
      </p:sp>
      <p:grpSp>
        <p:nvGrpSpPr>
          <p:cNvPr id="268" name="goal"/>
          <p:cNvGrpSpPr/>
          <p:nvPr/>
        </p:nvGrpSpPr>
        <p:grpSpPr>
          <a:xfrm>
            <a:off x="228600" y="1721836"/>
            <a:ext cx="8534399" cy="4374164"/>
            <a:chOff x="228600" y="2140360"/>
            <a:chExt cx="8534399" cy="4374164"/>
          </a:xfrm>
        </p:grpSpPr>
        <p:grpSp>
          <p:nvGrpSpPr>
            <p:cNvPr id="266" name="goal"/>
            <p:cNvGrpSpPr/>
            <p:nvPr/>
          </p:nvGrpSpPr>
          <p:grpSpPr>
            <a:xfrm>
              <a:off x="228600" y="2140360"/>
              <a:ext cx="8534399" cy="4374164"/>
              <a:chOff x="228600" y="2140360"/>
              <a:chExt cx="8534399" cy="4374164"/>
            </a:xfrm>
          </p:grpSpPr>
          <p:grpSp>
            <p:nvGrpSpPr>
              <p:cNvPr id="113" name="goal_parallel_transfer"/>
              <p:cNvGrpSpPr/>
              <p:nvPr/>
            </p:nvGrpSpPr>
            <p:grpSpPr>
              <a:xfrm>
                <a:off x="3373653" y="2140360"/>
                <a:ext cx="5205607" cy="2502527"/>
                <a:chOff x="1460256" y="1851096"/>
                <a:chExt cx="2867148" cy="3518673"/>
              </a:xfrm>
            </p:grpSpPr>
            <p:sp>
              <p:nvSpPr>
                <p:cNvPr id="112" name="blind"/>
                <p:cNvSpPr/>
                <p:nvPr/>
              </p:nvSpPr>
              <p:spPr>
                <a:xfrm>
                  <a:off x="1460256" y="1851096"/>
                  <a:ext cx="2866658" cy="3518673"/>
                </a:xfrm>
                <a:prstGeom prst="roundRect">
                  <a:avLst>
                    <a:gd name="adj" fmla="val 8700"/>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04" name="parallel transfer"/>
                <p:cNvGrpSpPr/>
                <p:nvPr/>
              </p:nvGrpSpPr>
              <p:grpSpPr>
                <a:xfrm>
                  <a:off x="1518437" y="2424960"/>
                  <a:ext cx="2808967" cy="2308991"/>
                  <a:chOff x="4589620" y="1916257"/>
                  <a:chExt cx="1910254" cy="1384129"/>
                </a:xfrm>
                <a:solidFill>
                  <a:srgbClr val="6699FF"/>
                </a:solidFill>
              </p:grpSpPr>
              <p:sp>
                <p:nvSpPr>
                  <p:cNvPr id="105" name="Up-Down Arrow 104"/>
                  <p:cNvSpPr/>
                  <p:nvPr/>
                </p:nvSpPr>
                <p:spPr>
                  <a:xfrm>
                    <a:off x="4589620" y="1916261"/>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6" name="Up-Down Arrow 105"/>
                  <p:cNvSpPr/>
                  <p:nvPr/>
                </p:nvSpPr>
                <p:spPr>
                  <a:xfrm>
                    <a:off x="5009450" y="1916260"/>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7" name="Up-Down Arrow 106"/>
                  <p:cNvSpPr/>
                  <p:nvPr/>
                </p:nvSpPr>
                <p:spPr>
                  <a:xfrm>
                    <a:off x="5407516" y="1916259"/>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8" name="Up-Down Arrow 107"/>
                  <p:cNvSpPr/>
                  <p:nvPr/>
                </p:nvSpPr>
                <p:spPr>
                  <a:xfrm>
                    <a:off x="5819613" y="1916258"/>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9" name="Up-Down Arrow 108"/>
                  <p:cNvSpPr/>
                  <p:nvPr/>
                </p:nvSpPr>
                <p:spPr>
                  <a:xfrm>
                    <a:off x="6225875" y="1916257"/>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sp>
            <p:nvSpPr>
              <p:cNvPr id="265" name="TextBox 264"/>
              <p:cNvSpPr txBox="1"/>
              <p:nvPr/>
            </p:nvSpPr>
            <p:spPr>
              <a:xfrm>
                <a:off x="228600" y="5812793"/>
                <a:ext cx="8534399" cy="7017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64FBA"/>
                  </a:solidFill>
                  <a:effectLst/>
                  <a:uLnTx/>
                  <a:uFillTx/>
                  <a:latin typeface="Gill Sans MT"/>
                  <a:ea typeface="+mn-ea"/>
                  <a:cs typeface="+mn-cs"/>
                </a:endParaRPr>
              </a:p>
            </p:txBody>
          </p:sp>
        </p:grpSp>
        <p:sp>
          <p:nvSpPr>
            <p:cNvPr id="267" name="blind"/>
            <p:cNvSpPr/>
            <p:nvPr/>
          </p:nvSpPr>
          <p:spPr>
            <a:xfrm>
              <a:off x="2146427" y="4714388"/>
              <a:ext cx="6476827" cy="75071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p:nvSpPr>
          <p:cNvPr id="123" name="challenge"/>
          <p:cNvSpPr/>
          <p:nvPr/>
        </p:nvSpPr>
        <p:spPr>
          <a:xfrm>
            <a:off x="0" y="5221925"/>
            <a:ext cx="9144000" cy="103163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t>Low connectivity in DRAM is the fundamental bottleneck for bulk data movement</a:t>
            </a:r>
          </a:p>
        </p:txBody>
      </p:sp>
      <p:sp>
        <p:nvSpPr>
          <p:cNvPr id="124" name="goal"/>
          <p:cNvSpPr/>
          <p:nvPr/>
        </p:nvSpPr>
        <p:spPr>
          <a:xfrm>
            <a:off x="0" y="5222882"/>
            <a:ext cx="9144000" cy="10297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t>Goal: Provide a new substrate to enable </a:t>
            </a:r>
            <a:br>
              <a:rPr kumimoji="0" lang="en-US" sz="32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br>
            <a:r>
              <a:rPr kumimoji="0" lang="en-US" sz="32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t>wide connectivity between subarrays</a:t>
            </a:r>
          </a:p>
        </p:txBody>
      </p:sp>
    </p:spTree>
    <p:extLst>
      <p:ext uri="{BB962C8B-B14F-4D97-AF65-F5344CB8AC3E}">
        <p14:creationId xmlns:p14="http://schemas.microsoft.com/office/powerpoint/2010/main" val="503426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xit" presetSubtype="0" fill="hold"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2" grpId="0"/>
      <p:bldP spid="123" grpId="0" animBg="1"/>
      <p:bldP spid="124" grpId="0" animBg="1"/>
    </p:bld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6.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4.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7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1.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8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lIns="0" tIns="0" rIns="0" bIns="0" rtlCol="0" anchor="ctr"/>
      <a:lstStyle>
        <a:defPPr algn="ctr">
          <a:lnSpc>
            <a:spcPts val="2000"/>
          </a:lnSpc>
          <a:defRPr sz="2400" spc="-8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9.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0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2"/>
          </a:solidFill>
          <a:tailEnd type="arrow"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6.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194264</TotalTime>
  <Words>8598</Words>
  <Application>Microsoft Macintosh PowerPoint</Application>
  <PresentationFormat>On-screen Show (4:3)</PresentationFormat>
  <Paragraphs>1540</Paragraphs>
  <Slides>155</Slides>
  <Notes>59</Notes>
  <HiddenSlides>0</HiddenSlides>
  <MMClips>0</MMClips>
  <ScaleCrop>false</ScaleCrop>
  <HeadingPairs>
    <vt:vector size="6" baseType="variant">
      <vt:variant>
        <vt:lpstr>Fonts Used</vt:lpstr>
      </vt:variant>
      <vt:variant>
        <vt:i4>20</vt:i4>
      </vt:variant>
      <vt:variant>
        <vt:lpstr>Theme</vt:lpstr>
      </vt:variant>
      <vt:variant>
        <vt:i4>68</vt:i4>
      </vt:variant>
      <vt:variant>
        <vt:lpstr>Slide Titles</vt:lpstr>
      </vt:variant>
      <vt:variant>
        <vt:i4>155</vt:i4>
      </vt:variant>
    </vt:vector>
  </HeadingPairs>
  <TitlesOfParts>
    <vt:vector size="243" baseType="lpstr">
      <vt:lpstr>ＭＳ Ｐゴシック</vt:lpstr>
      <vt:lpstr>Adobe Garamond Pro</vt:lpstr>
      <vt:lpstr>Arial</vt:lpstr>
      <vt:lpstr>Arial Black</vt:lpstr>
      <vt:lpstr>Arial Rounded MT Bold</vt:lpstr>
      <vt:lpstr>Calibri</vt:lpstr>
      <vt:lpstr>Calibri Light</vt:lpstr>
      <vt:lpstr>Cambria</vt:lpstr>
      <vt:lpstr>Cambria Math</vt:lpstr>
      <vt:lpstr>Futura Medium</vt:lpstr>
      <vt:lpstr>Garamond</vt:lpstr>
      <vt:lpstr>Gill Sans</vt:lpstr>
      <vt:lpstr>Gill Sans MT</vt:lpstr>
      <vt:lpstr>나눔고딕</vt:lpstr>
      <vt:lpstr>Perpetua</vt:lpstr>
      <vt:lpstr>Tahoma</vt:lpstr>
      <vt:lpstr>Times New Roman</vt:lpstr>
      <vt:lpstr>Tw Cen MT</vt:lpstr>
      <vt:lpstr>Verdana</vt:lpstr>
      <vt:lpstr>Wingdings</vt:lpstr>
      <vt:lpstr>Edge</vt:lpstr>
      <vt:lpstr>1_Edge</vt:lpstr>
      <vt:lpstr>3_Edge</vt:lpstr>
      <vt:lpstr>4_Edge</vt:lpstr>
      <vt:lpstr>6_Edge</vt:lpstr>
      <vt:lpstr>8_Edge</vt:lpstr>
      <vt:lpstr>2_Office Theme</vt:lpstr>
      <vt:lpstr>9_Edge</vt:lpstr>
      <vt:lpstr>16_Edge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143_Edge</vt:lpstr>
      <vt:lpstr>144_Edge</vt:lpstr>
      <vt:lpstr>147_Edge</vt:lpstr>
      <vt:lpstr>148_Edge</vt:lpstr>
      <vt:lpstr>3_Metropolitan_bullet</vt:lpstr>
      <vt:lpstr>151_Edge</vt:lpstr>
      <vt:lpstr>152_Edge</vt:lpstr>
      <vt:lpstr>154_Edge</vt:lpstr>
      <vt:lpstr>156_Edge</vt:lpstr>
      <vt:lpstr>159_Edge</vt:lpstr>
      <vt:lpstr>170_Edge</vt:lpstr>
      <vt:lpstr>safari</vt:lpstr>
      <vt:lpstr>2_Edge</vt:lpstr>
      <vt:lpstr>5_Edge</vt:lpstr>
      <vt:lpstr>78_Edge</vt:lpstr>
      <vt:lpstr>7_Edge</vt:lpstr>
      <vt:lpstr>11_Edge</vt:lpstr>
      <vt:lpstr>12_Edge</vt:lpstr>
      <vt:lpstr>40_Edge</vt:lpstr>
      <vt:lpstr>41_Edge</vt:lpstr>
      <vt:lpstr>14_Edge</vt:lpstr>
      <vt:lpstr>25_Edge</vt:lpstr>
      <vt:lpstr>10_Edge</vt:lpstr>
      <vt:lpstr>18_Edge</vt:lpstr>
      <vt:lpstr>19_Edge</vt:lpstr>
      <vt:lpstr>21_Office Theme</vt:lpstr>
      <vt:lpstr>5_Office Theme</vt:lpstr>
      <vt:lpstr>Office Theme</vt:lpstr>
      <vt:lpstr>7_Office Theme</vt:lpstr>
      <vt:lpstr>6_Office Theme</vt:lpstr>
      <vt:lpstr>1_Office Theme</vt:lpstr>
      <vt:lpstr>102_Edge</vt:lpstr>
      <vt:lpstr>21_Edge</vt:lpstr>
      <vt:lpstr>50_Edge</vt:lpstr>
      <vt:lpstr>20_Office Theme</vt:lpstr>
      <vt:lpstr>13_Office Theme</vt:lpstr>
      <vt:lpstr>14_Office Theme</vt:lpstr>
      <vt:lpstr>137_Edge</vt:lpstr>
      <vt:lpstr>20_Edge</vt:lpstr>
      <vt:lpstr>22_Edge</vt:lpstr>
      <vt:lpstr>Memory Systems  and Memory-Centric Computing Systems Lecture 3: Low-Latency Memory</vt:lpstr>
      <vt:lpstr>Agenda</vt:lpstr>
      <vt:lpstr>Four Key Issues in Future Platforms</vt:lpstr>
      <vt:lpstr>Solving the Hardest Problems</vt:lpstr>
      <vt:lpstr>Maslow’s Hierarchy of Needs, A Third Time</vt:lpstr>
      <vt:lpstr>Challenge and Opportunity for Future</vt:lpstr>
      <vt:lpstr>Main Memory Latency Lags Behind</vt:lpstr>
      <vt:lpstr>A Closer Look …</vt:lpstr>
      <vt:lpstr>DRAM Latency Is Critical for Performance</vt:lpstr>
      <vt:lpstr>DRAM Latency Is Critical for Performance</vt:lpstr>
      <vt:lpstr>The Memory Latency Problem</vt:lpstr>
      <vt:lpstr>Retrospective: Conventional Latency Tolerance Techniques</vt:lpstr>
      <vt:lpstr>Truly Reducing Memory Latency</vt:lpstr>
      <vt:lpstr>Two Major Sources of Latency Inefficiency</vt:lpstr>
      <vt:lpstr>Why the Long Memory Latency?</vt:lpstr>
      <vt:lpstr>Tackling the Fixed Latency Mindset</vt:lpstr>
      <vt:lpstr>Latency Variation in Memory Chips</vt:lpstr>
      <vt:lpstr>Why is Latency High?</vt:lpstr>
      <vt:lpstr>What Causes the Long Memory Latency?</vt:lpstr>
      <vt:lpstr>Understanding and Exploiting Variation in DRAM Latency</vt:lpstr>
      <vt:lpstr>DRAM Characterization Infrastructure</vt:lpstr>
      <vt:lpstr>DRAM Characterization Infrastructure</vt:lpstr>
      <vt:lpstr>SoftMC: Open Source DRAM Infrastructure</vt:lpstr>
      <vt:lpstr>Adaptive-Latency DRAM</vt:lpstr>
      <vt:lpstr>PowerPoint Presentation</vt:lpstr>
      <vt:lpstr>PowerPoint Presentation</vt:lpstr>
      <vt:lpstr>PowerPoint Presentation</vt:lpstr>
      <vt:lpstr>PowerPoint Presentation</vt:lpstr>
      <vt:lpstr>Reducing Latency Also Reduces Energy</vt:lpstr>
      <vt:lpstr>AL-DRAM: Advantages &amp; Disadvantages</vt:lpstr>
      <vt:lpstr>More on Adaptive-Latency DRAM</vt:lpstr>
      <vt:lpstr>Different Types of Latency Variation</vt:lpstr>
      <vt:lpstr>Spatial Locality of Activation Errors</vt:lpstr>
      <vt:lpstr>Heterogeneous Latency within A Chip</vt:lpstr>
      <vt:lpstr>FLY-DRAM Configurations</vt:lpstr>
      <vt:lpstr>Heterogeneous Latency within A Chip</vt:lpstr>
      <vt:lpstr>FLY-DRAM: Advantages &amp; Disadvantages</vt:lpstr>
      <vt:lpstr>Analysis of Latency Variation in DRAM Chips</vt:lpstr>
      <vt:lpstr>Why Is There   Spatial Latency Variation      Within a Chip?</vt:lpstr>
      <vt:lpstr>PowerPoint Presentation</vt:lpstr>
      <vt:lpstr>PowerPoint Presentation</vt:lpstr>
      <vt:lpstr>PowerPoint Presentation</vt:lpstr>
      <vt:lpstr>PowerPoint Presentation</vt:lpstr>
      <vt:lpstr>DIVA-DRAM: Advantages &amp; Disadvantages</vt:lpstr>
      <vt:lpstr>Design-Induced Latency Variation in DRAM</vt:lpstr>
      <vt:lpstr>Understanding &amp; Exploiting the   Voltage-Latency-Reliability      Relationship</vt:lpstr>
      <vt:lpstr>High DRAM Power Consumption</vt:lpstr>
      <vt:lpstr>Executive Summary</vt:lpstr>
      <vt:lpstr>Custom Testing Platform</vt:lpstr>
      <vt:lpstr>Reliability Worsens with Lower Voltage</vt:lpstr>
      <vt:lpstr>Source of Errors</vt:lpstr>
      <vt:lpstr>Higher Access Latency  Fewer Errors</vt:lpstr>
      <vt:lpstr>Spatial Locality of Errors</vt:lpstr>
      <vt:lpstr>Voltron Overview</vt:lpstr>
      <vt:lpstr>Linear Model to Predict Performance</vt:lpstr>
      <vt:lpstr>Energy Savings with Bounded Performance</vt:lpstr>
      <vt:lpstr>Voltron: Advantages &amp; Disadvantages</vt:lpstr>
      <vt:lpstr>Analysis of Latency-Voltage in DRAM Chips</vt:lpstr>
      <vt:lpstr>And, What If …</vt:lpstr>
      <vt:lpstr>The DRAM Latency PUF:   Quickly Evaluating Physical Unclonable Functions  by Exploiting the Latency-Reliability Tradeoff  in Modern Commodity DRAM Devices</vt:lpstr>
      <vt:lpstr>Motivation</vt:lpstr>
      <vt:lpstr>DRAM Latency Characterization of 223 LPDDR4 DRAM Devices</vt:lpstr>
      <vt:lpstr>DRAM Latency PUF Key Idea</vt:lpstr>
      <vt:lpstr>DRAM Accesses and Failures</vt:lpstr>
      <vt:lpstr>DRAM Accesses and Failures</vt:lpstr>
      <vt:lpstr>The DRAM Latency PUF Evaluation</vt:lpstr>
      <vt:lpstr>Results</vt:lpstr>
      <vt:lpstr>The DRAM Latency PUF:   Quickly Evaluating Physical Unclonable Functions  by Exploiting the Latency-Reliability Tradeoff  in Modern Commodity DRAM Devices</vt:lpstr>
      <vt:lpstr>DRAM Latency PUFs</vt:lpstr>
      <vt:lpstr>D-RaNGe: Using Commodity DRAM Devices  to Generate True Random Numbers  with Low Latency and High Throughput</vt:lpstr>
      <vt:lpstr>DRAM Latency Characterization of 282 LPDDR4 DRAM Devices</vt:lpstr>
      <vt:lpstr>D-RaNGe Key Idea</vt:lpstr>
      <vt:lpstr>D-RaNGe Key Idea</vt:lpstr>
      <vt:lpstr>Our D-RaNGe Evaluation</vt:lpstr>
      <vt:lpstr>D-RaNGe: Using Commodity DRAM Devices  to Generate True Random Numbers  with Low Latency and High Throughput</vt:lpstr>
      <vt:lpstr>DRAM Latency True Random Number Generator</vt:lpstr>
      <vt:lpstr>Other Ideas on   Reducing DRAM Latency</vt:lpstr>
      <vt:lpstr>Solar-DRAM: Exploiting Spatial Variation</vt:lpstr>
      <vt:lpstr>ChargeCache: Exploiting Access Patterns</vt:lpstr>
      <vt:lpstr>Reducing Refresh Latency</vt:lpstr>
      <vt:lpstr>Why the Long Memory Latency?</vt:lpstr>
      <vt:lpstr>Tiered-Latency DRAM</vt:lpstr>
      <vt:lpstr>LISA: Low-cost Inter-linked Subarrays</vt:lpstr>
      <vt:lpstr>Tiered Latency DRAM</vt:lpstr>
      <vt:lpstr>   What Causes the Long Latency?</vt:lpstr>
      <vt:lpstr>   Why is the Subarray So Slow?</vt:lpstr>
      <vt:lpstr>   Trade-Off: Area (Die Size) vs. Latency</vt:lpstr>
      <vt:lpstr>   Trade-Off: Area (Die Size) vs. Latency</vt:lpstr>
      <vt:lpstr>   Approximating the Best of Both Worlds</vt:lpstr>
      <vt:lpstr>   Approximating the Best of Both Worlds</vt:lpstr>
      <vt:lpstr> Commodity DRAM vs. TL-DRAM [HPCA 2013] </vt:lpstr>
      <vt:lpstr>   Trade-Off: Area (Die-Area) vs. Latency</vt:lpstr>
      <vt:lpstr>   Leveraging Tiered-Latency DRAM </vt:lpstr>
      <vt:lpstr>   Near Segment as Hardware-Managed Cache</vt:lpstr>
      <vt:lpstr>   Performance &amp; Power Consumption  </vt:lpstr>
      <vt:lpstr>More on TL-DRAM</vt:lpstr>
      <vt:lpstr>LISA: Low-Cost Inter-Linked Subarrays [HPCA 2016]</vt:lpstr>
      <vt:lpstr>Problem: Inefficient Bulk Data Movement</vt:lpstr>
      <vt:lpstr>Moving Data Inside DRAM?</vt:lpstr>
      <vt:lpstr>Key Idea and Applications</vt:lpstr>
      <vt:lpstr>3. Linked Precharge (LIP)</vt:lpstr>
      <vt:lpstr>More on LISA</vt:lpstr>
      <vt:lpstr>Summary: Low-Latency Memory</vt:lpstr>
      <vt:lpstr>Summary: Tackling Long Memory Latency</vt:lpstr>
      <vt:lpstr>Challenge and Opportunity for Future</vt:lpstr>
      <vt:lpstr>One Important Takeaway</vt:lpstr>
      <vt:lpstr>On DRAM Power Consumption</vt:lpstr>
      <vt:lpstr>VAMPIRE DRAM Power Model</vt:lpstr>
      <vt:lpstr>Memory Systems  and Memory-Centric Computing Systems Lecture 3: Low-Latency Memory</vt:lpstr>
      <vt:lpstr>Memory Systems  and Memory-Centric Computing Systems Lecture 3: Principles and Conclusion</vt:lpstr>
      <vt:lpstr>Agenda</vt:lpstr>
      <vt:lpstr>Some Solution Principles (So Far)</vt:lpstr>
      <vt:lpstr>Some Solution Principles (More Compact)</vt:lpstr>
      <vt:lpstr>Agenda</vt:lpstr>
      <vt:lpstr> Concluding Remarks</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Another Principled Design</vt:lpstr>
      <vt:lpstr>Principle Applied to Another Structure</vt:lpstr>
      <vt:lpstr>The Overarching Principle</vt:lpstr>
      <vt:lpstr>Overarching Principle for Computing?</vt:lpstr>
      <vt:lpstr>Concluding Remarks</vt:lpstr>
      <vt:lpstr>We Need to Think Across the Stack</vt:lpstr>
      <vt:lpstr>If In Doubt, See Other Doubtful Technologies</vt:lpstr>
      <vt:lpstr>Accelerated Memory Course (~6.5 hours)</vt:lpstr>
      <vt:lpstr>Memory Systems  and Memory-Centric Computing Systems Lecture 3: Principles and Conclusion</vt:lpstr>
      <vt:lpstr>Acknowledgments</vt:lpstr>
      <vt:lpstr>Funding Acknowledgments</vt:lpstr>
      <vt:lpstr>Slides Not Covered     But Could Be Useful</vt:lpstr>
      <vt:lpstr>Readings, Videos, Reference Materials</vt:lpstr>
      <vt:lpstr>Accelerated Memory Course (~6.5 hours)</vt:lpstr>
      <vt:lpstr>Reference Overview Paper I</vt:lpstr>
      <vt:lpstr>Reference Overview Paper II</vt:lpstr>
      <vt:lpstr>Reference Overview Paper III</vt:lpstr>
      <vt:lpstr>Reference Overview Paper IV</vt:lpstr>
      <vt:lpstr>Reference Overview Paper V</vt:lpstr>
      <vt:lpstr>Related Videos and Course Materials (I)</vt:lpstr>
      <vt:lpstr>Related Videos and Course Materials (II)</vt:lpstr>
      <vt:lpstr>Some Open Source Tools (I)</vt:lpstr>
      <vt:lpstr>Some Open Source Tools (II)</vt:lpstr>
      <vt:lpstr>More Open Source Tools (III)</vt:lpstr>
      <vt:lpstr>Referenced Papers</vt:lpstr>
      <vt:lpstr>Ramulator: A Fast and Extensible DRAM Simulator   [IEEE Comp Arch Letters’15]</vt:lpstr>
      <vt:lpstr>Ramulator Motivation</vt:lpstr>
      <vt:lpstr>Ramulator </vt:lpstr>
      <vt:lpstr>Case Study: Comparison of DRAM Standards</vt:lpstr>
      <vt:lpstr>Ramulator Paper and Source Code</vt:lpstr>
      <vt:lpstr>End of Backup Slides</vt:lpstr>
      <vt:lpstr>Brief Self Introduction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2787</cp:revision>
  <cp:lastPrinted>2017-09-14T13:39:03Z</cp:lastPrinted>
  <dcterms:created xsi:type="dcterms:W3CDTF">2010-10-08T20:41:54Z</dcterms:created>
  <dcterms:modified xsi:type="dcterms:W3CDTF">2019-02-02T08:40:13Z</dcterms:modified>
</cp:coreProperties>
</file>