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3.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4.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5.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6.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8.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9.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0.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1.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2.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3.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4.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5.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6.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200" r:id="rId40"/>
    <p:sldMasterId id="2147488213" r:id="rId41"/>
    <p:sldMasterId id="2147488225" r:id="rId42"/>
    <p:sldMasterId id="2147488238" r:id="rId43"/>
    <p:sldMasterId id="2147488243" r:id="rId44"/>
    <p:sldMasterId id="2147488256" r:id="rId45"/>
    <p:sldMasterId id="2147488268" r:id="rId46"/>
    <p:sldMasterId id="2147488281" r:id="rId47"/>
    <p:sldMasterId id="2147488294" r:id="rId48"/>
    <p:sldMasterId id="2147488306" r:id="rId49"/>
    <p:sldMasterId id="2147488318" r:id="rId50"/>
    <p:sldMasterId id="2147488330" r:id="rId51"/>
    <p:sldMasterId id="2147488343" r:id="rId52"/>
    <p:sldMasterId id="2147488359" r:id="rId53"/>
    <p:sldMasterId id="2147488362" r:id="rId54"/>
    <p:sldMasterId id="2147488375" r:id="rId55"/>
    <p:sldMasterId id="2147488388" r:id="rId56"/>
    <p:sldMasterId id="2147488394" r:id="rId57"/>
    <p:sldMasterId id="2147488407" r:id="rId58"/>
  </p:sldMasterIdLst>
  <p:notesMasterIdLst>
    <p:notesMasterId r:id="rId214"/>
  </p:notesMasterIdLst>
  <p:handoutMasterIdLst>
    <p:handoutMasterId r:id="rId215"/>
  </p:handoutMasterIdLst>
  <p:sldIdLst>
    <p:sldId id="7058" r:id="rId59"/>
    <p:sldId id="4434" r:id="rId60"/>
    <p:sldId id="5208" r:id="rId61"/>
    <p:sldId id="5529" r:id="rId62"/>
    <p:sldId id="6956" r:id="rId63"/>
    <p:sldId id="7062" r:id="rId64"/>
    <p:sldId id="7064" r:id="rId65"/>
    <p:sldId id="7227" r:id="rId66"/>
    <p:sldId id="4433" r:id="rId67"/>
    <p:sldId id="4441" r:id="rId68"/>
    <p:sldId id="4442" r:id="rId69"/>
    <p:sldId id="4438" r:id="rId70"/>
    <p:sldId id="6174" r:id="rId71"/>
    <p:sldId id="6175" r:id="rId72"/>
    <p:sldId id="4443" r:id="rId73"/>
    <p:sldId id="302" r:id="rId74"/>
    <p:sldId id="5531" r:id="rId75"/>
    <p:sldId id="4439" r:id="rId76"/>
    <p:sldId id="4444" r:id="rId77"/>
    <p:sldId id="5278" r:id="rId78"/>
    <p:sldId id="4457" r:id="rId79"/>
    <p:sldId id="4645" r:id="rId80"/>
    <p:sldId id="4646" r:id="rId81"/>
    <p:sldId id="5978" r:id="rId82"/>
    <p:sldId id="6181" r:id="rId83"/>
    <p:sldId id="6176" r:id="rId84"/>
    <p:sldId id="4436" r:id="rId85"/>
    <p:sldId id="6095" r:id="rId86"/>
    <p:sldId id="6946" r:id="rId87"/>
    <p:sldId id="5214" r:id="rId88"/>
    <p:sldId id="4777" r:id="rId89"/>
    <p:sldId id="5875" r:id="rId90"/>
    <p:sldId id="7228" r:id="rId91"/>
    <p:sldId id="4916" r:id="rId92"/>
    <p:sldId id="4478" r:id="rId93"/>
    <p:sldId id="4753" r:id="rId94"/>
    <p:sldId id="6128" r:id="rId95"/>
    <p:sldId id="6178" r:id="rId96"/>
    <p:sldId id="6180" r:id="rId97"/>
    <p:sldId id="5468" r:id="rId98"/>
    <p:sldId id="6015" r:id="rId99"/>
    <p:sldId id="4509" r:id="rId100"/>
    <p:sldId id="4848" r:id="rId101"/>
    <p:sldId id="4649" r:id="rId102"/>
    <p:sldId id="5265" r:id="rId103"/>
    <p:sldId id="4651" r:id="rId104"/>
    <p:sldId id="5268" r:id="rId105"/>
    <p:sldId id="5758" r:id="rId106"/>
    <p:sldId id="5814" r:id="rId107"/>
    <p:sldId id="4816" r:id="rId108"/>
    <p:sldId id="4817" r:id="rId109"/>
    <p:sldId id="5865" r:id="rId110"/>
    <p:sldId id="5271" r:id="rId111"/>
    <p:sldId id="5866" r:id="rId112"/>
    <p:sldId id="7235" r:id="rId113"/>
    <p:sldId id="5867" r:id="rId114"/>
    <p:sldId id="4655" r:id="rId115"/>
    <p:sldId id="5870" r:id="rId116"/>
    <p:sldId id="4720" r:id="rId117"/>
    <p:sldId id="5871" r:id="rId118"/>
    <p:sldId id="4699" r:id="rId119"/>
    <p:sldId id="5818" r:id="rId120"/>
    <p:sldId id="6965" r:id="rId121"/>
    <p:sldId id="5999" r:id="rId122"/>
    <p:sldId id="7067" r:id="rId123"/>
    <p:sldId id="5972" r:id="rId124"/>
    <p:sldId id="7068" r:id="rId125"/>
    <p:sldId id="7144" r:id="rId126"/>
    <p:sldId id="7229" r:id="rId127"/>
    <p:sldId id="4533" r:id="rId128"/>
    <p:sldId id="4650" r:id="rId129"/>
    <p:sldId id="6145" r:id="rId130"/>
    <p:sldId id="993" r:id="rId131"/>
    <p:sldId id="6664" r:id="rId132"/>
    <p:sldId id="6938" r:id="rId133"/>
    <p:sldId id="6768" r:id="rId134"/>
    <p:sldId id="1047" r:id="rId135"/>
    <p:sldId id="1048" r:id="rId136"/>
    <p:sldId id="6940" r:id="rId137"/>
    <p:sldId id="1136" r:id="rId138"/>
    <p:sldId id="6941" r:id="rId139"/>
    <p:sldId id="1050" r:id="rId140"/>
    <p:sldId id="6942" r:id="rId141"/>
    <p:sldId id="5772" r:id="rId142"/>
    <p:sldId id="5773" r:id="rId143"/>
    <p:sldId id="5843" r:id="rId144"/>
    <p:sldId id="6231" r:id="rId145"/>
    <p:sldId id="6966" r:id="rId146"/>
    <p:sldId id="7145" r:id="rId147"/>
    <p:sldId id="7146" r:id="rId148"/>
    <p:sldId id="7157" r:id="rId149"/>
    <p:sldId id="7158" r:id="rId150"/>
    <p:sldId id="6217" r:id="rId151"/>
    <p:sldId id="7292" r:id="rId152"/>
    <p:sldId id="4554" r:id="rId153"/>
    <p:sldId id="6953" r:id="rId154"/>
    <p:sldId id="7033" r:id="rId155"/>
    <p:sldId id="6951" r:id="rId156"/>
    <p:sldId id="6579" r:id="rId157"/>
    <p:sldId id="6964" r:id="rId158"/>
    <p:sldId id="6955" r:id="rId159"/>
    <p:sldId id="6943" r:id="rId160"/>
    <p:sldId id="7233" r:id="rId161"/>
    <p:sldId id="6029" r:id="rId162"/>
    <p:sldId id="6030" r:id="rId163"/>
    <p:sldId id="7234" r:id="rId164"/>
    <p:sldId id="6944" r:id="rId165"/>
    <p:sldId id="4609" r:id="rId166"/>
    <p:sldId id="6511" r:id="rId167"/>
    <p:sldId id="7237" r:id="rId168"/>
    <p:sldId id="7236" r:id="rId169"/>
    <p:sldId id="5881" r:id="rId170"/>
    <p:sldId id="6945" r:id="rId171"/>
    <p:sldId id="5879" r:id="rId172"/>
    <p:sldId id="5876" r:id="rId173"/>
    <p:sldId id="5877" r:id="rId174"/>
    <p:sldId id="5878" r:id="rId175"/>
    <p:sldId id="6948" r:id="rId176"/>
    <p:sldId id="7121" r:id="rId177"/>
    <p:sldId id="7231" r:id="rId178"/>
    <p:sldId id="7232" r:id="rId179"/>
    <p:sldId id="5964" r:id="rId180"/>
    <p:sldId id="7217" r:id="rId181"/>
    <p:sldId id="6877" r:id="rId182"/>
    <p:sldId id="7215" r:id="rId183"/>
    <p:sldId id="7041" r:id="rId184"/>
    <p:sldId id="7042" r:id="rId185"/>
    <p:sldId id="7216" r:id="rId186"/>
    <p:sldId id="7126" r:id="rId187"/>
    <p:sldId id="7218" r:id="rId188"/>
    <p:sldId id="7219" r:id="rId189"/>
    <p:sldId id="6949" r:id="rId190"/>
    <p:sldId id="5776" r:id="rId191"/>
    <p:sldId id="5700" r:id="rId192"/>
    <p:sldId id="5855" r:id="rId193"/>
    <p:sldId id="5409" r:id="rId194"/>
    <p:sldId id="6659" r:id="rId195"/>
    <p:sldId id="6038" r:id="rId196"/>
    <p:sldId id="7060" r:id="rId197"/>
    <p:sldId id="7223" r:id="rId198"/>
    <p:sldId id="7220" r:id="rId199"/>
    <p:sldId id="7024" r:id="rId200"/>
    <p:sldId id="6973" r:id="rId201"/>
    <p:sldId id="7221" r:id="rId202"/>
    <p:sldId id="7222" r:id="rId203"/>
    <p:sldId id="7224" r:id="rId204"/>
    <p:sldId id="7225" r:id="rId205"/>
    <p:sldId id="6212" r:id="rId206"/>
    <p:sldId id="7226" r:id="rId207"/>
    <p:sldId id="6215" r:id="rId208"/>
    <p:sldId id="6214" r:id="rId209"/>
    <p:sldId id="7026" r:id="rId210"/>
    <p:sldId id="5962" r:id="rId211"/>
    <p:sldId id="5963" r:id="rId212"/>
    <p:sldId id="6958" r:id="rId2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29" autoAdjust="0"/>
    <p:restoredTop sz="94831" autoAdjust="0"/>
  </p:normalViewPr>
  <p:slideViewPr>
    <p:cSldViewPr>
      <p:cViewPr varScale="1">
        <p:scale>
          <a:sx n="164" d="100"/>
          <a:sy n="164" d="100"/>
        </p:scale>
        <p:origin x="123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205" Type="http://schemas.openxmlformats.org/officeDocument/2006/relationships/slide" Target="slides/slide147.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181" Type="http://schemas.openxmlformats.org/officeDocument/2006/relationships/slide" Target="slides/slide123.xml"/><Relationship Id="rId216"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1.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207" Type="http://schemas.openxmlformats.org/officeDocument/2006/relationships/slide" Target="slides/slide149.xml"/><Relationship Id="rId13" Type="http://schemas.openxmlformats.org/officeDocument/2006/relationships/slideMaster" Target="slideMasters/slideMaster13.xml"/><Relationship Id="rId109" Type="http://schemas.openxmlformats.org/officeDocument/2006/relationships/slide" Target="slides/slide5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18"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31" Type="http://schemas.openxmlformats.org/officeDocument/2006/relationships/slide" Target="slides/slide73.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208" Type="http://schemas.openxmlformats.org/officeDocument/2006/relationships/slide" Target="slides/slide150.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189" Type="http://schemas.openxmlformats.org/officeDocument/2006/relationships/slide" Target="slides/slide131.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79" Type="http://schemas.openxmlformats.org/officeDocument/2006/relationships/slide" Target="slides/slide121.xml"/><Relationship Id="rId195" Type="http://schemas.openxmlformats.org/officeDocument/2006/relationships/slide" Target="slides/slide137.xml"/><Relationship Id="rId209" Type="http://schemas.openxmlformats.org/officeDocument/2006/relationships/slide" Target="slides/slide151.xml"/><Relationship Id="rId190" Type="http://schemas.openxmlformats.org/officeDocument/2006/relationships/slide" Target="slides/slide132.xml"/><Relationship Id="rId204" Type="http://schemas.openxmlformats.org/officeDocument/2006/relationships/slide" Target="slides/slide14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10" Type="http://schemas.openxmlformats.org/officeDocument/2006/relationships/slide" Target="slides/slide152.xml"/><Relationship Id="rId215" Type="http://schemas.openxmlformats.org/officeDocument/2006/relationships/handoutMaster" Target="handoutMasters/handoutMaster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202" Type="http://schemas.openxmlformats.org/officeDocument/2006/relationships/slide" Target="slides/slide14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 Id="rId213"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7.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99" Type="http://schemas.openxmlformats.org/officeDocument/2006/relationships/slide" Target="slides/slide141.xml"/><Relationship Id="rId203" Type="http://schemas.openxmlformats.org/officeDocument/2006/relationships/slide" Target="slides/slide145.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017246786856"/>
          <c:y val="0.19062499999999999"/>
          <c:w val="0.67255571994620544"/>
          <c:h val="0.80625000000000002"/>
        </c:manualLayout>
      </c:layout>
      <c:doughnutChart>
        <c:varyColors val="1"/>
        <c:ser>
          <c:idx val="0"/>
          <c:order val="0"/>
          <c:tx>
            <c:strRef>
              <c:f>Sheet1!$B$1</c:f>
              <c:strCache>
                <c:ptCount val="1"/>
                <c:pt idx="0">
                  <c:v>Sales</c:v>
                </c:pt>
              </c:strCache>
            </c:strRef>
          </c:tx>
          <c:dPt>
            <c:idx val="0"/>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EE-F341-8ADF-1897A5A91B4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DEE-F341-8ADF-1897A5A91B48}"/>
              </c:ext>
            </c:extLst>
          </c:dPt>
          <c:dPt>
            <c:idx val="2"/>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DEE-F341-8ADF-1897A5A91B4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EE-F341-8ADF-1897A5A91B4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EE-F341-8ADF-1897A5A91B4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9DEE-F341-8ADF-1897A5A91B4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2-9DEE-F341-8ADF-1897A5A91B48}"/>
                </c:ext>
              </c:extLst>
            </c:dLbl>
            <c:dLbl>
              <c:idx val="3"/>
              <c:layout>
                <c:manualLayout>
                  <c:x val="-0.22171862761357872"/>
                  <c:y val="-9.0624999999999997E-2"/>
                </c:manualLayout>
              </c:layout>
              <c:showLegendKey val="0"/>
              <c:showVal val="0"/>
              <c:showCatName val="1"/>
              <c:showSerName val="0"/>
              <c:showPercent val="1"/>
              <c:showBubbleSize val="0"/>
              <c:extLst>
                <c:ext xmlns:c15="http://schemas.microsoft.com/office/drawing/2012/chart" uri="{CE6537A1-D6FC-4f65-9D91-7224C49458BB}">
                  <c15:layout>
                    <c:manualLayout>
                      <c:w val="0.20018970151876164"/>
                      <c:h val="0.21"/>
                    </c:manualLayout>
                  </c15:layout>
                </c:ext>
                <c:ext xmlns:c16="http://schemas.microsoft.com/office/drawing/2014/chart" uri="{C3380CC4-5D6E-409C-BE32-E72D297353CC}">
                  <c16:uniqueId val="{00000005-9DEE-F341-8ADF-1897A5A91B48}"/>
                </c:ext>
              </c:extLst>
            </c:dLbl>
            <c:dLbl>
              <c:idx val="4"/>
              <c:layout>
                <c:manualLayout>
                  <c:x val="0.10710387235768486"/>
                  <c:y val="-0.21824114173228346"/>
                </c:manualLayout>
              </c:layout>
              <c:spPr>
                <a:noFill/>
                <a:ln>
                  <a:noFill/>
                </a:ln>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0348129586540177"/>
                      <c:h val="0.12250000000000001"/>
                    </c:manualLayout>
                  </c15:layout>
                </c:ext>
                <c:ext xmlns:c16="http://schemas.microsoft.com/office/drawing/2014/chart" uri="{C3380CC4-5D6E-409C-BE32-E72D297353CC}">
                  <c16:uniqueId val="{00000003-9DEE-F341-8ADF-1897A5A91B48}"/>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KSW2</c:v>
                </c:pt>
                <c:pt idx="1">
                  <c:v>Seed Chaining</c:v>
                </c:pt>
                <c:pt idx="2">
                  <c:v>Sorting Seeds</c:v>
                </c:pt>
                <c:pt idx="3">
                  <c:v>Collect Matching Seeds</c:v>
                </c:pt>
                <c:pt idx="4">
                  <c:v>Collect Minimizers</c:v>
                </c:pt>
              </c:strCache>
            </c:strRef>
          </c:cat>
          <c:val>
            <c:numRef>
              <c:f>Sheet1!$B$2:$B$6</c:f>
              <c:numCache>
                <c:formatCode>0%</c:formatCode>
                <c:ptCount val="5"/>
                <c:pt idx="0">
                  <c:v>0.46</c:v>
                </c:pt>
                <c:pt idx="1">
                  <c:v>0.16</c:v>
                </c:pt>
                <c:pt idx="2">
                  <c:v>0.28999999999999998</c:v>
                </c:pt>
                <c:pt idx="3">
                  <c:v>0.08</c:v>
                </c:pt>
                <c:pt idx="4">
                  <c:v>0.02</c:v>
                </c:pt>
              </c:numCache>
            </c:numRef>
          </c:val>
          <c:extLst>
            <c:ext xmlns:c16="http://schemas.microsoft.com/office/drawing/2014/chart" uri="{C3380CC4-5D6E-409C-BE32-E72D297353CC}">
              <c16:uniqueId val="{00000000-9DEE-F341-8ADF-1897A5A91B48}"/>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10/31/22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10/31/22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76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2726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21</a:t>
            </a:fld>
            <a:endParaRPr lang="en-US"/>
          </a:p>
        </p:txBody>
      </p:sp>
    </p:spTree>
    <p:extLst>
      <p:ext uri="{BB962C8B-B14F-4D97-AF65-F5344CB8AC3E}">
        <p14:creationId xmlns:p14="http://schemas.microsoft.com/office/powerpoint/2010/main" val="1691382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Rhinoceros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438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sequencing the same DNA segment many times (10 to 30 times),  we can have accurate more longer reads.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62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16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err="1">
                <a:sym typeface="Wingdings" panose="05000000000000000000" pitchFamily="2" charset="2"/>
              </a:rPr>
              <a:t>Nanopore</a:t>
            </a:r>
            <a:r>
              <a:rPr lang="en-US" dirty="0">
                <a:sym typeface="Wingdings" panose="05000000000000000000" pitchFamily="2" charset="2"/>
              </a:rPr>
              <a:t>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a:t>
            </a:r>
            <a:r>
              <a:rPr lang="en-US" dirty="0" err="1"/>
              <a:t>Nanopore</a:t>
            </a:r>
            <a:r>
              <a:rPr lang="en-US" dirty="0"/>
              <a:t>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320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688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83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rPr>
              <a:t>Knowing what </a:t>
            </a:r>
            <a:r>
              <a:rPr lang="en-US">
                <a:solidFill>
                  <a:srgbClr val="0000FF"/>
                </a:solidFill>
                <a:latin typeface="Arial" panose="020B0604020202020204" pitchFamily="34" charset="0"/>
              </a:rPr>
              <a:t>organisms</a:t>
            </a:r>
            <a:r>
              <a:rPr lang="en-US">
                <a:solidFill>
                  <a:srgbClr val="000000"/>
                </a:solidFill>
                <a:latin typeface="Arial" panose="020B0604020202020204" pitchFamily="34" charset="0"/>
              </a:rPr>
              <a:t> are </a:t>
            </a:r>
            <a:r>
              <a:rPr lang="en-US">
                <a:solidFill>
                  <a:srgbClr val="FF0000"/>
                </a:solidFill>
                <a:latin typeface="Arial" panose="020B0604020202020204" pitchFamily="34" charset="0"/>
              </a:rPr>
              <a:t>present</a:t>
            </a:r>
            <a:r>
              <a:rPr lang="en-US">
                <a:solidFill>
                  <a:srgbClr val="000000"/>
                </a:solidFill>
                <a:latin typeface="Arial" panose="020B0604020202020204" pitchFamily="34" charset="0"/>
              </a:rPr>
              <a:t> in a given environmental sample and how </a:t>
            </a:r>
            <a:r>
              <a:rPr lang="en-US">
                <a:solidFill>
                  <a:srgbClr val="FF0000"/>
                </a:solidFill>
                <a:latin typeface="Arial" panose="020B0604020202020204" pitchFamily="34" charset="0"/>
              </a:rPr>
              <a:t>abundant</a:t>
            </a:r>
            <a:r>
              <a:rPr lang="en-US">
                <a:solidFill>
                  <a:srgbClr val="000000"/>
                </a:solidFill>
                <a:latin typeface="Arial" panose="020B0604020202020204" pitchFamily="34" charset="0"/>
              </a:rPr>
              <a:t> are they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77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216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goal in this work is to design a fast and flexible framework for both short and long reads, which can accelerate multiple steps of genome sequence analysis (GSA).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this end, we propose GenASM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base GenASM on Bitap, an ASM algorithm that uses only fast and simple bitwise operations, making it amenable to efficient hardware acceleration.</a:t>
            </a:r>
            <a:r>
              <a:rPr lang="en-US" sz="1200" kern="1200" dirty="0">
                <a:solidFill>
                  <a:schemeClr val="tx1"/>
                </a:solidFill>
                <a:effectLst/>
                <a:latin typeface="+mn-lt"/>
                <a:ea typeface="+mn-ea"/>
                <a:cs typeface="+mn-cs"/>
              </a:rPr>
              <a:t> To our knowledge, GenASM is the first work that enhances and accelerates Bitap, and also it is the first ASM acceleration framework for genome sequence analysis.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modify Bitap to support long reads and to enable parallelization.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also develop a novel Bitap-compatible algorithm for traceback, which uses information collected during ASM about the different types of errors to identify the optimal alignment of reads.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a:t>
            </a:r>
            <a:r>
              <a:rPr lang="en-US" sz="1200" b="0" i="0" u="none" strike="noStrike" kern="1200" dirty="0">
                <a:solidFill>
                  <a:schemeClr val="tx1"/>
                </a:solidFill>
                <a:effectLst/>
                <a:latin typeface="+mn-lt"/>
                <a:ea typeface="+mn-ea"/>
                <a:cs typeface="+mn-cs"/>
              </a:rPr>
              <a:t>, we co-design specialized, low-power and area-efficient hardware for both algorithms.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9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520700" indent="-342900">
              <a:lnSpc>
                <a:spcPct val="100000"/>
              </a:lnSpc>
              <a:spcBef>
                <a:spcPts val="0"/>
              </a:spcBef>
              <a:spcAft>
                <a:spcPts val="600"/>
              </a:spcAft>
            </a:pPr>
            <a:r>
              <a:rPr lang="en-US" sz="1200" b="0" i="0" u="none" strike="noStrike" kern="1200" dirty="0">
                <a:solidFill>
                  <a:schemeClr val="tx1"/>
                </a:solidFill>
                <a:effectLst/>
                <a:latin typeface="+mn-lt"/>
                <a:ea typeface="+mn-ea"/>
                <a:cs typeface="+mn-cs"/>
              </a:rPr>
              <a:t>Our co-designed hardware consists of two components</a:t>
            </a:r>
            <a:r>
              <a:rPr lang="en-US" sz="2400" kern="1200" dirty="0">
                <a:solidFill>
                  <a:schemeClr val="tx1"/>
                </a:solidFill>
                <a:effectLst/>
                <a:latin typeface="+mn-lt"/>
                <a:ea typeface="+mn-ea"/>
                <a:cs typeface="+mn-cs"/>
              </a:rPr>
              <a:t>: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(1) GenASM-DC, which provides hardware support to efficiently execute our modified Bitap algorithm to perform distance calculation; and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(2) GenASM-TB, which provides hardware support to efficiently execute our novel traceback algorithm to find the optimal alignment.</a:t>
            </a:r>
            <a:endParaRPr lang="en-US" sz="2200" dirty="0">
              <a:solidFill>
                <a:schemeClr val="tx1"/>
              </a:solidFill>
            </a:endParaRPr>
          </a:p>
          <a:p>
            <a:pPr marL="520700" indent="-342900">
              <a:lnSpc>
                <a:spcPct val="100000"/>
              </a:lnSpc>
              <a:spcBef>
                <a:spcPts val="0"/>
              </a:spcBef>
              <a:spcAft>
                <a:spcPts val="600"/>
              </a:spcAft>
            </a:pPr>
            <a:r>
              <a:rPr lang="en-US" sz="2200" dirty="0">
                <a:solidFill>
                  <a:schemeClr val="tx1"/>
                </a:solidFill>
              </a:rPr>
              <a:t>GenASM also has two types of SRAM buffers:</a:t>
            </a:r>
          </a:p>
          <a:p>
            <a:pPr marL="520700" indent="-342900">
              <a:lnSpc>
                <a:spcPct val="100000"/>
              </a:lnSpc>
              <a:spcBef>
                <a:spcPts val="0"/>
              </a:spcBef>
              <a:spcAft>
                <a:spcPts val="600"/>
              </a:spcAft>
            </a:pPr>
            <a:r>
              <a:rPr lang="en-US" sz="2200" dirty="0">
                <a:solidFill>
                  <a:schemeClr val="tx1"/>
                </a:solidFill>
              </a:rPr>
              <a:t>DC-SRAM, and</a:t>
            </a:r>
          </a:p>
          <a:p>
            <a:pPr marL="520700" indent="-342900">
              <a:lnSpc>
                <a:spcPct val="100000"/>
              </a:lnSpc>
              <a:spcBef>
                <a:spcPts val="0"/>
              </a:spcBef>
              <a:spcAft>
                <a:spcPts val="600"/>
              </a:spcAft>
            </a:pPr>
            <a:r>
              <a:rPr lang="en-US" sz="2200" dirty="0">
                <a:solidFill>
                  <a:schemeClr val="tx1"/>
                </a:solidFill>
              </a:rPr>
              <a:t>TB-SRAMs</a:t>
            </a: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29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We synthesize our DC and TB accelerator datapaths with a typical 28nm low-power process:</a:t>
            </a:r>
          </a:p>
          <a:p>
            <a:r>
              <a:rPr lang="en-US" sz="1200" kern="1200" dirty="0">
                <a:solidFill>
                  <a:schemeClr val="tx1"/>
                </a:solidFill>
                <a:effectLst/>
                <a:latin typeface="+mn-lt"/>
                <a:ea typeface="+mn-ea"/>
                <a:cs typeface="+mn-cs"/>
              </a:rPr>
              <a:t>[CLICK] </a:t>
            </a:r>
            <a:r>
              <a:rPr lang="en-US" dirty="0"/>
              <a:t>Both accelerators operates at 1GHz.</a:t>
            </a:r>
          </a:p>
          <a:p>
            <a:endParaRPr lang="en-US" dirty="0"/>
          </a:p>
          <a:p>
            <a:r>
              <a:rPr lang="en-US" sz="1200" kern="1200" dirty="0">
                <a:solidFill>
                  <a:schemeClr val="tx1"/>
                </a:solidFill>
                <a:effectLst/>
                <a:latin typeface="+mn-lt"/>
                <a:ea typeface="+mn-ea"/>
                <a:cs typeface="+mn-cs"/>
              </a:rPr>
              <a:t>[CLICK] </a:t>
            </a:r>
            <a:r>
              <a:rPr lang="en-US" dirty="0"/>
              <a:t>We find that for 32 GenASM accelerator (one for each HMC vault), total area overhead is ten point sixty nine millimeter square and total power consumption is three point twenty-three watts.</a:t>
            </a:r>
          </a:p>
          <a:p>
            <a:r>
              <a:rPr lang="en-US" dirty="0"/>
              <a:t>We observe that both area and power consumption of GenASM (at 1 vault) is around 1% of the area and power consumption of a single Xeon CPU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2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GenASM has low area and power overheads.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GenASM is flexible and can be used for a number of use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In this work, we evaluate three of them in detail and two of them are from the read mapping pipeline: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Pre-alignment filtering and read alignment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8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find that, for all the three use cases, GenASM is </a:t>
            </a:r>
            <a:r>
              <a:rPr lang="en-US" dirty="0">
                <a:solidFill>
                  <a:srgbClr val="FE6200"/>
                </a:solidFill>
              </a:rPr>
              <a:t>significantly more efficient </a:t>
            </a:r>
            <a:r>
              <a:rPr lang="en-US" sz="1200" kern="1200" dirty="0">
                <a:solidFill>
                  <a:schemeClr val="tx1"/>
                </a:solidFill>
                <a:effectLst/>
                <a:latin typeface="+mn-lt"/>
                <a:ea typeface="+mn-ea"/>
                <a:cs typeface="+mn-cs"/>
              </a:rPr>
              <a:t>in terms of both speed and power consumption </a:t>
            </a:r>
            <a:r>
              <a:rPr lang="en-US" dirty="0">
                <a:solidFill>
                  <a:schemeClr val="tx1"/>
                </a:solidFill>
              </a:rPr>
              <a:t>than state-of-the-art software and hardware baselines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9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4800" b="0" i="1" dirty="0">
                <a:solidFill>
                  <a:schemeClr val="tx1"/>
                </a:solidFill>
              </a:rPr>
              <a:t>Read mapping, which is the process of m</a:t>
            </a:r>
            <a:r>
              <a:rPr lang="en-US" sz="4800" b="0" dirty="0">
                <a:solidFill>
                  <a:schemeClr val="tx1"/>
                </a:solidFill>
              </a:rPr>
              <a:t>apping the reads to a reference genome is a c</a:t>
            </a:r>
            <a:r>
              <a:rPr lang="en-US" sz="3200" b="0" i="1" dirty="0">
                <a:solidFill>
                  <a:schemeClr val="tx1"/>
                </a:solidFill>
              </a:rPr>
              <a:t>ritical step</a:t>
            </a:r>
            <a:r>
              <a:rPr lang="en-US" sz="3200" b="0" dirty="0">
                <a:solidFill>
                  <a:schemeClr val="tx1"/>
                </a:solidFill>
              </a:rPr>
              <a:t> in genome sequence analysis</a:t>
            </a:r>
          </a:p>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3200" b="0" dirty="0">
                <a:solidFill>
                  <a:schemeClr val="tx1"/>
                </a:solidFill>
                <a:latin typeface="+mj-lt"/>
              </a:rPr>
              <a:t>Traditionally, we perform seq2seq mapping, where we</a:t>
            </a:r>
            <a:endParaRPr lang="en-US" sz="3200" b="0" dirty="0">
              <a:latin typeface="+mj-lt"/>
            </a:endParaRPr>
          </a:p>
          <a:p>
            <a:pPr marL="285750" indent="-285750">
              <a:spcBef>
                <a:spcPts val="600"/>
              </a:spcBef>
              <a:buClr>
                <a:srgbClr val="C00000"/>
              </a:buClr>
              <a:buFont typeface="Wingdings" panose="05000000000000000000" pitchFamily="2" charset="2"/>
              <a:buChar char="q"/>
            </a:pPr>
            <a:r>
              <a:rPr lang="en-US" sz="3200" b="0" dirty="0">
                <a:latin typeface="+mj-lt"/>
              </a:rPr>
              <a:t>Map </a:t>
            </a:r>
            <a:r>
              <a:rPr lang="en-US" sz="3200" b="0" i="1" dirty="0">
                <a:latin typeface="+mj-lt"/>
              </a:rPr>
              <a:t>reads</a:t>
            </a:r>
            <a:r>
              <a:rPr lang="en-US" sz="3200" b="0" dirty="0">
                <a:latin typeface="+mj-lt"/>
              </a:rPr>
              <a:t> collected from an individual to a known </a:t>
            </a:r>
            <a:r>
              <a:rPr lang="en-US" sz="3200" b="0" i="1" dirty="0">
                <a:solidFill>
                  <a:srgbClr val="C00000"/>
                </a:solidFill>
                <a:latin typeface="+mj-lt"/>
              </a:rPr>
              <a:t>linear reference genome sequence</a:t>
            </a:r>
          </a:p>
          <a:p>
            <a:pPr marL="285750" indent="-285750">
              <a:spcBef>
                <a:spcPts val="600"/>
              </a:spcBef>
              <a:buClr>
                <a:srgbClr val="C00000"/>
              </a:buClr>
              <a:buFont typeface="Wingdings" panose="05000000000000000000" pitchFamily="2" charset="2"/>
              <a:buChar char="q"/>
            </a:pPr>
            <a:r>
              <a:rPr lang="en-US" sz="3200" b="0" dirty="0">
                <a:latin typeface="+mj-lt"/>
              </a:rPr>
              <a:t>Emphasizes the genetic variations that are </a:t>
            </a:r>
            <a:r>
              <a:rPr lang="en-US" sz="3200" b="0" dirty="0">
                <a:solidFill>
                  <a:srgbClr val="C00000"/>
                </a:solidFill>
                <a:latin typeface="+mj-lt"/>
              </a:rPr>
              <a:t>present</a:t>
            </a:r>
            <a:r>
              <a:rPr lang="en-US" sz="3200" b="0" dirty="0">
                <a:latin typeface="+mj-lt"/>
              </a:rPr>
              <a:t> in the single reference genome</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Ignores other variations </a:t>
            </a:r>
            <a:r>
              <a:rPr lang="en-US" sz="3200" b="0" dirty="0">
                <a:latin typeface="+mj-lt"/>
              </a:rPr>
              <a:t>that are not represented in the single linear reference sequence</a:t>
            </a:r>
          </a:p>
          <a:p>
            <a:pPr marL="285750" indent="-285750">
              <a:spcBef>
                <a:spcPts val="600"/>
              </a:spcBef>
              <a:buClr>
                <a:srgbClr val="C00000"/>
              </a:buClr>
              <a:buFont typeface="Wingdings" panose="05000000000000000000" pitchFamily="2" charset="2"/>
              <a:buChar char="q"/>
            </a:pPr>
            <a:r>
              <a:rPr lang="en-US" sz="3200" b="0" dirty="0">
                <a:latin typeface="+mj-lt"/>
              </a:rPr>
              <a:t>Introduces </a:t>
            </a:r>
            <a:r>
              <a:rPr lang="en-US" sz="3200" b="0" dirty="0">
                <a:solidFill>
                  <a:srgbClr val="C00000"/>
                </a:solidFill>
                <a:latin typeface="+mj-lt"/>
              </a:rPr>
              <a:t>reference bias</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However, s2s mapping is a well studied problem with many available tools and accelerators</a:t>
            </a:r>
          </a:p>
          <a:p>
            <a:pPr marL="0" indent="0">
              <a:spcBef>
                <a:spcPts val="1200"/>
              </a:spcBef>
              <a:buClr>
                <a:srgbClr val="00B050"/>
              </a:buClr>
              <a:buFont typeface="Wingdings" panose="05000000000000000000" pitchFamily="2" charset="2"/>
              <a:buNone/>
            </a:pPr>
            <a:endParaRPr lang="en-US" sz="4400" dirty="0"/>
          </a:p>
          <a:p>
            <a:pPr marL="0" indent="0">
              <a:spcBef>
                <a:spcPts val="1200"/>
              </a:spcBef>
              <a:buClr>
                <a:srgbClr val="00B050"/>
              </a:buClr>
              <a:buFont typeface="Wingdings" panose="05000000000000000000" pitchFamily="2" charset="2"/>
              <a:buNone/>
            </a:pPr>
            <a:r>
              <a:rPr lang="en-US" sz="4400" dirty="0"/>
              <a:t>Recent works replace the linear reference sequence with a </a:t>
            </a:r>
            <a:r>
              <a:rPr lang="en-US" sz="4400" b="1" i="1" dirty="0">
                <a:solidFill>
                  <a:srgbClr val="00B050"/>
                </a:solidFill>
              </a:rPr>
              <a:t>graph-based representation of  the reference genome</a:t>
            </a:r>
            <a:r>
              <a:rPr lang="en-US" sz="4400" b="1" dirty="0">
                <a:solidFill>
                  <a:srgbClr val="00B050"/>
                </a:solidFill>
              </a:rPr>
              <a:t> (</a:t>
            </a:r>
            <a:r>
              <a:rPr lang="en-US" sz="4400" b="1" i="1" dirty="0">
                <a:solidFill>
                  <a:srgbClr val="00B050"/>
                </a:solidFill>
              </a:rPr>
              <a:t>genome graph</a:t>
            </a:r>
            <a:r>
              <a:rPr lang="en-US" sz="4400" b="1" dirty="0">
                <a:solidFill>
                  <a:srgbClr val="00B050"/>
                </a:solidFill>
              </a:rPr>
              <a:t>). Thus, we can perform seq2graph mapping.</a:t>
            </a:r>
          </a:p>
          <a:p>
            <a:pPr marL="285750" indent="-285750">
              <a:spcBef>
                <a:spcPts val="1200"/>
              </a:spcBef>
              <a:buClr>
                <a:srgbClr val="00B050"/>
              </a:buClr>
              <a:buFont typeface="Wingdings" panose="05000000000000000000" pitchFamily="2" charset="2"/>
              <a:buChar char="q"/>
            </a:pPr>
            <a:r>
              <a:rPr lang="en-US" sz="4400" b="1" dirty="0">
                <a:solidFill>
                  <a:srgbClr val="00B050"/>
                </a:solidFill>
              </a:rPr>
              <a:t>Captures the genetic variations and diversity </a:t>
            </a:r>
            <a:r>
              <a:rPr lang="en-US" sz="4400" dirty="0"/>
              <a:t>across many individuals in a population</a:t>
            </a:r>
          </a:p>
          <a:p>
            <a:pPr marL="0" indent="0">
              <a:spcBef>
                <a:spcPts val="1200"/>
              </a:spcBef>
              <a:buClr>
                <a:srgbClr val="00B050"/>
              </a:buClr>
              <a:buFont typeface="Wingdings" panose="05000000000000000000" pitchFamily="2" charset="2"/>
              <a:buNone/>
            </a:pPr>
            <a:r>
              <a:rPr lang="en-US" sz="4400" dirty="0"/>
              <a:t>[CLICK] Results in </a:t>
            </a:r>
            <a:r>
              <a:rPr lang="en-US" sz="4400" b="1" dirty="0">
                <a:solidFill>
                  <a:srgbClr val="00B050"/>
                </a:solidFill>
              </a:rPr>
              <a:t>notable quality improvements </a:t>
            </a:r>
            <a:r>
              <a:rPr lang="en-US" sz="4400" dirty="0"/>
              <a:t>in GSA</a:t>
            </a: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92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121dd48d8_38_114: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algn="l"/>
            <a:r>
              <a:rPr lang="en-US" sz="1900" dirty="0">
                <a:latin typeface="LinLibertineT"/>
              </a:rPr>
              <a:t>[CLICK] Thus, our goal is to come up with a specialized, high-performance, scalable, and low-cost algorithm/hardware co-design that alleviates bottlenecks in both the seeding and alignment steps of sequence-to-graph mapping. </a:t>
            </a:r>
          </a:p>
          <a:p>
            <a:pPr algn="l"/>
            <a:r>
              <a:rPr lang="en-US" sz="1900" dirty="0">
                <a:latin typeface="LinLibertineT"/>
              </a:rPr>
              <a:t>[CLICK] To this end, we propose SeGraM, a </a:t>
            </a:r>
            <a:r>
              <a:rPr lang="en-US" sz="1900" dirty="0">
                <a:latin typeface="LinLibertineTI"/>
              </a:rPr>
              <a:t>universal algorithm/hardware co-designed genomic mapping accelerator </a:t>
            </a:r>
            <a:r>
              <a:rPr lang="en-US" sz="1900" dirty="0">
                <a:latin typeface="LinLibertineT"/>
              </a:rPr>
              <a:t>that can effectively and efficiently support both sequence-to-graph mapping and sequence-to-sequence mapping, for both short and long reads. To our knowledge, SeGraM is the first algorithm/hardware co-design for accelerating</a:t>
            </a:r>
          </a:p>
          <a:p>
            <a:pPr algn="l"/>
            <a:r>
              <a:rPr lang="en-US" sz="1900" dirty="0">
                <a:latin typeface="LinLibertineT"/>
              </a:rPr>
              <a:t>sequence-to-graph mapping.</a:t>
            </a:r>
          </a:p>
        </p:txBody>
      </p:sp>
      <p:sp>
        <p:nvSpPr>
          <p:cNvPr id="688" name="Google Shape;688;gd121dd48d8_38_1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88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a:r>
              <a:rPr lang="en-US" sz="1900" dirty="0">
                <a:latin typeface="LinLibertineT"/>
              </a:rPr>
              <a:t>Which brings us to seq2graph mapping. </a:t>
            </a:r>
          </a:p>
          <a:p>
            <a:pPr algn="l"/>
            <a:r>
              <a:rPr lang="en-US" sz="1900" dirty="0">
                <a:latin typeface="LinLibertineT"/>
              </a:rPr>
              <a:t>Sequence-to-graph mapping pipeline has [CLICK] two pre-processing and [CLICK] three main steps.</a:t>
            </a:r>
          </a:p>
          <a:p>
            <a:pPr algn="l"/>
            <a:r>
              <a:rPr lang="en-US" sz="1900" dirty="0">
                <a:solidFill>
                  <a:srgbClr val="000000"/>
                </a:solidFill>
                <a:latin typeface="LinLibertineT"/>
              </a:rPr>
              <a:t>[CLICK] The first pre-processing step constructs the genome graph using a linear reference genome and the associated variations for that genome. </a:t>
            </a:r>
          </a:p>
          <a:p>
            <a:pPr algn="l"/>
            <a:r>
              <a:rPr lang="en-US" sz="1900" dirty="0">
                <a:solidFill>
                  <a:srgbClr val="000000"/>
                </a:solidFill>
                <a:latin typeface="LinLibertineT"/>
              </a:rPr>
              <a:t>[CLICK] The second pre-processing step indexes the nodes of the graph. The resulting index is used in the first main step of the pipeline, [CLICK] </a:t>
            </a:r>
            <a:r>
              <a:rPr lang="en-US" sz="1900" dirty="0">
                <a:solidFill>
                  <a:srgbClr val="000000"/>
                </a:solidFill>
                <a:latin typeface="LinLibertineTI"/>
              </a:rPr>
              <a:t>seeding</a:t>
            </a:r>
            <a:r>
              <a:rPr lang="en-US" sz="1900" dirty="0">
                <a:solidFill>
                  <a:srgbClr val="000000"/>
                </a:solidFill>
                <a:latin typeface="LinLibertineT"/>
              </a:rPr>
              <a:t>, which aims to find seed matches between the query read and a region of the graph. </a:t>
            </a:r>
          </a:p>
          <a:p>
            <a:pPr algn="l"/>
            <a:r>
              <a:rPr lang="en-US" sz="1900" dirty="0">
                <a:solidFill>
                  <a:srgbClr val="000000"/>
                </a:solidFill>
                <a:latin typeface="LinLibertineT"/>
              </a:rPr>
              <a:t>[CLICK] After optionally filtering these seed matches with a </a:t>
            </a:r>
            <a:r>
              <a:rPr lang="en-US" sz="1900" dirty="0">
                <a:solidFill>
                  <a:srgbClr val="000000"/>
                </a:solidFill>
                <a:latin typeface="LinLibertineTI"/>
              </a:rPr>
              <a:t>filtering</a:t>
            </a:r>
            <a:r>
              <a:rPr lang="en-US" sz="1900" dirty="0">
                <a:solidFill>
                  <a:srgbClr val="000000"/>
                </a:solidFill>
                <a:latin typeface="LinLibertineT"/>
              </a:rPr>
              <a:t>, </a:t>
            </a:r>
            <a:r>
              <a:rPr lang="en-US" sz="1900" dirty="0">
                <a:solidFill>
                  <a:srgbClr val="000000"/>
                </a:solidFill>
                <a:latin typeface="LinLibertineTI"/>
              </a:rPr>
              <a:t>chaining</a:t>
            </a:r>
            <a:r>
              <a:rPr lang="en-US" sz="1900" dirty="0">
                <a:solidFill>
                  <a:srgbClr val="000000"/>
                </a:solidFill>
                <a:latin typeface="LinLibertineT"/>
              </a:rPr>
              <a:t>, or </a:t>
            </a:r>
            <a:r>
              <a:rPr lang="en-US" sz="1900" dirty="0">
                <a:solidFill>
                  <a:srgbClr val="000000"/>
                </a:solidFill>
                <a:latin typeface="LinLibertineTI"/>
              </a:rPr>
              <a:t>clustering s</a:t>
            </a:r>
            <a:r>
              <a:rPr lang="en-US" sz="1900" dirty="0">
                <a:solidFill>
                  <a:srgbClr val="000000"/>
                </a:solidFill>
                <a:latin typeface="LinLibertineT"/>
              </a:rPr>
              <a:t>tep, [CLICK] </a:t>
            </a:r>
            <a:r>
              <a:rPr lang="en-US" sz="1900" dirty="0">
                <a:solidFill>
                  <a:srgbClr val="000000"/>
                </a:solidFill>
                <a:latin typeface="LinLibertineTI"/>
              </a:rPr>
              <a:t>alignment </a:t>
            </a:r>
            <a:r>
              <a:rPr lang="en-US" sz="1900" dirty="0">
                <a:solidFill>
                  <a:srgbClr val="000000"/>
                </a:solidFill>
                <a:latin typeface="LinLibertineT"/>
              </a:rPr>
              <a:t>is performed between all of the non-filtered seed locations within the graph and the query read to find the optimal alignment. Alignment is the most expensive step of the pipeline, so let’s look at it in detail.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36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a:r>
              <a:rPr lang="en-US" sz="1900" dirty="0">
                <a:latin typeface="LinLibertineT"/>
              </a:rPr>
              <a:t>[CLICK] [CLICK] [CLICK] We demonstrate that SeGraM provides significant improvements for multiple steps of the sequence-to-graph (i.e., S2G) and sequence-to-sequence (i.e., S2S) mapping pipelines.</a:t>
            </a:r>
          </a:p>
          <a:p>
            <a:pPr algn="l"/>
            <a:r>
              <a:rPr lang="en-US" sz="1900" dirty="0">
                <a:latin typeface="LinLibertineT"/>
              </a:rPr>
              <a:t>==================================================================================================================</a:t>
            </a:r>
          </a:p>
          <a:p>
            <a:pPr algn="l"/>
            <a:r>
              <a:rPr lang="en-US" sz="1900" dirty="0">
                <a:latin typeface="LinLibertineT"/>
              </a:rPr>
              <a:t>[CLICK] We show that (1) SeGraM provides greatly higher throughput and lower power consumption on both short and long reads compared to state-of-the-art software tools for sequence-to-graph mapping, and</a:t>
            </a:r>
          </a:p>
          <a:p>
            <a:pPr algn="l"/>
            <a:r>
              <a:rPr lang="en-US" sz="1900" dirty="0">
                <a:latin typeface="LinLibertineT"/>
              </a:rPr>
              <a:t>[CLICK] (2) BitAlign significantly outperforms a state-of-the-art sequence-to-graph alignment tool and [CLICK] three state-of-the-art hardware solutions that are specifically designed for sequence-to-sequence alignment.</a:t>
            </a:r>
          </a:p>
          <a:p>
            <a:pPr algn="l"/>
            <a:r>
              <a:rPr lang="en-US" sz="1900" dirty="0">
                <a:latin typeface="LinLibertineT"/>
              </a:rPr>
              <a:t>===========================================================================================================</a:t>
            </a:r>
          </a:p>
          <a:p>
            <a:pPr algn="l"/>
            <a:r>
              <a:rPr lang="en-US" sz="1900" dirty="0">
                <a:latin typeface="LinLibertineT"/>
              </a:rPr>
              <a:t>We also show that MinSeed can be employed for the seeding step of both sequence-to-graph and sequence-to-sequence mapping pipelines.</a:t>
            </a:r>
            <a:endParaRPr lang="en-US" sz="13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86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this end we build a  </a:t>
            </a:r>
            <a:r>
              <a:rPr lang="en-US" baseline="0" dirty="0"/>
              <a:t>[CLICK] </a:t>
            </a:r>
            <a:r>
              <a:rPr lang="en-US" b="1" baseline="0" dirty="0"/>
              <a:t>near-HBM FPGA based accelerator which is connected to a server-grade IBM POWER9-based CPU system</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323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Let’s take a look at filtering opportunities based on the input reads.</a:t>
            </a:r>
          </a:p>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(99.9%)  and </a:t>
            </a:r>
            <a:r>
              <a:rPr lang="en-GB" sz="2200" dirty="0">
                <a:solidFill>
                  <a:srgbClr val="C00000"/>
                </a:solidFill>
              </a:rPr>
              <a:t>short </a:t>
            </a:r>
            <a:r>
              <a:rPr lang="en-GB" sz="2200" dirty="0"/>
              <a:t>(e.g., up to a few hundreds of DNA characters)</a:t>
            </a:r>
          </a:p>
          <a:p>
            <a:pPr lvl="1">
              <a:spcAft>
                <a:spcPts val="800"/>
              </a:spcAft>
            </a:pPr>
            <a:r>
              <a:rPr lang="en-GB" sz="2200" b="1" dirty="0"/>
              <a:t>Long reads: </a:t>
            </a:r>
            <a:r>
              <a:rPr lang="en-GB" sz="2200" dirty="0">
                <a:solidFill>
                  <a:srgbClr val="C00000"/>
                </a:solidFill>
              </a:rPr>
              <a:t>less accurate </a:t>
            </a:r>
            <a:r>
              <a:rPr lang="en-GB" sz="2200" dirty="0"/>
              <a:t>(85-90%)  and </a:t>
            </a:r>
            <a:r>
              <a:rPr lang="en-GB" sz="2200" dirty="0">
                <a:solidFill>
                  <a:srgbClr val="629B3C"/>
                </a:solidFill>
              </a:rPr>
              <a:t>long</a:t>
            </a:r>
            <a:r>
              <a:rPr lang="en-GB" sz="2200" dirty="0">
                <a:solidFill>
                  <a:srgbClr val="22AE9B"/>
                </a:solidFill>
              </a:rPr>
              <a:t> </a:t>
            </a:r>
            <a:r>
              <a:rPr lang="en-GB" sz="2200" dirty="0"/>
              <a:t>(e.g., from hundreds to millions of DNA characters)</a:t>
            </a:r>
          </a:p>
          <a:p>
            <a:endParaRPr lang="en-CH" dirty="0"/>
          </a:p>
          <a:p>
            <a:r>
              <a:rPr lang="en-CH" dirty="0"/>
              <a:t>Based on these, We leverage two filtering opportunities</a:t>
            </a:r>
          </a:p>
          <a:p>
            <a:endParaRPr lang="en-CH" dirty="0"/>
          </a:p>
          <a:p>
            <a:r>
              <a:rPr lang="en-CH" dirty="0"/>
              <a:t>First, we can filter exactly matching reads, which are reads that match exactly to one or more subsequences of the reference genome and do not require </a:t>
            </a:r>
            <a:r>
              <a:rPr lang="en-US" sz="1200" dirty="0">
                <a:solidFill>
                  <a:srgbClr val="1982C3"/>
                </a:solidFill>
                <a:latin typeface="Corbel" panose="020B0503020204020204" pitchFamily="34" charset="0"/>
              </a:rPr>
              <a:t>approximate string matching during alignment</a:t>
            </a:r>
            <a:r>
              <a:rPr lang="en-CH" dirty="0"/>
              <a:t>. Exact matches can frequently occur in short read sets with low sequencing errors and low genetic variations</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Second, we can filter non-matching reads. Such reads do not have any </a:t>
            </a:r>
            <a:r>
              <a:rPr lang="en-GB" dirty="0"/>
              <a:t>potential matching locations in the reference genome</a:t>
            </a:r>
            <a:r>
              <a:rPr lang="en-CH" dirty="0"/>
              <a:t> can skip the expensive alignment step. Non-matching reads can frequently occur in long read sets with high sequencing errors and short or long read sets with high genetic variations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7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r>
              <a:rPr lang="en-GB" b="1" dirty="0"/>
              <a:t>By addressing these challenges [CLICK]</a:t>
            </a:r>
          </a:p>
          <a:p>
            <a:endParaRPr lang="en-GB"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72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884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2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795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97615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860298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085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237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23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884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2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565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0564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rPr>
              <a:t>Phi x174 is a virus that Infects E. Coli bacteria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2222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You may be exposed to E. coli from contaminated water or food — especially raw vegetables and undercooked ground beef.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2222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22222"/>
                </a:solidFill>
                <a:latin typeface="arial" panose="020B0604020202020204" pitchFamily="34" charset="0"/>
              </a:rPr>
              <a:t>Paris Japonica</a:t>
            </a:r>
            <a:r>
              <a:rPr lang="en-US">
                <a:solidFill>
                  <a:srgbClr val="222222"/>
                </a:solidFill>
                <a:latin typeface="arial" panose="020B0604020202020204" pitchFamily="34" charset="0"/>
              </a:rPr>
              <a:t> : A rare Japanese flower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22222"/>
                </a:solidFill>
                <a:latin typeface="arial" panose="020B0604020202020204" pitchFamily="34" charset="0"/>
              </a:rPr>
              <a:t>============================</a:t>
            </a:r>
          </a:p>
          <a:p>
            <a:r>
              <a:rPr lang="en-US" sz="1200" b="0" i="0" u="none" strike="noStrike" kern="1200" baseline="0">
                <a:solidFill>
                  <a:schemeClr val="tx1"/>
                </a:solidFill>
                <a:latin typeface="+mn-lt"/>
                <a:ea typeface="+mn-ea"/>
                <a:cs typeface="+mn-cs"/>
              </a:rPr>
              <a:t>Phi is 600K time smaller than the genome of human	</a:t>
            </a:r>
          </a:p>
          <a:p>
            <a:r>
              <a:rPr lang="en-US" sz="1200" b="0" i="0" u="none" strike="noStrike" kern="1200" baseline="0">
                <a:solidFill>
                  <a:schemeClr val="tx1"/>
                </a:solidFill>
                <a:latin typeface="+mn-lt"/>
                <a:ea typeface="+mn-ea"/>
                <a:cs typeface="+mn-cs"/>
              </a:rPr>
              <a:t>E coli is ~600 time smaller than the human genome</a:t>
            </a:r>
          </a:p>
          <a:p>
            <a:r>
              <a:rPr lang="en-US" sz="1200" b="0" i="0" u="none" strike="noStrike" kern="1200" baseline="0">
                <a:solidFill>
                  <a:schemeClr val="tx1"/>
                </a:solidFill>
                <a:latin typeface="+mn-lt"/>
                <a:ea typeface="+mn-ea"/>
                <a:cs typeface="+mn-cs"/>
              </a:rPr>
              <a:t>Onion has a genome that is 5x larger than that of human</a:t>
            </a:r>
          </a:p>
          <a:p>
            <a:r>
              <a:rPr lang="en-US" sz="1200" b="0" i="0" u="none" strike="noStrike" kern="1200" baseline="0">
                <a:solidFill>
                  <a:schemeClr val="tx1"/>
                </a:solidFill>
                <a:latin typeface="+mn-lt"/>
                <a:ea typeface="+mn-ea"/>
                <a:cs typeface="+mn-cs"/>
              </a:rPr>
              <a:t>Paris japonica’s genome is 46x larger than the human genome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71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whole genome of most organisms cannot be sequenced all at once, the genome is broken into smaller fragments. </a:t>
            </a:r>
          </a:p>
          <a:p>
            <a:r>
              <a:rPr lang="en-US" sz="1200" kern="1200" dirty="0">
                <a:solidFill>
                  <a:schemeClr val="tx1"/>
                </a:solidFill>
                <a:effectLst/>
                <a:latin typeface="+mn-lt"/>
                <a:ea typeface="+mn-ea"/>
                <a:cs typeface="+mn-cs"/>
              </a:rPr>
              <a:t>After each fragment is sequenced, small pieces of DNA sequences (i.e. reads) are generated.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9B5B4-DF53-9241-A035-39249688D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86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19</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10/31/22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2022. 10. 31.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10/31/22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18603645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91804101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6802099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89064018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20141845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1148728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20979864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6512996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702399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04139769"/>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727536009"/>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20611247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BFE31D43-EC5B-6D46-A530-1916B594C627}"/>
              </a:ext>
            </a:extLst>
          </p:cNvPr>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04EBC71-D16D-724D-8FF7-5920CE91FB9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431F904C-B97A-1B40-97B6-244339C6A54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556A2509-CE15-344E-9C31-67809FF8451F}"/>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defRPr>
            </a:lvl1pPr>
          </a:lstStyle>
          <a:p>
            <a:pPr>
              <a:defRPr/>
            </a:pPr>
            <a:endParaRPr lang="en-US" altLang="en-US"/>
          </a:p>
        </p:txBody>
      </p:sp>
      <p:sp>
        <p:nvSpPr>
          <p:cNvPr id="8" name="Rectangle 5">
            <a:extLst>
              <a:ext uri="{FF2B5EF4-FFF2-40B4-BE49-F238E27FC236}">
                <a16:creationId xmlns:a16="http://schemas.microsoft.com/office/drawing/2014/main" id="{12F90F15-1656-CF4B-B08C-66AC690C172D}"/>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93B4E89-D562-7E4F-BB45-A01C7EC4AB04}"/>
              </a:ext>
            </a:extLst>
          </p:cNvPr>
          <p:cNvSpPr>
            <a:spLocks noGrp="1" noChangeArrowheads="1"/>
          </p:cNvSpPr>
          <p:nvPr>
            <p:ph type="sldNum" sz="quarter" idx="12"/>
          </p:nvPr>
        </p:nvSpPr>
        <p:spPr/>
        <p:txBody>
          <a:bodyPr/>
          <a:lstStyle>
            <a:lvl1pPr>
              <a:defRPr sz="1200"/>
            </a:lvl1pPr>
          </a:lstStyle>
          <a:p>
            <a:pPr>
              <a:defRPr/>
            </a:pPr>
            <a:fld id="{C34B0B5A-1369-1B4C-A177-0670EE0E6C07}" type="slidenum">
              <a:rPr lang="en-US" altLang="en-US"/>
              <a:pPr>
                <a:defRPr/>
              </a:pPr>
              <a:t>‹#›</a:t>
            </a:fld>
            <a:endParaRPr lang="en-US" altLang="en-US"/>
          </a:p>
        </p:txBody>
      </p:sp>
    </p:spTree>
    <p:extLst>
      <p:ext uri="{BB962C8B-B14F-4D97-AF65-F5344CB8AC3E}">
        <p14:creationId xmlns:p14="http://schemas.microsoft.com/office/powerpoint/2010/main" val="4136866501"/>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1B42054-1F18-0A4A-82EF-3E762143C83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458C081-6DD2-3045-A7E4-50E3512BAA62}"/>
              </a:ext>
            </a:extLst>
          </p:cNvPr>
          <p:cNvSpPr>
            <a:spLocks noGrp="1" noChangeArrowheads="1"/>
          </p:cNvSpPr>
          <p:nvPr>
            <p:ph type="sldNum" sz="quarter" idx="11"/>
          </p:nvPr>
        </p:nvSpPr>
        <p:spPr>
          <a:ln/>
        </p:spPr>
        <p:txBody>
          <a:bodyPr/>
          <a:lstStyle>
            <a:lvl1pPr>
              <a:defRPr/>
            </a:lvl1pPr>
          </a:lstStyle>
          <a:p>
            <a:pPr>
              <a:defRPr/>
            </a:pPr>
            <a:fld id="{7A1B7751-9870-6541-9957-819C77D79013}" type="slidenum">
              <a:rPr lang="en-US" altLang="en-US"/>
              <a:pPr>
                <a:defRPr/>
              </a:pPr>
              <a:t>‹#›</a:t>
            </a:fld>
            <a:endParaRPr lang="en-US" altLang="en-US"/>
          </a:p>
        </p:txBody>
      </p:sp>
    </p:spTree>
    <p:extLst>
      <p:ext uri="{BB962C8B-B14F-4D97-AF65-F5344CB8AC3E}">
        <p14:creationId xmlns:p14="http://schemas.microsoft.com/office/powerpoint/2010/main" val="407933580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DE0E3C2E-96A6-FB43-B805-C61B23E80B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3DFB309-12FC-2F47-BBD2-4E0C7376A6F9}"/>
              </a:ext>
            </a:extLst>
          </p:cNvPr>
          <p:cNvSpPr>
            <a:spLocks noGrp="1" noChangeArrowheads="1"/>
          </p:cNvSpPr>
          <p:nvPr>
            <p:ph type="sldNum" sz="quarter" idx="11"/>
          </p:nvPr>
        </p:nvSpPr>
        <p:spPr>
          <a:ln/>
        </p:spPr>
        <p:txBody>
          <a:bodyPr/>
          <a:lstStyle>
            <a:lvl1pPr>
              <a:defRPr/>
            </a:lvl1pPr>
          </a:lstStyle>
          <a:p>
            <a:pPr>
              <a:defRPr/>
            </a:pPr>
            <a:fld id="{01232ED1-E350-194C-A5F8-DA2CB935CEB5}" type="slidenum">
              <a:rPr lang="en-US" altLang="en-US"/>
              <a:pPr>
                <a:defRPr/>
              </a:pPr>
              <a:t>‹#›</a:t>
            </a:fld>
            <a:endParaRPr lang="en-US" altLang="en-US"/>
          </a:p>
        </p:txBody>
      </p:sp>
    </p:spTree>
    <p:extLst>
      <p:ext uri="{BB962C8B-B14F-4D97-AF65-F5344CB8AC3E}">
        <p14:creationId xmlns:p14="http://schemas.microsoft.com/office/powerpoint/2010/main" val="15711691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385DE8B-6034-3746-9197-6658D810BE0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FC526EA-9A29-A34A-B0B2-82EA117C70F9}"/>
              </a:ext>
            </a:extLst>
          </p:cNvPr>
          <p:cNvSpPr>
            <a:spLocks noGrp="1" noChangeArrowheads="1"/>
          </p:cNvSpPr>
          <p:nvPr>
            <p:ph type="sldNum" sz="quarter" idx="11"/>
          </p:nvPr>
        </p:nvSpPr>
        <p:spPr>
          <a:ln/>
        </p:spPr>
        <p:txBody>
          <a:bodyPr/>
          <a:lstStyle>
            <a:lvl1pPr>
              <a:defRPr/>
            </a:lvl1pPr>
          </a:lstStyle>
          <a:p>
            <a:pPr>
              <a:defRPr/>
            </a:pPr>
            <a:fld id="{19AC7EB3-2E17-8845-AA6D-9C7858451E8F}" type="slidenum">
              <a:rPr lang="en-US" altLang="en-US"/>
              <a:pPr>
                <a:defRPr/>
              </a:pPr>
              <a:t>‹#›</a:t>
            </a:fld>
            <a:endParaRPr lang="en-US" altLang="en-US"/>
          </a:p>
        </p:txBody>
      </p:sp>
    </p:spTree>
    <p:extLst>
      <p:ext uri="{BB962C8B-B14F-4D97-AF65-F5344CB8AC3E}">
        <p14:creationId xmlns:p14="http://schemas.microsoft.com/office/powerpoint/2010/main" val="185955197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ACDC270-D2B4-6A4B-AD98-0613A7B55F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DAA2111-1F33-2644-BF78-4784F3B96198}"/>
              </a:ext>
            </a:extLst>
          </p:cNvPr>
          <p:cNvSpPr>
            <a:spLocks noGrp="1" noChangeArrowheads="1"/>
          </p:cNvSpPr>
          <p:nvPr>
            <p:ph type="sldNum" sz="quarter" idx="11"/>
          </p:nvPr>
        </p:nvSpPr>
        <p:spPr>
          <a:ln/>
        </p:spPr>
        <p:txBody>
          <a:bodyPr/>
          <a:lstStyle>
            <a:lvl1pPr>
              <a:defRPr/>
            </a:lvl1pPr>
          </a:lstStyle>
          <a:p>
            <a:pPr>
              <a:defRPr/>
            </a:pPr>
            <a:fld id="{6DFD554C-E1DE-8C47-A68D-183AFE8B58EF}" type="slidenum">
              <a:rPr lang="en-US" altLang="en-US"/>
              <a:pPr>
                <a:defRPr/>
              </a:pPr>
              <a:t>‹#›</a:t>
            </a:fld>
            <a:endParaRPr lang="en-US" altLang="en-US"/>
          </a:p>
        </p:txBody>
      </p:sp>
    </p:spTree>
    <p:extLst>
      <p:ext uri="{BB962C8B-B14F-4D97-AF65-F5344CB8AC3E}">
        <p14:creationId xmlns:p14="http://schemas.microsoft.com/office/powerpoint/2010/main" val="252156866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1F9908E9-A2C6-B34C-8842-33CF846DFF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0718952-370A-A047-8291-0486A2990A1A}"/>
              </a:ext>
            </a:extLst>
          </p:cNvPr>
          <p:cNvSpPr>
            <a:spLocks noGrp="1" noChangeArrowheads="1"/>
          </p:cNvSpPr>
          <p:nvPr>
            <p:ph type="sldNum" sz="quarter" idx="11"/>
          </p:nvPr>
        </p:nvSpPr>
        <p:spPr>
          <a:ln/>
        </p:spPr>
        <p:txBody>
          <a:bodyPr/>
          <a:lstStyle>
            <a:lvl1pPr>
              <a:defRPr/>
            </a:lvl1pPr>
          </a:lstStyle>
          <a:p>
            <a:pPr>
              <a:defRPr/>
            </a:pPr>
            <a:fld id="{D8145946-A8EE-1A41-9869-62BE7D0E15A7}" type="slidenum">
              <a:rPr lang="en-US" altLang="en-US"/>
              <a:pPr>
                <a:defRPr/>
              </a:pPr>
              <a:t>‹#›</a:t>
            </a:fld>
            <a:endParaRPr lang="en-US" altLang="en-US"/>
          </a:p>
        </p:txBody>
      </p:sp>
    </p:spTree>
    <p:extLst>
      <p:ext uri="{BB962C8B-B14F-4D97-AF65-F5344CB8AC3E}">
        <p14:creationId xmlns:p14="http://schemas.microsoft.com/office/powerpoint/2010/main" val="37850359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FEDB721-8859-1649-86FB-2767DD6B03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B290A787-BD8B-BD42-8B60-D4F3E73EA9E3}"/>
              </a:ext>
            </a:extLst>
          </p:cNvPr>
          <p:cNvSpPr>
            <a:spLocks noGrp="1" noChangeArrowheads="1"/>
          </p:cNvSpPr>
          <p:nvPr>
            <p:ph type="sldNum" sz="quarter" idx="11"/>
          </p:nvPr>
        </p:nvSpPr>
        <p:spPr>
          <a:ln/>
        </p:spPr>
        <p:txBody>
          <a:bodyPr/>
          <a:lstStyle>
            <a:lvl1pPr>
              <a:defRPr/>
            </a:lvl1pPr>
          </a:lstStyle>
          <a:p>
            <a:pPr>
              <a:defRPr/>
            </a:pPr>
            <a:fld id="{BEAA283E-B809-0342-9EFE-028DE854B66C}" type="slidenum">
              <a:rPr lang="en-US" altLang="en-US"/>
              <a:pPr>
                <a:defRPr/>
              </a:pPr>
              <a:t>‹#›</a:t>
            </a:fld>
            <a:endParaRPr lang="en-US" altLang="en-US"/>
          </a:p>
        </p:txBody>
      </p:sp>
    </p:spTree>
    <p:extLst>
      <p:ext uri="{BB962C8B-B14F-4D97-AF65-F5344CB8AC3E}">
        <p14:creationId xmlns:p14="http://schemas.microsoft.com/office/powerpoint/2010/main" val="37584044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B3021525-85F5-B24E-AF3E-0169838E83C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D1A8B58-5C95-AF42-8BD5-0FDDD0EDC291}"/>
              </a:ext>
            </a:extLst>
          </p:cNvPr>
          <p:cNvSpPr>
            <a:spLocks noGrp="1" noChangeArrowheads="1"/>
          </p:cNvSpPr>
          <p:nvPr>
            <p:ph type="sldNum" sz="quarter" idx="11"/>
          </p:nvPr>
        </p:nvSpPr>
        <p:spPr>
          <a:ln/>
        </p:spPr>
        <p:txBody>
          <a:bodyPr/>
          <a:lstStyle>
            <a:lvl1pPr>
              <a:defRPr/>
            </a:lvl1pPr>
          </a:lstStyle>
          <a:p>
            <a:pPr>
              <a:defRPr/>
            </a:pPr>
            <a:fld id="{22EF1834-4868-1043-849C-11CD7DE4AFD5}" type="slidenum">
              <a:rPr lang="en-US" altLang="en-US"/>
              <a:pPr>
                <a:defRPr/>
              </a:pPr>
              <a:t>‹#›</a:t>
            </a:fld>
            <a:endParaRPr lang="en-US" altLang="en-US"/>
          </a:p>
        </p:txBody>
      </p:sp>
    </p:spTree>
    <p:extLst>
      <p:ext uri="{BB962C8B-B14F-4D97-AF65-F5344CB8AC3E}">
        <p14:creationId xmlns:p14="http://schemas.microsoft.com/office/powerpoint/2010/main" val="147849866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D4FE086-EE0E-7B43-9DFC-0BEE36476FF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8F36788-68DC-164B-AE50-3C2B39BD2BCC}"/>
              </a:ext>
            </a:extLst>
          </p:cNvPr>
          <p:cNvSpPr>
            <a:spLocks noGrp="1" noChangeArrowheads="1"/>
          </p:cNvSpPr>
          <p:nvPr>
            <p:ph type="sldNum" sz="quarter" idx="11"/>
          </p:nvPr>
        </p:nvSpPr>
        <p:spPr>
          <a:ln/>
        </p:spPr>
        <p:txBody>
          <a:bodyPr/>
          <a:lstStyle>
            <a:lvl1pPr>
              <a:defRPr/>
            </a:lvl1pPr>
          </a:lstStyle>
          <a:p>
            <a:pPr>
              <a:defRPr/>
            </a:pPr>
            <a:fld id="{D3BBDB7A-3F9F-B341-87C1-54F26857E4CC}" type="slidenum">
              <a:rPr lang="en-US" altLang="en-US"/>
              <a:pPr>
                <a:defRPr/>
              </a:pPr>
              <a:t>‹#›</a:t>
            </a:fld>
            <a:endParaRPr lang="en-US" altLang="en-US"/>
          </a:p>
        </p:txBody>
      </p:sp>
    </p:spTree>
    <p:extLst>
      <p:ext uri="{BB962C8B-B14F-4D97-AF65-F5344CB8AC3E}">
        <p14:creationId xmlns:p14="http://schemas.microsoft.com/office/powerpoint/2010/main" val="2431637017"/>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33BC8EB-C4E9-B141-BF61-08194D340BD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395A34B-8708-3644-A2A2-C3E8EEF0BD33}"/>
              </a:ext>
            </a:extLst>
          </p:cNvPr>
          <p:cNvSpPr>
            <a:spLocks noGrp="1" noChangeArrowheads="1"/>
          </p:cNvSpPr>
          <p:nvPr>
            <p:ph type="sldNum" sz="quarter" idx="11"/>
          </p:nvPr>
        </p:nvSpPr>
        <p:spPr>
          <a:ln/>
        </p:spPr>
        <p:txBody>
          <a:bodyPr/>
          <a:lstStyle>
            <a:lvl1pPr>
              <a:defRPr/>
            </a:lvl1pPr>
          </a:lstStyle>
          <a:p>
            <a:pPr>
              <a:defRPr/>
            </a:pPr>
            <a:fld id="{73C1673D-4614-9447-AEB8-918A4FBDE1D6}" type="slidenum">
              <a:rPr lang="en-US" altLang="en-US"/>
              <a:pPr>
                <a:defRPr/>
              </a:pPr>
              <a:t>‹#›</a:t>
            </a:fld>
            <a:endParaRPr lang="en-US" altLang="en-US"/>
          </a:p>
        </p:txBody>
      </p:sp>
    </p:spTree>
    <p:extLst>
      <p:ext uri="{BB962C8B-B14F-4D97-AF65-F5344CB8AC3E}">
        <p14:creationId xmlns:p14="http://schemas.microsoft.com/office/powerpoint/2010/main" val="368627820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936AEB2-51F1-B24D-B1B9-C2A61C7E51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64A55A6-B73F-C84D-8DCE-4D96A89EBE26}"/>
              </a:ext>
            </a:extLst>
          </p:cNvPr>
          <p:cNvSpPr>
            <a:spLocks noGrp="1" noChangeArrowheads="1"/>
          </p:cNvSpPr>
          <p:nvPr>
            <p:ph type="sldNum" sz="quarter" idx="11"/>
          </p:nvPr>
        </p:nvSpPr>
        <p:spPr>
          <a:ln/>
        </p:spPr>
        <p:txBody>
          <a:bodyPr/>
          <a:lstStyle>
            <a:lvl1pPr>
              <a:defRPr/>
            </a:lvl1pPr>
          </a:lstStyle>
          <a:p>
            <a:pPr>
              <a:defRPr/>
            </a:pPr>
            <a:fld id="{31AAD42C-D65E-7341-AB0E-6CCDEBF2AAD8}" type="slidenum">
              <a:rPr lang="en-US" altLang="en-US"/>
              <a:pPr>
                <a:defRPr/>
              </a:pPr>
              <a:t>‹#›</a:t>
            </a:fld>
            <a:endParaRPr lang="en-US" altLang="en-US"/>
          </a:p>
        </p:txBody>
      </p:sp>
    </p:spTree>
    <p:extLst>
      <p:ext uri="{BB962C8B-B14F-4D97-AF65-F5344CB8AC3E}">
        <p14:creationId xmlns:p14="http://schemas.microsoft.com/office/powerpoint/2010/main" val="158866480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8249279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7877DCE4-59DE-6842-9025-850FA35F2989}"/>
              </a:ext>
            </a:extLst>
          </p:cNvPr>
          <p:cNvSpPr txBox="1"/>
          <p:nvPr userDrawn="1"/>
        </p:nvSpPr>
        <p:spPr>
          <a:xfrm>
            <a:off x="8110845" y="6838002"/>
            <a:ext cx="184731" cy="369332"/>
          </a:xfrm>
          <a:prstGeom prst="rect">
            <a:avLst/>
          </a:prstGeom>
          <a:noFill/>
        </p:spPr>
        <p:txBody>
          <a:bodyPr wrap="none" rtlCol="0">
            <a:spAutoFit/>
          </a:bodyPr>
          <a:lstStyle/>
          <a:p>
            <a:endParaRPr lang="en-US" dirty="0">
              <a:latin typeface="Corbel" panose="020B0503020204020204" pitchFamily="34" charset="0"/>
            </a:endParaRP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289800" y="6557854"/>
            <a:ext cx="2286000" cy="307777"/>
          </a:xfrm>
          <a:prstGeom prst="rect">
            <a:avLst/>
          </a:prstGeom>
          <a:noFill/>
        </p:spPr>
        <p:txBody>
          <a:bodyPr wrap="square" rtlCol="0">
            <a:spAutoFit/>
          </a:bodyPr>
          <a:lstStyle/>
          <a:p>
            <a:r>
              <a:rPr lang="en-US" sz="1400" b="1" dirty="0">
                <a:solidFill>
                  <a:schemeClr val="bg1"/>
                </a:solidFill>
                <a:latin typeface="Corbel" panose="020B0503020204020204" pitchFamily="34" charset="0"/>
              </a:rPr>
              <a:t>Damla Senol Cali</a:t>
            </a:r>
          </a:p>
        </p:txBody>
      </p:sp>
      <p:pic>
        <p:nvPicPr>
          <p:cNvPr id="3" name="Picture 2">
            <a:extLst>
              <a:ext uri="{FF2B5EF4-FFF2-40B4-BE49-F238E27FC236}">
                <a16:creationId xmlns:a16="http://schemas.microsoft.com/office/drawing/2014/main" id="{4052A465-8F4F-ED47-B31D-D47AD03CD431}"/>
              </a:ext>
            </a:extLst>
          </p:cNvPr>
          <p:cNvPicPr>
            <a:picLocks noChangeAspect="1"/>
          </p:cNvPicPr>
          <p:nvPr userDrawn="1"/>
        </p:nvPicPr>
        <p:blipFill>
          <a:blip r:embed="rId2"/>
          <a:stretch>
            <a:fillRect/>
          </a:stretch>
        </p:blipFill>
        <p:spPr>
          <a:xfrm>
            <a:off x="4113778" y="6573165"/>
            <a:ext cx="916442" cy="270767"/>
          </a:xfrm>
          <a:prstGeom prst="rect">
            <a:avLst/>
          </a:prstGeom>
        </p:spPr>
      </p:pic>
    </p:spTree>
    <p:extLst>
      <p:ext uri="{BB962C8B-B14F-4D97-AF65-F5344CB8AC3E}">
        <p14:creationId xmlns:p14="http://schemas.microsoft.com/office/powerpoint/2010/main" val="4185021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23820645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164051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03993063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71437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0586674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7608971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6886537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8295643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0323776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1576545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50452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13272832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24179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8535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62727750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43371196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01860285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15569908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0148669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583846944"/>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38073287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4172719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419820670"/>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14255109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5823039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03393665"/>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047620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737096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483719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55326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2886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363692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20520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26357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00840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93542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9789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9732020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38279648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308019264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5920635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9033450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7564180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729100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30491994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172523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8166994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2794375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9685011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6834132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75907787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72090177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338973600"/>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0150070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44801113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28080889"/>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15685260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233069757"/>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829858875"/>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05248963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41067972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9141728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95096210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733724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0237209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6230477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993492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14915702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33689665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6759296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99808864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716761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096839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67132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983293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83500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0524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174579"/>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27829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2747650"/>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641006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272353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00014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16547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037675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77401071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1513944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480462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3834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6272906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4925515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28488089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935805863"/>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81114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32675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21228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7194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08386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20166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02881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97454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53793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81136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9245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45285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66468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27476447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75042908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067112857"/>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35600712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4949726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61893390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86214022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5589726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92505452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227907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21206808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998391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35394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77134541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0C8C929E-28D9-A841-B8CA-FC3027FDB36A}"/>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6564B97F-161A-D54C-808B-F3F916EFED6B}"/>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AC5913C-196A-0247-8DD1-1FA6DB92536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7A83FE5-DCB7-644D-A455-D19C7BEC10F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2A417AE-95FE-8F4C-8E63-6FDC3E78F068}"/>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08D3888-D486-C848-B450-BD582C72A73A}"/>
              </a:ext>
            </a:extLst>
          </p:cNvPr>
          <p:cNvSpPr>
            <a:spLocks noGrp="1" noChangeArrowheads="1"/>
          </p:cNvSpPr>
          <p:nvPr>
            <p:ph type="sldNum" sz="quarter" idx="12"/>
          </p:nvPr>
        </p:nvSpPr>
        <p:spPr/>
        <p:txBody>
          <a:bodyPr/>
          <a:lstStyle>
            <a:lvl1pPr>
              <a:defRPr sz="1200"/>
            </a:lvl1pPr>
          </a:lstStyle>
          <a:p>
            <a:pPr>
              <a:defRPr/>
            </a:pPr>
            <a:fld id="{871A1AF6-C29A-3A49-AA01-42F32EB73108}" type="slidenum">
              <a:rPr lang="en-US" altLang="en-US"/>
              <a:pPr>
                <a:defRPr/>
              </a:pPr>
              <a:t>‹#›</a:t>
            </a:fld>
            <a:endParaRPr lang="en-US" altLang="en-US"/>
          </a:p>
        </p:txBody>
      </p:sp>
    </p:spTree>
    <p:extLst>
      <p:ext uri="{BB962C8B-B14F-4D97-AF65-F5344CB8AC3E}">
        <p14:creationId xmlns:p14="http://schemas.microsoft.com/office/powerpoint/2010/main" val="34686462"/>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4B96156-E2A2-7147-AB6D-65FBC4DBD0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7F09E6-2AF5-2A4F-ABE8-548BBCAFDE2E}"/>
              </a:ext>
            </a:extLst>
          </p:cNvPr>
          <p:cNvSpPr>
            <a:spLocks noGrp="1" noChangeArrowheads="1"/>
          </p:cNvSpPr>
          <p:nvPr>
            <p:ph type="sldNum" sz="quarter" idx="11"/>
          </p:nvPr>
        </p:nvSpPr>
        <p:spPr>
          <a:ln/>
        </p:spPr>
        <p:txBody>
          <a:bodyPr/>
          <a:lstStyle>
            <a:lvl1pPr>
              <a:defRPr/>
            </a:lvl1pPr>
          </a:lstStyle>
          <a:p>
            <a:pPr>
              <a:defRPr/>
            </a:pPr>
            <a:fld id="{5AE8A6BA-C088-9441-9826-2C0854D7F910}" type="slidenum">
              <a:rPr lang="en-US" altLang="en-US"/>
              <a:pPr>
                <a:defRPr/>
              </a:pPr>
              <a:t>‹#›</a:t>
            </a:fld>
            <a:endParaRPr lang="en-US" altLang="en-US"/>
          </a:p>
        </p:txBody>
      </p:sp>
    </p:spTree>
    <p:extLst>
      <p:ext uri="{BB962C8B-B14F-4D97-AF65-F5344CB8AC3E}">
        <p14:creationId xmlns:p14="http://schemas.microsoft.com/office/powerpoint/2010/main" val="306046514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C681852-FB9F-314D-A270-CA1A64B63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203247E-42B6-794D-826B-9C94F89AB759}"/>
              </a:ext>
            </a:extLst>
          </p:cNvPr>
          <p:cNvSpPr>
            <a:spLocks noGrp="1" noChangeArrowheads="1"/>
          </p:cNvSpPr>
          <p:nvPr>
            <p:ph type="sldNum" sz="quarter" idx="11"/>
          </p:nvPr>
        </p:nvSpPr>
        <p:spPr>
          <a:ln/>
        </p:spPr>
        <p:txBody>
          <a:bodyPr/>
          <a:lstStyle>
            <a:lvl1pPr>
              <a:defRPr/>
            </a:lvl1pPr>
          </a:lstStyle>
          <a:p>
            <a:pPr>
              <a:defRPr/>
            </a:pPr>
            <a:fld id="{5F9CE593-9420-3945-9878-BC99587A47DD}" type="slidenum">
              <a:rPr lang="en-US" altLang="en-US"/>
              <a:pPr>
                <a:defRPr/>
              </a:pPr>
              <a:t>‹#›</a:t>
            </a:fld>
            <a:endParaRPr lang="en-US" altLang="en-US"/>
          </a:p>
        </p:txBody>
      </p:sp>
    </p:spTree>
    <p:extLst>
      <p:ext uri="{BB962C8B-B14F-4D97-AF65-F5344CB8AC3E}">
        <p14:creationId xmlns:p14="http://schemas.microsoft.com/office/powerpoint/2010/main" val="197320993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F312C2C-ABBC-3549-B0D7-D9DA757D28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8A422CE-8B8B-C247-973A-2CC423A82E76}"/>
              </a:ext>
            </a:extLst>
          </p:cNvPr>
          <p:cNvSpPr>
            <a:spLocks noGrp="1" noChangeArrowheads="1"/>
          </p:cNvSpPr>
          <p:nvPr>
            <p:ph type="sldNum" sz="quarter" idx="11"/>
          </p:nvPr>
        </p:nvSpPr>
        <p:spPr>
          <a:ln/>
        </p:spPr>
        <p:txBody>
          <a:bodyPr/>
          <a:lstStyle>
            <a:lvl1pPr>
              <a:defRPr/>
            </a:lvl1pPr>
          </a:lstStyle>
          <a:p>
            <a:pPr>
              <a:defRPr/>
            </a:pPr>
            <a:fld id="{96B8EAE1-AABF-8048-B71C-71DBD38CCF0A}" type="slidenum">
              <a:rPr lang="en-US" altLang="en-US"/>
              <a:pPr>
                <a:defRPr/>
              </a:pPr>
              <a:t>‹#›</a:t>
            </a:fld>
            <a:endParaRPr lang="en-US" altLang="en-US"/>
          </a:p>
        </p:txBody>
      </p:sp>
    </p:spTree>
    <p:extLst>
      <p:ext uri="{BB962C8B-B14F-4D97-AF65-F5344CB8AC3E}">
        <p14:creationId xmlns:p14="http://schemas.microsoft.com/office/powerpoint/2010/main" val="10553184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F2BACE98-82C2-DA4F-BAFE-79DACFB31A2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1C3C3AFB-1D2D-1642-8A0D-BC56BC6AC915}"/>
              </a:ext>
            </a:extLst>
          </p:cNvPr>
          <p:cNvSpPr>
            <a:spLocks noGrp="1" noChangeArrowheads="1"/>
          </p:cNvSpPr>
          <p:nvPr>
            <p:ph type="sldNum" sz="quarter" idx="11"/>
          </p:nvPr>
        </p:nvSpPr>
        <p:spPr>
          <a:ln/>
        </p:spPr>
        <p:txBody>
          <a:bodyPr/>
          <a:lstStyle>
            <a:lvl1pPr>
              <a:defRPr/>
            </a:lvl1pPr>
          </a:lstStyle>
          <a:p>
            <a:pPr>
              <a:defRPr/>
            </a:pPr>
            <a:fld id="{2E73ED02-06CD-7448-B59F-41E374859A4A}" type="slidenum">
              <a:rPr lang="en-US" altLang="en-US"/>
              <a:pPr>
                <a:defRPr/>
              </a:pPr>
              <a:t>‹#›</a:t>
            </a:fld>
            <a:endParaRPr lang="en-US" altLang="en-US"/>
          </a:p>
        </p:txBody>
      </p:sp>
    </p:spTree>
    <p:extLst>
      <p:ext uri="{BB962C8B-B14F-4D97-AF65-F5344CB8AC3E}">
        <p14:creationId xmlns:p14="http://schemas.microsoft.com/office/powerpoint/2010/main" val="367733022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74218F4-92E0-D04C-BB27-25849AB017E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ADA5DEB-2219-E04E-B3F6-9CEF3E38799B}"/>
              </a:ext>
            </a:extLst>
          </p:cNvPr>
          <p:cNvSpPr>
            <a:spLocks noGrp="1" noChangeArrowheads="1"/>
          </p:cNvSpPr>
          <p:nvPr>
            <p:ph type="sldNum" sz="quarter" idx="11"/>
          </p:nvPr>
        </p:nvSpPr>
        <p:spPr>
          <a:ln/>
        </p:spPr>
        <p:txBody>
          <a:bodyPr/>
          <a:lstStyle>
            <a:lvl1pPr>
              <a:defRPr/>
            </a:lvl1pPr>
          </a:lstStyle>
          <a:p>
            <a:pPr>
              <a:defRPr/>
            </a:pPr>
            <a:fld id="{A7275B1E-1F0C-8347-8A2D-F7FF8FA3E1F1}" type="slidenum">
              <a:rPr lang="en-US" altLang="en-US"/>
              <a:pPr>
                <a:defRPr/>
              </a:pPr>
              <a:t>‹#›</a:t>
            </a:fld>
            <a:endParaRPr lang="en-US" altLang="en-US"/>
          </a:p>
        </p:txBody>
      </p:sp>
    </p:spTree>
    <p:extLst>
      <p:ext uri="{BB962C8B-B14F-4D97-AF65-F5344CB8AC3E}">
        <p14:creationId xmlns:p14="http://schemas.microsoft.com/office/powerpoint/2010/main" val="389233305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77076116-9A8E-DD43-BB96-FF74C521A57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C6453045-3278-114F-9B94-E3CCF6BA765D}"/>
              </a:ext>
            </a:extLst>
          </p:cNvPr>
          <p:cNvSpPr>
            <a:spLocks noGrp="1" noChangeArrowheads="1"/>
          </p:cNvSpPr>
          <p:nvPr>
            <p:ph type="sldNum" sz="quarter" idx="11"/>
          </p:nvPr>
        </p:nvSpPr>
        <p:spPr>
          <a:ln/>
        </p:spPr>
        <p:txBody>
          <a:bodyPr/>
          <a:lstStyle>
            <a:lvl1pPr>
              <a:defRPr/>
            </a:lvl1pPr>
          </a:lstStyle>
          <a:p>
            <a:pPr>
              <a:defRPr/>
            </a:pPr>
            <a:fld id="{B0A63811-0C88-424D-807E-72BFC158FD04}" type="slidenum">
              <a:rPr lang="en-US" altLang="en-US"/>
              <a:pPr>
                <a:defRPr/>
              </a:pPr>
              <a:t>‹#›</a:t>
            </a:fld>
            <a:endParaRPr lang="en-US" altLang="en-US"/>
          </a:p>
        </p:txBody>
      </p:sp>
    </p:spTree>
    <p:extLst>
      <p:ext uri="{BB962C8B-B14F-4D97-AF65-F5344CB8AC3E}">
        <p14:creationId xmlns:p14="http://schemas.microsoft.com/office/powerpoint/2010/main" val="9947553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CCB6FE-6843-6C43-9199-F29F5DA9153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D7F3DB-ED82-EF49-AE0E-16C445D66EBA}"/>
              </a:ext>
            </a:extLst>
          </p:cNvPr>
          <p:cNvSpPr>
            <a:spLocks noGrp="1" noChangeArrowheads="1"/>
          </p:cNvSpPr>
          <p:nvPr>
            <p:ph type="sldNum" sz="quarter" idx="11"/>
          </p:nvPr>
        </p:nvSpPr>
        <p:spPr>
          <a:ln/>
        </p:spPr>
        <p:txBody>
          <a:bodyPr/>
          <a:lstStyle>
            <a:lvl1pPr>
              <a:defRPr/>
            </a:lvl1pPr>
          </a:lstStyle>
          <a:p>
            <a:pPr>
              <a:defRPr/>
            </a:pPr>
            <a:fld id="{3727BDC7-4286-0348-B3E3-35EBC125A67C}" type="slidenum">
              <a:rPr lang="en-US" altLang="en-US"/>
              <a:pPr>
                <a:defRPr/>
              </a:pPr>
              <a:t>‹#›</a:t>
            </a:fld>
            <a:endParaRPr lang="en-US" altLang="en-US"/>
          </a:p>
        </p:txBody>
      </p:sp>
    </p:spTree>
    <p:extLst>
      <p:ext uri="{BB962C8B-B14F-4D97-AF65-F5344CB8AC3E}">
        <p14:creationId xmlns:p14="http://schemas.microsoft.com/office/powerpoint/2010/main" val="144256020"/>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C501A7E-E808-2A4D-A294-3FE38ED883D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5CA164-8BFD-454B-98A1-8883538D6EA8}"/>
              </a:ext>
            </a:extLst>
          </p:cNvPr>
          <p:cNvSpPr>
            <a:spLocks noGrp="1" noChangeArrowheads="1"/>
          </p:cNvSpPr>
          <p:nvPr>
            <p:ph type="sldNum" sz="quarter" idx="11"/>
          </p:nvPr>
        </p:nvSpPr>
        <p:spPr>
          <a:ln/>
        </p:spPr>
        <p:txBody>
          <a:bodyPr/>
          <a:lstStyle>
            <a:lvl1pPr>
              <a:defRPr/>
            </a:lvl1pPr>
          </a:lstStyle>
          <a:p>
            <a:pPr>
              <a:defRPr/>
            </a:pPr>
            <a:fld id="{203E3525-7C23-FA4A-84E9-CD20986B9C3D}" type="slidenum">
              <a:rPr lang="en-US" altLang="en-US"/>
              <a:pPr>
                <a:defRPr/>
              </a:pPr>
              <a:t>‹#›</a:t>
            </a:fld>
            <a:endParaRPr lang="en-US" altLang="en-US"/>
          </a:p>
        </p:txBody>
      </p:sp>
    </p:spTree>
    <p:extLst>
      <p:ext uri="{BB962C8B-B14F-4D97-AF65-F5344CB8AC3E}">
        <p14:creationId xmlns:p14="http://schemas.microsoft.com/office/powerpoint/2010/main" val="3584369426"/>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4C5C39E-8AAC-984A-99D0-C96378C34C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2EAD916-AFF0-5040-8789-7A5150BE3DA5}"/>
              </a:ext>
            </a:extLst>
          </p:cNvPr>
          <p:cNvSpPr>
            <a:spLocks noGrp="1" noChangeArrowheads="1"/>
          </p:cNvSpPr>
          <p:nvPr>
            <p:ph type="sldNum" sz="quarter" idx="11"/>
          </p:nvPr>
        </p:nvSpPr>
        <p:spPr>
          <a:ln/>
        </p:spPr>
        <p:txBody>
          <a:bodyPr/>
          <a:lstStyle>
            <a:lvl1pPr>
              <a:defRPr/>
            </a:lvl1pPr>
          </a:lstStyle>
          <a:p>
            <a:pPr>
              <a:defRPr/>
            </a:pPr>
            <a:fld id="{C9F34B8E-6385-4148-B32C-E4FF21BA5340}" type="slidenum">
              <a:rPr lang="en-US" altLang="en-US"/>
              <a:pPr>
                <a:defRPr/>
              </a:pPr>
              <a:t>‹#›</a:t>
            </a:fld>
            <a:endParaRPr lang="en-US" altLang="en-US"/>
          </a:p>
        </p:txBody>
      </p:sp>
    </p:spTree>
    <p:extLst>
      <p:ext uri="{BB962C8B-B14F-4D97-AF65-F5344CB8AC3E}">
        <p14:creationId xmlns:p14="http://schemas.microsoft.com/office/powerpoint/2010/main" val="208655920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38DED25-2CDF-1945-8893-6959FB69CF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3DC90B0-FB99-1C4D-A9D6-A99F30E87A88}"/>
              </a:ext>
            </a:extLst>
          </p:cNvPr>
          <p:cNvSpPr>
            <a:spLocks noGrp="1" noChangeArrowheads="1"/>
          </p:cNvSpPr>
          <p:nvPr>
            <p:ph type="sldNum" sz="quarter" idx="11"/>
          </p:nvPr>
        </p:nvSpPr>
        <p:spPr>
          <a:ln/>
        </p:spPr>
        <p:txBody>
          <a:bodyPr/>
          <a:lstStyle>
            <a:lvl1pPr>
              <a:defRPr/>
            </a:lvl1pPr>
          </a:lstStyle>
          <a:p>
            <a:pPr>
              <a:defRPr/>
            </a:pPr>
            <a:fld id="{7C58E949-C242-A64E-A739-C1B5ADFC6D10}" type="slidenum">
              <a:rPr lang="en-US" altLang="en-US"/>
              <a:pPr>
                <a:defRPr/>
              </a:pPr>
              <a:t>‹#›</a:t>
            </a:fld>
            <a:endParaRPr lang="en-US" altLang="en-US"/>
          </a:p>
        </p:txBody>
      </p:sp>
    </p:spTree>
    <p:extLst>
      <p:ext uri="{BB962C8B-B14F-4D97-AF65-F5344CB8AC3E}">
        <p14:creationId xmlns:p14="http://schemas.microsoft.com/office/powerpoint/2010/main" val="224672192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EE55F241-12A6-A04E-BE21-E2FB81C9E0B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97070D8-8DAD-7241-9957-9EFC528BD426}"/>
              </a:ext>
            </a:extLst>
          </p:cNvPr>
          <p:cNvSpPr>
            <a:spLocks noGrp="1" noChangeArrowheads="1"/>
          </p:cNvSpPr>
          <p:nvPr>
            <p:ph type="sldNum" sz="quarter" idx="11"/>
          </p:nvPr>
        </p:nvSpPr>
        <p:spPr>
          <a:ln/>
        </p:spPr>
        <p:txBody>
          <a:bodyPr/>
          <a:lstStyle>
            <a:lvl1pPr>
              <a:defRPr/>
            </a:lvl1pPr>
          </a:lstStyle>
          <a:p>
            <a:pPr>
              <a:defRPr/>
            </a:pPr>
            <a:fld id="{C963C093-3ACA-694F-A135-17D0BEB3F4A5}" type="slidenum">
              <a:rPr lang="en-US" altLang="en-US"/>
              <a:pPr>
                <a:defRPr/>
              </a:pPr>
              <a:t>‹#›</a:t>
            </a:fld>
            <a:endParaRPr lang="en-US" altLang="en-US"/>
          </a:p>
        </p:txBody>
      </p:sp>
    </p:spTree>
    <p:extLst>
      <p:ext uri="{BB962C8B-B14F-4D97-AF65-F5344CB8AC3E}">
        <p14:creationId xmlns:p14="http://schemas.microsoft.com/office/powerpoint/2010/main" val="2899848938"/>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71187121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30893635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61805898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48392793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28531967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103227001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221204839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782460148"/>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954216890"/>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87855536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173239397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98475452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45690612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54698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419361665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60909890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3795870866"/>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378762112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4077449246"/>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260446665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84403043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769496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34597058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300666581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45012416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21974506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91461868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4195707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627970822"/>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3169128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39100576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526064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0345636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266372512"/>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11744337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9383208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6087005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theme" Target="../theme/theme42.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58.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5" Type="http://schemas.openxmlformats.org/officeDocument/2006/relationships/theme" Target="../theme/theme43.xml"/><Relationship Id="rId4" Type="http://schemas.openxmlformats.org/officeDocument/2006/relationships/slideLayout" Target="../slideLayouts/slideLayout45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theme" Target="../theme/theme44.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1.pn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5.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46.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47.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1.pn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5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theme" Target="../theme/theme51.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theme" Target="../theme/theme52.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5.xml"/><Relationship Id="rId1" Type="http://schemas.openxmlformats.org/officeDocument/2006/relationships/slideLayout" Target="../slideLayouts/slideLayout56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4.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5.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91.xml"/><Relationship Id="rId1" Type="http://schemas.openxmlformats.org/officeDocument/2006/relationships/slideLayout" Target="../slideLayouts/slideLayout59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7.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image" Target="../media/image1.png"/><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8.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2022. 10. 31.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10/31/22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6102790"/>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 id="214748821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9858" name="Rectangle 1026">
            <a:extLst>
              <a:ext uri="{FF2B5EF4-FFF2-40B4-BE49-F238E27FC236}">
                <a16:creationId xmlns:a16="http://schemas.microsoft.com/office/drawing/2014/main" id="{69248EF4-3E69-B545-A84A-3629A8EF2DEA}"/>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49859" name="Rectangle 1027">
            <a:extLst>
              <a:ext uri="{FF2B5EF4-FFF2-40B4-BE49-F238E27FC236}">
                <a16:creationId xmlns:a16="http://schemas.microsoft.com/office/drawing/2014/main" id="{76028715-7B83-A94D-8964-AD03F51D6623}"/>
              </a:ext>
            </a:extLst>
          </p:cNvPr>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98DCC22-FAD6-A244-9758-A06739651D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defRPr>
            </a:lvl1pPr>
          </a:lstStyle>
          <a:p>
            <a:pPr>
              <a:defRPr/>
            </a:pPr>
            <a:endParaRPr lang="en-US" altLang="en-US"/>
          </a:p>
        </p:txBody>
      </p:sp>
      <p:sp>
        <p:nvSpPr>
          <p:cNvPr id="100358" name="Rectangle 1030">
            <a:extLst>
              <a:ext uri="{FF2B5EF4-FFF2-40B4-BE49-F238E27FC236}">
                <a16:creationId xmlns:a16="http://schemas.microsoft.com/office/drawing/2014/main" id="{88BD0DCB-AF21-E243-BA84-578BB306200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latin typeface="Garamond" pitchFamily="18" charset="0"/>
              </a:defRPr>
            </a:lvl1pPr>
          </a:lstStyle>
          <a:p>
            <a:pPr>
              <a:defRPr/>
            </a:pPr>
            <a:fld id="{80C0A34F-326B-4141-AEB1-5680B50808E3}" type="slidenum">
              <a:rPr lang="en-US" altLang="en-US"/>
              <a:pPr>
                <a:defRPr/>
              </a:pPr>
              <a:t>‹#›</a:t>
            </a:fld>
            <a:endParaRPr lang="en-US" altLang="en-US"/>
          </a:p>
        </p:txBody>
      </p:sp>
      <p:sp>
        <p:nvSpPr>
          <p:cNvPr id="249862" name="Line 1032">
            <a:extLst>
              <a:ext uri="{FF2B5EF4-FFF2-40B4-BE49-F238E27FC236}">
                <a16:creationId xmlns:a16="http://schemas.microsoft.com/office/drawing/2014/main" id="{5882E6FE-A590-4046-970B-5C757A356BB7}"/>
              </a:ext>
            </a:extLst>
          </p:cNvPr>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863" name="Line 1033">
            <a:extLst>
              <a:ext uri="{FF2B5EF4-FFF2-40B4-BE49-F238E27FC236}">
                <a16:creationId xmlns:a16="http://schemas.microsoft.com/office/drawing/2014/main" id="{0DDADD4F-5184-5647-B349-2A12A9A3454A}"/>
              </a:ext>
            </a:extLst>
          </p:cNvPr>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49864" name="Picture 7" descr="safari.png">
            <a:extLst>
              <a:ext uri="{FF2B5EF4-FFF2-40B4-BE49-F238E27FC236}">
                <a16:creationId xmlns:a16="http://schemas.microsoft.com/office/drawing/2014/main" id="{6FA29B0F-0D97-7048-8D55-3A8259A5405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45207"/>
      </p:ext>
    </p:extLst>
  </p:cSld>
  <p:clrMap bg1="lt1" tx1="dk1" bg2="lt2" tx2="dk2" accent1="accent1" accent2="accent2" accent3="accent3" accent4="accent4" accent5="accent5" accent6="accent6" hlink="hlink" folHlink="folHlink"/>
  <p:sldLayoutIdLst>
    <p:sldLayoutId id="2147488214" r:id="rId1"/>
    <p:sldLayoutId id="2147488215" r:id="rId2"/>
    <p:sldLayoutId id="2147488216" r:id="rId3"/>
    <p:sldLayoutId id="2147488217" r:id="rId4"/>
    <p:sldLayoutId id="2147488218" r:id="rId5"/>
    <p:sldLayoutId id="2147488219" r:id="rId6"/>
    <p:sldLayoutId id="2147488220" r:id="rId7"/>
    <p:sldLayoutId id="2147488221" r:id="rId8"/>
    <p:sldLayoutId id="2147488222" r:id="rId9"/>
    <p:sldLayoutId id="2147488223" r:id="rId10"/>
    <p:sldLayoutId id="214748822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rgbClr val="7FC1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Tree>
    <p:extLst>
      <p:ext uri="{BB962C8B-B14F-4D97-AF65-F5344CB8AC3E}">
        <p14:creationId xmlns:p14="http://schemas.microsoft.com/office/powerpoint/2010/main" val="1798587366"/>
      </p:ext>
    </p:extLst>
  </p:cSld>
  <p:clrMap bg1="lt1" tx1="dk1" bg2="lt2" tx2="dk2" accent1="accent1" accent2="accent2" accent3="accent3" accent4="accent4" accent5="accent5" accent6="accent6" hlink="hlink" folHlink="folHlink"/>
  <p:sldLayoutIdLst>
    <p:sldLayoutId id="2147488226" r:id="rId1"/>
    <p:sldLayoutId id="2147488227" r:id="rId2"/>
    <p:sldLayoutId id="2147488228" r:id="rId3"/>
    <p:sldLayoutId id="2147488229" r:id="rId4"/>
    <p:sldLayoutId id="2147488230" r:id="rId5"/>
    <p:sldLayoutId id="2147488231" r:id="rId6"/>
    <p:sldLayoutId id="2147488232" r:id="rId7"/>
    <p:sldLayoutId id="2147488233" r:id="rId8"/>
    <p:sldLayoutId id="2147488234" r:id="rId9"/>
    <p:sldLayoutId id="2147488235" r:id="rId10"/>
    <p:sldLayoutId id="2147488236" r:id="rId11"/>
    <p:sldLayoutId id="2147488237"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83698"/>
      </p:ext>
    </p:extLst>
  </p:cSld>
  <p:clrMap bg1="lt1" tx1="dk1" bg2="lt2" tx2="dk2" accent1="accent1" accent2="accent2" accent3="accent3" accent4="accent4" accent5="accent5" accent6="accent6" hlink="hlink" folHlink="folHlink"/>
  <p:sldLayoutIdLst>
    <p:sldLayoutId id="2147488239" r:id="rId1"/>
    <p:sldLayoutId id="2147488240" r:id="rId2"/>
    <p:sldLayoutId id="2147488241" r:id="rId3"/>
    <p:sldLayoutId id="2147488242"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2842715"/>
      </p:ext>
    </p:extLst>
  </p:cSld>
  <p:clrMap bg1="lt1" tx1="dk1" bg2="lt2" tx2="dk2" accent1="accent1" accent2="accent2" accent3="accent3" accent4="accent4" accent5="accent5" accent6="accent6" hlink="hlink" folHlink="folHlink"/>
  <p:sldLayoutIdLst>
    <p:sldLayoutId id="2147488244" r:id="rId1"/>
    <p:sldLayoutId id="2147488245" r:id="rId2"/>
    <p:sldLayoutId id="2147488246" r:id="rId3"/>
    <p:sldLayoutId id="2147488247" r:id="rId4"/>
    <p:sldLayoutId id="2147488248" r:id="rId5"/>
    <p:sldLayoutId id="2147488249" r:id="rId6"/>
    <p:sldLayoutId id="2147488250" r:id="rId7"/>
    <p:sldLayoutId id="2147488251" r:id="rId8"/>
    <p:sldLayoutId id="2147488252" r:id="rId9"/>
    <p:sldLayoutId id="2147488253" r:id="rId10"/>
    <p:sldLayoutId id="2147488254" r:id="rId11"/>
    <p:sldLayoutId id="21474882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56657446"/>
      </p:ext>
    </p:extLst>
  </p:cSld>
  <p:clrMap bg1="lt1" tx1="dk1" bg2="lt2" tx2="dk2" accent1="accent1" accent2="accent2" accent3="accent3" accent4="accent4" accent5="accent5" accent6="accent6" hlink="hlink" folHlink="folHlink"/>
  <p:sldLayoutIdLst>
    <p:sldLayoutId id="2147488257" r:id="rId1"/>
    <p:sldLayoutId id="2147488258" r:id="rId2"/>
    <p:sldLayoutId id="2147488259" r:id="rId3"/>
    <p:sldLayoutId id="2147488260" r:id="rId4"/>
    <p:sldLayoutId id="2147488261" r:id="rId5"/>
    <p:sldLayoutId id="2147488262" r:id="rId6"/>
    <p:sldLayoutId id="2147488263" r:id="rId7"/>
    <p:sldLayoutId id="2147488264" r:id="rId8"/>
    <p:sldLayoutId id="2147488265" r:id="rId9"/>
    <p:sldLayoutId id="2147488266" r:id="rId10"/>
    <p:sldLayoutId id="21474882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87848796"/>
      </p:ext>
    </p:extLst>
  </p:cSld>
  <p:clrMap bg1="lt1" tx1="dk1" bg2="lt2" tx2="dk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 id="2147488280"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29691858"/>
      </p:ext>
    </p:extLst>
  </p:cSld>
  <p:clrMap bg1="lt1" tx1="dk1" bg2="lt2" tx2="dk2" accent1="accent1" accent2="accent2" accent3="accent3" accent4="accent4" accent5="accent5" accent6="accent6" hlink="hlink" folHlink="folHlink"/>
  <p:sldLayoutIdLst>
    <p:sldLayoutId id="2147488282" r:id="rId1"/>
    <p:sldLayoutId id="2147488283" r:id="rId2"/>
    <p:sldLayoutId id="2147488284" r:id="rId3"/>
    <p:sldLayoutId id="2147488285" r:id="rId4"/>
    <p:sldLayoutId id="2147488286" r:id="rId5"/>
    <p:sldLayoutId id="2147488287" r:id="rId6"/>
    <p:sldLayoutId id="2147488288" r:id="rId7"/>
    <p:sldLayoutId id="2147488289" r:id="rId8"/>
    <p:sldLayoutId id="2147488290" r:id="rId9"/>
    <p:sldLayoutId id="2147488291" r:id="rId10"/>
    <p:sldLayoutId id="2147488292" r:id="rId11"/>
    <p:sldLayoutId id="214748829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25905354"/>
      </p:ext>
    </p:extLst>
  </p:cSld>
  <p:clrMap bg1="lt1" tx1="dk1" bg2="lt2" tx2="dk2" accent1="accent1" accent2="accent2" accent3="accent3" accent4="accent4" accent5="accent5" accent6="accent6" hlink="hlink" folHlink="folHlink"/>
  <p:sldLayoutIdLst>
    <p:sldLayoutId id="2147488295" r:id="rId1"/>
    <p:sldLayoutId id="2147488296" r:id="rId2"/>
    <p:sldLayoutId id="2147488297" r:id="rId3"/>
    <p:sldLayoutId id="2147488298" r:id="rId4"/>
    <p:sldLayoutId id="2147488299" r:id="rId5"/>
    <p:sldLayoutId id="2147488300" r:id="rId6"/>
    <p:sldLayoutId id="2147488301" r:id="rId7"/>
    <p:sldLayoutId id="2147488302" r:id="rId8"/>
    <p:sldLayoutId id="2147488303" r:id="rId9"/>
    <p:sldLayoutId id="2147488304" r:id="rId10"/>
    <p:sldLayoutId id="21474883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733970302"/>
      </p:ext>
    </p:extLst>
  </p:cSld>
  <p:clrMap bg1="lt1" tx1="dk1" bg2="lt2" tx2="dk2" accent1="accent1" accent2="accent2" accent3="accent3" accent4="accent4" accent5="accent5" accent6="accent6" hlink="hlink" folHlink="folHlink"/>
  <p:sldLayoutIdLst>
    <p:sldLayoutId id="2147488307" r:id="rId1"/>
    <p:sldLayoutId id="2147488308" r:id="rId2"/>
    <p:sldLayoutId id="2147488309" r:id="rId3"/>
    <p:sldLayoutId id="2147488310" r:id="rId4"/>
    <p:sldLayoutId id="2147488311" r:id="rId5"/>
    <p:sldLayoutId id="2147488312" r:id="rId6"/>
    <p:sldLayoutId id="2147488313" r:id="rId7"/>
    <p:sldLayoutId id="2147488314" r:id="rId8"/>
    <p:sldLayoutId id="2147488315" r:id="rId9"/>
    <p:sldLayoutId id="2147488316" r:id="rId10"/>
    <p:sldLayoutId id="214748831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0768996"/>
      </p:ext>
    </p:extLst>
  </p:cSld>
  <p:clrMap bg1="lt1" tx1="dk1" bg2="lt2" tx2="dk2" accent1="accent1" accent2="accent2" accent3="accent3" accent4="accent4" accent5="accent5" accent6="accent6" hlink="hlink" folHlink="folHlink"/>
  <p:sldLayoutIdLst>
    <p:sldLayoutId id="2147488319" r:id="rId1"/>
    <p:sldLayoutId id="2147488320" r:id="rId2"/>
    <p:sldLayoutId id="2147488321" r:id="rId3"/>
    <p:sldLayoutId id="2147488322" r:id="rId4"/>
    <p:sldLayoutId id="2147488323" r:id="rId5"/>
    <p:sldLayoutId id="2147488324" r:id="rId6"/>
    <p:sldLayoutId id="2147488325" r:id="rId7"/>
    <p:sldLayoutId id="2147488326" r:id="rId8"/>
    <p:sldLayoutId id="2147488327" r:id="rId9"/>
    <p:sldLayoutId id="2147488328" r:id="rId10"/>
    <p:sldLayoutId id="214748832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995559"/>
      </p:ext>
    </p:extLst>
  </p:cSld>
  <p:clrMap bg1="lt1" tx1="dk1" bg2="lt2" tx2="dk2" accent1="accent1" accent2="accent2" accent3="accent3" accent4="accent4" accent5="accent5" accent6="accent6" hlink="hlink" folHlink="folHlink"/>
  <p:sldLayoutIdLst>
    <p:sldLayoutId id="2147488331" r:id="rId1"/>
    <p:sldLayoutId id="2147488332" r:id="rId2"/>
    <p:sldLayoutId id="2147488333" r:id="rId3"/>
    <p:sldLayoutId id="2147488334" r:id="rId4"/>
    <p:sldLayoutId id="2147488335" r:id="rId5"/>
    <p:sldLayoutId id="2147488336" r:id="rId6"/>
    <p:sldLayoutId id="2147488337" r:id="rId7"/>
    <p:sldLayoutId id="2147488338" r:id="rId8"/>
    <p:sldLayoutId id="2147488339" r:id="rId9"/>
    <p:sldLayoutId id="2147488340" r:id="rId10"/>
    <p:sldLayoutId id="2147488341" r:id="rId11"/>
    <p:sldLayoutId id="214748834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4551092"/>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79205"/>
      </p:ext>
    </p:extLst>
  </p:cSld>
  <p:clrMap bg1="lt1" tx1="dk1" bg2="lt2" tx2="dk2" accent1="accent1" accent2="accent2" accent3="accent3" accent4="accent4" accent5="accent5" accent6="accent6" hlink="hlink" folHlink="folHlink"/>
  <p:sldLayoutIdLst>
    <p:sldLayoutId id="2147488360" r:id="rId1"/>
    <p:sldLayoutId id="21474883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4193922-6134-7948-9137-2E5B8D9C291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F539B65D-748C-974F-A932-F79F35E252D6}"/>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77CA2CB9-F24C-5E45-831A-419127340138}" type="slidenum">
              <a:rPr lang="en-US" altLang="en-US"/>
              <a:pPr>
                <a:defRPr/>
              </a:pPr>
              <a:t>‹#›</a:t>
            </a:fld>
            <a:endParaRPr lang="en-US" altLang="en-US"/>
          </a:p>
        </p:txBody>
      </p:sp>
      <p:sp>
        <p:nvSpPr>
          <p:cNvPr id="1030" name="Line 1032">
            <a:extLst>
              <a:ext uri="{FF2B5EF4-FFF2-40B4-BE49-F238E27FC236}">
                <a16:creationId xmlns:a16="http://schemas.microsoft.com/office/drawing/2014/main" id="{81ED38AC-4E34-6E46-B9C1-7D880424671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3094ABAD-0C8B-604E-94E7-BFA539131366}"/>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86719823"/>
      </p:ext>
    </p:extLst>
  </p:cSld>
  <p:clrMap bg1="lt1" tx1="dk1" bg2="lt2" tx2="dk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 id="21474883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09720579"/>
      </p:ext>
    </p:extLst>
  </p:cSld>
  <p:clrMap bg1="lt1" tx1="dk1" bg2="lt2" tx2="dk2" accent1="accent1" accent2="accent2" accent3="accent3" accent4="accent4" accent5="accent5" accent6="accent6" hlink="hlink" folHlink="folHlink"/>
  <p:sldLayoutIdLst>
    <p:sldLayoutId id="2147488376" r:id="rId1"/>
    <p:sldLayoutId id="2147488377" r:id="rId2"/>
    <p:sldLayoutId id="2147488378" r:id="rId3"/>
    <p:sldLayoutId id="2147488379" r:id="rId4"/>
    <p:sldLayoutId id="2147488380" r:id="rId5"/>
    <p:sldLayoutId id="2147488381" r:id="rId6"/>
    <p:sldLayoutId id="2147488382" r:id="rId7"/>
    <p:sldLayoutId id="2147488383" r:id="rId8"/>
    <p:sldLayoutId id="2147488384" r:id="rId9"/>
    <p:sldLayoutId id="2147488385" r:id="rId10"/>
    <p:sldLayoutId id="2147488386" r:id="rId11"/>
    <p:sldLayoutId id="214748838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10/31/22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115612957"/>
      </p:ext>
    </p:extLst>
  </p:cSld>
  <p:clrMap bg1="lt1" tx1="dk1" bg2="lt2" tx2="dk2" accent1="accent1" accent2="accent2" accent3="accent3" accent4="accent4" accent5="accent5" accent6="accent6" hlink="hlink" folHlink="folHlink"/>
  <p:sldLayoutIdLst>
    <p:sldLayoutId id="2147488389" r:id="rId1"/>
    <p:sldLayoutId id="2147488390"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36842945"/>
      </p:ext>
    </p:extLst>
  </p:cSld>
  <p:clrMap bg1="lt1" tx1="dk1" bg2="lt2" tx2="dk2" accent1="accent1" accent2="accent2" accent3="accent3" accent4="accent4" accent5="accent5" accent6="accent6" hlink="hlink" folHlink="folHlink"/>
  <p:sldLayoutIdLst>
    <p:sldLayoutId id="2147488395" r:id="rId1"/>
    <p:sldLayoutId id="2147488396" r:id="rId2"/>
    <p:sldLayoutId id="2147488397" r:id="rId3"/>
    <p:sldLayoutId id="2147488398" r:id="rId4"/>
    <p:sldLayoutId id="2147488399" r:id="rId5"/>
    <p:sldLayoutId id="2147488400" r:id="rId6"/>
    <p:sldLayoutId id="2147488401" r:id="rId7"/>
    <p:sldLayoutId id="2147488402" r:id="rId8"/>
    <p:sldLayoutId id="2147488403" r:id="rId9"/>
    <p:sldLayoutId id="2147488404" r:id="rId10"/>
    <p:sldLayoutId id="2147488405" r:id="rId11"/>
    <p:sldLayoutId id="214748840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4863066"/>
      </p:ext>
    </p:extLst>
  </p:cSld>
  <p:clrMap bg1="lt1" tx1="dk1" bg2="lt2" tx2="dk2" accent1="accent1" accent2="accent2" accent3="accent3" accent4="accent4" accent5="accent5" accent6="accent6" hlink="hlink" folHlink="folHlink"/>
  <p:sldLayoutIdLst>
    <p:sldLayoutId id="2147488408" r:id="rId1"/>
    <p:sldLayoutId id="2147488409" r:id="rId2"/>
    <p:sldLayoutId id="2147488410" r:id="rId3"/>
    <p:sldLayoutId id="2147488411" r:id="rId4"/>
    <p:sldLayoutId id="2147488412" r:id="rId5"/>
    <p:sldLayoutId id="2147488413" r:id="rId6"/>
    <p:sldLayoutId id="2147488414" r:id="rId7"/>
    <p:sldLayoutId id="2147488415" r:id="rId8"/>
    <p:sldLayoutId id="2147488416" r:id="rId9"/>
    <p:sldLayoutId id="2147488417" r:id="rId10"/>
    <p:sldLayoutId id="21474884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hyperlink" Target="https://doi.org/10.1093/bioinformatics/btac554"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hyperlink" Target="https://github.com/CMU-SAFARI/FastRemap"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6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arxiv.org/pdf/2008.00961.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04.xml.rels><?xml version="1.0" encoding="UTF-8" standalone="yes"?>
<Relationships xmlns="http://schemas.openxmlformats.org/package/2006/relationships"><Relationship Id="rId3" Type="http://schemas.openxmlformats.org/officeDocument/2006/relationships/hyperlink" Target="https://emea.illumina.com/products/by-type/informatics-products/dragen-bio-it-platform.html" TargetMode="External"/><Relationship Id="rId2" Type="http://schemas.openxmlformats.org/officeDocument/2006/relationships/image" Target="../media/image147.png"/><Relationship Id="rId1" Type="http://schemas.openxmlformats.org/officeDocument/2006/relationships/slideLayout" Target="../slideLayouts/slideLayout553.xml"/><Relationship Id="rId4" Type="http://schemas.openxmlformats.org/officeDocument/2006/relationships/hyperlink" Target="https://emea.illumina.com/company/news-center/press-releases/2018/2349147.html"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tiff"/><Relationship Id="rId1" Type="http://schemas.openxmlformats.org/officeDocument/2006/relationships/slideLayout" Target="../slideLayouts/slideLayout557.xml"/><Relationship Id="rId4" Type="http://schemas.openxmlformats.org/officeDocument/2006/relationships/hyperlink" Target="https://developer.nvidia.com/clara-parabricks"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blogs.nvidia.com/blog/2022/03/22/nvidia-hopper-accelerates-dynamic-programming-using-dpx-instructions/" TargetMode="External"/><Relationship Id="rId2" Type="http://schemas.openxmlformats.org/officeDocument/2006/relationships/image" Target="../media/image150.png"/><Relationship Id="rId1" Type="http://schemas.openxmlformats.org/officeDocument/2006/relationships/slideLayout" Target="../slideLayouts/slideLayout55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6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arxiv.org/pdf/2008.0096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gif"/></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NCagwf0ivT0" TargetMode="External"/><Relationship Id="rId2" Type="http://schemas.openxmlformats.org/officeDocument/2006/relationships/image" Target="../media/image151.png"/><Relationship Id="rId1" Type="http://schemas.openxmlformats.org/officeDocument/2006/relationships/slideLayout" Target="../slideLayouts/slideLayout567.xml"/></Relationships>
</file>

<file path=ppt/slides/_rels/slide11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14.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152.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42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422.xml"/><Relationship Id="rId5" Type="http://schemas.openxmlformats.org/officeDocument/2006/relationships/image" Target="../media/image116.png"/><Relationship Id="rId4" Type="http://schemas.openxmlformats.org/officeDocument/2006/relationships/hyperlink" Target="https://arxiv.org/pdf/2012.03112.pdf"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422.xml"/><Relationship Id="rId4" Type="http://schemas.openxmlformats.org/officeDocument/2006/relationships/image" Target="../media/image117.png"/></Relationships>
</file>

<file path=ppt/slides/_rels/slide117.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18.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20.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24.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github.com/CMU-SAFARI/Molecules2Variations" TargetMode="External"/><Relationship Id="rId2" Type="http://schemas.openxmlformats.org/officeDocument/2006/relationships/hyperlink" Target="https://arxiv.org/abs/2205.07957" TargetMode="External"/><Relationship Id="rId1" Type="http://schemas.openxmlformats.org/officeDocument/2006/relationships/slideLayout" Target="../slideLayouts/slideLayout553.xml"/><Relationship Id="rId5" Type="http://schemas.openxmlformats.org/officeDocument/2006/relationships/hyperlink" Target="https://arxiv.org/pdf/2205.07957.pdf" TargetMode="External"/><Relationship Id="rId4" Type="http://schemas.openxmlformats.org/officeDocument/2006/relationships/image" Target="../media/image25.png"/></Relationships>
</file>

<file path=ppt/slides/_rels/slide122.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541.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2" Type="http://schemas.openxmlformats.org/officeDocument/2006/relationships/hyperlink" Target="https://safari.ethz.ch/projects_and_seminars/spring2022/doku.php?id=bioinformatics" TargetMode="External"/><Relationship Id="rId1" Type="http://schemas.openxmlformats.org/officeDocument/2006/relationships/slideLayout" Target="../slideLayouts/slideLayout553.xml"/><Relationship Id="rId6" Type="http://schemas.openxmlformats.org/officeDocument/2006/relationships/image" Target="../media/image154.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DEL_5A_Y3TI&amp;list=PL5Q2soXY2Zi8NrPDgOR1yRU_Cxxjw-u18"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safari.ethz.ch/projects_and_seminars/fall2021/doku.php?id=bioinformatics" TargetMode="External"/><Relationship Id="rId7" Type="http://schemas.openxmlformats.org/officeDocument/2006/relationships/image" Target="../media/image155.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3.xml"/><Relationship Id="rId6" Type="http://schemas.openxmlformats.org/officeDocument/2006/relationships/hyperlink" Target="https://www.youtube.com/watch?v=MnogTeMjY8k&amp;list=PL5Q2soXY2Zi8sngH-TrNZnDhDkPq55J9J"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461.xml"/><Relationship Id="rId6" Type="http://schemas.openxmlformats.org/officeDocument/2006/relationships/image" Target="../media/image156.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LbC0EZY8yw4&amp;list=PL5Q2soXY2Zi_uej3aY39YB5pfW4SJ7LlN" TargetMode="External"/><Relationship Id="rId2" Type="http://schemas.openxmlformats.org/officeDocument/2006/relationships/hyperlink" Target="https://safari.ethz.ch/digitaltechnik/spring2022/doku.php?id=schedule" TargetMode="External"/><Relationship Id="rId1" Type="http://schemas.openxmlformats.org/officeDocument/2006/relationships/slideLayout" Target="../slideLayouts/slideLayout55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cpXdE3HwvK0&amp;list=PL5Q2soXY2Zi97Ya5DEUpMpO2bbAoaG7c6" TargetMode="External"/><Relationship Id="rId4" Type="http://schemas.openxmlformats.org/officeDocument/2006/relationships/hyperlink" Target="https://safari.ethz.ch/digitaltechnik/spring2021/doku.php?id=schedule" TargetMode="External"/><Relationship Id="rId9" Type="http://schemas.openxmlformats.org/officeDocument/2006/relationships/hyperlink" Target="https://www.youtube.com/onurmutlulectures"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7" Type="http://schemas.openxmlformats.org/officeDocument/2006/relationships/image" Target="../media/image158.png"/><Relationship Id="rId2" Type="http://schemas.openxmlformats.org/officeDocument/2006/relationships/hyperlink" Target="https://safari.ethz.ch/architecture_seminar/spring2022/doku.php?id=schedule" TargetMode="External"/><Relationship Id="rId1" Type="http://schemas.openxmlformats.org/officeDocument/2006/relationships/slideLayout" Target="../slideLayouts/slideLayout553.xml"/><Relationship Id="rId6" Type="http://schemas.openxmlformats.org/officeDocument/2006/relationships/hyperlink" Target="https://www.youtube.com/watch?v=4TcP297mdsI&amp;list=PL5Q2soXY2Zi_7UBNmC9B8Yr5JSwTG9yH4" TargetMode="External"/><Relationship Id="rId5" Type="http://schemas.openxmlformats.org/officeDocument/2006/relationships/hyperlink" Target="https://www.youtube.com/watch?v=rS9UPk509AQ&amp;list=PL5Q2soXY2Zi_hxizriwKmFHgcoe2Q8-m0" TargetMode="External"/><Relationship Id="rId4" Type="http://schemas.openxmlformats.org/officeDocument/2006/relationships/hyperlink" Target="https://safari.ethz.ch/architecture_seminar/fall2021/doku.php?id=schedule"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safari.ethz.ch/projects_and_seminars/spring2022/doku.php?id=processing_in_memory"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2" Type="http://schemas.openxmlformats.org/officeDocument/2006/relationships/hyperlink" Target="https://safari.ethz.ch/projects_and_seminars/spring2022/doku.php?id=heterogeneous_systems" TargetMode="External"/><Relationship Id="rId1" Type="http://schemas.openxmlformats.org/officeDocument/2006/relationships/slideLayout" Target="../slideLayouts/slideLayout593.xml"/><Relationship Id="rId6" Type="http://schemas.openxmlformats.org/officeDocument/2006/relationships/image" Target="../media/image160.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oFO5fTrgFIY&amp;list=PL5Q2soXY2Zi9XrgXR38IM_FTjmY6h7Gz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13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s://safari.ethz.ch/projects_and_seminars/spring2022/doku.php?id=hw_sw_codesign" TargetMode="External"/><Relationship Id="rId7" Type="http://schemas.openxmlformats.org/officeDocument/2006/relationships/image" Target="../media/image161.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3.xml"/><Relationship Id="rId6" Type="http://schemas.openxmlformats.org/officeDocument/2006/relationships/hyperlink" Target="https://youtube.com/playlist?list=PL5Q2soXY2Zi8nH7un3ghD2nutKWWDk-NK"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safari.ethz.ch/projects_and_seminars/spring2022/doku.php?id=modern_ssds" TargetMode="External"/><Relationship Id="rId7" Type="http://schemas.openxmlformats.org/officeDocument/2006/relationships/image" Target="../media/image164.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3.xml"/><Relationship Id="rId6" Type="http://schemas.openxmlformats.org/officeDocument/2006/relationships/image" Target="../media/image163.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_q4rm71DsY4&amp;list=PL5Q2soXY2Zi8vabcse1kL22DEcgMl2RAq"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safari.ethz.ch/" TargetMode="External"/><Relationship Id="rId1" Type="http://schemas.openxmlformats.org/officeDocument/2006/relationships/slideLayout" Target="../slideLayouts/slideLayout422.xml"/></Relationships>
</file>

<file path=ppt/slides/_rels/slide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6.png"/><Relationship Id="rId1" Type="http://schemas.openxmlformats.org/officeDocument/2006/relationships/slideLayout" Target="../slideLayouts/slideLayout457.xml"/><Relationship Id="rId6" Type="http://schemas.openxmlformats.org/officeDocument/2006/relationships/hyperlink" Target="https://safari.ethz.ch/safari-newsletter-january-2021/" TargetMode="External"/><Relationship Id="rId5" Type="http://schemas.openxmlformats.org/officeDocument/2006/relationships/image" Target="../media/image167.jpeg"/><Relationship Id="rId4" Type="http://schemas.openxmlformats.org/officeDocument/2006/relationships/hyperlink" Target="http://www.safari.ethz.ch/"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461.xml"/></Relationships>
</file>

<file path=ppt/slides/_rels/slide13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461.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461.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96.xml"/></Relationships>
</file>

<file path=ppt/slides/_rels/slide1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github.com/CMU-SAFARI/" TargetMode="External"/><Relationship Id="rId1" Type="http://schemas.openxmlformats.org/officeDocument/2006/relationships/slideLayout" Target="../slideLayouts/slideLayout461.xml"/><Relationship Id="rId4" Type="http://schemas.openxmlformats.org/officeDocument/2006/relationships/image" Target="../media/image17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5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7.xml"/><Relationship Id="rId1" Type="http://schemas.openxmlformats.org/officeDocument/2006/relationships/slideLayout" Target="../slideLayouts/slideLayout605.xml"/></Relationships>
</file>

<file path=ppt/slides/_rels/slide142.xml.rels><?xml version="1.0" encoding="UTF-8" standalone="yes"?>
<Relationships xmlns="http://schemas.openxmlformats.org/package/2006/relationships"><Relationship Id="rId3" Type="http://schemas.openxmlformats.org/officeDocument/2006/relationships/hyperlink" Target="https://arxiv.org/pdf/2112.08687.pdf" TargetMode="External"/><Relationship Id="rId2" Type="http://schemas.openxmlformats.org/officeDocument/2006/relationships/notesSlide" Target="../notesSlides/notesSlide48.xml"/><Relationship Id="rId1" Type="http://schemas.openxmlformats.org/officeDocument/2006/relationships/slideLayout" Target="../slideLayouts/slideLayout605.xml"/><Relationship Id="rId6" Type="http://schemas.openxmlformats.org/officeDocument/2006/relationships/image" Target="../media/image174.png"/><Relationship Id="rId5" Type="http://schemas.openxmlformats.org/officeDocument/2006/relationships/hyperlink" Target="https://github.com/CMU-SAFARI/BLEND" TargetMode="External"/><Relationship Id="rId4" Type="http://schemas.openxmlformats.org/officeDocument/2006/relationships/hyperlink" Target="https://arxiv.org/abs/2112.08687"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arxiv.org/pdf/2207.09765.pdf" TargetMode="External"/><Relationship Id="rId2" Type="http://schemas.openxmlformats.org/officeDocument/2006/relationships/notesSlide" Target="../notesSlides/notesSlide49.xml"/><Relationship Id="rId1" Type="http://schemas.openxmlformats.org/officeDocument/2006/relationships/slideLayout" Target="../slideLayouts/slideLayout605.xml"/><Relationship Id="rId6" Type="http://schemas.openxmlformats.org/officeDocument/2006/relationships/image" Target="../media/image175.png"/><Relationship Id="rId5" Type="http://schemas.openxmlformats.org/officeDocument/2006/relationships/hyperlink" Target="https://github.com/CMU-SAFARI/ApHMM-GPU" TargetMode="External"/><Relationship Id="rId4" Type="http://schemas.openxmlformats.org/officeDocument/2006/relationships/hyperlink" Target="https://arxiv.org/abs/2207.09765"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people.inf.ethz.ch/omutlu/pub/AirLift_genome-remapper_arxiv21.pdf" TargetMode="External"/><Relationship Id="rId7" Type="http://schemas.openxmlformats.org/officeDocument/2006/relationships/image" Target="../media/image14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5" Type="http://schemas.openxmlformats.org/officeDocument/2006/relationships/hyperlink" Target="https://doi.org/10.1101/2021.02.16.431517" TargetMode="External"/><Relationship Id="rId4" Type="http://schemas.openxmlformats.org/officeDocument/2006/relationships/hyperlink" Target="https://arxiv.org/abs/1912.08735"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doi.org/10.1093/bioinformatics/btac55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hyperlink" Target="https://github.com/CMU-SAFARI/FastRemap"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github.com/CMU-SAFARI/COVIDHunter" TargetMode="External"/><Relationship Id="rId2" Type="http://schemas.openxmlformats.org/officeDocument/2006/relationships/hyperlink" Target="https://arxiv.org/pdf/2102.03667.pdf" TargetMode="External"/><Relationship Id="rId1" Type="http://schemas.openxmlformats.org/officeDocument/2006/relationships/slideLayout" Target="../slideLayouts/slideLayout553.xml"/><Relationship Id="rId4" Type="http://schemas.openxmlformats.org/officeDocument/2006/relationships/image" Target="../media/image176.png"/></Relationships>
</file>

<file path=ppt/slides/_rels/slide1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arxiv.org/pdf/2203.16261.pdf" TargetMode="External"/><Relationship Id="rId1" Type="http://schemas.openxmlformats.org/officeDocument/2006/relationships/slideLayout" Target="../slideLayouts/slideLayout553.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arxiv.org/pdf/2206.01932.pdf" TargetMode="External"/><Relationship Id="rId1" Type="http://schemas.openxmlformats.org/officeDocument/2006/relationships/slideLayout" Target="../slideLayouts/slideLayout557.xml"/></Relationships>
</file>

<file path=ppt/slides/_rels/slide149.xml.rels><?xml version="1.0" encoding="UTF-8" standalone="yes"?>
<Relationships xmlns="http://schemas.openxmlformats.org/package/2006/relationships"><Relationship Id="rId3" Type="http://schemas.openxmlformats.org/officeDocument/2006/relationships/hyperlink" Target="https://github.com/safaad/aim" TargetMode="External"/><Relationship Id="rId2" Type="http://schemas.openxmlformats.org/officeDocument/2006/relationships/hyperlink" Target="https://arxiv.org/abs/2208.01243" TargetMode="External"/><Relationship Id="rId1" Type="http://schemas.openxmlformats.org/officeDocument/2006/relationships/slideLayout" Target="../slideLayouts/slideLayout553.xml"/><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github.com/CMU-SAFARI/Scrooge" TargetMode="External"/><Relationship Id="rId2" Type="http://schemas.openxmlformats.org/officeDocument/2006/relationships/hyperlink" Target="https://arxiv.org/abs/2208.09985" TargetMode="External"/><Relationship Id="rId1" Type="http://schemas.openxmlformats.org/officeDocument/2006/relationships/slideLayout" Target="../slideLayouts/slideLayout553.xml"/><Relationship Id="rId4" Type="http://schemas.openxmlformats.org/officeDocument/2006/relationships/image" Target="../media/image179.png"/></Relationships>
</file>

<file path=ppt/slides/_rels/slide151.xml.rels><?xml version="1.0" encoding="UTF-8" standalone="yes"?>
<Relationships xmlns="http://schemas.openxmlformats.org/package/2006/relationships"><Relationship Id="rId3" Type="http://schemas.openxmlformats.org/officeDocument/2006/relationships/hyperlink" Target="https://github.com/CMU-SAFARI/Molecules2Variations" TargetMode="External"/><Relationship Id="rId2" Type="http://schemas.openxmlformats.org/officeDocument/2006/relationships/hyperlink" Target="https://arxiv.org/abs/2205.07957" TargetMode="External"/><Relationship Id="rId1" Type="http://schemas.openxmlformats.org/officeDocument/2006/relationships/slideLayout" Target="../slideLayouts/slideLayout553.xml"/><Relationship Id="rId4" Type="http://schemas.openxmlformats.org/officeDocument/2006/relationships/image" Target="../media/image25.png"/></Relationships>
</file>

<file path=ppt/slides/_rels/slide152.xml.rels><?xml version="1.0" encoding="UTF-8" standalone="yes"?>
<Relationships xmlns="http://schemas.openxmlformats.org/package/2006/relationships"><Relationship Id="rId3" Type="http://schemas.openxmlformats.org/officeDocument/2006/relationships/hyperlink" Target="https://arxiv.org/pdf/2204.02085.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hyperlink" Target="https://arxiv.org/abs/2204.02085"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541.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541.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557.xml"/><Relationship Id="rId4" Type="http://schemas.openxmlformats.org/officeDocument/2006/relationships/hyperlink" Target="https://arxiv.org/abs/2003.0011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tiff"/><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4.jpeg"/><Relationship Id="rId7" Type="http://schemas.openxmlformats.org/officeDocument/2006/relationships/image" Target="../media/image57.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png"/><Relationship Id="rId4" Type="http://schemas.openxmlformats.org/officeDocument/2006/relationships/image" Target="../media/image53.tiff"/><Relationship Id="rId9" Type="http://schemas.openxmlformats.org/officeDocument/2006/relationships/image" Target="../media/image59.tiff"/></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acb.com/smrt-science/smrt-sequencing/hifi-reads-for-highly-accurate-long-read-sequencing/" TargetMode="External"/><Relationship Id="rId2" Type="http://schemas.openxmlformats.org/officeDocument/2006/relationships/notesSlide" Target="../notesSlides/notesSlide12.xml"/><Relationship Id="rId1" Type="http://schemas.openxmlformats.org/officeDocument/2006/relationships/slideLayout" Target="../slideLayouts/slideLayout557.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arxiv.org/pdf/1711.08774.pdf" TargetMode="External"/><Relationship Id="rId7" Type="http://schemas.openxmlformats.org/officeDocument/2006/relationships/image" Target="../media/image67.png"/><Relationship Id="rId2" Type="http://schemas.openxmlformats.org/officeDocument/2006/relationships/hyperlink" Target="https://www.ncbi.nlm.nih.gov/pubmed/29617724" TargetMode="External"/><Relationship Id="rId1" Type="http://schemas.openxmlformats.org/officeDocument/2006/relationships/slideLayout" Target="../slideLayouts/slideLayout2.xml"/><Relationship Id="rId6" Type="http://schemas.openxmlformats.org/officeDocument/2006/relationships/hyperlink" Target="https://www.youtube.com/watch?v=Zug8FonO8Vo" TargetMode="External"/><Relationship Id="rId5" Type="http://schemas.openxmlformats.org/officeDocument/2006/relationships/hyperlink" Target="https://people.inf.ethz.ch/omutlu/pub/nanopore-sequencing-technology-and-tools-for-genome-assembly-AACBB18-talk.pdf" TargetMode="External"/><Relationship Id="rId4" Type="http://schemas.openxmlformats.org/officeDocument/2006/relationships/hyperlink" Target="https://people.inf.ethz.ch/omutlu/pub/nanopore-sequencing-technology-and-tools-for-genome-assembly-AACBB18-talk.ppt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ature.com/articles/s41587-019-0217-9" TargetMode="External"/><Relationship Id="rId2" Type="http://schemas.openxmlformats.org/officeDocument/2006/relationships/notesSlide" Target="../notesSlides/notesSlide13.xml"/><Relationship Id="rId1" Type="http://schemas.openxmlformats.org/officeDocument/2006/relationships/slideLayout" Target="../slideLayouts/slideLayout553.xml"/><Relationship Id="rId6" Type="http://schemas.openxmlformats.org/officeDocument/2006/relationships/image" Target="../media/image68.tiff"/><Relationship Id="rId5" Type="http://schemas.openxmlformats.org/officeDocument/2006/relationships/hyperlink" Target="https://pacbio.gs.washington.edu/" TargetMode="External"/><Relationship Id="rId4" Type="http://schemas.openxmlformats.org/officeDocument/2006/relationships/hyperlink" Target="https://labs.wsu.edu/genomicscore/illumina-sequencin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9.png"/><Relationship Id="rId7"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383.xml"/><Relationship Id="rId6" Type="http://schemas.openxmlformats.org/officeDocument/2006/relationships/image" Target="../media/image71.emf"/><Relationship Id="rId5" Type="http://schemas.openxmlformats.org/officeDocument/2006/relationships/oleObject" Target="../embeddings/oleObject1.bin"/><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Mangul-Lab-USC/review_technology_dictates_algorithms" TargetMode="External"/><Relationship Id="rId2" Type="http://schemas.openxmlformats.org/officeDocument/2006/relationships/hyperlink" Target="https://arxiv.org/abs/2003.00110" TargetMode="External"/><Relationship Id="rId1" Type="http://schemas.openxmlformats.org/officeDocument/2006/relationships/slideLayout" Target="../slideLayouts/slideLayout553.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9.png"/><Relationship Id="rId7" Type="http://schemas.openxmlformats.org/officeDocument/2006/relationships/oleObject" Target="../embeddings/oleObject4.bin"/><Relationship Id="rId2" Type="http://schemas.openxmlformats.org/officeDocument/2006/relationships/notesSlide" Target="../notesSlides/notesSlide15.xml"/><Relationship Id="rId1" Type="http://schemas.openxmlformats.org/officeDocument/2006/relationships/slideLayout" Target="../slideLayouts/slideLayout383.xml"/><Relationship Id="rId6" Type="http://schemas.openxmlformats.org/officeDocument/2006/relationships/image" Target="../media/image71.emf"/><Relationship Id="rId5" Type="http://schemas.openxmlformats.org/officeDocument/2006/relationships/oleObject" Target="../embeddings/oleObject3.bin"/><Relationship Id="rId4" Type="http://schemas.openxmlformats.org/officeDocument/2006/relationships/image" Target="../media/image70.jpeg"/><Relationship Id="rId9"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338.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www.scirp.org/journal/paperinformation.aspx?paperid=74603" TargetMode="Externa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57.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389.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1412.0348" TargetMode="External"/><Relationship Id="rId2" Type="http://schemas.openxmlformats.org/officeDocument/2006/relationships/image" Target="../media/image83.png"/><Relationship Id="rId1" Type="http://schemas.openxmlformats.org/officeDocument/2006/relationships/slideLayout" Target="../slideLayouts/slideLayout553.xml"/></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Mangul-Lab-USC/review_technology_dictates_algorithms" TargetMode="External"/><Relationship Id="rId2" Type="http://schemas.openxmlformats.org/officeDocument/2006/relationships/hyperlink" Target="https://arxiv.org/abs/2003.00110" TargetMode="External"/><Relationship Id="rId1" Type="http://schemas.openxmlformats.org/officeDocument/2006/relationships/slideLayout" Target="../slideLayouts/slideLayout553.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553.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53.xml"/><Relationship Id="rId6" Type="http://schemas.openxmlformats.org/officeDocument/2006/relationships/image" Target="../media/image16.jpeg"/><Relationship Id="rId5" Type="http://schemas.openxmlformats.org/officeDocument/2006/relationships/image" Target="../media/image15.tiff"/><Relationship Id="rId4" Type="http://schemas.openxmlformats.org/officeDocument/2006/relationships/image" Target="../media/image14.tiff"/></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2008.00961.pdf" TargetMode="External"/><Relationship Id="rId2" Type="http://schemas.openxmlformats.org/officeDocument/2006/relationships/image" Target="../media/image40.png"/><Relationship Id="rId1" Type="http://schemas.openxmlformats.org/officeDocument/2006/relationships/slideLayout" Target="../slideLayouts/slideLayout55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rxiv.org/pdf/2008.00961.pdf" TargetMode="External"/><Relationship Id="rId1" Type="http://schemas.openxmlformats.org/officeDocument/2006/relationships/slideLayout" Target="../slideLayouts/slideLayout5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84.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4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84.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6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arxiv.org/pdf/2008.00961.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people.inf.ethz.ch/omutlu/pub/shouji-genome-prealignment-filter_bionformatics19.pdf"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doi.org/10.1093/bioinformatics/btz234" TargetMode="External"/><Relationship Id="rId5" Type="http://schemas.openxmlformats.org/officeDocument/2006/relationships/hyperlink" Target="https://github.com/CMU-SAFARI/Shouji" TargetMode="External"/><Relationship Id="rId4" Type="http://schemas.openxmlformats.org/officeDocument/2006/relationships/hyperlink" Target="http://bioinformatics.oxfordjournals.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2.xml"/><Relationship Id="rId4" Type="http://schemas.openxmlformats.org/officeDocument/2006/relationships/image" Target="../media/image92.tiff"/></Relationships>
</file>

<file path=ppt/slides/_rels/slide54.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93.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4.xml"/><Relationship Id="rId1" Type="http://schemas.openxmlformats.org/officeDocument/2006/relationships/tags" Target="../tags/tag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4.xml"/><Relationship Id="rId1" Type="http://schemas.openxmlformats.org/officeDocument/2006/relationships/tags" Target="../tags/tag2.xml"/><Relationship Id="rId5" Type="http://schemas.openxmlformats.org/officeDocument/2006/relationships/image" Target="../media/image95.emf"/><Relationship Id="rId4" Type="http://schemas.openxmlformats.org/officeDocument/2006/relationships/image" Target="../media/image94.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4.xml"/><Relationship Id="rId1" Type="http://schemas.openxmlformats.org/officeDocument/2006/relationships/tags" Target="../tags/tag3.xml"/><Relationship Id="rId5" Type="http://schemas.openxmlformats.org/officeDocument/2006/relationships/image" Target="../media/image97.emf"/><Relationship Id="rId4" Type="http://schemas.openxmlformats.org/officeDocument/2006/relationships/image" Target="../media/image96.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84.xml"/><Relationship Id="rId1" Type="http://schemas.openxmlformats.org/officeDocument/2006/relationships/tags" Target="../tags/tag4.xml"/><Relationship Id="rId5" Type="http://schemas.openxmlformats.org/officeDocument/2006/relationships/image" Target="../media/image97.emf"/><Relationship Id="rId4" Type="http://schemas.openxmlformats.org/officeDocument/2006/relationships/image" Target="../media/image96.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rxiv.org/pdf/2008.00961.pdf" TargetMode="External"/><Relationship Id="rId1" Type="http://schemas.openxmlformats.org/officeDocument/2006/relationships/slideLayout" Target="../slideLayouts/slideLayout55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4.xml"/><Relationship Id="rId1" Type="http://schemas.openxmlformats.org/officeDocument/2006/relationships/tags" Target="../tags/tag5.xml"/></Relationships>
</file>

<file path=ppt/slides/_rels/slide62.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93.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hyperlink" Target="https://arxiv.org/pdf/2205.05883.pdf"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4.xml"/><Relationship Id="rId1" Type="http://schemas.openxmlformats.org/officeDocument/2006/relationships/tags" Target="../tags/tag6.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84.xml"/><Relationship Id="rId1" Type="http://schemas.openxmlformats.org/officeDocument/2006/relationships/tags" Target="../tags/tag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youtube.com/watch?v=gyjqYoyDP9s" TargetMode="External"/><Relationship Id="rId1" Type="http://schemas.openxmlformats.org/officeDocument/2006/relationships/slideLayout" Target="../slideLayouts/slideLayout605.xml"/></Relationships>
</file>

<file path=ppt/slides/_rels/slide69.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hyperlink" Target="https://arxiv.org/pdf/2205.05883.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24.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24.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04.tiff"/></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24.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05.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65.xml"/><Relationship Id="rId1" Type="http://schemas.openxmlformats.org/officeDocument/2006/relationships/tags" Target="../tags/tag8.xml"/><Relationship Id="rId5" Type="http://schemas.openxmlformats.org/officeDocument/2006/relationships/image" Target="../media/image107.svg"/><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35.xml"/><Relationship Id="rId7" Type="http://schemas.openxmlformats.org/officeDocument/2006/relationships/image" Target="../media/image111.svg"/><Relationship Id="rId2" Type="http://schemas.openxmlformats.org/officeDocument/2006/relationships/slideLayout" Target="../slideLayouts/slideLayout565.xml"/><Relationship Id="rId1" Type="http://schemas.openxmlformats.org/officeDocument/2006/relationships/tags" Target="../tags/tag9.xml"/><Relationship Id="rId6" Type="http://schemas.openxmlformats.org/officeDocument/2006/relationships/image" Target="../media/image110.png"/><Relationship Id="rId11" Type="http://schemas.openxmlformats.org/officeDocument/2006/relationships/image" Target="../media/image107.svg"/><Relationship Id="rId5" Type="http://schemas.openxmlformats.org/officeDocument/2006/relationships/image" Target="../media/image109.svg"/><Relationship Id="rId10" Type="http://schemas.openxmlformats.org/officeDocument/2006/relationships/image" Target="../media/image106.png"/><Relationship Id="rId4" Type="http://schemas.openxmlformats.org/officeDocument/2006/relationships/image" Target="../media/image108.png"/><Relationship Id="rId9" Type="http://schemas.openxmlformats.org/officeDocument/2006/relationships/image" Target="../media/image113.sv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65.xml"/><Relationship Id="rId1" Type="http://schemas.openxmlformats.org/officeDocument/2006/relationships/tags" Target="../tags/tag10.xml"/><Relationship Id="rId5" Type="http://schemas.openxmlformats.org/officeDocument/2006/relationships/image" Target="../media/image115.sv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CMU-SAFARI/Molecules2Variations" TargetMode="External"/><Relationship Id="rId2" Type="http://schemas.openxmlformats.org/officeDocument/2006/relationships/hyperlink" Target="https://arxiv.org/abs/2205.07957" TargetMode="External"/><Relationship Id="rId1" Type="http://schemas.openxmlformats.org/officeDocument/2006/relationships/slideLayout" Target="../slideLayouts/slideLayout553.xml"/><Relationship Id="rId5" Type="http://schemas.openxmlformats.org/officeDocument/2006/relationships/hyperlink" Target="https://arxiv.org/pdf/2205.07957.pdf" TargetMode="Externa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6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65.xml"/><Relationship Id="rId1" Type="http://schemas.openxmlformats.org/officeDocument/2006/relationships/tags" Target="../tags/tag11.xml"/><Relationship Id="rId5" Type="http://schemas.openxmlformats.org/officeDocument/2006/relationships/image" Target="../media/image115.svg"/><Relationship Id="rId4" Type="http://schemas.openxmlformats.org/officeDocument/2006/relationships/image" Target="../media/image11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65.xml"/><Relationship Id="rId1" Type="http://schemas.openxmlformats.org/officeDocument/2006/relationships/tags" Target="../tags/tag12.xml"/><Relationship Id="rId5" Type="http://schemas.openxmlformats.org/officeDocument/2006/relationships/image" Target="../media/image115.svg"/><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05.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422.xml"/><Relationship Id="rId5" Type="http://schemas.openxmlformats.org/officeDocument/2006/relationships/image" Target="../media/image116.png"/><Relationship Id="rId4" Type="http://schemas.openxmlformats.org/officeDocument/2006/relationships/hyperlink" Target="https://arxiv.org/pdf/1903.03988.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422.x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18.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25.tiff"/><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42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126.png"/></Relationships>
</file>

<file path=ppt/slides/_rels/slide89.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27.tiff"/><Relationship Id="rId1" Type="http://schemas.openxmlformats.org/officeDocument/2006/relationships/slideLayout" Target="../slideLayouts/slideLayout579.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2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0.xml"/><Relationship Id="rId1" Type="http://schemas.openxmlformats.org/officeDocument/2006/relationships/slideLayout" Target="../slideLayouts/slideLayout591.xml"/><Relationship Id="rId4" Type="http://schemas.openxmlformats.org/officeDocument/2006/relationships/hyperlink" Target="http://www.upmem.com/"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35.emf"/><Relationship Id="rId13" Type="http://schemas.openxmlformats.org/officeDocument/2006/relationships/hyperlink" Target="https://arxiv.org/pdf/2105.03814.pdf" TargetMode="External"/><Relationship Id="rId3" Type="http://schemas.openxmlformats.org/officeDocument/2006/relationships/image" Target="../media/image130.emf"/><Relationship Id="rId7" Type="http://schemas.openxmlformats.org/officeDocument/2006/relationships/image" Target="../media/image134.emf"/><Relationship Id="rId12" Type="http://schemas.openxmlformats.org/officeDocument/2006/relationships/image" Target="../media/image139.emf"/><Relationship Id="rId2" Type="http://schemas.openxmlformats.org/officeDocument/2006/relationships/notesSlide" Target="../notesSlides/notesSlide41.xml"/><Relationship Id="rId1" Type="http://schemas.openxmlformats.org/officeDocument/2006/relationships/slideLayout" Target="../slideLayouts/slideLayout579.xml"/><Relationship Id="rId6" Type="http://schemas.openxmlformats.org/officeDocument/2006/relationships/image" Target="../media/image133.emf"/><Relationship Id="rId11" Type="http://schemas.openxmlformats.org/officeDocument/2006/relationships/image" Target="../media/image138.emf"/><Relationship Id="rId5" Type="http://schemas.openxmlformats.org/officeDocument/2006/relationships/image" Target="../media/image132.emf"/><Relationship Id="rId10" Type="http://schemas.openxmlformats.org/officeDocument/2006/relationships/image" Target="../media/image137.emf"/><Relationship Id="rId4" Type="http://schemas.openxmlformats.org/officeDocument/2006/relationships/image" Target="../media/image131.emf"/><Relationship Id="rId9" Type="http://schemas.openxmlformats.org/officeDocument/2006/relationships/image" Target="../media/image136.emf"/><Relationship Id="rId14" Type="http://schemas.openxmlformats.org/officeDocument/2006/relationships/image" Target="../media/image140.png"/></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422.xml"/></Relationships>
</file>

<file path=ppt/slides/_rels/slide93.xml.rels><?xml version="1.0" encoding="UTF-8" standalone="yes"?>
<Relationships xmlns="http://schemas.openxmlformats.org/package/2006/relationships"><Relationship Id="rId3" Type="http://schemas.openxmlformats.org/officeDocument/2006/relationships/hyperlink" Target="https://github.com/safaad/aim" TargetMode="External"/><Relationship Id="rId2" Type="http://schemas.openxmlformats.org/officeDocument/2006/relationships/hyperlink" Target="https://arxiv.org/abs/2208.01243" TargetMode="External"/><Relationship Id="rId1" Type="http://schemas.openxmlformats.org/officeDocument/2006/relationships/slideLayout" Target="../slideLayouts/slideLayout553.xml"/><Relationship Id="rId4" Type="http://schemas.openxmlformats.org/officeDocument/2006/relationships/image" Target="../media/image142.png"/></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pdf/2209.08600.pdf" TargetMode="External"/><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arxiv.org/pdf/1711.08774.pdf" TargetMode="External"/><Relationship Id="rId7" Type="http://schemas.openxmlformats.org/officeDocument/2006/relationships/image" Target="../media/image67.png"/><Relationship Id="rId2" Type="http://schemas.openxmlformats.org/officeDocument/2006/relationships/hyperlink" Target="https://www.ncbi.nlm.nih.gov/pubmed/29617724" TargetMode="External"/><Relationship Id="rId1" Type="http://schemas.openxmlformats.org/officeDocument/2006/relationships/slideLayout" Target="../slideLayouts/slideLayout2.xml"/><Relationship Id="rId6" Type="http://schemas.openxmlformats.org/officeDocument/2006/relationships/hyperlink" Target="https://www.youtube.com/watch?v=Zug8FonO8Vo" TargetMode="External"/><Relationship Id="rId5" Type="http://schemas.openxmlformats.org/officeDocument/2006/relationships/hyperlink" Target="https://people.inf.ethz.ch/omutlu/pub/nanopore-sequencing-technology-and-tools-for-genome-assembly-AACBB18-talk.pdf" TargetMode="External"/><Relationship Id="rId4" Type="http://schemas.openxmlformats.org/officeDocument/2006/relationships/hyperlink" Target="https://people.inf.ethz.ch/omutlu/pub/nanopore-sequencing-technology-and-tools-for-genome-assembly-AACBB18-talk.ppt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hyperlink" Target="https://arxiv.org/pdf/2205.05883.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people.inf.ethz.ch/omutlu/pub/AirLift_genome-remapper_arxiv21.pdf"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people.inf.ethz.ch/omutlu/pub/AirLift_genome-remapper_arxiv21.pdf" TargetMode="External"/><Relationship Id="rId7"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5" Type="http://schemas.openxmlformats.org/officeDocument/2006/relationships/hyperlink" Target="https://doi.org/10.1101/2021.02.16.431517" TargetMode="External"/><Relationship Id="rId4" Type="http://schemas.openxmlformats.org/officeDocument/2006/relationships/hyperlink" Target="https://arxiv.org/abs/1912.087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 November 2022</a:t>
            </a:r>
          </a:p>
          <a:p>
            <a:r>
              <a:rPr lang="en-US" sz="2200" dirty="0"/>
              <a:t>Montenegro Academy of Sciences Conference</a:t>
            </a:r>
          </a:p>
          <a:p>
            <a:pPr algn="l"/>
            <a:endParaRPr lang="en-US" sz="2200" dirty="0"/>
          </a:p>
        </p:txBody>
      </p:sp>
      <p:sp>
        <p:nvSpPr>
          <p:cNvPr id="13" name="Title 1"/>
          <p:cNvSpPr>
            <a:spLocks noGrp="1"/>
          </p:cNvSpPr>
          <p:nvPr>
            <p:ph type="ctrTitle"/>
          </p:nvPr>
        </p:nvSpPr>
        <p:spPr>
          <a:xfrm>
            <a:off x="395536" y="1340768"/>
            <a:ext cx="8382000" cy="2201416"/>
          </a:xfrm>
        </p:spPr>
        <p:txBody>
          <a:bodyPr>
            <a:normAutofit/>
          </a:bodyPr>
          <a:lstStyle/>
          <a:p>
            <a:pPr algn="ctr"/>
            <a:r>
              <a:rPr lang="en-US" sz="5400" dirty="0"/>
              <a:t>Accelerating Genome Analysis</a:t>
            </a:r>
            <a:br>
              <a:rPr lang="en-US" sz="4400" dirty="0"/>
            </a:br>
            <a:br>
              <a:rPr lang="en-US" sz="800" dirty="0"/>
            </a:br>
            <a:r>
              <a:rPr lang="en-US" sz="4400" dirty="0">
                <a:solidFill>
                  <a:srgbClr val="C0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418297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Mapping Constant Regions Between References </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"FastRemap: A Tool for Quickly Remapping Reads between Genome Assemblies"</a:t>
            </a:r>
            <a:br>
              <a:rPr lang="en-US" sz="1800" dirty="0"/>
            </a:br>
            <a:r>
              <a:rPr lang="en-US" sz="1800" i="1" dirty="0"/>
              <a:t>Bioinformatics</a:t>
            </a:r>
            <a:r>
              <a:rPr lang="en-US" sz="1800" dirty="0"/>
              <a:t>, btac554.</a:t>
            </a:r>
            <a:br>
              <a:rPr lang="en-US" sz="1800" dirty="0"/>
            </a:br>
            <a:r>
              <a:rPr lang="en-US" sz="1800" dirty="0"/>
              <a:t>[</a:t>
            </a:r>
            <a:r>
              <a:rPr lang="en-US" sz="1800" dirty="0">
                <a:hlinkClick r:id="rId4"/>
              </a:rPr>
              <a:t>FastRemap Source Code</a:t>
            </a:r>
            <a:r>
              <a:rPr lang="en-US" sz="1800" dirty="0"/>
              <a:t>]</a:t>
            </a:r>
          </a:p>
        </p:txBody>
      </p:sp>
      <p:pic>
        <p:nvPicPr>
          <p:cNvPr id="4" name="Picture 3" descr="Text&#10;&#10;Description automatically generated">
            <a:extLst>
              <a:ext uri="{FF2B5EF4-FFF2-40B4-BE49-F238E27FC236}">
                <a16:creationId xmlns:a16="http://schemas.microsoft.com/office/drawing/2014/main" id="{AEFC469A-7AD7-8A11-A723-16731C5CE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41514"/>
            <a:ext cx="9144000" cy="2207172"/>
          </a:xfrm>
          <a:prstGeom prst="rect">
            <a:avLst/>
          </a:prstGeom>
        </p:spPr>
      </p:pic>
    </p:spTree>
    <p:extLst>
      <p:ext uri="{BB962C8B-B14F-4D97-AF65-F5344CB8AC3E}">
        <p14:creationId xmlns:p14="http://schemas.microsoft.com/office/powerpoint/2010/main" val="219917597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228600" y="152400"/>
            <a:ext cx="8915400" cy="1066800"/>
          </a:xfrm>
        </p:spPr>
        <p:txBody>
          <a:bodyPr>
            <a:noAutofit/>
          </a:bodyPr>
          <a:lstStyle/>
          <a:p>
            <a:r>
              <a:rPr lang="en-US" sz="3600" dirty="0"/>
              <a:t>A Bright Future for Intelligent Genome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353337536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3059832" y="1676400"/>
            <a:ext cx="7924800" cy="1752600"/>
          </a:xfrm>
        </p:spPr>
        <p:txBody>
          <a:bodyPr/>
          <a:lstStyle/>
          <a:p>
            <a:r>
              <a:rPr lang="en-US" altLang="en-US" dirty="0">
                <a:ea typeface="ＭＳ Ｐゴシック" panose="020B0600070205080204" pitchFamily="34" charset="-128"/>
              </a:rPr>
              <a:t>Conclusion</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9438028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463624" y="1676400"/>
            <a:ext cx="10517088" cy="1752600"/>
          </a:xfrm>
        </p:spPr>
        <p:txBody>
          <a:bodyPr/>
          <a:lstStyle/>
          <a:p>
            <a:r>
              <a:rPr lang="en-US" altLang="en-US" dirty="0">
                <a:ea typeface="ＭＳ Ｐゴシック" panose="020B0600070205080204" pitchFamily="34" charset="-128"/>
              </a:rPr>
              <a:t>Things Are Happening In Industry</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5433395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8378D4-3FEE-B740-9D1B-65319AD05774}"/>
              </a:ext>
            </a:extLst>
          </p:cNvPr>
          <p:cNvSpPr>
            <a:spLocks noGrp="1"/>
          </p:cNvSpPr>
          <p:nvPr>
            <p:ph type="title"/>
          </p:nvPr>
        </p:nvSpPr>
        <p:spPr>
          <a:xfrm>
            <a:off x="152400" y="152400"/>
            <a:ext cx="9017497" cy="1066800"/>
          </a:xfrm>
        </p:spPr>
        <p:txBody>
          <a:bodyPr/>
          <a:lstStyle/>
          <a:p>
            <a:r>
              <a:rPr lang="en-US" dirty="0"/>
              <a:t>Illumina DRAGEN Bio-IT Platform (2018)</a:t>
            </a:r>
          </a:p>
        </p:txBody>
      </p:sp>
      <p:sp>
        <p:nvSpPr>
          <p:cNvPr id="9" name="Content Placeholder 8">
            <a:extLst>
              <a:ext uri="{FF2B5EF4-FFF2-40B4-BE49-F238E27FC236}">
                <a16:creationId xmlns:a16="http://schemas.microsoft.com/office/drawing/2014/main" id="{2C152D9F-C36E-CE46-AF7B-FF70920354FC}"/>
              </a:ext>
            </a:extLst>
          </p:cNvPr>
          <p:cNvSpPr>
            <a:spLocks noGrp="1"/>
          </p:cNvSpPr>
          <p:nvPr>
            <p:ph idx="1"/>
          </p:nvPr>
        </p:nvSpPr>
        <p:spPr>
          <a:xfrm>
            <a:off x="228600" y="1052736"/>
            <a:ext cx="8610600" cy="5195664"/>
          </a:xfrm>
        </p:spPr>
        <p:txBody>
          <a:bodyPr/>
          <a:lstStyle/>
          <a:p>
            <a:r>
              <a:rPr lang="en-US"/>
              <a:t>Processes whole genome at 30x coverage in ~25 minutes with hardware support for data compression</a:t>
            </a:r>
          </a:p>
          <a:p>
            <a:endParaRPr lang="en-US"/>
          </a:p>
        </p:txBody>
      </p:sp>
      <p:sp>
        <p:nvSpPr>
          <p:cNvPr id="3" name="Slide Number Placeholder 2">
            <a:extLst>
              <a:ext uri="{FF2B5EF4-FFF2-40B4-BE49-F238E27FC236}">
                <a16:creationId xmlns:a16="http://schemas.microsoft.com/office/drawing/2014/main" id="{C72FF041-63F2-B244-8D91-7888793E9B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F08994AA-10AB-084C-B608-F06DF46F7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197705"/>
            <a:ext cx="8054549" cy="3319527"/>
          </a:xfrm>
          <a:prstGeom prst="rect">
            <a:avLst/>
          </a:prstGeom>
        </p:spPr>
      </p:pic>
      <p:sp>
        <p:nvSpPr>
          <p:cNvPr id="10" name="TextBox 9">
            <a:extLst>
              <a:ext uri="{FF2B5EF4-FFF2-40B4-BE49-F238E27FC236}">
                <a16:creationId xmlns:a16="http://schemas.microsoft.com/office/drawing/2014/main" id="{08137ABC-FD6D-5240-889B-A312C484081F}"/>
              </a:ext>
            </a:extLst>
          </p:cNvPr>
          <p:cNvSpPr txBox="1"/>
          <p:nvPr/>
        </p:nvSpPr>
        <p:spPr>
          <a:xfrm>
            <a:off x="6444208" y="4797152"/>
            <a:ext cx="194421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FPGA board(s)</a:t>
            </a:r>
          </a:p>
        </p:txBody>
      </p:sp>
      <p:sp>
        <p:nvSpPr>
          <p:cNvPr id="11" name="Rectangle 10">
            <a:extLst>
              <a:ext uri="{FF2B5EF4-FFF2-40B4-BE49-F238E27FC236}">
                <a16:creationId xmlns:a16="http://schemas.microsoft.com/office/drawing/2014/main" id="{1A1832FE-D642-9542-9B4D-17FE8D71FB5B}"/>
              </a:ext>
            </a:extLst>
          </p:cNvPr>
          <p:cNvSpPr/>
          <p:nvPr/>
        </p:nvSpPr>
        <p:spPr>
          <a:xfrm>
            <a:off x="228600" y="5651673"/>
            <a:ext cx="949984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emea.illumina.com/products/by-type/informatics-products/dragen-bio-it-platform.html</a:t>
            </a:r>
            <a:endParaRPr kumimoji="0" lang="en-US" sz="18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4"/>
              </a:rPr>
              <a:t>emea.illumina.com/company/news-center/press-releases/2018/2349147.html</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51572828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1F40-E419-9A4B-B1D2-5B5FD5486B4D}"/>
              </a:ext>
            </a:extLst>
          </p:cNvPr>
          <p:cNvSpPr>
            <a:spLocks noGrp="1"/>
          </p:cNvSpPr>
          <p:nvPr>
            <p:ph type="title"/>
          </p:nvPr>
        </p:nvSpPr>
        <p:spPr/>
        <p:txBody>
          <a:bodyPr/>
          <a:lstStyle/>
          <a:p>
            <a:r>
              <a:rPr lang="en-US"/>
              <a:t>NVIDIA Clara </a:t>
            </a:r>
            <a:r>
              <a:rPr lang="en-US" err="1"/>
              <a:t>Parabricks</a:t>
            </a:r>
            <a:r>
              <a:rPr lang="en-US"/>
              <a:t> (2020)</a:t>
            </a:r>
            <a:br>
              <a:rPr lang="en-US"/>
            </a:br>
            <a:endParaRPr lang="en-US"/>
          </a:p>
        </p:txBody>
      </p:sp>
      <p:sp>
        <p:nvSpPr>
          <p:cNvPr id="3" name="Slide Number Placeholder 2">
            <a:extLst>
              <a:ext uri="{FF2B5EF4-FFF2-40B4-BE49-F238E27FC236}">
                <a16:creationId xmlns:a16="http://schemas.microsoft.com/office/drawing/2014/main" id="{7E2A50EC-67B9-0B4C-A370-FA8FBBFC3AF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DFF8273-4219-AB4E-8DF6-726638A0013F}"/>
              </a:ext>
            </a:extLst>
          </p:cNvPr>
          <p:cNvPicPr>
            <a:picLocks noChangeAspect="1"/>
          </p:cNvPicPr>
          <p:nvPr/>
        </p:nvPicPr>
        <p:blipFill rotWithShape="1">
          <a:blip r:embed="rId2"/>
          <a:srcRect l="38836"/>
          <a:stretch/>
        </p:blipFill>
        <p:spPr>
          <a:xfrm>
            <a:off x="228600" y="1023318"/>
            <a:ext cx="4031688" cy="3709528"/>
          </a:xfrm>
          <a:prstGeom prst="rect">
            <a:avLst/>
          </a:prstGeom>
        </p:spPr>
      </p:pic>
      <p:pic>
        <p:nvPicPr>
          <p:cNvPr id="7" name="Picture 6">
            <a:extLst>
              <a:ext uri="{FF2B5EF4-FFF2-40B4-BE49-F238E27FC236}">
                <a16:creationId xmlns:a16="http://schemas.microsoft.com/office/drawing/2014/main" id="{98DE6D15-4A88-0B4C-B61A-8CB0785E8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583" y="3090644"/>
            <a:ext cx="4784617" cy="3240862"/>
          </a:xfrm>
          <a:prstGeom prst="rect">
            <a:avLst/>
          </a:prstGeom>
        </p:spPr>
      </p:pic>
      <p:sp>
        <p:nvSpPr>
          <p:cNvPr id="9" name="Rectangle 8">
            <a:extLst>
              <a:ext uri="{FF2B5EF4-FFF2-40B4-BE49-F238E27FC236}">
                <a16:creationId xmlns:a16="http://schemas.microsoft.com/office/drawing/2014/main" id="{68747A2F-3A7D-1247-80FE-E1F3022A7242}"/>
              </a:ext>
            </a:extLst>
          </p:cNvPr>
          <p:cNvSpPr/>
          <p:nvPr/>
        </p:nvSpPr>
        <p:spPr>
          <a:xfrm>
            <a:off x="1331640" y="6401578"/>
            <a:ext cx="59046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4"/>
              </a:rPr>
              <a:t>https://developer.nvidia.com/clara-parabricks</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
        <p:nvSpPr>
          <p:cNvPr id="10" name="TextBox 9">
            <a:extLst>
              <a:ext uri="{FF2B5EF4-FFF2-40B4-BE49-F238E27FC236}">
                <a16:creationId xmlns:a16="http://schemas.microsoft.com/office/drawing/2014/main" id="{112AC7D4-C5CF-2C4F-BBF2-E8842C44D532}"/>
              </a:ext>
            </a:extLst>
          </p:cNvPr>
          <p:cNvSpPr txBox="1"/>
          <p:nvPr/>
        </p:nvSpPr>
        <p:spPr>
          <a:xfrm>
            <a:off x="2532096" y="1285621"/>
            <a:ext cx="1728192"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GPU board(s)</a:t>
            </a:r>
          </a:p>
        </p:txBody>
      </p:sp>
      <p:sp>
        <p:nvSpPr>
          <p:cNvPr id="11" name="TextBox 10">
            <a:extLst>
              <a:ext uri="{FF2B5EF4-FFF2-40B4-BE49-F238E27FC236}">
                <a16:creationId xmlns:a16="http://schemas.microsoft.com/office/drawing/2014/main" id="{CF071448-0F09-E640-9CA3-BEF387C2A636}"/>
              </a:ext>
            </a:extLst>
          </p:cNvPr>
          <p:cNvSpPr txBox="1"/>
          <p:nvPr/>
        </p:nvSpPr>
        <p:spPr>
          <a:xfrm>
            <a:off x="4469219" y="1394442"/>
            <a:ext cx="4648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 University of Michigan startup in 2018 joined NVIDIA in 2020</a:t>
            </a:r>
          </a:p>
        </p:txBody>
      </p:sp>
    </p:spTree>
    <p:extLst>
      <p:ext uri="{BB962C8B-B14F-4D97-AF65-F5344CB8AC3E}">
        <p14:creationId xmlns:p14="http://schemas.microsoft.com/office/powerpoint/2010/main" val="136385157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81D5-B2D7-CFEF-8808-4217E28351E4}"/>
              </a:ext>
            </a:extLst>
          </p:cNvPr>
          <p:cNvSpPr>
            <a:spLocks noGrp="1"/>
          </p:cNvSpPr>
          <p:nvPr>
            <p:ph type="title"/>
          </p:nvPr>
        </p:nvSpPr>
        <p:spPr>
          <a:xfrm>
            <a:off x="228600" y="152400"/>
            <a:ext cx="8915400" cy="1066800"/>
          </a:xfrm>
        </p:spPr>
        <p:txBody>
          <a:bodyPr/>
          <a:lstStyle/>
          <a:p>
            <a:r>
              <a:rPr lang="en-US" dirty="0"/>
              <a:t>NVIDIA Hopper DPX Instructions (2022)</a:t>
            </a:r>
          </a:p>
        </p:txBody>
      </p:sp>
      <p:pic>
        <p:nvPicPr>
          <p:cNvPr id="4" name="Picture 3">
            <a:extLst>
              <a:ext uri="{FF2B5EF4-FFF2-40B4-BE49-F238E27FC236}">
                <a16:creationId xmlns:a16="http://schemas.microsoft.com/office/drawing/2014/main" id="{7E7C46EE-6004-C2FD-AE30-5365B83AE7DD}"/>
              </a:ext>
            </a:extLst>
          </p:cNvPr>
          <p:cNvPicPr>
            <a:picLocks noChangeAspect="1"/>
          </p:cNvPicPr>
          <p:nvPr/>
        </p:nvPicPr>
        <p:blipFill>
          <a:blip r:embed="rId2"/>
          <a:stretch>
            <a:fillRect/>
          </a:stretch>
        </p:blipFill>
        <p:spPr>
          <a:xfrm>
            <a:off x="685800" y="1035691"/>
            <a:ext cx="7772400" cy="5201621"/>
          </a:xfrm>
          <a:prstGeom prst="rect">
            <a:avLst/>
          </a:prstGeom>
        </p:spPr>
      </p:pic>
      <p:sp>
        <p:nvSpPr>
          <p:cNvPr id="5" name="TextBox 4">
            <a:extLst>
              <a:ext uri="{FF2B5EF4-FFF2-40B4-BE49-F238E27FC236}">
                <a16:creationId xmlns:a16="http://schemas.microsoft.com/office/drawing/2014/main" id="{96058435-CD19-CF14-9902-6D14D5996711}"/>
              </a:ext>
            </a:extLst>
          </p:cNvPr>
          <p:cNvSpPr txBox="1"/>
          <p:nvPr/>
        </p:nvSpPr>
        <p:spPr>
          <a:xfrm>
            <a:off x="1259632" y="6432648"/>
            <a:ext cx="8069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https://blogs.nvidia.com/blog/2022/03/22/nvidia-hopper-accelerates-dynamic-programming-using-dpx-instructions/</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77563406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 (from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 &amp; privacy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3685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pPr lvl="1"/>
            <a:r>
              <a:rPr lang="en-US" b="1" dirty="0">
                <a:solidFill>
                  <a:srgbClr val="FF0000"/>
                </a:solidFill>
              </a:rPr>
              <a:t>Especially with new applications and use cases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108</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228600" y="152400"/>
            <a:ext cx="8915400" cy="1066800"/>
          </a:xfrm>
        </p:spPr>
        <p:txBody>
          <a:bodyPr>
            <a:noAutofit/>
          </a:bodyPr>
          <a:lstStyle/>
          <a:p>
            <a:r>
              <a:rPr lang="en-US" sz="3600" dirty="0"/>
              <a:t>A Bright Future for Intelligent Genome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16759733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AF3F-9751-EA0C-E57E-7EC85307F734}"/>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E4F49197-0EFA-14C6-7682-C1BC3D93808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4E83210-44B8-FA3D-53BB-5CC8FB583C3F}"/>
              </a:ext>
            </a:extLst>
          </p:cNvPr>
          <p:cNvSpPr>
            <a:spLocks noGrp="1"/>
          </p:cNvSpPr>
          <p:nvPr>
            <p:ph type="sldNum" sz="quarter" idx="11"/>
          </p:nvPr>
        </p:nvSpPr>
        <p:spPr/>
        <p:txBody>
          <a:bodyPr/>
          <a:lstStyle/>
          <a:p>
            <a:pPr>
              <a:defRPr/>
            </a:pPr>
            <a:fld id="{5AE8A6BA-C088-9441-9826-2C0854D7F910}" type="slidenum">
              <a:rPr lang="en-US" altLang="en-US" smtClean="0"/>
              <a:pPr>
                <a:defRPr/>
              </a:pPr>
              <a:t>110</a:t>
            </a:fld>
            <a:endParaRPr lang="en-US" altLang="en-US"/>
          </a:p>
        </p:txBody>
      </p:sp>
      <p:pic>
        <p:nvPicPr>
          <p:cNvPr id="5" name="Picture 4">
            <a:extLst>
              <a:ext uri="{FF2B5EF4-FFF2-40B4-BE49-F238E27FC236}">
                <a16:creationId xmlns:a16="http://schemas.microsoft.com/office/drawing/2014/main" id="{C4AC3A35-D050-6C98-30F5-80450BFCD985}"/>
              </a:ext>
            </a:extLst>
          </p:cNvPr>
          <p:cNvPicPr>
            <a:picLocks noChangeAspect="1"/>
          </p:cNvPicPr>
          <p:nvPr/>
        </p:nvPicPr>
        <p:blipFill>
          <a:blip r:embed="rId2"/>
          <a:stretch>
            <a:fillRect/>
          </a:stretch>
        </p:blipFill>
        <p:spPr>
          <a:xfrm>
            <a:off x="498492" y="1061027"/>
            <a:ext cx="8147016" cy="5193723"/>
          </a:xfrm>
          <a:prstGeom prst="rect">
            <a:avLst/>
          </a:prstGeom>
        </p:spPr>
      </p:pic>
      <p:sp>
        <p:nvSpPr>
          <p:cNvPr id="6" name="TextBox 5">
            <a:extLst>
              <a:ext uri="{FF2B5EF4-FFF2-40B4-BE49-F238E27FC236}">
                <a16:creationId xmlns:a16="http://schemas.microsoft.com/office/drawing/2014/main" id="{5DAD2BAD-6CD3-086B-3017-07353E4E4B79}"/>
              </a:ext>
            </a:extLst>
          </p:cNvPr>
          <p:cNvSpPr txBox="1"/>
          <p:nvPr/>
        </p:nvSpPr>
        <p:spPr>
          <a:xfrm>
            <a:off x="1569945" y="6471823"/>
            <a:ext cx="6242415" cy="369332"/>
          </a:xfrm>
          <a:prstGeom prst="rect">
            <a:avLst/>
          </a:prstGeom>
          <a:noFill/>
        </p:spPr>
        <p:txBody>
          <a:bodyPr wrap="none" rtlCol="0">
            <a:spAutoFit/>
          </a:bodyPr>
          <a:lstStyle/>
          <a:p>
            <a:r>
              <a:rPr lang="en-US" b="1" dirty="0">
                <a:solidFill>
                  <a:srgbClr val="0000FF"/>
                </a:solidFill>
                <a:hlinkClick r:id="rId3">
                  <a:extLst>
                    <a:ext uri="{A12FA001-AC4F-418D-AE19-62706E023703}">
                      <ahyp:hlinkClr xmlns:ahyp="http://schemas.microsoft.com/office/drawing/2018/hyperlinkcolor" val="tx"/>
                    </a:ext>
                  </a:extLst>
                </a:hlinkClick>
              </a:rPr>
              <a:t>https://www.youtube.com/watch?v=NCagwf0ivT0</a:t>
            </a:r>
            <a:r>
              <a:rPr lang="en-US" b="1" dirty="0">
                <a:solidFill>
                  <a:srgbClr val="0000FF"/>
                </a:solidFill>
              </a:rPr>
              <a:t> </a:t>
            </a:r>
          </a:p>
        </p:txBody>
      </p:sp>
    </p:spTree>
    <p:extLst>
      <p:ext uri="{BB962C8B-B14F-4D97-AF65-F5344CB8AC3E}">
        <p14:creationId xmlns:p14="http://schemas.microsoft.com/office/powerpoint/2010/main" val="422750224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3 November 2022</a:t>
            </a:r>
          </a:p>
          <a:p>
            <a:r>
              <a:rPr lang="en-US" sz="2200" dirty="0"/>
              <a:t>Montenegro Academy of Sciences Conference</a:t>
            </a:r>
          </a:p>
          <a:p>
            <a:pPr algn="l"/>
            <a:endParaRPr lang="en-US" sz="2200" dirty="0"/>
          </a:p>
        </p:txBody>
      </p:sp>
      <p:sp>
        <p:nvSpPr>
          <p:cNvPr id="13" name="Title 1"/>
          <p:cNvSpPr>
            <a:spLocks noGrp="1"/>
          </p:cNvSpPr>
          <p:nvPr>
            <p:ph type="ctrTitle"/>
          </p:nvPr>
        </p:nvSpPr>
        <p:spPr>
          <a:xfrm>
            <a:off x="395536" y="1340768"/>
            <a:ext cx="8382000" cy="2201416"/>
          </a:xfrm>
        </p:spPr>
        <p:txBody>
          <a:bodyPr>
            <a:normAutofit/>
          </a:bodyPr>
          <a:lstStyle/>
          <a:p>
            <a:pPr algn="ctr"/>
            <a:r>
              <a:rPr lang="en-US" sz="5400" dirty="0"/>
              <a:t>Accelerating Genome Analysis</a:t>
            </a:r>
            <a:br>
              <a:rPr lang="en-US" sz="4400" dirty="0"/>
            </a:br>
            <a:br>
              <a:rPr lang="en-US" sz="800" dirty="0"/>
            </a:br>
            <a:r>
              <a:rPr lang="en-US" sz="4400" dirty="0">
                <a:solidFill>
                  <a:srgbClr val="C0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1352202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44690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751656" y="1676400"/>
            <a:ext cx="7924800" cy="1752600"/>
          </a:xfrm>
        </p:spPr>
        <p:txBody>
          <a:bodyPr/>
          <a:lstStyle/>
          <a:p>
            <a:r>
              <a:rPr lang="en-US" altLang="en-US" dirty="0">
                <a:ea typeface="ＭＳ Ｐゴシック" panose="020B0600070205080204" pitchFamily="34" charset="-128"/>
              </a:rPr>
              <a:t>Resources &amp; Acknowledgments</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350352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38265737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lvl="0">
              <a:defRPr/>
            </a:pPr>
            <a:r>
              <a:rPr lang="en-US" b="1" dirty="0">
                <a:solidFill>
                  <a:srgbClr val="0432FF"/>
                </a:solidFill>
                <a:hlinkClick r:id="rId4">
                  <a:extLst>
                    <a:ext uri="{A12FA001-AC4F-418D-AE19-62706E023703}">
                      <ahyp:hlinkClr xmlns:ahyp="http://schemas.microsoft.com/office/drawing/2018/hyperlinkcolor" val="tx"/>
                    </a:ext>
                  </a:extLst>
                </a:hlinkClick>
              </a:rPr>
              <a:t>https://arxiv.org/pdf/2012.03112.pdf</a:t>
            </a:r>
            <a:r>
              <a:rPr lang="en-US" b="1" dirty="0">
                <a:solidFill>
                  <a:srgbClr val="0432FF"/>
                </a:solidFill>
              </a:rPr>
              <a:t> </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883503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413303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Memory-Centric System Design</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 Systems"</a:t>
            </a:r>
            <a:br>
              <a:rPr lang="en-US" dirty="0">
                <a:solidFill>
                  <a:srgbClr val="0000FF"/>
                </a:solidFill>
              </a:rPr>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2265354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01955907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1052736"/>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57283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81413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12</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Overview Readings (II)</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TextBox 6">
            <a:extLst>
              <a:ext uri="{FF2B5EF4-FFF2-40B4-BE49-F238E27FC236}">
                <a16:creationId xmlns:a16="http://schemas.microsoft.com/office/drawing/2014/main" id="{B89120A8-600E-D9F2-1235-979E32ED77AE}"/>
              </a:ext>
            </a:extLst>
          </p:cNvPr>
          <p:cNvSpPr txBox="1"/>
          <p:nvPr/>
        </p:nvSpPr>
        <p:spPr>
          <a:xfrm>
            <a:off x="1475656"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3"/>
              </a:rPr>
              <a:t>https://arxiv.org/pdf/2106.06433.pdf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08254790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Overview Readings (III)</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Joel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Haiyu</a:t>
            </a:r>
            <a:r>
              <a:rPr kumimoji="0" lang="en-US" sz="1800" b="0" i="0" u="none" strike="noStrike" kern="1200" cap="none" spc="0" normalizeH="0" baseline="0" noProof="0" dirty="0">
                <a:ln>
                  <a:noFill/>
                </a:ln>
                <a:solidFill>
                  <a:srgbClr val="000000"/>
                </a:solidFill>
                <a:effectLst/>
                <a:uLnTx/>
                <a:uFillTx/>
                <a:latin typeface="Tahoma"/>
                <a:ea typeface="+mn-ea"/>
                <a:cs typeface="+mn-cs"/>
              </a:rPr>
              <a:t> Mao, Gagandeep Singh, Juan Gomez-Luna,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From Molecules to Genomic Variations: Intelligent Algorithms and Architectures for Intelligent Genome Analysis</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Computational and Structural Biotechnology Journal,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52936"/>
            <a:ext cx="9144000" cy="3413760"/>
          </a:xfrm>
        </p:spPr>
      </p:pic>
      <p:sp>
        <p:nvSpPr>
          <p:cNvPr id="6" name="TextBox 5">
            <a:extLst>
              <a:ext uri="{FF2B5EF4-FFF2-40B4-BE49-F238E27FC236}">
                <a16:creationId xmlns:a16="http://schemas.microsoft.com/office/drawing/2014/main" id="{3CBD41D2-621F-D5F9-13B4-D39C618AB2B6}"/>
              </a:ext>
            </a:extLst>
          </p:cNvPr>
          <p:cNvSpPr txBox="1"/>
          <p:nvPr/>
        </p:nvSpPr>
        <p:spPr>
          <a:xfrm>
            <a:off x="1557121"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https://arxiv.org/pdf/2205.07957.pdf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3921635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1079479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Genomics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https://www.youtube.com/watch?v=DEL_5A_Y3TI&amp;list=PL5Q2soXY2Zi8NrPDgOR1yRU_Cxxjw-u18</a:t>
            </a:r>
            <a:r>
              <a:rPr lang="en-US" sz="1400" dirty="0">
                <a:solidFill>
                  <a:srgbClr val="0432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6"/>
          <a:stretch>
            <a:fillRect/>
          </a:stretch>
        </p:blipFill>
        <p:spPr>
          <a:xfrm>
            <a:off x="5008900" y="0"/>
            <a:ext cx="4171612" cy="6858000"/>
          </a:xfrm>
          <a:prstGeom prst="rect">
            <a:avLst/>
          </a:prstGeom>
        </p:spPr>
      </p:pic>
    </p:spTree>
    <p:extLst>
      <p:ext uri="{BB962C8B-B14F-4D97-AF65-F5344CB8AC3E}">
        <p14:creationId xmlns:p14="http://schemas.microsoft.com/office/powerpoint/2010/main" val="127085941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Genomics (Fall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a:t>
            </a:r>
            <a:r>
              <a:rPr lang="en-US" sz="1600" b="1" dirty="0">
                <a:solidFill>
                  <a:srgbClr val="0432FF"/>
                </a:solidFill>
                <a:hlinkClick r:id="rId3">
                  <a:extLst>
                    <a:ext uri="{A12FA001-AC4F-418D-AE19-62706E023703}">
                      <ahyp:hlinkClr xmlns:ahyp="http://schemas.microsoft.com/office/drawing/2018/hyperlinkcolor" val="tx"/>
                    </a:ext>
                  </a:extLst>
                </a:hlinkClick>
              </a:rPr>
              <a:t>2021</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https://safari.ethz.ch/projects_and_seminars/fall2021/doku.php?id=bioinformatics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https://www.youtube.com/watch?v=MnogTeMjY8k&amp;list=PL5Q2soXY2Zi8sngH-TrNZnDhDkPq55J9J</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7" name="Picture 6">
            <a:extLst>
              <a:ext uri="{FF2B5EF4-FFF2-40B4-BE49-F238E27FC236}">
                <a16:creationId xmlns:a16="http://schemas.microsoft.com/office/drawing/2014/main" id="{CD6CE219-6EB8-F749-B658-9578FB7FA0E6}"/>
              </a:ext>
            </a:extLst>
          </p:cNvPr>
          <p:cNvPicPr>
            <a:picLocks noChangeAspect="1"/>
          </p:cNvPicPr>
          <p:nvPr/>
        </p:nvPicPr>
        <p:blipFill>
          <a:blip r:embed="rId7"/>
          <a:stretch>
            <a:fillRect/>
          </a:stretch>
        </p:blipFill>
        <p:spPr>
          <a:xfrm>
            <a:off x="4953000" y="0"/>
            <a:ext cx="4013343" cy="6858000"/>
          </a:xfrm>
          <a:prstGeom prst="rect">
            <a:avLst/>
          </a:prstGeom>
        </p:spPr>
      </p:pic>
    </p:spTree>
    <p:extLst>
      <p:ext uri="{BB962C8B-B14F-4D97-AF65-F5344CB8AC3E}">
        <p14:creationId xmlns:p14="http://schemas.microsoft.com/office/powerpoint/2010/main" val="6715920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6617195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600" b="1" dirty="0"/>
              <a:t>DDCA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57461" y="856456"/>
            <a:ext cx="4845485"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https://safari.ethz.ch/digitaltechnik/spring2022/doku.php?id=schedule</a:t>
            </a:r>
            <a:endParaRPr lang="en-US" sz="14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Spring 2021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extLst>
                    <a:ext uri="{A12FA001-AC4F-418D-AE19-62706E023703}">
                      <ahyp:hlinkClr xmlns:ahyp="http://schemas.microsoft.com/office/drawing/2018/hyperlinkcolor" val="tx"/>
                    </a:ext>
                  </a:extLst>
                </a:hlinkClick>
              </a:rPr>
              <a:t>https://safari.ethz.ch/digitaltechnik/spring2021/doku.php?id=schedule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5"/>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https://www.youtube.com/watch?v=cpXdE3HwvK0&amp;list=PL5Q2soXY2Zi97Ya5DEUpMpO2bbAoaG7c6</a:t>
            </a:r>
            <a:endParaRPr lang="en-US" sz="1400" dirty="0">
              <a:solidFill>
                <a:srgbClr val="0432FF"/>
              </a:solidFill>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2021):</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extLst>
                    <a:ext uri="{A12FA001-AC4F-418D-AE19-62706E023703}">
                      <ahyp:hlinkClr xmlns:ahyp="http://schemas.microsoft.com/office/drawing/2018/hyperlinkcolor" val="tx"/>
                    </a:ext>
                  </a:extLst>
                </a:hlinkClick>
              </a:rPr>
              <a:t>https://www.youtube.com/watch?v=LbC0EZY8yw4&amp;list=PL5Q2soXY2Zi_uej3aY39YB5pfW4SJ7LlN</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dirty="0"/>
              <a:t>Bachelor’s course</a:t>
            </a:r>
          </a:p>
          <a:p>
            <a:pPr lvl="1"/>
            <a:r>
              <a:rPr lang="en-US" sz="1400" dirty="0"/>
              <a:t>2</a:t>
            </a:r>
            <a:r>
              <a:rPr lang="en-US" sz="1400" baseline="30000" dirty="0"/>
              <a:t>nd</a:t>
            </a:r>
            <a:r>
              <a:rPr lang="en-US" sz="1400" dirty="0"/>
              <a:t> semester at ETH Zurich</a:t>
            </a:r>
          </a:p>
          <a:p>
            <a:pPr lvl="1"/>
            <a:r>
              <a:rPr lang="en-US" sz="1400" dirty="0"/>
              <a:t>Rigorous introduction into “How Computers Work”</a:t>
            </a:r>
          </a:p>
          <a:p>
            <a:pPr lvl="1"/>
            <a:r>
              <a:rPr lang="en-US" sz="1400" dirty="0"/>
              <a:t>Digital Design/Logic</a:t>
            </a:r>
          </a:p>
          <a:p>
            <a:pPr lvl="1"/>
            <a:r>
              <a:rPr lang="en-US" sz="1400" dirty="0"/>
              <a:t>Computer Architecture</a:t>
            </a:r>
          </a:p>
          <a:p>
            <a:pPr lvl="1"/>
            <a:r>
              <a:rPr lang="en-US" sz="1400" dirty="0"/>
              <a:t>10 FPGA Lab Assignments</a:t>
            </a:r>
          </a:p>
          <a:p>
            <a:pPr marL="344487" lvl="1" indent="0">
              <a:buNone/>
            </a:pPr>
            <a:endParaRPr lang="en-US" sz="1400" dirty="0"/>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3677CC6-D719-7241-A215-F041FDC91C31}"/>
              </a:ext>
            </a:extLst>
          </p:cNvPr>
          <p:cNvPicPr>
            <a:picLocks noChangeAspect="1"/>
          </p:cNvPicPr>
          <p:nvPr/>
        </p:nvPicPr>
        <p:blipFill>
          <a:blip r:embed="rId8"/>
          <a:stretch>
            <a:fillRect/>
          </a:stretch>
        </p:blipFill>
        <p:spPr>
          <a:xfrm>
            <a:off x="4666189" y="0"/>
            <a:ext cx="4730347" cy="6700838"/>
          </a:xfrm>
          <a:prstGeom prst="rect">
            <a:avLst/>
          </a:prstGeom>
        </p:spPr>
      </p:pic>
      <p:sp>
        <p:nvSpPr>
          <p:cNvPr id="6" name="TextBox 5">
            <a:extLst>
              <a:ext uri="{FF2B5EF4-FFF2-40B4-BE49-F238E27FC236}">
                <a16:creationId xmlns:a16="http://schemas.microsoft.com/office/drawing/2014/main" id="{6BDC0444-4646-974E-480B-4A70E05A543A}"/>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8016255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4DBD-7386-E548-9311-2557F3BAE9E3}"/>
              </a:ext>
            </a:extLst>
          </p:cNvPr>
          <p:cNvSpPr>
            <a:spLocks noGrp="1"/>
          </p:cNvSpPr>
          <p:nvPr>
            <p:ph type="title"/>
          </p:nvPr>
        </p:nvSpPr>
        <p:spPr/>
        <p:txBody>
          <a:bodyPr/>
          <a:lstStyle/>
          <a:p>
            <a:r>
              <a:rPr lang="en-US" b="1" dirty="0"/>
              <a:t>Seminar in Comp Arch (Spring &amp; Fall)</a:t>
            </a:r>
          </a:p>
        </p:txBody>
      </p:sp>
      <p:sp>
        <p:nvSpPr>
          <p:cNvPr id="3" name="Content Placeholder 2">
            <a:extLst>
              <a:ext uri="{FF2B5EF4-FFF2-40B4-BE49-F238E27FC236}">
                <a16:creationId xmlns:a16="http://schemas.microsoft.com/office/drawing/2014/main" id="{E0BA17E6-9C4E-9E40-AEFE-0119F6C9C0CE}"/>
              </a:ext>
            </a:extLst>
          </p:cNvPr>
          <p:cNvSpPr>
            <a:spLocks noGrp="1"/>
          </p:cNvSpPr>
          <p:nvPr>
            <p:ph idx="1"/>
          </p:nvPr>
        </p:nvSpPr>
        <p:spPr>
          <a:xfrm>
            <a:off x="-1" y="980728"/>
            <a:ext cx="4950861" cy="5267672"/>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432FF"/>
              </a:solidFill>
            </a:endParaRPr>
          </a:p>
          <a:p>
            <a:pPr lvl="1"/>
            <a:r>
              <a:rPr lang="en-US" sz="1400" dirty="0">
                <a:solidFill>
                  <a:srgbClr val="0432FF"/>
                </a:solidFill>
                <a:hlinkClick r:id="rId2"/>
              </a:rPr>
              <a:t>https://safari.ethz.ch/architecture_seminar/spring2022/doku.php?id=schedule</a:t>
            </a:r>
            <a:endParaRPr lang="en-US" sz="1400" dirty="0">
              <a:solidFill>
                <a:srgbClr val="0432FF"/>
              </a:solidFill>
            </a:endParaRPr>
          </a:p>
          <a:p>
            <a:r>
              <a:rPr lang="en-US" sz="1600" b="1" dirty="0">
                <a:solidFill>
                  <a:srgbClr val="0432FF"/>
                </a:solidFill>
                <a:hlinkClick r:id="rId3">
                  <a:extLst>
                    <a:ext uri="{A12FA001-AC4F-418D-AE19-62706E023703}">
                      <ahyp:hlinkClr xmlns:ahyp="http://schemas.microsoft.com/office/drawing/2018/hyperlinkcolor" val="tx"/>
                    </a:ext>
                  </a:extLst>
                </a:hlinkClick>
              </a:rPr>
              <a:t>Fall 2021 Edition: </a:t>
            </a:r>
            <a:endParaRPr lang="en-US" sz="1600" b="1" dirty="0">
              <a:solidFill>
                <a:srgbClr val="0432FF"/>
              </a:solidFill>
            </a:endParaRPr>
          </a:p>
          <a:p>
            <a:pPr lvl="1"/>
            <a:r>
              <a:rPr lang="en-US" sz="1400" dirty="0">
                <a:solidFill>
                  <a:srgbClr val="0432FF"/>
                </a:solidFill>
                <a:hlinkClick r:id="rId4">
                  <a:extLst>
                    <a:ext uri="{A12FA001-AC4F-418D-AE19-62706E023703}">
                      <ahyp:hlinkClr xmlns:ahyp="http://schemas.microsoft.com/office/drawing/2018/hyperlinkcolor" val="tx"/>
                    </a:ext>
                  </a:extLst>
                </a:hlinkClick>
              </a:rPr>
              <a:t>https://safari.ethz.ch/architecture_seminar/fall2021/doku.php?id=schedule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a:t>
            </a:r>
            <a:r>
              <a:rPr lang="en-US" sz="1600" b="1" dirty="0">
                <a:solidFill>
                  <a:srgbClr val="0432FF"/>
                </a:solidFill>
                <a:hlinkClick r:id="rId6">
                  <a:extLst>
                    <a:ext uri="{A12FA001-AC4F-418D-AE19-62706E023703}">
                      <ahyp:hlinkClr xmlns:ahyp="http://schemas.microsoft.com/office/drawing/2018/hyperlinkcolor" val="tx"/>
                    </a:ext>
                  </a:extLst>
                </a:hlinkClick>
              </a:rPr>
              <a:t> Livestream (Spring 2022):</a:t>
            </a:r>
          </a:p>
          <a:p>
            <a:pPr lvl="1"/>
            <a:r>
              <a:rPr lang="en-US" sz="1400" dirty="0">
                <a:solidFill>
                  <a:srgbClr val="0432FF"/>
                </a:solidFill>
                <a:hlinkClick r:id="rId5"/>
              </a:rPr>
              <a:t>https://www.youtube.com/watch?v=rS9UPk509AQ&amp;list=PL5Q2soXY2Zi_hxizriwKmFHgcoe2Q8-m0</a:t>
            </a:r>
            <a:endParaRPr lang="en-US" sz="1400" dirty="0">
              <a:solidFill>
                <a:srgbClr val="0432FF"/>
              </a:solidFill>
            </a:endParaRPr>
          </a:p>
          <a:p>
            <a:r>
              <a:rPr lang="en-US" sz="1600" b="1" dirty="0">
                <a:solidFill>
                  <a:srgbClr val="0432FF"/>
                </a:solidFill>
                <a:hlinkClick r:id="rId6">
                  <a:extLst>
                    <a:ext uri="{A12FA001-AC4F-418D-AE19-62706E023703}">
                      <ahyp:hlinkClr xmlns:ahyp="http://schemas.microsoft.com/office/drawing/2018/hyperlinkcolor" val="tx"/>
                    </a:ext>
                  </a:extLst>
                </a:hlinkClick>
              </a:rPr>
              <a:t>Youtube Livestream (Fall 2021):</a:t>
            </a:r>
          </a:p>
          <a:p>
            <a:pPr lvl="1"/>
            <a:r>
              <a:rPr lang="en-US" sz="1400" dirty="0">
                <a:solidFill>
                  <a:srgbClr val="0432FF"/>
                </a:solidFill>
                <a:hlinkClick r:id="rId6">
                  <a:extLst>
                    <a:ext uri="{A12FA001-AC4F-418D-AE19-62706E023703}">
                      <ahyp:hlinkClr xmlns:ahyp="http://schemas.microsoft.com/office/drawing/2018/hyperlinkcolor" val="tx"/>
                    </a:ext>
                  </a:extLst>
                </a:hlinkClick>
              </a:rPr>
              <a:t>https://www.youtube.com/watch?v=4TcP297mdsI&amp;list=PL5Q2soXY2Zi_7UBNmC9B8Yr5JSwTG9yH4</a:t>
            </a:r>
            <a:r>
              <a:rPr lang="en-US" sz="14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t>Critical analysis course</a:t>
            </a:r>
          </a:p>
          <a:p>
            <a:pPr lvl="1"/>
            <a:r>
              <a:rPr lang="en-US" sz="1400" dirty="0"/>
              <a:t>Taken by Bachelor’s/Masters/PhD students</a:t>
            </a:r>
          </a:p>
          <a:p>
            <a:pPr lvl="1"/>
            <a:r>
              <a:rPr lang="en-US" sz="1400" dirty="0"/>
              <a:t>Cutting-edge research topics + fundamentals in Computer Architecture</a:t>
            </a:r>
          </a:p>
          <a:p>
            <a:pPr lvl="1"/>
            <a:r>
              <a:rPr lang="en-US" sz="1400" dirty="0"/>
              <a:t>20+ research papers, presentations, analyses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76E944DD-6FE4-684A-91BA-12699182CB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740EFA-8885-244A-414A-5E9E09C800F1}"/>
              </a:ext>
            </a:extLst>
          </p:cNvPr>
          <p:cNvPicPr>
            <a:picLocks noChangeAspect="1"/>
          </p:cNvPicPr>
          <p:nvPr/>
        </p:nvPicPr>
        <p:blipFill>
          <a:blip r:embed="rId7"/>
          <a:stretch>
            <a:fillRect/>
          </a:stretch>
        </p:blipFill>
        <p:spPr>
          <a:xfrm>
            <a:off x="4950861" y="927956"/>
            <a:ext cx="3964539" cy="5373216"/>
          </a:xfrm>
          <a:prstGeom prst="rect">
            <a:avLst/>
          </a:prstGeom>
        </p:spPr>
      </p:pic>
    </p:spTree>
    <p:extLst>
      <p:ext uri="{BB962C8B-B14F-4D97-AF65-F5344CB8AC3E}">
        <p14:creationId xmlns:p14="http://schemas.microsoft.com/office/powerpoint/2010/main" val="49927279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6"/>
          <a:stretch>
            <a:fillRect/>
          </a:stretch>
        </p:blipFill>
        <p:spPr>
          <a:xfrm>
            <a:off x="6226127" y="0"/>
            <a:ext cx="2666353" cy="6858000"/>
          </a:xfrm>
          <a:prstGeom prst="rect">
            <a:avLst/>
          </a:prstGeom>
        </p:spPr>
      </p:pic>
    </p:spTree>
    <p:extLst>
      <p:ext uri="{BB962C8B-B14F-4D97-AF65-F5344CB8AC3E}">
        <p14:creationId xmlns:p14="http://schemas.microsoft.com/office/powerpoint/2010/main" val="259757467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Hetero. Systems (Spring’22)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https://safari.ethz.ch/projects_and_seminars/spring2022/doku.php?id=heterogeneous_systems</a:t>
            </a:r>
            <a:r>
              <a:rPr lang="en-US" sz="1400" dirty="0">
                <a:solidFill>
                  <a:srgbClr val="0000FF"/>
                </a:solidFill>
              </a:rPr>
              <a:t> </a:t>
            </a:r>
          </a:p>
          <a:p>
            <a:pPr lvl="1"/>
            <a:endParaRPr lang="en-US" sz="1600" dirty="0">
              <a:solidFill>
                <a:srgbClr val="0432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000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https://www.youtube.com/watch?v=oFO5fTrgFIY&amp;list=PL5Q2soXY2Zi9XrgXR38IM_FTjmY6h7Gzm</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GPU and Parallelism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0756705C-65E8-9410-750D-09178D45AC8F}"/>
              </a:ext>
            </a:extLst>
          </p:cNvPr>
          <p:cNvPicPr>
            <a:picLocks noChangeAspect="1"/>
          </p:cNvPicPr>
          <p:nvPr/>
        </p:nvPicPr>
        <p:blipFill>
          <a:blip r:embed="rId6"/>
          <a:stretch>
            <a:fillRect/>
          </a:stretch>
        </p:blipFill>
        <p:spPr>
          <a:xfrm>
            <a:off x="5850637" y="0"/>
            <a:ext cx="3257867" cy="6858000"/>
          </a:xfrm>
          <a:prstGeom prst="rect">
            <a:avLst/>
          </a:prstGeom>
        </p:spPr>
      </p:pic>
    </p:spTree>
    <p:extLst>
      <p:ext uri="{BB962C8B-B14F-4D97-AF65-F5344CB8AC3E}">
        <p14:creationId xmlns:p14="http://schemas.microsoft.com/office/powerpoint/2010/main" val="27126356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A186F-D6BE-304D-A68C-49A62CAD266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08674814-707A-5C48-96A6-1F9F2C707A89}"/>
              </a:ext>
            </a:extLst>
          </p:cNvPr>
          <p:cNvSpPr/>
          <p:nvPr/>
        </p:nvSpPr>
        <p:spPr>
          <a:xfrm>
            <a:off x="0" y="0"/>
            <a:ext cx="9144000" cy="698652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CCTCCTCAGTGCCACCCAGCCCACTGGCAGCTCCCAAACAGGCTCTTATTAAAACACCCTGTTCCCTGCCCCTTGGAGTGAGGTGTCAAGGACCTAAACTAAAAAAAAAAAAAGAAAAAGAAAAGAAAAAGAATTTAAAATTTAAGTAATTCTTTGAAAAAAACTAATTTCTAAGCTTCTTCATGTCAAGGACCTAATGTGCTAAACAGCACTTTT</a:t>
            </a: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TTGACCATTAT</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TTTGGATCTGAAAGAAATCAAGAATAAATGAAGGACTTGATACATTGGAAGAGGAGAGTCAAGGACCTACAGAAAAAAAAAAAAAAGAAAAAGAAAAGAAAAAGA</a:t>
            </a: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TTTAAAATTTAAGTAATTCTTTGAAAAAAACTAATTTCTAAGCTTCTT</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ATGTCAAGGACCTAATGTCTGTGTTGCAGGTCTTCTTGCATTTCCCTGTCAAAAGAAAAAGAATTTAAAATTTAAGTAATTCTTTGAAAAAAACTAATTTCTAAGCTTCTTCATGTCAAGGACCTAATGTCAGGCC</a:t>
            </a:r>
            <a:endParaRPr kumimoji="0" lang="ar-SA"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GGCTCTTATTAAAACACCCTGTTCCCTGCCCCTTGGAGTG</a:t>
            </a:r>
          </a:p>
        </p:txBody>
      </p:sp>
    </p:spTree>
    <p:extLst>
      <p:ext uri="{BB962C8B-B14F-4D97-AF65-F5344CB8AC3E}">
        <p14:creationId xmlns:p14="http://schemas.microsoft.com/office/powerpoint/2010/main" val="375243698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HW/SW Co-Design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https://safari.ethz.ch/projects_and_seminars/spring2022/doku.php?id=hw_sw_codesign</a:t>
            </a:r>
            <a:endParaRPr lang="en-US" sz="1400" dirty="0">
              <a:solidFill>
                <a:srgbClr val="0432FF"/>
              </a:solidFill>
            </a:endParaRP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https://youtube.com/playlist?list=PL5Q2soXY2Zi8nH7un3ghD2nutKWWDk-NK</a:t>
            </a:r>
            <a:endParaRPr lang="en-US" sz="14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HW/SW co-design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07929472-62AD-AB4E-A75A-BE2AA054DBA5}"/>
              </a:ext>
            </a:extLst>
          </p:cNvPr>
          <p:cNvPicPr>
            <a:picLocks noChangeAspect="1"/>
          </p:cNvPicPr>
          <p:nvPr/>
        </p:nvPicPr>
        <p:blipFill>
          <a:blip r:embed="rId7"/>
          <a:stretch>
            <a:fillRect/>
          </a:stretch>
        </p:blipFill>
        <p:spPr>
          <a:xfrm>
            <a:off x="5292480" y="908720"/>
            <a:ext cx="3600000" cy="2205344"/>
          </a:xfrm>
          <a:prstGeom prst="rect">
            <a:avLst/>
          </a:prstGeom>
        </p:spPr>
      </p:pic>
      <p:pic>
        <p:nvPicPr>
          <p:cNvPr id="6" name="Picture 5">
            <a:extLst>
              <a:ext uri="{FF2B5EF4-FFF2-40B4-BE49-F238E27FC236}">
                <a16:creationId xmlns:a16="http://schemas.microsoft.com/office/drawing/2014/main" id="{CD8CB39F-DC1B-2F4D-8F50-25FE46B07DFB}"/>
              </a:ext>
            </a:extLst>
          </p:cNvPr>
          <p:cNvPicPr>
            <a:picLocks noChangeAspect="1"/>
          </p:cNvPicPr>
          <p:nvPr/>
        </p:nvPicPr>
        <p:blipFill>
          <a:blip r:embed="rId8"/>
          <a:stretch>
            <a:fillRect/>
          </a:stretch>
        </p:blipFill>
        <p:spPr>
          <a:xfrm>
            <a:off x="5292480" y="3097214"/>
            <a:ext cx="3600000" cy="3572146"/>
          </a:xfrm>
          <a:prstGeom prst="rect">
            <a:avLst/>
          </a:prstGeom>
        </p:spPr>
      </p:pic>
    </p:spTree>
    <p:extLst>
      <p:ext uri="{BB962C8B-B14F-4D97-AF65-F5344CB8AC3E}">
        <p14:creationId xmlns:p14="http://schemas.microsoft.com/office/powerpoint/2010/main" val="159805328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https://safari.ethz.ch/projects_and_seminars/spring2022/doku.php?id=modern_ssds</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https://www.youtube.com/watch?v=_q4rm71DsY4&amp;list=PL5Q2soXY2Zi8vabcse1kL22DEcgMl2RAq</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7" name="Picture 6">
            <a:extLst>
              <a:ext uri="{FF2B5EF4-FFF2-40B4-BE49-F238E27FC236}">
                <a16:creationId xmlns:a16="http://schemas.microsoft.com/office/drawing/2014/main" id="{3046AD48-5FCD-3C98-E8A2-A00B51668526}"/>
              </a:ext>
            </a:extLst>
          </p:cNvPr>
          <p:cNvPicPr>
            <a:picLocks noChangeAspect="1"/>
          </p:cNvPicPr>
          <p:nvPr/>
        </p:nvPicPr>
        <p:blipFill>
          <a:blip r:embed="rId6"/>
          <a:stretch>
            <a:fillRect/>
          </a:stretch>
        </p:blipFill>
        <p:spPr>
          <a:xfrm>
            <a:off x="4975419" y="980728"/>
            <a:ext cx="4046636" cy="2773219"/>
          </a:xfrm>
          <a:prstGeom prst="rect">
            <a:avLst/>
          </a:prstGeom>
        </p:spPr>
      </p:pic>
      <p:pic>
        <p:nvPicPr>
          <p:cNvPr id="8" name="Picture 7">
            <a:extLst>
              <a:ext uri="{FF2B5EF4-FFF2-40B4-BE49-F238E27FC236}">
                <a16:creationId xmlns:a16="http://schemas.microsoft.com/office/drawing/2014/main" id="{51EEFCF4-8E7C-ACAA-6D85-CB72A2373879}"/>
              </a:ext>
            </a:extLst>
          </p:cNvPr>
          <p:cNvPicPr>
            <a:picLocks noChangeAspect="1"/>
          </p:cNvPicPr>
          <p:nvPr/>
        </p:nvPicPr>
        <p:blipFill>
          <a:blip r:embed="rId7"/>
          <a:stretch>
            <a:fillRect/>
          </a:stretch>
        </p:blipFill>
        <p:spPr>
          <a:xfrm>
            <a:off x="4989859" y="3798920"/>
            <a:ext cx="4046637" cy="2773220"/>
          </a:xfrm>
          <a:prstGeom prst="rect">
            <a:avLst/>
          </a:prstGeom>
        </p:spPr>
      </p:pic>
    </p:spTree>
    <p:extLst>
      <p:ext uri="{BB962C8B-B14F-4D97-AF65-F5344CB8AC3E}">
        <p14:creationId xmlns:p14="http://schemas.microsoft.com/office/powerpoint/2010/main" val="314370525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Tree>
    <p:extLst>
      <p:ext uri="{BB962C8B-B14F-4D97-AF65-F5344CB8AC3E}">
        <p14:creationId xmlns:p14="http://schemas.microsoft.com/office/powerpoint/2010/main" val="203400859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027060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400" kern="0" dirty="0">
                <a:solidFill>
                  <a:srgbClr val="0000FF"/>
                </a:solidFill>
                <a:latin typeface="Arial"/>
                <a:ea typeface="ＭＳ Ｐゴシック" panose="020B0600070205080204" pitchFamily="34" charset="-128"/>
                <a:cs typeface="Arial"/>
                <a:sym typeface="Arial"/>
              </a:rPr>
              <a:t>40</a:t>
            </a: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3751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https://safari.ethz.ch/safari-newsletter-april-2020/</a:t>
            </a:r>
            <a:endParaRPr lang="en-US" dirty="0">
              <a:solidFill>
                <a:srgbClr val="0000FF"/>
              </a:solidFill>
            </a:endParaRPr>
          </a:p>
          <a:p>
            <a:pPr marL="0" indent="0">
              <a:buNone/>
            </a:pPr>
            <a:endParaRPr lang="en-US" dirty="0">
              <a:solidFill>
                <a:srgbClr val="0000FF"/>
              </a:solidFill>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45044629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135983684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Tree>
    <p:extLst>
      <p:ext uri="{BB962C8B-B14F-4D97-AF65-F5344CB8AC3E}">
        <p14:creationId xmlns:p14="http://schemas.microsoft.com/office/powerpoint/2010/main" val="380150645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611560" y="908720"/>
            <a:ext cx="7740352" cy="5516420"/>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640940" y="836712"/>
            <a:ext cx="7710972" cy="5654098"/>
          </a:xfrm>
          <a:prstGeom prst="rect">
            <a:avLst/>
          </a:prstGeom>
        </p:spPr>
      </p:pic>
    </p:spTree>
    <p:extLst>
      <p:ext uri="{BB962C8B-B14F-4D97-AF65-F5344CB8AC3E}">
        <p14:creationId xmlns:p14="http://schemas.microsoft.com/office/powerpoint/2010/main" val="9293922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Large is a Genome?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Image result for E. coli O157:H7 pic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8374" y="1950875"/>
            <a:ext cx="2078805" cy="1709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descr="Image result for on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32040" y="1772816"/>
            <a:ext cx="1642712" cy="19288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lated imag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88224" y="1484784"/>
            <a:ext cx="2448272" cy="21544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3959697"/>
            <a:ext cx="9144000" cy="720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Oval 14"/>
          <p:cNvSpPr/>
          <p:nvPr/>
        </p:nvSpPr>
        <p:spPr>
          <a:xfrm>
            <a:off x="225324" y="3815681"/>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6" name="Picture 4" descr="Image result for ÏX174 viru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956" y="2109033"/>
            <a:ext cx="1499307" cy="14993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rot="2347529">
            <a:off x="117005" y="4706924"/>
            <a:ext cx="179247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Phi X174 virus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ahoma"/>
                <a:ea typeface="+mn-ea"/>
                <a:cs typeface="+mn-cs"/>
              </a:rPr>
              <a:t>5.386 Kilo bp</a:t>
            </a:r>
          </a:p>
        </p:txBody>
      </p:sp>
      <p:sp>
        <p:nvSpPr>
          <p:cNvPr id="19" name="Oval 18"/>
          <p:cNvSpPr/>
          <p:nvPr/>
        </p:nvSpPr>
        <p:spPr>
          <a:xfrm>
            <a:off x="1979712" y="3815681"/>
            <a:ext cx="360040"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rot="2347529">
            <a:off x="1804644" y="4755559"/>
            <a:ext cx="19466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E. coli O157:H7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5.44 Million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2" name="Oval 21"/>
          <p:cNvSpPr/>
          <p:nvPr/>
        </p:nvSpPr>
        <p:spPr>
          <a:xfrm>
            <a:off x="3923928" y="3815681"/>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rot="2347529">
            <a:off x="3707248" y="4677599"/>
            <a:ext cx="18004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Homo Sapiens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3.2 Billion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5" name="Oval 24"/>
          <p:cNvSpPr/>
          <p:nvPr/>
        </p:nvSpPr>
        <p:spPr>
          <a:xfrm>
            <a:off x="5724128" y="3822266"/>
            <a:ext cx="360040"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rot="2347529">
            <a:off x="5439869" y="4833553"/>
            <a:ext cx="245156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Onion, Allium Cepa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16 Billion bp</a:t>
            </a:r>
            <a:endParaRPr kumimoji="0" lang="en-US" sz="2000" b="0" i="0" u="none" strike="noStrike" kern="1200" cap="none" spc="0" normalizeH="0" baseline="0" noProof="0" dirty="0">
              <a:ln>
                <a:noFill/>
              </a:ln>
              <a:solidFill>
                <a:srgbClr val="FF0000"/>
              </a:solidFill>
              <a:effectLst/>
              <a:uLnTx/>
              <a:uFillTx/>
              <a:latin typeface="Tahoma"/>
              <a:ea typeface="+mn-ea"/>
              <a:cs typeface="+mn-cs"/>
            </a:endParaRPr>
          </a:p>
        </p:txBody>
      </p:sp>
      <p:sp>
        <p:nvSpPr>
          <p:cNvPr id="28" name="Oval 27"/>
          <p:cNvSpPr/>
          <p:nvPr/>
        </p:nvSpPr>
        <p:spPr>
          <a:xfrm>
            <a:off x="7668344" y="3822266"/>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rot="2347529">
            <a:off x="7442777" y="4738380"/>
            <a:ext cx="186781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Paris Japonica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149 Billion bp</a:t>
            </a:r>
          </a:p>
        </p:txBody>
      </p:sp>
      <p:pic>
        <p:nvPicPr>
          <p:cNvPr id="54274" name="Picture 2" descr="Image result for huma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13734" y="1575488"/>
            <a:ext cx="1000868" cy="207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33259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Some Recent Papers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6192041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fontScale="90000"/>
          </a:bodyPr>
          <a:lstStyle/>
          <a:p>
            <a:r>
              <a:rPr lang="en-US" sz="3800" dirty="0">
                <a:latin typeface="Garamond" charset="0"/>
                <a:ea typeface="ＭＳ Ｐゴシック" charset="0"/>
                <a:cs typeface="ＭＳ Ｐゴシック" charset="0"/>
              </a:rPr>
              <a:t>Connecting </a:t>
            </a:r>
            <a:r>
              <a:rPr lang="en-US" sz="3800" dirty="0" err="1">
                <a:latin typeface="Garamond" charset="0"/>
                <a:ea typeface="ＭＳ Ｐゴシック" charset="0"/>
                <a:cs typeface="ＭＳ Ｐゴシック" charset="0"/>
              </a:rPr>
              <a:t>Basecalling</a:t>
            </a:r>
            <a:r>
              <a:rPr lang="en-US" sz="3800" dirty="0">
                <a:latin typeface="Garamond" charset="0"/>
                <a:ea typeface="ＭＳ Ｐゴシック" charset="0"/>
                <a:cs typeface="ＭＳ Ｐゴシック" charset="0"/>
              </a:rPr>
              <a:t> and Read Mapping in PIM</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Haiyu</a:t>
            </a:r>
            <a:r>
              <a:rPr lang="en-US" sz="1800" dirty="0"/>
              <a:t> Mao, Mohammed </a:t>
            </a:r>
            <a:r>
              <a:rPr lang="en-US" sz="1800" dirty="0" err="1"/>
              <a:t>Alser</a:t>
            </a:r>
            <a:r>
              <a:rPr lang="en-US" sz="1800" dirty="0"/>
              <a:t>, Mohammad </a:t>
            </a:r>
            <a:r>
              <a:rPr lang="en-US" sz="1800" dirty="0" err="1"/>
              <a:t>Sadrosadati</a:t>
            </a:r>
            <a:r>
              <a:rPr lang="en-US" sz="1800" dirty="0"/>
              <a:t>, Can Firtina, Akanksha </a:t>
            </a:r>
            <a:r>
              <a:rPr lang="en-US" sz="1800" dirty="0" err="1"/>
              <a:t>Baranwal</a:t>
            </a:r>
            <a:r>
              <a:rPr lang="en-US" sz="1800" dirty="0"/>
              <a:t>, </a:t>
            </a:r>
            <a:r>
              <a:rPr lang="en-US" sz="1800" dirty="0" err="1"/>
              <a:t>Damla</a:t>
            </a:r>
            <a:r>
              <a:rPr lang="en-US" sz="1800" dirty="0"/>
              <a:t> </a:t>
            </a:r>
            <a:r>
              <a:rPr lang="en-US" sz="1800" dirty="0" err="1"/>
              <a:t>Senol</a:t>
            </a:r>
            <a:r>
              <a:rPr lang="en-US" sz="1800" dirty="0"/>
              <a:t> Cali, Aditya </a:t>
            </a:r>
            <a:r>
              <a:rPr lang="en-US" sz="1800" dirty="0" err="1"/>
              <a:t>Manglik</a:t>
            </a:r>
            <a:r>
              <a:rPr lang="en-US" sz="1800" dirty="0"/>
              <a:t>, Nour </a:t>
            </a:r>
            <a:r>
              <a:rPr lang="en-US" sz="1800" dirty="0" err="1"/>
              <a:t>Almadhoun</a:t>
            </a:r>
            <a:r>
              <a:rPr lang="en-US" sz="1800" dirty="0"/>
              <a:t> </a:t>
            </a:r>
            <a:r>
              <a:rPr lang="en-US" sz="1800" dirty="0" err="1"/>
              <a:t>Alserr</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u="sng" dirty="0">
                <a:solidFill>
                  <a:srgbClr val="1700FF"/>
                </a:solidFill>
              </a:rPr>
              <a:t>”GenPIP: In-Memory Acceleration of Genome Analysis via Tight Integration of Basecalling and Read Mapping"</a:t>
            </a:r>
            <a:br>
              <a:rPr lang="en-US" sz="1800" dirty="0"/>
            </a:br>
            <a:r>
              <a:rPr lang="en-US" sz="1800" dirty="0"/>
              <a:t>Proceedings of the </a:t>
            </a:r>
            <a:r>
              <a:rPr lang="en-US" sz="1800" i="1" u="sng" dirty="0"/>
              <a:t>55th International Symposium on Microarchitecture</a:t>
            </a:r>
            <a:r>
              <a:rPr lang="en-US" sz="1800" i="1" dirty="0"/>
              <a:t> </a:t>
            </a:r>
            <a:r>
              <a:rPr lang="en-US" sz="1800" b="1" i="1" dirty="0"/>
              <a:t>(MICRO)</a:t>
            </a:r>
            <a:r>
              <a:rPr lang="en-US" sz="1800" dirty="0"/>
              <a:t>, Chicago, Illinois, October 2022.</a:t>
            </a:r>
          </a:p>
        </p:txBody>
      </p:sp>
      <p:pic>
        <p:nvPicPr>
          <p:cNvPr id="4" name="Picture 3" descr="Text&#10;&#10;Description automatically generated">
            <a:extLst>
              <a:ext uri="{FF2B5EF4-FFF2-40B4-BE49-F238E27FC236}">
                <a16:creationId xmlns:a16="http://schemas.microsoft.com/office/drawing/2014/main" id="{AEFA5B50-809F-EF91-8CB8-E4CA06D3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7" y="3846572"/>
            <a:ext cx="8785246" cy="1800200"/>
          </a:xfrm>
          <a:prstGeom prst="rect">
            <a:avLst/>
          </a:prstGeom>
        </p:spPr>
      </p:pic>
      <p:sp>
        <p:nvSpPr>
          <p:cNvPr id="5" name="TextBox 4">
            <a:extLst>
              <a:ext uri="{FF2B5EF4-FFF2-40B4-BE49-F238E27FC236}">
                <a16:creationId xmlns:a16="http://schemas.microsoft.com/office/drawing/2014/main" id="{21913200-5EB2-C455-6E4D-B180D680FE02}"/>
              </a:ext>
            </a:extLst>
          </p:cNvPr>
          <p:cNvSpPr txBox="1"/>
          <p:nvPr/>
        </p:nvSpPr>
        <p:spPr>
          <a:xfrm>
            <a:off x="3024941" y="6453336"/>
            <a:ext cx="3094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0432FF"/>
                </a:solidFill>
                <a:effectLst/>
                <a:uLnTx/>
                <a:uFillTx/>
                <a:latin typeface="Tahoma"/>
                <a:ea typeface="+mn-ea"/>
                <a:cs typeface="+mn-cs"/>
              </a:rPr>
              <a:t>Coming up at</a:t>
            </a:r>
            <a:r>
              <a:rPr kumimoji="0" lang="en-CH" sz="1800" b="1" i="0" u="none" strike="noStrike" kern="1200" cap="none" spc="0" normalizeH="0" baseline="0" noProof="0" dirty="0">
                <a:ln>
                  <a:noFill/>
                </a:ln>
                <a:solidFill>
                  <a:srgbClr val="0432FF"/>
                </a:solidFill>
                <a:effectLst/>
                <a:uLnTx/>
                <a:uFillTx/>
                <a:latin typeface="Tahoma"/>
                <a:ea typeface="+mn-ea"/>
                <a:cs typeface="+mn-cs"/>
              </a:rPr>
              <a:t> MICRO 2022</a:t>
            </a:r>
          </a:p>
        </p:txBody>
      </p:sp>
    </p:spTree>
    <p:extLst>
      <p:ext uri="{BB962C8B-B14F-4D97-AF65-F5344CB8AC3E}">
        <p14:creationId xmlns:p14="http://schemas.microsoft.com/office/powerpoint/2010/main" val="389205463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a:bodyPr>
          <a:lstStyle/>
          <a:p>
            <a:r>
              <a:rPr lang="en-US" sz="3800" dirty="0">
                <a:latin typeface="Garamond" charset="0"/>
                <a:ea typeface="ＭＳ Ｐゴシック" charset="0"/>
                <a:cs typeface="ＭＳ Ｐゴシック" charset="0"/>
              </a:rPr>
              <a:t>Finding Approximate Seed Matches</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a:t>Can Firtina, </a:t>
            </a:r>
            <a:r>
              <a:rPr lang="en-US" sz="1800" dirty="0" err="1"/>
              <a:t>Jisung</a:t>
            </a:r>
            <a:r>
              <a:rPr lang="en-US" sz="1800" dirty="0"/>
              <a:t> Park, Mohammed </a:t>
            </a:r>
            <a:r>
              <a:rPr lang="en-US" sz="1800" dirty="0" err="1"/>
              <a:t>Alser</a:t>
            </a:r>
            <a:r>
              <a:rPr lang="en-US" sz="1800" dirty="0"/>
              <a:t>, </a:t>
            </a:r>
            <a:r>
              <a:rPr lang="en-US" sz="1800" dirty="0" err="1"/>
              <a:t>Jeremie</a:t>
            </a:r>
            <a:r>
              <a:rPr lang="en-US" sz="1800" dirty="0"/>
              <a:t> S. Kim, </a:t>
            </a:r>
            <a:r>
              <a:rPr lang="en-US" sz="1800" dirty="0" err="1"/>
              <a:t>Damla</a:t>
            </a:r>
            <a:r>
              <a:rPr lang="en-US" sz="1800" dirty="0"/>
              <a:t> </a:t>
            </a:r>
            <a:r>
              <a:rPr lang="en-US" sz="1800" dirty="0" err="1"/>
              <a:t>Senol</a:t>
            </a:r>
            <a:r>
              <a:rPr lang="en-US" sz="1800" dirty="0"/>
              <a:t> Cali, Taha </a:t>
            </a:r>
            <a:r>
              <a:rPr lang="en-US" sz="1800" dirty="0" err="1"/>
              <a:t>Shahroodi</a:t>
            </a:r>
            <a:r>
              <a:rPr lang="en-US" sz="1800" dirty="0"/>
              <a:t>, Nika Mansouri-</a:t>
            </a:r>
            <a:r>
              <a:rPr lang="en-US" sz="1800" dirty="0" err="1"/>
              <a:t>Ghiasi</a:t>
            </a:r>
            <a:r>
              <a:rPr lang="en-US" sz="1800" dirty="0"/>
              <a:t>, Gagandeep Singh, Konstantinos </a:t>
            </a:r>
            <a:r>
              <a:rPr lang="en-US" sz="1800" dirty="0" err="1"/>
              <a:t>Kanellopoulos</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1700FF"/>
                </a:solidFill>
                <a:hlinkClick r:id="rId3">
                  <a:extLst>
                    <a:ext uri="{A12FA001-AC4F-418D-AE19-62706E023703}">
                      <ahyp:hlinkClr xmlns:ahyp="http://schemas.microsoft.com/office/drawing/2018/hyperlinkcolor" val="tx"/>
                    </a:ext>
                  </a:extLst>
                </a:hlinkClick>
              </a:rPr>
              <a:t>"BLEND: A Fast, Memory-Efficient, and Accurate Mechanism to Find Fuzzy Seed </a:t>
            </a:r>
            <a:r>
              <a:rPr lang="en-US" sz="1800" dirty="0">
                <a:solidFill>
                  <a:srgbClr val="1500FF"/>
                </a:solidFill>
                <a:hlinkClick r:id="rId3">
                  <a:extLst>
                    <a:ext uri="{A12FA001-AC4F-418D-AE19-62706E023703}">
                      <ahyp:hlinkClr xmlns:ahyp="http://schemas.microsoft.com/office/drawing/2018/hyperlinkcolor" val="tx"/>
                    </a:ext>
                  </a:extLst>
                </a:hlinkClick>
              </a:rPr>
              <a:t>Matches</a:t>
            </a:r>
            <a:r>
              <a:rPr lang="en-US" sz="1800" dirty="0">
                <a:solidFill>
                  <a:srgbClr val="1700FF"/>
                </a:solidFill>
                <a:hlinkClick r:id="rId3">
                  <a:extLst>
                    <a:ext uri="{A12FA001-AC4F-418D-AE19-62706E023703}">
                      <ahyp:hlinkClr xmlns:ahyp="http://schemas.microsoft.com/office/drawing/2018/hyperlinkcolor" val="tx"/>
                    </a:ext>
                  </a:extLst>
                </a:hlinkClick>
              </a:rPr>
              <a:t>"</a:t>
            </a:r>
            <a:br>
              <a:rPr lang="en-US" sz="1800" dirty="0"/>
            </a:br>
            <a:r>
              <a:rPr lang="en-US" sz="1800" dirty="0"/>
              <a:t>Preprint in </a:t>
            </a:r>
            <a:r>
              <a:rPr lang="en-US" sz="1800" i="1" dirty="0">
                <a:hlinkClick r:id="rId4"/>
              </a:rPr>
              <a:t>arXiv</a:t>
            </a:r>
            <a:r>
              <a:rPr lang="en-US" sz="1800" dirty="0"/>
              <a:t>, 2021. </a:t>
            </a:r>
            <a:br>
              <a:rPr lang="en-US" sz="1800" dirty="0"/>
            </a:br>
            <a:r>
              <a:rPr lang="en-US" sz="1800" dirty="0"/>
              <a:t>[</a:t>
            </a:r>
            <a:r>
              <a:rPr lang="en-US" sz="1800" dirty="0">
                <a:hlinkClick r:id="rId3"/>
              </a:rPr>
              <a:t>arXiv preprint</a:t>
            </a:r>
            <a:r>
              <a:rPr lang="en-US" sz="1800" dirty="0"/>
              <a:t>] </a:t>
            </a:r>
            <a:br>
              <a:rPr lang="en-US" sz="1800" dirty="0"/>
            </a:br>
            <a:r>
              <a:rPr lang="en-US" sz="1800" dirty="0"/>
              <a:t>[</a:t>
            </a:r>
            <a:r>
              <a:rPr lang="en-US" sz="1800" dirty="0">
                <a:hlinkClick r:id="rId5"/>
              </a:rPr>
              <a:t>BLEND Source Code and Data</a:t>
            </a:r>
            <a:r>
              <a:rPr lang="en-US" sz="1800" dirty="0"/>
              <a:t>]</a:t>
            </a:r>
          </a:p>
        </p:txBody>
      </p:sp>
      <p:pic>
        <p:nvPicPr>
          <p:cNvPr id="3" name="Picture 2" descr="Text&#10;&#10;Description automatically generated">
            <a:extLst>
              <a:ext uri="{FF2B5EF4-FFF2-40B4-BE49-F238E27FC236}">
                <a16:creationId xmlns:a16="http://schemas.microsoft.com/office/drawing/2014/main" id="{FD75247A-2C39-0AA3-1122-15454A8ED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41514"/>
            <a:ext cx="9144000" cy="2005086"/>
          </a:xfrm>
          <a:prstGeom prst="rect">
            <a:avLst/>
          </a:prstGeom>
        </p:spPr>
      </p:pic>
    </p:spTree>
    <p:extLst>
      <p:ext uri="{BB962C8B-B14F-4D97-AF65-F5344CB8AC3E}">
        <p14:creationId xmlns:p14="http://schemas.microsoft.com/office/powerpoint/2010/main" val="63477283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Hardware Acceleration for </a:t>
            </a:r>
            <a:r>
              <a:rPr lang="en-US" dirty="0" err="1">
                <a:latin typeface="Garamond" charset="0"/>
                <a:ea typeface="ＭＳ Ｐゴシック" charset="0"/>
                <a:cs typeface="ＭＳ Ｐゴシック" charset="0"/>
              </a:rPr>
              <a:t>pHMMs</a:t>
            </a:r>
            <a:endParaRPr lang="en-US" dirty="0">
              <a:latin typeface="Garamond" charset="0"/>
              <a:ea typeface="ＭＳ Ｐゴシック" charset="0"/>
              <a:cs typeface="ＭＳ Ｐゴシック" charset="0"/>
            </a:endParaRP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a:t>Can Firtina, Kamlesh Pillai, Gurpreet S. Kalsi, </a:t>
            </a:r>
            <a:r>
              <a:rPr lang="en-US" sz="1800" dirty="0" err="1"/>
              <a:t>Bharathwaj</a:t>
            </a:r>
            <a:r>
              <a:rPr lang="en-US" sz="1800" dirty="0"/>
              <a:t> Suresh, </a:t>
            </a:r>
            <a:r>
              <a:rPr lang="en-US" sz="1800" dirty="0" err="1"/>
              <a:t>Damla</a:t>
            </a:r>
            <a:r>
              <a:rPr lang="en-US" sz="1800" dirty="0"/>
              <a:t> </a:t>
            </a:r>
            <a:r>
              <a:rPr lang="en-US" sz="1800" dirty="0" err="1"/>
              <a:t>Senol</a:t>
            </a:r>
            <a:r>
              <a:rPr lang="en-US" sz="1800" dirty="0"/>
              <a:t> Cali, </a:t>
            </a:r>
            <a:r>
              <a:rPr lang="en-US" sz="1800" dirty="0" err="1"/>
              <a:t>Jeremie</a:t>
            </a:r>
            <a:r>
              <a:rPr lang="en-US" sz="1800" dirty="0"/>
              <a:t> S. Kim, Taha </a:t>
            </a:r>
            <a:r>
              <a:rPr lang="en-US" sz="1800" dirty="0" err="1"/>
              <a:t>Shahroodi</a:t>
            </a:r>
            <a:r>
              <a:rPr lang="en-US" sz="1800" dirty="0"/>
              <a:t>, </a:t>
            </a:r>
            <a:r>
              <a:rPr lang="en-US" sz="1800" dirty="0" err="1"/>
              <a:t>Meryem</a:t>
            </a:r>
            <a:r>
              <a:rPr lang="en-US" sz="1800" dirty="0"/>
              <a:t> Banu </a:t>
            </a:r>
            <a:r>
              <a:rPr lang="en-US" sz="1800" dirty="0" err="1"/>
              <a:t>Cavlak</a:t>
            </a:r>
            <a:r>
              <a:rPr lang="en-US" sz="1800" dirty="0"/>
              <a:t>, Joel </a:t>
            </a:r>
            <a:r>
              <a:rPr lang="en-US" sz="1800" dirty="0" err="1"/>
              <a:t>Lindegger</a:t>
            </a:r>
            <a:r>
              <a:rPr lang="en-US" sz="1800" dirty="0"/>
              <a:t>, Mohammed </a:t>
            </a:r>
            <a:r>
              <a:rPr lang="en-US" sz="1800" dirty="0" err="1"/>
              <a:t>Alser</a:t>
            </a:r>
            <a:r>
              <a:rPr lang="en-US" sz="1800" dirty="0"/>
              <a:t>, Juan Gómez-Luna, Sreenivas </a:t>
            </a:r>
            <a:r>
              <a:rPr lang="en-US" sz="1800" dirty="0" err="1"/>
              <a:t>Subramoney</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"ApHMM: A Profile Hidden Markov Model Acceleration Framework for Genome Analysis"</a:t>
            </a:r>
            <a:br>
              <a:rPr lang="en-US" sz="1800" dirty="0"/>
            </a:br>
            <a:r>
              <a:rPr lang="en-US" sz="1800" dirty="0"/>
              <a:t>Preprint in </a:t>
            </a:r>
            <a:r>
              <a:rPr lang="en-US" sz="1800" i="1" dirty="0">
                <a:hlinkClick r:id="rId4"/>
              </a:rPr>
              <a:t>arXiv</a:t>
            </a:r>
            <a:r>
              <a:rPr lang="en-US" sz="1800" dirty="0"/>
              <a:t>, 2022. </a:t>
            </a:r>
            <a:br>
              <a:rPr lang="en-US" sz="1800" dirty="0"/>
            </a:br>
            <a:r>
              <a:rPr lang="en-US" sz="1800" dirty="0"/>
              <a:t>[</a:t>
            </a:r>
            <a:r>
              <a:rPr lang="en-US" sz="1800" dirty="0">
                <a:hlinkClick r:id="rId5"/>
              </a:rPr>
              <a:t>Source Code</a:t>
            </a:r>
            <a:r>
              <a:rPr lang="en-US" sz="1800" dirty="0"/>
              <a:t>]</a:t>
            </a:r>
          </a:p>
        </p:txBody>
      </p:sp>
      <p:pic>
        <p:nvPicPr>
          <p:cNvPr id="3" name="Picture 2" descr="Text&#10;&#10;Description automatically generated">
            <a:extLst>
              <a:ext uri="{FF2B5EF4-FFF2-40B4-BE49-F238E27FC236}">
                <a16:creationId xmlns:a16="http://schemas.microsoft.com/office/drawing/2014/main" id="{848BBD98-5DA7-BA0D-5FB0-8DC74A1EBE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5" y="3635431"/>
            <a:ext cx="9144000" cy="2150108"/>
          </a:xfrm>
          <a:prstGeom prst="rect">
            <a:avLst/>
          </a:prstGeom>
        </p:spPr>
      </p:pic>
    </p:spTree>
    <p:extLst>
      <p:ext uri="{BB962C8B-B14F-4D97-AF65-F5344CB8AC3E}">
        <p14:creationId xmlns:p14="http://schemas.microsoft.com/office/powerpoint/2010/main" val="336086236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sz="3800" dirty="0">
                <a:latin typeface="Garamond" charset="0"/>
                <a:ea typeface="ＭＳ Ｐゴシック" charset="0"/>
                <a:cs typeface="ＭＳ Ｐゴシック" charset="0"/>
              </a:rPr>
              <a:t>Remapping Reads Between References </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a:t>
            </a:r>
            <a:r>
              <a:rPr lang="en-US" sz="1800" dirty="0" err="1"/>
              <a:t>Nastaran</a:t>
            </a:r>
            <a:r>
              <a:rPr lang="en-US" sz="1800" dirty="0"/>
              <a:t> </a:t>
            </a:r>
            <a:r>
              <a:rPr lang="en-US" sz="1800" dirty="0" err="1"/>
              <a:t>Hajinazar</a:t>
            </a:r>
            <a:r>
              <a:rPr lang="en-US" sz="1800" dirty="0"/>
              <a:t>, Mohammed </a:t>
            </a:r>
            <a:r>
              <a:rPr lang="en-US" sz="1800" dirty="0" err="1"/>
              <a:t>Alser</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"AirLift: A Fast and Comprehensive Technique for Remapping Alignments between Reference Genomes"</a:t>
            </a:r>
            <a:br>
              <a:rPr lang="en-US" sz="1800" dirty="0"/>
            </a:br>
            <a:r>
              <a:rPr lang="en-US" sz="1800" i="1" dirty="0"/>
              <a:t>Preprint in </a:t>
            </a:r>
            <a:r>
              <a:rPr lang="en-US" sz="1800" i="1" dirty="0">
                <a:hlinkClick r:id="rId4"/>
              </a:rPr>
              <a:t>arXiv</a:t>
            </a:r>
            <a:r>
              <a:rPr lang="en-US" sz="1800" i="1" dirty="0"/>
              <a:t> and </a:t>
            </a:r>
            <a:r>
              <a:rPr lang="en-US" sz="1800" i="1" dirty="0">
                <a:hlinkClick r:id="rId5"/>
              </a:rPr>
              <a:t>bioRxiv</a:t>
            </a:r>
            <a:r>
              <a:rPr lang="en-US" sz="1800" dirty="0"/>
              <a:t>, 2021. </a:t>
            </a:r>
            <a:br>
              <a:rPr lang="en-US" sz="1800" dirty="0"/>
            </a:br>
            <a:r>
              <a:rPr lang="en-US" sz="1800" dirty="0"/>
              <a:t>[</a:t>
            </a:r>
            <a:r>
              <a:rPr lang="en-US" sz="1800" dirty="0">
                <a:hlinkClick r:id="rId5"/>
              </a:rPr>
              <a:t>bioRxiv preprint</a:t>
            </a:r>
            <a:r>
              <a:rPr lang="en-US" sz="1800" dirty="0"/>
              <a:t>] </a:t>
            </a:r>
            <a:br>
              <a:rPr lang="en-US" sz="1800" dirty="0"/>
            </a:br>
            <a:r>
              <a:rPr lang="en-US" sz="1800" dirty="0"/>
              <a:t>[</a:t>
            </a:r>
            <a:r>
              <a:rPr lang="en-US" sz="1800" dirty="0">
                <a:hlinkClick r:id="rId4"/>
              </a:rPr>
              <a:t>arXiv preprint</a:t>
            </a:r>
            <a:r>
              <a:rPr lang="en-US" sz="1800" dirty="0"/>
              <a:t>] </a:t>
            </a:r>
            <a:br>
              <a:rPr lang="en-US" sz="1800" dirty="0"/>
            </a:br>
            <a:r>
              <a:rPr lang="en-US" sz="1800" dirty="0"/>
              <a:t>[</a:t>
            </a:r>
            <a:r>
              <a:rPr lang="en-US" sz="1800" dirty="0">
                <a:hlinkClick r:id="rId6"/>
              </a:rPr>
              <a:t>AirLift Source Code and Data</a:t>
            </a:r>
            <a:r>
              <a:rPr lang="en-US" sz="1800" dirty="0"/>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72050"/>
            <a:ext cx="9144000" cy="2971588"/>
          </a:xfrm>
          <a:prstGeom prst="rect">
            <a:avLst/>
          </a:prstGeom>
        </p:spPr>
      </p:pic>
    </p:spTree>
    <p:extLst>
      <p:ext uri="{BB962C8B-B14F-4D97-AF65-F5344CB8AC3E}">
        <p14:creationId xmlns:p14="http://schemas.microsoft.com/office/powerpoint/2010/main" val="408723206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Mapping Constant Regions Between References </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"FastRemap: A Tool for Quickly Remapping Reads between Genome Assemblies"</a:t>
            </a:r>
            <a:br>
              <a:rPr lang="en-US" sz="1800" dirty="0"/>
            </a:br>
            <a:r>
              <a:rPr lang="en-US" sz="1800" i="1" dirty="0"/>
              <a:t>Bioinformatics</a:t>
            </a:r>
            <a:r>
              <a:rPr lang="en-US" sz="1800" dirty="0"/>
              <a:t>, btac554.</a:t>
            </a:r>
            <a:br>
              <a:rPr lang="en-US" sz="1800" dirty="0"/>
            </a:br>
            <a:r>
              <a:rPr lang="en-US" sz="1800" dirty="0"/>
              <a:t>[</a:t>
            </a:r>
            <a:r>
              <a:rPr lang="en-US" sz="1800" dirty="0">
                <a:hlinkClick r:id="rId4"/>
              </a:rPr>
              <a:t>FastRemap Source Code</a:t>
            </a:r>
            <a:r>
              <a:rPr lang="en-US" sz="1800" dirty="0"/>
              <a:t>]</a:t>
            </a:r>
          </a:p>
        </p:txBody>
      </p:sp>
      <p:pic>
        <p:nvPicPr>
          <p:cNvPr id="4" name="Picture 3" descr="Text&#10;&#10;Description automatically generated">
            <a:extLst>
              <a:ext uri="{FF2B5EF4-FFF2-40B4-BE49-F238E27FC236}">
                <a16:creationId xmlns:a16="http://schemas.microsoft.com/office/drawing/2014/main" id="{AEFC469A-7AD7-8A11-A723-16731C5CE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41514"/>
            <a:ext cx="9144000" cy="2207172"/>
          </a:xfrm>
          <a:prstGeom prst="rect">
            <a:avLst/>
          </a:prstGeom>
        </p:spPr>
      </p:pic>
    </p:spTree>
    <p:extLst>
      <p:ext uri="{BB962C8B-B14F-4D97-AF65-F5344CB8AC3E}">
        <p14:creationId xmlns:p14="http://schemas.microsoft.com/office/powerpoint/2010/main" val="358645369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F9FF-7D75-EB4E-B031-F7788EFC475A}"/>
              </a:ext>
            </a:extLst>
          </p:cNvPr>
          <p:cNvSpPr>
            <a:spLocks noGrp="1"/>
          </p:cNvSpPr>
          <p:nvPr>
            <p:ph type="title"/>
          </p:nvPr>
        </p:nvSpPr>
        <p:spPr/>
        <p:txBody>
          <a:bodyPr/>
          <a:lstStyle/>
          <a:p>
            <a:r>
              <a:rPr lang="en-US" dirty="0"/>
              <a:t>COVIDHunter</a:t>
            </a:r>
          </a:p>
        </p:txBody>
      </p:sp>
      <p:sp>
        <p:nvSpPr>
          <p:cNvPr id="4" name="Slide Number Placeholder 3">
            <a:extLst>
              <a:ext uri="{FF2B5EF4-FFF2-40B4-BE49-F238E27FC236}">
                <a16:creationId xmlns:a16="http://schemas.microsoft.com/office/drawing/2014/main" id="{121FC934-F74E-CD40-A517-45673BEBBFB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94DBE376-3309-3D48-ACA2-408D614FD6E7}"/>
              </a:ext>
            </a:extLst>
          </p:cNvPr>
          <p:cNvSpPr/>
          <p:nvPr/>
        </p:nvSpPr>
        <p:spPr>
          <a:xfrm>
            <a:off x="228600" y="917858"/>
            <a:ext cx="873588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800" b="0" i="0" u="none" strike="noStrike" kern="1200" cap="none" spc="0" normalizeH="0" baseline="0" noProof="0" dirty="0">
                <a:ln>
                  <a:noFill/>
                </a:ln>
                <a:solidFill>
                  <a:srgbClr val="000000"/>
                </a:solidFill>
                <a:effectLst/>
                <a:uLnTx/>
                <a:uFillTx/>
                <a:latin typeface="Tahoma"/>
                <a:ea typeface="+mn-ea"/>
                <a:cs typeface="+mn-cs"/>
              </a:rPr>
              <a:t> S. Kim,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Alserr</a:t>
            </a:r>
            <a:r>
              <a:rPr kumimoji="0" lang="en-US" sz="1800" b="0" i="0" u="none" strike="noStrike" kern="1200" cap="none" spc="0" normalizeH="0" baseline="0" noProof="0" dirty="0">
                <a:ln>
                  <a:noFill/>
                </a:ln>
                <a:solidFill>
                  <a:srgbClr val="000000"/>
                </a:solidFill>
                <a:effectLst/>
                <a:uLnTx/>
                <a:uFillTx/>
                <a:latin typeface="Tahoma"/>
                <a:ea typeface="+mn-ea"/>
                <a:cs typeface="+mn-cs"/>
              </a:rPr>
              <a:t>, Stefan W. Tell,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COVIDHunter: COVID-19 Pandemic Wave Prediction and Mitigation via Seasonality Aware Modeling</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Frontiers in Public Health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3" name="Picture 12">
            <a:extLst>
              <a:ext uri="{FF2B5EF4-FFF2-40B4-BE49-F238E27FC236}">
                <a16:creationId xmlns:a16="http://schemas.microsoft.com/office/drawing/2014/main" id="{60733648-9D39-5545-A4F5-7AF879F71E13}"/>
              </a:ext>
            </a:extLst>
          </p:cNvPr>
          <p:cNvPicPr>
            <a:picLocks noChangeAspect="1"/>
          </p:cNvPicPr>
          <p:nvPr/>
        </p:nvPicPr>
        <p:blipFill rotWithShape="1">
          <a:blip r:embed="rId4">
            <a:extLst>
              <a:ext uri="{28A0092B-C50C-407E-A947-70E740481C1C}">
                <a14:useLocalDpi xmlns:a14="http://schemas.microsoft.com/office/drawing/2010/main" val="0"/>
              </a:ext>
            </a:extLst>
          </a:blip>
          <a:srcRect l="30009" t="34903"/>
          <a:stretch/>
        </p:blipFill>
        <p:spPr>
          <a:xfrm>
            <a:off x="1081868" y="3190970"/>
            <a:ext cx="6980264" cy="2758310"/>
          </a:xfrm>
          <a:prstGeom prst="rect">
            <a:avLst/>
          </a:prstGeom>
        </p:spPr>
      </p:pic>
      <p:pic>
        <p:nvPicPr>
          <p:cNvPr id="14" name="Picture 13">
            <a:extLst>
              <a:ext uri="{FF2B5EF4-FFF2-40B4-BE49-F238E27FC236}">
                <a16:creationId xmlns:a16="http://schemas.microsoft.com/office/drawing/2014/main" id="{120166E5-B267-254E-8E3B-DC15903D4D8D}"/>
              </a:ext>
            </a:extLst>
          </p:cNvPr>
          <p:cNvPicPr>
            <a:picLocks noChangeAspect="1"/>
          </p:cNvPicPr>
          <p:nvPr/>
        </p:nvPicPr>
        <p:blipFill rotWithShape="1">
          <a:blip r:embed="rId4">
            <a:extLst>
              <a:ext uri="{28A0092B-C50C-407E-A947-70E740481C1C}">
                <a14:useLocalDpi xmlns:a14="http://schemas.microsoft.com/office/drawing/2010/main" val="0"/>
              </a:ext>
            </a:extLst>
          </a:blip>
          <a:srcRect l="5270" t="-997" r="430" b="81465"/>
          <a:stretch/>
        </p:blipFill>
        <p:spPr>
          <a:xfrm>
            <a:off x="107504" y="2852936"/>
            <a:ext cx="9001000" cy="792088"/>
          </a:xfrm>
          <a:prstGeom prst="rect">
            <a:avLst/>
          </a:prstGeom>
        </p:spPr>
      </p:pic>
    </p:spTree>
    <p:extLst>
      <p:ext uri="{BB962C8B-B14F-4D97-AF65-F5344CB8AC3E}">
        <p14:creationId xmlns:p14="http://schemas.microsoft.com/office/powerpoint/2010/main" val="378632044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F9FF-7D75-EB4E-B031-F7788EFC475A}"/>
              </a:ext>
            </a:extLst>
          </p:cNvPr>
          <p:cNvSpPr>
            <a:spLocks noGrp="1"/>
          </p:cNvSpPr>
          <p:nvPr>
            <p:ph type="title"/>
          </p:nvPr>
        </p:nvSpPr>
        <p:spPr/>
        <p:txBody>
          <a:bodyPr/>
          <a:lstStyle/>
          <a:p>
            <a:r>
              <a:rPr lang="en-US" dirty="0"/>
              <a:t>Packaging Omics Methods</a:t>
            </a:r>
          </a:p>
        </p:txBody>
      </p:sp>
      <p:sp>
        <p:nvSpPr>
          <p:cNvPr id="4" name="Slide Number Placeholder 3">
            <a:extLst>
              <a:ext uri="{FF2B5EF4-FFF2-40B4-BE49-F238E27FC236}">
                <a16:creationId xmlns:a16="http://schemas.microsoft.com/office/drawing/2014/main" id="{121FC934-F74E-CD40-A517-45673BEBBFB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94DBE376-3309-3D48-ACA2-408D614FD6E7}"/>
              </a:ext>
            </a:extLst>
          </p:cNvPr>
          <p:cNvSpPr/>
          <p:nvPr/>
        </p:nvSpPr>
        <p:spPr>
          <a:xfrm>
            <a:off x="228600" y="917858"/>
            <a:ext cx="8735888"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Sharon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Waymost</a:t>
            </a:r>
            <a:r>
              <a:rPr kumimoji="0" lang="en-US" sz="1800" b="0" i="0" u="none" strike="noStrike" kern="1200" cap="none" spc="0" normalizeH="0" baseline="0" noProof="0" dirty="0">
                <a:ln>
                  <a:noFill/>
                </a:ln>
                <a:solidFill>
                  <a:srgbClr val="000000"/>
                </a:solidFill>
                <a:effectLst/>
                <a:uLnTx/>
                <a:uFillTx/>
                <a:latin typeface="Tahoma"/>
                <a:ea typeface="+mn-ea"/>
                <a:cs typeface="+mn-cs"/>
              </a:rPr>
              <a:t>, Ram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Ayyala</a:t>
            </a:r>
            <a:r>
              <a:rPr kumimoji="0" lang="en-US" sz="1800" b="0" i="0" u="none" strike="noStrike" kern="1200" cap="none" spc="0" normalizeH="0" baseline="0" noProof="0" dirty="0">
                <a:ln>
                  <a:noFill/>
                </a:ln>
                <a:solidFill>
                  <a:srgbClr val="000000"/>
                </a:solidFill>
                <a:effectLst/>
                <a:uLnTx/>
                <a:uFillTx/>
                <a:latin typeface="Tahoma"/>
                <a:ea typeface="+mn-ea"/>
                <a:cs typeface="+mn-cs"/>
              </a:rPr>
              <a:t>, Brendan Lawlor, Richard J.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Abdill</a:t>
            </a:r>
            <a:r>
              <a:rPr kumimoji="0" lang="en-US" sz="1800" b="0" i="0" u="none" strike="noStrike" kern="1200" cap="none" spc="0" normalizeH="0" baseline="0" noProof="0" dirty="0">
                <a:ln>
                  <a:noFill/>
                </a:ln>
                <a:solidFill>
                  <a:srgbClr val="000000"/>
                </a:solidFill>
                <a:effectLst/>
                <a:uLnTx/>
                <a:uFillTx/>
                <a:latin typeface="Tahoma"/>
                <a:ea typeface="+mn-ea"/>
                <a:cs typeface="+mn-cs"/>
              </a:rPr>
              <a:t>, Neha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Rajkumar</a:t>
            </a:r>
            <a:r>
              <a:rPr kumimoji="0" lang="en-US" sz="1800" b="0" i="0" u="none" strike="noStrike" kern="1200" cap="none" spc="0" normalizeH="0" baseline="0" noProof="0" dirty="0">
                <a:ln>
                  <a:noFill/>
                </a:ln>
                <a:solidFill>
                  <a:srgbClr val="000000"/>
                </a:solidFill>
                <a:effectLst/>
                <a:uLnTx/>
                <a:uFillTx/>
                <a:latin typeface="Tahoma"/>
                <a:ea typeface="+mn-ea"/>
                <a:cs typeface="+mn-cs"/>
              </a:rPr>
              <a:t>, Nathan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LaPierre</a:t>
            </a:r>
            <a:r>
              <a:rPr kumimoji="0" lang="en-US" sz="1800" b="0" i="0" u="none" strike="noStrike" kern="1200" cap="none" spc="0" normalizeH="0" baseline="0" noProof="0" dirty="0">
                <a:ln>
                  <a:noFill/>
                </a:ln>
                <a:solidFill>
                  <a:srgbClr val="000000"/>
                </a:solidFill>
                <a:effectLst/>
                <a:uLnTx/>
                <a:uFillTx/>
                <a:latin typeface="Tahoma"/>
                <a:ea typeface="+mn-ea"/>
                <a:cs typeface="+mn-cs"/>
              </a:rPr>
              <a:t>, Jaqueline Brito, Andre M. Ribeiro-dos-Santos,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Varuni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Sarwal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Eleazar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Eskin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Qiyang</a:t>
            </a:r>
            <a:r>
              <a:rPr kumimoji="0" lang="en-US" sz="1800" b="0" i="0" u="none" strike="noStrike" kern="1200" cap="none" spc="0" normalizeH="0" baseline="0" noProof="0" dirty="0">
                <a:ln>
                  <a:noFill/>
                </a:ln>
                <a:solidFill>
                  <a:srgbClr val="000000"/>
                </a:solidFill>
                <a:effectLst/>
                <a:uLnTx/>
                <a:uFillTx/>
                <a:latin typeface="Tahoma"/>
                <a:ea typeface="+mn-ea"/>
                <a:cs typeface="+mn-cs"/>
              </a:rPr>
              <a:t> Hu, Derek Strong,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Byoung</a:t>
            </a:r>
            <a:r>
              <a:rPr kumimoji="0" lang="en-US" sz="1800" b="0" i="0" u="none" strike="noStrike" kern="1200" cap="none" spc="0" normalizeH="0" baseline="0" noProof="0" dirty="0">
                <a:ln>
                  <a:noFill/>
                </a:ln>
                <a:solidFill>
                  <a:srgbClr val="000000"/>
                </a:solidFill>
                <a:effectLst/>
                <a:uLnTx/>
                <a:uFillTx/>
                <a:latin typeface="Tahoma"/>
                <a:ea typeface="+mn-ea"/>
                <a:cs typeface="+mn-cs"/>
              </a:rPr>
              <a:t>-Do (BD)Kim, Malak 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Abedalthagafi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Serghei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Mangul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Packaging, containerization, and virtualization of computational omics methods: Advances, challenges, and opportunities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arrXiv</a:t>
            </a:r>
            <a:r>
              <a:rPr kumimoji="0" lang="en-US" sz="1800" b="0" i="0" u="none" strike="noStrike" kern="1200" cap="none" spc="0" normalizeH="0" baseline="0" noProof="0" dirty="0">
                <a:ln>
                  <a:noFill/>
                </a:ln>
                <a:solidFill>
                  <a:srgbClr val="000000"/>
                </a:solidFill>
                <a:effectLst/>
                <a:uLnTx/>
                <a:uFillTx/>
                <a:latin typeface="Tahoma"/>
                <a:ea typeface="+mn-ea"/>
                <a:cs typeface="+mn-cs"/>
              </a:rPr>
              <a:t> 2022</a:t>
            </a:r>
          </a:p>
        </p:txBody>
      </p:sp>
      <p:pic>
        <p:nvPicPr>
          <p:cNvPr id="6" name="Picture 5">
            <a:extLst>
              <a:ext uri="{FF2B5EF4-FFF2-40B4-BE49-F238E27FC236}">
                <a16:creationId xmlns:a16="http://schemas.microsoft.com/office/drawing/2014/main" id="{D465556F-B4BA-B542-9EA4-8C823CCC0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0" y="2969806"/>
            <a:ext cx="9367388" cy="2763450"/>
          </a:xfrm>
          <a:prstGeom prst="rect">
            <a:avLst/>
          </a:prstGeom>
        </p:spPr>
      </p:pic>
    </p:spTree>
    <p:extLst>
      <p:ext uri="{BB962C8B-B14F-4D97-AF65-F5344CB8AC3E}">
        <p14:creationId xmlns:p14="http://schemas.microsoft.com/office/powerpoint/2010/main" val="111583026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a:xfrm>
            <a:off x="228600" y="152400"/>
            <a:ext cx="8936484" cy="1066800"/>
          </a:xfrm>
        </p:spPr>
        <p:txBody>
          <a:bodyPr/>
          <a:lstStyle/>
          <a:p>
            <a:r>
              <a:rPr lang="en-US" dirty="0"/>
              <a:t>Demeter (HD Food Microbiome Profiling)</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Taha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Shahroodi</a:t>
            </a:r>
            <a:r>
              <a:rPr kumimoji="0" lang="en-US" sz="1800" b="0" i="0" u="none" strike="noStrike" kern="1200" cap="none" spc="0" normalizeH="0" baseline="0" noProof="0" dirty="0">
                <a:ln>
                  <a:noFill/>
                </a:ln>
                <a:solidFill>
                  <a:srgbClr val="000000"/>
                </a:solidFill>
                <a:effectLst/>
                <a:uLnTx/>
                <a:uFillTx/>
                <a:latin typeface="Tahoma"/>
                <a:ea typeface="+mn-ea"/>
                <a:cs typeface="+mn-cs"/>
              </a:rPr>
              <a:t>, Mahdi Zahedi,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Stephan Wong,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Said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Hamdioui</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Demeter: A Fast and Energy-Efficient Food Profiler using </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Hyperdimensional</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 Computing in Memory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Access, 2022</a:t>
            </a:r>
          </a:p>
        </p:txBody>
      </p:sp>
      <p:pic>
        <p:nvPicPr>
          <p:cNvPr id="18" name="Picture 17">
            <a:extLst>
              <a:ext uri="{FF2B5EF4-FFF2-40B4-BE49-F238E27FC236}">
                <a16:creationId xmlns:a16="http://schemas.microsoft.com/office/drawing/2014/main" id="{DFA282B2-5DFE-D34B-B1A4-29AC7E03DC12}"/>
              </a:ext>
            </a:extLst>
          </p:cNvPr>
          <p:cNvPicPr>
            <a:picLocks noChangeAspect="1"/>
          </p:cNvPicPr>
          <p:nvPr/>
        </p:nvPicPr>
        <p:blipFill rotWithShape="1">
          <a:blip r:embed="rId3">
            <a:extLst>
              <a:ext uri="{28A0092B-C50C-407E-A947-70E740481C1C}">
                <a14:useLocalDpi xmlns:a14="http://schemas.microsoft.com/office/drawing/2010/main" val="0"/>
              </a:ext>
            </a:extLst>
          </a:blip>
          <a:srcRect t="31634"/>
          <a:stretch/>
        </p:blipFill>
        <p:spPr>
          <a:xfrm>
            <a:off x="84584" y="2746484"/>
            <a:ext cx="9080500" cy="3125684"/>
          </a:xfrm>
          <a:prstGeom prst="rect">
            <a:avLst/>
          </a:prstGeom>
        </p:spPr>
      </p:pic>
      <p:pic>
        <p:nvPicPr>
          <p:cNvPr id="19" name="Picture 18">
            <a:extLst>
              <a:ext uri="{FF2B5EF4-FFF2-40B4-BE49-F238E27FC236}">
                <a16:creationId xmlns:a16="http://schemas.microsoft.com/office/drawing/2014/main" id="{2D38C017-C505-654F-B1DD-693D7F4DEF8B}"/>
              </a:ext>
            </a:extLst>
          </p:cNvPr>
          <p:cNvPicPr>
            <a:picLocks noChangeAspect="1"/>
          </p:cNvPicPr>
          <p:nvPr/>
        </p:nvPicPr>
        <p:blipFill rotWithShape="1">
          <a:blip r:embed="rId3">
            <a:extLst>
              <a:ext uri="{28A0092B-C50C-407E-A947-70E740481C1C}">
                <a14:useLocalDpi xmlns:a14="http://schemas.microsoft.com/office/drawing/2010/main" val="0"/>
              </a:ext>
            </a:extLst>
          </a:blip>
          <a:srcRect l="82071" t="-49" b="90599"/>
          <a:stretch/>
        </p:blipFill>
        <p:spPr>
          <a:xfrm>
            <a:off x="6546330" y="2458452"/>
            <a:ext cx="2161554" cy="573626"/>
          </a:xfrm>
          <a:prstGeom prst="rect">
            <a:avLst/>
          </a:prstGeom>
        </p:spPr>
      </p:pic>
    </p:spTree>
    <p:extLst>
      <p:ext uri="{BB962C8B-B14F-4D97-AF65-F5344CB8AC3E}">
        <p14:creationId xmlns:p14="http://schemas.microsoft.com/office/powerpoint/2010/main" val="358942728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a:xfrm>
            <a:off x="84584" y="152400"/>
            <a:ext cx="9095928" cy="1066800"/>
          </a:xfrm>
        </p:spPr>
        <p:txBody>
          <a:bodyPr/>
          <a:lstStyle/>
          <a:p>
            <a:r>
              <a:rPr lang="en-US" dirty="0"/>
              <a:t>AIM (PIM Sequence Alignment Framework)</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Safaa</a:t>
            </a:r>
            <a:r>
              <a:rPr kumimoji="0" lang="en-US" sz="1800" b="0" i="0" u="none" strike="noStrike" kern="1200" cap="none" spc="0" normalizeH="0" baseline="0" noProof="0" dirty="0">
                <a:ln>
                  <a:noFill/>
                </a:ln>
                <a:solidFill>
                  <a:srgbClr val="000000"/>
                </a:solidFill>
                <a:effectLst/>
                <a:uLnTx/>
                <a:uFillTx/>
                <a:latin typeface="Tahoma"/>
                <a:ea typeface="+mn-ea"/>
                <a:cs typeface="+mn-cs"/>
              </a:rPr>
              <a:t> Diab, Amir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Nassereldine</a:t>
            </a:r>
            <a:r>
              <a:rPr kumimoji="0" lang="en-US" sz="1800" b="0" i="0" u="none" strike="noStrike" kern="1200" cap="none" spc="0" normalizeH="0" baseline="0" noProof="0" dirty="0">
                <a:ln>
                  <a:noFill/>
                </a:ln>
                <a:solidFill>
                  <a:srgbClr val="000000"/>
                </a:solidFill>
                <a:effectLst/>
                <a:uLnTx/>
                <a:uFillTx/>
                <a:latin typeface="Tahoma"/>
                <a:ea typeface="+mn-ea"/>
                <a:cs typeface="+mn-cs"/>
              </a:rPr>
              <a:t>,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Juan Gómez-Luna,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Izzat El Hajj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A Framework for High-throughput Sequence Alignment using Real Processing-in-Memory Systems</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arXiv</a:t>
            </a:r>
            <a:r>
              <a:rPr kumimoji="0" lang="en-US" sz="1800" b="0" i="0" u="none" strike="noStrike" kern="1200" cap="none" spc="0" normalizeH="0" baseline="0" noProof="0" dirty="0">
                <a:ln>
                  <a:noFill/>
                </a:ln>
                <a:solidFill>
                  <a:srgbClr val="000000"/>
                </a:solidFill>
                <a:effectLst/>
                <a:uLnTx/>
                <a:uFillTx/>
                <a:latin typeface="Tahoma"/>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3416B2AF-9D98-3A48-8F98-13188C54B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2924944"/>
            <a:ext cx="9324528" cy="2750806"/>
          </a:xfrm>
          <a:prstGeom prst="rect">
            <a:avLst/>
          </a:prstGeom>
        </p:spPr>
      </p:pic>
    </p:spTree>
    <p:extLst>
      <p:ext uri="{BB962C8B-B14F-4D97-AF65-F5344CB8AC3E}">
        <p14:creationId xmlns:p14="http://schemas.microsoft.com/office/powerpoint/2010/main" val="14586730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solidFill>
                  <a:srgbClr val="0000FF"/>
                </a:solidFill>
              </a:rPr>
              <a:t>Find the complete sequence of A, C, G, T’s in an organism’s DNA</a:t>
            </a:r>
          </a:p>
          <a:p>
            <a:endParaRPr lang="en-US" dirty="0"/>
          </a:p>
          <a:p>
            <a:r>
              <a:rPr lang="en-US" dirty="0"/>
              <a:t>Challenge: </a:t>
            </a:r>
          </a:p>
          <a:p>
            <a:pPr lvl="1"/>
            <a:r>
              <a:rPr lang="en-US" dirty="0">
                <a:solidFill>
                  <a:srgbClr val="FF0000"/>
                </a:solidFill>
              </a:rPr>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15</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Scrooge</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Joël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Juan Gómez-Luna,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Nika Mansouri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Ghiasi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Scrooge: A Fast and Memory-Frugal Genomic Sequence Aligner for CPUs, GPUs, and ASICs</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arXiv</a:t>
            </a:r>
            <a:r>
              <a:rPr kumimoji="0" lang="en-US" sz="1800" b="0" i="0" u="none" strike="noStrike" kern="1200" cap="none" spc="0" normalizeH="0" baseline="0" noProof="0" dirty="0">
                <a:ln>
                  <a:noFill/>
                </a:ln>
                <a:solidFill>
                  <a:srgbClr val="000000"/>
                </a:solidFill>
                <a:effectLst/>
                <a:uLnTx/>
                <a:uFillTx/>
                <a:latin typeface="Tahoma"/>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B9606031-C99A-7348-B245-2BF2A07A8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43" y="2585833"/>
            <a:ext cx="8866514" cy="3769274"/>
          </a:xfrm>
          <a:prstGeom prst="rect">
            <a:avLst/>
          </a:prstGeom>
        </p:spPr>
      </p:pic>
    </p:spTree>
    <p:extLst>
      <p:ext uri="{BB962C8B-B14F-4D97-AF65-F5344CB8AC3E}">
        <p14:creationId xmlns:p14="http://schemas.microsoft.com/office/powerpoint/2010/main" val="155610115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Intelligent Genome Analysis</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1"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Joel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Haiyu</a:t>
            </a:r>
            <a:r>
              <a:rPr kumimoji="0" lang="en-US" sz="1800" b="0" i="0" u="none" strike="noStrike" kern="1200" cap="none" spc="0" normalizeH="0" baseline="0" noProof="0" dirty="0">
                <a:ln>
                  <a:noFill/>
                </a:ln>
                <a:solidFill>
                  <a:srgbClr val="000000"/>
                </a:solidFill>
                <a:effectLst/>
                <a:uLnTx/>
                <a:uFillTx/>
                <a:latin typeface="Tahoma"/>
                <a:ea typeface="+mn-ea"/>
                <a:cs typeface="+mn-cs"/>
              </a:rPr>
              <a:t> Mao, Gagandeep Singh, Juan Gomez-Luna,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From Molecules to Genomic Variations: Intelligent Algorithms and Architectures for Intelligent Genome Analysis</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Computational and Structural Biotechnology Journal,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35511"/>
            <a:ext cx="9144000" cy="3413760"/>
          </a:xfrm>
        </p:spPr>
      </p:pic>
    </p:spTree>
    <p:extLst>
      <p:ext uri="{BB962C8B-B14F-4D97-AF65-F5344CB8AC3E}">
        <p14:creationId xmlns:p14="http://schemas.microsoft.com/office/powerpoint/2010/main" val="382907434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Pairwise Sequence Alignment using PIM</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80728"/>
            <a:ext cx="8610600" cy="5400600"/>
          </a:xfrm>
        </p:spPr>
        <p:txBody>
          <a:bodyPr/>
          <a:lstStyle/>
          <a:p>
            <a:r>
              <a:rPr lang="en-US" sz="1800" dirty="0" err="1"/>
              <a:t>Safaa</a:t>
            </a:r>
            <a:r>
              <a:rPr lang="en-US" sz="1800" dirty="0"/>
              <a:t> Diab, Amir </a:t>
            </a:r>
            <a:r>
              <a:rPr lang="en-US" sz="1800" dirty="0" err="1"/>
              <a:t>Nassereldine</a:t>
            </a:r>
            <a:r>
              <a:rPr lang="en-US" sz="1800" dirty="0"/>
              <a:t>, Mohammed </a:t>
            </a:r>
            <a:r>
              <a:rPr lang="en-US" sz="1800" dirty="0" err="1"/>
              <a:t>Alser</a:t>
            </a:r>
            <a:r>
              <a:rPr lang="en-US" sz="1800" dirty="0"/>
              <a:t>, Juan Gómez Luna, </a:t>
            </a:r>
            <a:r>
              <a:rPr lang="en-US" sz="1800" dirty="0" err="1"/>
              <a:t>Onur</a:t>
            </a:r>
            <a:r>
              <a:rPr lang="en-US" sz="1800" dirty="0"/>
              <a:t> </a:t>
            </a:r>
            <a:r>
              <a:rPr lang="en-US" sz="1800" dirty="0" err="1"/>
              <a:t>Mutlu</a:t>
            </a:r>
            <a:r>
              <a:rPr lang="en-US" sz="1800" dirty="0"/>
              <a:t>, and Izzat El Hajj,</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"High-throughput Pairwise Alignment with the Wavefront Algorithm using Processing-in-Memory"</a:t>
            </a:r>
            <a:br>
              <a:rPr lang="en-US" sz="1800" dirty="0">
                <a:solidFill>
                  <a:srgbClr val="996600"/>
                </a:solidFill>
                <a:hlinkClick r:id="rId3">
                  <a:extLst>
                    <a:ext uri="{A12FA001-AC4F-418D-AE19-62706E023703}">
                      <ahyp:hlinkClr xmlns:ahyp="http://schemas.microsoft.com/office/drawing/2018/hyperlinkcolor" val="tx"/>
                    </a:ext>
                  </a:extLst>
                </a:hlinkClick>
              </a:rPr>
            </a:br>
            <a:r>
              <a:rPr lang="en-US" sz="1800" dirty="0"/>
              <a:t>Preprint in </a:t>
            </a:r>
            <a:r>
              <a:rPr lang="en-US" sz="1800" i="1" dirty="0">
                <a:hlinkClick r:id="rId4"/>
              </a:rPr>
              <a:t>arXiv</a:t>
            </a:r>
            <a:r>
              <a:rPr lang="en-US" sz="1800" dirty="0"/>
              <a:t>, 2022. </a:t>
            </a:r>
          </a:p>
        </p:txBody>
      </p:sp>
      <p:pic>
        <p:nvPicPr>
          <p:cNvPr id="4" name="Picture 3" descr="Text&#10;&#10;Description automatically generated">
            <a:extLst>
              <a:ext uri="{FF2B5EF4-FFF2-40B4-BE49-F238E27FC236}">
                <a16:creationId xmlns:a16="http://schemas.microsoft.com/office/drawing/2014/main" id="{AA32546E-064C-89D1-B670-380201128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 y="3645024"/>
            <a:ext cx="9140754" cy="1947726"/>
          </a:xfrm>
          <a:prstGeom prst="rect">
            <a:avLst/>
          </a:prstGeom>
        </p:spPr>
      </p:pic>
    </p:spTree>
    <p:extLst>
      <p:ext uri="{BB962C8B-B14F-4D97-AF65-F5344CB8AC3E}">
        <p14:creationId xmlns:p14="http://schemas.microsoft.com/office/powerpoint/2010/main" val="36664593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4029824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6114681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End of Backup Slides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88944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V="1">
            <a:off x="2218475" y="1993767"/>
            <a:ext cx="3816626" cy="122754"/>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TextBox 16"/>
          <p:cNvSpPr txBox="1"/>
          <p:nvPr/>
        </p:nvSpPr>
        <p:spPr>
          <a:xfrm>
            <a:off x="3954982" y="1678228"/>
            <a:ext cx="2196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Large DNA molecule</a:t>
            </a:r>
          </a:p>
        </p:txBody>
      </p:sp>
      <p:sp>
        <p:nvSpPr>
          <p:cNvPr id="27" name="Rectangle 26"/>
          <p:cNvSpPr/>
          <p:nvPr/>
        </p:nvSpPr>
        <p:spPr>
          <a:xfrm rot="20515068">
            <a:off x="2308257" y="2804389"/>
            <a:ext cx="1080000" cy="98550"/>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Rectangle 27"/>
          <p:cNvSpPr/>
          <p:nvPr/>
        </p:nvSpPr>
        <p:spPr>
          <a:xfrm rot="541883">
            <a:off x="3326138" y="2962916"/>
            <a:ext cx="1080000" cy="100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rot="21094906">
            <a:off x="2625287" y="3160417"/>
            <a:ext cx="1080000" cy="100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rot="21250960">
            <a:off x="4014199" y="2778730"/>
            <a:ext cx="1080000" cy="1008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rot="358080">
            <a:off x="4030955" y="3259788"/>
            <a:ext cx="1080000" cy="10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Rectangle 31"/>
          <p:cNvSpPr/>
          <p:nvPr/>
        </p:nvSpPr>
        <p:spPr>
          <a:xfrm rot="472447">
            <a:off x="4861120" y="2986372"/>
            <a:ext cx="1080000" cy="10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rot="21055297">
            <a:off x="5015857" y="3462076"/>
            <a:ext cx="1080000" cy="10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6" name="Straight Arrow Connector 35"/>
          <p:cNvCxnSpPr/>
          <p:nvPr/>
        </p:nvCxnSpPr>
        <p:spPr>
          <a:xfrm>
            <a:off x="4254440" y="2184447"/>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94100" y="3618619"/>
            <a:ext cx="22575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Small DNA fragments</a:t>
            </a:r>
          </a:p>
        </p:txBody>
      </p:sp>
      <p:cxnSp>
        <p:nvCxnSpPr>
          <p:cNvPr id="40" name="Straight Arrow Connector 39"/>
          <p:cNvCxnSpPr/>
          <p:nvPr/>
        </p:nvCxnSpPr>
        <p:spPr>
          <a:xfrm>
            <a:off x="4275079" y="3987951"/>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517875" y="4984040"/>
            <a:ext cx="812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Reads</a:t>
            </a:r>
          </a:p>
        </p:txBody>
      </p:sp>
      <p:grpSp>
        <p:nvGrpSpPr>
          <p:cNvPr id="7" name="Group 6"/>
          <p:cNvGrpSpPr/>
          <p:nvPr/>
        </p:nvGrpSpPr>
        <p:grpSpPr>
          <a:xfrm>
            <a:off x="2360658" y="4519360"/>
            <a:ext cx="1562077" cy="338554"/>
            <a:chOff x="2188389" y="4545756"/>
            <a:chExt cx="1562077" cy="338554"/>
          </a:xfrm>
        </p:grpSpPr>
        <p:sp>
          <p:nvSpPr>
            <p:cNvPr id="41" name="Rectangle 40"/>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9" name="TextBox 48"/>
            <p:cNvSpPr txBox="1"/>
            <p:nvPr/>
          </p:nvSpPr>
          <p:spPr>
            <a:xfrm>
              <a:off x="2188389" y="4545756"/>
              <a:ext cx="15620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ACGTACCCCGT</a:t>
              </a:r>
            </a:p>
          </p:txBody>
        </p:sp>
      </p:grpSp>
      <p:grpSp>
        <p:nvGrpSpPr>
          <p:cNvPr id="18" name="Group 17"/>
          <p:cNvGrpSpPr/>
          <p:nvPr/>
        </p:nvGrpSpPr>
        <p:grpSpPr>
          <a:xfrm>
            <a:off x="3569046" y="4932628"/>
            <a:ext cx="1561509" cy="338554"/>
            <a:chOff x="3128483" y="5309496"/>
            <a:chExt cx="1561509" cy="338554"/>
          </a:xfrm>
        </p:grpSpPr>
        <p:sp>
          <p:nvSpPr>
            <p:cNvPr id="43" name="Rectangle 42"/>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 name="TextBox 49"/>
            <p:cNvSpPr txBox="1"/>
            <p:nvPr/>
          </p:nvSpPr>
          <p:spPr>
            <a:xfrm>
              <a:off x="3128483" y="5309496"/>
              <a:ext cx="15615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GATACACTGTG</a:t>
              </a:r>
            </a:p>
          </p:txBody>
        </p:sp>
      </p:grpSp>
      <p:grpSp>
        <p:nvGrpSpPr>
          <p:cNvPr id="11" name="Group 10"/>
          <p:cNvGrpSpPr/>
          <p:nvPr/>
        </p:nvGrpSpPr>
        <p:grpSpPr>
          <a:xfrm>
            <a:off x="4535963" y="4490619"/>
            <a:ext cx="1539765" cy="338554"/>
            <a:chOff x="4477482" y="4534478"/>
            <a:chExt cx="1539765" cy="338554"/>
          </a:xfrm>
        </p:grpSpPr>
        <p:sp>
          <p:nvSpPr>
            <p:cNvPr id="44" name="Rectangle 43"/>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1" name="TextBox 50"/>
            <p:cNvSpPr txBox="1"/>
            <p:nvPr/>
          </p:nvSpPr>
          <p:spPr>
            <a:xfrm>
              <a:off x="4477482" y="4534478"/>
              <a:ext cx="1539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TTTTTTTAATT</a:t>
              </a:r>
            </a:p>
          </p:txBody>
        </p:sp>
      </p:grpSp>
      <p:grpSp>
        <p:nvGrpSpPr>
          <p:cNvPr id="19" name="Group 18"/>
          <p:cNvGrpSpPr/>
          <p:nvPr/>
        </p:nvGrpSpPr>
        <p:grpSpPr>
          <a:xfrm>
            <a:off x="2358575" y="5463512"/>
            <a:ext cx="1564160" cy="338554"/>
            <a:chOff x="3857124" y="4997083"/>
            <a:chExt cx="1564160" cy="338554"/>
          </a:xfrm>
        </p:grpSpPr>
        <p:sp>
          <p:nvSpPr>
            <p:cNvPr id="42" name="Rectangle 41"/>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2" name="TextBox 51"/>
            <p:cNvSpPr txBox="1"/>
            <p:nvPr/>
          </p:nvSpPr>
          <p:spPr>
            <a:xfrm>
              <a:off x="3857124" y="4997083"/>
              <a:ext cx="1564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CTAGGGACCTT</a:t>
              </a:r>
            </a:p>
          </p:txBody>
        </p:sp>
      </p:grpSp>
      <p:grpSp>
        <p:nvGrpSpPr>
          <p:cNvPr id="13" name="Group 12"/>
          <p:cNvGrpSpPr/>
          <p:nvPr/>
        </p:nvGrpSpPr>
        <p:grpSpPr>
          <a:xfrm>
            <a:off x="4572000" y="5456483"/>
            <a:ext cx="1658240" cy="338554"/>
            <a:chOff x="4551147" y="5294189"/>
            <a:chExt cx="1658240" cy="338554"/>
          </a:xfrm>
        </p:grpSpPr>
        <p:sp>
          <p:nvSpPr>
            <p:cNvPr id="45" name="Rectangle 44"/>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TextBox 52"/>
            <p:cNvSpPr txBox="1"/>
            <p:nvPr/>
          </p:nvSpPr>
          <p:spPr>
            <a:xfrm>
              <a:off x="4551147" y="5294189"/>
              <a:ext cx="16582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ACGACGTAGCT</a:t>
              </a:r>
            </a:p>
          </p:txBody>
        </p:sp>
      </p:grpSp>
      <p:grpSp>
        <p:nvGrpSpPr>
          <p:cNvPr id="12" name="Group 11"/>
          <p:cNvGrpSpPr/>
          <p:nvPr/>
        </p:nvGrpSpPr>
        <p:grpSpPr>
          <a:xfrm>
            <a:off x="5287484" y="4926755"/>
            <a:ext cx="1577052" cy="338554"/>
            <a:chOff x="5390191" y="5006202"/>
            <a:chExt cx="1577052" cy="338554"/>
          </a:xfrm>
        </p:grpSpPr>
        <p:sp>
          <p:nvSpPr>
            <p:cNvPr id="46" name="Rectangle 45"/>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4" name="TextBox 53"/>
            <p:cNvSpPr txBox="1"/>
            <p:nvPr/>
          </p:nvSpPr>
          <p:spPr>
            <a:xfrm>
              <a:off x="5390191" y="5006202"/>
              <a:ext cx="15770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AAAAAAAAAA</a:t>
              </a:r>
            </a:p>
          </p:txBody>
        </p:sp>
      </p:grpSp>
      <p:grpSp>
        <p:nvGrpSpPr>
          <p:cNvPr id="14" name="Group 13"/>
          <p:cNvGrpSpPr/>
          <p:nvPr/>
        </p:nvGrpSpPr>
        <p:grpSpPr>
          <a:xfrm>
            <a:off x="1858454" y="4937187"/>
            <a:ext cx="1488373" cy="338554"/>
            <a:chOff x="2517296" y="5024271"/>
            <a:chExt cx="1488373" cy="338554"/>
          </a:xfrm>
        </p:grpSpPr>
        <p:sp>
          <p:nvSpPr>
            <p:cNvPr id="47" name="Rectangle 46"/>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5" name="TextBox 54"/>
            <p:cNvSpPr txBox="1"/>
            <p:nvPr/>
          </p:nvSpPr>
          <p:spPr>
            <a:xfrm>
              <a:off x="2517296" y="5024271"/>
              <a:ext cx="14883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ACGAGCGGGT</a:t>
              </a:r>
              <a:endPar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21" name="Right Brace 20"/>
          <p:cNvSpPr/>
          <p:nvPr/>
        </p:nvSpPr>
        <p:spPr>
          <a:xfrm>
            <a:off x="6864536" y="4447646"/>
            <a:ext cx="652304" cy="14303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870D95F5-7750-3347-9E12-808E53A13286}"/>
              </a:ext>
            </a:extLst>
          </p:cNvPr>
          <p:cNvSpPr>
            <a:spLocks noGrp="1"/>
          </p:cNvSpPr>
          <p:nvPr>
            <p:ph type="title"/>
          </p:nvPr>
        </p:nvSpPr>
        <p:spPr/>
        <p:txBody>
          <a:bodyPr>
            <a:normAutofit/>
          </a:bodyPr>
          <a:lstStyle/>
          <a:p>
            <a:r>
              <a:rPr lang="en-US" dirty="0"/>
              <a:t>Genome Sequencing</a:t>
            </a:r>
          </a:p>
        </p:txBody>
      </p:sp>
    </p:spTree>
    <p:extLst>
      <p:ext uri="{BB962C8B-B14F-4D97-AF65-F5344CB8AC3E}">
        <p14:creationId xmlns:p14="http://schemas.microsoft.com/office/powerpoint/2010/main" val="6214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7" grpId="0" animBg="1"/>
      <p:bldP spid="28" grpId="0" animBg="1"/>
      <p:bldP spid="29" grpId="0" animBg="1"/>
      <p:bldP spid="30" grpId="0" animBg="1"/>
      <p:bldP spid="31" grpId="0" animBg="1"/>
      <p:bldP spid="32" grpId="0" animBg="1"/>
      <p:bldP spid="33" grpId="0" animBg="1"/>
      <p:bldP spid="38" grpId="0"/>
      <p:bldP spid="4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E1B2-2199-6840-A1E7-24E2B01594A9}"/>
              </a:ext>
            </a:extLst>
          </p:cNvPr>
          <p:cNvSpPr>
            <a:spLocks noGrp="1"/>
          </p:cNvSpPr>
          <p:nvPr>
            <p:ph type="title"/>
          </p:nvPr>
        </p:nvSpPr>
        <p:spPr/>
        <p:txBody>
          <a:bodyPr/>
          <a:lstStyle/>
          <a:p>
            <a:r>
              <a:rPr lang="en-US" dirty="0"/>
              <a:t>Genome Sequencing and Analysis</a:t>
            </a:r>
          </a:p>
        </p:txBody>
      </p:sp>
      <p:sp>
        <p:nvSpPr>
          <p:cNvPr id="3" name="Slide Number Placeholder 2">
            <a:extLst>
              <a:ext uri="{FF2B5EF4-FFF2-40B4-BE49-F238E27FC236}">
                <a16:creationId xmlns:a16="http://schemas.microsoft.com/office/drawing/2014/main" id="{4D64045F-865F-6541-98F7-EB458E64296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3" name="Google Shape;91;p18">
            <a:extLst>
              <a:ext uri="{FF2B5EF4-FFF2-40B4-BE49-F238E27FC236}">
                <a16:creationId xmlns:a16="http://schemas.microsoft.com/office/drawing/2014/main" id="{3B1974B1-15E5-C840-9425-DE9A45E9362A}"/>
              </a:ext>
            </a:extLst>
          </p:cNvPr>
          <p:cNvPicPr preferRelativeResize="0"/>
          <p:nvPr/>
        </p:nvPicPr>
        <p:blipFill rotWithShape="1">
          <a:blip r:embed="rId2">
            <a:alphaModFix/>
          </a:blip>
          <a:srcRect b="82395"/>
          <a:stretch/>
        </p:blipFill>
        <p:spPr>
          <a:xfrm>
            <a:off x="-1286" y="1674894"/>
            <a:ext cx="9146573" cy="1247516"/>
          </a:xfrm>
          <a:prstGeom prst="rect">
            <a:avLst/>
          </a:prstGeom>
          <a:noFill/>
          <a:ln>
            <a:noFill/>
          </a:ln>
        </p:spPr>
      </p:pic>
      <p:pic>
        <p:nvPicPr>
          <p:cNvPr id="18" name="Picture 17">
            <a:extLst>
              <a:ext uri="{FF2B5EF4-FFF2-40B4-BE49-F238E27FC236}">
                <a16:creationId xmlns:a16="http://schemas.microsoft.com/office/drawing/2014/main" id="{E654956F-6A47-CA42-8E6D-B4594B381C69}"/>
              </a:ext>
            </a:extLst>
          </p:cNvPr>
          <p:cNvPicPr>
            <a:picLocks noChangeAspect="1"/>
          </p:cNvPicPr>
          <p:nvPr/>
        </p:nvPicPr>
        <p:blipFill>
          <a:blip r:embed="rId3"/>
          <a:stretch>
            <a:fillRect/>
          </a:stretch>
        </p:blipFill>
        <p:spPr>
          <a:xfrm rot="21188902">
            <a:off x="3406388" y="1440787"/>
            <a:ext cx="1835272" cy="492690"/>
          </a:xfrm>
          <a:prstGeom prst="rect">
            <a:avLst/>
          </a:prstGeom>
        </p:spPr>
      </p:pic>
      <p:sp>
        <p:nvSpPr>
          <p:cNvPr id="21" name="Rectangle 20">
            <a:extLst>
              <a:ext uri="{FF2B5EF4-FFF2-40B4-BE49-F238E27FC236}">
                <a16:creationId xmlns:a16="http://schemas.microsoft.com/office/drawing/2014/main" id="{A861756E-95E1-BF45-BFB3-24168590EFF7}"/>
              </a:ext>
            </a:extLst>
          </p:cNvPr>
          <p:cNvSpPr/>
          <p:nvPr/>
        </p:nvSpPr>
        <p:spPr>
          <a:xfrm>
            <a:off x="173328" y="3264231"/>
            <a:ext cx="8797345" cy="23245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Current sequencing machines provide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a:ea typeface="+mn-ea"/>
                <a:cs typeface="+mn-cs"/>
              </a:rPr>
              <a:t>small randomized fragments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of the original DNA sequence</a:t>
            </a:r>
          </a:p>
        </p:txBody>
      </p:sp>
      <p:sp>
        <p:nvSpPr>
          <p:cNvPr id="24" name="Google Shape;92;p18">
            <a:extLst>
              <a:ext uri="{FF2B5EF4-FFF2-40B4-BE49-F238E27FC236}">
                <a16:creationId xmlns:a16="http://schemas.microsoft.com/office/drawing/2014/main" id="{707DED9F-329A-D143-9B35-8C5C453FDF59}"/>
              </a:ext>
            </a:extLst>
          </p:cNvPr>
          <p:cNvSpPr txBox="1"/>
          <p:nvPr/>
        </p:nvSpPr>
        <p:spPr>
          <a:xfrm>
            <a:off x="107504" y="5930647"/>
            <a:ext cx="9575839" cy="66101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350" b="0" i="0" u="none" strike="noStrike" kern="1200" cap="none" spc="0" normalizeH="0" baseline="0" noProof="0" dirty="0">
                <a:ln>
                  <a:noFill/>
                </a:ln>
                <a:solidFill>
                  <a:srgbClr val="000000"/>
                </a:solidFill>
                <a:effectLst/>
                <a:uLnTx/>
                <a:uFillTx/>
                <a:latin typeface="Tahoma"/>
                <a:ea typeface="+mn-ea"/>
                <a:cs typeface="+mn-cs"/>
              </a:rPr>
              <a:t>+, "</a:t>
            </a:r>
            <a:r>
              <a:rPr kumimoji="0" lang="en-US" sz="1350" b="1" i="0" u="none" strike="noStrike" kern="1200" cap="none" spc="0" normalizeH="0" baseline="0" noProof="0" dirty="0">
                <a:ln>
                  <a:noFill/>
                </a:ln>
                <a:solidFill>
                  <a:srgbClr val="000000"/>
                </a:solidFill>
                <a:effectLst/>
                <a:uLnTx/>
                <a:uFillTx/>
                <a:latin typeface="Tahoma"/>
                <a:ea typeface="+mn-ea"/>
                <a:cs typeface="+mn-cs"/>
                <a:hlinkClick r:id="rId4"/>
              </a:rPr>
              <a:t>Technology dictates algorithms: Recent developments in read alignment</a:t>
            </a:r>
            <a:r>
              <a:rPr kumimoji="0" lang="en-US" sz="1350" b="0" i="0" u="none" strike="noStrike" kern="1200" cap="none" spc="0" normalizeH="0" baseline="0" noProof="0" dirty="0">
                <a:ln>
                  <a:noFill/>
                </a:ln>
                <a:solidFill>
                  <a:srgbClr val="000000"/>
                </a:solidFill>
                <a:effectLst/>
                <a:uLnTx/>
                <a:uFillTx/>
                <a:latin typeface="Tahoma"/>
                <a:ea typeface="+mn-ea"/>
                <a:cs typeface="+mn-cs"/>
              </a:rPr>
              <a:t>", Genome Biology, 2021</a:t>
            </a:r>
          </a:p>
        </p:txBody>
      </p:sp>
      <p:sp>
        <p:nvSpPr>
          <p:cNvPr id="5" name="Rectangle 4">
            <a:extLst>
              <a:ext uri="{FF2B5EF4-FFF2-40B4-BE49-F238E27FC236}">
                <a16:creationId xmlns:a16="http://schemas.microsoft.com/office/drawing/2014/main" id="{4E709EAD-EEC1-D64D-B7CB-AFD5A7F3DCEC}"/>
              </a:ext>
            </a:extLst>
          </p:cNvPr>
          <p:cNvSpPr/>
          <p:nvPr/>
        </p:nvSpPr>
        <p:spPr>
          <a:xfrm>
            <a:off x="4104345" y="2744960"/>
            <a:ext cx="3528392"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 name="Rounded Rectangle 3">
            <a:extLst>
              <a:ext uri="{FF2B5EF4-FFF2-40B4-BE49-F238E27FC236}">
                <a16:creationId xmlns:a16="http://schemas.microsoft.com/office/drawing/2014/main" id="{8223A530-5C3C-2642-8A84-851C57B59ECC}"/>
              </a:ext>
            </a:extLst>
          </p:cNvPr>
          <p:cNvSpPr/>
          <p:nvPr/>
        </p:nvSpPr>
        <p:spPr>
          <a:xfrm>
            <a:off x="5292080" y="1674894"/>
            <a:ext cx="2088232" cy="124751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Read Mapping</a:t>
            </a:r>
          </a:p>
        </p:txBody>
      </p:sp>
      <p:sp>
        <p:nvSpPr>
          <p:cNvPr id="6" name="TextBox 5">
            <a:extLst>
              <a:ext uri="{FF2B5EF4-FFF2-40B4-BE49-F238E27FC236}">
                <a16:creationId xmlns:a16="http://schemas.microsoft.com/office/drawing/2014/main" id="{0F191C52-1AD6-BA49-9235-0A513F87A062}"/>
              </a:ext>
            </a:extLst>
          </p:cNvPr>
          <p:cNvSpPr txBox="1"/>
          <p:nvPr/>
        </p:nvSpPr>
        <p:spPr>
          <a:xfrm>
            <a:off x="4036106" y="2670945"/>
            <a:ext cx="7920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ahoma"/>
                <a:ea typeface="+mn-ea"/>
                <a:cs typeface="+mn-cs"/>
              </a:rPr>
              <a:t>Reads</a:t>
            </a:r>
          </a:p>
        </p:txBody>
      </p:sp>
    </p:spTree>
    <p:extLst>
      <p:ext uri="{BB962C8B-B14F-4D97-AF65-F5344CB8AC3E}">
        <p14:creationId xmlns:p14="http://schemas.microsoft.com/office/powerpoint/2010/main" val="32457017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18</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tx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Many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41074" y="2835506"/>
            <a:ext cx="2264883" cy="1315071"/>
          </a:xfrm>
          <a:prstGeom prst="rect">
            <a:avLst/>
          </a:prstGeom>
          <a:noFill/>
          <a:ln w="9525">
            <a:noFill/>
            <a:round/>
            <a:headEnd/>
            <a:tailEnd/>
          </a:ln>
        </p:spPr>
      </p:pic>
      <p:sp>
        <p:nvSpPr>
          <p:cNvPr id="4109" name="Text Box 12"/>
          <p:cNvSpPr txBox="1">
            <a:spLocks noChangeArrowheads="1"/>
          </p:cNvSpPr>
          <p:nvPr/>
        </p:nvSpPr>
        <p:spPr bwMode="auto">
          <a:xfrm>
            <a:off x="1707966" y="6018342"/>
            <a:ext cx="7383042" cy="420502"/>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2400" b="1" i="0" u="none" strike="noStrike" kern="1200" cap="none" spc="0" normalizeH="0" baseline="0" noProof="0">
                <a:ln>
                  <a:noFill/>
                </a:ln>
                <a:solidFill>
                  <a:srgbClr val="FF0000"/>
                </a:solidFill>
                <a:effectLst/>
                <a:uLnTx/>
                <a:uFillTx/>
                <a:latin typeface="Calibri" pitchFamily="34" charset="0"/>
                <a:ea typeface="+mn-ea"/>
                <a:cs typeface="+mn-cs"/>
              </a:rPr>
              <a:t>… and more! All produce data with different properties.</a:t>
            </a:r>
          </a:p>
        </p:txBody>
      </p:sp>
      <p:sp>
        <p:nvSpPr>
          <p:cNvPr id="4111" name="Text Box 14"/>
          <p:cNvSpPr txBox="1">
            <a:spLocks noChangeArrowheads="1"/>
          </p:cNvSpPr>
          <p:nvPr/>
        </p:nvSpPr>
        <p:spPr bwMode="auto">
          <a:xfrm>
            <a:off x="720389" y="249289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6149862" y="414068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Nanopore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MinION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119" name="Text Box 22"/>
          <p:cNvSpPr txBox="1">
            <a:spLocks noChangeArrowheads="1"/>
          </p:cNvSpPr>
          <p:nvPr/>
        </p:nvSpPr>
        <p:spPr bwMode="auto">
          <a:xfrm>
            <a:off x="2975084" y="5796865"/>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Biosciences RS II</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rotWithShape="1">
          <a:blip r:embed="rId4">
            <a:extLst>
              <a:ext uri="{28A0092B-C50C-407E-A947-70E740481C1C}">
                <a14:useLocalDpi xmlns:a14="http://schemas.microsoft.com/office/drawing/2010/main"/>
              </a:ext>
            </a:extLst>
          </a:blip>
          <a:srcRect l="8748" t="4106"/>
          <a:stretch/>
        </p:blipFill>
        <p:spPr>
          <a:xfrm>
            <a:off x="659168" y="2865864"/>
            <a:ext cx="1522463" cy="2990331"/>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227637" y="5698152"/>
            <a:ext cx="2226045" cy="454485"/>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Illumina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NovaSeq</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6000</a:t>
            </a:r>
          </a:p>
        </p:txBody>
      </p:sp>
      <p:pic>
        <p:nvPicPr>
          <p:cNvPr id="28" name="Picture 6" descr="SmidgION-2018.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419971">
            <a:off x="5904311" y="4637310"/>
            <a:ext cx="2378084" cy="13550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361099" y="4941168"/>
            <a:ext cx="13873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a:t>
            </a:r>
          </a:p>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SmidgION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BB9ACE75-2A91-FF48-BB7A-B238CC199F0D}"/>
              </a:ext>
            </a:extLst>
          </p:cNvPr>
          <p:cNvSpPr>
            <a:spLocks noGrp="1"/>
          </p:cNvSpPr>
          <p:nvPr>
            <p:ph type="title"/>
          </p:nvPr>
        </p:nvSpPr>
        <p:spPr/>
        <p:txBody>
          <a:bodyPr/>
          <a:lstStyle/>
          <a:p>
            <a:r>
              <a:rPr lang="en-US"/>
              <a:t>High-Throughput Sequencers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80604968-A48F-7F4C-8018-E4032C22CB1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13213" y="3655082"/>
            <a:ext cx="2826635" cy="2198457"/>
          </a:xfrm>
          <a:prstGeom prst="rect">
            <a:avLst/>
          </a:prstGeom>
        </p:spPr>
      </p:pic>
      <p:pic>
        <p:nvPicPr>
          <p:cNvPr id="5" name="Picture 4">
            <a:extLst>
              <a:ext uri="{FF2B5EF4-FFF2-40B4-BE49-F238E27FC236}">
                <a16:creationId xmlns:a16="http://schemas.microsoft.com/office/drawing/2014/main" id="{750A2965-1724-534D-BB34-BC89C68792B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933433" y="869263"/>
            <a:ext cx="1854591" cy="2935859"/>
          </a:xfrm>
          <a:prstGeom prst="rect">
            <a:avLst/>
          </a:prstGeom>
        </p:spPr>
      </p:pic>
      <p:sp>
        <p:nvSpPr>
          <p:cNvPr id="7" name="Rectangle 6">
            <a:extLst>
              <a:ext uri="{FF2B5EF4-FFF2-40B4-BE49-F238E27FC236}">
                <a16:creationId xmlns:a16="http://schemas.microsoft.com/office/drawing/2014/main" id="{34E6AA61-728F-A647-A582-56CFE877C4B9}"/>
              </a:ext>
            </a:extLst>
          </p:cNvPr>
          <p:cNvSpPr/>
          <p:nvPr/>
        </p:nvSpPr>
        <p:spPr>
          <a:xfrm>
            <a:off x="4728805" y="2090916"/>
            <a:ext cx="131799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Biosciences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Sequel II</a:t>
            </a:r>
          </a:p>
        </p:txBody>
      </p:sp>
      <p:pic>
        <p:nvPicPr>
          <p:cNvPr id="8" name="Picture 7">
            <a:extLst>
              <a:ext uri="{FF2B5EF4-FFF2-40B4-BE49-F238E27FC236}">
                <a16:creationId xmlns:a16="http://schemas.microsoft.com/office/drawing/2014/main" id="{23229967-EAD1-274A-AE95-6D6FC05060BD}"/>
              </a:ext>
            </a:extLst>
          </p:cNvPr>
          <p:cNvPicPr>
            <a:picLocks noChangeAspect="1"/>
          </p:cNvPicPr>
          <p:nvPr/>
        </p:nvPicPr>
        <p:blipFill>
          <a:blip r:embed="rId8"/>
          <a:stretch>
            <a:fillRect/>
          </a:stretch>
        </p:blipFill>
        <p:spPr>
          <a:xfrm>
            <a:off x="6125961" y="1108776"/>
            <a:ext cx="2559162" cy="1796468"/>
          </a:xfrm>
          <a:prstGeom prst="rect">
            <a:avLst/>
          </a:prstGeom>
        </p:spPr>
      </p:pic>
      <p:sp>
        <p:nvSpPr>
          <p:cNvPr id="9" name="Rectangle 8">
            <a:extLst>
              <a:ext uri="{FF2B5EF4-FFF2-40B4-BE49-F238E27FC236}">
                <a16:creationId xmlns:a16="http://schemas.microsoft.com/office/drawing/2014/main" id="{718B4294-5F14-AF42-94E3-9B5A8E6AF93F}"/>
              </a:ext>
            </a:extLst>
          </p:cNvPr>
          <p:cNvSpPr/>
          <p:nvPr/>
        </p:nvSpPr>
        <p:spPr>
          <a:xfrm>
            <a:off x="5931345" y="944360"/>
            <a:ext cx="135793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PromethION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EE071B56-2764-9D4E-8045-45BFB073568C}"/>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27637" y="836712"/>
            <a:ext cx="2601870" cy="1732710"/>
          </a:xfrm>
          <a:prstGeom prst="rect">
            <a:avLst/>
          </a:prstGeom>
        </p:spPr>
      </p:pic>
    </p:spTree>
    <p:extLst>
      <p:ext uri="{BB962C8B-B14F-4D97-AF65-F5344CB8AC3E}">
        <p14:creationId xmlns:p14="http://schemas.microsoft.com/office/powerpoint/2010/main" val="913942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21</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p:txBody>
          <a:bodyPr>
            <a:normAutofit/>
          </a:bodyPr>
          <a:lstStyle/>
          <a:p>
            <a:r>
              <a:rPr lang="en-US" dirty="0"/>
              <a:t>Genome Sequencing Cost Is Reducing</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55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pic>
        <p:nvPicPr>
          <p:cNvPr id="147458" name="Picture 2" descr="Sequencing Cost Per Megabase">
            <a:extLst>
              <a:ext uri="{FF2B5EF4-FFF2-40B4-BE49-F238E27FC236}">
                <a16:creationId xmlns:a16="http://schemas.microsoft.com/office/drawing/2014/main" id="{DDA2069E-88D9-EE48-AF49-797907692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5544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p:txBody>
          <a:bodyPr>
            <a:normAutofit/>
          </a:bodyPr>
          <a:lstStyle/>
          <a:p>
            <a:r>
              <a:rPr lang="en-US" dirty="0"/>
              <a:t>Genome Sequencing Cost Is Reducing</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55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pic>
        <p:nvPicPr>
          <p:cNvPr id="148482" name="Picture 2" descr="Graph: Sequencing Cost Per Genome">
            <a:extLst>
              <a:ext uri="{FF2B5EF4-FFF2-40B4-BE49-F238E27FC236}">
                <a16:creationId xmlns:a16="http://schemas.microsoft.com/office/drawing/2014/main" id="{77B095F8-870F-FB45-9DCD-846C1C684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159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dirty="0"/>
              <a:t>Solving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https://www.pacb.com/smrt-science/smrt-sequencing/hifi-reads-for-highly-accurate-long-read-sequencing/</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5">
            <a:extLst>
              <a:ext uri="{28A0092B-C50C-407E-A947-70E740481C1C}">
                <a14:useLocalDpi xmlns:a14="http://schemas.microsoft.com/office/drawing/2010/main" val="0"/>
              </a:ext>
            </a:extLst>
          </a:blip>
          <a:srcRect l="16834" t="9863" r="57179" b="39151"/>
          <a:stretch/>
        </p:blipFill>
        <p:spPr>
          <a:xfrm>
            <a:off x="1043608" y="1987805"/>
            <a:ext cx="2526188" cy="2444087"/>
          </a:xfrm>
          <a:prstGeom prst="rect">
            <a:avLst/>
          </a:prstGeom>
        </p:spPr>
      </p:pic>
      <p:pic>
        <p:nvPicPr>
          <p:cNvPr id="13" name="Picture 12">
            <a:extLst>
              <a:ext uri="{FF2B5EF4-FFF2-40B4-BE49-F238E27FC236}">
                <a16:creationId xmlns:a16="http://schemas.microsoft.com/office/drawing/2014/main" id="{4F469525-A5EB-4747-A040-C8DE90DE8954}"/>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14" name="Picture 13">
            <a:extLst>
              <a:ext uri="{FF2B5EF4-FFF2-40B4-BE49-F238E27FC236}">
                <a16:creationId xmlns:a16="http://schemas.microsoft.com/office/drawing/2014/main" id="{95117210-A6DA-BA4F-AD0F-2051986E7127}"/>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15" name="Picture 14">
            <a:extLst>
              <a:ext uri="{FF2B5EF4-FFF2-40B4-BE49-F238E27FC236}">
                <a16:creationId xmlns:a16="http://schemas.microsoft.com/office/drawing/2014/main" id="{1C236360-7405-B140-B665-373470E5A2C8}"/>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16" name="Picture 15">
            <a:extLst>
              <a:ext uri="{FF2B5EF4-FFF2-40B4-BE49-F238E27FC236}">
                <a16:creationId xmlns:a16="http://schemas.microsoft.com/office/drawing/2014/main" id="{9D17E9A4-DF98-2846-8872-7E4A3BB85079}"/>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17" name="Picture 16">
            <a:extLst>
              <a:ext uri="{FF2B5EF4-FFF2-40B4-BE49-F238E27FC236}">
                <a16:creationId xmlns:a16="http://schemas.microsoft.com/office/drawing/2014/main" id="{4C65A681-130C-0441-9B00-486F1EE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18" name="Picture 17">
            <a:extLst>
              <a:ext uri="{FF2B5EF4-FFF2-40B4-BE49-F238E27FC236}">
                <a16:creationId xmlns:a16="http://schemas.microsoft.com/office/drawing/2014/main" id="{8B1A5BD8-86BD-924F-9CB0-513819EA643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19" name="Picture 18">
            <a:extLst>
              <a:ext uri="{FF2B5EF4-FFF2-40B4-BE49-F238E27FC236}">
                <a16:creationId xmlns:a16="http://schemas.microsoft.com/office/drawing/2014/main" id="{3D49802F-5868-FB4A-832B-03B14ECE5E0A}"/>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20" name="Picture 19">
            <a:extLst>
              <a:ext uri="{FF2B5EF4-FFF2-40B4-BE49-F238E27FC236}">
                <a16:creationId xmlns:a16="http://schemas.microsoft.com/office/drawing/2014/main" id="{F3C7B490-362A-2F4C-BF78-FD2619C34391}"/>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21" name="Picture 20">
            <a:extLst>
              <a:ext uri="{FF2B5EF4-FFF2-40B4-BE49-F238E27FC236}">
                <a16:creationId xmlns:a16="http://schemas.microsoft.com/office/drawing/2014/main" id="{083F182C-A746-DA49-8DDB-B9D6D58818EE}"/>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22" name="Picture 21">
            <a:extLst>
              <a:ext uri="{FF2B5EF4-FFF2-40B4-BE49-F238E27FC236}">
                <a16:creationId xmlns:a16="http://schemas.microsoft.com/office/drawing/2014/main" id="{3F3CA6D7-1392-7643-B35B-DBB8D49DC158}"/>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23" name="Picture 22">
            <a:extLst>
              <a:ext uri="{FF2B5EF4-FFF2-40B4-BE49-F238E27FC236}">
                <a16:creationId xmlns:a16="http://schemas.microsoft.com/office/drawing/2014/main" id="{1A413483-FBA5-7A46-8968-A87DEA8EC514}"/>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cxnSp>
        <p:nvCxnSpPr>
          <p:cNvPr id="25" name="Straight Arrow Connector 24">
            <a:extLst>
              <a:ext uri="{FF2B5EF4-FFF2-40B4-BE49-F238E27FC236}">
                <a16:creationId xmlns:a16="http://schemas.microsoft.com/office/drawing/2014/main" id="{D59F5759-D2B3-984C-84EC-B91DEAAA1483}"/>
              </a:ext>
            </a:extLst>
          </p:cNvPr>
          <p:cNvCxnSpPr/>
          <p:nvPr/>
        </p:nvCxnSpPr>
        <p:spPr>
          <a:xfrm flipV="1">
            <a:off x="5076056" y="502323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8B5F7F-8199-DF4C-838E-578FD4C3253D}"/>
              </a:ext>
            </a:extLst>
          </p:cNvPr>
          <p:cNvSpPr txBox="1"/>
          <p:nvPr/>
        </p:nvSpPr>
        <p:spPr>
          <a:xfrm>
            <a:off x="3635896" y="5291916"/>
            <a:ext cx="144016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Sequenced Reads</a:t>
            </a:r>
          </a:p>
        </p:txBody>
      </p:sp>
      <p:cxnSp>
        <p:nvCxnSpPr>
          <p:cNvPr id="27" name="Straight Arrow Connector 26">
            <a:extLst>
              <a:ext uri="{FF2B5EF4-FFF2-40B4-BE49-F238E27FC236}">
                <a16:creationId xmlns:a16="http://schemas.microsoft.com/office/drawing/2014/main" id="{D7BE8510-6ED2-8340-B88D-AB3AFA71D9F0}"/>
              </a:ext>
            </a:extLst>
          </p:cNvPr>
          <p:cNvCxnSpPr>
            <a:cxnSpLocks/>
            <a:stCxn id="26" idx="3"/>
          </p:cNvCxnSpPr>
          <p:nvPr/>
        </p:nvCxnSpPr>
        <p:spPr>
          <a:xfrm flipV="1">
            <a:off x="5076056" y="4990509"/>
            <a:ext cx="1477144" cy="6245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3E574-B2CD-274E-B169-3CE741D4251B}"/>
              </a:ext>
            </a:extLst>
          </p:cNvPr>
          <p:cNvCxnSpPr/>
          <p:nvPr/>
        </p:nvCxnSpPr>
        <p:spPr>
          <a:xfrm flipV="1">
            <a:off x="2411760" y="447481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C79B73-2727-C043-AC0B-1C225432BA46}"/>
              </a:ext>
            </a:extLst>
          </p:cNvPr>
          <p:cNvSpPr txBox="1"/>
          <p:nvPr/>
        </p:nvSpPr>
        <p:spPr>
          <a:xfrm>
            <a:off x="1043608" y="4653136"/>
            <a:ext cx="136815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Reference genome</a:t>
            </a:r>
          </a:p>
        </p:txBody>
      </p:sp>
      <p:sp>
        <p:nvSpPr>
          <p:cNvPr id="24" name="TextBox 23">
            <a:extLst>
              <a:ext uri="{FF2B5EF4-FFF2-40B4-BE49-F238E27FC236}">
                <a16:creationId xmlns:a16="http://schemas.microsoft.com/office/drawing/2014/main" id="{DF736C76-54AA-404D-BBCF-F7CB3AA1CA7E}"/>
              </a:ext>
            </a:extLst>
          </p:cNvPr>
          <p:cNvSpPr txBox="1"/>
          <p:nvPr/>
        </p:nvSpPr>
        <p:spPr>
          <a:xfrm>
            <a:off x="1669834" y="1371091"/>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.FASTA file</a:t>
            </a:r>
          </a:p>
        </p:txBody>
      </p:sp>
      <p:sp>
        <p:nvSpPr>
          <p:cNvPr id="28" name="TextBox 27">
            <a:extLst>
              <a:ext uri="{FF2B5EF4-FFF2-40B4-BE49-F238E27FC236}">
                <a16:creationId xmlns:a16="http://schemas.microsoft.com/office/drawing/2014/main" id="{8579A6A5-0682-7F40-8778-95BAED30F779}"/>
              </a:ext>
            </a:extLst>
          </p:cNvPr>
          <p:cNvSpPr txBox="1"/>
          <p:nvPr/>
        </p:nvSpPr>
        <p:spPr>
          <a:xfrm>
            <a:off x="5814628" y="1417863"/>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.FASTQ file</a:t>
            </a:r>
          </a:p>
        </p:txBody>
      </p:sp>
    </p:spTree>
    <p:extLst>
      <p:ext uri="{BB962C8B-B14F-4D97-AF65-F5344CB8AC3E}">
        <p14:creationId xmlns:p14="http://schemas.microsoft.com/office/powerpoint/2010/main" val="4052533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par>
                                <p:cTn id="35" presetID="9"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par>
                                <p:cTn id="38" presetID="9"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par>
                                <p:cTn id="44" presetID="9"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dissolve">
                                      <p:cBhvr>
                                        <p:cTn id="46" dur="500"/>
                                        <p:tgtEl>
                                          <p:spTgt spid="2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lang="en-US" dirty="0"/>
              <a:t>[</a:t>
            </a:r>
            <a:r>
              <a:rPr lang="en-US" dirty="0">
                <a:hlinkClick r:id="rId3"/>
              </a:rPr>
              <a:t>Open arxiv.org version</a:t>
            </a:r>
            <a:r>
              <a:rPr lang="en-US" dirty="0"/>
              <a:t>] [</a:t>
            </a:r>
            <a:r>
              <a:rPr lang="en-US" dirty="0">
                <a:hlinkClick r:id="rId4"/>
              </a:rPr>
              <a:t>Slides (pptx)</a:t>
            </a:r>
            <a:r>
              <a:rPr lang="en-US" dirty="0"/>
              <a:t> </a:t>
            </a:r>
            <a:r>
              <a:rPr lang="en-US" dirty="0">
                <a:hlinkClick r:id="rId5"/>
              </a:rPr>
              <a:t>(pdf)</a:t>
            </a:r>
            <a:r>
              <a:rPr lang="en-US" dirty="0"/>
              <a:t>] [</a:t>
            </a:r>
            <a:r>
              <a:rPr lang="en-US" dirty="0">
                <a:hlinkClick r:id="rId6"/>
              </a:rPr>
              <a:t>Talk Video at AACBB 2019</a:t>
            </a:r>
            <a:r>
              <a:rPr lang="en-US" dirty="0"/>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7"/>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8"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2919125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E753-3BD1-F240-B1CA-D616295175D8}"/>
              </a:ext>
            </a:extLst>
          </p:cNvPr>
          <p:cNvSpPr>
            <a:spLocks noGrp="1"/>
          </p:cNvSpPr>
          <p:nvPr>
            <p:ph type="title"/>
          </p:nvPr>
        </p:nvSpPr>
        <p:spPr/>
        <p:txBody>
          <a:bodyPr/>
          <a:lstStyle/>
          <a:p>
            <a:r>
              <a:rPr lang="en-US" dirty="0"/>
              <a:t>Types of Genomic Reads</a:t>
            </a:r>
          </a:p>
        </p:txBody>
      </p:sp>
      <p:sp>
        <p:nvSpPr>
          <p:cNvPr id="4" name="Slide Number Placeholder 3">
            <a:extLst>
              <a:ext uri="{FF2B5EF4-FFF2-40B4-BE49-F238E27FC236}">
                <a16:creationId xmlns:a16="http://schemas.microsoft.com/office/drawing/2014/main" id="{EEDD956A-0FDA-9E46-A86C-508969A86D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1" name="Rectangle 10">
            <a:extLst>
              <a:ext uri="{FF2B5EF4-FFF2-40B4-BE49-F238E27FC236}">
                <a16:creationId xmlns:a16="http://schemas.microsoft.com/office/drawing/2014/main" id="{23CC7E5D-9C72-1647-B5C4-D840E0679CE4}"/>
              </a:ext>
            </a:extLst>
          </p:cNvPr>
          <p:cNvSpPr/>
          <p:nvPr/>
        </p:nvSpPr>
        <p:spPr>
          <a:xfrm>
            <a:off x="475928" y="5589240"/>
            <a:ext cx="83632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Wenger+,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Accurate circular consensus long-read sequencing improves variant detection and assembly of a human genome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1" u="none" strike="noStrike" kern="1200" cap="none" spc="0" normalizeH="0" baseline="0" noProof="0" dirty="0">
                <a:ln>
                  <a:noFill/>
                </a:ln>
                <a:solidFill>
                  <a:srgbClr val="000000"/>
                </a:solidFill>
                <a:effectLst/>
                <a:uLnTx/>
                <a:uFillTx/>
                <a:latin typeface="Tahoma"/>
                <a:ea typeface="+mn-ea"/>
                <a:cs typeface="+mn-cs"/>
              </a:rPr>
              <a:t>Nature Biotechnology</a:t>
            </a:r>
            <a:r>
              <a:rPr kumimoji="0" lang="en-US" sz="1800" b="0" i="0" u="none" strike="noStrike" kern="1200" cap="none" spc="0" normalizeH="0" baseline="0" noProof="0" dirty="0">
                <a:ln>
                  <a:noFill/>
                </a:ln>
                <a:solidFill>
                  <a:srgbClr val="000000"/>
                </a:solidFill>
                <a:effectLst/>
                <a:uLnTx/>
                <a:uFillTx/>
                <a:latin typeface="Tahoma"/>
                <a:ea typeface="+mn-ea"/>
                <a:cs typeface="+mn-cs"/>
              </a:rPr>
              <a:t>, 2019</a:t>
            </a:r>
          </a:p>
        </p:txBody>
      </p:sp>
      <p:sp>
        <p:nvSpPr>
          <p:cNvPr id="12" name="TextBox 11">
            <a:extLst>
              <a:ext uri="{FF2B5EF4-FFF2-40B4-BE49-F238E27FC236}">
                <a16:creationId xmlns:a16="http://schemas.microsoft.com/office/drawing/2014/main" id="{5AFA460E-A818-8A45-A4D1-CCB1B1A713F3}"/>
              </a:ext>
            </a:extLst>
          </p:cNvPr>
          <p:cNvSpPr txBox="1"/>
          <p:nvPr/>
        </p:nvSpPr>
        <p:spPr>
          <a:xfrm>
            <a:off x="6645635" y="2067475"/>
            <a:ext cx="21131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A50"/>
                </a:solidFill>
                <a:effectLst/>
                <a:uLnTx/>
                <a:uFillTx/>
                <a:latin typeface="Tahoma"/>
                <a:ea typeface="+mn-ea"/>
                <a:cs typeface="+mn-cs"/>
              </a:rPr>
              <a:t>But still very expensive!</a:t>
            </a:r>
          </a:p>
        </p:txBody>
      </p:sp>
      <p:sp>
        <p:nvSpPr>
          <p:cNvPr id="13" name="Rectangle 12">
            <a:extLst>
              <a:ext uri="{FF2B5EF4-FFF2-40B4-BE49-F238E27FC236}">
                <a16:creationId xmlns:a16="http://schemas.microsoft.com/office/drawing/2014/main" id="{4EBF03D7-5E6D-9746-8751-AB2079D255B3}"/>
              </a:ext>
            </a:extLst>
          </p:cNvPr>
          <p:cNvSpPr/>
          <p:nvPr/>
        </p:nvSpPr>
        <p:spPr>
          <a:xfrm>
            <a:off x="1219200" y="6352051"/>
            <a:ext cx="6377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4"/>
              </a:rPr>
              <a:t>https://labs.wsu.edu/genomicscore/illumina-sequencing/</a:t>
            </a:r>
            <a:endParaRPr kumimoji="0" lang="en-US" sz="14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5"/>
              </a:rPr>
              <a:t>https://pacbio.gs.washington.edu/</a:t>
            </a:r>
            <a:r>
              <a:rPr kumimoji="0" lang="en-US" sz="1400" b="0" i="0" u="none" strike="noStrike" kern="1200" cap="none" spc="0" normalizeH="0" baseline="0" noProof="0">
                <a:ln>
                  <a:noFill/>
                </a:ln>
                <a:solidFill>
                  <a:srgbClr val="000000"/>
                </a:solidFill>
                <a:effectLst/>
                <a:uLnTx/>
                <a:uFillTx/>
                <a:latin typeface="Tahoma"/>
                <a:ea typeface="+mn-ea"/>
                <a:cs typeface="+mn-cs"/>
              </a:rPr>
              <a:t> </a:t>
            </a:r>
          </a:p>
        </p:txBody>
      </p:sp>
      <p:pic>
        <p:nvPicPr>
          <p:cNvPr id="3" name="Picture 2">
            <a:extLst>
              <a:ext uri="{FF2B5EF4-FFF2-40B4-BE49-F238E27FC236}">
                <a16:creationId xmlns:a16="http://schemas.microsoft.com/office/drawing/2014/main" id="{15A79167-9458-0C43-853A-65E75431222C}"/>
              </a:ext>
            </a:extLst>
          </p:cNvPr>
          <p:cNvPicPr>
            <a:picLocks noChangeAspect="1"/>
          </p:cNvPicPr>
          <p:nvPr/>
        </p:nvPicPr>
        <p:blipFill>
          <a:blip r:embed="rId6"/>
          <a:stretch>
            <a:fillRect/>
          </a:stretch>
        </p:blipFill>
        <p:spPr>
          <a:xfrm>
            <a:off x="585060" y="1484784"/>
            <a:ext cx="6507220" cy="3854397"/>
          </a:xfrm>
          <a:prstGeom prst="rect">
            <a:avLst/>
          </a:prstGeom>
        </p:spPr>
      </p:pic>
      <p:sp>
        <p:nvSpPr>
          <p:cNvPr id="5" name="TextBox 4">
            <a:extLst>
              <a:ext uri="{FF2B5EF4-FFF2-40B4-BE49-F238E27FC236}">
                <a16:creationId xmlns:a16="http://schemas.microsoft.com/office/drawing/2014/main" id="{A7E3689F-AAA7-EC48-9019-55F032C9CA21}"/>
              </a:ext>
            </a:extLst>
          </p:cNvPr>
          <p:cNvSpPr txBox="1"/>
          <p:nvPr/>
        </p:nvSpPr>
        <p:spPr>
          <a:xfrm>
            <a:off x="6742584" y="1136911"/>
            <a:ext cx="1944216" cy="969496"/>
          </a:xfrm>
          <a:prstGeom prst="rect">
            <a:avLst/>
          </a:prstGeom>
          <a:solidFill>
            <a:srgbClr val="00BA50"/>
          </a:solidFill>
          <a:ln w="285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Long: 10-20 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Accurate: 99.8%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p:txBody>
      </p:sp>
      <p:sp>
        <p:nvSpPr>
          <p:cNvPr id="7" name="Freeform 6">
            <a:extLst>
              <a:ext uri="{FF2B5EF4-FFF2-40B4-BE49-F238E27FC236}">
                <a16:creationId xmlns:a16="http://schemas.microsoft.com/office/drawing/2014/main" id="{D0C5C203-8167-9948-BD88-B14D2F36B4F3}"/>
              </a:ext>
            </a:extLst>
          </p:cNvPr>
          <p:cNvSpPr/>
          <p:nvPr/>
        </p:nvSpPr>
        <p:spPr>
          <a:xfrm>
            <a:off x="5891088" y="1547113"/>
            <a:ext cx="779488" cy="431446"/>
          </a:xfrm>
          <a:custGeom>
            <a:avLst/>
            <a:gdLst>
              <a:gd name="connsiteX0" fmla="*/ 779488 w 779488"/>
              <a:gd name="connsiteY0" fmla="*/ 71682 h 431446"/>
              <a:gd name="connsiteX1" fmla="*/ 239842 w 779488"/>
              <a:gd name="connsiteY1" fmla="*/ 26711 h 431446"/>
              <a:gd name="connsiteX2" fmla="*/ 0 w 779488"/>
              <a:gd name="connsiteY2" fmla="*/ 431446 h 431446"/>
              <a:gd name="connsiteX3" fmla="*/ 0 w 779488"/>
              <a:gd name="connsiteY3" fmla="*/ 431446 h 431446"/>
            </a:gdLst>
            <a:ahLst/>
            <a:cxnLst>
              <a:cxn ang="0">
                <a:pos x="connsiteX0" y="connsiteY0"/>
              </a:cxn>
              <a:cxn ang="0">
                <a:pos x="connsiteX1" y="connsiteY1"/>
              </a:cxn>
              <a:cxn ang="0">
                <a:pos x="connsiteX2" y="connsiteY2"/>
              </a:cxn>
              <a:cxn ang="0">
                <a:pos x="connsiteX3" y="connsiteY3"/>
              </a:cxn>
            </a:cxnLst>
            <a:rect l="l" t="t" r="r" b="b"/>
            <a:pathLst>
              <a:path w="779488" h="431446">
                <a:moveTo>
                  <a:pt x="779488" y="71682"/>
                </a:moveTo>
                <a:cubicBezTo>
                  <a:pt x="574622" y="19216"/>
                  <a:pt x="369757" y="-33250"/>
                  <a:pt x="239842" y="26711"/>
                </a:cubicBezTo>
                <a:cubicBezTo>
                  <a:pt x="109927" y="86672"/>
                  <a:pt x="0" y="431446"/>
                  <a:pt x="0" y="431446"/>
                </a:cubicBezTo>
                <a:lnTo>
                  <a:pt x="0" y="431446"/>
                </a:lnTo>
              </a:path>
            </a:pathLst>
          </a:custGeom>
          <a:noFill/>
          <a:ln w="38100">
            <a:solidFill>
              <a:srgbClr val="00BA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51425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dirty="0"/>
              <a:t>Read Mapping Techniques in 111 Pages</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13FF36B7-4AC0-1540-86E7-03D1A14C2BD6}"/>
              </a:ext>
            </a:extLst>
          </p:cNvPr>
          <p:cNvSpPr/>
          <p:nvPr/>
        </p:nvSpPr>
        <p:spPr>
          <a:xfrm>
            <a:off x="344693" y="1268760"/>
            <a:ext cx="8799307"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1"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Jeremy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Rotman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Dhrithi</a:t>
            </a:r>
            <a:r>
              <a:rPr kumimoji="0" lang="en-US" sz="1800" b="0" i="0" u="none" strike="noStrike" kern="1200" cap="none" spc="0" normalizeH="0" baseline="0" noProof="0" dirty="0">
                <a:ln>
                  <a:noFill/>
                </a:ln>
                <a:solidFill>
                  <a:srgbClr val="000000"/>
                </a:solidFill>
                <a:effectLst/>
                <a:uLnTx/>
                <a:uFillTx/>
                <a:latin typeface="Tahoma"/>
                <a:ea typeface="+mn-ea"/>
                <a:cs typeface="+mn-cs"/>
              </a:rPr>
              <a:t> Deshpande, Kodi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Taraszka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Huwenbo</a:t>
            </a:r>
            <a:r>
              <a:rPr kumimoji="0" lang="en-US" sz="1800" b="0" i="0" u="none" strike="noStrike" kern="1200" cap="none" spc="0" normalizeH="0" baseline="0" noProof="0" dirty="0">
                <a:ln>
                  <a:noFill/>
                </a:ln>
                <a:solidFill>
                  <a:srgbClr val="000000"/>
                </a:solidFill>
                <a:effectLst/>
                <a:uLnTx/>
                <a:uFillTx/>
                <a:latin typeface="Tahoma"/>
                <a:ea typeface="+mn-ea"/>
                <a:cs typeface="+mn-cs"/>
              </a:rPr>
              <a:t> Shi,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Pelin</a:t>
            </a:r>
            <a:r>
              <a:rPr kumimoji="0" lang="en-US" sz="1800" b="0" i="0" u="none" strike="noStrike" kern="1200" cap="none" spc="0" normalizeH="0" baseline="0" noProof="0" dirty="0">
                <a:ln>
                  <a:noFill/>
                </a:ln>
                <a:solidFill>
                  <a:srgbClr val="000000"/>
                </a:solidFill>
                <a:effectLst/>
                <a:uLnTx/>
                <a:uFillTx/>
                <a:latin typeface="Tahoma"/>
                <a:ea typeface="+mn-ea"/>
                <a:cs typeface="+mn-cs"/>
              </a:rPr>
              <a:t> Icer Baykal, Harry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Taegyun</a:t>
            </a:r>
            <a:r>
              <a:rPr kumimoji="0" lang="en-US" sz="1800" b="0" i="0" u="none" strike="noStrike" kern="1200" cap="none" spc="0" normalizeH="0" baseline="0" noProof="0" dirty="0">
                <a:ln>
                  <a:noFill/>
                </a:ln>
                <a:solidFill>
                  <a:srgbClr val="000000"/>
                </a:solidFill>
                <a:effectLst/>
                <a:uLnTx/>
                <a:uFillTx/>
                <a:latin typeface="Tahoma"/>
                <a:ea typeface="+mn-ea"/>
                <a:cs typeface="+mn-cs"/>
              </a:rPr>
              <a:t> Yang, Victor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Xue</a:t>
            </a:r>
            <a:r>
              <a:rPr kumimoji="0" lang="en-US" sz="1800" b="0" i="0" u="none" strike="noStrike" kern="1200" cap="none" spc="0" normalizeH="0" baseline="0" noProof="0" dirty="0">
                <a:ln>
                  <a:noFill/>
                </a:ln>
                <a:solidFill>
                  <a:srgbClr val="000000"/>
                </a:solidFill>
                <a:effectLst/>
                <a:uLnTx/>
                <a:uFillTx/>
                <a:latin typeface="Tahoma"/>
                <a:ea typeface="+mn-ea"/>
                <a:cs typeface="+mn-cs"/>
              </a:rPr>
              <a:t>, Sergey Knyazev, Benjamin D. Singer, Brunilda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Balliu</a:t>
            </a:r>
            <a:r>
              <a:rPr kumimoji="0" lang="en-US" sz="1800" b="0" i="0" u="none" strike="noStrike" kern="1200" cap="none" spc="0" normalizeH="0" baseline="0" noProof="0" dirty="0">
                <a:ln>
                  <a:noFill/>
                </a:ln>
                <a:solidFill>
                  <a:srgbClr val="000000"/>
                </a:solidFill>
                <a:effectLst/>
                <a:uLnTx/>
                <a:uFillTx/>
                <a:latin typeface="Tahoma"/>
                <a:ea typeface="+mn-ea"/>
                <a:cs typeface="+mn-cs"/>
              </a:rPr>
              <a:t>, David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Koslicki</a:t>
            </a:r>
            <a:r>
              <a:rPr kumimoji="0" lang="en-US" sz="1800" b="0" i="0" u="none" strike="noStrike" kern="1200" cap="none" spc="0" normalizeH="0" baseline="0" noProof="0" dirty="0">
                <a:ln>
                  <a:noFill/>
                </a:ln>
                <a:solidFill>
                  <a:srgbClr val="000000"/>
                </a:solidFill>
                <a:effectLst/>
                <a:uLnTx/>
                <a:uFillTx/>
                <a:latin typeface="Tahoma"/>
                <a:ea typeface="+mn-ea"/>
                <a:cs typeface="+mn-cs"/>
              </a:rPr>
              <a:t>, Pavel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Skums</a:t>
            </a:r>
            <a:r>
              <a:rPr kumimoji="0" lang="en-US" sz="1800" b="0" i="0" u="none" strike="noStrike" kern="1200" cap="none" spc="0" normalizeH="0" baseline="0" noProof="0" dirty="0">
                <a:ln>
                  <a:noFill/>
                </a:ln>
                <a:solidFill>
                  <a:srgbClr val="000000"/>
                </a:solidFill>
                <a:effectLst/>
                <a:uLnTx/>
                <a:uFillTx/>
                <a:latin typeface="Tahoma"/>
                <a:ea typeface="+mn-ea"/>
                <a:cs typeface="+mn-cs"/>
              </a:rPr>
              <a:t>, Alex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Zelikovsky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Serghei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Mangul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Technology dictates algorithms: Recent developments in read alignment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Genome Biology,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D081A5BD-206E-BD4D-AAE3-B6EA838517B5}"/>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34033" r="21651" b="40240"/>
          <a:stretch/>
        </p:blipFill>
        <p:spPr>
          <a:xfrm>
            <a:off x="640455" y="4005064"/>
            <a:ext cx="7863090" cy="2302982"/>
          </a:xfrm>
          <a:prstGeom prst="rect">
            <a:avLst/>
          </a:prstGeom>
        </p:spPr>
      </p:pic>
      <p:sp>
        <p:nvSpPr>
          <p:cNvPr id="9" name="Rectangle 8">
            <a:extLst>
              <a:ext uri="{FF2B5EF4-FFF2-40B4-BE49-F238E27FC236}">
                <a16:creationId xmlns:a16="http://schemas.microsoft.com/office/drawing/2014/main" id="{7DF5FE91-7986-3D40-AF0B-D3341371BC00}"/>
              </a:ext>
            </a:extLst>
          </p:cNvPr>
          <p:cNvSpPr/>
          <p:nvPr/>
        </p:nvSpPr>
        <p:spPr>
          <a:xfrm>
            <a:off x="1831058" y="924807"/>
            <a:ext cx="548188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In-depth analysis of 107 read mappers (1988-2020)</a:t>
            </a:r>
          </a:p>
        </p:txBody>
      </p:sp>
      <p:pic>
        <p:nvPicPr>
          <p:cNvPr id="11" name="Picture 10">
            <a:extLst>
              <a:ext uri="{FF2B5EF4-FFF2-40B4-BE49-F238E27FC236}">
                <a16:creationId xmlns:a16="http://schemas.microsoft.com/office/drawing/2014/main" id="{72D46847-8A4F-DA49-90EB-F4B9ADAD6B22}"/>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24380" r="21651" b="69391"/>
          <a:stretch/>
        </p:blipFill>
        <p:spPr>
          <a:xfrm>
            <a:off x="640455" y="3501008"/>
            <a:ext cx="7863090" cy="557572"/>
          </a:xfrm>
          <a:prstGeom prst="rect">
            <a:avLst/>
          </a:prstGeom>
        </p:spPr>
      </p:pic>
    </p:spTree>
    <p:extLst>
      <p:ext uri="{BB962C8B-B14F-4D97-AF65-F5344CB8AC3E}">
        <p14:creationId xmlns:p14="http://schemas.microsoft.com/office/powerpoint/2010/main" val="2033094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2699792" y="1748408"/>
            <a:ext cx="7924800" cy="1752600"/>
          </a:xfrm>
        </p:spPr>
        <p:txBody>
          <a:bodyPr/>
          <a:lstStyle/>
          <a:p>
            <a:r>
              <a:rPr lang="en-US" altLang="en-US" dirty="0">
                <a:ea typeface="ＭＳ Ｐゴシック" panose="020B0600070205080204" pitchFamily="34" charset="-128"/>
              </a:rPr>
              <a:t>One Problem</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13775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 (circa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What disease/condition might this particular DNA/RNA piece associated with?</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2792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52230" y="3493395"/>
            <a:ext cx="9296230"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We Are Bottlenecked in Read Mapping</a:t>
            </a:r>
          </a:p>
        </p:txBody>
      </p:sp>
    </p:spTree>
    <p:extLst>
      <p:ext uri="{BB962C8B-B14F-4D97-AF65-F5344CB8AC3E}">
        <p14:creationId xmlns:p14="http://schemas.microsoft.com/office/powerpoint/2010/main" val="3890140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389" t="16939" b="37412"/>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07504" y="3373411"/>
            <a:ext cx="311663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Sequencing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Rectangle 36"/>
          <p:cNvSpPr/>
          <p:nvPr/>
        </p:nvSpPr>
        <p:spPr>
          <a:xfrm>
            <a:off x="6686788" y="3327375"/>
            <a:ext cx="264263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Mapping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Rectangle 38"/>
          <p:cNvSpPr/>
          <p:nvPr/>
        </p:nvSpPr>
        <p:spPr>
          <a:xfrm>
            <a:off x="7308304" y="5877272"/>
            <a:ext cx="16036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Helvetica Neue"/>
                <a:ea typeface="+mn-ea"/>
                <a:cs typeface="+mn-cs"/>
              </a:rPr>
              <a:t>* BWA-MEM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Helvetica Neue"/>
                <a:ea typeface="+mn-ea"/>
                <a:cs typeface="+mn-cs"/>
              </a:rPr>
              <a:t>**</a:t>
            </a:r>
            <a:r>
              <a:rPr kumimoji="0" lang="en-US" sz="1200" b="0" i="0" u="none" strike="noStrike" kern="1200" cap="none" spc="0" normalizeH="0" baseline="0" noProof="0" dirty="0">
                <a:ln>
                  <a:noFill/>
                </a:ln>
                <a:solidFill>
                  <a:srgbClr val="0000FF"/>
                </a:solidFill>
                <a:effectLst/>
                <a:uLnTx/>
                <a:uFillTx/>
                <a:latin typeface="Tahoma"/>
                <a:ea typeface="+mn-ea"/>
                <a:cs typeface="+mn-cs"/>
              </a:rPr>
              <a:t> </a:t>
            </a:r>
            <a:r>
              <a:rPr kumimoji="0" lang="en-US" sz="1200" b="0" i="0" u="none" strike="noStrike" kern="1200" cap="none" spc="0" normalizeH="0" baseline="0" noProof="0" dirty="0">
                <a:ln>
                  <a:noFill/>
                </a:ln>
                <a:solidFill>
                  <a:srgbClr val="5F5F5F"/>
                </a:solidFill>
                <a:effectLst/>
                <a:uLnTx/>
                <a:uFillTx/>
                <a:latin typeface="Tahoma"/>
                <a:ea typeface="+mn-ea"/>
                <a:cs typeface="+mn-cs"/>
              </a:rPr>
              <a:t>HiSeqX10, </a:t>
            </a:r>
            <a:r>
              <a:rPr kumimoji="0" lang="en-US" sz="1200" b="0" i="0" u="none" strike="noStrike" kern="1200" cap="none" spc="0" normalizeH="0" baseline="0" noProof="0" dirty="0" err="1">
                <a:ln>
                  <a:noFill/>
                </a:ln>
                <a:solidFill>
                  <a:srgbClr val="5F5F5F"/>
                </a:solidFill>
                <a:effectLst/>
                <a:uLnTx/>
                <a:uFillTx/>
                <a:latin typeface="Tahoma"/>
                <a:ea typeface="+mn-ea"/>
                <a:cs typeface="+mn-cs"/>
              </a:rPr>
              <a:t>MinION</a:t>
            </a:r>
            <a:endParaRPr kumimoji="0" lang="en-US" sz="1200" b="0" i="0" u="none" strike="noStrike" kern="1200" cap="none" spc="0" normalizeH="0" baseline="0" noProof="0" dirty="0">
              <a:ln>
                <a:noFill/>
              </a:ln>
              <a:solidFill>
                <a:srgbClr val="5F5F5F"/>
              </a:solidFill>
              <a:effectLst/>
              <a:uLnTx/>
              <a:uFillTx/>
              <a:latin typeface="Tahoma"/>
              <a:ea typeface="+mn-ea"/>
              <a:cs typeface="+mn-cs"/>
            </a:endParaRPr>
          </a:p>
        </p:txBody>
      </p:sp>
      <p:sp>
        <p:nvSpPr>
          <p:cNvPr id="40" name="Rectangle 39"/>
          <p:cNvSpPr/>
          <p:nvPr/>
        </p:nvSpPr>
        <p:spPr>
          <a:xfrm>
            <a:off x="8884294" y="3318471"/>
            <a:ext cx="2648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Rectangle 40"/>
          <p:cNvSpPr/>
          <p:nvPr/>
        </p:nvSpPr>
        <p:spPr>
          <a:xfrm>
            <a:off x="2783978" y="3420289"/>
            <a:ext cx="3449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2" name="Rectangle 41"/>
          <p:cNvSpPr/>
          <p:nvPr/>
        </p:nvSpPr>
        <p:spPr>
          <a:xfrm>
            <a:off x="3299707" y="4593322"/>
            <a:ext cx="290015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ahoma"/>
                <a:ea typeface="+mn-ea"/>
                <a:cs typeface="+mn-cs"/>
              </a:rPr>
              <a:t>150x slower</a:t>
            </a:r>
            <a:endParaRPr kumimoji="0" lang="en-US" sz="600" b="0" i="0" u="none" strike="noStrike" kern="1200" cap="none" spc="0" normalizeH="0" baseline="0" noProof="0" dirty="0">
              <a:ln>
                <a:noFill/>
              </a:ln>
              <a:solidFill>
                <a:srgbClr val="FF0000"/>
              </a:solidFill>
              <a:effectLst/>
              <a:uLnTx/>
              <a:uFillTx/>
              <a:latin typeface="Tahoma"/>
              <a:ea typeface="+mn-ea"/>
              <a:cs typeface="+mn-cs"/>
            </a:endParaRPr>
          </a:p>
        </p:txBody>
      </p:sp>
      <p:sp>
        <p:nvSpPr>
          <p:cNvPr id="43" name="Rectangle 42"/>
          <p:cNvSpPr/>
          <p:nvPr/>
        </p:nvSpPr>
        <p:spPr>
          <a:xfrm>
            <a:off x="1665463" y="2171142"/>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Rectangle 43"/>
          <p:cNvSpPr/>
          <p:nvPr/>
        </p:nvSpPr>
        <p:spPr>
          <a:xfrm>
            <a:off x="107504" y="2033553"/>
            <a:ext cx="1723549"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300</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5" name="Rectangle 44"/>
          <p:cNvSpPr/>
          <p:nvPr/>
        </p:nvSpPr>
        <p:spPr>
          <a:xfrm>
            <a:off x="7309246" y="2134853"/>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6799860" y="2027095"/>
            <a:ext cx="697627"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2259" y="37173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755093" y="20992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051684" y="210781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354391856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Rectangle 42"/>
          <p:cNvSpPr/>
          <p:nvPr/>
        </p:nvSpPr>
        <p:spPr>
          <a:xfrm>
            <a:off x="1141069" y="2132856"/>
            <a:ext cx="26388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Human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genomes </a:t>
            </a:r>
            <a:endParaRPr kumimoji="0" lang="en-US" sz="2400" b="0" i="0" u="none" strike="noStrike" kern="1200" cap="none" spc="0" normalizeH="0" baseline="0" noProof="0">
              <a:ln>
                <a:noFill/>
              </a:ln>
              <a:solidFill>
                <a:srgbClr val="0000FF"/>
              </a:solidFill>
              <a:effectLst/>
              <a:uLnTx/>
              <a:uFillTx/>
              <a:latin typeface="Tahoma"/>
              <a:ea typeface="+mn-ea"/>
              <a:cs typeface="+mn-cs"/>
            </a:endParaRPr>
          </a:p>
        </p:txBody>
      </p:sp>
      <p:sp>
        <p:nvSpPr>
          <p:cNvPr id="45" name="Rectangle 44"/>
          <p:cNvSpPr/>
          <p:nvPr/>
        </p:nvSpPr>
        <p:spPr>
          <a:xfrm>
            <a:off x="7309246" y="2134853"/>
            <a:ext cx="196239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Human </a:t>
            </a:r>
            <a:endParaRPr kumimoji="0" lang="en-US" sz="4000" b="0" i="0" u="none" strike="noStrike" kern="1200" cap="none" spc="0" normalizeH="0" baseline="0" noProof="0">
              <a:ln>
                <a:noFill/>
              </a:ln>
              <a:solidFill>
                <a:srgbClr val="7588CD"/>
              </a:solidFill>
              <a:effectLst/>
              <a:uLnTx/>
              <a:uFillTx/>
              <a:latin typeface="Tahoma"/>
              <a:ea typeface="Times New Roman" panose="02020603050405020304" pitchFamily="18" charset="0"/>
              <a:cs typeface="+mn-cs"/>
            </a:endParaRPr>
          </a:p>
        </p:txBody>
      </p:sp>
      <p:sp>
        <p:nvSpPr>
          <p:cNvPr id="46" name="Rectangle 45"/>
          <p:cNvSpPr/>
          <p:nvPr/>
        </p:nvSpPr>
        <p:spPr>
          <a:xfrm>
            <a:off x="6732240" y="2027095"/>
            <a:ext cx="744114"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1</a:t>
            </a:r>
            <a:endParaRPr kumimoji="0" lang="en-US" sz="3600" b="0" i="0" u="none" strike="noStrike" kern="1200" cap="none" spc="0" normalizeH="0" baseline="0" noProof="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Illumina </a:t>
            </a:r>
            <a:r>
              <a:rPr kumimoji="0" lang="en-US" sz="1200" b="0" i="0" u="none" strike="noStrike" kern="1200" cap="none" spc="0" normalizeH="0" baseline="0" noProof="0" err="1">
                <a:ln>
                  <a:noFill/>
                </a:ln>
                <a:solidFill>
                  <a:srgbClr val="FFFFFF">
                    <a:lumMod val="50000"/>
                  </a:srgbClr>
                </a:solidFill>
                <a:effectLst/>
                <a:uLnTx/>
                <a:uFillTx/>
                <a:latin typeface="Tahoma"/>
                <a:ea typeface="+mn-ea"/>
                <a:cs typeface="+mn-cs"/>
              </a:rPr>
              <a:t>NovaSeq</a:t>
            </a: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mn-ea"/>
                <a:cs typeface="+mn-cs"/>
              </a:rPr>
              <a:t>48</a:t>
            </a:r>
            <a:r>
              <a:rPr kumimoji="0" lang="en-US" sz="4400" b="0" i="0" u="none" strike="noStrike" kern="1200" cap="none" spc="0" normalizeH="0" baseline="0" noProof="0">
                <a:ln>
                  <a:noFill/>
                </a:ln>
                <a:solidFill>
                  <a:srgbClr val="0000FF"/>
                </a:solidFill>
                <a:effectLst/>
                <a:uLnTx/>
                <a:uFillTx/>
                <a:latin typeface="Tahoma"/>
                <a:ea typeface="+mn-ea"/>
                <a:cs typeface="+mn-cs"/>
              </a:rPr>
              <a:t> </a:t>
            </a:r>
            <a:endParaRPr kumimoji="0" lang="en-US" sz="8000" b="0" i="0" u="none" strike="noStrike" kern="1200" cap="none" spc="0" normalizeH="0" baseline="0" noProof="0">
              <a:ln>
                <a:noFill/>
              </a:ln>
              <a:solidFill>
                <a:srgbClr val="0000FF"/>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at 30× coverage</a:t>
            </a:r>
            <a:endParaRPr kumimoji="0" lang="en-US" sz="1100" b="0" i="0" u="none" strike="noStrike" kern="1200" cap="none" spc="0" normalizeH="0" baseline="0" noProof="0">
              <a:ln>
                <a:noFill/>
              </a:ln>
              <a:solidFill>
                <a:srgbClr val="000000"/>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Times New Roman" panose="02020603050405020304" pitchFamily="18" charset="0"/>
                <a:cs typeface="+mn-cs"/>
              </a:rPr>
              <a:t>genome</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4"/>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73941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Goyal+,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5"/>
              </a:rPr>
              <a:t>Ultra-fast next generation human genome sequencing data processing using DRAGENTM bio-IT processor for precision medicine</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Open Journal of Genetics,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2017.</a:t>
            </a:r>
            <a:endParaRPr kumimoji="0" lang="en-US" sz="12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45273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 Problem with (Genome)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5"/>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6"/>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954590"/>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7" name="TextBox 16">
            <a:extLst>
              <a:ext uri="{FF2B5EF4-FFF2-40B4-BE49-F238E27FC236}">
                <a16:creationId xmlns:a16="http://schemas.microsoft.com/office/drawing/2014/main" id="{64086A96-D354-3059-9C64-A176A6002A90}"/>
              </a:ext>
            </a:extLst>
          </p:cNvPr>
          <p:cNvSpPr txBox="1"/>
          <p:nvPr/>
        </p:nvSpPr>
        <p:spPr>
          <a:xfrm>
            <a:off x="1295302" y="6460492"/>
            <a:ext cx="70688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This picture is similar for many “data generators &amp; analyzers” today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5501925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One Problem</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2204864"/>
            <a:ext cx="8610600" cy="5193723"/>
          </a:xfrm>
        </p:spPr>
        <p:txBody>
          <a:bodyPr/>
          <a:lstStyle/>
          <a:p>
            <a:pPr marL="0" indent="0" algn="ctr">
              <a:buNone/>
            </a:pPr>
            <a:r>
              <a:rPr lang="en-US" sz="4000" b="1" dirty="0">
                <a:solidFill>
                  <a:srgbClr val="0000FF"/>
                </a:solidFill>
              </a:rPr>
              <a:t>Need to construct </a:t>
            </a:r>
          </a:p>
          <a:p>
            <a:pPr marL="0" indent="0" algn="ctr">
              <a:buNone/>
            </a:pPr>
            <a:r>
              <a:rPr lang="en-US" sz="4000" b="1" dirty="0">
                <a:solidFill>
                  <a:srgbClr val="0000FF"/>
                </a:solidFill>
              </a:rPr>
              <a:t>the entire genome </a:t>
            </a:r>
          </a:p>
          <a:p>
            <a:pPr marL="0" indent="0" algn="ctr">
              <a:buNone/>
            </a:pPr>
            <a:r>
              <a:rPr lang="en-US" sz="4000" b="1" dirty="0">
                <a:solidFill>
                  <a:srgbClr val="0000FF"/>
                </a:solidFill>
              </a:rPr>
              <a:t>from many sequenced reads</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576976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 for Metagenomic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3927425" y="16931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079825" y="18455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55634" y="17439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21843" y="2268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297652" y="210517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37807" y="23209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12342" y="24325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29476" y="250029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21843" y="2776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39670" y="265877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37807" y="28276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54360" y="29631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33382" y="112474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34728" y="371606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33382" y="113548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5739892" y="5617089"/>
            <a:ext cx="1324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Database</a:t>
            </a:r>
          </a:p>
        </p:txBody>
      </p:sp>
      <p:sp>
        <p:nvSpPr>
          <p:cNvPr id="5" name="TextBox 4"/>
          <p:cNvSpPr txBox="1"/>
          <p:nvPr/>
        </p:nvSpPr>
        <p:spPr>
          <a:xfrm>
            <a:off x="3491880" y="5585764"/>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“text format”</a:t>
            </a:r>
          </a:p>
        </p:txBody>
      </p:sp>
      <p:sp>
        <p:nvSpPr>
          <p:cNvPr id="6" name="TextBox 5"/>
          <p:cNvSpPr txBox="1"/>
          <p:nvPr/>
        </p:nvSpPr>
        <p:spPr>
          <a:xfrm>
            <a:off x="107504" y="5085184"/>
            <a:ext cx="29706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ahoma"/>
              </a:rPr>
              <a:t>G</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enetic</a:t>
            </a:r>
            <a:r>
              <a:rPr kumimoji="0" lang="en-US" sz="1800" b="0" i="0" u="none" strike="noStrike" kern="1200" cap="none" spc="0" normalizeH="0" baseline="0" noProof="0" dirty="0">
                <a:ln>
                  <a:noFill/>
                </a:ln>
                <a:solidFill>
                  <a:srgbClr val="000000"/>
                </a:solidFill>
                <a:effectLst/>
                <a:uLnTx/>
                <a:uFillTx/>
                <a:latin typeface="Tahoma"/>
                <a:ea typeface="+mn-ea"/>
                <a:cs typeface="+mn-cs"/>
              </a:rPr>
              <a:t> material recovered directly from environmental samples</a:t>
            </a:r>
          </a:p>
        </p:txBody>
      </p:sp>
      <p:sp>
        <p:nvSpPr>
          <p:cNvPr id="11" name="Freeform 10"/>
          <p:cNvSpPr/>
          <p:nvPr/>
        </p:nvSpPr>
        <p:spPr>
          <a:xfrm rot="17013983">
            <a:off x="1195313" y="2538240"/>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000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7" name="Freeform 46"/>
          <p:cNvSpPr/>
          <p:nvPr/>
        </p:nvSpPr>
        <p:spPr>
          <a:xfrm rot="1273582">
            <a:off x="1717304" y="2822142"/>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9BBB5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8" name="Freeform 47"/>
          <p:cNvSpPr/>
          <p:nvPr/>
        </p:nvSpPr>
        <p:spPr>
          <a:xfrm rot="7029475">
            <a:off x="785547" y="3325973"/>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00B0F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9" name="Freeform 48"/>
          <p:cNvSpPr/>
          <p:nvPr/>
        </p:nvSpPr>
        <p:spPr>
          <a:xfrm rot="19725651" flipH="1">
            <a:off x="1216454" y="3580259"/>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C00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0" name="Freeform 49"/>
          <p:cNvSpPr/>
          <p:nvPr/>
        </p:nvSpPr>
        <p:spPr>
          <a:xfrm flipH="1">
            <a:off x="673322" y="2495538"/>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Freeform 28"/>
          <p:cNvSpPr/>
          <p:nvPr/>
        </p:nvSpPr>
        <p:spPr>
          <a:xfrm>
            <a:off x="4655051" y="26545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Freeform 29"/>
          <p:cNvSpPr/>
          <p:nvPr/>
        </p:nvSpPr>
        <p:spPr>
          <a:xfrm>
            <a:off x="4807451" y="28069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Freeform 30"/>
          <p:cNvSpPr/>
          <p:nvPr/>
        </p:nvSpPr>
        <p:spPr>
          <a:xfrm>
            <a:off x="5083260" y="2705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Freeform 32"/>
          <p:cNvSpPr/>
          <p:nvPr/>
        </p:nvSpPr>
        <p:spPr>
          <a:xfrm>
            <a:off x="4749469" y="3230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Freeform 33"/>
          <p:cNvSpPr/>
          <p:nvPr/>
        </p:nvSpPr>
        <p:spPr>
          <a:xfrm>
            <a:off x="5025278" y="3066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Freeform 34"/>
          <p:cNvSpPr/>
          <p:nvPr/>
        </p:nvSpPr>
        <p:spPr>
          <a:xfrm>
            <a:off x="4865433" y="32824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Freeform 35"/>
          <p:cNvSpPr/>
          <p:nvPr/>
        </p:nvSpPr>
        <p:spPr>
          <a:xfrm>
            <a:off x="5139968" y="339401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Freeform 36"/>
          <p:cNvSpPr/>
          <p:nvPr/>
        </p:nvSpPr>
        <p:spPr>
          <a:xfrm>
            <a:off x="5057102" y="346175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Freeform 37"/>
          <p:cNvSpPr/>
          <p:nvPr/>
        </p:nvSpPr>
        <p:spPr>
          <a:xfrm>
            <a:off x="4749469" y="3738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Freeform 38"/>
          <p:cNvSpPr/>
          <p:nvPr/>
        </p:nvSpPr>
        <p:spPr>
          <a:xfrm>
            <a:off x="4967296" y="362023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Freeform 39"/>
          <p:cNvSpPr/>
          <p:nvPr/>
        </p:nvSpPr>
        <p:spPr>
          <a:xfrm>
            <a:off x="4865433" y="37891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Freeform 40"/>
          <p:cNvSpPr/>
          <p:nvPr/>
        </p:nvSpPr>
        <p:spPr>
          <a:xfrm>
            <a:off x="5081986" y="392459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Freeform 41"/>
          <p:cNvSpPr/>
          <p:nvPr/>
        </p:nvSpPr>
        <p:spPr>
          <a:xfrm>
            <a:off x="7561008" y="208620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3" name="Freeform 42"/>
          <p:cNvSpPr/>
          <p:nvPr/>
        </p:nvSpPr>
        <p:spPr>
          <a:xfrm>
            <a:off x="7561008" y="209694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C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4" name="Freeform 43"/>
          <p:cNvSpPr/>
          <p:nvPr/>
        </p:nvSpPr>
        <p:spPr>
          <a:xfrm>
            <a:off x="3682447" y="34011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Freeform 44"/>
          <p:cNvSpPr/>
          <p:nvPr/>
        </p:nvSpPr>
        <p:spPr>
          <a:xfrm>
            <a:off x="3834847" y="35535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Freeform 45"/>
          <p:cNvSpPr/>
          <p:nvPr/>
        </p:nvSpPr>
        <p:spPr>
          <a:xfrm>
            <a:off x="4110656" y="34519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Freeform 50"/>
          <p:cNvSpPr/>
          <p:nvPr/>
        </p:nvSpPr>
        <p:spPr>
          <a:xfrm>
            <a:off x="3776865" y="3976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Freeform 51"/>
          <p:cNvSpPr/>
          <p:nvPr/>
        </p:nvSpPr>
        <p:spPr>
          <a:xfrm>
            <a:off x="4052674" y="38131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Freeform 52"/>
          <p:cNvSpPr/>
          <p:nvPr/>
        </p:nvSpPr>
        <p:spPr>
          <a:xfrm>
            <a:off x="3892829" y="402896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Freeform 53"/>
          <p:cNvSpPr/>
          <p:nvPr/>
        </p:nvSpPr>
        <p:spPr>
          <a:xfrm>
            <a:off x="4167364" y="414052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Freeform 54"/>
          <p:cNvSpPr/>
          <p:nvPr/>
        </p:nvSpPr>
        <p:spPr>
          <a:xfrm>
            <a:off x="4084498" y="420826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Freeform 55"/>
          <p:cNvSpPr/>
          <p:nvPr/>
        </p:nvSpPr>
        <p:spPr>
          <a:xfrm>
            <a:off x="3776865" y="4484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Freeform 56"/>
          <p:cNvSpPr/>
          <p:nvPr/>
        </p:nvSpPr>
        <p:spPr>
          <a:xfrm>
            <a:off x="3994692" y="436674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Freeform 57"/>
          <p:cNvSpPr/>
          <p:nvPr/>
        </p:nvSpPr>
        <p:spPr>
          <a:xfrm>
            <a:off x="3892829" y="4535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Freeform 58"/>
          <p:cNvSpPr/>
          <p:nvPr/>
        </p:nvSpPr>
        <p:spPr>
          <a:xfrm>
            <a:off x="4109382" y="467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Freeform 59"/>
          <p:cNvSpPr/>
          <p:nvPr/>
        </p:nvSpPr>
        <p:spPr>
          <a:xfrm>
            <a:off x="6588404" y="283271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1" name="Freeform 60"/>
          <p:cNvSpPr/>
          <p:nvPr/>
        </p:nvSpPr>
        <p:spPr>
          <a:xfrm>
            <a:off x="6588404" y="284345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Freeform 61"/>
          <p:cNvSpPr/>
          <p:nvPr/>
        </p:nvSpPr>
        <p:spPr>
          <a:xfrm>
            <a:off x="4460661" y="37964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Freeform 62"/>
          <p:cNvSpPr/>
          <p:nvPr/>
        </p:nvSpPr>
        <p:spPr>
          <a:xfrm>
            <a:off x="4613061" y="39488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4888870" y="38472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4555079" y="4372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4830888" y="420851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Freeform 66"/>
          <p:cNvSpPr/>
          <p:nvPr/>
        </p:nvSpPr>
        <p:spPr>
          <a:xfrm>
            <a:off x="4671043" y="442433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8" name="Freeform 67"/>
          <p:cNvSpPr/>
          <p:nvPr/>
        </p:nvSpPr>
        <p:spPr>
          <a:xfrm>
            <a:off x="4945578" y="45358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Freeform 68"/>
          <p:cNvSpPr/>
          <p:nvPr/>
        </p:nvSpPr>
        <p:spPr>
          <a:xfrm>
            <a:off x="4862712" y="460363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Freeform 69"/>
          <p:cNvSpPr/>
          <p:nvPr/>
        </p:nvSpPr>
        <p:spPr>
          <a:xfrm>
            <a:off x="4555079" y="4880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Freeform 70"/>
          <p:cNvSpPr/>
          <p:nvPr/>
        </p:nvSpPr>
        <p:spPr>
          <a:xfrm>
            <a:off x="4772906" y="47621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2" name="Freeform 71"/>
          <p:cNvSpPr/>
          <p:nvPr/>
        </p:nvSpPr>
        <p:spPr>
          <a:xfrm>
            <a:off x="4671043" y="49310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Freeform 72"/>
          <p:cNvSpPr/>
          <p:nvPr/>
        </p:nvSpPr>
        <p:spPr>
          <a:xfrm>
            <a:off x="4887596" y="506647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Freeform 73"/>
          <p:cNvSpPr/>
          <p:nvPr/>
        </p:nvSpPr>
        <p:spPr>
          <a:xfrm>
            <a:off x="7366618" y="322808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5" name="Freeform 74"/>
          <p:cNvSpPr/>
          <p:nvPr/>
        </p:nvSpPr>
        <p:spPr>
          <a:xfrm>
            <a:off x="7366618" y="32388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6" name="Freeform 75"/>
          <p:cNvSpPr/>
          <p:nvPr/>
        </p:nvSpPr>
        <p:spPr>
          <a:xfrm>
            <a:off x="7618990" y="2835483"/>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7" name="Freeform 76"/>
          <p:cNvSpPr/>
          <p:nvPr/>
        </p:nvSpPr>
        <p:spPr>
          <a:xfrm>
            <a:off x="6993213" y="3154092"/>
            <a:ext cx="356967" cy="895292"/>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 name="connsiteX0" fmla="*/ 14305 w 149772"/>
              <a:gd name="connsiteY0" fmla="*/ 0 h 733778"/>
              <a:gd name="connsiteX1" fmla="*/ 127194 w 149772"/>
              <a:gd name="connsiteY1" fmla="*/ 225778 h 733778"/>
              <a:gd name="connsiteX2" fmla="*/ 82 w 149772"/>
              <a:gd name="connsiteY2" fmla="*/ 510997 h 733778"/>
              <a:gd name="connsiteX3" fmla="*/ 149772 w 149772"/>
              <a:gd name="connsiteY3" fmla="*/ 733778 h 733778"/>
              <a:gd name="connsiteX0" fmla="*/ 14372 w 158194"/>
              <a:gd name="connsiteY0" fmla="*/ 0 h 728664"/>
              <a:gd name="connsiteX1" fmla="*/ 127261 w 158194"/>
              <a:gd name="connsiteY1" fmla="*/ 225778 h 728664"/>
              <a:gd name="connsiteX2" fmla="*/ 149 w 158194"/>
              <a:gd name="connsiteY2" fmla="*/ 510997 h 728664"/>
              <a:gd name="connsiteX3" fmla="*/ 158194 w 158194"/>
              <a:gd name="connsiteY3" fmla="*/ 728664 h 728664"/>
            </a:gdLst>
            <a:ahLst/>
            <a:cxnLst>
              <a:cxn ang="0">
                <a:pos x="connsiteX0" y="connsiteY0"/>
              </a:cxn>
              <a:cxn ang="0">
                <a:pos x="connsiteX1" y="connsiteY1"/>
              </a:cxn>
              <a:cxn ang="0">
                <a:pos x="connsiteX2" y="connsiteY2"/>
              </a:cxn>
              <a:cxn ang="0">
                <a:pos x="connsiteX3" y="connsiteY3"/>
              </a:cxn>
            </a:cxnLst>
            <a:rect l="l" t="t" r="r" b="b"/>
            <a:pathLst>
              <a:path w="158194" h="728664">
                <a:moveTo>
                  <a:pt x="14372" y="0"/>
                </a:moveTo>
                <a:cubicBezTo>
                  <a:pt x="21898" y="73378"/>
                  <a:pt x="129631" y="140612"/>
                  <a:pt x="127261" y="225778"/>
                </a:cubicBezTo>
                <a:cubicBezTo>
                  <a:pt x="124891" y="310944"/>
                  <a:pt x="-5006" y="427183"/>
                  <a:pt x="149" y="510997"/>
                </a:cubicBezTo>
                <a:cubicBezTo>
                  <a:pt x="5304" y="594811"/>
                  <a:pt x="150668" y="647760"/>
                  <a:pt x="158194" y="728664"/>
                </a:cubicBezTo>
              </a:path>
            </a:pathLst>
          </a:custGeom>
          <a:ln w="38100">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8" name="Freeform 77"/>
          <p:cNvSpPr/>
          <p:nvPr/>
        </p:nvSpPr>
        <p:spPr>
          <a:xfrm>
            <a:off x="7433193" y="4000547"/>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C4"/>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 name="Rectangle 6"/>
          <p:cNvSpPr/>
          <p:nvPr/>
        </p:nvSpPr>
        <p:spPr>
          <a:xfrm>
            <a:off x="106895" y="908720"/>
            <a:ext cx="6337313" cy="78891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Reads from different </a:t>
            </a:r>
            <a:r>
              <a:rPr kumimoji="0" lang="en-US" sz="2000" b="0" i="0" u="none" strike="noStrike" kern="1200" cap="none" spc="0" normalizeH="0" baseline="0" noProof="0">
                <a:ln>
                  <a:noFill/>
                </a:ln>
                <a:solidFill>
                  <a:srgbClr val="0000FF"/>
                </a:solidFill>
                <a:effectLst/>
                <a:uLnTx/>
                <a:uFillTx/>
                <a:latin typeface="Tahoma"/>
                <a:ea typeface="+mn-ea"/>
                <a:cs typeface="+mn-cs"/>
              </a:rPr>
              <a:t>unknown</a:t>
            </a:r>
            <a:r>
              <a:rPr kumimoji="0" lang="en-US" sz="2000" b="0" i="0" u="none" strike="noStrike" kern="1200" cap="none" spc="0" normalizeH="0" baseline="0" noProof="0">
                <a:ln>
                  <a:noFill/>
                </a:ln>
                <a:solidFill>
                  <a:srgbClr val="000000"/>
                </a:solidFill>
                <a:effectLst/>
                <a:uLnTx/>
                <a:uFillTx/>
                <a:latin typeface="Tahoma"/>
                <a:ea typeface="+mn-ea"/>
                <a:cs typeface="+mn-cs"/>
              </a:rPr>
              <a:t> donors at sequencing time are mapped to </a:t>
            </a:r>
            <a:r>
              <a:rPr kumimoji="0" lang="en-US" sz="2000" b="0" i="0" u="none" strike="noStrike" kern="1200" cap="none" spc="0" normalizeH="0" baseline="0" noProof="0">
                <a:ln>
                  <a:noFill/>
                </a:ln>
                <a:solidFill>
                  <a:srgbClr val="0000FF"/>
                </a:solidFill>
                <a:effectLst/>
                <a:uLnTx/>
                <a:uFillTx/>
                <a:latin typeface="Tahoma"/>
                <a:ea typeface="+mn-ea"/>
                <a:cs typeface="+mn-cs"/>
              </a:rPr>
              <a:t>many known reference </a:t>
            </a:r>
            <a:r>
              <a:rPr kumimoji="0" lang="en-US" sz="2000" b="0" i="0" u="none" strike="noStrike" kern="1200" cap="none" spc="0" normalizeH="0" baseline="0" noProof="0">
                <a:ln>
                  <a:noFill/>
                </a:ln>
                <a:solidFill>
                  <a:srgbClr val="000000"/>
                </a:solidFill>
                <a:effectLst/>
                <a:uLnTx/>
                <a:uFillTx/>
                <a:latin typeface="Tahoma"/>
                <a:ea typeface="+mn-ea"/>
                <a:cs typeface="+mn-cs"/>
              </a:rPr>
              <a:t>genomes</a:t>
            </a: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3148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0" nodeType="clickEffect">
                                  <p:stCondLst>
                                    <p:cond delay="0"/>
                                  </p:stCondLst>
                                  <p:childTnLst>
                                    <p:animMotion origin="layout" path="M 3.61111E-6 -4.44444E-6 L 0.27569 -0.01481 " pathEditMode="relative" rAng="0" ptsTypes="AA">
                                      <p:cBhvr>
                                        <p:cTn id="143" dur="2000" fill="hold"/>
                                        <p:tgtEl>
                                          <p:spTgt spid="17"/>
                                        </p:tgtEl>
                                        <p:attrNameLst>
                                          <p:attrName>ppt_x</p:attrName>
                                          <p:attrName>ppt_y</p:attrName>
                                        </p:attrNameLst>
                                      </p:cBhvr>
                                      <p:rCtr x="13785" y="-741"/>
                                    </p:animMotion>
                                  </p:childTnLst>
                                </p:cTn>
                              </p:par>
                              <p:par>
                                <p:cTn id="144" presetID="42" presetClass="path" presetSubtype="0" accel="50000" decel="50000" fill="hold" grpId="1" nodeType="withEffect">
                                  <p:stCondLst>
                                    <p:cond delay="0"/>
                                  </p:stCondLst>
                                  <p:childTnLst>
                                    <p:animMotion origin="layout" path="M -2.77778E-6 -7.40741E-7 L 0.27413 -0.16204 " pathEditMode="relative" rAng="0" ptsTypes="AA">
                                      <p:cBhvr>
                                        <p:cTn id="145" dur="2000" fill="hold"/>
                                        <p:tgtEl>
                                          <p:spTgt spid="19"/>
                                        </p:tgtEl>
                                        <p:attrNameLst>
                                          <p:attrName>ppt_x</p:attrName>
                                          <p:attrName>ppt_y</p:attrName>
                                        </p:attrNameLst>
                                      </p:cBhvr>
                                      <p:rCtr x="13698" y="-8102"/>
                                    </p:animMotion>
                                  </p:childTnLst>
                                </p:cTn>
                              </p:par>
                              <p:par>
                                <p:cTn id="146" presetID="42" presetClass="path" presetSubtype="0" accel="50000" decel="50000" fill="hold" grpId="1" nodeType="withEffect">
                                  <p:stCondLst>
                                    <p:cond delay="0"/>
                                  </p:stCondLst>
                                  <p:childTnLst>
                                    <p:animMotion origin="layout" path="M -2.77778E-6 4.07407E-6 L 0.28525 -0.1676 " pathEditMode="relative" rAng="0" ptsTypes="AA">
                                      <p:cBhvr>
                                        <p:cTn id="147" dur="2000" fill="hold"/>
                                        <p:tgtEl>
                                          <p:spTgt spid="21"/>
                                        </p:tgtEl>
                                        <p:attrNameLst>
                                          <p:attrName>ppt_x</p:attrName>
                                          <p:attrName>ppt_y</p:attrName>
                                        </p:attrNameLst>
                                      </p:cBhvr>
                                      <p:rCtr x="14253" y="-8380"/>
                                    </p:animMotion>
                                  </p:childTnLst>
                                </p:cTn>
                              </p:par>
                              <p:par>
                                <p:cTn id="148" presetID="42" presetClass="path" presetSubtype="0" accel="50000" decel="50000" fill="hold" grpId="1" nodeType="withEffect">
                                  <p:stCondLst>
                                    <p:cond delay="0"/>
                                  </p:stCondLst>
                                  <p:childTnLst>
                                    <p:animMotion origin="layout" path="M -2.77778E-6 -2.22222E-6 L 0.2915 0.06991 " pathEditMode="relative" rAng="0" ptsTypes="AA">
                                      <p:cBhvr>
                                        <p:cTn id="149" dur="2000" fill="hold"/>
                                        <p:tgtEl>
                                          <p:spTgt spid="26"/>
                                        </p:tgtEl>
                                        <p:attrNameLst>
                                          <p:attrName>ppt_x</p:attrName>
                                          <p:attrName>ppt_y</p:attrName>
                                        </p:attrNameLst>
                                      </p:cBhvr>
                                      <p:rCtr x="14566" y="3495"/>
                                    </p:animMotion>
                                  </p:childTnLst>
                                </p:cTn>
                              </p:par>
                              <p:par>
                                <p:cTn id="150" presetID="42" presetClass="path" presetSubtype="0" accel="50000" decel="50000" fill="hold" grpId="1" nodeType="withEffect">
                                  <p:stCondLst>
                                    <p:cond delay="0"/>
                                  </p:stCondLst>
                                  <p:childTnLst>
                                    <p:animMotion origin="layout" path="M 5E-6 3.7037E-7 L 0.3099 0.10579 " pathEditMode="relative" rAng="0" ptsTypes="AA">
                                      <p:cBhvr>
                                        <p:cTn id="151" dur="2000" fill="hold"/>
                                        <p:tgtEl>
                                          <p:spTgt spid="22"/>
                                        </p:tgtEl>
                                        <p:attrNameLst>
                                          <p:attrName>ppt_x</p:attrName>
                                          <p:attrName>ppt_y</p:attrName>
                                        </p:attrNameLst>
                                      </p:cBhvr>
                                      <p:rCtr x="15486" y="5278"/>
                                    </p:animMotion>
                                  </p:childTnLst>
                                </p:cTn>
                              </p:par>
                              <p:par>
                                <p:cTn id="152" presetID="42" presetClass="path" presetSubtype="0" accel="50000" decel="50000" fill="hold" grpId="1" nodeType="withEffect">
                                  <p:stCondLst>
                                    <p:cond delay="0"/>
                                  </p:stCondLst>
                                  <p:childTnLst>
                                    <p:animMotion origin="layout" path="M -2.77778E-6 2.22222E-6 L 0.32275 -0.11922 " pathEditMode="relative" rAng="0" ptsTypes="AA">
                                      <p:cBhvr>
                                        <p:cTn id="153" dur="2000" fill="hold"/>
                                        <p:tgtEl>
                                          <p:spTgt spid="24"/>
                                        </p:tgtEl>
                                        <p:attrNameLst>
                                          <p:attrName>ppt_x</p:attrName>
                                          <p:attrName>ppt_y</p:attrName>
                                        </p:attrNameLst>
                                      </p:cBhvr>
                                      <p:rCtr x="16128" y="-5972"/>
                                    </p:animMotion>
                                  </p:childTnLst>
                                </p:cTn>
                              </p:par>
                              <p:par>
                                <p:cTn id="154" presetID="42" presetClass="path" presetSubtype="0" accel="50000" decel="50000" fill="hold" grpId="1" nodeType="withEffect">
                                  <p:stCondLst>
                                    <p:cond delay="0"/>
                                  </p:stCondLst>
                                  <p:childTnLst>
                                    <p:animMotion origin="layout" path="M 1.94444E-6 7.40741E-7 L 0.30573 0.04398 " pathEditMode="relative" rAng="0" ptsTypes="AA">
                                      <p:cBhvr>
                                        <p:cTn id="155" dur="2000" fill="hold"/>
                                        <p:tgtEl>
                                          <p:spTgt spid="16"/>
                                        </p:tgtEl>
                                        <p:attrNameLst>
                                          <p:attrName>ppt_x</p:attrName>
                                          <p:attrName>ppt_y</p:attrName>
                                        </p:attrNameLst>
                                      </p:cBhvr>
                                      <p:rCtr x="15278" y="2199"/>
                                    </p:animMotion>
                                  </p:childTnLst>
                                </p:cTn>
                              </p:par>
                              <p:par>
                                <p:cTn id="156" presetID="42" presetClass="path" presetSubtype="0" accel="50000" decel="50000" fill="hold" grpId="1" nodeType="withEffect">
                                  <p:stCondLst>
                                    <p:cond delay="0"/>
                                  </p:stCondLst>
                                  <p:childTnLst>
                                    <p:animMotion origin="layout" path="M 1.94444E-6 -2.22222E-6 L 0.31528 0.00602 " pathEditMode="relative" rAng="0" ptsTypes="AA">
                                      <p:cBhvr>
                                        <p:cTn id="157" dur="2000" fill="hold"/>
                                        <p:tgtEl>
                                          <p:spTgt spid="20"/>
                                        </p:tgtEl>
                                        <p:attrNameLst>
                                          <p:attrName>ppt_x</p:attrName>
                                          <p:attrName>ppt_y</p:attrName>
                                        </p:attrNameLst>
                                      </p:cBhvr>
                                      <p:rCtr x="15764" y="301"/>
                                    </p:animMotion>
                                  </p:childTnLst>
                                </p:cTn>
                              </p:par>
                              <p:par>
                                <p:cTn id="158" presetID="42" presetClass="path" presetSubtype="0" accel="50000" decel="50000" fill="hold" grpId="1" nodeType="withEffect">
                                  <p:stCondLst>
                                    <p:cond delay="0"/>
                                  </p:stCondLst>
                                  <p:childTnLst>
                                    <p:animMotion origin="layout" path="M -1.38889E-6 2.96296E-6 L 0.34601 0.13958 " pathEditMode="relative" rAng="0" ptsTypes="AA">
                                      <p:cBhvr>
                                        <p:cTn id="159" dur="2000" fill="hold"/>
                                        <p:tgtEl>
                                          <p:spTgt spid="8"/>
                                        </p:tgtEl>
                                        <p:attrNameLst>
                                          <p:attrName>ppt_x</p:attrName>
                                          <p:attrName>ppt_y</p:attrName>
                                        </p:attrNameLst>
                                      </p:cBhvr>
                                      <p:rCtr x="17292" y="6968"/>
                                    </p:animMotion>
                                  </p:childTnLst>
                                </p:cTn>
                              </p:par>
                              <p:par>
                                <p:cTn id="160" presetID="42" presetClass="path" presetSubtype="0" accel="50000" decel="50000" fill="hold" grpId="1" nodeType="withEffect">
                                  <p:stCondLst>
                                    <p:cond delay="0"/>
                                  </p:stCondLst>
                                  <p:childTnLst>
                                    <p:animMotion origin="layout" path="M -4.44444E-6 -3.33333E-6 L 0.33577 0.09769 " pathEditMode="relative" rAng="0" ptsTypes="AA">
                                      <p:cBhvr>
                                        <p:cTn id="161" dur="2000" fill="hold"/>
                                        <p:tgtEl>
                                          <p:spTgt spid="18"/>
                                        </p:tgtEl>
                                        <p:attrNameLst>
                                          <p:attrName>ppt_x</p:attrName>
                                          <p:attrName>ppt_y</p:attrName>
                                        </p:attrNameLst>
                                      </p:cBhvr>
                                      <p:rCtr x="16788" y="4884"/>
                                    </p:animMotion>
                                  </p:childTnLst>
                                </p:cTn>
                              </p:par>
                              <p:par>
                                <p:cTn id="162" presetID="42" presetClass="path" presetSubtype="0" accel="50000" decel="50000" fill="hold" grpId="1" nodeType="withEffect">
                                  <p:stCondLst>
                                    <p:cond delay="0"/>
                                  </p:stCondLst>
                                  <p:childTnLst>
                                    <p:animMotion origin="layout" path="M -4.44444E-6 2.59259E-6 L 0.38646 0.10069 " pathEditMode="relative" rAng="0" ptsTypes="AA">
                                      <p:cBhvr>
                                        <p:cTn id="163" dur="2000" fill="hold"/>
                                        <p:tgtEl>
                                          <p:spTgt spid="23"/>
                                        </p:tgtEl>
                                        <p:attrNameLst>
                                          <p:attrName>ppt_x</p:attrName>
                                          <p:attrName>ppt_y</p:attrName>
                                        </p:attrNameLst>
                                      </p:cBhvr>
                                      <p:rCtr x="19323" y="5023"/>
                                    </p:animMotion>
                                  </p:childTnLst>
                                </p:cTn>
                              </p:par>
                              <p:par>
                                <p:cTn id="164" presetID="42" presetClass="path" presetSubtype="0" accel="50000" decel="50000" fill="hold" grpId="1" nodeType="withEffect">
                                  <p:stCondLst>
                                    <p:cond delay="0"/>
                                  </p:stCondLst>
                                  <p:childTnLst>
                                    <p:animMotion origin="layout" path="M 1.94444E-6 -4.81481E-6 L 0.3309 0.17362 " pathEditMode="relative" rAng="0" ptsTypes="AA">
                                      <p:cBhvr>
                                        <p:cTn id="165" dur="2000" fill="hold"/>
                                        <p:tgtEl>
                                          <p:spTgt spid="25"/>
                                        </p:tgtEl>
                                        <p:attrNameLst>
                                          <p:attrName>ppt_x</p:attrName>
                                          <p:attrName>ppt_y</p:attrName>
                                        </p:attrNameLst>
                                      </p:cBhvr>
                                      <p:rCtr x="16545" y="8681"/>
                                    </p:animMotion>
                                  </p:childTnLst>
                                </p:cTn>
                              </p:par>
                            </p:childTnLst>
                          </p:cTn>
                        </p:par>
                        <p:par>
                          <p:cTn id="166" fill="hold">
                            <p:stCondLst>
                              <p:cond delay="2000"/>
                            </p:stCondLst>
                            <p:childTnLst>
                              <p:par>
                                <p:cTn id="167" presetID="42" presetClass="path" presetSubtype="0" accel="50000" decel="50000" fill="hold" grpId="0" nodeType="afterEffect">
                                  <p:stCondLst>
                                    <p:cond delay="0"/>
                                  </p:stCondLst>
                                  <p:childTnLst>
                                    <p:animMotion origin="layout" path="M 2.77778E-7 4.07407E-6 L 0.27569 -0.01482 " pathEditMode="relative" rAng="0" ptsTypes="AA">
                                      <p:cBhvr>
                                        <p:cTn id="168" dur="2000" fill="hold"/>
                                        <p:tgtEl>
                                          <p:spTgt spid="64"/>
                                        </p:tgtEl>
                                        <p:attrNameLst>
                                          <p:attrName>ppt_x</p:attrName>
                                          <p:attrName>ppt_y</p:attrName>
                                        </p:attrNameLst>
                                      </p:cBhvr>
                                      <p:rCtr x="13785" y="-741"/>
                                    </p:animMotion>
                                  </p:childTnLst>
                                </p:cTn>
                              </p:par>
                              <p:par>
                                <p:cTn id="169" presetID="42" presetClass="path" presetSubtype="0" accel="50000" decel="50000" fill="hold" grpId="1" nodeType="withEffect">
                                  <p:stCondLst>
                                    <p:cond delay="0"/>
                                  </p:stCondLst>
                                  <p:childTnLst>
                                    <p:animMotion origin="layout" path="M 3.88889E-6 -3.7037E-6 L 0.27413 -0.16203 " pathEditMode="relative" rAng="0" ptsTypes="AA">
                                      <p:cBhvr>
                                        <p:cTn id="170" dur="2000" fill="hold"/>
                                        <p:tgtEl>
                                          <p:spTgt spid="66"/>
                                        </p:tgtEl>
                                        <p:attrNameLst>
                                          <p:attrName>ppt_x</p:attrName>
                                          <p:attrName>ppt_y</p:attrName>
                                        </p:attrNameLst>
                                      </p:cBhvr>
                                      <p:rCtr x="13698" y="-8102"/>
                                    </p:animMotion>
                                  </p:childTnLst>
                                </p:cTn>
                              </p:par>
                              <p:par>
                                <p:cTn id="171" presetID="42" presetClass="path" presetSubtype="0" accel="50000" decel="50000" fill="hold" grpId="1" nodeType="withEffect">
                                  <p:stCondLst>
                                    <p:cond delay="0"/>
                                  </p:stCondLst>
                                  <p:childTnLst>
                                    <p:animMotion origin="layout" path="M 3.88889E-6 1.11111E-6 L 0.25503 -0.10695 " pathEditMode="relative" rAng="0" ptsTypes="AA">
                                      <p:cBhvr>
                                        <p:cTn id="172" dur="2000" fill="hold"/>
                                        <p:tgtEl>
                                          <p:spTgt spid="68"/>
                                        </p:tgtEl>
                                        <p:attrNameLst>
                                          <p:attrName>ppt_x</p:attrName>
                                          <p:attrName>ppt_y</p:attrName>
                                        </p:attrNameLst>
                                      </p:cBhvr>
                                      <p:rCtr x="12743" y="-5347"/>
                                    </p:animMotion>
                                  </p:childTnLst>
                                </p:cTn>
                              </p:par>
                              <p:par>
                                <p:cTn id="173" presetID="42" presetClass="path" presetSubtype="0" accel="50000" decel="50000" fill="hold" grpId="1" nodeType="withEffect">
                                  <p:stCondLst>
                                    <p:cond delay="0"/>
                                  </p:stCondLst>
                                  <p:childTnLst>
                                    <p:animMotion origin="layout" path="M 3.88889E-6 -3.7037E-6 L 0.29149 0.06991 " pathEditMode="relative" rAng="0" ptsTypes="AA">
                                      <p:cBhvr>
                                        <p:cTn id="174" dur="2000" fill="hold"/>
                                        <p:tgtEl>
                                          <p:spTgt spid="73"/>
                                        </p:tgtEl>
                                        <p:attrNameLst>
                                          <p:attrName>ppt_x</p:attrName>
                                          <p:attrName>ppt_y</p:attrName>
                                        </p:attrNameLst>
                                      </p:cBhvr>
                                      <p:rCtr x="14566" y="3495"/>
                                    </p:animMotion>
                                  </p:childTnLst>
                                </p:cTn>
                              </p:par>
                              <p:par>
                                <p:cTn id="175" presetID="42" presetClass="path" presetSubtype="0" accel="50000" decel="50000" fill="hold" grpId="1" nodeType="withEffect">
                                  <p:stCondLst>
                                    <p:cond delay="0"/>
                                  </p:stCondLst>
                                  <p:childTnLst>
                                    <p:animMotion origin="layout" path="M 1.66667E-6 -2.59259E-6 L 0.30989 0.10579 " pathEditMode="relative" rAng="0" ptsTypes="AA">
                                      <p:cBhvr>
                                        <p:cTn id="176" dur="2000" fill="hold"/>
                                        <p:tgtEl>
                                          <p:spTgt spid="69"/>
                                        </p:tgtEl>
                                        <p:attrNameLst>
                                          <p:attrName>ppt_x</p:attrName>
                                          <p:attrName>ppt_y</p:attrName>
                                        </p:attrNameLst>
                                      </p:cBhvr>
                                      <p:rCtr x="15486" y="5278"/>
                                    </p:animMotion>
                                  </p:childTnLst>
                                </p:cTn>
                              </p:par>
                              <p:par>
                                <p:cTn id="177" presetID="42" presetClass="path" presetSubtype="0" accel="50000" decel="50000" fill="hold" grpId="1" nodeType="withEffect">
                                  <p:stCondLst>
                                    <p:cond delay="0"/>
                                  </p:stCondLst>
                                  <p:childTnLst>
                                    <p:animMotion origin="layout" path="M 3.88889E-6 -7.40741E-7 L 0.32274 -0.11921 " pathEditMode="relative" rAng="0" ptsTypes="AA">
                                      <p:cBhvr>
                                        <p:cTn id="178" dur="2000" fill="hold"/>
                                        <p:tgtEl>
                                          <p:spTgt spid="71"/>
                                        </p:tgtEl>
                                        <p:attrNameLst>
                                          <p:attrName>ppt_x</p:attrName>
                                          <p:attrName>ppt_y</p:attrName>
                                        </p:attrNameLst>
                                      </p:cBhvr>
                                      <p:rCtr x="16128" y="-5972"/>
                                    </p:animMotion>
                                  </p:childTnLst>
                                </p:cTn>
                              </p:par>
                              <p:par>
                                <p:cTn id="179" presetID="42" presetClass="path" presetSubtype="0" accel="50000" decel="50000" fill="hold" grpId="1" nodeType="withEffect">
                                  <p:stCondLst>
                                    <p:cond delay="0"/>
                                  </p:stCondLst>
                                  <p:childTnLst>
                                    <p:animMotion origin="layout" path="M -1.38889E-6 -7.40741E-7 L 0.30573 0.04398 " pathEditMode="relative" rAng="0" ptsTypes="AA">
                                      <p:cBhvr>
                                        <p:cTn id="180" dur="2000" fill="hold"/>
                                        <p:tgtEl>
                                          <p:spTgt spid="63"/>
                                        </p:tgtEl>
                                        <p:attrNameLst>
                                          <p:attrName>ppt_x</p:attrName>
                                          <p:attrName>ppt_y</p:attrName>
                                        </p:attrNameLst>
                                      </p:cBhvr>
                                      <p:rCtr x="15278" y="2199"/>
                                    </p:animMotion>
                                  </p:childTnLst>
                                </p:cTn>
                              </p:par>
                              <p:par>
                                <p:cTn id="181" presetID="42" presetClass="path" presetSubtype="0" accel="50000" decel="50000" fill="hold" grpId="1" nodeType="withEffect">
                                  <p:stCondLst>
                                    <p:cond delay="0"/>
                                  </p:stCondLst>
                                  <p:childTnLst>
                                    <p:animMotion origin="layout" path="M -1.38889E-6 4.81481E-6 L 0.23351 0.03379 " pathEditMode="relative" rAng="0" ptsTypes="AA">
                                      <p:cBhvr>
                                        <p:cTn id="182" dur="2000" fill="hold"/>
                                        <p:tgtEl>
                                          <p:spTgt spid="67"/>
                                        </p:tgtEl>
                                        <p:attrNameLst>
                                          <p:attrName>ppt_x</p:attrName>
                                          <p:attrName>ppt_y</p:attrName>
                                        </p:attrNameLst>
                                      </p:cBhvr>
                                      <p:rCtr x="11667" y="1690"/>
                                    </p:animMotion>
                                  </p:childTnLst>
                                </p:cTn>
                              </p:par>
                              <p:par>
                                <p:cTn id="183" presetID="42" presetClass="path" presetSubtype="0" accel="50000" decel="50000" fill="hold" grpId="1" nodeType="withEffect">
                                  <p:stCondLst>
                                    <p:cond delay="0"/>
                                  </p:stCondLst>
                                  <p:childTnLst>
                                    <p:animMotion origin="layout" path="M -4.72222E-6 1.48148E-6 L 0.34601 0.13958 " pathEditMode="relative" rAng="0" ptsTypes="AA">
                                      <p:cBhvr>
                                        <p:cTn id="184" dur="2000" fill="hold"/>
                                        <p:tgtEl>
                                          <p:spTgt spid="62"/>
                                        </p:tgtEl>
                                        <p:attrNameLst>
                                          <p:attrName>ppt_x</p:attrName>
                                          <p:attrName>ppt_y</p:attrName>
                                        </p:attrNameLst>
                                      </p:cBhvr>
                                      <p:rCtr x="17292" y="6968"/>
                                    </p:animMotion>
                                  </p:childTnLst>
                                </p:cTn>
                              </p:par>
                              <p:par>
                                <p:cTn id="185" presetID="42" presetClass="path" presetSubtype="0" accel="50000" decel="50000" fill="hold" grpId="1" nodeType="withEffect">
                                  <p:stCondLst>
                                    <p:cond delay="0"/>
                                  </p:stCondLst>
                                  <p:childTnLst>
                                    <p:animMotion origin="layout" path="M 2.22222E-6 3.7037E-6 L 0.33576 0.09768 " pathEditMode="relative" rAng="0" ptsTypes="AA">
                                      <p:cBhvr>
                                        <p:cTn id="186" dur="2000" fill="hold"/>
                                        <p:tgtEl>
                                          <p:spTgt spid="65"/>
                                        </p:tgtEl>
                                        <p:attrNameLst>
                                          <p:attrName>ppt_x</p:attrName>
                                          <p:attrName>ppt_y</p:attrName>
                                        </p:attrNameLst>
                                      </p:cBhvr>
                                      <p:rCtr x="16788" y="4884"/>
                                    </p:animMotion>
                                  </p:childTnLst>
                                </p:cTn>
                              </p:par>
                              <p:par>
                                <p:cTn id="187" presetID="42" presetClass="path" presetSubtype="0" accel="50000" decel="50000" fill="hold" grpId="1" nodeType="withEffect">
                                  <p:stCondLst>
                                    <p:cond delay="0"/>
                                  </p:stCondLst>
                                  <p:childTnLst>
                                    <p:animMotion origin="layout" path="M 2.22222E-6 -3.7037E-7 L 0.35937 0.13912 " pathEditMode="relative" rAng="0" ptsTypes="AA">
                                      <p:cBhvr>
                                        <p:cTn id="188" dur="2000" fill="hold"/>
                                        <p:tgtEl>
                                          <p:spTgt spid="70"/>
                                        </p:tgtEl>
                                        <p:attrNameLst>
                                          <p:attrName>ppt_x</p:attrName>
                                          <p:attrName>ppt_y</p:attrName>
                                        </p:attrNameLst>
                                      </p:cBhvr>
                                      <p:rCtr x="17969" y="6944"/>
                                    </p:animMotion>
                                  </p:childTnLst>
                                </p:cTn>
                              </p:par>
                              <p:par>
                                <p:cTn id="189" presetID="42" presetClass="path" presetSubtype="0" accel="50000" decel="50000" fill="hold" grpId="1" nodeType="withEffect">
                                  <p:stCondLst>
                                    <p:cond delay="0"/>
                                  </p:stCondLst>
                                  <p:childTnLst>
                                    <p:animMotion origin="layout" path="M -1.38889E-6 2.22222E-6 L 0.3309 0.17361 " pathEditMode="relative" rAng="0" ptsTypes="AA">
                                      <p:cBhvr>
                                        <p:cTn id="190" dur="2000" fill="hold"/>
                                        <p:tgtEl>
                                          <p:spTgt spid="72"/>
                                        </p:tgtEl>
                                        <p:attrNameLst>
                                          <p:attrName>ppt_x</p:attrName>
                                          <p:attrName>ppt_y</p:attrName>
                                        </p:attrNameLst>
                                      </p:cBhvr>
                                      <p:rCtr x="16545" y="8681"/>
                                    </p:animMotion>
                                  </p:childTnLst>
                                </p:cTn>
                              </p:par>
                            </p:childTnLst>
                          </p:cTn>
                        </p:par>
                        <p:par>
                          <p:cTn id="191" fill="hold">
                            <p:stCondLst>
                              <p:cond delay="4000"/>
                            </p:stCondLst>
                            <p:childTnLst>
                              <p:par>
                                <p:cTn id="192" presetID="42" presetClass="path" presetSubtype="0" accel="50000" decel="50000" fill="hold" grpId="0" nodeType="afterEffect">
                                  <p:stCondLst>
                                    <p:cond delay="0"/>
                                  </p:stCondLst>
                                  <p:childTnLst>
                                    <p:animMotion origin="layout" path="M -2.77778E-7 -7.40741E-7 L 0.27569 -0.01481 " pathEditMode="relative" rAng="0" ptsTypes="AA">
                                      <p:cBhvr>
                                        <p:cTn id="193" dur="2000" fill="hold"/>
                                        <p:tgtEl>
                                          <p:spTgt spid="31"/>
                                        </p:tgtEl>
                                        <p:attrNameLst>
                                          <p:attrName>ppt_x</p:attrName>
                                          <p:attrName>ppt_y</p:attrName>
                                        </p:attrNameLst>
                                      </p:cBhvr>
                                      <p:rCtr x="13785" y="-741"/>
                                    </p:animMotion>
                                  </p:childTnLst>
                                </p:cTn>
                              </p:par>
                              <p:par>
                                <p:cTn id="194" presetID="42" presetClass="path" presetSubtype="0" accel="50000" decel="50000" fill="hold" grpId="1" nodeType="withEffect">
                                  <p:stCondLst>
                                    <p:cond delay="0"/>
                                  </p:stCondLst>
                                  <p:childTnLst>
                                    <p:animMotion origin="layout" path="M -2.77778E-7 1.48148E-6 L 0.27413 -0.16204 " pathEditMode="relative" rAng="0" ptsTypes="AA">
                                      <p:cBhvr>
                                        <p:cTn id="195" dur="2000" fill="hold"/>
                                        <p:tgtEl>
                                          <p:spTgt spid="34"/>
                                        </p:tgtEl>
                                        <p:attrNameLst>
                                          <p:attrName>ppt_x</p:attrName>
                                          <p:attrName>ppt_y</p:attrName>
                                        </p:attrNameLst>
                                      </p:cBhvr>
                                      <p:rCtr x="13698" y="-8102"/>
                                    </p:animMotion>
                                  </p:childTnLst>
                                </p:cTn>
                              </p:par>
                              <p:par>
                                <p:cTn id="196" presetID="42" presetClass="path" presetSubtype="0" accel="50000" decel="50000" fill="hold" grpId="1" nodeType="withEffect">
                                  <p:stCondLst>
                                    <p:cond delay="0"/>
                                  </p:stCondLst>
                                  <p:childTnLst>
                                    <p:animMotion origin="layout" path="M -2.77778E-7 -3.7037E-6 L 0.28524 -0.16759 " pathEditMode="relative" rAng="0" ptsTypes="AA">
                                      <p:cBhvr>
                                        <p:cTn id="197" dur="2000" fill="hold"/>
                                        <p:tgtEl>
                                          <p:spTgt spid="36"/>
                                        </p:tgtEl>
                                        <p:attrNameLst>
                                          <p:attrName>ppt_x</p:attrName>
                                          <p:attrName>ppt_y</p:attrName>
                                        </p:attrNameLst>
                                      </p:cBhvr>
                                      <p:rCtr x="14253" y="-8380"/>
                                    </p:animMotion>
                                  </p:childTnLst>
                                </p:cTn>
                              </p:par>
                              <p:par>
                                <p:cTn id="198" presetID="42" presetClass="path" presetSubtype="0" accel="50000" decel="50000" fill="hold" grpId="1" nodeType="withEffect">
                                  <p:stCondLst>
                                    <p:cond delay="0"/>
                                  </p:stCondLst>
                                  <p:childTnLst>
                                    <p:animMotion origin="layout" path="M 3.33333E-6 1.48148E-6 L 0.29149 0.06991 " pathEditMode="relative" rAng="0" ptsTypes="AA">
                                      <p:cBhvr>
                                        <p:cTn id="199" dur="2000" fill="hold"/>
                                        <p:tgtEl>
                                          <p:spTgt spid="41"/>
                                        </p:tgtEl>
                                        <p:attrNameLst>
                                          <p:attrName>ppt_x</p:attrName>
                                          <p:attrName>ppt_y</p:attrName>
                                        </p:attrNameLst>
                                      </p:cBhvr>
                                      <p:rCtr x="14566" y="3495"/>
                                    </p:animMotion>
                                  </p:childTnLst>
                                </p:cTn>
                              </p:par>
                              <p:par>
                                <p:cTn id="200" presetID="42" presetClass="path" presetSubtype="0" accel="50000" decel="50000" fill="hold" grpId="1" nodeType="withEffect">
                                  <p:stCondLst>
                                    <p:cond delay="0"/>
                                  </p:stCondLst>
                                  <p:childTnLst>
                                    <p:animMotion origin="layout" path="M -2.5E-6 2.59259E-6 L 0.3099 0.10578 " pathEditMode="relative" rAng="0" ptsTypes="AA">
                                      <p:cBhvr>
                                        <p:cTn id="201" dur="2000" fill="hold"/>
                                        <p:tgtEl>
                                          <p:spTgt spid="37"/>
                                        </p:tgtEl>
                                        <p:attrNameLst>
                                          <p:attrName>ppt_x</p:attrName>
                                          <p:attrName>ppt_y</p:attrName>
                                        </p:attrNameLst>
                                      </p:cBhvr>
                                      <p:rCtr x="15486" y="5278"/>
                                    </p:animMotion>
                                  </p:childTnLst>
                                </p:cTn>
                              </p:par>
                              <p:par>
                                <p:cTn id="202" presetID="42" presetClass="path" presetSubtype="0" accel="50000" decel="50000" fill="hold" grpId="1" nodeType="withEffect">
                                  <p:stCondLst>
                                    <p:cond delay="0"/>
                                  </p:stCondLst>
                                  <p:childTnLst>
                                    <p:animMotion origin="layout" path="M 3.33333E-6 -4.07407E-6 L 0.32274 -0.11921 " pathEditMode="relative" rAng="0" ptsTypes="AA">
                                      <p:cBhvr>
                                        <p:cTn id="203" dur="2000" fill="hold"/>
                                        <p:tgtEl>
                                          <p:spTgt spid="39"/>
                                        </p:tgtEl>
                                        <p:attrNameLst>
                                          <p:attrName>ppt_x</p:attrName>
                                          <p:attrName>ppt_y</p:attrName>
                                        </p:attrNameLst>
                                      </p:cBhvr>
                                      <p:rCtr x="16128" y="-5972"/>
                                    </p:animMotion>
                                  </p:childTnLst>
                                </p:cTn>
                              </p:par>
                              <p:par>
                                <p:cTn id="204" presetID="42" presetClass="path" presetSubtype="0" accel="50000" decel="50000" fill="hold" grpId="1" nodeType="withEffect">
                                  <p:stCondLst>
                                    <p:cond delay="0"/>
                                  </p:stCondLst>
                                  <p:childTnLst>
                                    <p:animMotion origin="layout" path="M -1.94444E-6 4.44444E-6 L 0.30573 0.04398 " pathEditMode="relative" rAng="0" ptsTypes="AA">
                                      <p:cBhvr>
                                        <p:cTn id="205" dur="2000" fill="hold"/>
                                        <p:tgtEl>
                                          <p:spTgt spid="30"/>
                                        </p:tgtEl>
                                        <p:attrNameLst>
                                          <p:attrName>ppt_x</p:attrName>
                                          <p:attrName>ppt_y</p:attrName>
                                        </p:attrNameLst>
                                      </p:cBhvr>
                                      <p:rCtr x="15278" y="2199"/>
                                    </p:animMotion>
                                  </p:childTnLst>
                                </p:cTn>
                              </p:par>
                              <p:par>
                                <p:cTn id="206" presetID="42" presetClass="path" presetSubtype="0" accel="50000" decel="50000" fill="hold" grpId="1" nodeType="withEffect">
                                  <p:stCondLst>
                                    <p:cond delay="0"/>
                                  </p:stCondLst>
                                  <p:childTnLst>
                                    <p:animMotion origin="layout" path="M 4.44444E-6 0 L 0.20034 0.01644 " pathEditMode="relative" rAng="0" ptsTypes="AA">
                                      <p:cBhvr>
                                        <p:cTn id="207" dur="2000" fill="hold"/>
                                        <p:tgtEl>
                                          <p:spTgt spid="35"/>
                                        </p:tgtEl>
                                        <p:attrNameLst>
                                          <p:attrName>ppt_x</p:attrName>
                                          <p:attrName>ppt_y</p:attrName>
                                        </p:attrNameLst>
                                      </p:cBhvr>
                                      <p:rCtr x="10017" y="810"/>
                                    </p:animMotion>
                                  </p:childTnLst>
                                </p:cTn>
                              </p:par>
                              <p:par>
                                <p:cTn id="208" presetID="42" presetClass="path" presetSubtype="0" accel="50000" decel="50000" fill="hold" grpId="1" nodeType="withEffect">
                                  <p:stCondLst>
                                    <p:cond delay="0"/>
                                  </p:stCondLst>
                                  <p:childTnLst>
                                    <p:animMotion origin="layout" path="M 4.72222E-6 -3.33333E-6 L 0.346 0.13959 " pathEditMode="relative" rAng="0" ptsTypes="AA">
                                      <p:cBhvr>
                                        <p:cTn id="209" dur="2000" fill="hold"/>
                                        <p:tgtEl>
                                          <p:spTgt spid="29"/>
                                        </p:tgtEl>
                                        <p:attrNameLst>
                                          <p:attrName>ppt_x</p:attrName>
                                          <p:attrName>ppt_y</p:attrName>
                                        </p:attrNameLst>
                                      </p:cBhvr>
                                      <p:rCtr x="17292" y="6968"/>
                                    </p:animMotion>
                                  </p:childTnLst>
                                </p:cTn>
                              </p:par>
                              <p:par>
                                <p:cTn id="210" presetID="42" presetClass="path" presetSubtype="0" accel="50000" decel="50000" fill="hold" grpId="1" nodeType="withEffect">
                                  <p:stCondLst>
                                    <p:cond delay="0"/>
                                  </p:stCondLst>
                                  <p:childTnLst>
                                    <p:animMotion origin="layout" path="M -1.94444E-6 -1.11111E-6 L 0.33577 0.09769 " pathEditMode="relative" rAng="0" ptsTypes="AA">
                                      <p:cBhvr>
                                        <p:cTn id="211" dur="2000" fill="hold"/>
                                        <p:tgtEl>
                                          <p:spTgt spid="33"/>
                                        </p:tgtEl>
                                        <p:attrNameLst>
                                          <p:attrName>ppt_x</p:attrName>
                                          <p:attrName>ppt_y</p:attrName>
                                        </p:attrNameLst>
                                      </p:cBhvr>
                                      <p:rCtr x="16788" y="4884"/>
                                    </p:animMotion>
                                  </p:childTnLst>
                                </p:cTn>
                              </p:par>
                              <p:par>
                                <p:cTn id="212" presetID="42" presetClass="path" presetSubtype="0" accel="50000" decel="50000" fill="hold" grpId="1" nodeType="withEffect">
                                  <p:stCondLst>
                                    <p:cond delay="0"/>
                                  </p:stCondLst>
                                  <p:childTnLst>
                                    <p:animMotion origin="layout" path="M -1.94444E-6 4.81481E-6 L 0.35938 0.13912 " pathEditMode="relative" rAng="0" ptsTypes="AA">
                                      <p:cBhvr>
                                        <p:cTn id="213" dur="2000" fill="hold"/>
                                        <p:tgtEl>
                                          <p:spTgt spid="38"/>
                                        </p:tgtEl>
                                        <p:attrNameLst>
                                          <p:attrName>ppt_x</p:attrName>
                                          <p:attrName>ppt_y</p:attrName>
                                        </p:attrNameLst>
                                      </p:cBhvr>
                                      <p:rCtr x="17969" y="6944"/>
                                    </p:animMotion>
                                  </p:childTnLst>
                                </p:cTn>
                              </p:par>
                              <p:par>
                                <p:cTn id="214" presetID="42" presetClass="path" presetSubtype="0" accel="50000" decel="50000" fill="hold" grpId="1" nodeType="withEffect">
                                  <p:stCondLst>
                                    <p:cond delay="0"/>
                                  </p:stCondLst>
                                  <p:childTnLst>
                                    <p:animMotion origin="layout" path="M 4.44444E-6 -2.59259E-6 L 0.3309 0.17361 " pathEditMode="relative" rAng="0" ptsTypes="AA">
                                      <p:cBhvr>
                                        <p:cTn id="215" dur="2000" fill="hold"/>
                                        <p:tgtEl>
                                          <p:spTgt spid="40"/>
                                        </p:tgtEl>
                                        <p:attrNameLst>
                                          <p:attrName>ppt_x</p:attrName>
                                          <p:attrName>ppt_y</p:attrName>
                                        </p:attrNameLst>
                                      </p:cBhvr>
                                      <p:rCtr x="16545" y="8681"/>
                                    </p:animMotion>
                                  </p:childTnLst>
                                </p:cTn>
                              </p:par>
                            </p:childTnLst>
                          </p:cTn>
                        </p:par>
                        <p:par>
                          <p:cTn id="216" fill="hold">
                            <p:stCondLst>
                              <p:cond delay="6000"/>
                            </p:stCondLst>
                            <p:childTnLst>
                              <p:par>
                                <p:cTn id="217" presetID="42" presetClass="path" presetSubtype="0" accel="50000" decel="50000" fill="hold" grpId="0" nodeType="afterEffect">
                                  <p:stCondLst>
                                    <p:cond delay="0"/>
                                  </p:stCondLst>
                                  <p:childTnLst>
                                    <p:animMotion origin="layout" path="M 3.33333E-6 2.96296E-6 L 0.40017 -0.01459 " pathEditMode="relative" rAng="0" ptsTypes="AA">
                                      <p:cBhvr>
                                        <p:cTn id="218" dur="2000" fill="hold"/>
                                        <p:tgtEl>
                                          <p:spTgt spid="46"/>
                                        </p:tgtEl>
                                        <p:attrNameLst>
                                          <p:attrName>ppt_x</p:attrName>
                                          <p:attrName>ppt_y</p:attrName>
                                        </p:attrNameLst>
                                      </p:cBhvr>
                                      <p:rCtr x="20000" y="-741"/>
                                    </p:animMotion>
                                  </p:childTnLst>
                                </p:cTn>
                              </p:par>
                              <p:par>
                                <p:cTn id="219" presetID="42" presetClass="path" presetSubtype="0" accel="50000" decel="50000" fill="hold" grpId="1" nodeType="withEffect">
                                  <p:stCondLst>
                                    <p:cond delay="0"/>
                                  </p:stCondLst>
                                  <p:childTnLst>
                                    <p:animMotion origin="layout" path="M 3.33333E-6 -4.81481E-6 L 0.27413 -0.16203 " pathEditMode="relative" rAng="0" ptsTypes="AA">
                                      <p:cBhvr>
                                        <p:cTn id="220" dur="2000" fill="hold"/>
                                        <p:tgtEl>
                                          <p:spTgt spid="52"/>
                                        </p:tgtEl>
                                        <p:attrNameLst>
                                          <p:attrName>ppt_x</p:attrName>
                                          <p:attrName>ppt_y</p:attrName>
                                        </p:attrNameLst>
                                      </p:cBhvr>
                                      <p:rCtr x="13698" y="-8102"/>
                                    </p:animMotion>
                                  </p:childTnLst>
                                </p:cTn>
                              </p:par>
                              <p:par>
                                <p:cTn id="221" presetID="42" presetClass="path" presetSubtype="0" accel="50000" decel="50000" fill="hold" grpId="1" nodeType="withEffect">
                                  <p:stCondLst>
                                    <p:cond delay="0"/>
                                  </p:stCondLst>
                                  <p:childTnLst>
                                    <p:animMotion origin="layout" path="M 3.33333E-6 1.11022E-16 L 0.28524 -0.16759 " pathEditMode="relative" rAng="0" ptsTypes="AA">
                                      <p:cBhvr>
                                        <p:cTn id="222" dur="2000" fill="hold"/>
                                        <p:tgtEl>
                                          <p:spTgt spid="54"/>
                                        </p:tgtEl>
                                        <p:attrNameLst>
                                          <p:attrName>ppt_x</p:attrName>
                                          <p:attrName>ppt_y</p:attrName>
                                        </p:attrNameLst>
                                      </p:cBhvr>
                                      <p:rCtr x="14253" y="-8380"/>
                                    </p:animMotion>
                                  </p:childTnLst>
                                </p:cTn>
                              </p:par>
                              <p:par>
                                <p:cTn id="223" presetID="42" presetClass="path" presetSubtype="0" accel="50000" decel="50000" fill="hold" grpId="1" nodeType="withEffect">
                                  <p:stCondLst>
                                    <p:cond delay="0"/>
                                  </p:stCondLst>
                                  <p:childTnLst>
                                    <p:animMotion origin="layout" path="M 3.33333E-6 -4.81481E-6 L 0.29149 0.06991 " pathEditMode="relative" rAng="0" ptsTypes="AA">
                                      <p:cBhvr>
                                        <p:cTn id="224" dur="2000" fill="hold"/>
                                        <p:tgtEl>
                                          <p:spTgt spid="59"/>
                                        </p:tgtEl>
                                        <p:attrNameLst>
                                          <p:attrName>ppt_x</p:attrName>
                                          <p:attrName>ppt_y</p:attrName>
                                        </p:attrNameLst>
                                      </p:cBhvr>
                                      <p:rCtr x="14566" y="3495"/>
                                    </p:animMotion>
                                  </p:childTnLst>
                                </p:cTn>
                              </p:par>
                              <p:par>
                                <p:cTn id="225" presetID="42" presetClass="path" presetSubtype="0" accel="50000" decel="50000" fill="hold" grpId="1" nodeType="withEffect">
                                  <p:stCondLst>
                                    <p:cond delay="0"/>
                                  </p:stCondLst>
                                  <p:childTnLst>
                                    <p:animMotion origin="layout" path="M 1.11111E-6 -3.7037E-6 L 0.30989 0.10579 " pathEditMode="relative" rAng="0" ptsTypes="AA">
                                      <p:cBhvr>
                                        <p:cTn id="226" dur="2000" fill="hold"/>
                                        <p:tgtEl>
                                          <p:spTgt spid="55"/>
                                        </p:tgtEl>
                                        <p:attrNameLst>
                                          <p:attrName>ppt_x</p:attrName>
                                          <p:attrName>ppt_y</p:attrName>
                                        </p:attrNameLst>
                                      </p:cBhvr>
                                      <p:rCtr x="15486" y="5278"/>
                                    </p:animMotion>
                                  </p:childTnLst>
                                </p:cTn>
                              </p:par>
                              <p:par>
                                <p:cTn id="227" presetID="42" presetClass="path" presetSubtype="0" accel="50000" decel="50000" fill="hold" grpId="1" nodeType="withEffect">
                                  <p:stCondLst>
                                    <p:cond delay="0"/>
                                  </p:stCondLst>
                                  <p:childTnLst>
                                    <p:animMotion origin="layout" path="M -3.05556E-6 -1.85185E-6 L 0.32275 -0.11921 " pathEditMode="relative" rAng="0" ptsTypes="AA">
                                      <p:cBhvr>
                                        <p:cTn id="228" dur="2000" fill="hold"/>
                                        <p:tgtEl>
                                          <p:spTgt spid="57"/>
                                        </p:tgtEl>
                                        <p:attrNameLst>
                                          <p:attrName>ppt_x</p:attrName>
                                          <p:attrName>ppt_y</p:attrName>
                                        </p:attrNameLst>
                                      </p:cBhvr>
                                      <p:rCtr x="16128" y="-5972"/>
                                    </p:animMotion>
                                  </p:childTnLst>
                                </p:cTn>
                              </p:par>
                              <p:par>
                                <p:cTn id="229" presetID="42" presetClass="path" presetSubtype="0" accel="50000" decel="50000" fill="hold" grpId="1" nodeType="withEffect">
                                  <p:stCondLst>
                                    <p:cond delay="0"/>
                                  </p:stCondLst>
                                  <p:childTnLst>
                                    <p:animMotion origin="layout" path="M -1.94444E-6 -1.85185E-6 L 0.30573 0.04398 " pathEditMode="relative" rAng="0" ptsTypes="AA">
                                      <p:cBhvr>
                                        <p:cTn id="230" dur="2000" fill="hold"/>
                                        <p:tgtEl>
                                          <p:spTgt spid="45"/>
                                        </p:tgtEl>
                                        <p:attrNameLst>
                                          <p:attrName>ppt_x</p:attrName>
                                          <p:attrName>ppt_y</p:attrName>
                                        </p:attrNameLst>
                                      </p:cBhvr>
                                      <p:rCtr x="15278" y="2199"/>
                                    </p:animMotion>
                                  </p:childTnLst>
                                </p:cTn>
                              </p:par>
                              <p:par>
                                <p:cTn id="231" presetID="42" presetClass="path" presetSubtype="0" accel="50000" decel="50000" fill="hold" grpId="1" nodeType="withEffect">
                                  <p:stCondLst>
                                    <p:cond delay="0"/>
                                  </p:stCondLst>
                                  <p:childTnLst>
                                    <p:animMotion origin="layout" path="M -1.94444E-6 3.7037E-6 L 0.31528 0.00601 " pathEditMode="relative" rAng="0" ptsTypes="AA">
                                      <p:cBhvr>
                                        <p:cTn id="232" dur="2000" fill="hold"/>
                                        <p:tgtEl>
                                          <p:spTgt spid="53"/>
                                        </p:tgtEl>
                                        <p:attrNameLst>
                                          <p:attrName>ppt_x</p:attrName>
                                          <p:attrName>ppt_y</p:attrName>
                                        </p:attrNameLst>
                                      </p:cBhvr>
                                      <p:rCtr x="15764" y="301"/>
                                    </p:animMotion>
                                  </p:childTnLst>
                                </p:cTn>
                              </p:par>
                              <p:par>
                                <p:cTn id="233" presetID="42" presetClass="path" presetSubtype="0" accel="50000" decel="50000" fill="hold" grpId="1" nodeType="withEffect">
                                  <p:stCondLst>
                                    <p:cond delay="0"/>
                                  </p:stCondLst>
                                  <p:childTnLst>
                                    <p:animMotion origin="layout" path="M 4.72222E-6 3.7037E-7 L 0.346 0.13958 " pathEditMode="relative" rAng="0" ptsTypes="AA">
                                      <p:cBhvr>
                                        <p:cTn id="234" dur="2000" fill="hold"/>
                                        <p:tgtEl>
                                          <p:spTgt spid="44"/>
                                        </p:tgtEl>
                                        <p:attrNameLst>
                                          <p:attrName>ppt_x</p:attrName>
                                          <p:attrName>ppt_y</p:attrName>
                                        </p:attrNameLst>
                                      </p:cBhvr>
                                      <p:rCtr x="17292" y="6968"/>
                                    </p:animMotion>
                                  </p:childTnLst>
                                </p:cTn>
                              </p:par>
                              <p:par>
                                <p:cTn id="235" presetID="42" presetClass="path" presetSubtype="0" accel="50000" decel="50000" fill="hold" grpId="1" nodeType="withEffect">
                                  <p:stCondLst>
                                    <p:cond delay="0"/>
                                  </p:stCondLst>
                                  <p:childTnLst>
                                    <p:animMotion origin="layout" path="M 1.66667E-6 2.59259E-6 L 0.41319 0.07153 " pathEditMode="relative" rAng="0" ptsTypes="AA">
                                      <p:cBhvr>
                                        <p:cTn id="236" dur="2000" fill="hold"/>
                                        <p:tgtEl>
                                          <p:spTgt spid="51"/>
                                        </p:tgtEl>
                                        <p:attrNameLst>
                                          <p:attrName>ppt_x</p:attrName>
                                          <p:attrName>ppt_y</p:attrName>
                                        </p:attrNameLst>
                                      </p:cBhvr>
                                      <p:rCtr x="20660" y="3565"/>
                                    </p:animMotion>
                                  </p:childTnLst>
                                </p:cTn>
                              </p:par>
                              <p:par>
                                <p:cTn id="237" presetID="42" presetClass="path" presetSubtype="0" accel="50000" decel="50000" fill="hold" grpId="1" nodeType="withEffect">
                                  <p:stCondLst>
                                    <p:cond delay="0"/>
                                  </p:stCondLst>
                                  <p:childTnLst>
                                    <p:animMotion origin="layout" path="M 1.66667E-6 -1.48148E-6 L 0.35937 0.13912 " pathEditMode="relative" rAng="0" ptsTypes="AA">
                                      <p:cBhvr>
                                        <p:cTn id="238" dur="2000" fill="hold"/>
                                        <p:tgtEl>
                                          <p:spTgt spid="56"/>
                                        </p:tgtEl>
                                        <p:attrNameLst>
                                          <p:attrName>ppt_x</p:attrName>
                                          <p:attrName>ppt_y</p:attrName>
                                        </p:attrNameLst>
                                      </p:cBhvr>
                                      <p:rCtr x="17969" y="6944"/>
                                    </p:animMotion>
                                  </p:childTnLst>
                                </p:cTn>
                              </p:par>
                              <p:par>
                                <p:cTn id="239" presetID="42" presetClass="path" presetSubtype="0" accel="50000" decel="50000" fill="hold" grpId="1" nodeType="withEffect">
                                  <p:stCondLst>
                                    <p:cond delay="0"/>
                                  </p:stCondLst>
                                  <p:childTnLst>
                                    <p:animMotion origin="layout" path="M -1.94444E-6 1.11111E-6 L 0.3309 0.17361 " pathEditMode="relative" rAng="0" ptsTypes="AA">
                                      <p:cBhvr>
                                        <p:cTn id="240" dur="2000" fill="hold"/>
                                        <p:tgtEl>
                                          <p:spTgt spid="58"/>
                                        </p:tgtEl>
                                        <p:attrNameLst>
                                          <p:attrName>ppt_x</p:attrName>
                                          <p:attrName>ppt_y</p:attrName>
                                        </p:attrNameLst>
                                      </p:cBhvr>
                                      <p:rCtr x="16545" y="8681"/>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8"/>
                                        </p:tgtEl>
                                      </p:cBhvr>
                                    </p:animEffect>
                                    <p:set>
                                      <p:cBhvr>
                                        <p:cTn id="245" dur="1" fill="hold">
                                          <p:stCondLst>
                                            <p:cond delay="499"/>
                                          </p:stCondLst>
                                        </p:cTn>
                                        <p:tgtEl>
                                          <p:spTgt spid="8"/>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16"/>
                                        </p:tgtEl>
                                      </p:cBhvr>
                                    </p:animEffect>
                                    <p:set>
                                      <p:cBhvr>
                                        <p:cTn id="248" dur="1" fill="hold">
                                          <p:stCondLst>
                                            <p:cond delay="499"/>
                                          </p:stCondLst>
                                        </p:cTn>
                                        <p:tgtEl>
                                          <p:spTgt spid="16"/>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19"/>
                                        </p:tgtEl>
                                      </p:cBhvr>
                                    </p:animEffect>
                                    <p:set>
                                      <p:cBhvr>
                                        <p:cTn id="254" dur="1" fill="hold">
                                          <p:stCondLst>
                                            <p:cond delay="499"/>
                                          </p:stCondLst>
                                        </p:cTn>
                                        <p:tgtEl>
                                          <p:spTgt spid="19"/>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0"/>
                                        </p:tgtEl>
                                      </p:cBhvr>
                                    </p:animEffect>
                                    <p:set>
                                      <p:cBhvr>
                                        <p:cTn id="257" dur="1" fill="hold">
                                          <p:stCondLst>
                                            <p:cond delay="49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22"/>
                                        </p:tgtEl>
                                      </p:cBhvr>
                                    </p:animEffect>
                                    <p:set>
                                      <p:cBhvr>
                                        <p:cTn id="263" dur="1" fill="hold">
                                          <p:stCondLst>
                                            <p:cond delay="499"/>
                                          </p:stCondLst>
                                        </p:cTn>
                                        <p:tgtEl>
                                          <p:spTgt spid="22"/>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500"/>
                                        <p:tgtEl>
                                          <p:spTgt spid="23"/>
                                        </p:tgtEl>
                                      </p:cBhvr>
                                    </p:animEffect>
                                    <p:set>
                                      <p:cBhvr>
                                        <p:cTn id="266" dur="1" fill="hold">
                                          <p:stCondLst>
                                            <p:cond delay="499"/>
                                          </p:stCondLst>
                                        </p:cTn>
                                        <p:tgtEl>
                                          <p:spTgt spid="23"/>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500"/>
                                        <p:tgtEl>
                                          <p:spTgt spid="25"/>
                                        </p:tgtEl>
                                      </p:cBhvr>
                                    </p:animEffect>
                                    <p:set>
                                      <p:cBhvr>
                                        <p:cTn id="272" dur="1" fill="hold">
                                          <p:stCondLst>
                                            <p:cond delay="499"/>
                                          </p:stCondLst>
                                        </p:cTn>
                                        <p:tgtEl>
                                          <p:spTgt spid="25"/>
                                        </p:tgtEl>
                                        <p:attrNameLst>
                                          <p:attrName>style.visibility</p:attrName>
                                        </p:attrNameLst>
                                      </p:cBhvr>
                                      <p:to>
                                        <p:strVal val="hidden"/>
                                      </p:to>
                                    </p:set>
                                  </p:childTnLst>
                                </p:cTn>
                              </p:par>
                              <p:par>
                                <p:cTn id="273" presetID="10" presetClass="exit" presetSubtype="0" fill="hold" grpId="2" nodeType="withEffect">
                                  <p:stCondLst>
                                    <p:cond delay="0"/>
                                  </p:stCondLst>
                                  <p:childTnLst>
                                    <p:animEffect transition="out" filter="fade">
                                      <p:cBhvr>
                                        <p:cTn id="274" dur="500"/>
                                        <p:tgtEl>
                                          <p:spTgt spid="17"/>
                                        </p:tgtEl>
                                      </p:cBhvr>
                                    </p:animEffect>
                                    <p:set>
                                      <p:cBhvr>
                                        <p:cTn id="275" dur="1" fill="hold">
                                          <p:stCondLst>
                                            <p:cond delay="499"/>
                                          </p:stCondLst>
                                        </p:cTn>
                                        <p:tgtEl>
                                          <p:spTgt spid="17"/>
                                        </p:tgtEl>
                                        <p:attrNameLst>
                                          <p:attrName>style.visibility</p:attrName>
                                        </p:attrNameLst>
                                      </p:cBhvr>
                                      <p:to>
                                        <p:strVal val="hidden"/>
                                      </p:to>
                                    </p:set>
                                  </p:childTnLst>
                                </p:cTn>
                              </p:par>
                              <p:par>
                                <p:cTn id="276" presetID="10" presetClass="exit" presetSubtype="0" fill="hold" grpId="2" nodeType="withEffect">
                                  <p:stCondLst>
                                    <p:cond delay="0"/>
                                  </p:stCondLst>
                                  <p:childTnLst>
                                    <p:animEffect transition="out" filter="fade">
                                      <p:cBhvr>
                                        <p:cTn id="277" dur="500"/>
                                        <p:tgtEl>
                                          <p:spTgt spid="26"/>
                                        </p:tgtEl>
                                      </p:cBhvr>
                                    </p:animEffect>
                                    <p:set>
                                      <p:cBhvr>
                                        <p:cTn id="278" dur="1" fill="hold">
                                          <p:stCondLst>
                                            <p:cond delay="499"/>
                                          </p:stCondLst>
                                        </p:cTn>
                                        <p:tgtEl>
                                          <p:spTgt spid="26"/>
                                        </p:tgtEl>
                                        <p:attrNameLst>
                                          <p:attrName>style.visibility</p:attrName>
                                        </p:attrNameLst>
                                      </p:cBhvr>
                                      <p:to>
                                        <p:strVal val="hidden"/>
                                      </p:to>
                                    </p:set>
                                  </p:childTnLst>
                                </p:cTn>
                              </p:par>
                              <p:par>
                                <p:cTn id="279" presetID="10" presetClass="exit" presetSubtype="0" fill="hold" grpId="2" nodeType="withEffect">
                                  <p:stCondLst>
                                    <p:cond delay="0"/>
                                  </p:stCondLst>
                                  <p:childTnLst>
                                    <p:animEffect transition="out" filter="fade">
                                      <p:cBhvr>
                                        <p:cTn id="280" dur="500"/>
                                        <p:tgtEl>
                                          <p:spTgt spid="29"/>
                                        </p:tgtEl>
                                      </p:cBhvr>
                                    </p:animEffect>
                                    <p:set>
                                      <p:cBhvr>
                                        <p:cTn id="281" dur="1" fill="hold">
                                          <p:stCondLst>
                                            <p:cond delay="499"/>
                                          </p:stCondLst>
                                        </p:cTn>
                                        <p:tgtEl>
                                          <p:spTgt spid="29"/>
                                        </p:tgtEl>
                                        <p:attrNameLst>
                                          <p:attrName>style.visibility</p:attrName>
                                        </p:attrNameLst>
                                      </p:cBhvr>
                                      <p:to>
                                        <p:strVal val="hidden"/>
                                      </p:to>
                                    </p:set>
                                  </p:childTnLst>
                                </p:cTn>
                              </p:par>
                              <p:par>
                                <p:cTn id="282" presetID="10" presetClass="exit" presetSubtype="0" fill="hold" grpId="2" nodeType="withEffect">
                                  <p:stCondLst>
                                    <p:cond delay="0"/>
                                  </p:stCondLst>
                                  <p:childTnLst>
                                    <p:animEffect transition="out" filter="fade">
                                      <p:cBhvr>
                                        <p:cTn id="283" dur="500"/>
                                        <p:tgtEl>
                                          <p:spTgt spid="30"/>
                                        </p:tgtEl>
                                      </p:cBhvr>
                                    </p:animEffect>
                                    <p:set>
                                      <p:cBhvr>
                                        <p:cTn id="284" dur="1" fill="hold">
                                          <p:stCondLst>
                                            <p:cond delay="499"/>
                                          </p:stCondLst>
                                        </p:cTn>
                                        <p:tgtEl>
                                          <p:spTgt spid="30"/>
                                        </p:tgtEl>
                                        <p:attrNameLst>
                                          <p:attrName>style.visibility</p:attrName>
                                        </p:attrNameLst>
                                      </p:cBhvr>
                                      <p:to>
                                        <p:strVal val="hidden"/>
                                      </p:to>
                                    </p:set>
                                  </p:childTnLst>
                                </p:cTn>
                              </p:par>
                              <p:par>
                                <p:cTn id="285" presetID="10" presetClass="exit" presetSubtype="0" fill="hold" grpId="2" nodeType="withEffect">
                                  <p:stCondLst>
                                    <p:cond delay="0"/>
                                  </p:stCondLst>
                                  <p:childTnLst>
                                    <p:animEffect transition="out" filter="fade">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10" presetClass="exit" presetSubtype="0" fill="hold" grpId="2" nodeType="withEffect">
                                  <p:stCondLst>
                                    <p:cond delay="0"/>
                                  </p:stCondLst>
                                  <p:childTnLst>
                                    <p:animEffect transition="out" filter="fade">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10" presetClass="exit" presetSubtype="0" fill="hold" grpId="2" nodeType="withEffect">
                                  <p:stCondLst>
                                    <p:cond delay="0"/>
                                  </p:stCondLst>
                                  <p:childTnLst>
                                    <p:animEffect transition="out" filter="fade">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10" presetClass="exit" presetSubtype="0" fill="hold" grpId="2" nodeType="withEffect">
                                  <p:stCondLst>
                                    <p:cond delay="0"/>
                                  </p:stCondLst>
                                  <p:childTnLst>
                                    <p:animEffect transition="out" filter="fade">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10" presetClass="exit" presetSubtype="0" fill="hold" grpId="2" nodeType="withEffect">
                                  <p:stCondLst>
                                    <p:cond delay="0"/>
                                  </p:stCondLst>
                                  <p:childTnLst>
                                    <p:animEffect transition="out" filter="fade">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par>
                                <p:cTn id="303" presetID="10" presetClass="exit" presetSubtype="0" fill="hold" grpId="2" nodeType="withEffect">
                                  <p:stCondLst>
                                    <p:cond delay="0"/>
                                  </p:stCondLst>
                                  <p:childTnLst>
                                    <p:animEffect transition="out" filter="fade">
                                      <p:cBhvr>
                                        <p:cTn id="304" dur="500"/>
                                        <p:tgtEl>
                                          <p:spTgt spid="39"/>
                                        </p:tgtEl>
                                      </p:cBhvr>
                                    </p:animEffect>
                                    <p:set>
                                      <p:cBhvr>
                                        <p:cTn id="305" dur="1" fill="hold">
                                          <p:stCondLst>
                                            <p:cond delay="499"/>
                                          </p:stCondLst>
                                        </p:cTn>
                                        <p:tgtEl>
                                          <p:spTgt spid="39"/>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0"/>
                                        </p:tgtEl>
                                      </p:cBhvr>
                                    </p:animEffect>
                                    <p:set>
                                      <p:cBhvr>
                                        <p:cTn id="308" dur="1" fill="hold">
                                          <p:stCondLst>
                                            <p:cond delay="499"/>
                                          </p:stCondLst>
                                        </p:cTn>
                                        <p:tgtEl>
                                          <p:spTgt spid="40"/>
                                        </p:tgtEl>
                                        <p:attrNameLst>
                                          <p:attrName>style.visibility</p:attrName>
                                        </p:attrNameLst>
                                      </p:cBhvr>
                                      <p:to>
                                        <p:strVal val="hidden"/>
                                      </p:to>
                                    </p:set>
                                  </p:childTnLst>
                                </p:cTn>
                              </p:par>
                              <p:par>
                                <p:cTn id="309" presetID="10" presetClass="exit" presetSubtype="0" fill="hold" grpId="2" nodeType="withEffect">
                                  <p:stCondLst>
                                    <p:cond delay="0"/>
                                  </p:stCondLst>
                                  <p:childTnLst>
                                    <p:animEffect transition="out" filter="fade">
                                      <p:cBhvr>
                                        <p:cTn id="310" dur="500"/>
                                        <p:tgtEl>
                                          <p:spTgt spid="31"/>
                                        </p:tgtEl>
                                      </p:cBhvr>
                                    </p:animEffect>
                                    <p:set>
                                      <p:cBhvr>
                                        <p:cTn id="311" dur="1" fill="hold">
                                          <p:stCondLst>
                                            <p:cond delay="499"/>
                                          </p:stCondLst>
                                        </p:cTn>
                                        <p:tgtEl>
                                          <p:spTgt spid="31"/>
                                        </p:tgtEl>
                                        <p:attrNameLst>
                                          <p:attrName>style.visibility</p:attrName>
                                        </p:attrNameLst>
                                      </p:cBhvr>
                                      <p:to>
                                        <p:strVal val="hidden"/>
                                      </p:to>
                                    </p:set>
                                  </p:childTnLst>
                                </p:cTn>
                              </p:par>
                              <p:par>
                                <p:cTn id="312" presetID="10" presetClass="exit" presetSubtype="0" fill="hold" grpId="2" nodeType="withEffect">
                                  <p:stCondLst>
                                    <p:cond delay="0"/>
                                  </p:stCondLst>
                                  <p:childTnLst>
                                    <p:animEffect transition="out" filter="fade">
                                      <p:cBhvr>
                                        <p:cTn id="313" dur="500"/>
                                        <p:tgtEl>
                                          <p:spTgt spid="41"/>
                                        </p:tgtEl>
                                      </p:cBhvr>
                                    </p:animEffect>
                                    <p:set>
                                      <p:cBhvr>
                                        <p:cTn id="314" dur="1" fill="hold">
                                          <p:stCondLst>
                                            <p:cond delay="499"/>
                                          </p:stCondLst>
                                        </p:cTn>
                                        <p:tgtEl>
                                          <p:spTgt spid="41"/>
                                        </p:tgtEl>
                                        <p:attrNameLst>
                                          <p:attrName>style.visibility</p:attrName>
                                        </p:attrNameLst>
                                      </p:cBhvr>
                                      <p:to>
                                        <p:strVal val="hidden"/>
                                      </p:to>
                                    </p:set>
                                  </p:childTnLst>
                                </p:cTn>
                              </p:par>
                              <p:par>
                                <p:cTn id="315" presetID="10" presetClass="exit" presetSubtype="0" fill="hold" grpId="2" nodeType="withEffect">
                                  <p:stCondLst>
                                    <p:cond delay="0"/>
                                  </p:stCondLst>
                                  <p:childTnLst>
                                    <p:animEffect transition="out" filter="fade">
                                      <p:cBhvr>
                                        <p:cTn id="316" dur="500"/>
                                        <p:tgtEl>
                                          <p:spTgt spid="44"/>
                                        </p:tgtEl>
                                      </p:cBhvr>
                                    </p:animEffect>
                                    <p:set>
                                      <p:cBhvr>
                                        <p:cTn id="317" dur="1" fill="hold">
                                          <p:stCondLst>
                                            <p:cond delay="499"/>
                                          </p:stCondLst>
                                        </p:cTn>
                                        <p:tgtEl>
                                          <p:spTgt spid="44"/>
                                        </p:tgtEl>
                                        <p:attrNameLst>
                                          <p:attrName>style.visibility</p:attrName>
                                        </p:attrNameLst>
                                      </p:cBhvr>
                                      <p:to>
                                        <p:strVal val="hidden"/>
                                      </p:to>
                                    </p:set>
                                  </p:childTnLst>
                                </p:cTn>
                              </p:par>
                              <p:par>
                                <p:cTn id="318" presetID="10" presetClass="exit" presetSubtype="0" fill="hold" grpId="2" nodeType="withEffect">
                                  <p:stCondLst>
                                    <p:cond delay="0"/>
                                  </p:stCondLst>
                                  <p:childTnLst>
                                    <p:animEffect transition="out" filter="fade">
                                      <p:cBhvr>
                                        <p:cTn id="319" dur="500"/>
                                        <p:tgtEl>
                                          <p:spTgt spid="45"/>
                                        </p:tgtEl>
                                      </p:cBhvr>
                                    </p:animEffect>
                                    <p:set>
                                      <p:cBhvr>
                                        <p:cTn id="320" dur="1" fill="hold">
                                          <p:stCondLst>
                                            <p:cond delay="499"/>
                                          </p:stCondLst>
                                        </p:cTn>
                                        <p:tgtEl>
                                          <p:spTgt spid="45"/>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51"/>
                                        </p:tgtEl>
                                      </p:cBhvr>
                                    </p:animEffect>
                                    <p:set>
                                      <p:cBhvr>
                                        <p:cTn id="323" dur="1" fill="hold">
                                          <p:stCondLst>
                                            <p:cond delay="499"/>
                                          </p:stCondLst>
                                        </p:cTn>
                                        <p:tgtEl>
                                          <p:spTgt spid="51"/>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2"/>
                                        </p:tgtEl>
                                      </p:cBhvr>
                                    </p:animEffect>
                                    <p:set>
                                      <p:cBhvr>
                                        <p:cTn id="326" dur="1" fill="hold">
                                          <p:stCondLst>
                                            <p:cond delay="499"/>
                                          </p:stCondLst>
                                        </p:cTn>
                                        <p:tgtEl>
                                          <p:spTgt spid="52"/>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53"/>
                                        </p:tgtEl>
                                      </p:cBhvr>
                                    </p:animEffect>
                                    <p:set>
                                      <p:cBhvr>
                                        <p:cTn id="329" dur="1" fill="hold">
                                          <p:stCondLst>
                                            <p:cond delay="499"/>
                                          </p:stCondLst>
                                        </p:cTn>
                                        <p:tgtEl>
                                          <p:spTgt spid="53"/>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54"/>
                                        </p:tgtEl>
                                      </p:cBhvr>
                                    </p:animEffect>
                                    <p:set>
                                      <p:cBhvr>
                                        <p:cTn id="332" dur="1" fill="hold">
                                          <p:stCondLst>
                                            <p:cond delay="499"/>
                                          </p:stCondLst>
                                        </p:cTn>
                                        <p:tgtEl>
                                          <p:spTgt spid="54"/>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grpId="2" nodeType="withEffect">
                                  <p:stCondLst>
                                    <p:cond delay="0"/>
                                  </p:stCondLst>
                                  <p:childTnLst>
                                    <p:animEffect transition="out" filter="fade">
                                      <p:cBhvr>
                                        <p:cTn id="337" dur="500"/>
                                        <p:tgtEl>
                                          <p:spTgt spid="56"/>
                                        </p:tgtEl>
                                      </p:cBhvr>
                                    </p:animEffect>
                                    <p:set>
                                      <p:cBhvr>
                                        <p:cTn id="338" dur="1" fill="hold">
                                          <p:stCondLst>
                                            <p:cond delay="499"/>
                                          </p:stCondLst>
                                        </p:cTn>
                                        <p:tgtEl>
                                          <p:spTgt spid="56"/>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7"/>
                                        </p:tgtEl>
                                      </p:cBhvr>
                                    </p:animEffect>
                                    <p:set>
                                      <p:cBhvr>
                                        <p:cTn id="341" dur="1" fill="hold">
                                          <p:stCondLst>
                                            <p:cond delay="499"/>
                                          </p:stCondLst>
                                        </p:cTn>
                                        <p:tgtEl>
                                          <p:spTgt spid="57"/>
                                        </p:tgtEl>
                                        <p:attrNameLst>
                                          <p:attrName>style.visibility</p:attrName>
                                        </p:attrNameLst>
                                      </p:cBhvr>
                                      <p:to>
                                        <p:strVal val="hidden"/>
                                      </p:to>
                                    </p:set>
                                  </p:childTnLst>
                                </p:cTn>
                              </p:par>
                              <p:par>
                                <p:cTn id="342" presetID="10" presetClass="exit" presetSubtype="0" fill="hold" grpId="2" nodeType="withEffect">
                                  <p:stCondLst>
                                    <p:cond delay="0"/>
                                  </p:stCondLst>
                                  <p:childTnLst>
                                    <p:animEffect transition="out" filter="fade">
                                      <p:cBhvr>
                                        <p:cTn id="343" dur="500"/>
                                        <p:tgtEl>
                                          <p:spTgt spid="58"/>
                                        </p:tgtEl>
                                      </p:cBhvr>
                                    </p:animEffect>
                                    <p:set>
                                      <p:cBhvr>
                                        <p:cTn id="344" dur="1" fill="hold">
                                          <p:stCondLst>
                                            <p:cond delay="499"/>
                                          </p:stCondLst>
                                        </p:cTn>
                                        <p:tgtEl>
                                          <p:spTgt spid="58"/>
                                        </p:tgtEl>
                                        <p:attrNameLst>
                                          <p:attrName>style.visibility</p:attrName>
                                        </p:attrNameLst>
                                      </p:cBhvr>
                                      <p:to>
                                        <p:strVal val="hidden"/>
                                      </p:to>
                                    </p:set>
                                  </p:childTnLst>
                                </p:cTn>
                              </p:par>
                              <p:par>
                                <p:cTn id="345" presetID="10" presetClass="exit" presetSubtype="0" fill="hold" grpId="2" nodeType="withEffect">
                                  <p:stCondLst>
                                    <p:cond delay="0"/>
                                  </p:stCondLst>
                                  <p:childTnLst>
                                    <p:animEffect transition="out" filter="fade">
                                      <p:cBhvr>
                                        <p:cTn id="346" dur="500"/>
                                        <p:tgtEl>
                                          <p:spTgt spid="46"/>
                                        </p:tgtEl>
                                      </p:cBhvr>
                                    </p:animEffect>
                                    <p:set>
                                      <p:cBhvr>
                                        <p:cTn id="347" dur="1" fill="hold">
                                          <p:stCondLst>
                                            <p:cond delay="499"/>
                                          </p:stCondLst>
                                        </p:cTn>
                                        <p:tgtEl>
                                          <p:spTgt spid="46"/>
                                        </p:tgtEl>
                                        <p:attrNameLst>
                                          <p:attrName>style.visibility</p:attrName>
                                        </p:attrNameLst>
                                      </p:cBhvr>
                                      <p:to>
                                        <p:strVal val="hidden"/>
                                      </p:to>
                                    </p:set>
                                  </p:childTnLst>
                                </p:cTn>
                              </p:par>
                              <p:par>
                                <p:cTn id="348" presetID="10" presetClass="exit" presetSubtype="0" fill="hold" grpId="2" nodeType="withEffect">
                                  <p:stCondLst>
                                    <p:cond delay="0"/>
                                  </p:stCondLst>
                                  <p:childTnLst>
                                    <p:animEffect transition="out" filter="fade">
                                      <p:cBhvr>
                                        <p:cTn id="349" dur="500"/>
                                        <p:tgtEl>
                                          <p:spTgt spid="59"/>
                                        </p:tgtEl>
                                      </p:cBhvr>
                                    </p:animEffect>
                                    <p:set>
                                      <p:cBhvr>
                                        <p:cTn id="350" dur="1" fill="hold">
                                          <p:stCondLst>
                                            <p:cond delay="499"/>
                                          </p:stCondLst>
                                        </p:cTn>
                                        <p:tgtEl>
                                          <p:spTgt spid="59"/>
                                        </p:tgtEl>
                                        <p:attrNameLst>
                                          <p:attrName>style.visibility</p:attrName>
                                        </p:attrNameLst>
                                      </p:cBhvr>
                                      <p:to>
                                        <p:strVal val="hidden"/>
                                      </p:to>
                                    </p:set>
                                  </p:childTnLst>
                                </p:cTn>
                              </p:par>
                              <p:par>
                                <p:cTn id="351" presetID="10" presetClass="exit" presetSubtype="0" fill="hold" grpId="2" nodeType="withEffect">
                                  <p:stCondLst>
                                    <p:cond delay="0"/>
                                  </p:stCondLst>
                                  <p:childTnLst>
                                    <p:animEffect transition="out" filter="fade">
                                      <p:cBhvr>
                                        <p:cTn id="352" dur="500"/>
                                        <p:tgtEl>
                                          <p:spTgt spid="62"/>
                                        </p:tgtEl>
                                      </p:cBhvr>
                                    </p:animEffect>
                                    <p:set>
                                      <p:cBhvr>
                                        <p:cTn id="353" dur="1" fill="hold">
                                          <p:stCondLst>
                                            <p:cond delay="499"/>
                                          </p:stCondLst>
                                        </p:cTn>
                                        <p:tgtEl>
                                          <p:spTgt spid="62"/>
                                        </p:tgtEl>
                                        <p:attrNameLst>
                                          <p:attrName>style.visibility</p:attrName>
                                        </p:attrNameLst>
                                      </p:cBhvr>
                                      <p:to>
                                        <p:strVal val="hidden"/>
                                      </p:to>
                                    </p:set>
                                  </p:childTnLst>
                                </p:cTn>
                              </p:par>
                              <p:par>
                                <p:cTn id="354" presetID="10" presetClass="exit" presetSubtype="0" fill="hold" grpId="2" nodeType="withEffect">
                                  <p:stCondLst>
                                    <p:cond delay="0"/>
                                  </p:stCondLst>
                                  <p:childTnLst>
                                    <p:animEffect transition="out" filter="fade">
                                      <p:cBhvr>
                                        <p:cTn id="355" dur="500"/>
                                        <p:tgtEl>
                                          <p:spTgt spid="63"/>
                                        </p:tgtEl>
                                      </p:cBhvr>
                                    </p:animEffect>
                                    <p:set>
                                      <p:cBhvr>
                                        <p:cTn id="356" dur="1" fill="hold">
                                          <p:stCondLst>
                                            <p:cond delay="499"/>
                                          </p:stCondLst>
                                        </p:cTn>
                                        <p:tgtEl>
                                          <p:spTgt spid="63"/>
                                        </p:tgtEl>
                                        <p:attrNameLst>
                                          <p:attrName>style.visibility</p:attrName>
                                        </p:attrNameLst>
                                      </p:cBhvr>
                                      <p:to>
                                        <p:strVal val="hidden"/>
                                      </p:to>
                                    </p:set>
                                  </p:childTnLst>
                                </p:cTn>
                              </p:par>
                              <p:par>
                                <p:cTn id="357" presetID="10" presetClass="exit" presetSubtype="0" fill="hold" grpId="2" nodeType="withEffect">
                                  <p:stCondLst>
                                    <p:cond delay="0"/>
                                  </p:stCondLst>
                                  <p:childTnLst>
                                    <p:animEffect transition="out" filter="fade">
                                      <p:cBhvr>
                                        <p:cTn id="358" dur="500"/>
                                        <p:tgtEl>
                                          <p:spTgt spid="65"/>
                                        </p:tgtEl>
                                      </p:cBhvr>
                                    </p:animEffect>
                                    <p:set>
                                      <p:cBhvr>
                                        <p:cTn id="359" dur="1" fill="hold">
                                          <p:stCondLst>
                                            <p:cond delay="499"/>
                                          </p:stCondLst>
                                        </p:cTn>
                                        <p:tgtEl>
                                          <p:spTgt spid="65"/>
                                        </p:tgtEl>
                                        <p:attrNameLst>
                                          <p:attrName>style.visibility</p:attrName>
                                        </p:attrNameLst>
                                      </p:cBhvr>
                                      <p:to>
                                        <p:strVal val="hidden"/>
                                      </p:to>
                                    </p:set>
                                  </p:childTnLst>
                                </p:cTn>
                              </p:par>
                              <p:par>
                                <p:cTn id="360" presetID="10" presetClass="exit" presetSubtype="0" fill="hold" grpId="2" nodeType="withEffect">
                                  <p:stCondLst>
                                    <p:cond delay="0"/>
                                  </p:stCondLst>
                                  <p:childTnLst>
                                    <p:animEffect transition="out" filter="fade">
                                      <p:cBhvr>
                                        <p:cTn id="361" dur="500"/>
                                        <p:tgtEl>
                                          <p:spTgt spid="66"/>
                                        </p:tgtEl>
                                      </p:cBhvr>
                                    </p:animEffect>
                                    <p:set>
                                      <p:cBhvr>
                                        <p:cTn id="362" dur="1" fill="hold">
                                          <p:stCondLst>
                                            <p:cond delay="499"/>
                                          </p:stCondLst>
                                        </p:cTn>
                                        <p:tgtEl>
                                          <p:spTgt spid="66"/>
                                        </p:tgtEl>
                                        <p:attrNameLst>
                                          <p:attrName>style.visibility</p:attrName>
                                        </p:attrNameLst>
                                      </p:cBhvr>
                                      <p:to>
                                        <p:strVal val="hidden"/>
                                      </p:to>
                                    </p:set>
                                  </p:childTnLst>
                                </p:cTn>
                              </p:par>
                              <p:par>
                                <p:cTn id="363" presetID="10" presetClass="exit" presetSubtype="0" fill="hold" grpId="2" nodeType="withEffect">
                                  <p:stCondLst>
                                    <p:cond delay="0"/>
                                  </p:stCondLst>
                                  <p:childTnLst>
                                    <p:animEffect transition="out" filter="fade">
                                      <p:cBhvr>
                                        <p:cTn id="364" dur="500"/>
                                        <p:tgtEl>
                                          <p:spTgt spid="67"/>
                                        </p:tgtEl>
                                      </p:cBhvr>
                                    </p:animEffect>
                                    <p:set>
                                      <p:cBhvr>
                                        <p:cTn id="365" dur="1" fill="hold">
                                          <p:stCondLst>
                                            <p:cond delay="499"/>
                                          </p:stCondLst>
                                        </p:cTn>
                                        <p:tgtEl>
                                          <p:spTgt spid="67"/>
                                        </p:tgtEl>
                                        <p:attrNameLst>
                                          <p:attrName>style.visibility</p:attrName>
                                        </p:attrNameLst>
                                      </p:cBhvr>
                                      <p:to>
                                        <p:strVal val="hidden"/>
                                      </p:to>
                                    </p:set>
                                  </p:childTnLst>
                                </p:cTn>
                              </p:par>
                              <p:par>
                                <p:cTn id="366" presetID="10" presetClass="exit" presetSubtype="0" fill="hold" grpId="2" nodeType="withEffect">
                                  <p:stCondLst>
                                    <p:cond delay="0"/>
                                  </p:stCondLst>
                                  <p:childTnLst>
                                    <p:animEffect transition="out" filter="fade">
                                      <p:cBhvr>
                                        <p:cTn id="367" dur="500"/>
                                        <p:tgtEl>
                                          <p:spTgt spid="68"/>
                                        </p:tgtEl>
                                      </p:cBhvr>
                                    </p:animEffect>
                                    <p:set>
                                      <p:cBhvr>
                                        <p:cTn id="368" dur="1" fill="hold">
                                          <p:stCondLst>
                                            <p:cond delay="499"/>
                                          </p:stCondLst>
                                        </p:cTn>
                                        <p:tgtEl>
                                          <p:spTgt spid="68"/>
                                        </p:tgtEl>
                                        <p:attrNameLst>
                                          <p:attrName>style.visibility</p:attrName>
                                        </p:attrNameLst>
                                      </p:cBhvr>
                                      <p:to>
                                        <p:strVal val="hidden"/>
                                      </p:to>
                                    </p:set>
                                  </p:childTnLst>
                                </p:cTn>
                              </p:par>
                              <p:par>
                                <p:cTn id="369" presetID="10" presetClass="exit" presetSubtype="0" fill="hold" grpId="2" nodeType="withEffect">
                                  <p:stCondLst>
                                    <p:cond delay="0"/>
                                  </p:stCondLst>
                                  <p:childTnLst>
                                    <p:animEffect transition="out" filter="fade">
                                      <p:cBhvr>
                                        <p:cTn id="370" dur="500"/>
                                        <p:tgtEl>
                                          <p:spTgt spid="69"/>
                                        </p:tgtEl>
                                      </p:cBhvr>
                                    </p:animEffect>
                                    <p:set>
                                      <p:cBhvr>
                                        <p:cTn id="371" dur="1" fill="hold">
                                          <p:stCondLst>
                                            <p:cond delay="499"/>
                                          </p:stCondLst>
                                        </p:cTn>
                                        <p:tgtEl>
                                          <p:spTgt spid="69"/>
                                        </p:tgtEl>
                                        <p:attrNameLst>
                                          <p:attrName>style.visibility</p:attrName>
                                        </p:attrNameLst>
                                      </p:cBhvr>
                                      <p:to>
                                        <p:strVal val="hidden"/>
                                      </p:to>
                                    </p:set>
                                  </p:childTnLst>
                                </p:cTn>
                              </p:par>
                              <p:par>
                                <p:cTn id="372" presetID="10" presetClass="exit" presetSubtype="0" fill="hold" grpId="2" nodeType="withEffect">
                                  <p:stCondLst>
                                    <p:cond delay="0"/>
                                  </p:stCondLst>
                                  <p:childTnLst>
                                    <p:animEffect transition="out" filter="fade">
                                      <p:cBhvr>
                                        <p:cTn id="373" dur="500"/>
                                        <p:tgtEl>
                                          <p:spTgt spid="70"/>
                                        </p:tgtEl>
                                      </p:cBhvr>
                                    </p:animEffect>
                                    <p:set>
                                      <p:cBhvr>
                                        <p:cTn id="374" dur="1" fill="hold">
                                          <p:stCondLst>
                                            <p:cond delay="499"/>
                                          </p:stCondLst>
                                        </p:cTn>
                                        <p:tgtEl>
                                          <p:spTgt spid="70"/>
                                        </p:tgtEl>
                                        <p:attrNameLst>
                                          <p:attrName>style.visibility</p:attrName>
                                        </p:attrNameLst>
                                      </p:cBhvr>
                                      <p:to>
                                        <p:strVal val="hidden"/>
                                      </p:to>
                                    </p:set>
                                  </p:childTnLst>
                                </p:cTn>
                              </p:par>
                              <p:par>
                                <p:cTn id="375" presetID="10" presetClass="exit" presetSubtype="0" fill="hold" grpId="2" nodeType="withEffect">
                                  <p:stCondLst>
                                    <p:cond delay="0"/>
                                  </p:stCondLst>
                                  <p:childTnLst>
                                    <p:animEffect transition="out" filter="fade">
                                      <p:cBhvr>
                                        <p:cTn id="376" dur="500"/>
                                        <p:tgtEl>
                                          <p:spTgt spid="71"/>
                                        </p:tgtEl>
                                      </p:cBhvr>
                                    </p:animEffect>
                                    <p:set>
                                      <p:cBhvr>
                                        <p:cTn id="377" dur="1" fill="hold">
                                          <p:stCondLst>
                                            <p:cond delay="499"/>
                                          </p:stCondLst>
                                        </p:cTn>
                                        <p:tgtEl>
                                          <p:spTgt spid="71"/>
                                        </p:tgtEl>
                                        <p:attrNameLst>
                                          <p:attrName>style.visibility</p:attrName>
                                        </p:attrNameLst>
                                      </p:cBhvr>
                                      <p:to>
                                        <p:strVal val="hidden"/>
                                      </p:to>
                                    </p:set>
                                  </p:childTnLst>
                                </p:cTn>
                              </p:par>
                              <p:par>
                                <p:cTn id="378" presetID="10" presetClass="exit" presetSubtype="0" fill="hold" grpId="2" nodeType="withEffect">
                                  <p:stCondLst>
                                    <p:cond delay="0"/>
                                  </p:stCondLst>
                                  <p:childTnLst>
                                    <p:animEffect transition="out" filter="fade">
                                      <p:cBhvr>
                                        <p:cTn id="379" dur="500"/>
                                        <p:tgtEl>
                                          <p:spTgt spid="72"/>
                                        </p:tgtEl>
                                      </p:cBhvr>
                                    </p:animEffect>
                                    <p:set>
                                      <p:cBhvr>
                                        <p:cTn id="380" dur="1" fill="hold">
                                          <p:stCondLst>
                                            <p:cond delay="499"/>
                                          </p:stCondLst>
                                        </p:cTn>
                                        <p:tgtEl>
                                          <p:spTgt spid="72"/>
                                        </p:tgtEl>
                                        <p:attrNameLst>
                                          <p:attrName>style.visibility</p:attrName>
                                        </p:attrNameLst>
                                      </p:cBhvr>
                                      <p:to>
                                        <p:strVal val="hidden"/>
                                      </p:to>
                                    </p:set>
                                  </p:childTnLst>
                                </p:cTn>
                              </p:par>
                              <p:par>
                                <p:cTn id="381" presetID="10" presetClass="exit" presetSubtype="0" fill="hold" grpId="2" nodeType="withEffect">
                                  <p:stCondLst>
                                    <p:cond delay="0"/>
                                  </p:stCondLst>
                                  <p:childTnLst>
                                    <p:animEffect transition="out" filter="fade">
                                      <p:cBhvr>
                                        <p:cTn id="382" dur="500"/>
                                        <p:tgtEl>
                                          <p:spTgt spid="64"/>
                                        </p:tgtEl>
                                      </p:cBhvr>
                                    </p:animEffect>
                                    <p:set>
                                      <p:cBhvr>
                                        <p:cTn id="383" dur="1" fill="hold">
                                          <p:stCondLst>
                                            <p:cond delay="499"/>
                                          </p:stCondLst>
                                        </p:cTn>
                                        <p:tgtEl>
                                          <p:spTgt spid="64"/>
                                        </p:tgtEl>
                                        <p:attrNameLst>
                                          <p:attrName>style.visibility</p:attrName>
                                        </p:attrNameLst>
                                      </p:cBhvr>
                                      <p:to>
                                        <p:strVal val="hidden"/>
                                      </p:to>
                                    </p:set>
                                  </p:childTnLst>
                                </p:cTn>
                              </p:par>
                              <p:par>
                                <p:cTn id="384" presetID="10" presetClass="exit" presetSubtype="0" fill="hold" grpId="2" nodeType="withEffect">
                                  <p:stCondLst>
                                    <p:cond delay="0"/>
                                  </p:stCondLst>
                                  <p:childTnLst>
                                    <p:animEffect transition="out" filter="fade">
                                      <p:cBhvr>
                                        <p:cTn id="385" dur="500"/>
                                        <p:tgtEl>
                                          <p:spTgt spid="73"/>
                                        </p:tgtEl>
                                      </p:cBhvr>
                                    </p:animEffect>
                                    <p:set>
                                      <p:cBhvr>
                                        <p:cTn id="386" dur="1" fill="hold">
                                          <p:stCondLst>
                                            <p:cond delay="499"/>
                                          </p:stCondLst>
                                        </p:cTn>
                                        <p:tgtEl>
                                          <p:spTgt spid="73"/>
                                        </p:tgtEl>
                                        <p:attrNameLst>
                                          <p:attrName>style.visibility</p:attrName>
                                        </p:attrNameLst>
                                      </p:cBhvr>
                                      <p:to>
                                        <p:strVal val="hidden"/>
                                      </p:to>
                                    </p:set>
                                  </p:childTnLst>
                                </p:cTn>
                              </p:par>
                              <p:par>
                                <p:cTn id="387" presetID="10" presetClass="entr" presetSubtype="0" fill="hold" grpId="0" nodeType="withEffect">
                                  <p:stCondLst>
                                    <p:cond delay="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fade">
                                      <p:cBhvr>
                                        <p:cTn id="392" dur="500"/>
                                        <p:tgtEl>
                                          <p:spTgt spid="61"/>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7"/>
                                        </p:tgtEl>
                                        <p:attrNameLst>
                                          <p:attrName>style.visibility</p:attrName>
                                        </p:attrNameLst>
                                      </p:cBhvr>
                                      <p:to>
                                        <p:strVal val="visible"/>
                                      </p:to>
                                    </p:set>
                                    <p:animEffect transition="in" filter="fade">
                                      <p:cBhvr>
                                        <p:cTn id="395" dur="500"/>
                                        <p:tgtEl>
                                          <p:spTgt spid="27"/>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43"/>
                                        </p:tgtEl>
                                        <p:attrNameLst>
                                          <p:attrName>style.visibility</p:attrName>
                                        </p:attrNameLst>
                                      </p:cBhvr>
                                      <p:to>
                                        <p:strVal val="visible"/>
                                      </p:to>
                                    </p:set>
                                    <p:animEffect transition="in" filter="fade">
                                      <p:cBhvr>
                                        <p:cTn id="398" dur="500"/>
                                        <p:tgtEl>
                                          <p:spTgt spid="43"/>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76"/>
                                        </p:tgtEl>
                                        <p:attrNameLst>
                                          <p:attrName>style.visibility</p:attrName>
                                        </p:attrNameLst>
                                      </p:cBhvr>
                                      <p:to>
                                        <p:strVal val="visible"/>
                                      </p:to>
                                    </p:set>
                                    <p:animEffect transition="in" filter="wipe(down)">
                                      <p:cBhvr>
                                        <p:cTn id="401" dur="500"/>
                                        <p:tgtEl>
                                          <p:spTgt spid="76"/>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77"/>
                                        </p:tgtEl>
                                        <p:attrNameLst>
                                          <p:attrName>style.visibility</p:attrName>
                                        </p:attrNameLst>
                                      </p:cBhvr>
                                      <p:to>
                                        <p:strVal val="visible"/>
                                      </p:to>
                                    </p:set>
                                    <p:animEffect transition="in" filter="wipe(down)">
                                      <p:cBhvr>
                                        <p:cTn id="404" dur="500"/>
                                        <p:tgtEl>
                                          <p:spTgt spid="7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78"/>
                                        </p:tgtEl>
                                        <p:attrNameLst>
                                          <p:attrName>style.visibility</p:attrName>
                                        </p:attrNameLst>
                                      </p:cBhvr>
                                      <p:to>
                                        <p:strVal val="visible"/>
                                      </p:to>
                                    </p:set>
                                    <p:animEffect transition="in" filter="wipe(down)">
                                      <p:cBhvr>
                                        <p:cTn id="40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5" grpId="0"/>
      <p:bldP spid="6" grpId="0"/>
      <p:bldP spid="11" grpId="0" animBg="1"/>
      <p:bldP spid="47" grpId="0" animBg="1"/>
      <p:bldP spid="48" grpId="0" animBg="1"/>
      <p:bldP spid="49" grpId="0" animBg="1"/>
      <p:bldP spid="50" grpId="0"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3" grpId="0" animBg="1"/>
      <p:bldP spid="44" grpId="0" animBg="1"/>
      <p:bldP spid="44" grpId="1" animBg="1"/>
      <p:bldP spid="44" grpId="2" animBg="1"/>
      <p:bldP spid="45" grpId="0" animBg="1"/>
      <p:bldP spid="45" grpId="1" animBg="1"/>
      <p:bldP spid="45" grpId="2" animBg="1"/>
      <p:bldP spid="46" grpId="0" animBg="1"/>
      <p:bldP spid="46" grpId="1" animBg="1"/>
      <p:bldP spid="46"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1" grpId="0"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5" grpId="0" animBg="1"/>
      <p:bldP spid="76" grpId="0" animBg="1"/>
      <p:bldP spid="77" grpId="0" animBg="1"/>
      <p:bldP spid="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EDC9-34D3-FD4C-9104-498D42CCEE35}"/>
              </a:ext>
            </a:extLst>
          </p:cNvPr>
          <p:cNvSpPr>
            <a:spLocks noGrp="1"/>
          </p:cNvSpPr>
          <p:nvPr>
            <p:ph type="title"/>
          </p:nvPr>
        </p:nvSpPr>
        <p:spPr>
          <a:xfrm>
            <a:off x="228600" y="152400"/>
            <a:ext cx="8915400" cy="1066800"/>
          </a:xfrm>
        </p:spPr>
        <p:txBody>
          <a:bodyPr/>
          <a:lstStyle/>
          <a:p>
            <a:r>
              <a:rPr lang="en-US" sz="3800" dirty="0"/>
              <a:t>Computational Cost is Mathematically Proven</a:t>
            </a:r>
          </a:p>
        </p:txBody>
      </p:sp>
      <p:pic>
        <p:nvPicPr>
          <p:cNvPr id="6" name="Content Placeholder 5">
            <a:extLst>
              <a:ext uri="{FF2B5EF4-FFF2-40B4-BE49-F238E27FC236}">
                <a16:creationId xmlns:a16="http://schemas.microsoft.com/office/drawing/2014/main" id="{E79CDD2A-2D01-834D-8151-159B304B04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146" y="1371600"/>
            <a:ext cx="7575508" cy="4876800"/>
          </a:xfrm>
        </p:spPr>
      </p:pic>
      <p:sp>
        <p:nvSpPr>
          <p:cNvPr id="4" name="Slide Number Placeholder 3">
            <a:extLst>
              <a:ext uri="{FF2B5EF4-FFF2-40B4-BE49-F238E27FC236}">
                <a16:creationId xmlns:a16="http://schemas.microsoft.com/office/drawing/2014/main" id="{EE12016C-C86B-B243-8EF1-A624F3FE4F2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A76F6E2C-3BDC-F64E-BAB1-20CCBE56F974}"/>
              </a:ext>
            </a:extLst>
          </p:cNvPr>
          <p:cNvSpPr/>
          <p:nvPr/>
        </p:nvSpPr>
        <p:spPr>
          <a:xfrm>
            <a:off x="2555776" y="6400800"/>
            <a:ext cx="35128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https://arxiv.org/abs/1412.0348</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704851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dirty="0"/>
              <a:t>Read Mapping Techniques in 111 Pages</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13FF36B7-4AC0-1540-86E7-03D1A14C2BD6}"/>
              </a:ext>
            </a:extLst>
          </p:cNvPr>
          <p:cNvSpPr/>
          <p:nvPr/>
        </p:nvSpPr>
        <p:spPr>
          <a:xfrm>
            <a:off x="344693" y="1268760"/>
            <a:ext cx="8799307"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1"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Jeremy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Rotman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Dhrithi</a:t>
            </a:r>
            <a:r>
              <a:rPr kumimoji="0" lang="en-US" sz="1800" b="0" i="0" u="none" strike="noStrike" kern="1200" cap="none" spc="0" normalizeH="0" baseline="0" noProof="0" dirty="0">
                <a:ln>
                  <a:noFill/>
                </a:ln>
                <a:solidFill>
                  <a:srgbClr val="000000"/>
                </a:solidFill>
                <a:effectLst/>
                <a:uLnTx/>
                <a:uFillTx/>
                <a:latin typeface="Tahoma"/>
                <a:ea typeface="+mn-ea"/>
                <a:cs typeface="+mn-cs"/>
              </a:rPr>
              <a:t> Deshpande, Kodi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Taraszka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Huwenbo</a:t>
            </a:r>
            <a:r>
              <a:rPr kumimoji="0" lang="en-US" sz="1800" b="0" i="0" u="none" strike="noStrike" kern="1200" cap="none" spc="0" normalizeH="0" baseline="0" noProof="0" dirty="0">
                <a:ln>
                  <a:noFill/>
                </a:ln>
                <a:solidFill>
                  <a:srgbClr val="000000"/>
                </a:solidFill>
                <a:effectLst/>
                <a:uLnTx/>
                <a:uFillTx/>
                <a:latin typeface="Tahoma"/>
                <a:ea typeface="+mn-ea"/>
                <a:cs typeface="+mn-cs"/>
              </a:rPr>
              <a:t> Shi,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Pelin</a:t>
            </a:r>
            <a:r>
              <a:rPr kumimoji="0" lang="en-US" sz="1800" b="0" i="0" u="none" strike="noStrike" kern="1200" cap="none" spc="0" normalizeH="0" baseline="0" noProof="0" dirty="0">
                <a:ln>
                  <a:noFill/>
                </a:ln>
                <a:solidFill>
                  <a:srgbClr val="000000"/>
                </a:solidFill>
                <a:effectLst/>
                <a:uLnTx/>
                <a:uFillTx/>
                <a:latin typeface="Tahoma"/>
                <a:ea typeface="+mn-ea"/>
                <a:cs typeface="+mn-cs"/>
              </a:rPr>
              <a:t> Icer Baykal, Harry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Taegyun</a:t>
            </a:r>
            <a:r>
              <a:rPr kumimoji="0" lang="en-US" sz="1800" b="0" i="0" u="none" strike="noStrike" kern="1200" cap="none" spc="0" normalizeH="0" baseline="0" noProof="0" dirty="0">
                <a:ln>
                  <a:noFill/>
                </a:ln>
                <a:solidFill>
                  <a:srgbClr val="000000"/>
                </a:solidFill>
                <a:effectLst/>
                <a:uLnTx/>
                <a:uFillTx/>
                <a:latin typeface="Tahoma"/>
                <a:ea typeface="+mn-ea"/>
                <a:cs typeface="+mn-cs"/>
              </a:rPr>
              <a:t> Yang, Victor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Xue</a:t>
            </a:r>
            <a:r>
              <a:rPr kumimoji="0" lang="en-US" sz="1800" b="0" i="0" u="none" strike="noStrike" kern="1200" cap="none" spc="0" normalizeH="0" baseline="0" noProof="0" dirty="0">
                <a:ln>
                  <a:noFill/>
                </a:ln>
                <a:solidFill>
                  <a:srgbClr val="000000"/>
                </a:solidFill>
                <a:effectLst/>
                <a:uLnTx/>
                <a:uFillTx/>
                <a:latin typeface="Tahoma"/>
                <a:ea typeface="+mn-ea"/>
                <a:cs typeface="+mn-cs"/>
              </a:rPr>
              <a:t>, Sergey Knyazev, Benjamin D. Singer, Brunilda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Balliu</a:t>
            </a:r>
            <a:r>
              <a:rPr kumimoji="0" lang="en-US" sz="1800" b="0" i="0" u="none" strike="noStrike" kern="1200" cap="none" spc="0" normalizeH="0" baseline="0" noProof="0" dirty="0">
                <a:ln>
                  <a:noFill/>
                </a:ln>
                <a:solidFill>
                  <a:srgbClr val="000000"/>
                </a:solidFill>
                <a:effectLst/>
                <a:uLnTx/>
                <a:uFillTx/>
                <a:latin typeface="Tahoma"/>
                <a:ea typeface="+mn-ea"/>
                <a:cs typeface="+mn-cs"/>
              </a:rPr>
              <a:t>, David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Koslicki</a:t>
            </a:r>
            <a:r>
              <a:rPr kumimoji="0" lang="en-US" sz="1800" b="0" i="0" u="none" strike="noStrike" kern="1200" cap="none" spc="0" normalizeH="0" baseline="0" noProof="0" dirty="0">
                <a:ln>
                  <a:noFill/>
                </a:ln>
                <a:solidFill>
                  <a:srgbClr val="000000"/>
                </a:solidFill>
                <a:effectLst/>
                <a:uLnTx/>
                <a:uFillTx/>
                <a:latin typeface="Tahoma"/>
                <a:ea typeface="+mn-ea"/>
                <a:cs typeface="+mn-cs"/>
              </a:rPr>
              <a:t>, Pavel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Skums</a:t>
            </a:r>
            <a:r>
              <a:rPr kumimoji="0" lang="en-US" sz="1800" b="0" i="0" u="none" strike="noStrike" kern="1200" cap="none" spc="0" normalizeH="0" baseline="0" noProof="0" dirty="0">
                <a:ln>
                  <a:noFill/>
                </a:ln>
                <a:solidFill>
                  <a:srgbClr val="000000"/>
                </a:solidFill>
                <a:effectLst/>
                <a:uLnTx/>
                <a:uFillTx/>
                <a:latin typeface="Tahoma"/>
                <a:ea typeface="+mn-ea"/>
                <a:cs typeface="+mn-cs"/>
              </a:rPr>
              <a:t>, Alex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Zelikovsky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Serghei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Mangul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a:t>
            </a: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Technology dictates algorithms: Recent developments in read alignment</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Genome Biology,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D081A5BD-206E-BD4D-AAE3-B6EA838517B5}"/>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34033" r="21651" b="40240"/>
          <a:stretch/>
        </p:blipFill>
        <p:spPr>
          <a:xfrm>
            <a:off x="640455" y="4005064"/>
            <a:ext cx="7863090" cy="2302982"/>
          </a:xfrm>
          <a:prstGeom prst="rect">
            <a:avLst/>
          </a:prstGeom>
        </p:spPr>
      </p:pic>
      <p:sp>
        <p:nvSpPr>
          <p:cNvPr id="9" name="Rectangle 8">
            <a:extLst>
              <a:ext uri="{FF2B5EF4-FFF2-40B4-BE49-F238E27FC236}">
                <a16:creationId xmlns:a16="http://schemas.microsoft.com/office/drawing/2014/main" id="{7DF5FE91-7986-3D40-AF0B-D3341371BC00}"/>
              </a:ext>
            </a:extLst>
          </p:cNvPr>
          <p:cNvSpPr/>
          <p:nvPr/>
        </p:nvSpPr>
        <p:spPr>
          <a:xfrm>
            <a:off x="1831058" y="924807"/>
            <a:ext cx="548188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In-depth analysis of 107 read mappers (1988-2020)</a:t>
            </a:r>
          </a:p>
        </p:txBody>
      </p:sp>
      <p:pic>
        <p:nvPicPr>
          <p:cNvPr id="11" name="Picture 10">
            <a:extLst>
              <a:ext uri="{FF2B5EF4-FFF2-40B4-BE49-F238E27FC236}">
                <a16:creationId xmlns:a16="http://schemas.microsoft.com/office/drawing/2014/main" id="{72D46847-8A4F-DA49-90EB-F4B9ADAD6B22}"/>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24380" r="21651" b="69391"/>
          <a:stretch/>
        </p:blipFill>
        <p:spPr>
          <a:xfrm>
            <a:off x="640455" y="3501008"/>
            <a:ext cx="7863090" cy="557572"/>
          </a:xfrm>
          <a:prstGeom prst="rect">
            <a:avLst/>
          </a:prstGeom>
        </p:spPr>
      </p:pic>
    </p:spTree>
    <p:extLst>
      <p:ext uri="{BB962C8B-B14F-4D97-AF65-F5344CB8AC3E}">
        <p14:creationId xmlns:p14="http://schemas.microsoft.com/office/powerpoint/2010/main" val="3962223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F055-FE6A-6F4C-84FE-2FE797E3A6AC}"/>
              </a:ext>
            </a:extLst>
          </p:cNvPr>
          <p:cNvSpPr>
            <a:spLocks noGrp="1"/>
          </p:cNvSpPr>
          <p:nvPr>
            <p:ph type="title"/>
          </p:nvPr>
        </p:nvSpPr>
        <p:spPr/>
        <p:txBody>
          <a:bodyPr/>
          <a:lstStyle/>
          <a:p>
            <a:r>
              <a:rPr lang="en-US" dirty="0"/>
              <a:t>Read Mapping Execution Time (Modern)</a:t>
            </a:r>
          </a:p>
        </p:txBody>
      </p:sp>
      <p:sp>
        <p:nvSpPr>
          <p:cNvPr id="4" name="Slide Number Placeholder 3">
            <a:extLst>
              <a:ext uri="{FF2B5EF4-FFF2-40B4-BE49-F238E27FC236}">
                <a16:creationId xmlns:a16="http://schemas.microsoft.com/office/drawing/2014/main" id="{D858D5EF-C3C4-224D-BF69-BBABCA729D6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Rectangle 8">
            <a:extLst>
              <a:ext uri="{FF2B5EF4-FFF2-40B4-BE49-F238E27FC236}">
                <a16:creationId xmlns:a16="http://schemas.microsoft.com/office/drawing/2014/main" id="{1151993D-B0AE-A249-A47B-03097BF6AAD6}"/>
              </a:ext>
            </a:extLst>
          </p:cNvPr>
          <p:cNvSpPr/>
          <p:nvPr/>
        </p:nvSpPr>
        <p:spPr>
          <a:xfrm>
            <a:off x="590575" y="6032321"/>
            <a:ext cx="78866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ONT FASTQ size: 103MB (151 reads), Mean length: 356,403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bp</a:t>
            </a: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std</a:t>
            </a:r>
            <a:r>
              <a:rPr kumimoji="0" lang="en-US" sz="12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 173,168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bp</a:t>
            </a:r>
            <a:r>
              <a:rPr kumimoji="0" lang="en-US" sz="12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 longest length: 817,917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bp</a:t>
            </a:r>
            <a:endParaRPr kumimoji="0" lang="en-US" sz="1200" b="0" i="0" u="none" strike="noStrike" kern="1200" cap="none" spc="0" normalizeH="0" baseline="0" noProof="0">
              <a:ln>
                <a:noFill/>
              </a:ln>
              <a:solidFill>
                <a:srgbClr val="FFFFFF">
                  <a:lumMod val="50000"/>
                </a:srgbClr>
              </a:solidFill>
              <a:effectLst/>
              <a:uLnTx/>
              <a:uFillTx/>
              <a:latin typeface="Tahoma"/>
              <a:ea typeface="+mn-ea"/>
              <a:cs typeface="+mn-cs"/>
            </a:endParaRPr>
          </a:p>
        </p:txBody>
      </p:sp>
      <p:graphicFrame>
        <p:nvGraphicFramePr>
          <p:cNvPr id="11" name="Chart 10">
            <a:extLst>
              <a:ext uri="{FF2B5EF4-FFF2-40B4-BE49-F238E27FC236}">
                <a16:creationId xmlns:a16="http://schemas.microsoft.com/office/drawing/2014/main" id="{FEE93E47-1020-D843-8A6D-90E0E81738CF}"/>
              </a:ext>
            </a:extLst>
          </p:cNvPr>
          <p:cNvGraphicFramePr/>
          <p:nvPr/>
        </p:nvGraphicFramePr>
        <p:xfrm>
          <a:off x="4788024" y="1212329"/>
          <a:ext cx="48718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C4E0DE36-8B6E-6040-9C4E-9FADC1D18A87}"/>
              </a:ext>
            </a:extLst>
          </p:cNvPr>
          <p:cNvSpPr>
            <a:spLocks noGrp="1"/>
          </p:cNvSpPr>
          <p:nvPr>
            <p:ph idx="1"/>
          </p:nvPr>
        </p:nvSpPr>
        <p:spPr>
          <a:xfrm>
            <a:off x="605115" y="2020907"/>
            <a:ext cx="4185216" cy="1603420"/>
          </a:xfrm>
        </p:spPr>
        <p:txBody>
          <a:bodyPr/>
          <a:lstStyle/>
          <a:p>
            <a:pPr marL="0" indent="0">
              <a:buNone/>
            </a:pPr>
            <a:r>
              <a:rPr lang="en-US" sz="8000" b="1">
                <a:solidFill>
                  <a:srgbClr val="FF0000"/>
                </a:solidFill>
                <a:effectLst>
                  <a:outerShdw blurRad="38100" dist="38100" dir="2700000" algn="tl">
                    <a:srgbClr val="000000">
                      <a:alpha val="43137"/>
                    </a:srgbClr>
                  </a:outerShdw>
                </a:effectLst>
              </a:rPr>
              <a:t>&gt;60%</a:t>
            </a:r>
            <a:endParaRPr lang="en-US" sz="1800" b="1">
              <a:solidFill>
                <a:srgbClr val="FF0000"/>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26A0118B-D4E0-2F42-B612-54E1D844078F}"/>
              </a:ext>
            </a:extLst>
          </p:cNvPr>
          <p:cNvSpPr/>
          <p:nvPr/>
        </p:nvSpPr>
        <p:spPr>
          <a:xfrm>
            <a:off x="473795" y="3429000"/>
            <a:ext cx="401764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a:ea typeface="+mn-ea"/>
                <a:cs typeface="+mn-cs"/>
              </a:rPr>
              <a:t>of the read mapper’s execution time is spent in sequence alignment</a:t>
            </a:r>
          </a:p>
        </p:txBody>
      </p:sp>
      <p:sp>
        <p:nvSpPr>
          <p:cNvPr id="3" name="Rectangle 2">
            <a:extLst>
              <a:ext uri="{FF2B5EF4-FFF2-40B4-BE49-F238E27FC236}">
                <a16:creationId xmlns:a16="http://schemas.microsoft.com/office/drawing/2014/main" id="{8C49314D-337A-B142-9CB8-7CA24C4A31C9}"/>
              </a:ext>
            </a:extLst>
          </p:cNvPr>
          <p:cNvSpPr/>
          <p:nvPr/>
        </p:nvSpPr>
        <p:spPr>
          <a:xfrm>
            <a:off x="6631486" y="5287422"/>
            <a:ext cx="1184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minimap2</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31799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a:t>We Need Faster &amp; Scalable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9D8BA7B5-6057-0749-8D04-0E229A51C619}"/>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741198" y="1024625"/>
            <a:ext cx="3423714" cy="2088232"/>
          </a:xfrm>
          <a:prstGeom prst="rect">
            <a:avLst/>
          </a:prstGeom>
        </p:spPr>
      </p:pic>
      <p:pic>
        <p:nvPicPr>
          <p:cNvPr id="7" name="Picture 6">
            <a:extLst>
              <a:ext uri="{FF2B5EF4-FFF2-40B4-BE49-F238E27FC236}">
                <a16:creationId xmlns:a16="http://schemas.microsoft.com/office/drawing/2014/main" id="{A3B519A5-07C0-6A4A-B80F-C4828F13C08E}"/>
              </a:ext>
            </a:extLst>
          </p:cNvPr>
          <p:cNvPicPr>
            <a:picLocks noChangeAspect="1"/>
          </p:cNvPicPr>
          <p:nvPr/>
        </p:nvPicPr>
        <p:blipFill>
          <a:blip r:embed="rId4"/>
          <a:stretch>
            <a:fillRect/>
          </a:stretch>
        </p:blipFill>
        <p:spPr>
          <a:xfrm rot="5400000">
            <a:off x="5686509" y="1014038"/>
            <a:ext cx="2156459" cy="2131671"/>
          </a:xfrm>
          <a:prstGeom prst="rect">
            <a:avLst/>
          </a:prstGeom>
        </p:spPr>
      </p:pic>
      <p:sp>
        <p:nvSpPr>
          <p:cNvPr id="9" name="Rectangle 8">
            <a:extLst>
              <a:ext uri="{FF2B5EF4-FFF2-40B4-BE49-F238E27FC236}">
                <a16:creationId xmlns:a16="http://schemas.microsoft.com/office/drawing/2014/main" id="{79A357C3-037A-FF4C-9649-5150C5A41046}"/>
              </a:ext>
            </a:extLst>
          </p:cNvPr>
          <p:cNvSpPr/>
          <p:nvPr/>
        </p:nvSpPr>
        <p:spPr>
          <a:xfrm>
            <a:off x="4932040" y="3112857"/>
            <a:ext cx="41038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presence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relative abundance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microbes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 sample</a:t>
            </a:r>
          </a:p>
        </p:txBody>
      </p:sp>
      <p:sp>
        <p:nvSpPr>
          <p:cNvPr id="10" name="Rectangle 9">
            <a:extLst>
              <a:ext uri="{FF2B5EF4-FFF2-40B4-BE49-F238E27FC236}">
                <a16:creationId xmlns:a16="http://schemas.microsoft.com/office/drawing/2014/main" id="{B76B1D94-3169-C94C-81E6-31FAA4873F93}"/>
              </a:ext>
            </a:extLst>
          </p:cNvPr>
          <p:cNvSpPr/>
          <p:nvPr/>
        </p:nvSpPr>
        <p:spPr>
          <a:xfrm>
            <a:off x="539552" y="3131676"/>
            <a:ext cx="392392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evolution, …</a:t>
            </a:r>
          </a:p>
        </p:txBody>
      </p:sp>
      <p:sp>
        <p:nvSpPr>
          <p:cNvPr id="13" name="Rectangle 12">
            <a:extLst>
              <a:ext uri="{FF2B5EF4-FFF2-40B4-BE49-F238E27FC236}">
                <a16:creationId xmlns:a16="http://schemas.microsoft.com/office/drawing/2014/main" id="{3A223A29-6644-0347-8D71-6121991CBC37}"/>
              </a:ext>
            </a:extLst>
          </p:cNvPr>
          <p:cNvSpPr/>
          <p:nvPr/>
        </p:nvSpPr>
        <p:spPr>
          <a:xfrm>
            <a:off x="144016" y="5879013"/>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Rapid surveillance of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6" name="Picture 15">
            <a:extLst>
              <a:ext uri="{FF2B5EF4-FFF2-40B4-BE49-F238E27FC236}">
                <a16:creationId xmlns:a16="http://schemas.microsoft.com/office/drawing/2014/main" id="{065DED78-1DA1-334F-BE4E-C478633C9CCD}"/>
              </a:ext>
            </a:extLst>
          </p:cNvPr>
          <p:cNvPicPr>
            <a:picLocks noChangeAspect="1"/>
          </p:cNvPicPr>
          <p:nvPr/>
        </p:nvPicPr>
        <p:blipFill>
          <a:blip r:embed="rId5"/>
          <a:stretch>
            <a:fillRect/>
          </a:stretch>
        </p:blipFill>
        <p:spPr>
          <a:xfrm>
            <a:off x="688528" y="3914154"/>
            <a:ext cx="3476384" cy="1955466"/>
          </a:xfrm>
          <a:prstGeom prst="rect">
            <a:avLst/>
          </a:prstGeom>
        </p:spPr>
      </p:pic>
      <p:sp>
        <p:nvSpPr>
          <p:cNvPr id="17" name="Rectangle 16">
            <a:extLst>
              <a:ext uri="{FF2B5EF4-FFF2-40B4-BE49-F238E27FC236}">
                <a16:creationId xmlns:a16="http://schemas.microsoft.com/office/drawing/2014/main" id="{7BC48378-27E6-E74D-8EEF-1E75F9F5206F}"/>
              </a:ext>
            </a:extLst>
          </p:cNvPr>
          <p:cNvSpPr/>
          <p:nvPr/>
        </p:nvSpPr>
        <p:spPr>
          <a:xfrm>
            <a:off x="5004544" y="5874281"/>
            <a:ext cx="4031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Developing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2" name="Picture 20" descr="Related image">
            <a:extLst>
              <a:ext uri="{FF2B5EF4-FFF2-40B4-BE49-F238E27FC236}">
                <a16:creationId xmlns:a16="http://schemas.microsoft.com/office/drawing/2014/main" id="{A207574E-145E-3846-B1F1-469104C3B01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42" t="50853" r="8530" b="12146"/>
          <a:stretch/>
        </p:blipFill>
        <p:spPr bwMode="auto">
          <a:xfrm>
            <a:off x="5923875" y="4922839"/>
            <a:ext cx="62521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elated image">
            <a:extLst>
              <a:ext uri="{FF2B5EF4-FFF2-40B4-BE49-F238E27FC236}">
                <a16:creationId xmlns:a16="http://schemas.microsoft.com/office/drawing/2014/main" id="{66E8E7A2-C541-7E48-93B5-E3E2C2B8C2B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5" t="50853" r="50206" b="12146"/>
          <a:stretch/>
        </p:blipFill>
        <p:spPr bwMode="auto">
          <a:xfrm>
            <a:off x="6020445" y="3980147"/>
            <a:ext cx="70721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Related image">
            <a:extLst>
              <a:ext uri="{FF2B5EF4-FFF2-40B4-BE49-F238E27FC236}">
                <a16:creationId xmlns:a16="http://schemas.microsoft.com/office/drawing/2014/main" id="{042EC2D7-9036-5049-B7B0-A612D0C670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0" t="50853" r="71287" b="12146"/>
          <a:stretch/>
        </p:blipFill>
        <p:spPr bwMode="auto">
          <a:xfrm>
            <a:off x="5635182" y="3899121"/>
            <a:ext cx="673957"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Image result for medication icon">
            <a:extLst>
              <a:ext uri="{FF2B5EF4-FFF2-40B4-BE49-F238E27FC236}">
                <a16:creationId xmlns:a16="http://schemas.microsoft.com/office/drawing/2014/main" id="{E34AC37D-D314-9349-8E43-D3A56B0F77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06" t="2057" r="6476" b="59543"/>
          <a:stretch/>
        </p:blipFill>
        <p:spPr bwMode="auto">
          <a:xfrm>
            <a:off x="7446864" y="5116655"/>
            <a:ext cx="653528" cy="6742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Image result for medication icon">
            <a:extLst>
              <a:ext uri="{FF2B5EF4-FFF2-40B4-BE49-F238E27FC236}">
                <a16:creationId xmlns:a16="http://schemas.microsoft.com/office/drawing/2014/main" id="{8D68DAFE-2E59-6C43-A4FF-ADCD82611D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63" t="2087" r="55824" b="60400"/>
          <a:stretch/>
        </p:blipFill>
        <p:spPr bwMode="auto">
          <a:xfrm>
            <a:off x="7301905" y="4219429"/>
            <a:ext cx="615574" cy="615574"/>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F9FEAE5E-C06E-0842-AD47-E10909BBE084}"/>
              </a:ext>
            </a:extLst>
          </p:cNvPr>
          <p:cNvSpPr/>
          <p:nvPr/>
        </p:nvSpPr>
        <p:spPr>
          <a:xfrm flipH="1">
            <a:off x="6806446" y="4413471"/>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4" name="Right Arrow 33">
            <a:extLst>
              <a:ext uri="{FF2B5EF4-FFF2-40B4-BE49-F238E27FC236}">
                <a16:creationId xmlns:a16="http://schemas.microsoft.com/office/drawing/2014/main" id="{559D13C8-7445-4B4C-9F01-68BBD716A138}"/>
              </a:ext>
            </a:extLst>
          </p:cNvPr>
          <p:cNvSpPr/>
          <p:nvPr/>
        </p:nvSpPr>
        <p:spPr>
          <a:xfrm flipH="1">
            <a:off x="6810216" y="5342806"/>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3428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spTree>
    <p:extLst>
      <p:ext uri="{BB962C8B-B14F-4D97-AF65-F5344CB8AC3E}">
        <p14:creationId xmlns:p14="http://schemas.microsoft.com/office/powerpoint/2010/main" val="39556805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B459-BE1D-7148-A0FE-36A8E3341DD7}"/>
              </a:ext>
            </a:extLst>
          </p:cNvPr>
          <p:cNvSpPr>
            <a:spLocks noGrp="1"/>
          </p:cNvSpPr>
          <p:nvPr>
            <p:ph type="title"/>
          </p:nvPr>
        </p:nvSpPr>
        <p:spPr/>
        <p:txBody>
          <a:bodyPr/>
          <a:lstStyle/>
          <a:p>
            <a:r>
              <a:rPr lang="en-US" dirty="0"/>
              <a:t>Accelerating Read Mapping</a:t>
            </a:r>
          </a:p>
        </p:txBody>
      </p:sp>
      <p:sp>
        <p:nvSpPr>
          <p:cNvPr id="4" name="Slide Number Placeholder 3">
            <a:extLst>
              <a:ext uri="{FF2B5EF4-FFF2-40B4-BE49-F238E27FC236}">
                <a16:creationId xmlns:a16="http://schemas.microsoft.com/office/drawing/2014/main" id="{A4E70C8B-ACDB-1A4B-90D0-41F622E91E8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Google Shape;91;p18">
            <a:extLst>
              <a:ext uri="{FF2B5EF4-FFF2-40B4-BE49-F238E27FC236}">
                <a16:creationId xmlns:a16="http://schemas.microsoft.com/office/drawing/2014/main" id="{2F0ED930-E967-C643-B735-DD620E365483}"/>
              </a:ext>
            </a:extLst>
          </p:cNvPr>
          <p:cNvPicPr preferRelativeResize="0"/>
          <p:nvPr/>
        </p:nvPicPr>
        <p:blipFill rotWithShape="1">
          <a:blip r:embed="rId2">
            <a:alphaModFix/>
          </a:blip>
          <a:srcRect b="39717"/>
          <a:stretch/>
        </p:blipFill>
        <p:spPr>
          <a:xfrm>
            <a:off x="1799692" y="959178"/>
            <a:ext cx="5544616" cy="2589580"/>
          </a:xfrm>
          <a:prstGeom prst="rect">
            <a:avLst/>
          </a:prstGeom>
          <a:noFill/>
          <a:ln>
            <a:noFill/>
          </a:ln>
        </p:spPr>
      </p:pic>
      <p:sp>
        <p:nvSpPr>
          <p:cNvPr id="6" name="Google Shape;92;p18">
            <a:extLst>
              <a:ext uri="{FF2B5EF4-FFF2-40B4-BE49-F238E27FC236}">
                <a16:creationId xmlns:a16="http://schemas.microsoft.com/office/drawing/2014/main" id="{1157DE7D-230B-F34E-8F31-49F633DD6674}"/>
              </a:ext>
            </a:extLst>
          </p:cNvPr>
          <p:cNvSpPr txBox="1"/>
          <p:nvPr/>
        </p:nvSpPr>
        <p:spPr>
          <a:xfrm>
            <a:off x="1" y="5991170"/>
            <a:ext cx="9144000" cy="4539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dirty="0" err="1">
                <a:ln>
                  <a:noFill/>
                </a:ln>
                <a:solidFill>
                  <a:srgbClr val="000000"/>
                </a:solidFill>
                <a:effectLst/>
                <a:uLnTx/>
                <a:uFillTx/>
                <a:latin typeface="Tahoma"/>
                <a:ea typeface="+mn-ea"/>
                <a:cs typeface="+mn-cs"/>
                <a:sym typeface="Calibri"/>
              </a:rPr>
              <a:t>Alser</a:t>
            </a:r>
            <a:r>
              <a:rPr kumimoji="0" lang="en" sz="1700" b="0" i="0" u="none" strike="noStrike" kern="1200" cap="none" spc="0" normalizeH="0" baseline="0" noProof="0" dirty="0">
                <a:ln>
                  <a:noFill/>
                </a:ln>
                <a:solidFill>
                  <a:srgbClr val="000000"/>
                </a:solidFill>
                <a:effectLst/>
                <a:uLnTx/>
                <a:uFillTx/>
                <a:latin typeface="Tahoma"/>
                <a:ea typeface="+mn-ea"/>
                <a:cs typeface="+mn-cs"/>
                <a:sym typeface="Calibri"/>
              </a:rPr>
              <a:t>+, “</a:t>
            </a:r>
            <a:r>
              <a:rPr kumimoji="0" lang="en" sz="1700" b="0" i="0" u="none" strike="noStrike" kern="1200" cap="none" spc="0" normalizeH="0" baseline="0" noProof="0" dirty="0">
                <a:ln>
                  <a:noFill/>
                </a:ln>
                <a:solidFill>
                  <a:srgbClr val="000000"/>
                </a:solidFill>
                <a:effectLst/>
                <a:uLnTx/>
                <a:uFillTx/>
                <a:latin typeface="Tahoma"/>
                <a:ea typeface="+mn-ea"/>
                <a:cs typeface="+mn-cs"/>
                <a:sym typeface="Calibri"/>
                <a:hlinkClick r:id="rId3"/>
              </a:rPr>
              <a:t>Accelerating Genome Analysis: A Primer on an Ongoing Journey</a:t>
            </a:r>
            <a:r>
              <a:rPr kumimoji="0" lang="en" sz="1700" b="0" i="0" u="none" strike="noStrike" kern="1200" cap="none" spc="0" normalizeH="0" baseline="0" noProof="0" dirty="0">
                <a:ln>
                  <a:noFill/>
                </a:ln>
                <a:solidFill>
                  <a:srgbClr val="000000"/>
                </a:solidFill>
                <a:effectLst/>
                <a:uLnTx/>
                <a:uFillTx/>
                <a:latin typeface="Tahoma"/>
                <a:ea typeface="+mn-ea"/>
                <a:cs typeface="+mn-cs"/>
                <a:sym typeface="Calibri"/>
              </a:rPr>
              <a:t>”, IEEE Micro, 2020.</a:t>
            </a:r>
            <a:endParaRPr kumimoji="0" sz="17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Google Shape;91;p18">
            <a:extLst>
              <a:ext uri="{FF2B5EF4-FFF2-40B4-BE49-F238E27FC236}">
                <a16:creationId xmlns:a16="http://schemas.microsoft.com/office/drawing/2014/main" id="{DA9126D8-36C8-0247-8EA5-8A6129D7284B}"/>
              </a:ext>
            </a:extLst>
          </p:cNvPr>
          <p:cNvPicPr preferRelativeResize="0"/>
          <p:nvPr/>
        </p:nvPicPr>
        <p:blipFill rotWithShape="1">
          <a:blip r:embed="rId2">
            <a:alphaModFix/>
          </a:blip>
          <a:srcRect l="399" t="64291" r="790"/>
          <a:stretch/>
        </p:blipFill>
        <p:spPr>
          <a:xfrm>
            <a:off x="53752" y="3548758"/>
            <a:ext cx="9036497" cy="2530123"/>
          </a:xfrm>
          <a:prstGeom prst="rect">
            <a:avLst/>
          </a:prstGeom>
          <a:noFill/>
          <a:ln>
            <a:noFill/>
          </a:ln>
        </p:spPr>
      </p:pic>
    </p:spTree>
    <p:extLst>
      <p:ext uri="{BB962C8B-B14F-4D97-AF65-F5344CB8AC3E}">
        <p14:creationId xmlns:p14="http://schemas.microsoft.com/office/powerpoint/2010/main" val="6481859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a:xfrm>
            <a:off x="228600" y="152400"/>
            <a:ext cx="9067800" cy="1066800"/>
          </a:xfrm>
        </p:spPr>
        <p:txBody>
          <a:bodyPr/>
          <a:lstStyle/>
          <a:p>
            <a:r>
              <a:rPr lang="en-US"/>
              <a:t>Detailed Analysis of Tackling the Bottleneck</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Zülal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Bingöl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800" b="0" i="0" u="none" strike="noStrike" kern="1200" cap="none" spc="0" normalizeH="0" baseline="0" noProof="0" dirty="0">
                <a:ln>
                  <a:noFill/>
                </a:ln>
                <a:solidFill>
                  <a:srgbClr val="000000"/>
                </a:solidFill>
                <a:effectLst/>
                <a:uLnTx/>
                <a:uFillTx/>
                <a:latin typeface="Tahoma"/>
                <a:ea typeface="+mn-ea"/>
                <a:cs typeface="+mn-cs"/>
              </a:rPr>
              <a:t> Kim,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00FF"/>
                </a:solidFill>
                <a:effectLst/>
                <a:uLnTx/>
                <a:uFillTx/>
                <a:latin typeface="Tahoma"/>
                <a:ea typeface="+mn-ea"/>
                <a:cs typeface="+mn-cs"/>
                <a:sym typeface="Calibri"/>
                <a:hlinkClick r:id="rId2">
                  <a:extLst>
                    <a:ext uri="{A12FA001-AC4F-418D-AE19-62706E023703}">
                      <ahyp:hlinkClr xmlns:ahyp="http://schemas.microsoft.com/office/drawing/2018/hyperlinkcolor" val="tx"/>
                    </a:ext>
                  </a:extLst>
                </a:hlinkClick>
              </a:rPr>
              <a:t>“Accelerating Genome Analysis: A Primer on an Ongoing Journey” </a:t>
            </a:r>
            <a:endParaRPr kumimoji="0" lang="en" sz="1800" b="1" i="0" u="none" strike="noStrike" kern="1200" cap="none" spc="0" normalizeH="0" baseline="0" noProof="0" dirty="0">
              <a:ln>
                <a:noFill/>
              </a:ln>
              <a:solidFill>
                <a:srgbClr val="0000FF"/>
              </a:solidFill>
              <a:effectLst/>
              <a:uLnTx/>
              <a:uFillTx/>
              <a:latin typeface="Tahoma"/>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August 2020.</a:t>
            </a:r>
          </a:p>
        </p:txBody>
      </p:sp>
      <p:pic>
        <p:nvPicPr>
          <p:cNvPr id="7" name="Picture 6">
            <a:extLst>
              <a:ext uri="{FF2B5EF4-FFF2-40B4-BE49-F238E27FC236}">
                <a16:creationId xmlns:a16="http://schemas.microsoft.com/office/drawing/2014/main" id="{51B19457-CD9D-4B41-A6FA-F26BB5FC31AF}"/>
              </a:ext>
            </a:extLst>
          </p:cNvPr>
          <p:cNvPicPr>
            <a:picLocks noChangeAspect="1"/>
          </p:cNvPicPr>
          <p:nvPr/>
        </p:nvPicPr>
        <p:blipFill rotWithShape="1">
          <a:blip r:embed="rId3">
            <a:extLst>
              <a:ext uri="{28A0092B-C50C-407E-A947-70E740481C1C}">
                <a14:useLocalDpi xmlns:a14="http://schemas.microsoft.com/office/drawing/2010/main" val="0"/>
              </a:ext>
            </a:extLst>
          </a:blip>
          <a:srcRect l="3161" t="12560" r="35038" b="41460"/>
          <a:stretch/>
        </p:blipFill>
        <p:spPr>
          <a:xfrm>
            <a:off x="741821" y="2478316"/>
            <a:ext cx="7660358" cy="3678734"/>
          </a:xfrm>
          <a:prstGeom prst="rect">
            <a:avLst/>
          </a:prstGeom>
        </p:spPr>
      </p:pic>
    </p:spTree>
    <p:extLst>
      <p:ext uri="{BB962C8B-B14F-4D97-AF65-F5344CB8AC3E}">
        <p14:creationId xmlns:p14="http://schemas.microsoft.com/office/powerpoint/2010/main" val="9458831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 &amp; Storage</a:t>
            </a:r>
          </a:p>
          <a:p>
            <a:pPr lvl="1"/>
            <a:endParaRPr lang="en-US" dirty="0"/>
          </a:p>
          <a:p>
            <a:r>
              <a:rPr lang="en-US" dirty="0"/>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solidFill>
                  <a:srgbClr val="0000FF"/>
                </a:solidFill>
                <a:hlinkClick r:id="rId2">
                  <a:extLst>
                    <a:ext uri="{A12FA001-AC4F-418D-AE19-62706E023703}">
                      <ahyp:hlinkClr xmlns:ahyp="http://schemas.microsoft.com/office/drawing/2018/hyperlinkcolor" val="tx"/>
                    </a:ext>
                  </a:extLst>
                </a:hlinkClick>
              </a:rPr>
              <a:t>"GateKeeper: A New Hardware Architecture for Accelerating Pre-Alignment in DNA Short Read Mapping"</a:t>
            </a:r>
            <a:br>
              <a:rPr lang="en-US" sz="2200" dirty="0">
                <a:solidFill>
                  <a:srgbClr val="0000FF"/>
                </a:solidFill>
              </a:rPr>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8358601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name="Visio" r:id="rId3" imgW="5981295" imgH="2367465" progId="Visio.Drawing.11">
                  <p:embed/>
                </p:oleObj>
              </mc:Choice>
              <mc:Fallback>
                <p:oleObj name="Visio" r:id="rId3" imgW="5981295" imgH="2367465" progId="Visio.Drawing.11">
                  <p:embed/>
                  <p:pic>
                    <p:nvPicPr>
                      <p:cNvPr id="5" name="Object 4"/>
                      <p:cNvPicPr/>
                      <p:nvPr/>
                    </p:nvPicPr>
                    <p:blipFill>
                      <a:blip r:embed="rId4"/>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FPGA Chip Layout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nvGraphicFramePr>
        <p:xfrm>
          <a:off x="1619672" y="1126863"/>
          <a:ext cx="5149552" cy="5182457"/>
        </p:xfrm>
        <a:graphic>
          <a:graphicData uri="http://schemas.openxmlformats.org/presentationml/2006/ole">
            <mc:AlternateContent xmlns:mc="http://schemas.openxmlformats.org/markup-compatibility/2006">
              <mc:Choice xmlns:v="urn:schemas-microsoft-com:vml" Requires="v">
                <p:oleObj name="Visio" r:id="rId2" imgW="6521839" imgH="6811806" progId="Visio.Drawing.11">
                  <p:embed/>
                </p:oleObj>
              </mc:Choice>
              <mc:Fallback>
                <p:oleObj name="Visio" r:id="rId2" imgW="6521839" imgH="6811806" progId="Visio.Drawing.11">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126863"/>
                        <a:ext cx="5149552" cy="5182457"/>
                      </a:xfrm>
                      <a:prstGeom prst="rect">
                        <a:avLst/>
                      </a:prstGeom>
                      <a:noFill/>
                    </p:spPr>
                  </p:pic>
                </p:oleObj>
              </mc:Fallback>
            </mc:AlternateContent>
          </a:graphicData>
        </a:graphic>
      </p:graphicFrame>
      <p:sp>
        <p:nvSpPr>
          <p:cNvPr id="7" name="Rectangle 6"/>
          <p:cNvSpPr/>
          <p:nvPr/>
        </p:nvSpPr>
        <p:spPr>
          <a:xfrm>
            <a:off x="6732240" y="2996952"/>
            <a:ext cx="2321725" cy="223298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strike="noStrike" kern="1200" cap="none" spc="0" normalizeH="0" baseline="0" noProof="0" dirty="0">
                <a:ln>
                  <a:noFill/>
                </a:ln>
                <a:solidFill>
                  <a:srgbClr val="0000FF"/>
                </a:solidFill>
                <a:effectLst/>
                <a:uLnTx/>
                <a:uFillTx/>
                <a:latin typeface="Tahoma"/>
                <a:ea typeface="+mn-ea"/>
                <a:cs typeface="+mn-cs"/>
              </a:rPr>
              <a:t>Read length: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Tahoma"/>
                <a:ea typeface="+mn-ea"/>
                <a:cs typeface="+mn-cs"/>
              </a:rPr>
              <a:t>300 bp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i="0" strike="noStrike" kern="1200" cap="none" spc="0" normalizeH="0" baseline="0" noProof="0" dirty="0">
                <a:ln>
                  <a:noFill/>
                </a:ln>
                <a:solidFill>
                  <a:srgbClr val="0000FF"/>
                </a:solidFill>
                <a:effectLst/>
                <a:uLnTx/>
                <a:uFillTx/>
                <a:latin typeface="Tahoma"/>
                <a:ea typeface="+mn-ea"/>
                <a:cs typeface="+mn-cs"/>
              </a:rPr>
              <a:t>Error threshold: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Tahoma"/>
                <a:ea typeface="+mn-ea"/>
                <a:cs typeface="+mn-cs"/>
              </a:rPr>
              <a:t>E=15</a:t>
            </a:r>
          </a:p>
        </p:txBody>
      </p:sp>
    </p:spTree>
    <p:extLst>
      <p:ext uri="{BB962C8B-B14F-4D97-AF65-F5344CB8AC3E}">
        <p14:creationId xmlns:p14="http://schemas.microsoft.com/office/powerpoint/2010/main" val="183980532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GateKeeper</a:t>
            </a:r>
            <a:r>
              <a:rPr lang="en-US"/>
              <a:t> Conclusions</a:t>
            </a:r>
          </a:p>
        </p:txBody>
      </p:sp>
      <p:sp>
        <p:nvSpPr>
          <p:cNvPr id="3" name="Content Placeholder 2"/>
          <p:cNvSpPr>
            <a:spLocks noGrp="1"/>
          </p:cNvSpPr>
          <p:nvPr>
            <p:ph idx="1"/>
          </p:nvPr>
        </p:nvSpPr>
        <p:spPr>
          <a:xfrm>
            <a:off x="228600" y="1268760"/>
            <a:ext cx="8735888" cy="4876800"/>
          </a:xfrm>
        </p:spPr>
        <p:txBody>
          <a:bodyPr/>
          <a:lstStyle/>
          <a:p>
            <a:r>
              <a:rPr lang="en-US" dirty="0">
                <a:solidFill>
                  <a:srgbClr val="FF0000"/>
                </a:solidFill>
              </a:rPr>
              <a:t>FPGA-based </a:t>
            </a:r>
            <a:r>
              <a:rPr lang="en-US" dirty="0"/>
              <a:t>pre-alignment </a:t>
            </a:r>
            <a:r>
              <a:rPr lang="en-US" dirty="0">
                <a:solidFill>
                  <a:srgbClr val="0000FF"/>
                </a:solidFill>
              </a:rPr>
              <a:t>greatly</a:t>
            </a:r>
            <a:r>
              <a:rPr lang="en-US" dirty="0"/>
              <a:t> speeds up read mapping</a:t>
            </a:r>
          </a:p>
          <a:p>
            <a:pPr lvl="1"/>
            <a:r>
              <a:rPr lang="en-US" dirty="0">
                <a:solidFill>
                  <a:srgbClr val="FF0000"/>
                </a:solidFill>
              </a:rPr>
              <a:t>10x speedup </a:t>
            </a:r>
            <a:r>
              <a:rPr lang="en-US" dirty="0"/>
              <a:t>of a state-of-the-art mapper (</a:t>
            </a:r>
            <a:r>
              <a:rPr lang="en-US" dirty="0" err="1"/>
              <a:t>mrFAST</a:t>
            </a:r>
            <a:r>
              <a:rPr lang="en-US" dirty="0"/>
              <a:t>)</a:t>
            </a:r>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a:t>FPGA-based pre-alignment can be </a:t>
            </a:r>
            <a:r>
              <a:rPr lang="en-US" dirty="0">
                <a:solidFill>
                  <a:srgbClr val="FF0000"/>
                </a:solidFill>
              </a:rPr>
              <a:t>integrated</a:t>
            </a:r>
            <a:r>
              <a:rPr lang="en-US" dirty="0"/>
              <a:t> with the </a:t>
            </a:r>
            <a:r>
              <a:rPr lang="en-US" dirty="0">
                <a:solidFill>
                  <a:srgbClr val="FF0000"/>
                </a:solidFill>
              </a:rPr>
              <a:t>sequencer</a:t>
            </a:r>
          </a:p>
          <a:p>
            <a:pPr lvl="1"/>
            <a:r>
              <a:rPr lang="en-US" dirty="0"/>
              <a:t>It can help to hide the complexity and details of the FPGA</a:t>
            </a:r>
          </a:p>
          <a:p>
            <a:pPr lvl="1"/>
            <a:r>
              <a:rPr lang="en-US" dirty="0">
                <a:solidFill>
                  <a:srgbClr val="0000FF"/>
                </a:solidFill>
              </a:rPr>
              <a:t>Enables </a:t>
            </a:r>
            <a:r>
              <a:rPr lang="en-US" b="1" dirty="0">
                <a:solidFill>
                  <a:srgbClr val="0000FF"/>
                </a:solidFill>
              </a:rPr>
              <a:t>real-time filtering </a:t>
            </a:r>
            <a:r>
              <a:rPr lang="en-US" dirty="0">
                <a:solidFill>
                  <a:srgbClr val="0000FF"/>
                </a:solidFill>
              </a:rPr>
              <a:t>while sequencing</a:t>
            </a:r>
          </a:p>
          <a:p>
            <a:pPr lvl="1"/>
            <a:r>
              <a:rPr lang="en-US" dirty="0">
                <a:solidFill>
                  <a:srgbClr val="0000FF"/>
                </a:solidFill>
              </a:rPr>
              <a:t>Paves the way to </a:t>
            </a:r>
            <a:r>
              <a:rPr lang="en-US" b="1" dirty="0">
                <a:solidFill>
                  <a:srgbClr val="0000FF"/>
                </a:solidFill>
              </a:rPr>
              <a:t>on-device genome analysis</a:t>
            </a:r>
            <a:endParaRPr lang="en-US" b="1" dirty="0"/>
          </a:p>
          <a:p>
            <a:pPr marL="0" indent="0">
              <a:buNone/>
            </a:pPr>
            <a:endParaRPr lang="en-US" sz="2800" dirty="0"/>
          </a:p>
          <a:p>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78093143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dirty="0"/>
              <a:t>More on GateKeeper</a:t>
            </a:r>
            <a:endParaRPr lang="en-US" dirty="0">
              <a:solidFill>
                <a:srgbClr val="006633"/>
              </a:solidFill>
            </a:endParaRP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solidFill>
                  <a:srgbClr val="0000FF"/>
                </a:solidFill>
                <a:hlinkClick r:id="rId2">
                  <a:extLst>
                    <a:ext uri="{A12FA001-AC4F-418D-AE19-62706E023703}">
                      <ahyp:hlinkClr xmlns:ahyp="http://schemas.microsoft.com/office/drawing/2018/hyperlinkcolor" val="tx"/>
                    </a:ext>
                  </a:extLst>
                </a:hlinkClick>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9984634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C0BA9032-E454-4549-A5B5-ED2FFF9B48F6}"/>
              </a:ext>
            </a:extLst>
          </p:cNvPr>
          <p:cNvSpPr>
            <a:spLocks noGrp="1" noChangeArrowheads="1"/>
          </p:cNvSpPr>
          <p:nvPr>
            <p:ph type="title"/>
          </p:nvPr>
        </p:nvSpPr>
        <p:spPr>
          <a:xfrm>
            <a:off x="228600" y="152400"/>
            <a:ext cx="8915400" cy="1066800"/>
          </a:xfrm>
        </p:spPr>
        <p:txBody>
          <a:bodyPr/>
          <a:lstStyle/>
          <a:p>
            <a:r>
              <a:rPr lang="en-US" altLang="en-US" sz="3800" dirty="0"/>
              <a:t>Algorithm-Arch-Device Co-Design is Critical</a:t>
            </a:r>
          </a:p>
        </p:txBody>
      </p:sp>
      <p:sp>
        <p:nvSpPr>
          <p:cNvPr id="277506" name="Content Placeholder 2">
            <a:extLst>
              <a:ext uri="{FF2B5EF4-FFF2-40B4-BE49-F238E27FC236}">
                <a16:creationId xmlns:a16="http://schemas.microsoft.com/office/drawing/2014/main" id="{281812F4-8401-8A40-97FF-DB827DE7A4ED}"/>
              </a:ext>
            </a:extLst>
          </p:cNvPr>
          <p:cNvSpPr>
            <a:spLocks noGrp="1" noChangeArrowheads="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89B71706-8BED-F442-8971-B8568724DC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85D8F-B845-BB48-BA80-B7F93FEB1A49}"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959B9344-D19A-2D41-AE41-D62E609FC875}"/>
              </a:ext>
            </a:extLst>
          </p:cNvPr>
          <p:cNvSpPr txBox="1">
            <a:spLocks noChangeArrowheads="1"/>
          </p:cNvSpPr>
          <p:nvPr/>
        </p:nvSpPr>
        <p:spPr bwMode="auto">
          <a:xfrm>
            <a:off x="3248025" y="36909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7C4BD413-256F-804C-A912-33BF955D779D}"/>
              </a:ext>
            </a:extLst>
          </p:cNvPr>
          <p:cNvSpPr txBox="1">
            <a:spLocks noChangeAspect="1" noChangeArrowheads="1"/>
          </p:cNvSpPr>
          <p:nvPr/>
        </p:nvSpPr>
        <p:spPr bwMode="auto">
          <a:xfrm>
            <a:off x="3248025" y="33194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SW/HW Interface</a:t>
            </a:r>
          </a:p>
        </p:txBody>
      </p:sp>
      <p:sp>
        <p:nvSpPr>
          <p:cNvPr id="7" name="Text Box 19">
            <a:extLst>
              <a:ext uri="{FF2B5EF4-FFF2-40B4-BE49-F238E27FC236}">
                <a16:creationId xmlns:a16="http://schemas.microsoft.com/office/drawing/2014/main" id="{B9AA388C-D761-2E48-878A-F4413ABC67B1}"/>
              </a:ext>
            </a:extLst>
          </p:cNvPr>
          <p:cNvSpPr txBox="1">
            <a:spLocks noChangeAspect="1" noChangeArrowheads="1"/>
          </p:cNvSpPr>
          <p:nvPr/>
        </p:nvSpPr>
        <p:spPr bwMode="auto">
          <a:xfrm>
            <a:off x="3244850" y="26543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B8AE1440-B0CA-254A-8992-48EE47078E5D}"/>
              </a:ext>
            </a:extLst>
          </p:cNvPr>
          <p:cNvSpPr txBox="1">
            <a:spLocks noChangeAspect="1" noChangeArrowheads="1"/>
          </p:cNvSpPr>
          <p:nvPr/>
        </p:nvSpPr>
        <p:spPr bwMode="auto">
          <a:xfrm>
            <a:off x="3244850" y="22828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284B2756-DCD2-CB4A-A497-A7E3258D80D8}"/>
              </a:ext>
            </a:extLst>
          </p:cNvPr>
          <p:cNvSpPr txBox="1">
            <a:spLocks noChangeAspect="1" noChangeArrowheads="1"/>
          </p:cNvSpPr>
          <p:nvPr/>
        </p:nvSpPr>
        <p:spPr bwMode="auto">
          <a:xfrm>
            <a:off x="3244850" y="1916113"/>
            <a:ext cx="2043113" cy="366712"/>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4A5CD7D2-75F2-4340-AD85-3DA75A4D8BD3}"/>
              </a:ext>
            </a:extLst>
          </p:cNvPr>
          <p:cNvSpPr txBox="1">
            <a:spLocks noChangeAspect="1" noChangeArrowheads="1"/>
          </p:cNvSpPr>
          <p:nvPr/>
        </p:nvSpPr>
        <p:spPr bwMode="auto">
          <a:xfrm>
            <a:off x="3248025" y="40640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a:extLst>
              <a:ext uri="{FF2B5EF4-FFF2-40B4-BE49-F238E27FC236}">
                <a16:creationId xmlns:a16="http://schemas.microsoft.com/office/drawing/2014/main" id="{8FF071FC-8054-5545-9246-15BBD8947BE7}"/>
              </a:ext>
            </a:extLst>
          </p:cNvPr>
          <p:cNvSpPr txBox="1">
            <a:spLocks noChangeAspect="1" noChangeArrowheads="1"/>
          </p:cNvSpPr>
          <p:nvPr/>
        </p:nvSpPr>
        <p:spPr bwMode="auto">
          <a:xfrm>
            <a:off x="3248025" y="44354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B8807EAF-3E7A-2E4F-A579-A5C0F20A55C3}"/>
              </a:ext>
            </a:extLst>
          </p:cNvPr>
          <p:cNvSpPr txBox="1">
            <a:spLocks noChangeAspect="1" noChangeArrowheads="1"/>
          </p:cNvSpPr>
          <p:nvPr/>
        </p:nvSpPr>
        <p:spPr bwMode="auto">
          <a:xfrm>
            <a:off x="3248025" y="2997200"/>
            <a:ext cx="2041525" cy="3270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System Software</a:t>
            </a:r>
          </a:p>
        </p:txBody>
      </p:sp>
      <p:sp>
        <p:nvSpPr>
          <p:cNvPr id="14" name="Text Box 23">
            <a:extLst>
              <a:ext uri="{FF2B5EF4-FFF2-40B4-BE49-F238E27FC236}">
                <a16:creationId xmlns:a16="http://schemas.microsoft.com/office/drawing/2014/main" id="{91425FE6-E37E-7E4F-B0E3-BFAA7BB143C7}"/>
              </a:ext>
            </a:extLst>
          </p:cNvPr>
          <p:cNvSpPr txBox="1">
            <a:spLocks noChangeAspect="1" noChangeArrowheads="1"/>
          </p:cNvSpPr>
          <p:nvPr/>
        </p:nvSpPr>
        <p:spPr bwMode="auto">
          <a:xfrm>
            <a:off x="3249613" y="47910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6" name="Rounded Rectangle 15">
            <a:extLst>
              <a:ext uri="{FF2B5EF4-FFF2-40B4-BE49-F238E27FC236}">
                <a16:creationId xmlns:a16="http://schemas.microsoft.com/office/drawing/2014/main" id="{A71EA216-5C4D-3D45-839A-67809AE444B6}"/>
              </a:ext>
            </a:extLst>
          </p:cNvPr>
          <p:cNvSpPr>
            <a:spLocks noChangeArrowheads="1"/>
          </p:cNvSpPr>
          <p:nvPr/>
        </p:nvSpPr>
        <p:spPr bwMode="auto">
          <a:xfrm rot="5400000">
            <a:off x="3140075" y="2393951"/>
            <a:ext cx="2232025" cy="2286000"/>
          </a:xfrm>
          <a:prstGeom prst="roundRect">
            <a:avLst>
              <a:gd name="adj" fmla="val 16667"/>
            </a:avLst>
          </a:prstGeom>
          <a:noFill/>
          <a:ln w="44450">
            <a:solidFill>
              <a:srgbClr val="0000FF"/>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8C58E4F8-1C59-F946-A9A5-CE2A86B0DDA5}"/>
              </a:ext>
            </a:extLst>
          </p:cNvPr>
          <p:cNvSpPr txBox="1">
            <a:spLocks noChangeArrowheads="1"/>
          </p:cNvSpPr>
          <p:nvPr/>
        </p:nvSpPr>
        <p:spPr bwMode="auto">
          <a:xfrm>
            <a:off x="-31750" y="32845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Computer Architecture (expanded view)</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030124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228600" y="152400"/>
            <a:ext cx="8915400" cy="1066800"/>
          </a:xfrm>
        </p:spPr>
        <p:txBody>
          <a:bodyPr>
            <a:noAutofit/>
          </a:bodyPr>
          <a:lstStyle/>
          <a:p>
            <a:r>
              <a:rPr lang="en-US" sz="3600" dirty="0"/>
              <a:t>A Bright Future for Intelligent Genome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166106261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Shouji </a:t>
            </a:r>
            <a:r>
              <a:rPr lang="en-US" dirty="0">
                <a:solidFill>
                  <a:srgbClr val="006633"/>
                </a:solidFill>
              </a:rPr>
              <a:t>(</a:t>
            </a:r>
            <a:r>
              <a:rPr lang="ja-JP" altLang="en-US">
                <a:solidFill>
                  <a:srgbClr val="006633"/>
                </a:solidFill>
              </a:rPr>
              <a:t>障子</a:t>
            </a:r>
            <a:r>
              <a:rPr lang="en-US" altLang="ja-JP" dirty="0">
                <a:solidFill>
                  <a:srgbClr val="006633"/>
                </a:solidFill>
              </a:rPr>
              <a:t>)</a:t>
            </a:r>
            <a:r>
              <a:rPr lang="en-US" sz="3600" dirty="0"/>
              <a:t> </a:t>
            </a:r>
            <a:r>
              <a:rPr lang="en-US" sz="3000" b="1" dirty="0"/>
              <a:t>[Alser+, Bioinformatics 2019]</a:t>
            </a:r>
          </a:p>
        </p:txBody>
      </p:sp>
      <p:pic>
        <p:nvPicPr>
          <p:cNvPr id="7" name="Content Placeholder 6">
            <a:extLst>
              <a:ext uri="{FF2B5EF4-FFF2-40B4-BE49-F238E27FC236}">
                <a16:creationId xmlns:a16="http://schemas.microsoft.com/office/drawing/2014/main" id="{B4B2A96C-30FF-114A-9994-B69E4AA50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7" t="20040" r="30684" b="41570"/>
          <a:stretch/>
        </p:blipFill>
        <p:spPr>
          <a:xfrm>
            <a:off x="1259632" y="2627084"/>
            <a:ext cx="7262274" cy="4104764"/>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700" b="0" i="0" u="none" strike="noStrike" kern="1200" cap="none" spc="0" normalizeH="0" baseline="0" noProof="0" dirty="0">
                <a:ln>
                  <a:noFill/>
                </a:ln>
                <a:solidFill>
                  <a:srgbClr val="000000"/>
                </a:solidFill>
                <a:effectLst/>
                <a:uLnTx/>
                <a:uFillTx/>
                <a:latin typeface="Tahoma"/>
                <a:ea typeface="+mn-ea"/>
                <a:cs typeface="+mn-cs"/>
              </a:rPr>
              <a:t>, Hasan Hassan, Akash Kumar, Onur Mutlu, and Can Alkan,</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"Shouji: A Fast and Efficient Pre-Alignment Filter for Sequence Alignment"</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700" b="0" i="0" u="none" strike="noStrike" kern="1200" cap="none" spc="0" normalizeH="0" baseline="0" noProof="0" dirty="0">
                <a:ln>
                  <a:noFill/>
                </a:ln>
                <a:solidFill>
                  <a:srgbClr val="000000"/>
                </a:solidFill>
                <a:effectLst/>
                <a:uLnTx/>
                <a:uFillTx/>
                <a:latin typeface="Tahoma"/>
                <a:ea typeface="+mn-ea"/>
                <a:cs typeface="+mn-cs"/>
              </a:rPr>
              <a:t>, [published online, March 28], 2019.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7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4453142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Hardware Implementation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nvGraphicFramePr>
        <p:xfrm>
          <a:off x="1049723" y="908720"/>
          <a:ext cx="7044555" cy="5391271"/>
        </p:xfrm>
        <a:graphic>
          <a:graphicData uri="http://schemas.openxmlformats.org/presentationml/2006/ole">
            <mc:AlternateContent xmlns:mc="http://schemas.openxmlformats.org/markup-compatibility/2006">
              <mc:Choice xmlns:v="urn:schemas-microsoft-com:vml" Requires="v">
                <p:oleObj name="Visio" r:id="rId2" imgW="3862369" imgH="2955572" progId="Visio.Drawing.11">
                  <p:embed/>
                </p:oleObj>
              </mc:Choice>
              <mc:Fallback>
                <p:oleObj name="Visio" r:id="rId2" imgW="3862369" imgH="2955572" progId="Visio.Drawing.11">
                  <p:embed/>
                  <p:pic>
                    <p:nvPicPr>
                      <p:cNvPr id="5" name="Object 4"/>
                      <p:cNvPicPr/>
                      <p:nvPr/>
                    </p:nvPicPr>
                    <p:blipFill>
                      <a:blip r:embed="rId3"/>
                      <a:stretch>
                        <a:fillRect/>
                      </a:stretch>
                    </p:blipFill>
                    <p:spPr>
                      <a:xfrm>
                        <a:off x="1049723" y="908720"/>
                        <a:ext cx="7044555" cy="5391271"/>
                      </a:xfrm>
                      <a:prstGeom prst="rect">
                        <a:avLst/>
                      </a:prstGeom>
                    </p:spPr>
                  </p:pic>
                </p:oleObj>
              </mc:Fallback>
            </mc:AlternateContent>
          </a:graphicData>
        </a:graphic>
      </p:graphicFrame>
      <p:sp>
        <p:nvSpPr>
          <p:cNvPr id="6" name="TextBox 5"/>
          <p:cNvSpPr txBox="1"/>
          <p:nvPr/>
        </p:nvSpPr>
        <p:spPr>
          <a:xfrm>
            <a:off x="6553200" y="1719323"/>
            <a:ext cx="936104" cy="4524315"/>
          </a:xfrm>
          <a:prstGeom prst="rect">
            <a:avLst/>
          </a:prstGeom>
          <a:solidFill>
            <a:schemeClr val="bg1"/>
          </a:solid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1111</a:t>
            </a:r>
          </a:p>
        </p:txBody>
      </p:sp>
      <p:sp>
        <p:nvSpPr>
          <p:cNvPr id="7" name="Left Arrow 6"/>
          <p:cNvSpPr/>
          <p:nvPr/>
        </p:nvSpPr>
        <p:spPr>
          <a:xfrm>
            <a:off x="5148064" y="4001834"/>
            <a:ext cx="1296144" cy="445491"/>
          </a:xfrm>
          <a:prstGeom prst="leftArrow">
            <a:avLst>
              <a:gd name="adj1" fmla="val 50000"/>
              <a:gd name="adj2" fmla="val 555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21DA912E-7E42-4040-ACD3-0908CAFD4A7E}"/>
              </a:ext>
            </a:extLst>
          </p:cNvPr>
          <p:cNvSpPr txBox="1"/>
          <p:nvPr/>
        </p:nvSpPr>
        <p:spPr>
          <a:xfrm>
            <a:off x="228600" y="980728"/>
            <a:ext cx="8610600" cy="707886"/>
          </a:xfrm>
          <a:prstGeom prst="rect">
            <a:avLst/>
          </a:prstGeom>
          <a:solidFill>
            <a:schemeClr val="accent5">
              <a:lumMod val="60000"/>
              <a:lumOff val="40000"/>
            </a:schemeClr>
          </a:solidFill>
        </p:spPr>
        <p:txBody>
          <a:bodyPr wrap="square" rtlCol="0" anchor="ctr">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Counting is performed </a:t>
            </a:r>
            <a:r>
              <a:rPr kumimoji="0" lang="en-US" sz="2000" b="0" i="0" u="none" strike="noStrike" kern="1200" cap="none" spc="0" normalizeH="0" baseline="0" noProof="0" dirty="0">
                <a:ln>
                  <a:noFill/>
                </a:ln>
                <a:solidFill>
                  <a:srgbClr val="0000FF"/>
                </a:solidFill>
                <a:effectLst/>
                <a:uLnTx/>
                <a:uFillTx/>
                <a:latin typeface="Tahoma"/>
                <a:ea typeface="+mn-ea"/>
                <a:cs typeface="+mn-cs"/>
              </a:rPr>
              <a:t>concurrently</a:t>
            </a:r>
            <a:r>
              <a:rPr kumimoji="0" lang="en-US" sz="2000" b="0" i="0" u="none" strike="noStrike" kern="1200" cap="none" spc="0" normalizeH="0" baseline="0" noProof="0" dirty="0">
                <a:ln>
                  <a:noFill/>
                </a:ln>
                <a:solidFill>
                  <a:srgbClr val="000000"/>
                </a:solidFill>
                <a:effectLst/>
                <a:uLnTx/>
                <a:uFillTx/>
                <a:latin typeface="Tahoma"/>
                <a:ea typeface="+mn-ea"/>
                <a:cs typeface="+mn-cs"/>
              </a:rPr>
              <a:t> for </a:t>
            </a:r>
            <a:r>
              <a:rPr kumimoji="0" lang="en-US" sz="2000" b="0" u="none" strike="noStrike" kern="1200" cap="none" spc="0" normalizeH="0" baseline="0" noProof="0" dirty="0">
                <a:ln>
                  <a:noFill/>
                </a:ln>
                <a:solidFill>
                  <a:srgbClr val="0000FF"/>
                </a:solidFill>
                <a:effectLst/>
                <a:uLnTx/>
                <a:uFillTx/>
                <a:latin typeface="Tahoma"/>
                <a:ea typeface="+mn-ea"/>
                <a:cs typeface="+mn-cs"/>
              </a:rPr>
              <a:t>all</a:t>
            </a:r>
            <a:r>
              <a:rPr kumimoji="0" lang="en-US" sz="2000" b="0" i="0" u="none" strike="noStrike" kern="1200" cap="none" spc="0" normalizeH="0" baseline="0" noProof="0" dirty="0">
                <a:ln>
                  <a:noFill/>
                </a:ln>
                <a:solidFill>
                  <a:srgbClr val="000000"/>
                </a:solidFill>
                <a:effectLst/>
                <a:uLnTx/>
                <a:uFillTx/>
                <a:latin typeface="Tahoma"/>
                <a:ea typeface="+mn-ea"/>
                <a:cs typeface="+mn-cs"/>
              </a:rPr>
              <a:t> </a:t>
            </a:r>
            <a:r>
              <a:rPr kumimoji="0" lang="en-US" sz="2000" b="0" i="0" u="none" strike="noStrike" kern="1200" cap="none" spc="0" normalizeH="0" baseline="0" noProof="0" dirty="0">
                <a:ln>
                  <a:noFill/>
                </a:ln>
                <a:solidFill>
                  <a:srgbClr val="0000FF"/>
                </a:solidFill>
                <a:effectLst/>
                <a:uLnTx/>
                <a:uFillTx/>
                <a:latin typeface="Tahoma"/>
                <a:ea typeface="+mn-ea"/>
                <a:cs typeface="+mn-cs"/>
              </a:rPr>
              <a:t>bit-vectors</a:t>
            </a:r>
            <a:r>
              <a:rPr kumimoji="0" lang="en-US" sz="2000" b="0" i="0" u="none" strike="noStrike" kern="1200" cap="none" spc="0" normalizeH="0" noProof="0" dirty="0">
                <a:ln>
                  <a:noFill/>
                </a:ln>
                <a:solidFill>
                  <a:srgbClr val="0000FF"/>
                </a:solidFill>
                <a:effectLst/>
                <a:uLnTx/>
                <a:uFillTx/>
                <a:latin typeface="Tahoma"/>
                <a:ea typeface="+mn-ea"/>
                <a:cs typeface="+mn-cs"/>
              </a:rPr>
              <a:t> and </a:t>
            </a:r>
          </a:p>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noProof="0" dirty="0">
                <a:ln>
                  <a:noFill/>
                </a:ln>
                <a:solidFill>
                  <a:srgbClr val="0000FF"/>
                </a:solidFill>
                <a:effectLst/>
                <a:uLnTx/>
                <a:uFillTx/>
                <a:latin typeface="Tahoma"/>
                <a:ea typeface="+mn-ea"/>
                <a:cs typeface="+mn-cs"/>
              </a:rPr>
              <a:t>a</a:t>
            </a:r>
            <a:r>
              <a:rPr kumimoji="0" lang="en-US" sz="2000" b="0" i="0" u="none" strike="noStrike" kern="1200" cap="none" spc="0" normalizeH="0" baseline="0" noProof="0" dirty="0">
                <a:ln>
                  <a:noFill/>
                </a:ln>
                <a:solidFill>
                  <a:srgbClr val="0000FF"/>
                </a:solidFill>
                <a:effectLst/>
                <a:uLnTx/>
                <a:uFillTx/>
                <a:latin typeface="Tahoma"/>
                <a:ea typeface="+mn-ea"/>
                <a:cs typeface="+mn-cs"/>
              </a:rPr>
              <a:t>ll sliding windows</a:t>
            </a:r>
            <a:r>
              <a:rPr kumimoji="0" lang="en-US" sz="2000" b="0" i="0" u="none" strike="noStrike" kern="1200" cap="none" spc="0" normalizeH="0" baseline="0" noProof="0" dirty="0">
                <a:ln>
                  <a:noFill/>
                </a:ln>
                <a:solidFill>
                  <a:srgbClr val="000000"/>
                </a:solidFill>
                <a:effectLst/>
                <a:uLnTx/>
                <a:uFillTx/>
                <a:latin typeface="Tahoma"/>
                <a:ea typeface="+mn-ea"/>
                <a:cs typeface="+mn-cs"/>
              </a:rPr>
              <a:t> in a single clock cycle using </a:t>
            </a:r>
            <a:r>
              <a:rPr kumimoji="0" lang="en-US" sz="2000" b="0" i="0" u="none" strike="noStrike" kern="1200" cap="none" spc="0" normalizeH="0" baseline="0" noProof="0" dirty="0">
                <a:ln>
                  <a:noFill/>
                </a:ln>
                <a:solidFill>
                  <a:srgbClr val="FF0000"/>
                </a:solidFill>
                <a:effectLst/>
                <a:uLnTx/>
                <a:uFillTx/>
                <a:latin typeface="Tahoma"/>
                <a:ea typeface="+mn-ea"/>
                <a:cs typeface="+mn-cs"/>
              </a:rPr>
              <a:t>multiple 4-input LUTs</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4312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250"/>
                                        <p:tgtEl>
                                          <p:spTgt spid="6">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up)">
                                      <p:cBhvr>
                                        <p:cTn id="10" dur="250"/>
                                        <p:tgtEl>
                                          <p:spTgt spid="6">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up)">
                                      <p:cBhvr>
                                        <p:cTn id="13" dur="250"/>
                                        <p:tgtEl>
                                          <p:spTgt spid="6">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up)">
                                      <p:cBhvr>
                                        <p:cTn id="16" dur="250"/>
                                        <p:tgtEl>
                                          <p:spTgt spid="6">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250"/>
                                        <p:tgtEl>
                                          <p:spTgt spid="6">
                                            <p:txEl>
                                              <p:pRg st="3" end="3"/>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up)">
                                      <p:cBhvr>
                                        <p:cTn id="22" dur="250"/>
                                        <p:tgtEl>
                                          <p:spTgt spid="6">
                                            <p:txEl>
                                              <p:pRg st="4" end="4"/>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up)">
                                      <p:cBhvr>
                                        <p:cTn id="25" dur="250"/>
                                        <p:tgtEl>
                                          <p:spTgt spid="6">
                                            <p:txEl>
                                              <p:pRg st="5" end="5"/>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wipe(up)">
                                      <p:cBhvr>
                                        <p:cTn id="28" dur="250"/>
                                        <p:tgtEl>
                                          <p:spTgt spid="6">
                                            <p:txEl>
                                              <p:pRg st="6" end="6"/>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wipe(up)">
                                      <p:cBhvr>
                                        <p:cTn id="31" dur="250"/>
                                        <p:tgtEl>
                                          <p:spTgt spid="6">
                                            <p:txEl>
                                              <p:pRg st="7" end="7"/>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wipe(up)">
                                      <p:cBhvr>
                                        <p:cTn id="34" dur="250"/>
                                        <p:tgtEl>
                                          <p:spTgt spid="6">
                                            <p:txEl>
                                              <p:pRg st="8" end="8"/>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up)">
                                      <p:cBhvr>
                                        <p:cTn id="37" dur="250"/>
                                        <p:tgtEl>
                                          <p:spTgt spid="6">
                                            <p:txEl>
                                              <p:pRg st="9" end="9"/>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wipe(up)">
                                      <p:cBhvr>
                                        <p:cTn id="40" dur="250"/>
                                        <p:tgtEl>
                                          <p:spTgt spid="6">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wipe(up)">
                                      <p:cBhvr>
                                        <p:cTn id="43" dur="250"/>
                                        <p:tgtEl>
                                          <p:spTgt spid="6">
                                            <p:txEl>
                                              <p:pRg st="11" end="11"/>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6">
                                            <p:txEl>
                                              <p:pRg st="12" end="12"/>
                                            </p:txEl>
                                          </p:spTgt>
                                        </p:tgtEl>
                                        <p:attrNameLst>
                                          <p:attrName>style.visibility</p:attrName>
                                        </p:attrNameLst>
                                      </p:cBhvr>
                                      <p:to>
                                        <p:strVal val="visible"/>
                                      </p:to>
                                    </p:set>
                                    <p:animEffect transition="in" filter="wipe(up)">
                                      <p:cBhvr>
                                        <p:cTn id="46" dur="250"/>
                                        <p:tgtEl>
                                          <p:spTgt spid="6">
                                            <p:txEl>
                                              <p:pRg st="12" end="12"/>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
                                            <p:txEl>
                                              <p:pRg st="13" end="13"/>
                                            </p:txEl>
                                          </p:spTgt>
                                        </p:tgtEl>
                                        <p:attrNameLst>
                                          <p:attrName>style.visibility</p:attrName>
                                        </p:attrNameLst>
                                      </p:cBhvr>
                                      <p:to>
                                        <p:strVal val="visible"/>
                                      </p:to>
                                    </p:set>
                                    <p:animEffect transition="in" filter="wipe(up)">
                                      <p:cBhvr>
                                        <p:cTn id="49" dur="250"/>
                                        <p:tgtEl>
                                          <p:spTgt spid="6">
                                            <p:txEl>
                                              <p:pRg st="13" end="13"/>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xEl>
                                              <p:pRg st="14" end="14"/>
                                            </p:txEl>
                                          </p:spTgt>
                                        </p:tgtEl>
                                        <p:attrNameLst>
                                          <p:attrName>style.visibility</p:attrName>
                                        </p:attrNameLst>
                                      </p:cBhvr>
                                      <p:to>
                                        <p:strVal val="visible"/>
                                      </p:to>
                                    </p:set>
                                    <p:animEffect transition="in" filter="wipe(up)">
                                      <p:cBhvr>
                                        <p:cTn id="52" dur="250"/>
                                        <p:tgtEl>
                                          <p:spTgt spid="6">
                                            <p:txEl>
                                              <p:pRg st="14" end="14"/>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animEffect transition="in" filter="wipe(up)">
                                      <p:cBhvr>
                                        <p:cTn id="55" dur="250"/>
                                        <p:tgtEl>
                                          <p:spTgt spid="6">
                                            <p:txEl>
                                              <p:pRg st="15" end="15"/>
                                            </p:txEl>
                                          </p:spTgt>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right)">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dissolv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81F32-CBF9-E94D-A888-7F327824E4CE}"/>
              </a:ext>
            </a:extLst>
          </p:cNvPr>
          <p:cNvPicPr>
            <a:picLocks noChangeAspect="1"/>
          </p:cNvPicPr>
          <p:nvPr/>
        </p:nvPicPr>
        <p:blipFill>
          <a:blip r:embed="rId2"/>
          <a:stretch>
            <a:fillRect/>
          </a:stretch>
        </p:blipFill>
        <p:spPr>
          <a:xfrm>
            <a:off x="683568" y="2109396"/>
            <a:ext cx="7634053" cy="4273222"/>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err="1"/>
              <a:t>SneakySnake</a:t>
            </a:r>
            <a:r>
              <a:rPr lang="en-US" sz="3600" dirty="0"/>
              <a:t> </a:t>
            </a:r>
            <a:r>
              <a:rPr lang="en-US" sz="3000" b="1" dirty="0"/>
              <a:t>[Alser+, Bioinformatics 2020]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2292935"/>
          </a:xfrm>
          <a:prstGeom prst="rect">
            <a:avLst/>
          </a:prstGeom>
        </p:spPr>
        <p:txBody>
          <a:bodyPr wrap="square">
            <a:spAutoFit/>
          </a:bodyPr>
          <a:lstStyle/>
          <a:p>
            <a:r>
              <a:rPr lang="en-US" dirty="0"/>
              <a:t>Mohammed Alser, Taha </a:t>
            </a:r>
            <a:r>
              <a:rPr lang="en-US" dirty="0" err="1"/>
              <a:t>Shahroodi</a:t>
            </a:r>
            <a:r>
              <a:rPr lang="en-US" dirty="0"/>
              <a:t>, Juan-Gomez Luna, Can Alkan, and Onur Mutlu,</a:t>
            </a:r>
            <a:br>
              <a:rPr lang="en-US" dirty="0"/>
            </a:br>
            <a:r>
              <a:rPr lang="en-US" b="1" dirty="0">
                <a:solidFill>
                  <a:srgbClr val="0000FF"/>
                </a:solidFill>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lang="en-US" dirty="0"/>
            </a:br>
            <a:r>
              <a:rPr lang="en-US" b="1" i="1" dirty="0">
                <a:hlinkClick r:id="rId4"/>
              </a:rPr>
              <a:t>Bioinformatics</a:t>
            </a:r>
            <a:r>
              <a:rPr lang="en-US" dirty="0"/>
              <a:t>, to appear in 2020.</a:t>
            </a:r>
            <a:br>
              <a:rPr lang="en-US" dirty="0"/>
            </a:br>
            <a:r>
              <a:rPr lang="en-US" dirty="0"/>
              <a:t>[</a:t>
            </a:r>
            <a:r>
              <a:rPr lang="en-US" dirty="0">
                <a:hlinkClick r:id="rId5"/>
              </a:rPr>
              <a:t>Source Code</a:t>
            </a:r>
            <a:r>
              <a:rPr lang="en-US" dirty="0"/>
              <a:t>]</a:t>
            </a:r>
            <a:br>
              <a:rPr lang="en-US" dirty="0"/>
            </a:br>
            <a:r>
              <a:rPr lang="en-US" dirty="0"/>
              <a:t>[</a:t>
            </a:r>
            <a:r>
              <a:rPr lang="en-US" dirty="0">
                <a:hlinkClick r:id="rId6"/>
              </a:rPr>
              <a:t>Online link at Bioinformatics Journal</a:t>
            </a:r>
            <a:r>
              <a:rPr lang="en-US" dirty="0"/>
              <a:t>]</a:t>
            </a:r>
          </a:p>
          <a:p>
            <a:br>
              <a:rPr lang="en-US" sz="1600" dirty="0"/>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2117715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70C0"/>
                </a:solidFill>
                <a:effectLst/>
                <a:uLnTx/>
                <a:uFillTx/>
                <a:latin typeface="Tahoma"/>
                <a:ea typeface="+mn-ea"/>
                <a:cs typeface="+mn-cs"/>
              </a:rPr>
              <a:t>Key idea: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Reduce the approximate string matching problem to the </a:t>
            </a:r>
            <a:r>
              <a:rPr kumimoji="0" lang="en-US" sz="2200" b="0" i="0" u="none" strike="noStrike" kern="0" cap="none" spc="0" normalizeH="0" baseline="0" noProof="0" dirty="0">
                <a:ln>
                  <a:noFill/>
                </a:ln>
                <a:solidFill>
                  <a:srgbClr val="FF0000"/>
                </a:solidFill>
                <a:effectLst/>
                <a:uLnTx/>
                <a:uFillTx/>
                <a:latin typeface="Tahoma"/>
                <a:ea typeface="+mn-ea"/>
                <a:cs typeface="+mn-cs"/>
              </a:rPr>
              <a:t>Single Net Routing problem </a:t>
            </a:r>
            <a:r>
              <a:rPr kumimoji="0" lang="en-US" sz="2200" b="0" i="0" u="none" strike="noStrike" kern="0" cap="none" spc="0" normalizeH="0" baseline="0" noProof="0" dirty="0">
                <a:ln>
                  <a:noFill/>
                </a:ln>
                <a:solidFill>
                  <a:srgbClr val="000000"/>
                </a:solidFill>
                <a:effectLst/>
                <a:uLnTx/>
                <a:uFillTx/>
                <a:latin typeface="Tahoma"/>
                <a:ea typeface="+mn-ea"/>
                <a:cs typeface="+mn-cs"/>
              </a:rPr>
              <a:t>in VLSI chip layout</a:t>
            </a:r>
          </a:p>
        </p:txBody>
      </p:sp>
      <p:pic>
        <p:nvPicPr>
          <p:cNvPr id="6" name="Picture 5">
            <a:extLst>
              <a:ext uri="{FF2B5EF4-FFF2-40B4-BE49-F238E27FC236}">
                <a16:creationId xmlns:a16="http://schemas.microsoft.com/office/drawing/2014/main" id="{CA921128-6AA3-A64C-9F07-42617769623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88389" y="3568142"/>
            <a:ext cx="4589511" cy="2297336"/>
          </a:xfrm>
          <a:prstGeom prst="rect">
            <a:avLst/>
          </a:prstGeom>
        </p:spPr>
      </p:pic>
      <p:pic>
        <p:nvPicPr>
          <p:cNvPr id="7" name="Picture 6" descr="Image result for snake cartoon">
            <a:extLst>
              <a:ext uri="{FF2B5EF4-FFF2-40B4-BE49-F238E27FC236}">
                <a16:creationId xmlns:a16="http://schemas.microsoft.com/office/drawing/2014/main" id="{CB63B92B-9289-FE4A-B9FD-A9FCC11BDDD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3763281"/>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D11CA364-7394-F446-A6C1-4B311651A7F5}"/>
              </a:ext>
            </a:extLst>
          </p:cNvPr>
          <p:cNvSpPr/>
          <p:nvPr/>
        </p:nvSpPr>
        <p:spPr>
          <a:xfrm>
            <a:off x="2077768" y="4463237"/>
            <a:ext cx="407305" cy="250668"/>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9" name="Right Arrow 8">
            <a:extLst>
              <a:ext uri="{FF2B5EF4-FFF2-40B4-BE49-F238E27FC236}">
                <a16:creationId xmlns:a16="http://schemas.microsoft.com/office/drawing/2014/main" id="{52BD52FD-837F-CB4E-AA90-1A144AEF2CC0}"/>
              </a:ext>
            </a:extLst>
          </p:cNvPr>
          <p:cNvSpPr/>
          <p:nvPr/>
        </p:nvSpPr>
        <p:spPr>
          <a:xfrm>
            <a:off x="6889190" y="4463237"/>
            <a:ext cx="386242" cy="237705"/>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1" name="Picture 10">
            <a:extLst>
              <a:ext uri="{FF2B5EF4-FFF2-40B4-BE49-F238E27FC236}">
                <a16:creationId xmlns:a16="http://schemas.microsoft.com/office/drawing/2014/main" id="{F2B89DEB-F7F4-3B44-BCAE-34A3F25B704D}"/>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7150751" y="3857357"/>
            <a:ext cx="1552848" cy="1789151"/>
          </a:xfrm>
          <a:prstGeom prst="rect">
            <a:avLst/>
          </a:prstGeom>
        </p:spPr>
      </p:pic>
      <p:sp>
        <p:nvSpPr>
          <p:cNvPr id="12" name="TextBox 11">
            <a:extLst>
              <a:ext uri="{FF2B5EF4-FFF2-40B4-BE49-F238E27FC236}">
                <a16:creationId xmlns:a16="http://schemas.microsoft.com/office/drawing/2014/main" id="{94C390FC-A270-8644-A967-AAB2D03D519A}"/>
              </a:ext>
            </a:extLst>
          </p:cNvPr>
          <p:cNvSpPr txBox="1"/>
          <p:nvPr/>
        </p:nvSpPr>
        <p:spPr>
          <a:xfrm>
            <a:off x="2987824" y="5661248"/>
            <a:ext cx="338437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VLSI chip layout</a:t>
            </a:r>
          </a:p>
        </p:txBody>
      </p:sp>
    </p:spTree>
    <p:extLst>
      <p:ext uri="{BB962C8B-B14F-4D97-AF65-F5344CB8AC3E}">
        <p14:creationId xmlns:p14="http://schemas.microsoft.com/office/powerpoint/2010/main" val="23975177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81F32-CBF9-E94D-A888-7F327824E4CE}"/>
              </a:ext>
            </a:extLst>
          </p:cNvPr>
          <p:cNvPicPr>
            <a:picLocks noChangeAspect="1"/>
          </p:cNvPicPr>
          <p:nvPr/>
        </p:nvPicPr>
        <p:blipFill>
          <a:blip r:embed="rId2"/>
          <a:stretch>
            <a:fillRect/>
          </a:stretch>
        </p:blipFill>
        <p:spPr>
          <a:xfrm>
            <a:off x="683568" y="2109396"/>
            <a:ext cx="7634053" cy="4273222"/>
          </a:xfrm>
          <a:prstGeom prst="rect">
            <a:avLst/>
          </a:prstGeom>
        </p:spPr>
      </p:pic>
      <p:sp>
        <p:nvSpPr>
          <p:cNvPr id="2" name="Title 1"/>
          <p:cNvSpPr>
            <a:spLocks noGrp="1"/>
          </p:cNvSpPr>
          <p:nvPr>
            <p:ph type="title"/>
          </p:nvPr>
        </p:nvSpPr>
        <p:spPr>
          <a:xfrm>
            <a:off x="228600" y="152400"/>
            <a:ext cx="9095928" cy="1066800"/>
          </a:xfrm>
        </p:spPr>
        <p:txBody>
          <a:bodyPr/>
          <a:lstStyle/>
          <a:p>
            <a:r>
              <a:rPr lang="en-US" dirty="0"/>
              <a:t>More on </a:t>
            </a:r>
            <a:r>
              <a:rPr lang="en-US" dirty="0" err="1"/>
              <a:t>SneakySnake</a:t>
            </a:r>
            <a:r>
              <a:rPr lang="en-US" sz="3600" dirty="0"/>
              <a:t> </a:t>
            </a:r>
            <a:r>
              <a:rPr lang="en-US" sz="2700" b="1" dirty="0"/>
              <a:t>[Alser+, Bioinformatics 2020]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Alser, Taha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Shahroodi</a:t>
            </a:r>
            <a:r>
              <a:rPr kumimoji="0" lang="en-US" sz="1800" b="0" i="0" u="none" strike="noStrike" kern="1200" cap="none" spc="0" normalizeH="0" baseline="0" noProof="0" dirty="0">
                <a:ln>
                  <a:noFill/>
                </a:ln>
                <a:solidFill>
                  <a:srgbClr val="000000"/>
                </a:solidFill>
                <a:effectLst/>
                <a:uLnTx/>
                <a:uFillTx/>
                <a:latin typeface="Tahoma"/>
                <a:ea typeface="+mn-ea"/>
                <a:cs typeface="+mn-cs"/>
              </a:rPr>
              <a:t>, Juan-Gomez Luna, Can Alkan,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800" b="0" i="0" u="none" strike="noStrike" kern="1200" cap="none" spc="0" normalizeH="0" baseline="0" noProof="0" dirty="0">
                <a:ln>
                  <a:noFill/>
                </a:ln>
                <a:solidFill>
                  <a:srgbClr val="000000"/>
                </a:solidFill>
                <a:effectLst/>
                <a:uLnTx/>
                <a:uFillTx/>
                <a:latin typeface="Tahoma"/>
                <a:ea typeface="+mn-ea"/>
                <a:cs typeface="+mn-cs"/>
              </a:rPr>
              <a:t>, to appear in 2020.</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Tahoma"/>
                <a:ea typeface="+mn-ea"/>
                <a:cs typeface="+mn-cs"/>
              </a:rPr>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3528272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25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14351577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GenASM: ASM Framework for GSA</a:t>
            </a:r>
          </a:p>
        </p:txBody>
      </p:sp>
      <p:sp>
        <p:nvSpPr>
          <p:cNvPr id="3" name="Content Placeholder 2"/>
          <p:cNvSpPr>
            <a:spLocks noGrp="1"/>
          </p:cNvSpPr>
          <p:nvPr>
            <p:ph idx="1"/>
          </p:nvPr>
        </p:nvSpPr>
        <p:spPr>
          <a:xfrm>
            <a:off x="366962" y="3089629"/>
            <a:ext cx="8410073" cy="3354714"/>
          </a:xfrm>
        </p:spPr>
        <p:txBody>
          <a:bodyPr>
            <a:noAutofit/>
          </a:bodyPr>
          <a:lstStyle/>
          <a:p>
            <a:pPr marL="285750" indent="-285750">
              <a:lnSpc>
                <a:spcPct val="110000"/>
              </a:lnSpc>
              <a:spcBef>
                <a:spcPts val="0"/>
              </a:spcBef>
              <a:spcAft>
                <a:spcPts val="0"/>
              </a:spcAft>
            </a:pPr>
            <a:r>
              <a:rPr lang="en-US" sz="2200" b="1" dirty="0">
                <a:solidFill>
                  <a:srgbClr val="FE6200"/>
                </a:solidFill>
              </a:rPr>
              <a:t>GenASM:</a:t>
            </a:r>
            <a:r>
              <a:rPr lang="en-US" sz="2200" dirty="0">
                <a:solidFill>
                  <a:srgbClr val="FE6200"/>
                </a:solidFill>
              </a:rPr>
              <a:t> </a:t>
            </a:r>
            <a:r>
              <a:rPr lang="en-US" sz="2200" i="1" dirty="0">
                <a:solidFill>
                  <a:schemeClr val="tx1"/>
                </a:solidFill>
              </a:rPr>
              <a:t>First</a:t>
            </a:r>
            <a:r>
              <a:rPr lang="en-US" sz="2200" dirty="0">
                <a:solidFill>
                  <a:schemeClr val="tx1"/>
                </a:solidFill>
              </a:rPr>
              <a:t> ASM acceleration framework for GSA</a:t>
            </a:r>
          </a:p>
          <a:p>
            <a:pPr marL="533400" lvl="1" indent="-215900">
              <a:lnSpc>
                <a:spcPct val="110000"/>
              </a:lnSpc>
              <a:spcBef>
                <a:spcPts val="900"/>
              </a:spcBef>
              <a:spcAft>
                <a:spcPts val="0"/>
              </a:spcAft>
            </a:pPr>
            <a:r>
              <a:rPr lang="en-US" sz="2200" dirty="0">
                <a:solidFill>
                  <a:schemeClr val="tx1"/>
                </a:solidFill>
              </a:rPr>
              <a:t>Based on the </a:t>
            </a:r>
            <a:r>
              <a:rPr lang="en-US" sz="2200" i="1" dirty="0">
                <a:solidFill>
                  <a:schemeClr val="tx1"/>
                </a:solidFill>
              </a:rPr>
              <a:t>Bitap</a:t>
            </a:r>
            <a:r>
              <a:rPr lang="en-US" sz="2200" dirty="0">
                <a:solidFill>
                  <a:schemeClr val="tx1"/>
                </a:solidFill>
              </a:rPr>
              <a:t> algorithm </a:t>
            </a:r>
          </a:p>
          <a:p>
            <a:pPr marL="808038" lvl="2" indent="-217488">
              <a:lnSpc>
                <a:spcPct val="110000"/>
              </a:lnSpc>
              <a:spcBef>
                <a:spcPts val="0"/>
              </a:spcBef>
              <a:spcAft>
                <a:spcPts val="0"/>
              </a:spcAft>
            </a:pPr>
            <a:r>
              <a:rPr lang="en-US" sz="2200" dirty="0">
                <a:solidFill>
                  <a:schemeClr val="tx1"/>
                </a:solidFill>
              </a:rPr>
              <a:t>Uses </a:t>
            </a:r>
            <a:r>
              <a:rPr lang="en-US" sz="2200" dirty="0">
                <a:solidFill>
                  <a:srgbClr val="00B050"/>
                </a:solidFill>
              </a:rPr>
              <a:t>fast and simple bitwise operations </a:t>
            </a:r>
            <a:r>
              <a:rPr lang="en-US" sz="2200" dirty="0">
                <a:solidFill>
                  <a:schemeClr val="tx1"/>
                </a:solidFill>
              </a:rPr>
              <a:t>to perform ASM</a:t>
            </a:r>
          </a:p>
          <a:p>
            <a:pPr marL="533400" lvl="1" indent="-215900">
              <a:lnSpc>
                <a:spcPct val="110000"/>
              </a:lnSpc>
              <a:spcBef>
                <a:spcPts val="900"/>
              </a:spcBef>
              <a:spcAft>
                <a:spcPts val="0"/>
              </a:spcAft>
            </a:pPr>
            <a:r>
              <a:rPr lang="en-US" sz="2200" dirty="0">
                <a:solidFill>
                  <a:schemeClr val="tx1"/>
                </a:solidFill>
              </a:rPr>
              <a:t>Modified and extended ASM algorithm</a:t>
            </a:r>
          </a:p>
          <a:p>
            <a:pPr marL="808038" lvl="2" indent="-217488">
              <a:lnSpc>
                <a:spcPct val="110000"/>
              </a:lnSpc>
              <a:spcBef>
                <a:spcPts val="0"/>
              </a:spcBef>
              <a:spcAft>
                <a:spcPts val="0"/>
              </a:spcAft>
            </a:pPr>
            <a:r>
              <a:rPr lang="en-US" sz="2200" dirty="0">
                <a:solidFill>
                  <a:srgbClr val="1F8DD3"/>
                </a:solidFill>
              </a:rPr>
              <a:t>Highly-parallel Bitap </a:t>
            </a:r>
            <a:r>
              <a:rPr lang="en-US" sz="2200" dirty="0">
                <a:solidFill>
                  <a:schemeClr val="tx1"/>
                </a:solidFill>
              </a:rPr>
              <a:t>with long read support</a:t>
            </a:r>
          </a:p>
          <a:p>
            <a:pPr marL="808038" lvl="2" indent="-217488">
              <a:lnSpc>
                <a:spcPct val="110000"/>
              </a:lnSpc>
              <a:spcBef>
                <a:spcPts val="0"/>
              </a:spcBef>
              <a:spcAft>
                <a:spcPts val="0"/>
              </a:spcAft>
            </a:pPr>
            <a:r>
              <a:rPr lang="en-US" sz="2200" dirty="0">
                <a:solidFill>
                  <a:schemeClr val="tx1"/>
                </a:solidFill>
              </a:rPr>
              <a:t>Bitvector-based</a:t>
            </a:r>
            <a:r>
              <a:rPr lang="en-US" sz="2200" dirty="0"/>
              <a:t> </a:t>
            </a:r>
            <a:r>
              <a:rPr lang="en-US" sz="2200" dirty="0">
                <a:solidFill>
                  <a:srgbClr val="1F8DD3"/>
                </a:solidFill>
              </a:rPr>
              <a:t>novel algorithm to perform </a:t>
            </a:r>
            <a:r>
              <a:rPr lang="en-US" sz="2200" i="1" dirty="0">
                <a:solidFill>
                  <a:srgbClr val="1F8DD3"/>
                </a:solidFill>
              </a:rPr>
              <a:t>traceback</a:t>
            </a:r>
            <a:r>
              <a:rPr lang="en-US" sz="2200" dirty="0">
                <a:solidFill>
                  <a:srgbClr val="1F8DD3"/>
                </a:solidFill>
              </a:rPr>
              <a:t> </a:t>
            </a:r>
          </a:p>
          <a:p>
            <a:pPr marL="533400" lvl="1" indent="-215900">
              <a:lnSpc>
                <a:spcPct val="110000"/>
              </a:lnSpc>
              <a:spcBef>
                <a:spcPts val="900"/>
              </a:spcBef>
              <a:spcAft>
                <a:spcPts val="0"/>
              </a:spcAft>
            </a:pPr>
            <a:r>
              <a:rPr lang="en-US" sz="2200" dirty="0">
                <a:solidFill>
                  <a:srgbClr val="7030A0"/>
                </a:solidFill>
              </a:rPr>
              <a:t>Co-design</a:t>
            </a:r>
            <a:r>
              <a:rPr lang="en-US" sz="2200" dirty="0">
                <a:solidFill>
                  <a:schemeClr val="tx1"/>
                </a:solidFill>
              </a:rPr>
              <a:t> of our modified </a:t>
            </a:r>
            <a:r>
              <a:rPr lang="en-US" sz="2200" dirty="0">
                <a:solidFill>
                  <a:srgbClr val="7030A0"/>
                </a:solidFill>
              </a:rPr>
              <a:t>scalable and memory-efficient algorithms </a:t>
            </a:r>
            <a:r>
              <a:rPr lang="en-US" sz="2200" dirty="0">
                <a:solidFill>
                  <a:schemeClr val="tx1"/>
                </a:solidFill>
              </a:rPr>
              <a:t>with </a:t>
            </a:r>
            <a:r>
              <a:rPr lang="en-US" sz="2200" dirty="0">
                <a:solidFill>
                  <a:srgbClr val="7030A0"/>
                </a:solidFill>
              </a:rPr>
              <a:t>low-power and area-efficient hardware accelerators</a:t>
            </a:r>
          </a:p>
          <a:p>
            <a:pPr marL="806450" lvl="1" indent="-258763">
              <a:lnSpc>
                <a:spcPct val="110000"/>
              </a:lnSpc>
              <a:spcBef>
                <a:spcPts val="0"/>
              </a:spcBef>
              <a:spcAft>
                <a:spcPts val="0"/>
              </a:spcAft>
            </a:pPr>
            <a:endParaRPr lang="en-US" sz="2100" dirty="0">
              <a:solidFill>
                <a:schemeClr val="tx1"/>
              </a:solidFill>
            </a:endParaRPr>
          </a:p>
          <a:p>
            <a:pPr marL="806450" lvl="1" indent="-258763">
              <a:lnSpc>
                <a:spcPct val="110000"/>
              </a:lnSpc>
              <a:spcBef>
                <a:spcPts val="0"/>
              </a:spcBef>
              <a:spcAft>
                <a:spcPts val="0"/>
              </a:spcAft>
            </a:pPr>
            <a:endParaRPr lang="en-US" sz="2100" dirty="0">
              <a:solidFill>
                <a:schemeClr val="tx1"/>
              </a:solidFill>
            </a:endParaRPr>
          </a:p>
          <a:p>
            <a:pPr marL="285750" indent="-285750">
              <a:lnSpc>
                <a:spcPct val="110000"/>
              </a:lnSpc>
              <a:spcBef>
                <a:spcPts val="0"/>
              </a:spcBef>
              <a:spcAft>
                <a:spcPts val="0"/>
              </a:spcAft>
            </a:pPr>
            <a:endParaRPr lang="en-US" sz="2100" dirty="0">
              <a:solidFill>
                <a:schemeClr val="tx1"/>
              </a:solidFill>
            </a:endParaRPr>
          </a:p>
        </p:txBody>
      </p:sp>
      <p:sp>
        <p:nvSpPr>
          <p:cNvPr id="6" name="TextBox 5">
            <a:extLst>
              <a:ext uri="{FF2B5EF4-FFF2-40B4-BE49-F238E27FC236}">
                <a16:creationId xmlns:a16="http://schemas.microsoft.com/office/drawing/2014/main" id="{5BF7F3FE-F1CE-E146-81C5-1C1E994AFF21}"/>
              </a:ext>
            </a:extLst>
          </p:cNvPr>
          <p:cNvSpPr txBox="1"/>
          <p:nvPr/>
        </p:nvSpPr>
        <p:spPr>
          <a:xfrm>
            <a:off x="366962" y="1165147"/>
            <a:ext cx="8410073" cy="1797287"/>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Accelerate approximate string matching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by designing </a:t>
            </a:r>
            <a:r>
              <a:rPr kumimoji="0" lang="en-US" sz="2400" b="0"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a fast and flexible framework</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which can accelerate </a:t>
            </a:r>
            <a:r>
              <a:rPr kumimoji="0" lang="en-US" sz="2400" b="0" i="1"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multiple steps </a:t>
            </a:r>
            <a:r>
              <a:rPr kumimoji="0" lang="en-US" sz="2400" b="0" i="0"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of genome sequence analysis</a:t>
            </a: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428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GenASM-DC:</a:t>
            </a:r>
            <a:r>
              <a:rPr kumimoji="0" lang="en-US" sz="1800" b="0" i="0" u="none" strike="noStrike" kern="1200" cap="none" spc="0" normalizeH="0" baseline="0" noProof="0" dirty="0">
                <a:ln>
                  <a:noFill/>
                </a:ln>
                <a:solidFill>
                  <a:srgbClr val="00B050"/>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generates bitvectors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and performs edit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D</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istance </a:t>
            </a: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C</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20C9"/>
                </a:solidFill>
                <a:effectLst/>
                <a:uLnTx/>
                <a:uFillTx/>
                <a:latin typeface="Corbel" panose="020B0503020204020204"/>
                <a:ea typeface="+mn-ea"/>
                <a:cs typeface="+mn-cs"/>
              </a:rPr>
              <a:t>GenASM-TB:</a:t>
            </a:r>
            <a:r>
              <a:rPr kumimoji="0" lang="en-US" sz="1800" b="0" i="0" u="none" strike="noStrike" kern="1200" cap="none" spc="0" normalizeH="0" baseline="0" noProof="0" dirty="0">
                <a:ln>
                  <a:noFill/>
                </a:ln>
                <a:solidFill>
                  <a:srgbClr val="7A20C9"/>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performs </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T</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race</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B</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ack</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42852">
                    <a:lumMod val="50000"/>
                  </a:srgbClr>
                </a:solidFill>
                <a:effectLst/>
                <a:uLnTx/>
                <a:uFillTx/>
                <a:latin typeface="Corbel" panose="020B0503020204020204" pitchFamily="34" charset="0"/>
                <a:ea typeface="+mn-ea"/>
                <a:cs typeface="+mn-cs"/>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lumMod val="50000"/>
                    <a:lumOff val="50000"/>
                  </a:prstClr>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24D1F"/>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srgbClr val="324D1F"/>
              </a:solidFill>
              <a:effectLst/>
              <a:uLnTx/>
              <a:uFillTx/>
              <a:latin typeface="Corbel" panose="020B0503020204020204" pitchFamily="34" charset="0"/>
              <a:ea typeface="+mn-ea"/>
              <a:cs typeface="+mn-cs"/>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D90EF56-805F-CF4C-850A-B8485C121EAC}"/>
              </a:ext>
            </a:extLst>
          </p:cNvPr>
          <p:cNvCxnSpPr>
            <a:cxnSpLocks/>
          </p:cNvCxnSpPr>
          <p:nvPr/>
        </p:nvCxnSpPr>
        <p:spPr>
          <a:xfrm>
            <a:off x="3303362" y="2110934"/>
            <a:ext cx="0" cy="65700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Tree>
    <p:custDataLst>
      <p:tags r:id="rId1"/>
    </p:custDataLst>
    <p:extLst>
      <p:ext uri="{BB962C8B-B14F-4D97-AF65-F5344CB8AC3E}">
        <p14:creationId xmlns:p14="http://schemas.microsoft.com/office/powerpoint/2010/main" val="848528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r>
              <a:rPr lang="en-US" sz="2000" b="1" dirty="0">
                <a:solidFill>
                  <a:schemeClr val="tx1"/>
                </a:solidFill>
              </a:rPr>
              <a:t>Total (</a:t>
            </a:r>
            <a:r>
              <a:rPr lang="en-US" sz="2000" b="1" dirty="0">
                <a:solidFill>
                  <a:schemeClr val="tx1"/>
                </a:solidFill>
                <a:latin typeface="Calibri" panose="020F0502020204030204" pitchFamily="34" charset="0"/>
              </a:rPr>
              <a:t>1</a:t>
            </a:r>
            <a:r>
              <a:rPr lang="en-US" sz="2000" b="1" dirty="0">
                <a:solidFill>
                  <a:schemeClr val="tx1"/>
                </a:solidFill>
              </a:rPr>
              <a:t> vault):</a:t>
            </a:r>
            <a:r>
              <a:rPr lang="en-US" sz="2000" dirty="0">
                <a:solidFill>
                  <a:schemeClr val="tx1"/>
                </a:solidFill>
              </a:rPr>
              <a:t>	       </a:t>
            </a:r>
            <a:r>
              <a:rPr lang="en-US" sz="2000" dirty="0">
                <a:solidFill>
                  <a:schemeClr val="tx1"/>
                </a:solidFill>
                <a:latin typeface="Calibri" panose="020F0502020204030204" pitchFamily="34" charset="0"/>
              </a:rPr>
              <a:t>0.334 mm</a:t>
            </a:r>
            <a:r>
              <a:rPr lang="en-US" sz="2000" baseline="30000" dirty="0">
                <a:solidFill>
                  <a:schemeClr val="tx1"/>
                </a:solidFill>
                <a:latin typeface="Calibri" panose="020F0502020204030204" pitchFamily="34" charset="0"/>
              </a:rPr>
              <a:t>2</a:t>
            </a:r>
            <a:r>
              <a:rPr lang="en-US" sz="2000" dirty="0">
                <a:solidFill>
                  <a:schemeClr val="tx1"/>
                </a:solidFill>
                <a:latin typeface="Calibri" panose="020F0502020204030204" pitchFamily="34" charset="0"/>
              </a:rPr>
              <a:t>		          0.101 W	</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rPr>
              <a:t>           Total (</a:t>
            </a:r>
            <a:r>
              <a:rPr lang="en-US" sz="2000" b="1" dirty="0">
                <a:solidFill>
                  <a:schemeClr val="tx1"/>
                </a:solidFill>
                <a:latin typeface="Calibri" panose="020F0502020204030204" pitchFamily="34" charset="0"/>
              </a:rPr>
              <a:t>32</a:t>
            </a:r>
            <a:r>
              <a:rPr lang="en-US" sz="2000" b="1" dirty="0">
                <a:solidFill>
                  <a:schemeClr val="tx1"/>
                </a:solidFill>
              </a:rPr>
              <a:t> vaults):</a:t>
            </a:r>
            <a:r>
              <a:rPr lang="en-US" sz="2000" dirty="0">
                <a:solidFill>
                  <a:schemeClr val="tx1"/>
                </a:solidFill>
              </a:rPr>
              <a:t>	       </a:t>
            </a:r>
            <a:r>
              <a:rPr lang="en-US" sz="2000" dirty="0">
                <a:solidFill>
                  <a:schemeClr val="tx1"/>
                </a:solidFill>
                <a:latin typeface="Calibri" panose="020F0502020204030204" pitchFamily="34" charset="0"/>
              </a:rPr>
              <a:t>10.69 mm</a:t>
            </a:r>
            <a:r>
              <a:rPr lang="en-US" sz="2000" baseline="30000" dirty="0">
                <a:solidFill>
                  <a:schemeClr val="tx1"/>
                </a:solidFill>
                <a:latin typeface="Calibri" panose="020F0502020204030204" pitchFamily="34" charset="0"/>
              </a:rPr>
              <a:t>2	</a:t>
            </a:r>
            <a:r>
              <a:rPr lang="en-US" sz="2000" dirty="0">
                <a:solidFill>
                  <a:schemeClr val="tx1"/>
                </a:solidFill>
                <a:latin typeface="Calibri" panose="020F0502020204030204" pitchFamily="34" charset="0"/>
              </a:rPr>
              <a:t>	          3.23 W</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latin typeface="Calibri" panose="020F0502020204030204" pitchFamily="34" charset="0"/>
              </a:rPr>
              <a:t>%</a:t>
            </a:r>
            <a:r>
              <a:rPr lang="en-US" sz="2000" b="1" dirty="0">
                <a:solidFill>
                  <a:schemeClr val="tx1"/>
                </a:solidFill>
              </a:rPr>
              <a:t> of a Xeon CPU core:</a:t>
            </a:r>
            <a:r>
              <a:rPr lang="en-US" sz="2000" dirty="0">
                <a:solidFill>
                  <a:schemeClr val="tx1"/>
                </a:solidFill>
              </a:rPr>
              <a:t>	       </a:t>
            </a:r>
            <a:r>
              <a:rPr lang="en-US" sz="2000" b="1" dirty="0">
                <a:solidFill>
                  <a:srgbClr val="0070C0"/>
                </a:solidFill>
                <a:latin typeface="Calibri" panose="020F0502020204030204" pitchFamily="34" charset="0"/>
              </a:rPr>
              <a:t>1%			          1%</a:t>
            </a: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Tree>
    <p:custDataLst>
      <p:tags r:id="rId1"/>
    </p:custDataLst>
    <p:extLst>
      <p:ext uri="{BB962C8B-B14F-4D97-AF65-F5344CB8AC3E}">
        <p14:creationId xmlns:p14="http://schemas.microsoft.com/office/powerpoint/2010/main" val="496425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
        <p:nvSpPr>
          <p:cNvPr id="7" name="Rounded Rectangle 6">
            <a:extLst>
              <a:ext uri="{FF2B5EF4-FFF2-40B4-BE49-F238E27FC236}">
                <a16:creationId xmlns:a16="http://schemas.microsoft.com/office/drawing/2014/main" id="{D83EE99D-3FC5-A547-8FDE-965ADF8CE1AC}"/>
              </a:ext>
            </a:extLst>
          </p:cNvPr>
          <p:cNvSpPr/>
          <p:nvPr/>
        </p:nvSpPr>
        <p:spPr>
          <a:xfrm>
            <a:off x="366963" y="5196220"/>
            <a:ext cx="8410072" cy="1099078"/>
          </a:xfrm>
          <a:prstGeom prst="roundRect">
            <a:avLst>
              <a:gd name="adj" fmla="val 7378"/>
            </a:avLst>
          </a:prstGeom>
          <a:solidFill>
            <a:srgbClr val="0070C0">
              <a:alpha val="15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GenASM has </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low area and power overheads</a:t>
            </a:r>
          </a:p>
        </p:txBody>
      </p:sp>
    </p:spTree>
    <p:custDataLst>
      <p:tags r:id="rId1"/>
    </p:custDataLst>
    <p:extLst>
      <p:ext uri="{BB962C8B-B14F-4D97-AF65-F5344CB8AC3E}">
        <p14:creationId xmlns:p14="http://schemas.microsoft.com/office/powerpoint/2010/main" val="78104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a:xfrm>
            <a:off x="228600" y="152400"/>
            <a:ext cx="9067800" cy="1066800"/>
          </a:xfrm>
        </p:spPr>
        <p:txBody>
          <a:bodyPr/>
          <a:lstStyle/>
          <a:p>
            <a:r>
              <a:rPr lang="en-US" dirty="0"/>
              <a:t>A Few Overview Readings (I)</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Zülal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Bingöl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800" b="0" i="0" u="none" strike="noStrike" kern="1200" cap="none" spc="0" normalizeH="0" baseline="0" noProof="0" dirty="0">
                <a:ln>
                  <a:noFill/>
                </a:ln>
                <a:solidFill>
                  <a:srgbClr val="000000"/>
                </a:solidFill>
                <a:effectLst/>
                <a:uLnTx/>
                <a:uFillTx/>
                <a:latin typeface="Tahoma"/>
                <a:ea typeface="+mn-ea"/>
                <a:cs typeface="+mn-cs"/>
              </a:rPr>
              <a:t> Kim,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0000FF"/>
                </a:solidFill>
                <a:effectLst/>
                <a:uLnTx/>
                <a:uFillTx/>
                <a:latin typeface="Tahoma"/>
                <a:ea typeface="+mn-ea"/>
                <a:cs typeface="+mn-cs"/>
                <a:sym typeface="Calibri"/>
                <a:hlinkClick r:id="rId2">
                  <a:extLst>
                    <a:ext uri="{A12FA001-AC4F-418D-AE19-62706E023703}">
                      <ahyp:hlinkClr xmlns:ahyp="http://schemas.microsoft.com/office/drawing/2018/hyperlinkcolor" val="tx"/>
                    </a:ext>
                  </a:extLst>
                </a:hlinkClick>
              </a:rPr>
              <a:t>“Accelerating Genome Analysis: A Primer on an Ongoing Journey” </a:t>
            </a:r>
            <a:endParaRPr kumimoji="0" lang="en" sz="1800" b="0" i="0" u="none" strike="noStrike" kern="1200" cap="none" spc="0" normalizeH="0" baseline="0" noProof="0" dirty="0">
              <a:ln>
                <a:noFill/>
              </a:ln>
              <a:solidFill>
                <a:srgbClr val="0000FF"/>
              </a:solidFill>
              <a:effectLst/>
              <a:uLnTx/>
              <a:uFillTx/>
              <a:latin typeface="Tahoma"/>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August 2020.</a:t>
            </a:r>
          </a:p>
        </p:txBody>
      </p:sp>
      <p:pic>
        <p:nvPicPr>
          <p:cNvPr id="7" name="Picture 6">
            <a:extLst>
              <a:ext uri="{FF2B5EF4-FFF2-40B4-BE49-F238E27FC236}">
                <a16:creationId xmlns:a16="http://schemas.microsoft.com/office/drawing/2014/main" id="{51B19457-CD9D-4B41-A6FA-F26BB5FC31AF}"/>
              </a:ext>
            </a:extLst>
          </p:cNvPr>
          <p:cNvPicPr>
            <a:picLocks noChangeAspect="1"/>
          </p:cNvPicPr>
          <p:nvPr/>
        </p:nvPicPr>
        <p:blipFill rotWithShape="1">
          <a:blip r:embed="rId3">
            <a:extLst>
              <a:ext uri="{28A0092B-C50C-407E-A947-70E740481C1C}">
                <a14:useLocalDpi xmlns:a14="http://schemas.microsoft.com/office/drawing/2010/main" val="0"/>
              </a:ext>
            </a:extLst>
          </a:blip>
          <a:srcRect l="3161" t="12560" r="35038" b="41460"/>
          <a:stretch/>
        </p:blipFill>
        <p:spPr>
          <a:xfrm>
            <a:off x="741821" y="2478316"/>
            <a:ext cx="7660358" cy="3678734"/>
          </a:xfrm>
          <a:prstGeom prst="rect">
            <a:avLst/>
          </a:prstGeom>
        </p:spPr>
      </p:pic>
      <p:sp>
        <p:nvSpPr>
          <p:cNvPr id="8" name="TextBox 7">
            <a:extLst>
              <a:ext uri="{FF2B5EF4-FFF2-40B4-BE49-F238E27FC236}">
                <a16:creationId xmlns:a16="http://schemas.microsoft.com/office/drawing/2014/main" id="{442EB977-07DC-5349-14CA-301FA1C34F91}"/>
              </a:ext>
            </a:extLst>
          </p:cNvPr>
          <p:cNvSpPr txBox="1"/>
          <p:nvPr/>
        </p:nvSpPr>
        <p:spPr>
          <a:xfrm>
            <a:off x="1475656"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https://arxiv.org/pdf/2008.00961.</a:t>
            </a: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3113357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A8B-0698-D349-9205-A74EBA6580FE}"/>
              </a:ext>
            </a:extLst>
          </p:cNvPr>
          <p:cNvSpPr>
            <a:spLocks noGrp="1"/>
          </p:cNvSpPr>
          <p:nvPr>
            <p:ph type="title"/>
          </p:nvPr>
        </p:nvSpPr>
        <p:spPr>
          <a:xfrm>
            <a:off x="366963" y="257434"/>
            <a:ext cx="8410073" cy="753467"/>
          </a:xfrm>
        </p:spPr>
        <p:txBody>
          <a:bodyPr>
            <a:normAutofit fontScale="90000"/>
          </a:bodyPr>
          <a:lstStyle/>
          <a:p>
            <a:r>
              <a:rPr lang="en-US" dirty="0"/>
              <a:t>Use Cases of GenASM</a:t>
            </a:r>
          </a:p>
        </p:txBody>
      </p:sp>
      <p:sp>
        <p:nvSpPr>
          <p:cNvPr id="4" name="Slide Number Placeholder 3">
            <a:extLst>
              <a:ext uri="{FF2B5EF4-FFF2-40B4-BE49-F238E27FC236}">
                <a16:creationId xmlns:a16="http://schemas.microsoft.com/office/drawing/2014/main" id="{2E1C568A-8161-DC45-9CE8-49E57D3396F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 Box 5">
            <a:extLst>
              <a:ext uri="{FF2B5EF4-FFF2-40B4-BE49-F238E27FC236}">
                <a16:creationId xmlns:a16="http://schemas.microsoft.com/office/drawing/2014/main" id="{7310741F-6C37-5F4F-BD15-002DE9458E8A}"/>
              </a:ext>
            </a:extLst>
          </p:cNvPr>
          <p:cNvSpPr txBox="1"/>
          <p:nvPr/>
        </p:nvSpPr>
        <p:spPr>
          <a:xfrm>
            <a:off x="2542479" y="1301501"/>
            <a:ext cx="3847922" cy="575782"/>
          </a:xfrm>
          <a:prstGeom prst="roundRect">
            <a:avLst/>
          </a:prstGeom>
          <a:solidFill>
            <a:srgbClr val="E0085F"/>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E0861587-957D-784A-8ADA-2B40711C2574}"/>
              </a:ext>
            </a:extLst>
          </p:cNvPr>
          <p:cNvSpPr txBox="1"/>
          <p:nvPr/>
        </p:nvSpPr>
        <p:spPr>
          <a:xfrm>
            <a:off x="2542468" y="2505281"/>
            <a:ext cx="3847934" cy="575782"/>
          </a:xfrm>
          <a:prstGeom prst="roundRect">
            <a:avLst/>
          </a:prstGeom>
          <a:solidFill>
            <a:srgbClr val="0070C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7AF52C67-0ADF-8843-9FB5-33CD043515E1}"/>
              </a:ext>
            </a:extLst>
          </p:cNvPr>
          <p:cNvSpPr txBox="1"/>
          <p:nvPr/>
        </p:nvSpPr>
        <p:spPr>
          <a:xfrm>
            <a:off x="2542468" y="3707848"/>
            <a:ext cx="3847914" cy="575782"/>
          </a:xfrm>
          <a:prstGeom prst="roundRect">
            <a:avLst/>
          </a:prstGeom>
          <a:solidFill>
            <a:srgbClr val="00B05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Pre-Alignment Filtering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F033AC1C-2764-1C4F-9DFC-2EB4B15DF8EC}"/>
              </a:ext>
            </a:extLst>
          </p:cNvPr>
          <p:cNvSpPr txBox="1"/>
          <p:nvPr/>
        </p:nvSpPr>
        <p:spPr>
          <a:xfrm>
            <a:off x="2515318" y="4910415"/>
            <a:ext cx="3847908" cy="575782"/>
          </a:xfrm>
          <a:prstGeom prst="roundRect">
            <a:avLst/>
          </a:prstGeom>
          <a:solidFill>
            <a:srgbClr val="7030A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cs typeface="Calibri" panose="020F0502020204030204" pitchFamily="34" charset="0"/>
              </a:rPr>
              <a:t>Read Alignment</a:t>
            </a:r>
          </a:p>
        </p:txBody>
      </p:sp>
      <p:cxnSp>
        <p:nvCxnSpPr>
          <p:cNvPr id="9" name="Straight Arrow Connector 8">
            <a:extLst>
              <a:ext uri="{FF2B5EF4-FFF2-40B4-BE49-F238E27FC236}">
                <a16:creationId xmlns:a16="http://schemas.microsoft.com/office/drawing/2014/main" id="{3663F867-3FDD-A043-9125-14459CE72150}"/>
              </a:ext>
            </a:extLst>
          </p:cNvPr>
          <p:cNvCxnSpPr/>
          <p:nvPr/>
        </p:nvCxnSpPr>
        <p:spPr>
          <a:xfrm>
            <a:off x="2193394" y="158939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B0DDCA0B-151A-2E4C-BA43-1228339A8BCF}"/>
              </a:ext>
            </a:extLst>
          </p:cNvPr>
          <p:cNvSpPr txBox="1"/>
          <p:nvPr/>
        </p:nvSpPr>
        <p:spPr>
          <a:xfrm>
            <a:off x="817331" y="1305245"/>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F7E52F9A-20FE-4D4F-A2F8-434344E39DD2}"/>
              </a:ext>
            </a:extLst>
          </p:cNvPr>
          <p:cNvSpPr txBox="1"/>
          <p:nvPr/>
        </p:nvSpPr>
        <p:spPr>
          <a:xfrm>
            <a:off x="4571998" y="1947901"/>
            <a:ext cx="3200517"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Hash table based index</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3BF7982F-CEFA-794D-B271-A7AF41EA81BF}"/>
              </a:ext>
            </a:extLst>
          </p:cNvPr>
          <p:cNvSpPr txBox="1"/>
          <p:nvPr/>
        </p:nvSpPr>
        <p:spPr>
          <a:xfrm>
            <a:off x="4571998" y="3141343"/>
            <a:ext cx="3847934"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D319116F-880C-E84C-AD77-2105F34D1414}"/>
              </a:ext>
            </a:extLst>
          </p:cNvPr>
          <p:cNvSpPr txBox="1"/>
          <p:nvPr/>
        </p:nvSpPr>
        <p:spPr>
          <a:xfrm>
            <a:off x="3479481" y="5865301"/>
            <a:ext cx="2185034" cy="4057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Optimal alignment</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4EF138C6-7330-634E-AA83-326E65627314}"/>
              </a:ext>
            </a:extLst>
          </p:cNvPr>
          <p:cNvCxnSpPr/>
          <p:nvPr/>
        </p:nvCxnSpPr>
        <p:spPr>
          <a:xfrm>
            <a:off x="2194344" y="2825067"/>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 Box 19">
            <a:extLst>
              <a:ext uri="{FF2B5EF4-FFF2-40B4-BE49-F238E27FC236}">
                <a16:creationId xmlns:a16="http://schemas.microsoft.com/office/drawing/2014/main" id="{C686FC58-3056-614C-B546-C2FE5256987B}"/>
              </a:ext>
            </a:extLst>
          </p:cNvPr>
          <p:cNvSpPr txBox="1"/>
          <p:nvPr/>
        </p:nvSpPr>
        <p:spPr>
          <a:xfrm>
            <a:off x="430159" y="2439544"/>
            <a:ext cx="1763229" cy="113660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Reads from sequenced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0F40D0E2-10E1-AD43-877D-5A937882599D}"/>
              </a:ext>
            </a:extLst>
          </p:cNvPr>
          <p:cNvCxnSpPr>
            <a:cxnSpLocks/>
          </p:cNvCxnSpPr>
          <p:nvPr/>
        </p:nvCxnSpPr>
        <p:spPr>
          <a:xfrm>
            <a:off x="4571999" y="1909941"/>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F866F2-0746-134C-8C9F-EB87CD68838C}"/>
              </a:ext>
            </a:extLst>
          </p:cNvPr>
          <p:cNvCxnSpPr>
            <a:cxnSpLocks/>
          </p:cNvCxnSpPr>
          <p:nvPr/>
        </p:nvCxnSpPr>
        <p:spPr>
          <a:xfrm>
            <a:off x="4571998" y="3109395"/>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 Box 28">
            <a:extLst>
              <a:ext uri="{FF2B5EF4-FFF2-40B4-BE49-F238E27FC236}">
                <a16:creationId xmlns:a16="http://schemas.microsoft.com/office/drawing/2014/main" id="{AA28D70A-0F04-4D48-8F94-987365740E5C}"/>
              </a:ext>
            </a:extLst>
          </p:cNvPr>
          <p:cNvSpPr txBox="1"/>
          <p:nvPr/>
        </p:nvSpPr>
        <p:spPr>
          <a:xfrm>
            <a:off x="4571998" y="4335195"/>
            <a:ext cx="4457695"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Remaining 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951A6ACD-C71F-B443-A1A5-7D0E0711A90A}"/>
              </a:ext>
            </a:extLst>
          </p:cNvPr>
          <p:cNvCxnSpPr>
            <a:cxnSpLocks/>
          </p:cNvCxnSpPr>
          <p:nvPr/>
        </p:nvCxnSpPr>
        <p:spPr>
          <a:xfrm>
            <a:off x="4571999" y="4320747"/>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51DC49-66B2-8045-B4CB-9B1E958A5826}"/>
              </a:ext>
            </a:extLst>
          </p:cNvPr>
          <p:cNvCxnSpPr>
            <a:cxnSpLocks/>
          </p:cNvCxnSpPr>
          <p:nvPr/>
        </p:nvCxnSpPr>
        <p:spPr>
          <a:xfrm flipH="1">
            <a:off x="4571998" y="5503812"/>
            <a:ext cx="0" cy="407131"/>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Text Box 7">
            <a:extLst>
              <a:ext uri="{FF2B5EF4-FFF2-40B4-BE49-F238E27FC236}">
                <a16:creationId xmlns:a16="http://schemas.microsoft.com/office/drawing/2014/main" id="{310139C6-C310-E445-925B-044852637F35}"/>
              </a:ext>
            </a:extLst>
          </p:cNvPr>
          <p:cNvSpPr txBox="1"/>
          <p:nvPr/>
        </p:nvSpPr>
        <p:spPr>
          <a:xfrm>
            <a:off x="2542448" y="13032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9" name="Text Box 7">
            <a:extLst>
              <a:ext uri="{FF2B5EF4-FFF2-40B4-BE49-F238E27FC236}">
                <a16:creationId xmlns:a16="http://schemas.microsoft.com/office/drawing/2014/main" id="{EDE30F21-6B4E-814A-AC64-15224A0FEB91}"/>
              </a:ext>
            </a:extLst>
          </p:cNvPr>
          <p:cNvSpPr txBox="1"/>
          <p:nvPr/>
        </p:nvSpPr>
        <p:spPr>
          <a:xfrm>
            <a:off x="2542468" y="25056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830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338918"/>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00B050"/>
              </a:buClr>
              <a:buSzPct val="110000"/>
              <a:buFont typeface="Wingdings" pitchFamily="2" charset="2"/>
              <a:buAutoNum type="arabicParenBoth" startAt="2"/>
              <a:tabLst/>
              <a:defRPr/>
            </a:pPr>
            <a:endParaRPr kumimoji="0" lang="en-US" sz="2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marR="0" lvl="1" indent="-204788" algn="l" defTabSz="914400" rtl="0" eaLnBrk="1" fontAlgn="auto" latinLnBrk="0" hangingPunct="1">
              <a:lnSpc>
                <a:spcPct val="120000"/>
              </a:lnSpc>
              <a:spcBef>
                <a:spcPts val="0"/>
              </a:spcBef>
              <a:spcAft>
                <a:spcPts val="0"/>
              </a:spcAft>
              <a:buClr>
                <a:srgbClr val="4A66AC"/>
              </a:buClr>
              <a:buSzPct val="90000"/>
              <a:buFont typeface="Courier New" panose="02070309020205020404" pitchFamily="49" charset="0"/>
              <a:buChar char="o"/>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33078"/>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618764"/>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95798"/>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Read Alignment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37×</a:t>
            </a:r>
            <a:r>
              <a:rPr lang="en-US" dirty="0">
                <a:solidFill>
                  <a:srgbClr val="7A20C9"/>
                </a:solidFill>
              </a:rPr>
              <a:t> </a:t>
            </a:r>
            <a:r>
              <a:rPr lang="en-US" dirty="0">
                <a:solidFill>
                  <a:schemeClr val="tx1"/>
                </a:solidFill>
              </a:rPr>
              <a:t>less power than </a:t>
            </a:r>
            <a:r>
              <a:rPr lang="en-US" b="1" dirty="0">
                <a:solidFill>
                  <a:schemeClr val="tx1"/>
                </a:solidFill>
              </a:rPr>
              <a:t>Minimap</a:t>
            </a:r>
            <a:r>
              <a:rPr lang="en-US" b="1" dirty="0">
                <a:solidFill>
                  <a:schemeClr val="tx1"/>
                </a:solidFill>
                <a:latin typeface="Calibri" panose="020F0502020204030204" pitchFamily="34" charset="0"/>
              </a:rPr>
              <a:t>2</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111× </a:t>
            </a:r>
            <a:r>
              <a:rPr lang="en-US" dirty="0">
                <a:solidFill>
                  <a:schemeClr val="tx1"/>
                </a:solidFill>
              </a:rPr>
              <a:t>speedup, </a:t>
            </a:r>
            <a:r>
              <a:rPr lang="en-US" b="1" dirty="0">
                <a:solidFill>
                  <a:srgbClr val="7A20C9"/>
                </a:solidFill>
                <a:latin typeface="Calibri" panose="020F0502020204030204" pitchFamily="34" charset="0"/>
              </a:rPr>
              <a:t>33× </a:t>
            </a:r>
            <a:r>
              <a:rPr lang="en-US" dirty="0">
                <a:solidFill>
                  <a:schemeClr val="tx1"/>
                </a:solidFill>
              </a:rPr>
              <a:t>less power than </a:t>
            </a:r>
            <a:r>
              <a:rPr lang="en-US" b="1" dirty="0">
                <a:solidFill>
                  <a:schemeClr val="tx1"/>
                </a:solidFill>
              </a:rPr>
              <a:t>BWA-MEM</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2.7× </a:t>
            </a:r>
            <a:r>
              <a:rPr lang="en-US" dirty="0">
                <a:solidFill>
                  <a:schemeClr val="tx1"/>
                </a:solidFill>
                <a:latin typeface="Calibri" panose="020F0502020204030204" pitchFamily="34" charset="0"/>
              </a:rPr>
              <a:t>less power than </a:t>
            </a:r>
            <a:r>
              <a:rPr lang="en-US" b="1" dirty="0">
                <a:solidFill>
                  <a:schemeClr val="tx1"/>
                </a:solidFill>
              </a:rPr>
              <a:t>Darwin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82% </a:t>
            </a:r>
            <a:r>
              <a:rPr lang="en-US" dirty="0">
                <a:solidFill>
                  <a:schemeClr val="tx1"/>
                </a:solidFill>
                <a:latin typeface="Calibri" panose="020F0502020204030204" pitchFamily="34" charset="0"/>
              </a:rPr>
              <a:t>less logic power than </a:t>
            </a:r>
            <a:r>
              <a:rPr lang="en-US" b="1" dirty="0" err="1">
                <a:solidFill>
                  <a:schemeClr val="tx1"/>
                </a:solidFill>
              </a:rPr>
              <a:t>GenAx</a:t>
            </a:r>
            <a:r>
              <a:rPr lang="en-US" b="1" dirty="0">
                <a:solidFill>
                  <a:schemeClr val="tx1"/>
                </a:solidFill>
              </a:rPr>
              <a:t>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Pre-Alignment Filtering</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3.7×</a:t>
            </a:r>
            <a:r>
              <a:rPr lang="en-US" dirty="0">
                <a:solidFill>
                  <a:schemeClr val="tx1"/>
                </a:solidFill>
                <a:latin typeface="Calibri" panose="020F0502020204030204" pitchFamily="34" charset="0"/>
              </a:rPr>
              <a:t> speedup, </a:t>
            </a:r>
            <a:r>
              <a:rPr lang="en-US" b="1" dirty="0">
                <a:solidFill>
                  <a:srgbClr val="00B050"/>
                </a:solidFill>
                <a:latin typeface="Calibri" panose="020F0502020204030204" pitchFamily="34" charset="0"/>
              </a:rPr>
              <a:t>1.7×</a:t>
            </a:r>
            <a:r>
              <a:rPr lang="en-US" dirty="0">
                <a:solidFill>
                  <a:schemeClr val="tx1"/>
                </a:solidFill>
                <a:latin typeface="Calibri" panose="020F0502020204030204" pitchFamily="34" charset="0"/>
              </a:rPr>
              <a:t> less power than </a:t>
            </a:r>
            <a:r>
              <a:rPr lang="en-US" b="1" dirty="0">
                <a:solidFill>
                  <a:schemeClr val="tx1"/>
                </a:solidFill>
              </a:rPr>
              <a:t>Shouji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Edit Distance Calculation</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22–12501×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548–582× </a:t>
            </a:r>
            <a:r>
              <a:rPr lang="en-US" dirty="0">
                <a:solidFill>
                  <a:schemeClr val="tx1"/>
                </a:solidFill>
                <a:latin typeface="Calibri" panose="020F0502020204030204" pitchFamily="34" charset="0"/>
              </a:rPr>
              <a:t>less power than </a:t>
            </a:r>
            <a:r>
              <a:rPr lang="en-US" b="1" dirty="0">
                <a:solidFill>
                  <a:schemeClr val="tx1"/>
                </a:solidFill>
              </a:rPr>
              <a:t>Edlib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9.3–400×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67×</a:t>
            </a:r>
            <a:r>
              <a:rPr lang="en-US" b="1" dirty="0">
                <a:solidFill>
                  <a:srgbClr val="7A20C9"/>
                </a:solidFill>
                <a:latin typeface="Calibri" panose="020F0502020204030204" pitchFamily="34" charset="0"/>
              </a:rPr>
              <a:t> </a:t>
            </a:r>
            <a:r>
              <a:rPr lang="en-US" dirty="0">
                <a:solidFill>
                  <a:schemeClr val="tx1"/>
                </a:solidFill>
                <a:latin typeface="Calibri" panose="020F0502020204030204" pitchFamily="34" charset="0"/>
              </a:rPr>
              <a:t>less power than </a:t>
            </a:r>
            <a:r>
              <a:rPr lang="en-US" b="1" dirty="0">
                <a:solidFill>
                  <a:schemeClr val="tx1"/>
                </a:solidFill>
                <a:latin typeface="Calibri" panose="020F0502020204030204" pitchFamily="34" charset="0"/>
              </a:rPr>
              <a:t>ASAP</a:t>
            </a:r>
            <a:r>
              <a:rPr lang="en-US" sz="212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(state-of-the-art </a:t>
            </a:r>
            <a:r>
              <a:rPr lang="en-US" sz="1600" b="1" dirty="0">
                <a:solidFill>
                  <a:srgbClr val="C00000"/>
                </a:solidFill>
                <a:latin typeface="Calibri" panose="020F0502020204030204" pitchFamily="34" charset="0"/>
              </a:rPr>
              <a:t>HW</a:t>
            </a:r>
            <a:r>
              <a:rPr lang="en-US" sz="16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120" b="1" dirty="0">
              <a:solidFill>
                <a:srgbClr val="7030A0"/>
              </a:solidFill>
            </a:endParaRPr>
          </a:p>
        </p:txBody>
      </p:sp>
    </p:spTree>
    <p:custDataLst>
      <p:tags r:id="rId1"/>
    </p:custDataLst>
    <p:extLst>
      <p:ext uri="{BB962C8B-B14F-4D97-AF65-F5344CB8AC3E}">
        <p14:creationId xmlns:p14="http://schemas.microsoft.com/office/powerpoint/2010/main" val="1870074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More on </a:t>
            </a:r>
            <a:r>
              <a:rPr lang="en-US" dirty="0" err="1"/>
              <a:t>GenASM</a:t>
            </a:r>
            <a:r>
              <a:rPr lang="en-US" dirty="0"/>
              <a:t> Framework </a:t>
            </a:r>
            <a:r>
              <a:rPr lang="en-US" sz="25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242578805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19934789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7C3920B-776E-1C94-7780-2082DF993C4E}"/>
              </a:ext>
            </a:extLst>
          </p:cNvPr>
          <p:cNvSpPr txBox="1"/>
          <p:nvPr/>
        </p:nvSpPr>
        <p:spPr>
          <a:xfrm>
            <a:off x="366961" y="1966906"/>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S</a:t>
            </a:r>
            <a:r>
              <a:rPr kumimoji="0" lang="en-US" sz="1780" b="1" i="1" u="none" strike="noStrike" kern="1200" cap="none" spc="0" normalizeH="0" baseline="0" noProof="0" dirty="0">
                <a:ln>
                  <a:noFill/>
                </a:ln>
                <a:solidFill>
                  <a:srgbClr val="0070C0"/>
                </a:solidFill>
                <a:effectLst/>
                <a:uLnTx/>
                <a:uFillTx/>
                <a:latin typeface="Corbel" panose="020B0503020204020204"/>
                <a:ea typeface="+mn-ea"/>
                <a:cs typeface="+mn-cs"/>
              </a:rPr>
              <a:t>equence-to-Sequence (S2S) Mapping</a:t>
            </a: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 </a:t>
            </a:r>
            <a:endParaRPr kumimoji="0" lang="en-US" sz="178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52C6F56A-5AEA-76E5-045D-94D5B937E04D}"/>
              </a:ext>
            </a:extLst>
          </p:cNvPr>
          <p:cNvSpPr txBox="1"/>
          <p:nvPr/>
        </p:nvSpPr>
        <p:spPr>
          <a:xfrm>
            <a:off x="4619201" y="1963234"/>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S</a:t>
            </a:r>
            <a:r>
              <a:rPr kumimoji="0" lang="en-US" sz="1780" b="1" i="1" u="none" strike="noStrike" kern="1200" cap="none" spc="0" normalizeH="0" baseline="0" noProof="0" dirty="0">
                <a:ln>
                  <a:noFill/>
                </a:ln>
                <a:solidFill>
                  <a:srgbClr val="0070C0"/>
                </a:solidFill>
                <a:effectLst/>
                <a:uLnTx/>
                <a:uFillTx/>
                <a:latin typeface="Corbel" panose="020B0503020204020204"/>
                <a:ea typeface="+mn-ea"/>
                <a:cs typeface="+mn-cs"/>
              </a:rPr>
              <a:t>equence-to-Graph (S2G) Mapping</a:t>
            </a: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 </a:t>
            </a:r>
            <a:endParaRPr kumimoji="0" lang="en-US" sz="178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Sequence Analysis</a:t>
            </a: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78949DC-4DB8-73CB-9D1C-D683DFEA5225}"/>
              </a:ext>
            </a:extLst>
          </p:cNvPr>
          <p:cNvSpPr txBox="1"/>
          <p:nvPr/>
        </p:nvSpPr>
        <p:spPr>
          <a:xfrm>
            <a:off x="366962" y="4940624"/>
            <a:ext cx="8410073" cy="1408383"/>
          </a:xfrm>
          <a:prstGeom prst="roundRect">
            <a:avLst>
              <a:gd name="adj" fmla="val 3822"/>
            </a:avLst>
          </a:prstGeom>
          <a:solidFill>
            <a:srgbClr val="7030A0">
              <a:alpha val="3000"/>
            </a:srgbClr>
          </a:solidFill>
          <a:ln w="28575">
            <a:solidFill>
              <a:srgbClr val="7030A0"/>
            </a:solidFill>
          </a:ln>
        </p:spPr>
        <p:txBody>
          <a:bodyPr wrap="square" rtlCol="0" anchor="ctr" anchorCtr="0">
            <a:noAutofit/>
          </a:bodyPr>
          <a:lstStyle/>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1" u="none" strike="noStrike" kern="1200" cap="none" spc="0" normalizeH="0" baseline="0" noProof="0" dirty="0">
                <a:ln>
                  <a:noFill/>
                </a:ln>
                <a:solidFill>
                  <a:prstClr val="black"/>
                </a:solidFill>
                <a:effectLst/>
                <a:uLnTx/>
                <a:uFillTx/>
                <a:latin typeface="Corbel" panose="020B0503020204020204"/>
                <a:ea typeface="+mn-ea"/>
                <a:cs typeface="+mn-cs"/>
              </a:rPr>
              <a:t>Sequence-to-graph mapping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results in </a:t>
            </a:r>
            <a:r>
              <a:rPr kumimoji="0" lang="en-US" sz="2200" b="1" i="0" u="none" strike="noStrike" kern="1200" cap="none" spc="0" normalizeH="0" baseline="0" noProof="0" dirty="0">
                <a:ln>
                  <a:noFill/>
                </a:ln>
                <a:solidFill>
                  <a:srgbClr val="00B050"/>
                </a:solidFill>
                <a:effectLst/>
                <a:uLnTx/>
                <a:uFillTx/>
                <a:latin typeface="Corbel" panose="020B0503020204020204"/>
                <a:ea typeface="+mn-ea"/>
                <a:cs typeface="+mn-cs"/>
              </a:rPr>
              <a:t>notable quality improvements.</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However, it is a </a:t>
            </a:r>
            <a:r>
              <a:rPr kumimoji="0" lang="en-US" sz="2200" b="1" i="0" u="none" strike="noStrike" kern="1200" cap="none" spc="0" normalizeH="0" baseline="0" noProof="0" dirty="0">
                <a:ln>
                  <a:noFill/>
                </a:ln>
                <a:solidFill>
                  <a:srgbClr val="C00000"/>
                </a:solidFill>
                <a:effectLst/>
                <a:uLnTx/>
                <a:uFillTx/>
                <a:latin typeface="Corbel" panose="020B0503020204020204"/>
                <a:ea typeface="+mn-ea"/>
                <a:cs typeface="+mn-cs"/>
              </a:rPr>
              <a:t>more difficult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computational problem, </a:t>
            </a:r>
          </a:p>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with </a:t>
            </a:r>
            <a:r>
              <a:rPr kumimoji="0" lang="en-US" sz="2200" b="1" i="0" u="none" strike="noStrike" kern="1200" cap="none" spc="0" normalizeH="0" baseline="0" noProof="0" dirty="0">
                <a:ln>
                  <a:noFill/>
                </a:ln>
                <a:solidFill>
                  <a:srgbClr val="C00000"/>
                </a:solidFill>
                <a:effectLst/>
                <a:uLnTx/>
                <a:uFillTx/>
                <a:latin typeface="Corbel" panose="020B0503020204020204"/>
                <a:ea typeface="+mn-ea"/>
                <a:cs typeface="+mn-cs"/>
              </a:rPr>
              <a:t>no prior hardware design.</a:t>
            </a:r>
            <a:endPar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6" name="Content Placeholder 2">
            <a:extLst>
              <a:ext uri="{FF2B5EF4-FFF2-40B4-BE49-F238E27FC236}">
                <a16:creationId xmlns:a16="http://schemas.microsoft.com/office/drawing/2014/main" id="{EB720B3D-751A-0A2A-77A4-751DDED36B83}"/>
              </a:ext>
            </a:extLst>
          </p:cNvPr>
          <p:cNvSpPr>
            <a:spLocks noGrp="1"/>
          </p:cNvSpPr>
          <p:nvPr>
            <p:ph idx="1"/>
          </p:nvPr>
        </p:nvSpPr>
        <p:spPr>
          <a:xfrm>
            <a:off x="366963" y="1147483"/>
            <a:ext cx="8410073" cy="769894"/>
          </a:xfrm>
        </p:spPr>
        <p:txBody>
          <a:bodyPr>
            <a:noAutofit/>
          </a:bodyPr>
          <a:lstStyle/>
          <a:p>
            <a:pPr marL="342900" indent="-342900">
              <a:lnSpc>
                <a:spcPct val="110000"/>
              </a:lnSpc>
              <a:spcBef>
                <a:spcPts val="600"/>
              </a:spcBef>
              <a:spcAft>
                <a:spcPts val="0"/>
              </a:spcAft>
            </a:pPr>
            <a:r>
              <a:rPr lang="en-US" dirty="0">
                <a:solidFill>
                  <a:schemeClr val="tx1"/>
                </a:solidFill>
              </a:rPr>
              <a:t>Mapping the reads to a reference genome (i.e., </a:t>
            </a:r>
            <a:r>
              <a:rPr lang="en-US" b="1" i="1" dirty="0">
                <a:solidFill>
                  <a:schemeClr val="tx1"/>
                </a:solidFill>
              </a:rPr>
              <a:t>read mapping</a:t>
            </a:r>
            <a:r>
              <a:rPr lang="en-US" dirty="0">
                <a:solidFill>
                  <a:schemeClr val="tx1"/>
                </a:solidFill>
              </a:rPr>
              <a:t>)</a:t>
            </a:r>
            <a:r>
              <a:rPr lang="en-US" b="1" dirty="0">
                <a:solidFill>
                  <a:schemeClr val="tx1"/>
                </a:solidFill>
              </a:rPr>
              <a:t> </a:t>
            </a:r>
            <a:r>
              <a:rPr lang="en-US" dirty="0">
                <a:solidFill>
                  <a:schemeClr val="tx1"/>
                </a:solidFill>
              </a:rPr>
              <a:t>is a </a:t>
            </a:r>
            <a:br>
              <a:rPr lang="en-US" dirty="0">
                <a:solidFill>
                  <a:schemeClr val="tx1"/>
                </a:solidFill>
              </a:rPr>
            </a:br>
            <a:r>
              <a:rPr lang="en-US" dirty="0">
                <a:solidFill>
                  <a:schemeClr val="tx1"/>
                </a:solidFill>
              </a:rPr>
              <a:t>c</a:t>
            </a:r>
            <a:r>
              <a:rPr lang="en-US" sz="2000" i="1" dirty="0">
                <a:solidFill>
                  <a:schemeClr val="tx1"/>
                </a:solidFill>
              </a:rPr>
              <a:t>ritical step</a:t>
            </a:r>
            <a:r>
              <a:rPr lang="en-US" sz="2000" dirty="0">
                <a:solidFill>
                  <a:schemeClr val="tx1"/>
                </a:solidFill>
              </a:rPr>
              <a:t> in genome sequence analysis</a:t>
            </a:r>
            <a:endParaRPr lang="en-US" i="1" dirty="0">
              <a:solidFill>
                <a:schemeClr val="tx1"/>
              </a:solidFill>
            </a:endParaRPr>
          </a:p>
        </p:txBody>
      </p:sp>
      <p:sp>
        <p:nvSpPr>
          <p:cNvPr id="11" name="Google Shape;111;p15">
            <a:extLst>
              <a:ext uri="{FF2B5EF4-FFF2-40B4-BE49-F238E27FC236}">
                <a16:creationId xmlns:a16="http://schemas.microsoft.com/office/drawing/2014/main" id="{A9FAB62D-1E49-A346-9979-BAD21CBFEE85}"/>
              </a:ext>
            </a:extLst>
          </p:cNvPr>
          <p:cNvSpPr txBox="1">
            <a:spLocks/>
          </p:cNvSpPr>
          <p:nvPr/>
        </p:nvSpPr>
        <p:spPr>
          <a:xfrm>
            <a:off x="410000" y="2053959"/>
            <a:ext cx="4071762"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Linear Reference: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T</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ACGT	                </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Read: </a:t>
            </a:r>
            <a:r>
              <a:rPr kumimoji="0" lang="en-US" sz="1800" b="1" i="0" u="none" strike="noStrike" kern="1200" cap="none" spc="0" normalizeH="0" baseline="0" noProof="0" dirty="0">
                <a:ln>
                  <a:noFill/>
                </a:ln>
                <a:solidFill>
                  <a:srgbClr val="0070C0"/>
                </a:solidFill>
                <a:effectLst/>
                <a:uLnTx/>
                <a:uFillTx/>
                <a:latin typeface="Corbel" panose="020B050302020402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G</a:t>
            </a: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G</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Calibri" panose="020F0502020204030204" pitchFamily="34" charset="0"/>
              </a:rPr>
              <a:t>TT</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32AA3B7-049E-BD95-5213-D33C4C64FCC2}"/>
              </a:ext>
            </a:extLst>
          </p:cNvPr>
          <p:cNvPicPr>
            <a:picLocks noChangeAspect="1"/>
          </p:cNvPicPr>
          <p:nvPr/>
        </p:nvPicPr>
        <p:blipFill>
          <a:blip r:embed="rId4"/>
          <a:stretch>
            <a:fillRect/>
          </a:stretch>
        </p:blipFill>
        <p:spPr>
          <a:xfrm>
            <a:off x="5858193" y="2425016"/>
            <a:ext cx="2747327" cy="1602895"/>
          </a:xfrm>
          <a:prstGeom prst="rect">
            <a:avLst/>
          </a:prstGeom>
        </p:spPr>
      </p:pic>
      <p:sp>
        <p:nvSpPr>
          <p:cNvPr id="20" name="Google Shape;111;p15">
            <a:extLst>
              <a:ext uri="{FF2B5EF4-FFF2-40B4-BE49-F238E27FC236}">
                <a16:creationId xmlns:a16="http://schemas.microsoft.com/office/drawing/2014/main" id="{872682A1-0B8C-E505-D37F-F785973FF474}"/>
              </a:ext>
            </a:extLst>
          </p:cNvPr>
          <p:cNvSpPr txBox="1">
            <a:spLocks/>
          </p:cNvSpPr>
          <p:nvPr/>
        </p:nvSpPr>
        <p:spPr>
          <a:xfrm>
            <a:off x="4662234" y="2053959"/>
            <a:ext cx="4114800"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Graph-based Reference:</a:t>
            </a: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Read: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ACGG</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639066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6"/>
          <p:cNvSpPr txBox="1">
            <a:spLocks noGrp="1"/>
          </p:cNvSpPr>
          <p:nvPr>
            <p:ph type="body" idx="1"/>
          </p:nvPr>
        </p:nvSpPr>
        <p:spPr>
          <a:xfrm>
            <a:off x="366963" y="3916017"/>
            <a:ext cx="8410212" cy="2548303"/>
          </a:xfrm>
          <a:prstGeom prst="rect">
            <a:avLst/>
          </a:prstGeom>
          <a:noFill/>
          <a:ln>
            <a:noFill/>
          </a:ln>
        </p:spPr>
        <p:txBody>
          <a:bodyPr spcFirstLastPara="1" vert="horz" wrap="square" lIns="0" tIns="45700" rIns="0" bIns="45700" rtlCol="0" anchor="t" anchorCtr="0">
            <a:noAutofit/>
          </a:bodyPr>
          <a:lstStyle/>
          <a:p>
            <a:pPr marL="146050" indent="0">
              <a:lnSpc>
                <a:spcPct val="120000"/>
              </a:lnSpc>
              <a:spcBef>
                <a:spcPts val="0"/>
              </a:spcBef>
              <a:spcAft>
                <a:spcPts val="600"/>
              </a:spcAft>
              <a:buNone/>
            </a:pPr>
            <a:r>
              <a:rPr lang="en-US" sz="2200" b="1" dirty="0">
                <a:solidFill>
                  <a:srgbClr val="FE6200"/>
                </a:solidFill>
              </a:rPr>
              <a:t>SeGraM: </a:t>
            </a:r>
            <a:r>
              <a:rPr lang="en-US" sz="2200" i="1" dirty="0">
                <a:solidFill>
                  <a:schemeClr val="tx1"/>
                </a:solidFill>
              </a:rPr>
              <a:t>First universal algorithm/hardware co-designed genomic mapping accelerator </a:t>
            </a:r>
            <a:r>
              <a:rPr lang="en-US" sz="2200" dirty="0">
                <a:solidFill>
                  <a:schemeClr val="tx1"/>
                </a:solidFill>
              </a:rPr>
              <a:t>that can effectively and efficiently support: </a:t>
            </a:r>
          </a:p>
          <a:p>
            <a:pPr marL="488950" indent="-342900">
              <a:lnSpc>
                <a:spcPct val="120000"/>
              </a:lnSpc>
              <a:spcBef>
                <a:spcPts val="0"/>
              </a:spcBef>
              <a:spcAft>
                <a:spcPts val="600"/>
              </a:spcAft>
            </a:pPr>
            <a:r>
              <a:rPr lang="en-US" sz="2200" u="sng" dirty="0">
                <a:solidFill>
                  <a:schemeClr val="tx1"/>
                </a:solidFill>
              </a:rPr>
              <a:t>Se</a:t>
            </a:r>
            <a:r>
              <a:rPr lang="en-US" sz="2200" dirty="0">
                <a:solidFill>
                  <a:schemeClr val="tx1"/>
                </a:solidFill>
              </a:rPr>
              <a:t>quence-to-</a:t>
            </a:r>
            <a:r>
              <a:rPr lang="en-US" sz="2200" u="sng" dirty="0">
                <a:solidFill>
                  <a:schemeClr val="tx1"/>
                </a:solidFill>
              </a:rPr>
              <a:t>gra</a:t>
            </a:r>
            <a:r>
              <a:rPr lang="en-US" sz="2200" dirty="0">
                <a:solidFill>
                  <a:schemeClr val="tx1"/>
                </a:solidFill>
              </a:rPr>
              <a:t>ph </a:t>
            </a:r>
            <a:r>
              <a:rPr lang="en-US" sz="2200" u="sng" dirty="0">
                <a:solidFill>
                  <a:schemeClr val="tx1"/>
                </a:solidFill>
              </a:rPr>
              <a:t>m</a:t>
            </a:r>
            <a:r>
              <a:rPr lang="en-US" sz="2200" dirty="0">
                <a:solidFill>
                  <a:schemeClr val="tx1"/>
                </a:solidFill>
              </a:rPr>
              <a:t>apping </a:t>
            </a:r>
          </a:p>
          <a:p>
            <a:pPr marL="488950" indent="-342900">
              <a:lnSpc>
                <a:spcPct val="120000"/>
              </a:lnSpc>
              <a:spcBef>
                <a:spcPts val="0"/>
              </a:spcBef>
              <a:spcAft>
                <a:spcPts val="600"/>
              </a:spcAft>
            </a:pPr>
            <a:r>
              <a:rPr lang="en-US" sz="2200" dirty="0">
                <a:solidFill>
                  <a:schemeClr val="tx1"/>
                </a:solidFill>
              </a:rPr>
              <a:t>Sequence-to-sequence mapping</a:t>
            </a:r>
          </a:p>
          <a:p>
            <a:pPr marL="488950" indent="-342900">
              <a:lnSpc>
                <a:spcPct val="120000"/>
              </a:lnSpc>
              <a:spcBef>
                <a:spcPts val="0"/>
              </a:spcBef>
              <a:spcAft>
                <a:spcPts val="600"/>
              </a:spcAft>
            </a:pPr>
            <a:r>
              <a:rPr lang="en-US" sz="2200" dirty="0">
                <a:solidFill>
                  <a:schemeClr val="tx1"/>
                </a:solidFill>
              </a:rPr>
              <a:t>Both short and long reads</a:t>
            </a:r>
          </a:p>
        </p:txBody>
      </p:sp>
      <p:sp>
        <p:nvSpPr>
          <p:cNvPr id="3" name="Title 2">
            <a:extLst>
              <a:ext uri="{FF2B5EF4-FFF2-40B4-BE49-F238E27FC236}">
                <a16:creationId xmlns:a16="http://schemas.microsoft.com/office/drawing/2014/main" id="{4D331E35-A2C7-0A4A-87D0-202B765F72E8}"/>
              </a:ext>
            </a:extLst>
          </p:cNvPr>
          <p:cNvSpPr>
            <a:spLocks noGrp="1"/>
          </p:cNvSpPr>
          <p:nvPr>
            <p:ph type="title"/>
          </p:nvPr>
        </p:nvSpPr>
        <p:spPr/>
        <p:txBody>
          <a:bodyPr>
            <a:normAutofit fontScale="90000"/>
          </a:bodyPr>
          <a:lstStyle/>
          <a:p>
            <a:r>
              <a:rPr lang="en-US" dirty="0" err="1"/>
              <a:t>SeGraM</a:t>
            </a:r>
            <a:r>
              <a:rPr lang="en-US" dirty="0"/>
              <a:t>: </a:t>
            </a:r>
            <a:r>
              <a:rPr lang="en-US" sz="4100" dirty="0"/>
              <a:t>First Graph Mapping Accelerator</a:t>
            </a:r>
          </a:p>
        </p:txBody>
      </p:sp>
      <p:sp>
        <p:nvSpPr>
          <p:cNvPr id="2" name="Slide Number Placeholder 1">
            <a:extLst>
              <a:ext uri="{FF2B5EF4-FFF2-40B4-BE49-F238E27FC236}">
                <a16:creationId xmlns:a16="http://schemas.microsoft.com/office/drawing/2014/main" id="{48D433D8-78E7-1340-A5B1-1168A45E6EB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3272AE7-A76D-A34A-AE9D-F54F31C8A513}"/>
              </a:ext>
            </a:extLst>
          </p:cNvPr>
          <p:cNvSpPr txBox="1"/>
          <p:nvPr/>
        </p:nvSpPr>
        <p:spPr>
          <a:xfrm>
            <a:off x="366962" y="1165147"/>
            <a:ext cx="8410073" cy="2643651"/>
          </a:xfrm>
          <a:prstGeom prst="roundRect">
            <a:avLst>
              <a:gd name="adj" fmla="val 4777"/>
            </a:avLst>
          </a:prstGeom>
          <a:solidFill>
            <a:schemeClr val="accent2">
              <a:lumMod val="40000"/>
              <a:lumOff val="60000"/>
              <a:alpha val="55000"/>
            </a:schemeClr>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20000"/>
              </a:lnSpc>
              <a:spcBef>
                <a:spcPts val="0"/>
              </a:spcBef>
              <a:spcAft>
                <a:spcPts val="0"/>
              </a:spcAft>
              <a:buClr>
                <a:prstClr val="black"/>
              </a:buClr>
              <a:buSzTx/>
              <a:buFontTx/>
              <a:buNone/>
              <a:tabLst/>
              <a:defRPr/>
            </a:pPr>
            <a:r>
              <a:rPr kumimoji="0" lang="en-US" sz="2400" b="1" i="0" u="none" strike="noStrike" kern="1200" cap="none" spc="0" normalizeH="0" baseline="0" noProof="0" dirty="0">
                <a:ln>
                  <a:noFill/>
                </a:ln>
                <a:solidFill>
                  <a:srgbClr val="00B050"/>
                </a:solidFill>
                <a:effectLst/>
                <a:uLnTx/>
                <a:uFillTx/>
                <a:latin typeface="Corbel" panose="020B0503020204020204"/>
                <a:ea typeface="+mn-ea"/>
                <a:cs typeface="+mn-cs"/>
              </a:rPr>
              <a:t>Specialized, high-performance, scalable, and low-cost </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algorithm/hardware co-design that alleviates bottlenecks in</a:t>
            </a:r>
            <a:r>
              <a:rPr kumimoji="0" lang="en-US" sz="2400" b="1" i="0" u="none" strike="noStrike" kern="1200" cap="none" spc="0" normalizeH="0" baseline="0" noProof="0" dirty="0">
                <a:ln>
                  <a:noFill/>
                </a:ln>
                <a:solidFill>
                  <a:srgbClr val="FE6200"/>
                </a:solidFill>
                <a:effectLst/>
                <a:uLnTx/>
                <a:uFillTx/>
                <a:latin typeface="Corbel" panose="020B0503020204020204"/>
                <a:ea typeface="+mn-ea"/>
                <a:cs typeface="+mn-cs"/>
              </a:rPr>
              <a:t> </a:t>
            </a:r>
            <a:r>
              <a:rPr kumimoji="0" lang="en-US" sz="2400" b="1" i="0" u="none" strike="noStrike" kern="1200" cap="none" spc="0" normalizeH="0" baseline="0" noProof="0" dirty="0">
                <a:ln>
                  <a:noFill/>
                </a:ln>
                <a:solidFill>
                  <a:srgbClr val="7030A0"/>
                </a:solidFill>
                <a:effectLst/>
                <a:uLnTx/>
                <a:uFillTx/>
                <a:latin typeface="Corbel" panose="020B0503020204020204"/>
                <a:ea typeface="+mn-ea"/>
                <a:cs typeface="+mn-cs"/>
              </a:rPr>
              <a:t>multiple steps </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of sequence-to-graph mapping</a:t>
            </a:r>
          </a:p>
        </p:txBody>
      </p:sp>
    </p:spTree>
    <p:extLst>
      <p:ext uri="{BB962C8B-B14F-4D97-AF65-F5344CB8AC3E}">
        <p14:creationId xmlns:p14="http://schemas.microsoft.com/office/powerpoint/2010/main" val="1786916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B8AF-645C-015D-4E20-779FC1EAD902}"/>
              </a:ext>
            </a:extLst>
          </p:cNvPr>
          <p:cNvSpPr>
            <a:spLocks noGrp="1"/>
          </p:cNvSpPr>
          <p:nvPr>
            <p:ph type="title"/>
          </p:nvPr>
        </p:nvSpPr>
        <p:spPr/>
        <p:txBody>
          <a:bodyPr>
            <a:normAutofit/>
          </a:bodyPr>
          <a:lstStyle/>
          <a:p>
            <a:r>
              <a:rPr lang="en-US" sz="4250" dirty="0"/>
              <a:t>Sequence-to-Graph Mapping Pipeline</a:t>
            </a:r>
          </a:p>
        </p:txBody>
      </p:sp>
      <p:sp>
        <p:nvSpPr>
          <p:cNvPr id="4" name="Slide Number Placeholder 3">
            <a:extLst>
              <a:ext uri="{FF2B5EF4-FFF2-40B4-BE49-F238E27FC236}">
                <a16:creationId xmlns:a16="http://schemas.microsoft.com/office/drawing/2014/main" id="{BFE8E27B-66BA-324B-28F7-89D293BCA7E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2" name="Google Shape;196;p1">
            <a:extLst>
              <a:ext uri="{FF2B5EF4-FFF2-40B4-BE49-F238E27FC236}">
                <a16:creationId xmlns:a16="http://schemas.microsoft.com/office/drawing/2014/main" id="{39EA7A71-24EA-FED5-B916-1C3516512360}"/>
              </a:ext>
            </a:extLst>
          </p:cNvPr>
          <p:cNvSpPr txBox="1"/>
          <p:nvPr/>
        </p:nvSpPr>
        <p:spPr>
          <a:xfrm>
            <a:off x="0" y="1097374"/>
            <a:ext cx="9133840" cy="5474164"/>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Pre-Processing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Steps </a:t>
            </a:r>
            <a:r>
              <a:rPr kumimoji="0" lang="en-US" sz="16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(Offline)</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Seed-and-Extend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Steps </a:t>
            </a:r>
            <a:r>
              <a:rPr kumimoji="0" lang="en-US" sz="16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(Online)</a:t>
            </a:r>
            <a:endParaRPr kumimoji="0" sz="1600" b="1" i="0" u="none" strike="noStrike" kern="0" cap="none" spc="0" normalizeH="0" baseline="0" noProof="0" dirty="0">
              <a:ln>
                <a:noFill/>
              </a:ln>
              <a:solidFill>
                <a:srgbClr val="0070C0"/>
              </a:solidFill>
              <a:effectLst/>
              <a:uLnTx/>
              <a:uFillTx/>
              <a:latin typeface="Corbel" panose="020B0503020204020204"/>
              <a:ea typeface="+mn-ea"/>
              <a:cs typeface="Arial"/>
              <a:sym typeface="Arial"/>
            </a:endParaRPr>
          </a:p>
        </p:txBody>
      </p:sp>
      <p:sp>
        <p:nvSpPr>
          <p:cNvPr id="33" name="Google Shape;185;p1">
            <a:extLst>
              <a:ext uri="{FF2B5EF4-FFF2-40B4-BE49-F238E27FC236}">
                <a16:creationId xmlns:a16="http://schemas.microsoft.com/office/drawing/2014/main" id="{48524EBD-7619-8EF0-1983-FD5D3EA60FBB}"/>
              </a:ext>
            </a:extLst>
          </p:cNvPr>
          <p:cNvSpPr/>
          <p:nvPr/>
        </p:nvSpPr>
        <p:spPr>
          <a:xfrm>
            <a:off x="2019103" y="2215219"/>
            <a:ext cx="4864869" cy="548640"/>
          </a:xfrm>
          <a:prstGeom prst="roundRect">
            <a:avLst>
              <a:gd name="adj" fmla="val 16667"/>
            </a:avLst>
          </a:prstGeom>
          <a:solidFill>
            <a:srgbClr val="FEDAE2">
              <a:alpha val="74902"/>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Indexing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(index the nodes of the graph)</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4" name="Google Shape;186;p1">
            <a:extLst>
              <a:ext uri="{FF2B5EF4-FFF2-40B4-BE49-F238E27FC236}">
                <a16:creationId xmlns:a16="http://schemas.microsoft.com/office/drawing/2014/main" id="{77939F03-3FB2-D210-E08A-D39AC93E0BC3}"/>
              </a:ext>
            </a:extLst>
          </p:cNvPr>
          <p:cNvSpPr/>
          <p:nvPr/>
        </p:nvSpPr>
        <p:spPr>
          <a:xfrm>
            <a:off x="2019103" y="3499913"/>
            <a:ext cx="4864869" cy="548640"/>
          </a:xfrm>
          <a:prstGeom prst="roundRect">
            <a:avLst>
              <a:gd name="adj" fmla="val 16667"/>
            </a:avLst>
          </a:prstGeom>
          <a:solidFill>
            <a:srgbClr val="C8BDF3">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Seeding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(query the index &amp; find the seed matches)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5" name="Google Shape;187;p1">
            <a:extLst>
              <a:ext uri="{FF2B5EF4-FFF2-40B4-BE49-F238E27FC236}">
                <a16:creationId xmlns:a16="http://schemas.microsoft.com/office/drawing/2014/main" id="{E759791A-FDE5-1B7C-4EE0-1D3DF6EBB9F3}"/>
              </a:ext>
            </a:extLst>
          </p:cNvPr>
          <p:cNvSpPr/>
          <p:nvPr/>
        </p:nvSpPr>
        <p:spPr>
          <a:xfrm>
            <a:off x="2019103" y="4440148"/>
            <a:ext cx="4864869" cy="548640"/>
          </a:xfrm>
          <a:prstGeom prst="roundRect">
            <a:avLst>
              <a:gd name="adj" fmla="val 16667"/>
            </a:avLst>
          </a:prstGeom>
          <a:solidFill>
            <a:srgbClr val="5B9BD5">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Filtering/Chaining/Clustering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(filter out dissimilar query read and subgraph pairs)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6" name="Google Shape;188;p1">
            <a:extLst>
              <a:ext uri="{FF2B5EF4-FFF2-40B4-BE49-F238E27FC236}">
                <a16:creationId xmlns:a16="http://schemas.microsoft.com/office/drawing/2014/main" id="{D2B2D143-3504-34AE-EB82-D6E4561B7781}"/>
              </a:ext>
            </a:extLst>
          </p:cNvPr>
          <p:cNvSpPr/>
          <p:nvPr/>
        </p:nvSpPr>
        <p:spPr>
          <a:xfrm>
            <a:off x="2019103" y="5367707"/>
            <a:ext cx="4864869" cy="548640"/>
          </a:xfrm>
          <a:prstGeom prst="roundRect">
            <a:avLst>
              <a:gd name="adj" fmla="val 16667"/>
            </a:avLst>
          </a:prstGeom>
          <a:solidFill>
            <a:srgbClr val="70AD47">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F2F2F2"/>
              </a:buClr>
              <a:buSzPts val="2200"/>
              <a:buFont typeface="Corbe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S2G Alignment</a:t>
            </a:r>
          </a:p>
          <a:p>
            <a:pPr marL="0" marR="0" lvl="0" indent="0" algn="ctr" defTabSz="914400" rtl="0" eaLnBrk="1" fontAlgn="auto" latinLnBrk="0" hangingPunct="1">
              <a:lnSpc>
                <a:spcPct val="100000"/>
              </a:lnSpc>
              <a:spcBef>
                <a:spcPts val="0"/>
              </a:spcBef>
              <a:spcAft>
                <a:spcPts val="0"/>
              </a:spcAft>
              <a:buClr>
                <a:srgbClr val="F2F2F2"/>
              </a:buClr>
              <a:buSzPts val="2200"/>
              <a:buFont typeface="Corbe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(perform distance/score calculation &amp; traceback)</a:t>
            </a:r>
          </a:p>
        </p:txBody>
      </p:sp>
      <p:sp>
        <p:nvSpPr>
          <p:cNvPr id="37" name="Google Shape;190;p1">
            <a:extLst>
              <a:ext uri="{FF2B5EF4-FFF2-40B4-BE49-F238E27FC236}">
                <a16:creationId xmlns:a16="http://schemas.microsoft.com/office/drawing/2014/main" id="{4F1B8C1E-920B-971F-AE6D-850F7C3E29E8}"/>
              </a:ext>
            </a:extLst>
          </p:cNvPr>
          <p:cNvSpPr txBox="1"/>
          <p:nvPr/>
        </p:nvSpPr>
        <p:spPr>
          <a:xfrm>
            <a:off x="10160" y="1107550"/>
            <a:ext cx="1732609" cy="1228720"/>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Linear reference genome</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000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mn-ea"/>
                <a:cs typeface="Arial"/>
                <a:sym typeface="Corbel"/>
              </a:rPr>
              <a:t>Known genetic variations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38" name="Google Shape;195;p1">
            <a:extLst>
              <a:ext uri="{FF2B5EF4-FFF2-40B4-BE49-F238E27FC236}">
                <a16:creationId xmlns:a16="http://schemas.microsoft.com/office/drawing/2014/main" id="{008F37E1-D060-43A4-A765-28509A31947F}"/>
              </a:ext>
            </a:extLst>
          </p:cNvPr>
          <p:cNvCxnSpPr/>
          <p:nvPr/>
        </p:nvCxnSpPr>
        <p:spPr>
          <a:xfrm>
            <a:off x="1691969" y="3790852"/>
            <a:ext cx="321924" cy="0"/>
          </a:xfrm>
          <a:prstGeom prst="straightConnector1">
            <a:avLst/>
          </a:prstGeom>
          <a:noFill/>
          <a:ln w="28575" cap="flat" cmpd="sng">
            <a:solidFill>
              <a:srgbClr val="002060"/>
            </a:solidFill>
            <a:prstDash val="solid"/>
            <a:miter lim="800000"/>
            <a:headEnd type="none" w="sm" len="sm"/>
            <a:tailEnd type="triangle" w="lg" len="lg"/>
          </a:ln>
        </p:spPr>
      </p:cxnSp>
      <p:sp>
        <p:nvSpPr>
          <p:cNvPr id="39" name="Google Shape;196;p1">
            <a:extLst>
              <a:ext uri="{FF2B5EF4-FFF2-40B4-BE49-F238E27FC236}">
                <a16:creationId xmlns:a16="http://schemas.microsoft.com/office/drawing/2014/main" id="{979509B3-0A33-DC37-58CE-0B4101D76A26}"/>
              </a:ext>
            </a:extLst>
          </p:cNvPr>
          <p:cNvSpPr txBox="1"/>
          <p:nvPr/>
        </p:nvSpPr>
        <p:spPr>
          <a:xfrm>
            <a:off x="-20320" y="3354201"/>
            <a:ext cx="1762877" cy="845855"/>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Reads from sequenced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a:t>
            </a:r>
            <a:endParaRPr kumimoji="0" lang="en-US"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40" name="Google Shape;201;p1">
            <a:extLst>
              <a:ext uri="{FF2B5EF4-FFF2-40B4-BE49-F238E27FC236}">
                <a16:creationId xmlns:a16="http://schemas.microsoft.com/office/drawing/2014/main" id="{F321AADE-9566-7B9C-223B-E52B51CCA068}"/>
              </a:ext>
            </a:extLst>
          </p:cNvPr>
          <p:cNvSpPr/>
          <p:nvPr/>
        </p:nvSpPr>
        <p:spPr>
          <a:xfrm>
            <a:off x="2075054" y="1995686"/>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0.2</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02;p1">
            <a:extLst>
              <a:ext uri="{FF2B5EF4-FFF2-40B4-BE49-F238E27FC236}">
                <a16:creationId xmlns:a16="http://schemas.microsoft.com/office/drawing/2014/main" id="{F1A09CB7-912C-1984-C747-C17CC5F3C1B1}"/>
              </a:ext>
            </a:extLst>
          </p:cNvPr>
          <p:cNvSpPr/>
          <p:nvPr/>
        </p:nvSpPr>
        <p:spPr>
          <a:xfrm>
            <a:off x="2075052" y="3284342"/>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03;p1">
            <a:extLst>
              <a:ext uri="{FF2B5EF4-FFF2-40B4-BE49-F238E27FC236}">
                <a16:creationId xmlns:a16="http://schemas.microsoft.com/office/drawing/2014/main" id="{3D5800A0-1A6A-61E3-2360-B9A82386ACB0}"/>
              </a:ext>
            </a:extLst>
          </p:cNvPr>
          <p:cNvSpPr/>
          <p:nvPr/>
        </p:nvSpPr>
        <p:spPr>
          <a:xfrm>
            <a:off x="2075054" y="4224148"/>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04;p1">
            <a:extLst>
              <a:ext uri="{FF2B5EF4-FFF2-40B4-BE49-F238E27FC236}">
                <a16:creationId xmlns:a16="http://schemas.microsoft.com/office/drawing/2014/main" id="{716BAAF5-ABAF-DB9A-71C1-D6C30F003F29}"/>
              </a:ext>
            </a:extLst>
          </p:cNvPr>
          <p:cNvSpPr/>
          <p:nvPr/>
        </p:nvSpPr>
        <p:spPr>
          <a:xfrm>
            <a:off x="2075052" y="5151707"/>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185;p1">
            <a:extLst>
              <a:ext uri="{FF2B5EF4-FFF2-40B4-BE49-F238E27FC236}">
                <a16:creationId xmlns:a16="http://schemas.microsoft.com/office/drawing/2014/main" id="{D888FDB5-ED34-E689-A8C0-F0858D5807AB}"/>
              </a:ext>
            </a:extLst>
          </p:cNvPr>
          <p:cNvSpPr/>
          <p:nvPr/>
        </p:nvSpPr>
        <p:spPr>
          <a:xfrm>
            <a:off x="2013892" y="1288644"/>
            <a:ext cx="4864869" cy="548640"/>
          </a:xfrm>
          <a:prstGeom prst="roundRect">
            <a:avLst>
              <a:gd name="adj" fmla="val 16667"/>
            </a:avLst>
          </a:prstGeom>
          <a:solidFill>
            <a:srgbClr val="FFC000">
              <a:lumMod val="40000"/>
              <a:lumOff val="6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 Graph Construction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(construct the graph using a linear reference genome and variations)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45" name="Google Shape;197;p1">
            <a:extLst>
              <a:ext uri="{FF2B5EF4-FFF2-40B4-BE49-F238E27FC236}">
                <a16:creationId xmlns:a16="http://schemas.microsoft.com/office/drawing/2014/main" id="{73A0E636-049E-07D7-BF80-F8C0ED1BF901}"/>
              </a:ext>
            </a:extLst>
          </p:cNvPr>
          <p:cNvCxnSpPr/>
          <p:nvPr/>
        </p:nvCxnSpPr>
        <p:spPr>
          <a:xfrm>
            <a:off x="4299893" y="1829648"/>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46" name="Google Shape;201;p1">
            <a:extLst>
              <a:ext uri="{FF2B5EF4-FFF2-40B4-BE49-F238E27FC236}">
                <a16:creationId xmlns:a16="http://schemas.microsoft.com/office/drawing/2014/main" id="{3373EA4E-1D73-AF6D-1619-80ACDF08071A}"/>
              </a:ext>
            </a:extLst>
          </p:cNvPr>
          <p:cNvSpPr/>
          <p:nvPr/>
        </p:nvSpPr>
        <p:spPr>
          <a:xfrm>
            <a:off x="2069841" y="1069111"/>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0.1</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7" name="Google Shape;189;p1">
            <a:extLst>
              <a:ext uri="{FF2B5EF4-FFF2-40B4-BE49-F238E27FC236}">
                <a16:creationId xmlns:a16="http://schemas.microsoft.com/office/drawing/2014/main" id="{995463F1-3925-7A9E-ECC7-0874C17B56A2}"/>
              </a:ext>
            </a:extLst>
          </p:cNvPr>
          <p:cNvCxnSpPr>
            <a:cxnSpLocks/>
          </p:cNvCxnSpPr>
          <p:nvPr/>
        </p:nvCxnSpPr>
        <p:spPr>
          <a:xfrm flipV="1">
            <a:off x="1691969" y="1683999"/>
            <a:ext cx="329544" cy="192412"/>
          </a:xfrm>
          <a:prstGeom prst="straightConnector1">
            <a:avLst/>
          </a:prstGeom>
          <a:noFill/>
          <a:ln w="28575" cap="flat" cmpd="sng">
            <a:solidFill>
              <a:srgbClr val="000000"/>
            </a:solidFill>
            <a:prstDash val="solid"/>
            <a:miter lim="800000"/>
            <a:headEnd type="none" w="sm" len="sm"/>
            <a:tailEnd type="triangle" w="lg" len="lg"/>
          </a:ln>
        </p:spPr>
      </p:cxnSp>
      <p:cxnSp>
        <p:nvCxnSpPr>
          <p:cNvPr id="48" name="Google Shape;189;p1">
            <a:extLst>
              <a:ext uri="{FF2B5EF4-FFF2-40B4-BE49-F238E27FC236}">
                <a16:creationId xmlns:a16="http://schemas.microsoft.com/office/drawing/2014/main" id="{4F1BD472-DB75-35D4-75F2-74D5A344CFC5}"/>
              </a:ext>
            </a:extLst>
          </p:cNvPr>
          <p:cNvCxnSpPr>
            <a:cxnSpLocks/>
          </p:cNvCxnSpPr>
          <p:nvPr/>
        </p:nvCxnSpPr>
        <p:spPr>
          <a:xfrm>
            <a:off x="1691969" y="1432189"/>
            <a:ext cx="329431" cy="68421"/>
          </a:xfrm>
          <a:prstGeom prst="straightConnector1">
            <a:avLst/>
          </a:prstGeom>
          <a:noFill/>
          <a:ln w="28575" cap="flat" cmpd="sng">
            <a:solidFill>
              <a:srgbClr val="000000"/>
            </a:solidFill>
            <a:prstDash val="solid"/>
            <a:miter lim="800000"/>
            <a:headEnd type="none" w="sm" len="sm"/>
            <a:tailEnd type="triangle" w="lg" len="lg"/>
          </a:ln>
        </p:spPr>
      </p:cxnSp>
      <p:sp>
        <p:nvSpPr>
          <p:cNvPr id="49" name="Google Shape;190;p1">
            <a:extLst>
              <a:ext uri="{FF2B5EF4-FFF2-40B4-BE49-F238E27FC236}">
                <a16:creationId xmlns:a16="http://schemas.microsoft.com/office/drawing/2014/main" id="{63369917-D1E2-2C28-3DFB-EBD979712A2E}"/>
              </a:ext>
            </a:extLst>
          </p:cNvPr>
          <p:cNvSpPr txBox="1"/>
          <p:nvPr/>
        </p:nvSpPr>
        <p:spPr>
          <a:xfrm>
            <a:off x="4360853" y="1830478"/>
            <a:ext cx="1917913"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 graph</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0" name="Google Shape;197;p1">
            <a:extLst>
              <a:ext uri="{FF2B5EF4-FFF2-40B4-BE49-F238E27FC236}">
                <a16:creationId xmlns:a16="http://schemas.microsoft.com/office/drawing/2014/main" id="{E94A7630-EB53-B1F6-EB1C-96CF9E650232}"/>
              </a:ext>
            </a:extLst>
          </p:cNvPr>
          <p:cNvCxnSpPr>
            <a:cxnSpLocks/>
          </p:cNvCxnSpPr>
          <p:nvPr/>
        </p:nvCxnSpPr>
        <p:spPr>
          <a:xfrm flipH="1">
            <a:off x="4295973" y="2770405"/>
            <a:ext cx="3920" cy="729508"/>
          </a:xfrm>
          <a:prstGeom prst="straightConnector1">
            <a:avLst/>
          </a:prstGeom>
          <a:noFill/>
          <a:ln w="28575" cap="flat" cmpd="sng">
            <a:solidFill>
              <a:srgbClr val="000000"/>
            </a:solidFill>
            <a:prstDash val="solid"/>
            <a:miter lim="800000"/>
            <a:headEnd type="none" w="sm" len="sm"/>
            <a:tailEnd type="triangle" w="lg" len="lg"/>
          </a:ln>
        </p:spPr>
      </p:cxnSp>
      <p:sp>
        <p:nvSpPr>
          <p:cNvPr id="51" name="Google Shape;190;p1">
            <a:extLst>
              <a:ext uri="{FF2B5EF4-FFF2-40B4-BE49-F238E27FC236}">
                <a16:creationId xmlns:a16="http://schemas.microsoft.com/office/drawing/2014/main" id="{91EB97D1-B610-698D-4FC9-69EC989F5B21}"/>
              </a:ext>
            </a:extLst>
          </p:cNvPr>
          <p:cNvSpPr txBox="1"/>
          <p:nvPr/>
        </p:nvSpPr>
        <p:spPr>
          <a:xfrm>
            <a:off x="4360853" y="2801715"/>
            <a:ext cx="4010987" cy="419230"/>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Hash-table-based index (of graph nodes)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2" name="Google Shape;197;p1">
            <a:extLst>
              <a:ext uri="{FF2B5EF4-FFF2-40B4-BE49-F238E27FC236}">
                <a16:creationId xmlns:a16="http://schemas.microsoft.com/office/drawing/2014/main" id="{3BC4424D-0445-84C8-7861-83D7D0F09E96}"/>
              </a:ext>
            </a:extLst>
          </p:cNvPr>
          <p:cNvCxnSpPr/>
          <p:nvPr/>
        </p:nvCxnSpPr>
        <p:spPr>
          <a:xfrm>
            <a:off x="4299893" y="4063517"/>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3" name="Google Shape;190;p1">
            <a:extLst>
              <a:ext uri="{FF2B5EF4-FFF2-40B4-BE49-F238E27FC236}">
                <a16:creationId xmlns:a16="http://schemas.microsoft.com/office/drawing/2014/main" id="{82B7C302-6B96-3186-54FA-064EED9659A5}"/>
              </a:ext>
            </a:extLst>
          </p:cNvPr>
          <p:cNvSpPr txBox="1"/>
          <p:nvPr/>
        </p:nvSpPr>
        <p:spPr>
          <a:xfrm>
            <a:off x="4360853" y="4064347"/>
            <a:ext cx="4010987"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Candidate mapping locations (subgraphs)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4" name="Google Shape;197;p1">
            <a:extLst>
              <a:ext uri="{FF2B5EF4-FFF2-40B4-BE49-F238E27FC236}">
                <a16:creationId xmlns:a16="http://schemas.microsoft.com/office/drawing/2014/main" id="{CB08DCA0-DD76-5F0C-1A76-F073C9FC635B}"/>
              </a:ext>
            </a:extLst>
          </p:cNvPr>
          <p:cNvCxnSpPr/>
          <p:nvPr/>
        </p:nvCxnSpPr>
        <p:spPr>
          <a:xfrm>
            <a:off x="4299892" y="4989341"/>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5" name="Google Shape;190;p1">
            <a:extLst>
              <a:ext uri="{FF2B5EF4-FFF2-40B4-BE49-F238E27FC236}">
                <a16:creationId xmlns:a16="http://schemas.microsoft.com/office/drawing/2014/main" id="{D0A94E71-8666-CA18-A540-D09B385B5EA8}"/>
              </a:ext>
            </a:extLst>
          </p:cNvPr>
          <p:cNvSpPr txBox="1"/>
          <p:nvPr/>
        </p:nvSpPr>
        <p:spPr>
          <a:xfrm>
            <a:off x="4360853" y="4990171"/>
            <a:ext cx="4772988"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Remaining candidate mapping locations (subgraphs)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6" name="Google Shape;197;p1">
            <a:extLst>
              <a:ext uri="{FF2B5EF4-FFF2-40B4-BE49-F238E27FC236}">
                <a16:creationId xmlns:a16="http://schemas.microsoft.com/office/drawing/2014/main" id="{33D9620E-12E4-FC4D-CE6E-7C365BBA9184}"/>
              </a:ext>
            </a:extLst>
          </p:cNvPr>
          <p:cNvCxnSpPr>
            <a:cxnSpLocks/>
          </p:cNvCxnSpPr>
          <p:nvPr/>
        </p:nvCxnSpPr>
        <p:spPr>
          <a:xfrm>
            <a:off x="4295973" y="5915165"/>
            <a:ext cx="0" cy="309549"/>
          </a:xfrm>
          <a:prstGeom prst="straightConnector1">
            <a:avLst/>
          </a:prstGeom>
          <a:noFill/>
          <a:ln w="28575" cap="flat" cmpd="sng">
            <a:solidFill>
              <a:srgbClr val="000000"/>
            </a:solidFill>
            <a:prstDash val="solid"/>
            <a:miter lim="800000"/>
            <a:headEnd type="none" w="sm" len="sm"/>
            <a:tailEnd type="triangle" w="lg" len="lg"/>
          </a:ln>
        </p:spPr>
      </p:cxnSp>
      <p:sp>
        <p:nvSpPr>
          <p:cNvPr id="57" name="Google Shape;190;p1">
            <a:extLst>
              <a:ext uri="{FF2B5EF4-FFF2-40B4-BE49-F238E27FC236}">
                <a16:creationId xmlns:a16="http://schemas.microsoft.com/office/drawing/2014/main" id="{0197C3EC-766B-9F81-865C-53760D53765F}"/>
              </a:ext>
            </a:extLst>
          </p:cNvPr>
          <p:cNvSpPr txBox="1"/>
          <p:nvPr/>
        </p:nvSpPr>
        <p:spPr>
          <a:xfrm>
            <a:off x="2021399" y="6180191"/>
            <a:ext cx="4857361" cy="346824"/>
          </a:xfrm>
          <a:prstGeom prst="rect">
            <a:avLst/>
          </a:prstGeom>
          <a:noFill/>
          <a:ln>
            <a:noFill/>
          </a:ln>
        </p:spPr>
        <p:txBody>
          <a:bodyPr spcFirstLastPara="1" wrap="square" lIns="91425" tIns="45700" rIns="91425" bIns="45700" anchor="t" anchorCtr="0">
            <a:noAutofit/>
          </a:bodyPr>
          <a:lstStyle/>
          <a:p>
            <a:pPr marL="0" marR="1016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Optimal alignment between read &amp; subgraph</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8" name="Straight Connector 57">
            <a:extLst>
              <a:ext uri="{FF2B5EF4-FFF2-40B4-BE49-F238E27FC236}">
                <a16:creationId xmlns:a16="http://schemas.microsoft.com/office/drawing/2014/main" id="{E3833182-5120-2506-0215-C1F94760332B}"/>
              </a:ext>
            </a:extLst>
          </p:cNvPr>
          <p:cNvCxnSpPr>
            <a:cxnSpLocks/>
          </p:cNvCxnSpPr>
          <p:nvPr/>
        </p:nvCxnSpPr>
        <p:spPr>
          <a:xfrm>
            <a:off x="10160" y="3201782"/>
            <a:ext cx="9144000" cy="0"/>
          </a:xfrm>
          <a:prstGeom prst="line">
            <a:avLst/>
          </a:prstGeom>
          <a:noFill/>
          <a:ln w="28575" cap="flat" cmpd="sng" algn="ctr">
            <a:solidFill>
              <a:srgbClr val="000000"/>
            </a:solidFill>
            <a:prstDash val="sysDash"/>
          </a:ln>
          <a:effectLst/>
        </p:spPr>
      </p:cxnSp>
    </p:spTree>
    <p:extLst>
      <p:ext uri="{BB962C8B-B14F-4D97-AF65-F5344CB8AC3E}">
        <p14:creationId xmlns:p14="http://schemas.microsoft.com/office/powerpoint/2010/main" val="1782199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&amp; 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21503"/>
            <a:ext cx="8410072" cy="1909866"/>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310682"/>
            <a:ext cx="8410073" cy="947799"/>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437793"/>
            <a:ext cx="8410073" cy="1966007"/>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Sequence-to-Graph (S2G) Mapping</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5.9×/106×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4.1×/3.0×</a:t>
            </a:r>
            <a:r>
              <a:rPr lang="en-US" dirty="0">
                <a:solidFill>
                  <a:srgbClr val="7A20C9"/>
                </a:solidFill>
              </a:rPr>
              <a:t> </a:t>
            </a:r>
            <a:r>
              <a:rPr lang="en-US" dirty="0">
                <a:solidFill>
                  <a:schemeClr val="tx1"/>
                </a:solidFill>
              </a:rPr>
              <a:t>less power than </a:t>
            </a:r>
            <a:r>
              <a:rPr lang="en-US" b="1" dirty="0" err="1">
                <a:solidFill>
                  <a:schemeClr val="tx1"/>
                </a:solidFill>
              </a:rPr>
              <a:t>GraphAligner</a:t>
            </a:r>
            <a:r>
              <a:rPr lang="en-US" b="1" dirty="0">
                <a:solidFill>
                  <a:schemeClr val="tx1"/>
                </a:solidFill>
              </a:rPr>
              <a:t>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3.9×/742×</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4.4×/3.2×</a:t>
            </a:r>
            <a:r>
              <a:rPr lang="en-US" dirty="0">
                <a:solidFill>
                  <a:srgbClr val="7A20C9"/>
                </a:solidFill>
              </a:rPr>
              <a:t> </a:t>
            </a:r>
            <a:r>
              <a:rPr lang="en-US" dirty="0">
                <a:solidFill>
                  <a:schemeClr val="tx1"/>
                </a:solidFill>
              </a:rPr>
              <a:t>less power than </a:t>
            </a:r>
            <a:r>
              <a:rPr lang="en-US" b="1" dirty="0">
                <a:solidFill>
                  <a:schemeClr val="tx1"/>
                </a:solidFill>
              </a:rPr>
              <a:t>vg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44500" indent="-306388">
              <a:lnSpc>
                <a:spcPct val="120000"/>
              </a:lnSpc>
              <a:spcBef>
                <a:spcPts val="24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Sequence-to-Graph (S2G) Alignment</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41×–539×</a:t>
            </a:r>
            <a:r>
              <a:rPr lang="en-US" dirty="0">
                <a:solidFill>
                  <a:schemeClr val="tx1"/>
                </a:solidFill>
                <a:latin typeface="Calibri" panose="020F0502020204030204" pitchFamily="34" charset="0"/>
              </a:rPr>
              <a:t> speedup over </a:t>
            </a:r>
            <a:r>
              <a:rPr lang="en-US" b="1" dirty="0" err="1">
                <a:solidFill>
                  <a:schemeClr val="tx1"/>
                </a:solidFill>
              </a:rPr>
              <a:t>PaSGAL</a:t>
            </a:r>
            <a:r>
              <a:rPr lang="en-US" b="1" dirty="0">
                <a:solidFill>
                  <a:schemeClr val="tx1"/>
                </a:solidFill>
              </a:rPr>
              <a:t> </a:t>
            </a:r>
            <a:r>
              <a:rPr lang="en-US" dirty="0">
                <a:solidFill>
                  <a:schemeClr val="tx1"/>
                </a:solidFill>
              </a:rPr>
              <a:t>with AVX-</a:t>
            </a:r>
            <a:r>
              <a:rPr lang="en-US" dirty="0">
                <a:solidFill>
                  <a:schemeClr val="tx1"/>
                </a:solidFill>
                <a:latin typeface="Calibri" panose="020F0502020204030204" pitchFamily="34" charset="0"/>
              </a:rPr>
              <a:t>512</a:t>
            </a:r>
            <a:r>
              <a:rPr lang="en-US" dirty="0">
                <a:solidFill>
                  <a:schemeClr val="tx1"/>
                </a:solidFill>
              </a:rPr>
              <a:t> support</a:t>
            </a:r>
            <a:r>
              <a:rPr lang="en-US" b="1"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endParaRPr lang="en-US" sz="1600" b="1" dirty="0">
              <a:solidFill>
                <a:srgbClr val="00B050"/>
              </a:solidFill>
            </a:endParaRPr>
          </a:p>
          <a:p>
            <a:pPr marL="444500" indent="-306388">
              <a:lnSpc>
                <a:spcPct val="120000"/>
              </a:lnSpc>
              <a:spcBef>
                <a:spcPts val="30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Sequence-to-Sequence (S2S) Alignment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1.2×/4.8×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GACT of Darwin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long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1.3×/2.4×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SillaX of </a:t>
            </a:r>
            <a:r>
              <a:rPr lang="en-US" b="1" dirty="0" err="1">
                <a:solidFill>
                  <a:schemeClr val="tx1"/>
                </a:solidFill>
                <a:latin typeface="Calibri" panose="020F0502020204030204" pitchFamily="34" charset="0"/>
              </a:rPr>
              <a:t>GenAX</a:t>
            </a:r>
            <a:r>
              <a:rPr lang="en-US" b="1" dirty="0">
                <a:solidFill>
                  <a:schemeClr val="tx1"/>
                </a:solidFill>
                <a:latin typeface="Calibri" panose="020F0502020204030204" pitchFamily="34" charset="0"/>
              </a:rPr>
              <a:t>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short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p:txBody>
      </p:sp>
    </p:spTree>
    <p:custDataLst>
      <p:tags r:id="rId1"/>
    </p:custDataLst>
    <p:extLst>
      <p:ext uri="{BB962C8B-B14F-4D97-AF65-F5344CB8AC3E}">
        <p14:creationId xmlns:p14="http://schemas.microsoft.com/office/powerpoint/2010/main" val="1711718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err="1"/>
              <a:t>SeGraM</a:t>
            </a:r>
            <a:r>
              <a:rPr lang="en-US" dirty="0"/>
              <a:t>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815968" y="6452890"/>
            <a:ext cx="55643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https://www.youtube.com/watch?v=gyjqYoyDP9s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3" name="Picture 2">
            <a:extLst>
              <a:ext uri="{FF2B5EF4-FFF2-40B4-BE49-F238E27FC236}">
                <a16:creationId xmlns:a16="http://schemas.microsoft.com/office/drawing/2014/main" id="{CC55BE1A-8885-9D34-9473-716254411BFD}"/>
              </a:ext>
            </a:extLst>
          </p:cNvPr>
          <p:cNvPicPr>
            <a:picLocks noChangeAspect="1"/>
          </p:cNvPicPr>
          <p:nvPr/>
        </p:nvPicPr>
        <p:blipFill>
          <a:blip r:embed="rId3"/>
          <a:stretch>
            <a:fillRect/>
          </a:stretch>
        </p:blipFill>
        <p:spPr>
          <a:xfrm>
            <a:off x="648072" y="985557"/>
            <a:ext cx="7740352" cy="5323763"/>
          </a:xfrm>
          <a:prstGeom prst="rect">
            <a:avLst/>
          </a:prstGeom>
        </p:spPr>
      </p:pic>
    </p:spTree>
    <p:extLst>
      <p:ext uri="{BB962C8B-B14F-4D97-AF65-F5344CB8AC3E}">
        <p14:creationId xmlns:p14="http://schemas.microsoft.com/office/powerpoint/2010/main" val="2450790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9573912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A Few Overview Readings (II)</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TextBox 6">
            <a:extLst>
              <a:ext uri="{FF2B5EF4-FFF2-40B4-BE49-F238E27FC236}">
                <a16:creationId xmlns:a16="http://schemas.microsoft.com/office/drawing/2014/main" id="{B89120A8-600E-D9F2-1235-979E32ED77AE}"/>
              </a:ext>
            </a:extLst>
          </p:cNvPr>
          <p:cNvSpPr txBox="1"/>
          <p:nvPr/>
        </p:nvSpPr>
        <p:spPr>
          <a:xfrm>
            <a:off x="1475656"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3"/>
              </a:rPr>
              <a:t>https://arxiv.org/pdf/2106.06433.pdf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79978619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 &amp; Storage</a:t>
            </a:r>
          </a:p>
          <a:p>
            <a:pPr lvl="1"/>
            <a:endParaRPr lang="en-US" dirty="0"/>
          </a:p>
          <a:p>
            <a:r>
              <a:rPr lang="en-US" dirty="0"/>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Near-Memory Pre-Alignment Filtering</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3454713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M IT Infrastructure Blog"/>
          <p:cNvPicPr>
            <a:picLocks noChangeAspect="1" noChangeArrowheads="1"/>
          </p:cNvPicPr>
          <p:nvPr/>
        </p:nvPicPr>
        <p:blipFill rotWithShape="1">
          <a:blip r:embed="rId3">
            <a:extLst>
              <a:ext uri="{28A0092B-C50C-407E-A947-70E740481C1C}">
                <a14:useLocalDpi xmlns:a14="http://schemas.microsoft.com/office/drawing/2010/main" val="0"/>
              </a:ext>
            </a:extLst>
          </a:blip>
          <a:srcRect l="8998" t="15263" r="6149" b="7374"/>
          <a:stretch/>
        </p:blipFill>
        <p:spPr bwMode="auto">
          <a:xfrm>
            <a:off x="487230" y="1556792"/>
            <a:ext cx="3543649" cy="1625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pha-data.com/dcp/otherimages/adm-pcie-9h7_001_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20016"/>
          <a:stretch/>
        </p:blipFill>
        <p:spPr bwMode="auto">
          <a:xfrm>
            <a:off x="4923586" y="1556792"/>
            <a:ext cx="3398581" cy="1813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noAutofit/>
          </a:bodyPr>
          <a:lstStyle/>
          <a:p>
            <a:r>
              <a:rPr lang="en-CH"/>
              <a:t>Near-Memory Acceleration</a:t>
            </a:r>
            <a:r>
              <a:rPr lang="en-US" dirty="0"/>
              <a:t> using FPGAs</a:t>
            </a:r>
          </a:p>
        </p:txBody>
      </p:sp>
      <p:sp>
        <p:nvSpPr>
          <p:cNvPr id="4" name="Rectangle 3">
            <a:extLst>
              <a:ext uri="{FF2B5EF4-FFF2-40B4-BE49-F238E27FC236}">
                <a16:creationId xmlns:a16="http://schemas.microsoft.com/office/drawing/2014/main" id="{046A7CE0-CA50-4E29-ACDC-6F6FF42444B3}"/>
              </a:ext>
            </a:extLst>
          </p:cNvPr>
          <p:cNvSpPr/>
          <p:nvPr/>
        </p:nvSpPr>
        <p:spPr>
          <a:xfrm>
            <a:off x="802723" y="3116176"/>
            <a:ext cx="3137693"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IBM POWER9 CPU</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4992330" y="3117994"/>
            <a:ext cx="3630736"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HBM-based FPGA board 	</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065366"/>
            <a:ext cx="1357342" cy="502848"/>
          </a:xfrm>
          <a:prstGeom prst="leftRightArrow">
            <a:avLst/>
          </a:prstGeom>
          <a:solidFill>
            <a:schemeClr val="bg2">
              <a:lumMod val="50000"/>
            </a:schemeClr>
          </a:solidFill>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FF"/>
                </a:solidFill>
                <a:effectLst/>
                <a:uLnTx/>
                <a:uFillTx/>
                <a:latin typeface="Calibri" panose="020F0502020204030204"/>
                <a:ea typeface="+mn-ea"/>
                <a:cs typeface="+mn-cs"/>
              </a:rPr>
              <a:t>OCAPI</a:t>
            </a:r>
            <a:endParaRPr kumimoji="0" lang="en-US" sz="15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6978912" y="2810462"/>
            <a:ext cx="156004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a:t>
            </a:r>
            <a:r>
              <a:rPr kumimoji="0" lang="en-US" sz="1350" b="1" i="0" u="none" strike="noStrike" kern="1200" cap="none" spc="0" normalizeH="0" baseline="0" noProof="0" dirty="0" err="1">
                <a:ln>
                  <a:noFill/>
                </a:ln>
                <a:solidFill>
                  <a:srgbClr val="1C1C1C"/>
                </a:solidFill>
                <a:effectLst/>
                <a:uLnTx/>
                <a:uFillTx/>
                <a:latin typeface="Garamond" panose="02020404030301010803" pitchFamily="18" charset="0"/>
                <a:ea typeface="+mn-ea"/>
                <a:cs typeface="+mn-cs"/>
              </a:rPr>
              <a:t>AlphaData</a:t>
            </a:r>
            <a:endPar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endParaRPr>
          </a:p>
        </p:txBody>
      </p:sp>
      <p:sp>
        <p:nvSpPr>
          <p:cNvPr id="12" name="TextBox 11"/>
          <p:cNvSpPr txBox="1"/>
          <p:nvPr/>
        </p:nvSpPr>
        <p:spPr>
          <a:xfrm>
            <a:off x="3036704" y="2922986"/>
            <a:ext cx="111440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IBM</a:t>
            </a:r>
          </a:p>
        </p:txBody>
      </p:sp>
      <p:sp>
        <p:nvSpPr>
          <p:cNvPr id="14" name="Rectangle 13">
            <a:extLst>
              <a:ext uri="{FF2B5EF4-FFF2-40B4-BE49-F238E27FC236}">
                <a16:creationId xmlns:a16="http://schemas.microsoft.com/office/drawing/2014/main" id="{0A6BA7AB-B09E-4C11-BA93-BC8ADAFA3CDC}"/>
              </a:ext>
            </a:extLst>
          </p:cNvPr>
          <p:cNvSpPr/>
          <p:nvPr/>
        </p:nvSpPr>
        <p:spPr>
          <a:xfrm>
            <a:off x="1" y="3960778"/>
            <a:ext cx="9143261" cy="980390"/>
          </a:xfrm>
          <a:prstGeom prst="rect">
            <a:avLst/>
          </a:prstGeom>
          <a:solidFill>
            <a:srgbClr val="EDEFF3"/>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359E"/>
                </a:solidFill>
                <a:effectLst/>
                <a:uLnTx/>
                <a:uFillTx/>
                <a:latin typeface="Tahoma" panose="020B0604030504040204" pitchFamily="34" charset="0"/>
                <a:ea typeface="Tahoma" panose="020B0604030504040204" pitchFamily="34" charset="0"/>
                <a:cs typeface="Tahoma" panose="020B0604030504040204" pitchFamily="34" charset="0"/>
              </a:rPr>
              <a:t>Near-HBM FPGA-based accelerator</a:t>
            </a:r>
          </a:p>
        </p:txBody>
      </p:sp>
      <p:sp>
        <p:nvSpPr>
          <p:cNvPr id="5" name="Slide Number Placeholder 4">
            <a:extLst>
              <a:ext uri="{FF2B5EF4-FFF2-40B4-BE49-F238E27FC236}">
                <a16:creationId xmlns:a16="http://schemas.microsoft.com/office/drawing/2014/main" id="{8ADAB484-6E5C-A549-A193-B92DC811278A}"/>
              </a:ext>
            </a:extLst>
          </p:cNvPr>
          <p:cNvSpPr>
            <a:spLocks noGrp="1"/>
          </p:cNvSpPr>
          <p:nvPr>
            <p:ph type="sldNum" sz="quarter" idx="4"/>
          </p:nvPr>
        </p:nvSpPr>
        <p:spPr>
          <a:xfrm>
            <a:off x="8243316" y="6356351"/>
            <a:ext cx="505206" cy="365125"/>
          </a:xfrm>
          <a:prstGeom prst="rect">
            <a:avLst/>
          </a:prstGeom>
        </p:spPr>
        <p:txBody>
          <a:bodyPr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6742F1-6635-4F3B-A1BB-91C9B3B8DD12}" type="slidenum">
              <a:rPr kumimoji="0" lang="en-US" sz="12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1C1C1C"/>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E4B8468-F22F-A64E-A0D5-417E662A5067}"/>
              </a:ext>
            </a:extLst>
          </p:cNvPr>
          <p:cNvSpPr txBox="1">
            <a:spLocks/>
          </p:cNvSpPr>
          <p:nvPr/>
        </p:nvSpPr>
        <p:spPr>
          <a:xfrm>
            <a:off x="395536" y="5502268"/>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communication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CAPI2</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OCAPI</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id="{32EE7DC8-95F9-474C-94C4-45A660375705}"/>
              </a:ext>
            </a:extLst>
          </p:cNvPr>
          <p:cNvSpPr txBox="1">
            <a:spLocks/>
          </p:cNvSpPr>
          <p:nvPr/>
        </p:nvSpPr>
        <p:spPr>
          <a:xfrm>
            <a:off x="251520" y="5790300"/>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memory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DDR4</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HBM</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B45DCFD5-25A7-0B45-B861-5FC0D8EDD1A8}"/>
              </a:ext>
            </a:extLst>
          </p:cNvPr>
          <p:cNvSpPr txBox="1">
            <a:spLocks/>
          </p:cNvSpPr>
          <p:nvPr/>
        </p:nvSpPr>
        <p:spPr>
          <a:xfrm>
            <a:off x="251520" y="6078332"/>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workloads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Weather Modeling </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Genome Analysis</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581008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08782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dirty="0"/>
              <a:t>Performance &amp; Energy Greatly Improve</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338843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06670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98072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147454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A875F00-C15A-A941-BFEB-2509475F7C03}"/>
              </a:ext>
            </a:extLst>
          </p:cNvPr>
          <p:cNvSpPr>
            <a:spLocks noGrp="1"/>
          </p:cNvSpPr>
          <p:nvPr>
            <p:ph type="sldNum" sz="quarter" idx="12"/>
          </p:nvPr>
        </p:nvSpPr>
        <p:spPr>
          <a:xfrm>
            <a:off x="7151339" y="654039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C3B5F978-99DD-4B09-979A-AB31C135CAD9}" type="slidenum">
              <a:rPr kumimoji="0" lang="en-US" sz="1200" b="1"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74</a:t>
            </a:fld>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11144B7-9AA2-0F43-B87D-8F2D55E744DE}"/>
              </a:ext>
            </a:extLst>
          </p:cNvPr>
          <p:cNvSpPr/>
          <p:nvPr/>
        </p:nvSpPr>
        <p:spPr>
          <a:xfrm>
            <a:off x="36512" y="4142169"/>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5-27× performance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
        <p:nvSpPr>
          <p:cNvPr id="12" name="Rectangle 11">
            <a:extLst>
              <a:ext uri="{FF2B5EF4-FFF2-40B4-BE49-F238E27FC236}">
                <a16:creationId xmlns:a16="http://schemas.microsoft.com/office/drawing/2014/main" id="{C0665E6E-EFAF-C248-86B4-E802E91B2018}"/>
              </a:ext>
            </a:extLst>
          </p:cNvPr>
          <p:cNvSpPr/>
          <p:nvPr/>
        </p:nvSpPr>
        <p:spPr>
          <a:xfrm>
            <a:off x="36512" y="5714672"/>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375"/>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HBM alleviates memory bandwidth contention vs. DDR4</a:t>
            </a:r>
            <a:endParaRPr kumimoji="0" lang="en-US" sz="21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DFDB34E3-F705-7440-BDB7-FB68551B6F9B}"/>
              </a:ext>
            </a:extLst>
          </p:cNvPr>
          <p:cNvSpPr/>
          <p:nvPr/>
        </p:nvSpPr>
        <p:spPr>
          <a:xfrm>
            <a:off x="36512" y="4681670"/>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12-133× energy efficiency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Tree>
    <p:extLst>
      <p:ext uri="{BB962C8B-B14F-4D97-AF65-F5344CB8AC3E}">
        <p14:creationId xmlns:p14="http://schemas.microsoft.com/office/powerpoint/2010/main" val="132268988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More On Near-Memory </a:t>
            </a:r>
            <a:r>
              <a:rPr lang="en-US" dirty="0" err="1"/>
              <a:t>SneakySnake</a:t>
            </a:r>
            <a:endParaRPr lang="en-US" dirty="0"/>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8125691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62093580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9715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CH" dirty="0"/>
              <a:t>Accelerating Genome Sequence Analysis</a:t>
            </a:r>
          </a:p>
        </p:txBody>
      </p:sp>
    </p:spTree>
    <p:custDataLst>
      <p:tags r:id="rId1"/>
    </p:custDataLst>
    <p:extLst>
      <p:ext uri="{BB962C8B-B14F-4D97-AF65-F5344CB8AC3E}">
        <p14:creationId xmlns:p14="http://schemas.microsoft.com/office/powerpoint/2010/main" val="40974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Key Idea</a:t>
            </a: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6568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A Few Overview Readings (III)</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Joel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Haiyu</a:t>
            </a:r>
            <a:r>
              <a:rPr kumimoji="0" lang="en-US" sz="1800" b="0" i="0" u="none" strike="noStrike" kern="1200" cap="none" spc="0" normalizeH="0" baseline="0" noProof="0" dirty="0">
                <a:ln>
                  <a:noFill/>
                </a:ln>
                <a:solidFill>
                  <a:srgbClr val="000000"/>
                </a:solidFill>
                <a:effectLst/>
                <a:uLnTx/>
                <a:uFillTx/>
                <a:latin typeface="Tahoma"/>
                <a:ea typeface="+mn-ea"/>
                <a:cs typeface="+mn-cs"/>
              </a:rPr>
              <a:t> Mao, Gagandeep Singh, Juan Gomez-Luna,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From Molecules to Genomic Variations: Intelligent Algorithms and Architectures for Intelligent Genome Analysis</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Computational and Structural Biotechnology Journal,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52936"/>
            <a:ext cx="9144000" cy="3413760"/>
          </a:xfrm>
        </p:spPr>
      </p:pic>
      <p:sp>
        <p:nvSpPr>
          <p:cNvPr id="6" name="TextBox 5">
            <a:extLst>
              <a:ext uri="{FF2B5EF4-FFF2-40B4-BE49-F238E27FC236}">
                <a16:creationId xmlns:a16="http://schemas.microsoft.com/office/drawing/2014/main" id="{3CBD41D2-621F-D5F9-13B4-D39C618AB2B6}"/>
              </a:ext>
            </a:extLst>
          </p:cNvPr>
          <p:cNvSpPr txBox="1"/>
          <p:nvPr/>
        </p:nvSpPr>
        <p:spPr>
          <a:xfrm>
            <a:off x="1557121" y="6351711"/>
            <a:ext cx="6255239" cy="461665"/>
          </a:xfrm>
          <a:prstGeom prst="rect">
            <a:avLst/>
          </a:prstGeom>
          <a:noFill/>
        </p:spPr>
        <p:txBody>
          <a:bodyPr wrap="none" rtlCol="0">
            <a:spAutoFit/>
          </a:bodyPr>
          <a:lstStyle/>
          <a:p>
            <a:r>
              <a:rPr lang="en-US" sz="2400" b="1" dirty="0">
                <a:solidFill>
                  <a:srgbClr val="0000FF"/>
                </a:solidFill>
                <a:hlinkClick r:id="rId5">
                  <a:extLst>
                    <a:ext uri="{A12FA001-AC4F-418D-AE19-62706E023703}">
                      <ahyp:hlinkClr xmlns:ahyp="http://schemas.microsoft.com/office/drawing/2018/hyperlinkcolor" val="tx"/>
                    </a:ext>
                  </a:extLst>
                </a:hlinkClick>
              </a:rPr>
              <a:t>https://arxiv.org/pdf/2205.07957.pdf</a:t>
            </a:r>
            <a:r>
              <a:rPr lang="en-US" sz="2400" b="1" dirty="0">
                <a:solidFill>
                  <a:srgbClr val="0000FF"/>
                </a:solidFill>
              </a:rPr>
              <a:t> </a:t>
            </a:r>
          </a:p>
        </p:txBody>
      </p:sp>
    </p:spTree>
    <p:extLst>
      <p:ext uri="{BB962C8B-B14F-4D97-AF65-F5344CB8AC3E}">
        <p14:creationId xmlns:p14="http://schemas.microsoft.com/office/powerpoint/2010/main" val="323405615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25B7-DEF6-5F4A-B988-8E68367812C2}"/>
              </a:ext>
            </a:extLst>
          </p:cNvPr>
          <p:cNvSpPr>
            <a:spLocks noGrp="1"/>
          </p:cNvSpPr>
          <p:nvPr>
            <p:ph type="title"/>
          </p:nvPr>
        </p:nvSpPr>
        <p:spPr/>
        <p:txBody>
          <a:bodyPr/>
          <a:lstStyle/>
          <a:p>
            <a:r>
              <a:rPr lang="en-CH" sz="3200" dirty="0"/>
              <a:t>Filtering Opportunities</a:t>
            </a:r>
          </a:p>
        </p:txBody>
      </p:sp>
      <p:sp>
        <p:nvSpPr>
          <p:cNvPr id="4" name="Content Placeholder 2">
            <a:extLst>
              <a:ext uri="{FF2B5EF4-FFF2-40B4-BE49-F238E27FC236}">
                <a16:creationId xmlns:a16="http://schemas.microsoft.com/office/drawing/2014/main" id="{4B0BFFBE-1EC2-3C4A-A597-09FB446C42A9}"/>
              </a:ext>
            </a:extLst>
          </p:cNvPr>
          <p:cNvSpPr>
            <a:spLocks noGrp="1"/>
          </p:cNvSpPr>
          <p:nvPr>
            <p:ph idx="1"/>
          </p:nvPr>
        </p:nvSpPr>
        <p:spPr>
          <a:xfrm>
            <a:off x="189559" y="978194"/>
            <a:ext cx="8874053" cy="5377521"/>
          </a:xfrm>
        </p:spPr>
        <p:txBody>
          <a:bodyPr/>
          <a:lstStyle/>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and short</a:t>
            </a:r>
          </a:p>
          <a:p>
            <a:pPr lvl="1">
              <a:spcAft>
                <a:spcPts val="800"/>
              </a:spcAft>
            </a:pPr>
            <a:r>
              <a:rPr lang="en-GB" sz="2200" b="1" dirty="0"/>
              <a:t>Long reads: </a:t>
            </a:r>
            <a:r>
              <a:rPr lang="en-GB" sz="2200" dirty="0">
                <a:solidFill>
                  <a:srgbClr val="C00000"/>
                </a:solidFill>
              </a:rPr>
              <a:t>less accurate </a:t>
            </a:r>
            <a:r>
              <a:rPr lang="en-GB" sz="2200" dirty="0"/>
              <a:t>and long</a:t>
            </a:r>
            <a:endParaRPr lang="en-GB" dirty="0"/>
          </a:p>
          <a:p>
            <a:pPr marL="0" indent="0">
              <a:buNone/>
            </a:pPr>
            <a:endParaRPr lang="en-CH" dirty="0"/>
          </a:p>
        </p:txBody>
      </p:sp>
      <p:sp>
        <p:nvSpPr>
          <p:cNvPr id="7" name="Rectangle 6">
            <a:extLst>
              <a:ext uri="{FF2B5EF4-FFF2-40B4-BE49-F238E27FC236}">
                <a16:creationId xmlns:a16="http://schemas.microsoft.com/office/drawing/2014/main" id="{3A9F7777-01A8-8344-94F4-F86EC7C6EDAB}"/>
              </a:ext>
            </a:extLst>
          </p:cNvPr>
          <p:cNvSpPr/>
          <p:nvPr/>
        </p:nvSpPr>
        <p:spPr>
          <a:xfrm>
            <a:off x="481684" y="5225849"/>
            <a:ext cx="8400644"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(long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or long reads)</a:t>
            </a:r>
          </a:p>
        </p:txBody>
      </p:sp>
      <p:sp>
        <p:nvSpPr>
          <p:cNvPr id="8" name="Rectangle: Rounded Corners 8">
            <a:extLst>
              <a:ext uri="{FF2B5EF4-FFF2-40B4-BE49-F238E27FC236}">
                <a16:creationId xmlns:a16="http://schemas.microsoft.com/office/drawing/2014/main" id="{5326CE5E-62C4-314D-908A-4A31F336E2CC}"/>
              </a:ext>
            </a:extLst>
          </p:cNvPr>
          <p:cNvSpPr/>
          <p:nvPr/>
        </p:nvSpPr>
        <p:spPr>
          <a:xfrm>
            <a:off x="189558" y="4634434"/>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have potential matching locations, so they skip alignment</a:t>
            </a:r>
          </a:p>
        </p:txBody>
      </p:sp>
      <p:sp>
        <p:nvSpPr>
          <p:cNvPr id="10" name="Rectangle 9">
            <a:extLst>
              <a:ext uri="{FF2B5EF4-FFF2-40B4-BE49-F238E27FC236}">
                <a16:creationId xmlns:a16="http://schemas.microsoft.com/office/drawing/2014/main" id="{18010D33-781C-AF49-A244-03E794B46FDE}"/>
              </a:ext>
            </a:extLst>
          </p:cNvPr>
          <p:cNvSpPr/>
          <p:nvPr/>
        </p:nvSpPr>
        <p:spPr>
          <a:xfrm>
            <a:off x="481684" y="3196627"/>
            <a:ext cx="8400644" cy="13151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combined with</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a:t>
            </a:r>
          </a:p>
        </p:txBody>
      </p:sp>
      <p:sp>
        <p:nvSpPr>
          <p:cNvPr id="11" name="Rectangle: Rounded Corners 8">
            <a:extLst>
              <a:ext uri="{FF2B5EF4-FFF2-40B4-BE49-F238E27FC236}">
                <a16:creationId xmlns:a16="http://schemas.microsoft.com/office/drawing/2014/main" id="{84B784F0-7BDE-204A-BF08-2F32008075E0}"/>
              </a:ext>
            </a:extLst>
          </p:cNvPr>
          <p:cNvSpPr/>
          <p:nvPr/>
        </p:nvSpPr>
        <p:spPr>
          <a:xfrm>
            <a:off x="189558" y="2921018"/>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need expensive approximate string matching during alignment</a:t>
            </a:r>
          </a:p>
        </p:txBody>
      </p:sp>
      <p:sp>
        <p:nvSpPr>
          <p:cNvPr id="12" name="Content Placeholder 2">
            <a:extLst>
              <a:ext uri="{FF2B5EF4-FFF2-40B4-BE49-F238E27FC236}">
                <a16:creationId xmlns:a16="http://schemas.microsoft.com/office/drawing/2014/main" id="{B37B142F-6429-E54A-8CD8-652E6474BDF5}"/>
              </a:ext>
            </a:extLst>
          </p:cNvPr>
          <p:cNvSpPr txBox="1">
            <a:spLocks/>
          </p:cNvSpPr>
          <p:nvPr/>
        </p:nvSpPr>
        <p:spPr>
          <a:xfrm>
            <a:off x="189560" y="2378349"/>
            <a:ext cx="8987622" cy="56461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None/>
              <a:tabLst/>
              <a:defRPr/>
            </a:pP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Reads that do not require the expensive alignment step:</a:t>
            </a:r>
          </a:p>
        </p:txBody>
      </p:sp>
    </p:spTree>
    <p:extLst>
      <p:ext uri="{BB962C8B-B14F-4D97-AF65-F5344CB8AC3E}">
        <p14:creationId xmlns:p14="http://schemas.microsoft.com/office/powerpoint/2010/main" val="1444796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Challenges</a:t>
            </a:r>
          </a:p>
        </p:txBody>
      </p:sp>
      <p:sp>
        <p:nvSpPr>
          <p:cNvPr id="30" name="Rectangle 29">
            <a:extLst>
              <a:ext uri="{FF2B5EF4-FFF2-40B4-BE49-F238E27FC236}">
                <a16:creationId xmlns:a16="http://schemas.microsoft.com/office/drawing/2014/main" id="{0E86A3CC-72C5-294F-A8F7-440249F03B31}"/>
              </a:ext>
            </a:extLst>
          </p:cNvPr>
          <p:cNvSpPr/>
          <p:nvPr/>
        </p:nvSpPr>
        <p:spPr>
          <a:xfrm>
            <a:off x="-1" y="4332370"/>
            <a:ext cx="9143999" cy="77046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mapping workloads can exhibit different </a:t>
            </a:r>
            <a:r>
              <a:rPr kumimoji="0" lang="en-GB"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behavior</a:t>
            </a:r>
            <a:endParaRPr kumimoji="0" lang="en-CH" sz="2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endParaRP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There are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hardware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the storage system</a:t>
            </a: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EAC5AFD-345B-384E-9B87-97AE4026E27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400040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animBg="1"/>
      <p:bldP spid="3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720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02467929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809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425219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Processing-in-Memory</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 Systems"</a:t>
            </a:r>
            <a:br>
              <a:rPr lang="en-US" dirty="0">
                <a:solidFill>
                  <a:srgbClr val="0000FF"/>
                </a:solidFill>
              </a:rPr>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14694824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604752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174320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1007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 &amp; Storage</a:t>
            </a:r>
          </a:p>
          <a:p>
            <a:pPr lvl="1"/>
            <a:endParaRPr lang="en-US" dirty="0"/>
          </a:p>
          <a:p>
            <a:r>
              <a:rPr lang="en-US" dirty="0"/>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9</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10439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48267421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338995905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a:xfrm>
            <a:off x="84584" y="152400"/>
            <a:ext cx="9095928" cy="1066800"/>
          </a:xfrm>
        </p:spPr>
        <p:txBody>
          <a:bodyPr/>
          <a:lstStyle/>
          <a:p>
            <a:r>
              <a:rPr lang="en-US" dirty="0"/>
              <a:t>AIM (PIM Sequence Alignment Framework)</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Safaa</a:t>
            </a:r>
            <a:r>
              <a:rPr kumimoji="0" lang="en-US" sz="1800" b="0" i="0" u="none" strike="noStrike" kern="1200" cap="none" spc="0" normalizeH="0" baseline="0" noProof="0" dirty="0">
                <a:ln>
                  <a:noFill/>
                </a:ln>
                <a:solidFill>
                  <a:srgbClr val="000000"/>
                </a:solidFill>
                <a:effectLst/>
                <a:uLnTx/>
                <a:uFillTx/>
                <a:latin typeface="Tahoma"/>
                <a:ea typeface="+mn-ea"/>
                <a:cs typeface="+mn-cs"/>
              </a:rPr>
              <a:t> Diab, Amir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Nassereldine</a:t>
            </a:r>
            <a:r>
              <a:rPr kumimoji="0" lang="en-US" sz="1800" b="0" i="0" u="none" strike="noStrike" kern="1200" cap="none" spc="0" normalizeH="0" baseline="0" noProof="0" dirty="0">
                <a:ln>
                  <a:noFill/>
                </a:ln>
                <a:solidFill>
                  <a:srgbClr val="000000"/>
                </a:solidFill>
                <a:effectLst/>
                <a:uLnTx/>
                <a:uFillTx/>
                <a:latin typeface="Tahoma"/>
                <a:ea typeface="+mn-ea"/>
                <a:cs typeface="+mn-cs"/>
              </a:rPr>
              <a:t>,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Juan Gómez-Luna,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Izzat El Hajj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A Framework for High-throughput Sequence Alignment using Real Processing-in-Memory Systems</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arXiv</a:t>
            </a:r>
            <a:r>
              <a:rPr kumimoji="0" lang="en-US" sz="1800" b="0" i="0" u="none" strike="noStrike" kern="1200" cap="none" spc="0" normalizeH="0" baseline="0" noProof="0" dirty="0">
                <a:ln>
                  <a:noFill/>
                </a:ln>
                <a:solidFill>
                  <a:srgbClr val="000000"/>
                </a:solidFill>
                <a:effectLst/>
                <a:uLnTx/>
                <a:uFillTx/>
                <a:latin typeface="Tahoma"/>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3416B2AF-9D98-3A48-8F98-13188C54B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2924944"/>
            <a:ext cx="9324528" cy="2750806"/>
          </a:xfrm>
          <a:prstGeom prst="rect">
            <a:avLst/>
          </a:prstGeom>
        </p:spPr>
      </p:pic>
    </p:spTree>
    <p:extLst>
      <p:ext uri="{BB962C8B-B14F-4D97-AF65-F5344CB8AC3E}">
        <p14:creationId xmlns:p14="http://schemas.microsoft.com/office/powerpoint/2010/main" val="103565418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a:xfrm>
            <a:off x="179512" y="273968"/>
            <a:ext cx="8844240" cy="1066800"/>
          </a:xfrm>
        </p:spPr>
        <p:txBody>
          <a:bodyPr/>
          <a:lstStyle/>
          <a:p>
            <a:r>
              <a:rPr lang="en-US" sz="3000" dirty="0"/>
              <a:t>Accelerating Genome Analysis w/ Processing using NVM</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p:txBody>
          <a:bodyPr/>
          <a:lstStyle/>
          <a:p>
            <a:r>
              <a:rPr lang="en-US" dirty="0">
                <a:solidFill>
                  <a:srgbClr val="0000FF"/>
                </a:solidFill>
              </a:rPr>
              <a:t>Appears at MICRO 2022</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2"/>
          <a:stretch>
            <a:fillRect/>
          </a:stretch>
        </p:blipFill>
        <p:spPr>
          <a:xfrm>
            <a:off x="-36512" y="3224297"/>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59847614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 &amp; Storage</a:t>
            </a:r>
          </a:p>
          <a:p>
            <a:pPr lvl="1"/>
            <a:endParaRPr lang="en-US" dirty="0"/>
          </a:p>
          <a:p>
            <a:r>
              <a:rPr lang="en-US" dirty="0">
                <a:solidFill>
                  <a:srgbClr val="0000FF"/>
                </a:solidFill>
              </a:rPr>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Open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Talk Video at AACBB 2019</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7"/>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8"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0060092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solidFill>
                  <a:srgbClr val="006633"/>
                </a:solidFill>
              </a:rPr>
              <a:t>New Applications: Graph Genomes</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1545772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48F5-FDF4-534F-AAAB-5955037D0B8E}"/>
              </a:ext>
            </a:extLst>
          </p:cNvPr>
          <p:cNvSpPr>
            <a:spLocks noGrp="1"/>
          </p:cNvSpPr>
          <p:nvPr>
            <p:ph type="title"/>
          </p:nvPr>
        </p:nvSpPr>
        <p:spPr/>
        <p:txBody>
          <a:bodyPr/>
          <a:lstStyle/>
          <a:p>
            <a:r>
              <a:rPr lang="en-US" dirty="0"/>
              <a:t>New Applications: Ref Genome Updates </a:t>
            </a:r>
          </a:p>
        </p:txBody>
      </p:sp>
      <p:sp>
        <p:nvSpPr>
          <p:cNvPr id="4" name="Slide Number Placeholder 3">
            <a:extLst>
              <a:ext uri="{FF2B5EF4-FFF2-40B4-BE49-F238E27FC236}">
                <a16:creationId xmlns:a16="http://schemas.microsoft.com/office/drawing/2014/main" id="{A7DA9BB8-F5D0-C544-98D9-2D5366AC5BD6}"/>
              </a:ext>
            </a:extLst>
          </p:cNvPr>
          <p:cNvSpPr>
            <a:spLocks noGrp="1"/>
          </p:cNvSpPr>
          <p:nvPr>
            <p:ph type="sldNum" sz="quarter" idx="11"/>
          </p:nvPr>
        </p:nvSpPr>
        <p:spPr/>
        <p:txBody>
          <a:bodyPr/>
          <a:lstStyle/>
          <a:p>
            <a:fld id="{323594FA-E141-4234-AE05-360401972BE7}" type="slidenum">
              <a:rPr lang="en-US" altLang="en-US" smtClean="0"/>
              <a:pPr/>
              <a:t>98</a:t>
            </a:fld>
            <a:endParaRPr lang="en-US" altLang="en-US"/>
          </a:p>
        </p:txBody>
      </p:sp>
      <p:pic>
        <p:nvPicPr>
          <p:cNvPr id="5" name="Picture 4">
            <a:extLst>
              <a:ext uri="{FF2B5EF4-FFF2-40B4-BE49-F238E27FC236}">
                <a16:creationId xmlns:a16="http://schemas.microsoft.com/office/drawing/2014/main" id="{AC5FACCC-A4ED-6A4E-A287-DF0CC1A588D4}"/>
              </a:ext>
            </a:extLst>
          </p:cNvPr>
          <p:cNvPicPr>
            <a:picLocks noChangeAspect="1"/>
          </p:cNvPicPr>
          <p:nvPr/>
        </p:nvPicPr>
        <p:blipFill>
          <a:blip r:embed="rId2"/>
          <a:stretch>
            <a:fillRect/>
          </a:stretch>
        </p:blipFill>
        <p:spPr>
          <a:xfrm>
            <a:off x="400050" y="2108200"/>
            <a:ext cx="8343900" cy="2641600"/>
          </a:xfrm>
          <a:prstGeom prst="rect">
            <a:avLst/>
          </a:prstGeom>
        </p:spPr>
      </p:pic>
      <p:sp>
        <p:nvSpPr>
          <p:cNvPr id="6" name="TextBox 5">
            <a:extLst>
              <a:ext uri="{FF2B5EF4-FFF2-40B4-BE49-F238E27FC236}">
                <a16:creationId xmlns:a16="http://schemas.microsoft.com/office/drawing/2014/main" id="{3E288C9F-8A31-E645-BDC5-2909B37B0D63}"/>
              </a:ext>
            </a:extLst>
          </p:cNvPr>
          <p:cNvSpPr txBox="1"/>
          <p:nvPr/>
        </p:nvSpPr>
        <p:spPr>
          <a:xfrm>
            <a:off x="412383" y="5533402"/>
            <a:ext cx="8417689" cy="338554"/>
          </a:xfrm>
          <a:prstGeom prst="rect">
            <a:avLst/>
          </a:prstGeom>
          <a:noFill/>
        </p:spPr>
        <p:txBody>
          <a:bodyPr wrap="none" rtlCol="0">
            <a:spAutoFit/>
          </a:bodyPr>
          <a:lstStyle/>
          <a:p>
            <a:r>
              <a:rPr lang="en-US" sz="1600" b="1" dirty="0">
                <a:solidFill>
                  <a:srgbClr val="0000FF"/>
                </a:solidFill>
                <a:hlinkClick r:id="rId3">
                  <a:extLst>
                    <a:ext uri="{A12FA001-AC4F-418D-AE19-62706E023703}">
                      <ahyp:hlinkClr xmlns:ahyp="http://schemas.microsoft.com/office/drawing/2018/hyperlinkcolor" val="tx"/>
                    </a:ext>
                  </a:extLst>
                </a:hlinkClick>
              </a:rPr>
              <a:t>https://people.inf.ethz.ch/omutlu/pub/AirLift_genome-remapper_arxiv21.pdf</a:t>
            </a:r>
            <a:r>
              <a:rPr lang="en-US" sz="1600" b="1" dirty="0">
                <a:solidFill>
                  <a:srgbClr val="0000FF"/>
                </a:solidFill>
              </a:rPr>
              <a:t> </a:t>
            </a:r>
          </a:p>
        </p:txBody>
      </p:sp>
    </p:spTree>
    <p:extLst>
      <p:ext uri="{BB962C8B-B14F-4D97-AF65-F5344CB8AC3E}">
        <p14:creationId xmlns:p14="http://schemas.microsoft.com/office/powerpoint/2010/main" val="349840580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sz="3800" dirty="0">
                <a:latin typeface="Garamond" charset="0"/>
                <a:ea typeface="ＭＳ Ｐゴシック" charset="0"/>
                <a:cs typeface="ＭＳ Ｐゴシック" charset="0"/>
              </a:rPr>
              <a:t>Remapping Reads Between References </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a:t>
            </a:r>
            <a:r>
              <a:rPr lang="en-US" sz="1800" dirty="0" err="1"/>
              <a:t>Nastaran</a:t>
            </a:r>
            <a:r>
              <a:rPr lang="en-US" sz="1800" dirty="0"/>
              <a:t> </a:t>
            </a:r>
            <a:r>
              <a:rPr lang="en-US" sz="1800" dirty="0" err="1"/>
              <a:t>Hajinazar</a:t>
            </a:r>
            <a:r>
              <a:rPr lang="en-US" sz="1800" dirty="0"/>
              <a:t>, Mohammed </a:t>
            </a:r>
            <a:r>
              <a:rPr lang="en-US" sz="1800" dirty="0" err="1"/>
              <a:t>Alser</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"AirLift: A Fast and Comprehensive Technique for Remapping Alignments between Reference Genomes"</a:t>
            </a:r>
            <a:br>
              <a:rPr lang="en-US" sz="1800" dirty="0"/>
            </a:br>
            <a:r>
              <a:rPr lang="en-US" sz="1800" i="1" dirty="0"/>
              <a:t>Preprint in </a:t>
            </a:r>
            <a:r>
              <a:rPr lang="en-US" sz="1800" i="1" dirty="0">
                <a:hlinkClick r:id="rId4"/>
              </a:rPr>
              <a:t>arXiv</a:t>
            </a:r>
            <a:r>
              <a:rPr lang="en-US" sz="1800" i="1" dirty="0"/>
              <a:t> and </a:t>
            </a:r>
            <a:r>
              <a:rPr lang="en-US" sz="1800" i="1" dirty="0">
                <a:hlinkClick r:id="rId5"/>
              </a:rPr>
              <a:t>bioRxiv</a:t>
            </a:r>
            <a:r>
              <a:rPr lang="en-US" sz="1800" dirty="0"/>
              <a:t>, 2021. </a:t>
            </a:r>
            <a:br>
              <a:rPr lang="en-US" sz="1800" dirty="0"/>
            </a:br>
            <a:r>
              <a:rPr lang="en-US" sz="1800" dirty="0"/>
              <a:t>[</a:t>
            </a:r>
            <a:r>
              <a:rPr lang="en-US" sz="1800" dirty="0">
                <a:hlinkClick r:id="rId5"/>
              </a:rPr>
              <a:t>bioRxiv preprint</a:t>
            </a:r>
            <a:r>
              <a:rPr lang="en-US" sz="1800" dirty="0"/>
              <a:t>] </a:t>
            </a:r>
            <a:br>
              <a:rPr lang="en-US" sz="1800" dirty="0"/>
            </a:br>
            <a:r>
              <a:rPr lang="en-US" sz="1800" dirty="0"/>
              <a:t>[</a:t>
            </a:r>
            <a:r>
              <a:rPr lang="en-US" sz="1800" dirty="0">
                <a:hlinkClick r:id="rId4"/>
              </a:rPr>
              <a:t>arXiv preprint</a:t>
            </a:r>
            <a:r>
              <a:rPr lang="en-US" sz="1800" dirty="0"/>
              <a:t>] </a:t>
            </a:r>
            <a:br>
              <a:rPr lang="en-US" sz="1800" dirty="0"/>
            </a:br>
            <a:r>
              <a:rPr lang="en-US" sz="1800" dirty="0"/>
              <a:t>[</a:t>
            </a:r>
            <a:r>
              <a:rPr lang="en-US" sz="1800" dirty="0">
                <a:hlinkClick r:id="rId6"/>
              </a:rPr>
              <a:t>AirLift Source Code and Data</a:t>
            </a:r>
            <a:r>
              <a:rPr lang="en-US" sz="1800" dirty="0"/>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72050"/>
            <a:ext cx="9144000" cy="2971588"/>
          </a:xfrm>
          <a:prstGeom prst="rect">
            <a:avLst/>
          </a:prstGeom>
        </p:spPr>
      </p:pic>
    </p:spTree>
    <p:extLst>
      <p:ext uri="{BB962C8B-B14F-4D97-AF65-F5344CB8AC3E}">
        <p14:creationId xmlns:p14="http://schemas.microsoft.com/office/powerpoint/2010/main" val="141137004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5|5.7|1.5|9.1|8.1"/>
</p:tagLst>
</file>

<file path=ppt/tags/tag10.xml><?xml version="1.0" encoding="utf-8"?>
<p:tagLst xmlns:a="http://schemas.openxmlformats.org/drawingml/2006/main" xmlns:r="http://schemas.openxmlformats.org/officeDocument/2006/relationships" xmlns:p="http://schemas.openxmlformats.org/presentationml/2006/main">
  <p:tag name="TIMING" val="|2.2|4.6|8.2|3.6"/>
</p:tagLst>
</file>

<file path=ppt/tags/tag11.xml><?xml version="1.0" encoding="utf-8"?>
<p:tagLst xmlns:a="http://schemas.openxmlformats.org/drawingml/2006/main" xmlns:r="http://schemas.openxmlformats.org/officeDocument/2006/relationships" xmlns:p="http://schemas.openxmlformats.org/presentationml/2006/main">
  <p:tag name="TIMING" val="|2.2|4.6|8.2|3.6"/>
</p:tagLst>
</file>

<file path=ppt/tags/tag12.xml><?xml version="1.0" encoding="utf-8"?>
<p:tagLst xmlns:a="http://schemas.openxmlformats.org/drawingml/2006/main" xmlns:r="http://schemas.openxmlformats.org/officeDocument/2006/relationships" xmlns:p="http://schemas.openxmlformats.org/presentationml/2006/main">
  <p:tag name="TIMING" val="|5.6|1.4|3.1|5.3"/>
</p:tagLst>
</file>

<file path=ppt/tags/tag2.xml><?xml version="1.0" encoding="utf-8"?>
<p:tagLst xmlns:a="http://schemas.openxmlformats.org/drawingml/2006/main" xmlns:r="http://schemas.openxmlformats.org/officeDocument/2006/relationships" xmlns:p="http://schemas.openxmlformats.org/presentationml/2006/main">
  <p:tag name="TIMING" val="|5.2|8.2|10.3|4.6|7.9|3.1|3.8|3.3"/>
</p:tagLst>
</file>

<file path=ppt/tags/tag3.xml><?xml version="1.0" encoding="utf-8"?>
<p:tagLst xmlns:a="http://schemas.openxmlformats.org/drawingml/2006/main" xmlns:r="http://schemas.openxmlformats.org/officeDocument/2006/relationships" xmlns:p="http://schemas.openxmlformats.org/presentationml/2006/main">
  <p:tag name="TIMING" val="|3.7|5.2|3.8"/>
</p:tagLst>
</file>

<file path=ppt/tags/tag4.xml><?xml version="1.0" encoding="utf-8"?>
<p:tagLst xmlns:a="http://schemas.openxmlformats.org/drawingml/2006/main" xmlns:r="http://schemas.openxmlformats.org/officeDocument/2006/relationships" xmlns:p="http://schemas.openxmlformats.org/presentationml/2006/main">
  <p:tag name="TIMING" val="|3.7|5.2|3.8"/>
</p:tagLst>
</file>

<file path=ppt/tags/tag5.xml><?xml version="1.0" encoding="utf-8"?>
<p:tagLst xmlns:a="http://schemas.openxmlformats.org/drawingml/2006/main" xmlns:r="http://schemas.openxmlformats.org/officeDocument/2006/relationships" xmlns:p="http://schemas.openxmlformats.org/presentationml/2006/main">
  <p:tag name="TIMING" val="|8.7|0.9|1.1|3|0.5|0.5"/>
</p:tagLst>
</file>

<file path=ppt/tags/tag6.xml><?xml version="1.0" encoding="utf-8"?>
<p:tagLst xmlns:a="http://schemas.openxmlformats.org/drawingml/2006/main" xmlns:r="http://schemas.openxmlformats.org/officeDocument/2006/relationships" xmlns:p="http://schemas.openxmlformats.org/presentationml/2006/main">
  <p:tag name="TIMING" val="|1.9|2.9|11.3|11.7"/>
</p:tagLst>
</file>

<file path=ppt/tags/tag7.xml><?xml version="1.0" encoding="utf-8"?>
<p:tagLst xmlns:a="http://schemas.openxmlformats.org/drawingml/2006/main" xmlns:r="http://schemas.openxmlformats.org/officeDocument/2006/relationships" xmlns:p="http://schemas.openxmlformats.org/presentationml/2006/main">
  <p:tag name="TIMING" val="|8.7|0.9|1.1|3|0.5|0.5"/>
</p:tagLst>
</file>

<file path=ppt/tags/tag8.xml><?xml version="1.0" encoding="utf-8"?>
<p:tagLst xmlns:a="http://schemas.openxmlformats.org/drawingml/2006/main" xmlns:r="http://schemas.openxmlformats.org/officeDocument/2006/relationships" xmlns:p="http://schemas.openxmlformats.org/presentationml/2006/main">
  <p:tag name="TIMING" val="|1.9|5.2|1.7"/>
</p:tagLst>
</file>

<file path=ppt/tags/tag9.xml><?xml version="1.0" encoding="utf-8"?>
<p:tagLst xmlns:a="http://schemas.openxmlformats.org/drawingml/2006/main" xmlns:r="http://schemas.openxmlformats.org/officeDocument/2006/relationships" xmlns:p="http://schemas.openxmlformats.org/presentationml/2006/main">
  <p:tag name="TIMING" val="|4.5|0.7|1|6.4|2.9|2.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215601</TotalTime>
  <Words>11367</Words>
  <Application>Microsoft Macintosh PowerPoint</Application>
  <PresentationFormat>On-screen Show (4:3)</PresentationFormat>
  <Paragraphs>1693</Paragraphs>
  <Slides>155</Slides>
  <Notes>53</Notes>
  <HiddenSlides>0</HiddenSlides>
  <MMClips>0</MMClips>
  <ScaleCrop>false</ScaleCrop>
  <HeadingPairs>
    <vt:vector size="8" baseType="variant">
      <vt:variant>
        <vt:lpstr>Fonts Used</vt:lpstr>
      </vt:variant>
      <vt:variant>
        <vt:i4>20</vt:i4>
      </vt:variant>
      <vt:variant>
        <vt:lpstr>Theme</vt:lpstr>
      </vt:variant>
      <vt:variant>
        <vt:i4>58</vt:i4>
      </vt:variant>
      <vt:variant>
        <vt:lpstr>Embedded OLE Servers</vt:lpstr>
      </vt:variant>
      <vt:variant>
        <vt:i4>1</vt:i4>
      </vt:variant>
      <vt:variant>
        <vt:lpstr>Slide Titles</vt:lpstr>
      </vt:variant>
      <vt:variant>
        <vt:i4>155</vt:i4>
      </vt:variant>
    </vt:vector>
  </HeadingPairs>
  <TitlesOfParts>
    <vt:vector size="234" baseType="lpstr">
      <vt:lpstr>Arial</vt:lpstr>
      <vt:lpstr>Arial</vt:lpstr>
      <vt:lpstr>Arial Narrow</vt:lpstr>
      <vt:lpstr>Calibri</vt:lpstr>
      <vt:lpstr>Calibri Light</vt:lpstr>
      <vt:lpstr>Cambria</vt:lpstr>
      <vt:lpstr>Chalkduster</vt:lpstr>
      <vt:lpstr>Comic Sans MS</vt:lpstr>
      <vt:lpstr>Corbel</vt:lpstr>
      <vt:lpstr>Courier New</vt:lpstr>
      <vt:lpstr>europa</vt:lpstr>
      <vt:lpstr>Garamond</vt:lpstr>
      <vt:lpstr>Helvetica Neue</vt:lpstr>
      <vt:lpstr>LinLibertineT</vt:lpstr>
      <vt:lpstr>LinLibertineTI</vt:lpstr>
      <vt:lpstr>Segoe UI</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95_Edge</vt:lpstr>
      <vt:lpstr>15_Edge</vt:lpstr>
      <vt:lpstr>Theme1</vt:lpstr>
      <vt:lpstr>6_Office Theme</vt:lpstr>
      <vt:lpstr>62_Edge</vt:lpstr>
      <vt:lpstr>10_Edge</vt:lpstr>
      <vt:lpstr>1_Theme1</vt:lpstr>
      <vt:lpstr>12_Edge</vt:lpstr>
      <vt:lpstr>14_Edge</vt:lpstr>
      <vt:lpstr>40_Edge</vt:lpstr>
      <vt:lpstr>16_Edge</vt:lpstr>
      <vt:lpstr>99_Edge</vt:lpstr>
      <vt:lpstr>2_Edge</vt:lpstr>
      <vt:lpstr>1_Office Theme</vt:lpstr>
      <vt:lpstr>32_Edge</vt:lpstr>
      <vt:lpstr>11_Edge</vt:lpstr>
      <vt:lpstr>3_Office Theme</vt:lpstr>
      <vt:lpstr>25_Edge</vt:lpstr>
      <vt:lpstr>18_Edge</vt:lpstr>
      <vt:lpstr>Visio</vt:lpstr>
      <vt:lpstr>Accelerating Genome Analysis  A Primer on an Ongoing Journey</vt:lpstr>
      <vt:lpstr>Overview</vt:lpstr>
      <vt:lpstr>Our Dream (circa 2007)</vt:lpstr>
      <vt:lpstr>We Need Faster &amp; Scalable Genome Analysis</vt:lpstr>
      <vt:lpstr>A Bright Future for Intelligent Genome Analysis</vt:lpstr>
      <vt:lpstr>A Few Overview Readings (I)</vt:lpstr>
      <vt:lpstr>A Few Overview Readings (II)</vt:lpstr>
      <vt:lpstr>A Few Overview Readings (III)</vt:lpstr>
      <vt:lpstr>Agenda</vt:lpstr>
      <vt:lpstr>What Is a Genome Made Of?</vt:lpstr>
      <vt:lpstr>The Central Dogma of Molecular Biology</vt:lpstr>
      <vt:lpstr>DNA Under Electron Microscope</vt:lpstr>
      <vt:lpstr>PowerPoint Presentation</vt:lpstr>
      <vt:lpstr>How Large is a Genome?</vt:lpstr>
      <vt:lpstr>DNA Sequencing</vt:lpstr>
      <vt:lpstr>Genome Sequencing</vt:lpstr>
      <vt:lpstr>Genome Sequencing and Analysis</vt:lpstr>
      <vt:lpstr>Untangling Yarn Balls &amp; DNA Sequencing</vt:lpstr>
      <vt:lpstr>PowerPoint Presentation</vt:lpstr>
      <vt:lpstr>High-Throughput Sequencers</vt:lpstr>
      <vt:lpstr>The Genomic Era</vt:lpstr>
      <vt:lpstr>Genome Sequencing Cost Is Reducing</vt:lpstr>
      <vt:lpstr>Genome Sequencing Cost Is Reducing</vt:lpstr>
      <vt:lpstr>Solving the Puzzle</vt:lpstr>
      <vt:lpstr>Newer Genome Sequencing Technologies</vt:lpstr>
      <vt:lpstr>Types of Genomic Reads</vt:lpstr>
      <vt:lpstr>PowerPoint Presentation</vt:lpstr>
      <vt:lpstr>Read Mapping Techniques in 111 Pages</vt:lpstr>
      <vt:lpstr>One Problem</vt:lpstr>
      <vt:lpstr>PowerPoint Presentation</vt:lpstr>
      <vt:lpstr>The Read Mapping Bottleneck</vt:lpstr>
      <vt:lpstr>The Read Mapping Bottleneck</vt:lpstr>
      <vt:lpstr> Problem with (Genome) Analysis Today</vt:lpstr>
      <vt:lpstr>One Problem</vt:lpstr>
      <vt:lpstr>Read Mapping</vt:lpstr>
      <vt:lpstr>Read Mapping for Metagenomic Analysis</vt:lpstr>
      <vt:lpstr>Computational Cost is Mathematically Proven</vt:lpstr>
      <vt:lpstr>Read Mapping Techniques in 111 Pages</vt:lpstr>
      <vt:lpstr>Read Mapping Execution Time (Modern)</vt:lpstr>
      <vt:lpstr>Accelerating Read Mapping</vt:lpstr>
      <vt:lpstr>Detailed Analysis of Tackling the Bottleneck</vt:lpstr>
      <vt:lpstr>Agenda</vt:lpstr>
      <vt:lpstr>GateKeeper: FPGA-Based Alignment Filtering</vt:lpstr>
      <vt:lpstr>GateKeeper Accelerator Architecture</vt:lpstr>
      <vt:lpstr>FPGA Chip Layout</vt:lpstr>
      <vt:lpstr>GateKeeper: Speed &amp; Accuracy Results</vt:lpstr>
      <vt:lpstr>GateKeeper Conclusions</vt:lpstr>
      <vt:lpstr>More on GateKeeper</vt:lpstr>
      <vt:lpstr>Algorithm-Arch-Device Co-Design is Critical</vt:lpstr>
      <vt:lpstr>Shouji (障子) [Alser+, Bioinformatics 2019]</vt:lpstr>
      <vt:lpstr>Hardware Implementation</vt:lpstr>
      <vt:lpstr>SneakySnake [Alser+, Bioinformatics 2020]</vt:lpstr>
      <vt:lpstr>SneakySnake</vt:lpstr>
      <vt:lpstr>More on SneakySnake [Alser+, Bioinformatics 2020]</vt:lpstr>
      <vt:lpstr>GenASM Framework [MICRO 2020]</vt:lpstr>
      <vt:lpstr>GenASM: ASM Framework for GSA</vt:lpstr>
      <vt:lpstr>GenASM: Hardware Design</vt:lpstr>
      <vt:lpstr>Key Results – Area and Power</vt:lpstr>
      <vt:lpstr>Key Results – Area and Power</vt:lpstr>
      <vt:lpstr>Use Cases of GenASM</vt:lpstr>
      <vt:lpstr>Key Results</vt:lpstr>
      <vt:lpstr>More on GenASM Framework [MICRO 2020]</vt:lpstr>
      <vt:lpstr>Accelerating Sequence-to-Graph Mapping</vt:lpstr>
      <vt:lpstr>Genome Sequence Analysis</vt:lpstr>
      <vt:lpstr>SeGraM: First Graph Mapping Accelerator</vt:lpstr>
      <vt:lpstr>Sequence-to-Graph Mapping Pipeline</vt:lpstr>
      <vt:lpstr>Use Cases &amp; Key Results</vt:lpstr>
      <vt:lpstr>SeGraM Talk Video</vt:lpstr>
      <vt:lpstr>Accelerating Sequence-to-Graph Mapping</vt:lpstr>
      <vt:lpstr>Agenda</vt:lpstr>
      <vt:lpstr>Read Mapping &amp; Filtering in Memory</vt:lpstr>
      <vt:lpstr>Near-Memory Pre-Alignment Filtering</vt:lpstr>
      <vt:lpstr>Near-Memory Acceleration using FPGAs</vt:lpstr>
      <vt:lpstr>Performance &amp; Energy Greatly Improve</vt:lpstr>
      <vt:lpstr>More On Near-Memory SneakySnake</vt:lpstr>
      <vt:lpstr>In-Storage Genome Filtering [ASPLOS 2022] </vt:lpstr>
      <vt:lpstr>Genome Sequence Analysis</vt:lpstr>
      <vt:lpstr>Accelerating Genome Sequence Analysis</vt:lpstr>
      <vt:lpstr>Key Idea</vt:lpstr>
      <vt:lpstr>Filtering Opportunities</vt:lpstr>
      <vt:lpstr>Challenges</vt:lpstr>
      <vt:lpstr>GenStore</vt:lpstr>
      <vt:lpstr>In-Storage Genome Filtering [ASPLOS 2022] </vt:lpstr>
      <vt:lpstr>PIM Review and Open Problems</vt:lpstr>
      <vt:lpstr>PIM Review and Open Problems (II)</vt:lpstr>
      <vt:lpstr>More on Processing-in-Memory</vt:lpstr>
      <vt:lpstr>A Tutorial on PIM</vt:lpstr>
      <vt:lpstr>Processing-in-Memory Landscape Today</vt:lpstr>
      <vt:lpstr>UPMEM Processing-in-DRAM Engine (2019)</vt:lpstr>
      <vt:lpstr>UPMEM Memory Modules</vt:lpstr>
      <vt:lpstr>2,560-DPU Processing-in-Memory System</vt:lpstr>
      <vt:lpstr>More on the UPMEM PIM System</vt:lpstr>
      <vt:lpstr>AIM (PIM Sequence Alignment Framework)</vt:lpstr>
      <vt:lpstr>Accelerating Genome Analysis w/ Processing using NVM</vt:lpstr>
      <vt:lpstr>Agenda</vt:lpstr>
      <vt:lpstr>Newer Genome Sequencing Technologies</vt:lpstr>
      <vt:lpstr>New Applications: Graph Genomes</vt:lpstr>
      <vt:lpstr>New Applications: Ref Genome Updates </vt:lpstr>
      <vt:lpstr>Remapping Reads Between References </vt:lpstr>
      <vt:lpstr>Mapping Constant Regions Between References </vt:lpstr>
      <vt:lpstr>A Bright Future for Intelligent Genome Analysis</vt:lpstr>
      <vt:lpstr>Conclusion</vt:lpstr>
      <vt:lpstr>Things Are Happening In Industry</vt:lpstr>
      <vt:lpstr>Illumina DRAGEN Bio-IT Platform (2018)</vt:lpstr>
      <vt:lpstr>NVIDIA Clara Parabricks (2020) </vt:lpstr>
      <vt:lpstr>NVIDIA Hopper DPX Instructions (2022)</vt:lpstr>
      <vt:lpstr>Recall Our Dream (from 2007)</vt:lpstr>
      <vt:lpstr>Conclusion</vt:lpstr>
      <vt:lpstr>A Bright Future for Intelligent Genome Analysis</vt:lpstr>
      <vt:lpstr>A Longer Version of This Talk</vt:lpstr>
      <vt:lpstr>Accelerating Genome Analysis  A Primer on an Ongoing Journey</vt:lpstr>
      <vt:lpstr>Backup Slides for Further Info</vt:lpstr>
      <vt:lpstr>Resources &amp; Acknowledgments</vt:lpstr>
      <vt:lpstr>Accelerating Genome Analysis: Overview</vt:lpstr>
      <vt:lpstr>PIM Review and Open Problems</vt:lpstr>
      <vt:lpstr>PIM Review and Open Problems (II)</vt:lpstr>
      <vt:lpstr>More on Memory-Centric System Design</vt:lpstr>
      <vt:lpstr>A Tutorial on PIM</vt:lpstr>
      <vt:lpstr>Special Research Sessions &amp; Courses</vt:lpstr>
      <vt:lpstr>Overview Readings (II)</vt:lpstr>
      <vt:lpstr>Overview Readings (III)</vt:lpstr>
      <vt:lpstr>Detailed Lectures on Genome Analysis</vt:lpstr>
      <vt:lpstr>Genomics (Spring 2022)</vt:lpstr>
      <vt:lpstr>Genomics (Fall 2021)</vt:lpstr>
      <vt:lpstr>Comp Arch (Fall’21)</vt:lpstr>
      <vt:lpstr>DDCA (Spring 2022)</vt:lpstr>
      <vt:lpstr>Seminar in Comp Arch (Spring &amp; Fall)</vt:lpstr>
      <vt:lpstr>PIM Course (Spring 2022)</vt:lpstr>
      <vt:lpstr>Hetero. Systems (Spring’22)</vt:lpstr>
      <vt:lpstr>HW/SW Co-Design (Spring 2022)</vt:lpstr>
      <vt:lpstr>SSD Course (Spring 2022)</vt:lpstr>
      <vt:lpstr>Funding Acknowledgments</vt:lpstr>
      <vt:lpstr>Acknowledgments</vt:lpstr>
      <vt:lpstr>PowerPoint Presentation</vt:lpstr>
      <vt:lpstr>SAFARI Newsletter April 2020 Edition</vt:lpstr>
      <vt:lpstr>SAFARI Newsletter January 2021 Edition</vt:lpstr>
      <vt:lpstr>SAFARI Newsletter December 2021 Edition</vt:lpstr>
      <vt:lpstr>Referenced Papers, Talks, Artifacts</vt:lpstr>
      <vt:lpstr>Open Source Tools: SAFARI GitHub</vt:lpstr>
      <vt:lpstr>Some Recent Papers</vt:lpstr>
      <vt:lpstr>Connecting Basecalling and Read Mapping in PIM</vt:lpstr>
      <vt:lpstr>Finding Approximate Seed Matches</vt:lpstr>
      <vt:lpstr>Hardware Acceleration for pHMMs</vt:lpstr>
      <vt:lpstr>Remapping Reads Between References </vt:lpstr>
      <vt:lpstr>Mapping Constant Regions Between References </vt:lpstr>
      <vt:lpstr>COVIDHunter</vt:lpstr>
      <vt:lpstr>Packaging Omics Methods</vt:lpstr>
      <vt:lpstr>Demeter (HD Food Microbiome Profiling)</vt:lpstr>
      <vt:lpstr>AIM (PIM Sequence Alignment Framework)</vt:lpstr>
      <vt:lpstr>Scrooge</vt:lpstr>
      <vt:lpstr>Intelligent Genome Analysis</vt:lpstr>
      <vt:lpstr>Pairwise Sequence Alignment using PIM</vt:lpstr>
      <vt:lpstr>Detailed Lectures on PIM (I)</vt:lpstr>
      <vt:lpstr>Detailed Lectures on PIM (II)</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2935</cp:revision>
  <cp:lastPrinted>2017-09-14T13:39:03Z</cp:lastPrinted>
  <dcterms:created xsi:type="dcterms:W3CDTF">2010-10-08T20:41:54Z</dcterms:created>
  <dcterms:modified xsi:type="dcterms:W3CDTF">2022-10-31T23:22:26Z</dcterms:modified>
</cp:coreProperties>
</file>