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3.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4.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5.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58.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0.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1.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2.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63.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theme/theme64.xml" ContentType="application/vnd.openxmlformats-officedocument.theme+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65.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66.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theme/theme67.xml" ContentType="application/vnd.openxmlformats-officedocument.theme+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theme/theme68.xml" ContentType="application/vnd.openxmlformats-officedocument.theme+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theme/theme69.xml" ContentType="application/vnd.openxmlformats-officedocument.theme+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theme/theme70.xml" ContentType="application/vnd.openxmlformats-officedocument.theme+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theme/theme71.xml" ContentType="application/vnd.openxmlformats-officedocument.theme+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theme/theme72.xml" ContentType="application/vnd.openxmlformats-officedocument.theme+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theme/theme73.xml" ContentType="application/vnd.openxmlformats-officedocument.theme+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theme/theme74.xml" ContentType="application/vnd.openxmlformats-officedocument.theme+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75.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76.xml" ContentType="application/vnd.openxmlformats-officedocument.theme+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theme/theme77.xml" ContentType="application/vnd.openxmlformats-officedocument.theme+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theme/theme78.xml" ContentType="application/vnd.openxmlformats-officedocument.theme+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theme/theme79.xml" ContentType="application/vnd.openxmlformats-officedocument.theme+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theme/theme80.xml" ContentType="application/vnd.openxmlformats-officedocument.theme+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theme/theme81.xml" ContentType="application/vnd.openxmlformats-officedocument.theme+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theme/theme82.xml" ContentType="application/vnd.openxmlformats-officedocument.theme+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theme/theme83.xml" ContentType="application/vnd.openxmlformats-officedocument.theme+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theme/theme84.xml" ContentType="application/vnd.openxmlformats-officedocument.theme+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theme/theme85.xml" ContentType="application/vnd.openxmlformats-officedocument.theme+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theme/theme86.xml" ContentType="application/vnd.openxmlformats-officedocument.theme+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theme/theme87.xml" ContentType="application/vnd.openxmlformats-officedocument.theme+xml"/>
  <Override PartName="/ppt/theme/theme88.xml" ContentType="application/vnd.openxmlformats-officedocument.theme+xml"/>
  <Override PartName="/ppt/theme/theme8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8.xml" ContentType="application/vnd.openxmlformats-officedocument.drawingml.chart+xml"/>
  <Override PartName="/ppt/notesSlides/notesSlide25.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2.xml" ContentType="application/vnd.openxmlformats-officedocument.drawingml.chart+xml"/>
  <Override PartName="/ppt/theme/themeOverride8.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4.xml" ContentType="application/vnd.openxmlformats-officedocument.drawingml.chart+xml"/>
  <Override PartName="/ppt/theme/themeOverride9.xml" ContentType="application/vnd.openxmlformats-officedocument.themeOverride+xml"/>
  <Override PartName="/ppt/drawings/drawing2.xml" ContentType="application/vnd.openxmlformats-officedocument.drawingml.chartshapes+xml"/>
  <Override PartName="/ppt/charts/chart15.xml" ContentType="application/vnd.openxmlformats-officedocument.drawingml.chart+xml"/>
  <Override PartName="/ppt/theme/themeOverride10.xml" ContentType="application/vnd.openxmlformats-officedocument.themeOverride+xml"/>
  <Override PartName="/ppt/charts/chart16.xml" ContentType="application/vnd.openxmlformats-officedocument.drawingml.chart+xml"/>
  <Override PartName="/ppt/theme/themeOverride11.xml" ContentType="application/vnd.openxmlformats-officedocument.themeOverride+xml"/>
  <Override PartName="/ppt/charts/chart17.xml" ContentType="application/vnd.openxmlformats-officedocument.drawingml.chart+xml"/>
  <Override PartName="/ppt/theme/themeOverride12.xml" ContentType="application/vnd.openxmlformats-officedocument.themeOverride+xml"/>
  <Override PartName="/ppt/tags/tag1.xml" ContentType="application/vnd.openxmlformats-officedocument.presentationml.tags+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37.xml" ContentType="application/vnd.openxmlformats-officedocument.presentationml.notesSlide+xml"/>
  <Override PartName="/ppt/tags/tag3.xml" ContentType="application/vnd.openxmlformats-officedocument.presentationml.tags+xml"/>
  <Override PartName="/ppt/notesSlides/notesSlide38.xml" ContentType="application/vnd.openxmlformats-officedocument.presentationml.notesSlide+xml"/>
  <Override PartName="/ppt/tags/tag4.xml" ContentType="application/vnd.openxmlformats-officedocument.presentationml.tags+xml"/>
  <Override PartName="/ppt/notesSlides/notesSlide39.xml" ContentType="application/vnd.openxmlformats-officedocument.presentationml.notesSlide+xml"/>
  <Override PartName="/ppt/tags/tag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8.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53.xml" ContentType="application/vnd.openxmlformats-officedocument.presentationml.notesSlide+xml"/>
  <Override PartName="/ppt/charts/chart21.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7948" r:id="rId40"/>
    <p:sldMasterId id="2147488072" r:id="rId41"/>
    <p:sldMasterId id="2147488085" r:id="rId42"/>
    <p:sldMasterId id="2147488097" r:id="rId43"/>
    <p:sldMasterId id="2147488134" r:id="rId44"/>
    <p:sldMasterId id="2147488265" r:id="rId45"/>
    <p:sldMasterId id="2147488316" r:id="rId46"/>
    <p:sldMasterId id="2147488340" r:id="rId47"/>
    <p:sldMasterId id="2147488352" r:id="rId48"/>
    <p:sldMasterId id="2147488365" r:id="rId49"/>
    <p:sldMasterId id="2147488378" r:id="rId50"/>
    <p:sldMasterId id="2147488390" r:id="rId51"/>
    <p:sldMasterId id="2147488559" r:id="rId52"/>
    <p:sldMasterId id="2147488571" r:id="rId53"/>
    <p:sldMasterId id="2147488624" r:id="rId54"/>
    <p:sldMasterId id="2147488637" r:id="rId55"/>
    <p:sldMasterId id="2147488722" r:id="rId56"/>
    <p:sldMasterId id="2147488747" r:id="rId57"/>
    <p:sldMasterId id="2147488785" r:id="rId58"/>
    <p:sldMasterId id="2147488892" r:id="rId59"/>
    <p:sldMasterId id="2147488975" r:id="rId60"/>
    <p:sldMasterId id="2147488978" r:id="rId61"/>
    <p:sldMasterId id="2147488991" r:id="rId62"/>
    <p:sldMasterId id="2147489003" r:id="rId63"/>
    <p:sldMasterId id="2147489016" r:id="rId64"/>
    <p:sldMasterId id="2147489028" r:id="rId65"/>
    <p:sldMasterId id="2147489066" r:id="rId66"/>
    <p:sldMasterId id="2147489084" r:id="rId67"/>
    <p:sldMasterId id="2147489216" r:id="rId68"/>
    <p:sldMasterId id="2147489228" r:id="rId69"/>
    <p:sldMasterId id="2147489240" r:id="rId70"/>
    <p:sldMasterId id="2147489252" r:id="rId71"/>
    <p:sldMasterId id="2147489265" r:id="rId72"/>
    <p:sldMasterId id="2147489277" r:id="rId73"/>
    <p:sldMasterId id="2147489289" r:id="rId74"/>
    <p:sldMasterId id="2147489302" r:id="rId75"/>
    <p:sldMasterId id="2147489315" r:id="rId76"/>
    <p:sldMasterId id="2147489327" r:id="rId77"/>
    <p:sldMasterId id="2147489339" r:id="rId78"/>
    <p:sldMasterId id="2147489351" r:id="rId79"/>
    <p:sldMasterId id="2147489365" r:id="rId80"/>
    <p:sldMasterId id="2147489377" r:id="rId81"/>
    <p:sldMasterId id="2147489384" r:id="rId82"/>
    <p:sldMasterId id="2147489397" r:id="rId83"/>
    <p:sldMasterId id="2147489409" r:id="rId84"/>
    <p:sldMasterId id="2147489421" r:id="rId85"/>
    <p:sldMasterId id="2147489426" r:id="rId86"/>
    <p:sldMasterId id="2147489439" r:id="rId87"/>
  </p:sldMasterIdLst>
  <p:notesMasterIdLst>
    <p:notesMasterId r:id="rId430"/>
  </p:notesMasterIdLst>
  <p:handoutMasterIdLst>
    <p:handoutMasterId r:id="rId431"/>
  </p:handoutMasterIdLst>
  <p:sldIdLst>
    <p:sldId id="5652" r:id="rId88"/>
    <p:sldId id="5219" r:id="rId89"/>
    <p:sldId id="5218" r:id="rId90"/>
    <p:sldId id="5220" r:id="rId91"/>
    <p:sldId id="5221" r:id="rId92"/>
    <p:sldId id="5222" r:id="rId93"/>
    <p:sldId id="5223" r:id="rId94"/>
    <p:sldId id="4457" r:id="rId95"/>
    <p:sldId id="4436" r:id="rId96"/>
    <p:sldId id="4696" r:id="rId97"/>
    <p:sldId id="5742" r:id="rId98"/>
    <p:sldId id="5835" r:id="rId99"/>
    <p:sldId id="5715" r:id="rId100"/>
    <p:sldId id="5224" r:id="rId101"/>
    <p:sldId id="5225" r:id="rId102"/>
    <p:sldId id="5232" r:id="rId103"/>
    <p:sldId id="5227" r:id="rId104"/>
    <p:sldId id="5226" r:id="rId105"/>
    <p:sldId id="5228" r:id="rId106"/>
    <p:sldId id="5229" r:id="rId107"/>
    <p:sldId id="5230" r:id="rId108"/>
    <p:sldId id="5374" r:id="rId109"/>
    <p:sldId id="5388" r:id="rId110"/>
    <p:sldId id="5233" r:id="rId111"/>
    <p:sldId id="5743" r:id="rId112"/>
    <p:sldId id="5744" r:id="rId113"/>
    <p:sldId id="5745" r:id="rId114"/>
    <p:sldId id="5746" r:id="rId115"/>
    <p:sldId id="3582" r:id="rId116"/>
    <p:sldId id="3609" r:id="rId117"/>
    <p:sldId id="4145" r:id="rId118"/>
    <p:sldId id="5577" r:id="rId119"/>
    <p:sldId id="5578" r:id="rId120"/>
    <p:sldId id="5579" r:id="rId121"/>
    <p:sldId id="3584" r:id="rId122"/>
    <p:sldId id="5748" r:id="rId123"/>
    <p:sldId id="3586" r:id="rId124"/>
    <p:sldId id="3848" r:id="rId125"/>
    <p:sldId id="5749" r:id="rId126"/>
    <p:sldId id="5750" r:id="rId127"/>
    <p:sldId id="5751" r:id="rId128"/>
    <p:sldId id="5839" r:id="rId129"/>
    <p:sldId id="5747" r:id="rId130"/>
    <p:sldId id="5752" r:id="rId131"/>
    <p:sldId id="552" r:id="rId132"/>
    <p:sldId id="5690" r:id="rId133"/>
    <p:sldId id="5840" r:id="rId134"/>
    <p:sldId id="5691" r:id="rId135"/>
    <p:sldId id="4146" r:id="rId136"/>
    <p:sldId id="5061" r:id="rId137"/>
    <p:sldId id="5162" r:id="rId138"/>
    <p:sldId id="5063" r:id="rId139"/>
    <p:sldId id="5066" r:id="rId140"/>
    <p:sldId id="5071" r:id="rId141"/>
    <p:sldId id="5072" r:id="rId142"/>
    <p:sldId id="5084" r:id="rId143"/>
    <p:sldId id="5689" r:id="rId144"/>
    <p:sldId id="5833" r:id="rId145"/>
    <p:sldId id="5753" r:id="rId146"/>
    <p:sldId id="3983" r:id="rId147"/>
    <p:sldId id="3604" r:id="rId148"/>
    <p:sldId id="5754" r:id="rId149"/>
    <p:sldId id="5234" r:id="rId150"/>
    <p:sldId id="5235" r:id="rId151"/>
    <p:sldId id="5236" r:id="rId152"/>
    <p:sldId id="5237" r:id="rId153"/>
    <p:sldId id="5238" r:id="rId154"/>
    <p:sldId id="5239" r:id="rId155"/>
    <p:sldId id="5240" r:id="rId156"/>
    <p:sldId id="5241" r:id="rId157"/>
    <p:sldId id="5242" r:id="rId158"/>
    <p:sldId id="5400" r:id="rId159"/>
    <p:sldId id="5244" r:id="rId160"/>
    <p:sldId id="5245" r:id="rId161"/>
    <p:sldId id="5246" r:id="rId162"/>
    <p:sldId id="5247" r:id="rId163"/>
    <p:sldId id="5248" r:id="rId164"/>
    <p:sldId id="5249" r:id="rId165"/>
    <p:sldId id="5509" r:id="rId166"/>
    <p:sldId id="5251" r:id="rId167"/>
    <p:sldId id="5252" r:id="rId168"/>
    <p:sldId id="5253" r:id="rId169"/>
    <p:sldId id="5254" r:id="rId170"/>
    <p:sldId id="5540" r:id="rId171"/>
    <p:sldId id="5259" r:id="rId172"/>
    <p:sldId id="5260" r:id="rId173"/>
    <p:sldId id="5261" r:id="rId174"/>
    <p:sldId id="5262" r:id="rId175"/>
    <p:sldId id="5263" r:id="rId176"/>
    <p:sldId id="5264" r:id="rId177"/>
    <p:sldId id="5265" r:id="rId178"/>
    <p:sldId id="5266" r:id="rId179"/>
    <p:sldId id="5267" r:id="rId180"/>
    <p:sldId id="5268" r:id="rId181"/>
    <p:sldId id="5269" r:id="rId182"/>
    <p:sldId id="1331" r:id="rId183"/>
    <p:sldId id="5270" r:id="rId184"/>
    <p:sldId id="5273" r:id="rId185"/>
    <p:sldId id="5274" r:id="rId186"/>
    <p:sldId id="5413" r:id="rId187"/>
    <p:sldId id="5277" r:id="rId188"/>
    <p:sldId id="4167" r:id="rId189"/>
    <p:sldId id="5279" r:id="rId190"/>
    <p:sldId id="5593" r:id="rId191"/>
    <p:sldId id="5755" r:id="rId192"/>
    <p:sldId id="5756" r:id="rId193"/>
    <p:sldId id="5280" r:id="rId194"/>
    <p:sldId id="5281" r:id="rId195"/>
    <p:sldId id="5282" r:id="rId196"/>
    <p:sldId id="5283" r:id="rId197"/>
    <p:sldId id="5284" r:id="rId198"/>
    <p:sldId id="5285" r:id="rId199"/>
    <p:sldId id="5286" r:id="rId200"/>
    <p:sldId id="5287" r:id="rId201"/>
    <p:sldId id="5288" r:id="rId202"/>
    <p:sldId id="5289" r:id="rId203"/>
    <p:sldId id="5290" r:id="rId204"/>
    <p:sldId id="5291" r:id="rId205"/>
    <p:sldId id="5292" r:id="rId206"/>
    <p:sldId id="5294" r:id="rId207"/>
    <p:sldId id="5295" r:id="rId208"/>
    <p:sldId id="5296" r:id="rId209"/>
    <p:sldId id="5298" r:id="rId210"/>
    <p:sldId id="5468" r:id="rId211"/>
    <p:sldId id="5532" r:id="rId212"/>
    <p:sldId id="5467" r:id="rId213"/>
    <p:sldId id="5302" r:id="rId214"/>
    <p:sldId id="5303" r:id="rId215"/>
    <p:sldId id="5304" r:id="rId216"/>
    <p:sldId id="5305" r:id="rId217"/>
    <p:sldId id="5533" r:id="rId218"/>
    <p:sldId id="5534" r:id="rId219"/>
    <p:sldId id="5311" r:id="rId220"/>
    <p:sldId id="5312" r:id="rId221"/>
    <p:sldId id="5313" r:id="rId222"/>
    <p:sldId id="5314" r:id="rId223"/>
    <p:sldId id="4279" r:id="rId224"/>
    <p:sldId id="3372" r:id="rId225"/>
    <p:sldId id="5759" r:id="rId226"/>
    <p:sldId id="5834" r:id="rId227"/>
    <p:sldId id="5837" r:id="rId228"/>
    <p:sldId id="5836" r:id="rId229"/>
    <p:sldId id="5208" r:id="rId230"/>
    <p:sldId id="5760" r:id="rId231"/>
    <p:sldId id="5761" r:id="rId232"/>
    <p:sldId id="3381" r:id="rId233"/>
    <p:sldId id="5762" r:id="rId234"/>
    <p:sldId id="5763" r:id="rId235"/>
    <p:sldId id="5764" r:id="rId236"/>
    <p:sldId id="5351" r:id="rId237"/>
    <p:sldId id="5470" r:id="rId238"/>
    <p:sldId id="5471" r:id="rId239"/>
    <p:sldId id="5355" r:id="rId240"/>
    <p:sldId id="5543" r:id="rId241"/>
    <p:sldId id="5155" r:id="rId242"/>
    <p:sldId id="3781" r:id="rId243"/>
    <p:sldId id="3782" r:id="rId244"/>
    <p:sldId id="3908" r:id="rId245"/>
    <p:sldId id="5765" r:id="rId246"/>
    <p:sldId id="5766" r:id="rId247"/>
    <p:sldId id="5767" r:id="rId248"/>
    <p:sldId id="5768" r:id="rId249"/>
    <p:sldId id="5769" r:id="rId250"/>
    <p:sldId id="3910" r:id="rId251"/>
    <p:sldId id="3796" r:id="rId252"/>
    <p:sldId id="5597" r:id="rId253"/>
    <p:sldId id="5558" r:id="rId254"/>
    <p:sldId id="3792" r:id="rId255"/>
    <p:sldId id="5336" r:id="rId256"/>
    <p:sldId id="5337" r:id="rId257"/>
    <p:sldId id="5231" r:id="rId258"/>
    <p:sldId id="5341" r:id="rId259"/>
    <p:sldId id="4920" r:id="rId260"/>
    <p:sldId id="5485" r:id="rId261"/>
    <p:sldId id="5486" r:id="rId262"/>
    <p:sldId id="5487" r:id="rId263"/>
    <p:sldId id="5488" r:id="rId264"/>
    <p:sldId id="5489" r:id="rId265"/>
    <p:sldId id="5490" r:id="rId266"/>
    <p:sldId id="5491" r:id="rId267"/>
    <p:sldId id="5492" r:id="rId268"/>
    <p:sldId id="5493" r:id="rId269"/>
    <p:sldId id="5494" r:id="rId270"/>
    <p:sldId id="5495" r:id="rId271"/>
    <p:sldId id="5496" r:id="rId272"/>
    <p:sldId id="5497" r:id="rId273"/>
    <p:sldId id="5498" r:id="rId274"/>
    <p:sldId id="5499" r:id="rId275"/>
    <p:sldId id="5500" r:id="rId276"/>
    <p:sldId id="5345" r:id="rId277"/>
    <p:sldId id="5343" r:id="rId278"/>
    <p:sldId id="5348" r:id="rId279"/>
    <p:sldId id="5342" r:id="rId280"/>
    <p:sldId id="5372" r:id="rId281"/>
    <p:sldId id="5586" r:id="rId282"/>
    <p:sldId id="5396" r:id="rId283"/>
    <p:sldId id="3853" r:id="rId284"/>
    <p:sldId id="4876" r:id="rId285"/>
    <p:sldId id="4875" r:id="rId286"/>
    <p:sldId id="5788" r:id="rId287"/>
    <p:sldId id="5360" r:id="rId288"/>
    <p:sldId id="5612" r:id="rId289"/>
    <p:sldId id="5613" r:id="rId290"/>
    <p:sldId id="5787" r:id="rId291"/>
    <p:sldId id="5365" r:id="rId292"/>
    <p:sldId id="5614" r:id="rId293"/>
    <p:sldId id="5366" r:id="rId294"/>
    <p:sldId id="5777" r:id="rId295"/>
    <p:sldId id="5778" r:id="rId296"/>
    <p:sldId id="5779" r:id="rId297"/>
    <p:sldId id="5368" r:id="rId298"/>
    <p:sldId id="5771" r:id="rId299"/>
    <p:sldId id="5772" r:id="rId300"/>
    <p:sldId id="5773" r:id="rId301"/>
    <p:sldId id="5843" r:id="rId302"/>
    <p:sldId id="5775" r:id="rId303"/>
    <p:sldId id="5774" r:id="rId304"/>
    <p:sldId id="5776" r:id="rId305"/>
    <p:sldId id="5700" r:id="rId306"/>
    <p:sldId id="5409" r:id="rId307"/>
    <p:sldId id="5842" r:id="rId308"/>
    <p:sldId id="5359" r:id="rId309"/>
    <p:sldId id="5790" r:id="rId310"/>
    <p:sldId id="5791" r:id="rId311"/>
    <p:sldId id="5792" r:id="rId312"/>
    <p:sldId id="5793" r:id="rId313"/>
    <p:sldId id="5794" r:id="rId314"/>
    <p:sldId id="5795" r:id="rId315"/>
    <p:sldId id="5796" r:id="rId316"/>
    <p:sldId id="5797" r:id="rId317"/>
    <p:sldId id="5798" r:id="rId318"/>
    <p:sldId id="5799" r:id="rId319"/>
    <p:sldId id="5800" r:id="rId320"/>
    <p:sldId id="5801" r:id="rId321"/>
    <p:sldId id="1863" r:id="rId322"/>
    <p:sldId id="4834" r:id="rId323"/>
    <p:sldId id="5782" r:id="rId324"/>
    <p:sldId id="5057" r:id="rId325"/>
    <p:sldId id="5537" r:id="rId326"/>
    <p:sldId id="5680" r:id="rId327"/>
    <p:sldId id="5371" r:id="rId328"/>
    <p:sldId id="5783" r:id="rId329"/>
    <p:sldId id="5046" r:id="rId330"/>
    <p:sldId id="5047" r:id="rId331"/>
    <p:sldId id="5048" r:id="rId332"/>
    <p:sldId id="5049" r:id="rId333"/>
    <p:sldId id="5050" r:id="rId334"/>
    <p:sldId id="5504" r:id="rId335"/>
    <p:sldId id="5721" r:id="rId336"/>
    <p:sldId id="5722" r:id="rId337"/>
    <p:sldId id="5723" r:id="rId338"/>
    <p:sldId id="5724" r:id="rId339"/>
    <p:sldId id="5725" r:id="rId340"/>
    <p:sldId id="5644" r:id="rId341"/>
    <p:sldId id="5726" r:id="rId342"/>
    <p:sldId id="5728" r:id="rId343"/>
    <p:sldId id="5757" r:id="rId344"/>
    <p:sldId id="5415" r:id="rId345"/>
    <p:sldId id="5522" r:id="rId346"/>
    <p:sldId id="5758" r:id="rId347"/>
    <p:sldId id="5481" r:id="rId348"/>
    <p:sldId id="5483" r:id="rId349"/>
    <p:sldId id="5510" r:id="rId350"/>
    <p:sldId id="5442" r:id="rId351"/>
    <p:sldId id="5527" r:id="rId352"/>
    <p:sldId id="5530" r:id="rId353"/>
    <p:sldId id="5531" r:id="rId354"/>
    <p:sldId id="5196" r:id="rId355"/>
    <p:sldId id="5195" r:id="rId356"/>
    <p:sldId id="5594" r:id="rId357"/>
    <p:sldId id="5595" r:id="rId358"/>
    <p:sldId id="5596" r:id="rId359"/>
    <p:sldId id="5405" r:id="rId360"/>
    <p:sldId id="5404" r:id="rId361"/>
    <p:sldId id="5378" r:id="rId362"/>
    <p:sldId id="5516" r:id="rId363"/>
    <p:sldId id="5605" r:id="rId364"/>
    <p:sldId id="5648" r:id="rId365"/>
    <p:sldId id="5649" r:id="rId366"/>
    <p:sldId id="679" r:id="rId367"/>
    <p:sldId id="716" r:id="rId368"/>
    <p:sldId id="712" r:id="rId369"/>
    <p:sldId id="688" r:id="rId370"/>
    <p:sldId id="710" r:id="rId371"/>
    <p:sldId id="2535" r:id="rId372"/>
    <p:sldId id="2532" r:id="rId373"/>
    <p:sldId id="5389" r:id="rId374"/>
    <p:sldId id="5391" r:id="rId375"/>
    <p:sldId id="5384" r:id="rId376"/>
    <p:sldId id="3583" r:id="rId377"/>
    <p:sldId id="3614" r:id="rId378"/>
    <p:sldId id="3615" r:id="rId379"/>
    <p:sldId id="5385" r:id="rId380"/>
    <p:sldId id="5394" r:id="rId381"/>
    <p:sldId id="5395" r:id="rId382"/>
    <p:sldId id="5386" r:id="rId383"/>
    <p:sldId id="5390" r:id="rId384"/>
    <p:sldId id="5392" r:id="rId385"/>
    <p:sldId id="3835" r:id="rId386"/>
    <p:sldId id="1413" r:id="rId387"/>
    <p:sldId id="4827" r:id="rId388"/>
    <p:sldId id="3602" r:id="rId389"/>
    <p:sldId id="5505" r:id="rId390"/>
    <p:sldId id="5507" r:id="rId391"/>
    <p:sldId id="1201" r:id="rId392"/>
    <p:sldId id="3156" r:id="rId393"/>
    <p:sldId id="5379" r:id="rId394"/>
    <p:sldId id="5377" r:id="rId395"/>
    <p:sldId id="1089" r:id="rId396"/>
    <p:sldId id="1098" r:id="rId397"/>
    <p:sldId id="1099" r:id="rId398"/>
    <p:sldId id="1096" r:id="rId399"/>
    <p:sldId id="1097" r:id="rId400"/>
    <p:sldId id="5646" r:id="rId401"/>
    <p:sldId id="5784" r:id="rId402"/>
    <p:sldId id="5786" r:id="rId403"/>
    <p:sldId id="256" r:id="rId404"/>
    <p:sldId id="257" r:id="rId405"/>
    <p:sldId id="258" r:id="rId406"/>
    <p:sldId id="259" r:id="rId407"/>
    <p:sldId id="260" r:id="rId408"/>
    <p:sldId id="5785" r:id="rId409"/>
    <p:sldId id="5506" r:id="rId410"/>
    <p:sldId id="4907" r:id="rId411"/>
    <p:sldId id="4918" r:id="rId412"/>
    <p:sldId id="5393" r:id="rId413"/>
    <p:sldId id="4906" r:id="rId414"/>
    <p:sldId id="5508" r:id="rId415"/>
    <p:sldId id="4914" r:id="rId416"/>
    <p:sldId id="5158" r:id="rId417"/>
    <p:sldId id="4233" r:id="rId418"/>
    <p:sldId id="4234" r:id="rId419"/>
    <p:sldId id="4235" r:id="rId420"/>
    <p:sldId id="4236" r:id="rId421"/>
    <p:sldId id="4237" r:id="rId422"/>
    <p:sldId id="4238" r:id="rId423"/>
    <p:sldId id="4239" r:id="rId424"/>
    <p:sldId id="4240" r:id="rId425"/>
    <p:sldId id="4241" r:id="rId426"/>
    <p:sldId id="1198" r:id="rId427"/>
    <p:sldId id="4242" r:id="rId428"/>
    <p:sldId id="5159" r:id="rId4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8C0000"/>
    <a:srgbClr val="1A5712"/>
    <a:srgbClr val="0000FF"/>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49" autoAdjust="0"/>
    <p:restoredTop sz="99433" autoAdjust="0"/>
  </p:normalViewPr>
  <p:slideViewPr>
    <p:cSldViewPr>
      <p:cViewPr varScale="1">
        <p:scale>
          <a:sx n="85" d="100"/>
          <a:sy n="85" d="100"/>
        </p:scale>
        <p:origin x="304"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0.xml"/><Relationship Id="rId299" Type="http://schemas.openxmlformats.org/officeDocument/2006/relationships/slide" Target="slides/slide21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2.xml"/><Relationship Id="rId324" Type="http://schemas.openxmlformats.org/officeDocument/2006/relationships/slide" Target="slides/slide237.xml"/><Relationship Id="rId366" Type="http://schemas.openxmlformats.org/officeDocument/2006/relationships/slide" Target="slides/slide279.xml"/><Relationship Id="rId170" Type="http://schemas.openxmlformats.org/officeDocument/2006/relationships/slide" Target="slides/slide83.xml"/><Relationship Id="rId226" Type="http://schemas.openxmlformats.org/officeDocument/2006/relationships/slide" Target="slides/slide139.xml"/><Relationship Id="rId433" Type="http://schemas.openxmlformats.org/officeDocument/2006/relationships/viewProps" Target="viewProps.xml"/><Relationship Id="rId268" Type="http://schemas.openxmlformats.org/officeDocument/2006/relationships/slide" Target="slides/slide181.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41.xml"/><Relationship Id="rId335" Type="http://schemas.openxmlformats.org/officeDocument/2006/relationships/slide" Target="slides/slide248.xml"/><Relationship Id="rId377" Type="http://schemas.openxmlformats.org/officeDocument/2006/relationships/slide" Target="slides/slide290.xml"/><Relationship Id="rId5" Type="http://schemas.openxmlformats.org/officeDocument/2006/relationships/slideMaster" Target="slideMasters/slideMaster5.xml"/><Relationship Id="rId181" Type="http://schemas.openxmlformats.org/officeDocument/2006/relationships/slide" Target="slides/slide94.xml"/><Relationship Id="rId237" Type="http://schemas.openxmlformats.org/officeDocument/2006/relationships/slide" Target="slides/slide150.xml"/><Relationship Id="rId402" Type="http://schemas.openxmlformats.org/officeDocument/2006/relationships/slide" Target="slides/slide315.xml"/><Relationship Id="rId279" Type="http://schemas.openxmlformats.org/officeDocument/2006/relationships/slide" Target="slides/slide192.xml"/><Relationship Id="rId43" Type="http://schemas.openxmlformats.org/officeDocument/2006/relationships/slideMaster" Target="slideMasters/slideMaster43.xml"/><Relationship Id="rId139" Type="http://schemas.openxmlformats.org/officeDocument/2006/relationships/slide" Target="slides/slide52.xml"/><Relationship Id="rId290" Type="http://schemas.openxmlformats.org/officeDocument/2006/relationships/slide" Target="slides/slide203.xml"/><Relationship Id="rId304" Type="http://schemas.openxmlformats.org/officeDocument/2006/relationships/slide" Target="slides/slide217.xml"/><Relationship Id="rId346" Type="http://schemas.openxmlformats.org/officeDocument/2006/relationships/slide" Target="slides/slide259.xml"/><Relationship Id="rId388" Type="http://schemas.openxmlformats.org/officeDocument/2006/relationships/slide" Target="slides/slide301.xml"/><Relationship Id="rId85" Type="http://schemas.openxmlformats.org/officeDocument/2006/relationships/slideMaster" Target="slideMasters/slideMaster85.xml"/><Relationship Id="rId150" Type="http://schemas.openxmlformats.org/officeDocument/2006/relationships/slide" Target="slides/slide63.xml"/><Relationship Id="rId192" Type="http://schemas.openxmlformats.org/officeDocument/2006/relationships/slide" Target="slides/slide105.xml"/><Relationship Id="rId206" Type="http://schemas.openxmlformats.org/officeDocument/2006/relationships/slide" Target="slides/slide119.xml"/><Relationship Id="rId413" Type="http://schemas.openxmlformats.org/officeDocument/2006/relationships/slide" Target="slides/slide326.xml"/><Relationship Id="rId248" Type="http://schemas.openxmlformats.org/officeDocument/2006/relationships/slide" Target="slides/slide161.xml"/><Relationship Id="rId12" Type="http://schemas.openxmlformats.org/officeDocument/2006/relationships/slideMaster" Target="slideMasters/slideMaster12.xml"/><Relationship Id="rId108" Type="http://schemas.openxmlformats.org/officeDocument/2006/relationships/slide" Target="slides/slide21.xml"/><Relationship Id="rId315" Type="http://schemas.openxmlformats.org/officeDocument/2006/relationships/slide" Target="slides/slide228.xml"/><Relationship Id="rId357" Type="http://schemas.openxmlformats.org/officeDocument/2006/relationships/slide" Target="slides/slide270.xml"/><Relationship Id="rId54" Type="http://schemas.openxmlformats.org/officeDocument/2006/relationships/slideMaster" Target="slideMasters/slideMaster54.xml"/><Relationship Id="rId96" Type="http://schemas.openxmlformats.org/officeDocument/2006/relationships/slide" Target="slides/slide9.xml"/><Relationship Id="rId161" Type="http://schemas.openxmlformats.org/officeDocument/2006/relationships/slide" Target="slides/slide74.xml"/><Relationship Id="rId217" Type="http://schemas.openxmlformats.org/officeDocument/2006/relationships/slide" Target="slides/slide130.xml"/><Relationship Id="rId399" Type="http://schemas.openxmlformats.org/officeDocument/2006/relationships/slide" Target="slides/slide312.xml"/><Relationship Id="rId259" Type="http://schemas.openxmlformats.org/officeDocument/2006/relationships/slide" Target="slides/slide172.xml"/><Relationship Id="rId424" Type="http://schemas.openxmlformats.org/officeDocument/2006/relationships/slide" Target="slides/slide337.xml"/><Relationship Id="rId23" Type="http://schemas.openxmlformats.org/officeDocument/2006/relationships/slideMaster" Target="slideMasters/slideMaster23.xml"/><Relationship Id="rId119" Type="http://schemas.openxmlformats.org/officeDocument/2006/relationships/slide" Target="slides/slide32.xml"/><Relationship Id="rId270" Type="http://schemas.openxmlformats.org/officeDocument/2006/relationships/slide" Target="slides/slide183.xml"/><Relationship Id="rId326" Type="http://schemas.openxmlformats.org/officeDocument/2006/relationships/slide" Target="slides/slide239.xml"/><Relationship Id="rId65" Type="http://schemas.openxmlformats.org/officeDocument/2006/relationships/slideMaster" Target="slideMasters/slideMaster65.xml"/><Relationship Id="rId130" Type="http://schemas.openxmlformats.org/officeDocument/2006/relationships/slide" Target="slides/slide43.xml"/><Relationship Id="rId368" Type="http://schemas.openxmlformats.org/officeDocument/2006/relationships/slide" Target="slides/slide281.xml"/><Relationship Id="rId172" Type="http://schemas.openxmlformats.org/officeDocument/2006/relationships/slide" Target="slides/slide85.xml"/><Relationship Id="rId228" Type="http://schemas.openxmlformats.org/officeDocument/2006/relationships/slide" Target="slides/slide141.xml"/><Relationship Id="rId435" Type="http://schemas.openxmlformats.org/officeDocument/2006/relationships/tableStyles" Target="tableStyles.xml"/><Relationship Id="rId281" Type="http://schemas.openxmlformats.org/officeDocument/2006/relationships/slide" Target="slides/slide194.xml"/><Relationship Id="rId337" Type="http://schemas.openxmlformats.org/officeDocument/2006/relationships/slide" Target="slides/slide250.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54.xml"/><Relationship Id="rId379" Type="http://schemas.openxmlformats.org/officeDocument/2006/relationships/slide" Target="slides/slide292.xml"/><Relationship Id="rId7" Type="http://schemas.openxmlformats.org/officeDocument/2006/relationships/slideMaster" Target="slideMasters/slideMaster7.xml"/><Relationship Id="rId183" Type="http://schemas.openxmlformats.org/officeDocument/2006/relationships/slide" Target="slides/slide96.xml"/><Relationship Id="rId239" Type="http://schemas.openxmlformats.org/officeDocument/2006/relationships/slide" Target="slides/slide152.xml"/><Relationship Id="rId390" Type="http://schemas.openxmlformats.org/officeDocument/2006/relationships/slide" Target="slides/slide303.xml"/><Relationship Id="rId404" Type="http://schemas.openxmlformats.org/officeDocument/2006/relationships/slide" Target="slides/slide317.xml"/><Relationship Id="rId250" Type="http://schemas.openxmlformats.org/officeDocument/2006/relationships/slide" Target="slides/slide163.xml"/><Relationship Id="rId292" Type="http://schemas.openxmlformats.org/officeDocument/2006/relationships/slide" Target="slides/slide205.xml"/><Relationship Id="rId306" Type="http://schemas.openxmlformats.org/officeDocument/2006/relationships/slide" Target="slides/slide219.xml"/><Relationship Id="rId45" Type="http://schemas.openxmlformats.org/officeDocument/2006/relationships/slideMaster" Target="slideMasters/slideMaster45.xml"/><Relationship Id="rId87" Type="http://schemas.openxmlformats.org/officeDocument/2006/relationships/slideMaster" Target="slideMasters/slideMaster87.xml"/><Relationship Id="rId110" Type="http://schemas.openxmlformats.org/officeDocument/2006/relationships/slide" Target="slides/slide23.xml"/><Relationship Id="rId348" Type="http://schemas.openxmlformats.org/officeDocument/2006/relationships/slide" Target="slides/slide261.xml"/><Relationship Id="rId152" Type="http://schemas.openxmlformats.org/officeDocument/2006/relationships/slide" Target="slides/slide65.xml"/><Relationship Id="rId194" Type="http://schemas.openxmlformats.org/officeDocument/2006/relationships/slide" Target="slides/slide107.xml"/><Relationship Id="rId208" Type="http://schemas.openxmlformats.org/officeDocument/2006/relationships/slide" Target="slides/slide121.xml"/><Relationship Id="rId415" Type="http://schemas.openxmlformats.org/officeDocument/2006/relationships/slide" Target="slides/slide328.xml"/><Relationship Id="rId261" Type="http://schemas.openxmlformats.org/officeDocument/2006/relationships/slide" Target="slides/slide174.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0.xml"/><Relationship Id="rId359" Type="http://schemas.openxmlformats.org/officeDocument/2006/relationships/slide" Target="slides/slide272.xml"/><Relationship Id="rId98" Type="http://schemas.openxmlformats.org/officeDocument/2006/relationships/slide" Target="slides/slide11.xml"/><Relationship Id="rId121" Type="http://schemas.openxmlformats.org/officeDocument/2006/relationships/slide" Target="slides/slide34.xml"/><Relationship Id="rId163" Type="http://schemas.openxmlformats.org/officeDocument/2006/relationships/slide" Target="slides/slide76.xml"/><Relationship Id="rId219" Type="http://schemas.openxmlformats.org/officeDocument/2006/relationships/slide" Target="slides/slide132.xml"/><Relationship Id="rId370" Type="http://schemas.openxmlformats.org/officeDocument/2006/relationships/slide" Target="slides/slide283.xml"/><Relationship Id="rId426" Type="http://schemas.openxmlformats.org/officeDocument/2006/relationships/slide" Target="slides/slide339.xml"/><Relationship Id="rId230" Type="http://schemas.openxmlformats.org/officeDocument/2006/relationships/slide" Target="slides/slide143.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85.xml"/><Relationship Id="rId328" Type="http://schemas.openxmlformats.org/officeDocument/2006/relationships/slide" Target="slides/slide241.xml"/><Relationship Id="rId132" Type="http://schemas.openxmlformats.org/officeDocument/2006/relationships/slide" Target="slides/slide45.xml"/><Relationship Id="rId174" Type="http://schemas.openxmlformats.org/officeDocument/2006/relationships/slide" Target="slides/slide87.xml"/><Relationship Id="rId381" Type="http://schemas.openxmlformats.org/officeDocument/2006/relationships/slide" Target="slides/slide294.xml"/><Relationship Id="rId241" Type="http://schemas.openxmlformats.org/officeDocument/2006/relationships/slide" Target="slides/slide154.xml"/><Relationship Id="rId36" Type="http://schemas.openxmlformats.org/officeDocument/2006/relationships/slideMaster" Target="slideMasters/slideMaster36.xml"/><Relationship Id="rId283" Type="http://schemas.openxmlformats.org/officeDocument/2006/relationships/slide" Target="slides/slide196.xml"/><Relationship Id="rId339" Type="http://schemas.openxmlformats.org/officeDocument/2006/relationships/slide" Target="slides/slide252.xml"/><Relationship Id="rId78" Type="http://schemas.openxmlformats.org/officeDocument/2006/relationships/slideMaster" Target="slideMasters/slideMaster78.xml"/><Relationship Id="rId101" Type="http://schemas.openxmlformats.org/officeDocument/2006/relationships/slide" Target="slides/slide14.xml"/><Relationship Id="rId143" Type="http://schemas.openxmlformats.org/officeDocument/2006/relationships/slide" Target="slides/slide56.xml"/><Relationship Id="rId185" Type="http://schemas.openxmlformats.org/officeDocument/2006/relationships/slide" Target="slides/slide98.xml"/><Relationship Id="rId350" Type="http://schemas.openxmlformats.org/officeDocument/2006/relationships/slide" Target="slides/slide263.xml"/><Relationship Id="rId406" Type="http://schemas.openxmlformats.org/officeDocument/2006/relationships/slide" Target="slides/slide319.xml"/><Relationship Id="rId9" Type="http://schemas.openxmlformats.org/officeDocument/2006/relationships/slideMaster" Target="slideMasters/slideMaster9.xml"/><Relationship Id="rId210" Type="http://schemas.openxmlformats.org/officeDocument/2006/relationships/slide" Target="slides/slide123.xml"/><Relationship Id="rId392" Type="http://schemas.openxmlformats.org/officeDocument/2006/relationships/slide" Target="slides/slide305.xml"/><Relationship Id="rId252" Type="http://schemas.openxmlformats.org/officeDocument/2006/relationships/slide" Target="slides/slide165.xml"/><Relationship Id="rId294" Type="http://schemas.openxmlformats.org/officeDocument/2006/relationships/slide" Target="slides/slide207.xml"/><Relationship Id="rId308" Type="http://schemas.openxmlformats.org/officeDocument/2006/relationships/slide" Target="slides/slide221.xml"/><Relationship Id="rId47" Type="http://schemas.openxmlformats.org/officeDocument/2006/relationships/slideMaster" Target="slideMasters/slideMaster47.xml"/><Relationship Id="rId89" Type="http://schemas.openxmlformats.org/officeDocument/2006/relationships/slide" Target="slides/slide2.xml"/><Relationship Id="rId112" Type="http://schemas.openxmlformats.org/officeDocument/2006/relationships/slide" Target="slides/slide25.xml"/><Relationship Id="rId154" Type="http://schemas.openxmlformats.org/officeDocument/2006/relationships/slide" Target="slides/slide67.xml"/><Relationship Id="rId361" Type="http://schemas.openxmlformats.org/officeDocument/2006/relationships/slide" Target="slides/slide274.xml"/><Relationship Id="rId196" Type="http://schemas.openxmlformats.org/officeDocument/2006/relationships/slide" Target="slides/slide109.xml"/><Relationship Id="rId417" Type="http://schemas.openxmlformats.org/officeDocument/2006/relationships/slide" Target="slides/slide330.xml"/><Relationship Id="rId16" Type="http://schemas.openxmlformats.org/officeDocument/2006/relationships/slideMaster" Target="slideMasters/slideMaster16.xml"/><Relationship Id="rId221" Type="http://schemas.openxmlformats.org/officeDocument/2006/relationships/slide" Target="slides/slide134.xml"/><Relationship Id="rId263" Type="http://schemas.openxmlformats.org/officeDocument/2006/relationships/slide" Target="slides/slide176.xml"/><Relationship Id="rId319" Type="http://schemas.openxmlformats.org/officeDocument/2006/relationships/slide" Target="slides/slide232.xml"/><Relationship Id="rId58" Type="http://schemas.openxmlformats.org/officeDocument/2006/relationships/slideMaster" Target="slideMasters/slideMaster58.xml"/><Relationship Id="rId123" Type="http://schemas.openxmlformats.org/officeDocument/2006/relationships/slide" Target="slides/slide36.xml"/><Relationship Id="rId330" Type="http://schemas.openxmlformats.org/officeDocument/2006/relationships/slide" Target="slides/slide243.xml"/><Relationship Id="rId165" Type="http://schemas.openxmlformats.org/officeDocument/2006/relationships/slide" Target="slides/slide78.xml"/><Relationship Id="rId372" Type="http://schemas.openxmlformats.org/officeDocument/2006/relationships/slide" Target="slides/slide285.xml"/><Relationship Id="rId428" Type="http://schemas.openxmlformats.org/officeDocument/2006/relationships/slide" Target="slides/slide341.xml"/><Relationship Id="rId232" Type="http://schemas.openxmlformats.org/officeDocument/2006/relationships/slide" Target="slides/slide145.xml"/><Relationship Id="rId274" Type="http://schemas.openxmlformats.org/officeDocument/2006/relationships/slide" Target="slides/slide187.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47.xml"/><Relationship Id="rId80" Type="http://schemas.openxmlformats.org/officeDocument/2006/relationships/slideMaster" Target="slideMasters/slideMaster80.xml"/><Relationship Id="rId176" Type="http://schemas.openxmlformats.org/officeDocument/2006/relationships/slide" Target="slides/slide89.xml"/><Relationship Id="rId341" Type="http://schemas.openxmlformats.org/officeDocument/2006/relationships/slide" Target="slides/slide254.xml"/><Relationship Id="rId383" Type="http://schemas.openxmlformats.org/officeDocument/2006/relationships/slide" Target="slides/slide296.xml"/><Relationship Id="rId201" Type="http://schemas.openxmlformats.org/officeDocument/2006/relationships/slide" Target="slides/slide114.xml"/><Relationship Id="rId243" Type="http://schemas.openxmlformats.org/officeDocument/2006/relationships/slide" Target="slides/slide156.xml"/><Relationship Id="rId285" Type="http://schemas.openxmlformats.org/officeDocument/2006/relationships/slide" Target="slides/slide198.xml"/><Relationship Id="rId38" Type="http://schemas.openxmlformats.org/officeDocument/2006/relationships/slideMaster" Target="slideMasters/slideMaster38.xml"/><Relationship Id="rId103" Type="http://schemas.openxmlformats.org/officeDocument/2006/relationships/slide" Target="slides/slide16.xml"/><Relationship Id="rId310" Type="http://schemas.openxmlformats.org/officeDocument/2006/relationships/slide" Target="slides/slide223.xml"/><Relationship Id="rId91" Type="http://schemas.openxmlformats.org/officeDocument/2006/relationships/slide" Target="slides/slide4.xml"/><Relationship Id="rId145" Type="http://schemas.openxmlformats.org/officeDocument/2006/relationships/slide" Target="slides/slide58.xml"/><Relationship Id="rId187" Type="http://schemas.openxmlformats.org/officeDocument/2006/relationships/slide" Target="slides/slide100.xml"/><Relationship Id="rId352" Type="http://schemas.openxmlformats.org/officeDocument/2006/relationships/slide" Target="slides/slide265.xml"/><Relationship Id="rId394" Type="http://schemas.openxmlformats.org/officeDocument/2006/relationships/slide" Target="slides/slide307.xml"/><Relationship Id="rId408" Type="http://schemas.openxmlformats.org/officeDocument/2006/relationships/slide" Target="slides/slide321.xml"/><Relationship Id="rId212" Type="http://schemas.openxmlformats.org/officeDocument/2006/relationships/slide" Target="slides/slide125.xml"/><Relationship Id="rId254" Type="http://schemas.openxmlformats.org/officeDocument/2006/relationships/slide" Target="slides/slide16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27.xml"/><Relationship Id="rId275" Type="http://schemas.openxmlformats.org/officeDocument/2006/relationships/slide" Target="slides/slide188.xml"/><Relationship Id="rId296" Type="http://schemas.openxmlformats.org/officeDocument/2006/relationships/slide" Target="slides/slide209.xml"/><Relationship Id="rId300" Type="http://schemas.openxmlformats.org/officeDocument/2006/relationships/slide" Target="slides/slide213.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48.xml"/><Relationship Id="rId156" Type="http://schemas.openxmlformats.org/officeDocument/2006/relationships/slide" Target="slides/slide69.xml"/><Relationship Id="rId177" Type="http://schemas.openxmlformats.org/officeDocument/2006/relationships/slide" Target="slides/slide90.xml"/><Relationship Id="rId198" Type="http://schemas.openxmlformats.org/officeDocument/2006/relationships/slide" Target="slides/slide111.xml"/><Relationship Id="rId321" Type="http://schemas.openxmlformats.org/officeDocument/2006/relationships/slide" Target="slides/slide234.xml"/><Relationship Id="rId342" Type="http://schemas.openxmlformats.org/officeDocument/2006/relationships/slide" Target="slides/slide255.xml"/><Relationship Id="rId363" Type="http://schemas.openxmlformats.org/officeDocument/2006/relationships/slide" Target="slides/slide276.xml"/><Relationship Id="rId384" Type="http://schemas.openxmlformats.org/officeDocument/2006/relationships/slide" Target="slides/slide297.xml"/><Relationship Id="rId419" Type="http://schemas.openxmlformats.org/officeDocument/2006/relationships/slide" Target="slides/slide332.xml"/><Relationship Id="rId202" Type="http://schemas.openxmlformats.org/officeDocument/2006/relationships/slide" Target="slides/slide115.xml"/><Relationship Id="rId223" Type="http://schemas.openxmlformats.org/officeDocument/2006/relationships/slide" Target="slides/slide136.xml"/><Relationship Id="rId244" Type="http://schemas.openxmlformats.org/officeDocument/2006/relationships/slide" Target="slides/slide157.xml"/><Relationship Id="rId430" Type="http://schemas.openxmlformats.org/officeDocument/2006/relationships/notesMaster" Target="notesMasters/notesMaster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78.xml"/><Relationship Id="rId286" Type="http://schemas.openxmlformats.org/officeDocument/2006/relationships/slide" Target="slides/slide199.xml"/><Relationship Id="rId50" Type="http://schemas.openxmlformats.org/officeDocument/2006/relationships/slideMaster" Target="slideMasters/slideMaster50.xml"/><Relationship Id="rId104" Type="http://schemas.openxmlformats.org/officeDocument/2006/relationships/slide" Target="slides/slide17.xml"/><Relationship Id="rId125" Type="http://schemas.openxmlformats.org/officeDocument/2006/relationships/slide" Target="slides/slide38.xml"/><Relationship Id="rId146" Type="http://schemas.openxmlformats.org/officeDocument/2006/relationships/slide" Target="slides/slide59.xml"/><Relationship Id="rId167" Type="http://schemas.openxmlformats.org/officeDocument/2006/relationships/slide" Target="slides/slide80.xml"/><Relationship Id="rId188" Type="http://schemas.openxmlformats.org/officeDocument/2006/relationships/slide" Target="slides/slide101.xml"/><Relationship Id="rId311" Type="http://schemas.openxmlformats.org/officeDocument/2006/relationships/slide" Target="slides/slide224.xml"/><Relationship Id="rId332" Type="http://schemas.openxmlformats.org/officeDocument/2006/relationships/slide" Target="slides/slide245.xml"/><Relationship Id="rId353" Type="http://schemas.openxmlformats.org/officeDocument/2006/relationships/slide" Target="slides/slide266.xml"/><Relationship Id="rId374" Type="http://schemas.openxmlformats.org/officeDocument/2006/relationships/slide" Target="slides/slide287.xml"/><Relationship Id="rId395" Type="http://schemas.openxmlformats.org/officeDocument/2006/relationships/slide" Target="slides/slide308.xml"/><Relationship Id="rId409" Type="http://schemas.openxmlformats.org/officeDocument/2006/relationships/slide" Target="slides/slide322.xml"/><Relationship Id="rId71" Type="http://schemas.openxmlformats.org/officeDocument/2006/relationships/slideMaster" Target="slideMasters/slideMaster71.xml"/><Relationship Id="rId92" Type="http://schemas.openxmlformats.org/officeDocument/2006/relationships/slide" Target="slides/slide5.xml"/><Relationship Id="rId213" Type="http://schemas.openxmlformats.org/officeDocument/2006/relationships/slide" Target="slides/slide126.xml"/><Relationship Id="rId234" Type="http://schemas.openxmlformats.org/officeDocument/2006/relationships/slide" Target="slides/slide147.xml"/><Relationship Id="rId420" Type="http://schemas.openxmlformats.org/officeDocument/2006/relationships/slide" Target="slides/slide33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68.xml"/><Relationship Id="rId276" Type="http://schemas.openxmlformats.org/officeDocument/2006/relationships/slide" Target="slides/slide189.xml"/><Relationship Id="rId297" Type="http://schemas.openxmlformats.org/officeDocument/2006/relationships/slide" Target="slides/slide210.xml"/><Relationship Id="rId40" Type="http://schemas.openxmlformats.org/officeDocument/2006/relationships/slideMaster" Target="slideMasters/slideMaster40.xml"/><Relationship Id="rId115" Type="http://schemas.openxmlformats.org/officeDocument/2006/relationships/slide" Target="slides/slide28.xml"/><Relationship Id="rId136" Type="http://schemas.openxmlformats.org/officeDocument/2006/relationships/slide" Target="slides/slide49.xml"/><Relationship Id="rId157" Type="http://schemas.openxmlformats.org/officeDocument/2006/relationships/slide" Target="slides/slide70.xml"/><Relationship Id="rId178" Type="http://schemas.openxmlformats.org/officeDocument/2006/relationships/slide" Target="slides/slide91.xml"/><Relationship Id="rId301" Type="http://schemas.openxmlformats.org/officeDocument/2006/relationships/slide" Target="slides/slide214.xml"/><Relationship Id="rId322" Type="http://schemas.openxmlformats.org/officeDocument/2006/relationships/slide" Target="slides/slide235.xml"/><Relationship Id="rId343" Type="http://schemas.openxmlformats.org/officeDocument/2006/relationships/slide" Target="slides/slide256.xml"/><Relationship Id="rId364" Type="http://schemas.openxmlformats.org/officeDocument/2006/relationships/slide" Target="slides/slide277.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12.xml"/><Relationship Id="rId203" Type="http://schemas.openxmlformats.org/officeDocument/2006/relationships/slide" Target="slides/slide116.xml"/><Relationship Id="rId385" Type="http://schemas.openxmlformats.org/officeDocument/2006/relationships/slide" Target="slides/slide298.xml"/><Relationship Id="rId19" Type="http://schemas.openxmlformats.org/officeDocument/2006/relationships/slideMaster" Target="slideMasters/slideMaster19.xml"/><Relationship Id="rId224" Type="http://schemas.openxmlformats.org/officeDocument/2006/relationships/slide" Target="slides/slide137.xml"/><Relationship Id="rId245" Type="http://schemas.openxmlformats.org/officeDocument/2006/relationships/slide" Target="slides/slide158.xml"/><Relationship Id="rId266" Type="http://schemas.openxmlformats.org/officeDocument/2006/relationships/slide" Target="slides/slide179.xml"/><Relationship Id="rId287" Type="http://schemas.openxmlformats.org/officeDocument/2006/relationships/slide" Target="slides/slide200.xml"/><Relationship Id="rId410" Type="http://schemas.openxmlformats.org/officeDocument/2006/relationships/slide" Target="slides/slide323.xml"/><Relationship Id="rId431" Type="http://schemas.openxmlformats.org/officeDocument/2006/relationships/handoutMaster" Target="handoutMasters/handoutMaster1.xml"/><Relationship Id="rId30" Type="http://schemas.openxmlformats.org/officeDocument/2006/relationships/slideMaster" Target="slideMasters/slideMaster30.xml"/><Relationship Id="rId105" Type="http://schemas.openxmlformats.org/officeDocument/2006/relationships/slide" Target="slides/slide18.xml"/><Relationship Id="rId126" Type="http://schemas.openxmlformats.org/officeDocument/2006/relationships/slide" Target="slides/slide39.xml"/><Relationship Id="rId147" Type="http://schemas.openxmlformats.org/officeDocument/2006/relationships/slide" Target="slides/slide60.xml"/><Relationship Id="rId168" Type="http://schemas.openxmlformats.org/officeDocument/2006/relationships/slide" Target="slides/slide81.xml"/><Relationship Id="rId312" Type="http://schemas.openxmlformats.org/officeDocument/2006/relationships/slide" Target="slides/slide225.xml"/><Relationship Id="rId333" Type="http://schemas.openxmlformats.org/officeDocument/2006/relationships/slide" Target="slides/slide246.xml"/><Relationship Id="rId354" Type="http://schemas.openxmlformats.org/officeDocument/2006/relationships/slide" Target="slides/slide267.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6.xml"/><Relationship Id="rId189" Type="http://schemas.openxmlformats.org/officeDocument/2006/relationships/slide" Target="slides/slide102.xml"/><Relationship Id="rId375" Type="http://schemas.openxmlformats.org/officeDocument/2006/relationships/slide" Target="slides/slide288.xml"/><Relationship Id="rId396" Type="http://schemas.openxmlformats.org/officeDocument/2006/relationships/slide" Target="slides/slide309.xml"/><Relationship Id="rId3" Type="http://schemas.openxmlformats.org/officeDocument/2006/relationships/slideMaster" Target="slideMasters/slideMaster3.xml"/><Relationship Id="rId214" Type="http://schemas.openxmlformats.org/officeDocument/2006/relationships/slide" Target="slides/slide127.xml"/><Relationship Id="rId235" Type="http://schemas.openxmlformats.org/officeDocument/2006/relationships/slide" Target="slides/slide148.xml"/><Relationship Id="rId256" Type="http://schemas.openxmlformats.org/officeDocument/2006/relationships/slide" Target="slides/slide169.xml"/><Relationship Id="rId277" Type="http://schemas.openxmlformats.org/officeDocument/2006/relationships/slide" Target="slides/slide190.xml"/><Relationship Id="rId298" Type="http://schemas.openxmlformats.org/officeDocument/2006/relationships/slide" Target="slides/slide211.xml"/><Relationship Id="rId400" Type="http://schemas.openxmlformats.org/officeDocument/2006/relationships/slide" Target="slides/slide313.xml"/><Relationship Id="rId421" Type="http://schemas.openxmlformats.org/officeDocument/2006/relationships/slide" Target="slides/slide334.xml"/><Relationship Id="rId116" Type="http://schemas.openxmlformats.org/officeDocument/2006/relationships/slide" Target="slides/slide29.xml"/><Relationship Id="rId137" Type="http://schemas.openxmlformats.org/officeDocument/2006/relationships/slide" Target="slides/slide50.xml"/><Relationship Id="rId158" Type="http://schemas.openxmlformats.org/officeDocument/2006/relationships/slide" Target="slides/slide71.xml"/><Relationship Id="rId302" Type="http://schemas.openxmlformats.org/officeDocument/2006/relationships/slide" Target="slides/slide215.xml"/><Relationship Id="rId323" Type="http://schemas.openxmlformats.org/officeDocument/2006/relationships/slide" Target="slides/slide236.xml"/><Relationship Id="rId344" Type="http://schemas.openxmlformats.org/officeDocument/2006/relationships/slide" Target="slides/slide25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92.xml"/><Relationship Id="rId365" Type="http://schemas.openxmlformats.org/officeDocument/2006/relationships/slide" Target="slides/slide278.xml"/><Relationship Id="rId386" Type="http://schemas.openxmlformats.org/officeDocument/2006/relationships/slide" Target="slides/slide299.xml"/><Relationship Id="rId190" Type="http://schemas.openxmlformats.org/officeDocument/2006/relationships/slide" Target="slides/slide103.xml"/><Relationship Id="rId204" Type="http://schemas.openxmlformats.org/officeDocument/2006/relationships/slide" Target="slides/slide117.xml"/><Relationship Id="rId225" Type="http://schemas.openxmlformats.org/officeDocument/2006/relationships/slide" Target="slides/slide138.xml"/><Relationship Id="rId246" Type="http://schemas.openxmlformats.org/officeDocument/2006/relationships/slide" Target="slides/slide159.xml"/><Relationship Id="rId267" Type="http://schemas.openxmlformats.org/officeDocument/2006/relationships/slide" Target="slides/slide180.xml"/><Relationship Id="rId288" Type="http://schemas.openxmlformats.org/officeDocument/2006/relationships/slide" Target="slides/slide201.xml"/><Relationship Id="rId411" Type="http://schemas.openxmlformats.org/officeDocument/2006/relationships/slide" Target="slides/slide324.xml"/><Relationship Id="rId432" Type="http://schemas.openxmlformats.org/officeDocument/2006/relationships/presProps" Target="presProps.xml"/><Relationship Id="rId106" Type="http://schemas.openxmlformats.org/officeDocument/2006/relationships/slide" Target="slides/slide19.xml"/><Relationship Id="rId127" Type="http://schemas.openxmlformats.org/officeDocument/2006/relationships/slide" Target="slides/slide40.xml"/><Relationship Id="rId313" Type="http://schemas.openxmlformats.org/officeDocument/2006/relationships/slide" Target="slides/slide2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7.xml"/><Relationship Id="rId148" Type="http://schemas.openxmlformats.org/officeDocument/2006/relationships/slide" Target="slides/slide61.xml"/><Relationship Id="rId169" Type="http://schemas.openxmlformats.org/officeDocument/2006/relationships/slide" Target="slides/slide82.xml"/><Relationship Id="rId334" Type="http://schemas.openxmlformats.org/officeDocument/2006/relationships/slide" Target="slides/slide247.xml"/><Relationship Id="rId355" Type="http://schemas.openxmlformats.org/officeDocument/2006/relationships/slide" Target="slides/slide268.xml"/><Relationship Id="rId376" Type="http://schemas.openxmlformats.org/officeDocument/2006/relationships/slide" Target="slides/slide289.xml"/><Relationship Id="rId397" Type="http://schemas.openxmlformats.org/officeDocument/2006/relationships/slide" Target="slides/slide310.xml"/><Relationship Id="rId4" Type="http://schemas.openxmlformats.org/officeDocument/2006/relationships/slideMaster" Target="slideMasters/slideMaster4.xml"/><Relationship Id="rId180" Type="http://schemas.openxmlformats.org/officeDocument/2006/relationships/slide" Target="slides/slide93.xml"/><Relationship Id="rId215" Type="http://schemas.openxmlformats.org/officeDocument/2006/relationships/slide" Target="slides/slide128.xml"/><Relationship Id="rId236" Type="http://schemas.openxmlformats.org/officeDocument/2006/relationships/slide" Target="slides/slide149.xml"/><Relationship Id="rId257" Type="http://schemas.openxmlformats.org/officeDocument/2006/relationships/slide" Target="slides/slide170.xml"/><Relationship Id="rId278" Type="http://schemas.openxmlformats.org/officeDocument/2006/relationships/slide" Target="slides/slide191.xml"/><Relationship Id="rId401" Type="http://schemas.openxmlformats.org/officeDocument/2006/relationships/slide" Target="slides/slide314.xml"/><Relationship Id="rId422" Type="http://schemas.openxmlformats.org/officeDocument/2006/relationships/slide" Target="slides/slide335.xml"/><Relationship Id="rId303" Type="http://schemas.openxmlformats.org/officeDocument/2006/relationships/slide" Target="slides/slide216.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51.xml"/><Relationship Id="rId345" Type="http://schemas.openxmlformats.org/officeDocument/2006/relationships/slide" Target="slides/slide258.xml"/><Relationship Id="rId387" Type="http://schemas.openxmlformats.org/officeDocument/2006/relationships/slide" Target="slides/slide300.xml"/><Relationship Id="rId191" Type="http://schemas.openxmlformats.org/officeDocument/2006/relationships/slide" Target="slides/slide104.xml"/><Relationship Id="rId205" Type="http://schemas.openxmlformats.org/officeDocument/2006/relationships/slide" Target="slides/slide118.xml"/><Relationship Id="rId247" Type="http://schemas.openxmlformats.org/officeDocument/2006/relationships/slide" Target="slides/slide160.xml"/><Relationship Id="rId412" Type="http://schemas.openxmlformats.org/officeDocument/2006/relationships/slide" Target="slides/slide325.xml"/><Relationship Id="rId107" Type="http://schemas.openxmlformats.org/officeDocument/2006/relationships/slide" Target="slides/slide20.xml"/><Relationship Id="rId289" Type="http://schemas.openxmlformats.org/officeDocument/2006/relationships/slide" Target="slides/slide20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2.xml"/><Relationship Id="rId314" Type="http://schemas.openxmlformats.org/officeDocument/2006/relationships/slide" Target="slides/slide227.xml"/><Relationship Id="rId356" Type="http://schemas.openxmlformats.org/officeDocument/2006/relationships/slide" Target="slides/slide269.xml"/><Relationship Id="rId398" Type="http://schemas.openxmlformats.org/officeDocument/2006/relationships/slide" Target="slides/slide311.xml"/><Relationship Id="rId95" Type="http://schemas.openxmlformats.org/officeDocument/2006/relationships/slide" Target="slides/slide8.xml"/><Relationship Id="rId160" Type="http://schemas.openxmlformats.org/officeDocument/2006/relationships/slide" Target="slides/slide73.xml"/><Relationship Id="rId216" Type="http://schemas.openxmlformats.org/officeDocument/2006/relationships/slide" Target="slides/slide129.xml"/><Relationship Id="rId423" Type="http://schemas.openxmlformats.org/officeDocument/2006/relationships/slide" Target="slides/slide336.xml"/><Relationship Id="rId258" Type="http://schemas.openxmlformats.org/officeDocument/2006/relationships/slide" Target="slides/slide17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1.xml"/><Relationship Id="rId325" Type="http://schemas.openxmlformats.org/officeDocument/2006/relationships/slide" Target="slides/slide238.xml"/><Relationship Id="rId367" Type="http://schemas.openxmlformats.org/officeDocument/2006/relationships/slide" Target="slides/slide280.xml"/><Relationship Id="rId171" Type="http://schemas.openxmlformats.org/officeDocument/2006/relationships/slide" Target="slides/slide84.xml"/><Relationship Id="rId227" Type="http://schemas.openxmlformats.org/officeDocument/2006/relationships/slide" Target="slides/slide140.xml"/><Relationship Id="rId269" Type="http://schemas.openxmlformats.org/officeDocument/2006/relationships/slide" Target="slides/slide182.xml"/><Relationship Id="rId434" Type="http://schemas.openxmlformats.org/officeDocument/2006/relationships/theme" Target="theme/theme1.xml"/><Relationship Id="rId33" Type="http://schemas.openxmlformats.org/officeDocument/2006/relationships/slideMaster" Target="slideMasters/slideMaster33.xml"/><Relationship Id="rId129" Type="http://schemas.openxmlformats.org/officeDocument/2006/relationships/slide" Target="slides/slide42.xml"/><Relationship Id="rId280" Type="http://schemas.openxmlformats.org/officeDocument/2006/relationships/slide" Target="slides/slide193.xml"/><Relationship Id="rId336" Type="http://schemas.openxmlformats.org/officeDocument/2006/relationships/slide" Target="slides/slide249.xml"/><Relationship Id="rId75" Type="http://schemas.openxmlformats.org/officeDocument/2006/relationships/slideMaster" Target="slideMasters/slideMaster75.xml"/><Relationship Id="rId140" Type="http://schemas.openxmlformats.org/officeDocument/2006/relationships/slide" Target="slides/slide53.xml"/><Relationship Id="rId182" Type="http://schemas.openxmlformats.org/officeDocument/2006/relationships/slide" Target="slides/slide95.xml"/><Relationship Id="rId378" Type="http://schemas.openxmlformats.org/officeDocument/2006/relationships/slide" Target="slides/slide291.xml"/><Relationship Id="rId403" Type="http://schemas.openxmlformats.org/officeDocument/2006/relationships/slide" Target="slides/slide316.xml"/><Relationship Id="rId6" Type="http://schemas.openxmlformats.org/officeDocument/2006/relationships/slideMaster" Target="slideMasters/slideMaster6.xml"/><Relationship Id="rId238" Type="http://schemas.openxmlformats.org/officeDocument/2006/relationships/slide" Target="slides/slide151.xml"/><Relationship Id="rId291" Type="http://schemas.openxmlformats.org/officeDocument/2006/relationships/slide" Target="slides/slide204.xml"/><Relationship Id="rId305" Type="http://schemas.openxmlformats.org/officeDocument/2006/relationships/slide" Target="slides/slide218.xml"/><Relationship Id="rId347" Type="http://schemas.openxmlformats.org/officeDocument/2006/relationships/slide" Target="slides/slide260.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 Target="slides/slide64.xml"/><Relationship Id="rId389" Type="http://schemas.openxmlformats.org/officeDocument/2006/relationships/slide" Target="slides/slide302.xml"/><Relationship Id="rId193" Type="http://schemas.openxmlformats.org/officeDocument/2006/relationships/slide" Target="slides/slide106.xml"/><Relationship Id="rId207" Type="http://schemas.openxmlformats.org/officeDocument/2006/relationships/slide" Target="slides/slide120.xml"/><Relationship Id="rId249" Type="http://schemas.openxmlformats.org/officeDocument/2006/relationships/slide" Target="slides/slide162.xml"/><Relationship Id="rId414" Type="http://schemas.openxmlformats.org/officeDocument/2006/relationships/slide" Target="slides/slide327.xml"/><Relationship Id="rId13" Type="http://schemas.openxmlformats.org/officeDocument/2006/relationships/slideMaster" Target="slideMasters/slideMaster13.xml"/><Relationship Id="rId109" Type="http://schemas.openxmlformats.org/officeDocument/2006/relationships/slide" Target="slides/slide22.xml"/><Relationship Id="rId260" Type="http://schemas.openxmlformats.org/officeDocument/2006/relationships/slide" Target="slides/slide173.xml"/><Relationship Id="rId316" Type="http://schemas.openxmlformats.org/officeDocument/2006/relationships/slide" Target="slides/slide229.xml"/><Relationship Id="rId55" Type="http://schemas.openxmlformats.org/officeDocument/2006/relationships/slideMaster" Target="slideMasters/slideMaster55.xml"/><Relationship Id="rId97" Type="http://schemas.openxmlformats.org/officeDocument/2006/relationships/slide" Target="slides/slide10.xml"/><Relationship Id="rId120" Type="http://schemas.openxmlformats.org/officeDocument/2006/relationships/slide" Target="slides/slide33.xml"/><Relationship Id="rId358" Type="http://schemas.openxmlformats.org/officeDocument/2006/relationships/slide" Target="slides/slide271.xml"/><Relationship Id="rId162" Type="http://schemas.openxmlformats.org/officeDocument/2006/relationships/slide" Target="slides/slide75.xml"/><Relationship Id="rId218" Type="http://schemas.openxmlformats.org/officeDocument/2006/relationships/slide" Target="slides/slide131.xml"/><Relationship Id="rId425" Type="http://schemas.openxmlformats.org/officeDocument/2006/relationships/slide" Target="slides/slide338.xml"/><Relationship Id="rId271" Type="http://schemas.openxmlformats.org/officeDocument/2006/relationships/slide" Target="slides/slide184.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4.xml"/><Relationship Id="rId327" Type="http://schemas.openxmlformats.org/officeDocument/2006/relationships/slide" Target="slides/slide240.xml"/><Relationship Id="rId369" Type="http://schemas.openxmlformats.org/officeDocument/2006/relationships/slide" Target="slides/slide282.xml"/><Relationship Id="rId173" Type="http://schemas.openxmlformats.org/officeDocument/2006/relationships/slide" Target="slides/slide86.xml"/><Relationship Id="rId229" Type="http://schemas.openxmlformats.org/officeDocument/2006/relationships/slide" Target="slides/slide142.xml"/><Relationship Id="rId380" Type="http://schemas.openxmlformats.org/officeDocument/2006/relationships/slide" Target="slides/slide293.xml"/><Relationship Id="rId240" Type="http://schemas.openxmlformats.org/officeDocument/2006/relationships/slide" Target="slides/slide153.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3.xml"/><Relationship Id="rId282" Type="http://schemas.openxmlformats.org/officeDocument/2006/relationships/slide" Target="slides/slide195.xml"/><Relationship Id="rId338" Type="http://schemas.openxmlformats.org/officeDocument/2006/relationships/slide" Target="slides/slide251.xml"/><Relationship Id="rId8" Type="http://schemas.openxmlformats.org/officeDocument/2006/relationships/slideMaster" Target="slideMasters/slideMaster8.xml"/><Relationship Id="rId142" Type="http://schemas.openxmlformats.org/officeDocument/2006/relationships/slide" Target="slides/slide55.xml"/><Relationship Id="rId184" Type="http://schemas.openxmlformats.org/officeDocument/2006/relationships/slide" Target="slides/slide97.xml"/><Relationship Id="rId391" Type="http://schemas.openxmlformats.org/officeDocument/2006/relationships/slide" Target="slides/slide304.xml"/><Relationship Id="rId405" Type="http://schemas.openxmlformats.org/officeDocument/2006/relationships/slide" Target="slides/slide318.xml"/><Relationship Id="rId251" Type="http://schemas.openxmlformats.org/officeDocument/2006/relationships/slide" Target="slides/slide164.xml"/><Relationship Id="rId46" Type="http://schemas.openxmlformats.org/officeDocument/2006/relationships/slideMaster" Target="slideMasters/slideMaster46.xml"/><Relationship Id="rId293" Type="http://schemas.openxmlformats.org/officeDocument/2006/relationships/slide" Target="slides/slide206.xml"/><Relationship Id="rId307" Type="http://schemas.openxmlformats.org/officeDocument/2006/relationships/slide" Target="slides/slide220.xml"/><Relationship Id="rId349" Type="http://schemas.openxmlformats.org/officeDocument/2006/relationships/slide" Target="slides/slide262.xml"/><Relationship Id="rId88" Type="http://schemas.openxmlformats.org/officeDocument/2006/relationships/slide" Target="slides/slide1.xml"/><Relationship Id="rId111" Type="http://schemas.openxmlformats.org/officeDocument/2006/relationships/slide" Target="slides/slide24.xml"/><Relationship Id="rId153" Type="http://schemas.openxmlformats.org/officeDocument/2006/relationships/slide" Target="slides/slide66.xml"/><Relationship Id="rId195" Type="http://schemas.openxmlformats.org/officeDocument/2006/relationships/slide" Target="slides/slide108.xml"/><Relationship Id="rId209" Type="http://schemas.openxmlformats.org/officeDocument/2006/relationships/slide" Target="slides/slide122.xml"/><Relationship Id="rId360" Type="http://schemas.openxmlformats.org/officeDocument/2006/relationships/slide" Target="slides/slide273.xml"/><Relationship Id="rId416" Type="http://schemas.openxmlformats.org/officeDocument/2006/relationships/slide" Target="slides/slide329.xml"/><Relationship Id="rId220" Type="http://schemas.openxmlformats.org/officeDocument/2006/relationships/slide" Target="slides/slide133.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75.xml"/><Relationship Id="rId318" Type="http://schemas.openxmlformats.org/officeDocument/2006/relationships/slide" Target="slides/slide231.xml"/><Relationship Id="rId99" Type="http://schemas.openxmlformats.org/officeDocument/2006/relationships/slide" Target="slides/slide12.xml"/><Relationship Id="rId122" Type="http://schemas.openxmlformats.org/officeDocument/2006/relationships/slide" Target="slides/slide35.xml"/><Relationship Id="rId164" Type="http://schemas.openxmlformats.org/officeDocument/2006/relationships/slide" Target="slides/slide77.xml"/><Relationship Id="rId371" Type="http://schemas.openxmlformats.org/officeDocument/2006/relationships/slide" Target="slides/slide284.xml"/><Relationship Id="rId427" Type="http://schemas.openxmlformats.org/officeDocument/2006/relationships/slide" Target="slides/slide340.xml"/><Relationship Id="rId26" Type="http://schemas.openxmlformats.org/officeDocument/2006/relationships/slideMaster" Target="slideMasters/slideMaster26.xml"/><Relationship Id="rId231" Type="http://schemas.openxmlformats.org/officeDocument/2006/relationships/slide" Target="slides/slide144.xml"/><Relationship Id="rId273" Type="http://schemas.openxmlformats.org/officeDocument/2006/relationships/slide" Target="slides/slide186.xml"/><Relationship Id="rId329" Type="http://schemas.openxmlformats.org/officeDocument/2006/relationships/slide" Target="slides/slide242.xml"/><Relationship Id="rId68" Type="http://schemas.openxmlformats.org/officeDocument/2006/relationships/slideMaster" Target="slideMasters/slideMaster68.xml"/><Relationship Id="rId133" Type="http://schemas.openxmlformats.org/officeDocument/2006/relationships/slide" Target="slides/slide46.xml"/><Relationship Id="rId175" Type="http://schemas.openxmlformats.org/officeDocument/2006/relationships/slide" Target="slides/slide88.xml"/><Relationship Id="rId340" Type="http://schemas.openxmlformats.org/officeDocument/2006/relationships/slide" Target="slides/slide253.xml"/><Relationship Id="rId200" Type="http://schemas.openxmlformats.org/officeDocument/2006/relationships/slide" Target="slides/slide113.xml"/><Relationship Id="rId382" Type="http://schemas.openxmlformats.org/officeDocument/2006/relationships/slide" Target="slides/slide295.xml"/><Relationship Id="rId242" Type="http://schemas.openxmlformats.org/officeDocument/2006/relationships/slide" Target="slides/slide155.xml"/><Relationship Id="rId284" Type="http://schemas.openxmlformats.org/officeDocument/2006/relationships/slide" Target="slides/slide197.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 Target="slides/slide15.xml"/><Relationship Id="rId144" Type="http://schemas.openxmlformats.org/officeDocument/2006/relationships/slide" Target="slides/slide57.xml"/><Relationship Id="rId90" Type="http://schemas.openxmlformats.org/officeDocument/2006/relationships/slide" Target="slides/slide3.xml"/><Relationship Id="rId186" Type="http://schemas.openxmlformats.org/officeDocument/2006/relationships/slide" Target="slides/slide99.xml"/><Relationship Id="rId351" Type="http://schemas.openxmlformats.org/officeDocument/2006/relationships/slide" Target="slides/slide264.xml"/><Relationship Id="rId393" Type="http://schemas.openxmlformats.org/officeDocument/2006/relationships/slide" Target="slides/slide306.xml"/><Relationship Id="rId407" Type="http://schemas.openxmlformats.org/officeDocument/2006/relationships/slide" Target="slides/slide320.xml"/><Relationship Id="rId211" Type="http://schemas.openxmlformats.org/officeDocument/2006/relationships/slide" Target="slides/slide124.xml"/><Relationship Id="rId253" Type="http://schemas.openxmlformats.org/officeDocument/2006/relationships/slide" Target="slides/slide166.xml"/><Relationship Id="rId295" Type="http://schemas.openxmlformats.org/officeDocument/2006/relationships/slide" Target="slides/slide208.xml"/><Relationship Id="rId309" Type="http://schemas.openxmlformats.org/officeDocument/2006/relationships/slide" Target="slides/slide222.xml"/><Relationship Id="rId48" Type="http://schemas.openxmlformats.org/officeDocument/2006/relationships/slideMaster" Target="slideMasters/slideMaster48.xml"/><Relationship Id="rId113" Type="http://schemas.openxmlformats.org/officeDocument/2006/relationships/slide" Target="slides/slide26.xml"/><Relationship Id="rId320" Type="http://schemas.openxmlformats.org/officeDocument/2006/relationships/slide" Target="slides/slide233.xml"/><Relationship Id="rId155" Type="http://schemas.openxmlformats.org/officeDocument/2006/relationships/slide" Target="slides/slide68.xml"/><Relationship Id="rId197" Type="http://schemas.openxmlformats.org/officeDocument/2006/relationships/slide" Target="slides/slide110.xml"/><Relationship Id="rId362" Type="http://schemas.openxmlformats.org/officeDocument/2006/relationships/slide" Target="slides/slide275.xml"/><Relationship Id="rId418" Type="http://schemas.openxmlformats.org/officeDocument/2006/relationships/slide" Target="slides/slide331.xml"/><Relationship Id="rId222" Type="http://schemas.openxmlformats.org/officeDocument/2006/relationships/slide" Target="slides/slide135.xml"/><Relationship Id="rId264" Type="http://schemas.openxmlformats.org/officeDocument/2006/relationships/slide" Target="slides/slide177.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37.xml"/><Relationship Id="rId70" Type="http://schemas.openxmlformats.org/officeDocument/2006/relationships/slideMaster" Target="slideMasters/slideMaster70.xml"/><Relationship Id="rId166" Type="http://schemas.openxmlformats.org/officeDocument/2006/relationships/slide" Target="slides/slide79.xml"/><Relationship Id="rId331" Type="http://schemas.openxmlformats.org/officeDocument/2006/relationships/slide" Target="slides/slide244.xml"/><Relationship Id="rId373" Type="http://schemas.openxmlformats.org/officeDocument/2006/relationships/slide" Target="slides/slide286.xml"/><Relationship Id="rId429" Type="http://schemas.openxmlformats.org/officeDocument/2006/relationships/slide" Target="slides/slide342.xml"/><Relationship Id="rId1" Type="http://schemas.openxmlformats.org/officeDocument/2006/relationships/slideMaster" Target="slideMasters/slideMaster1.xml"/><Relationship Id="rId233" Type="http://schemas.openxmlformats.org/officeDocument/2006/relationships/slide" Target="slides/slide146.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3" Type="http://schemas.openxmlformats.org/officeDocument/2006/relationships/oleObject" Target="file:////D:\Users\Saugata\Documents\Postdoc\Papers\Repositories\dramcharacterizationpaper\camera-2019-sigmetrics\figures\graph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18.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34421667119196"/>
          <c:y val="0.12168575518969223"/>
          <c:w val="0.86758405738075839"/>
          <c:h val="0.42711710541132852"/>
        </c:manualLayout>
      </c:layout>
      <c:lineChart>
        <c:grouping val="standard"/>
        <c:varyColors val="0"/>
        <c:ser>
          <c:idx val="1"/>
          <c:order val="0"/>
          <c:tx>
            <c:strRef>
              <c:f>'OS-IPC'!$F$1</c:f>
              <c:strCache>
                <c:ptCount val="1"/>
                <c:pt idx="0">
                  <c:v>DDR4</c:v>
                </c:pt>
              </c:strCache>
            </c:strRef>
          </c:tx>
          <c:spPr>
            <a:ln w="19050" cap="rnd">
              <a:solidFill>
                <a:schemeClr val="accent1"/>
              </a:solidFill>
              <a:round/>
            </a:ln>
            <a:effectLst/>
          </c:spPr>
          <c:marker>
            <c:symbol val="circle"/>
            <c:size val="5"/>
            <c:spPr>
              <a:noFill/>
              <a:ln w="15875">
                <a:solidFill>
                  <a:schemeClr val="accent1"/>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'OS-IPC'!$F$2:$F$21</c:f>
              <c:numCache>
                <c:formatCode>General</c:formatCode>
                <c:ptCount val="20"/>
                <c:pt idx="0">
                  <c:v>1.0002</c:v>
                </c:pt>
                <c:pt idx="1">
                  <c:v>0.999</c:v>
                </c:pt>
                <c:pt idx="2">
                  <c:v>0.99750000000000005</c:v>
                </c:pt>
                <c:pt idx="3">
                  <c:v>1</c:v>
                </c:pt>
                <c:pt idx="4">
                  <c:v>1</c:v>
                </c:pt>
                <c:pt idx="5">
                  <c:v>1</c:v>
                </c:pt>
                <c:pt idx="6">
                  <c:v>1</c:v>
                </c:pt>
                <c:pt idx="7">
                  <c:v>0.99519999999999997</c:v>
                </c:pt>
                <c:pt idx="8">
                  <c:v>0.99370000000000003</c:v>
                </c:pt>
                <c:pt idx="9">
                  <c:v>0.99350000000000005</c:v>
                </c:pt>
                <c:pt idx="10">
                  <c:v>0.99339999999999995</c:v>
                </c:pt>
                <c:pt idx="11">
                  <c:v>0.99319999999999997</c:v>
                </c:pt>
                <c:pt idx="12">
                  <c:v>1.0017</c:v>
                </c:pt>
                <c:pt idx="13">
                  <c:v>1.0083</c:v>
                </c:pt>
                <c:pt idx="14">
                  <c:v>1.008</c:v>
                </c:pt>
                <c:pt idx="15">
                  <c:v>1.0074000000000001</c:v>
                </c:pt>
                <c:pt idx="16">
                  <c:v>0.99380000000000002</c:v>
                </c:pt>
                <c:pt idx="17">
                  <c:v>0.999</c:v>
                </c:pt>
                <c:pt idx="18">
                  <c:v>0.99399999999999999</c:v>
                </c:pt>
                <c:pt idx="19">
                  <c:v>0.99550000000000005</c:v>
                </c:pt>
              </c:numCache>
            </c:numRef>
          </c:val>
          <c:smooth val="0"/>
          <c:extLst>
            <c:ext xmlns:c16="http://schemas.microsoft.com/office/drawing/2014/chart" uri="{C3380CC4-5D6E-409C-BE32-E72D297353CC}">
              <c16:uniqueId val="{00000000-1179-4083-A315-1ED978CE30E1}"/>
            </c:ext>
          </c:extLst>
        </c:ser>
        <c:ser>
          <c:idx val="2"/>
          <c:order val="1"/>
          <c:tx>
            <c:strRef>
              <c:f>'OS-IPC'!$G$1</c:f>
              <c:strCache>
                <c:ptCount val="1"/>
                <c:pt idx="0">
                  <c:v>GDDR5</c:v>
                </c:pt>
              </c:strCache>
            </c:strRef>
          </c:tx>
          <c:spPr>
            <a:ln w="19050" cap="rnd">
              <a:solidFill>
                <a:schemeClr val="accent6"/>
              </a:solidFill>
              <a:round/>
            </a:ln>
            <a:effectLst/>
          </c:spPr>
          <c:marker>
            <c:symbol val="triangle"/>
            <c:size val="5"/>
            <c:spPr>
              <a:noFill/>
              <a:ln w="15875">
                <a:solidFill>
                  <a:schemeClr val="accent6"/>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'OS-IPC'!$G$2:$G$21</c:f>
              <c:numCache>
                <c:formatCode>General</c:formatCode>
                <c:ptCount val="20"/>
                <c:pt idx="0">
                  <c:v>1.0033000000000001</c:v>
                </c:pt>
                <c:pt idx="1">
                  <c:v>1.0125</c:v>
                </c:pt>
                <c:pt idx="2">
                  <c:v>1.1306</c:v>
                </c:pt>
                <c:pt idx="3">
                  <c:v>1.0011000000000001</c:v>
                </c:pt>
                <c:pt idx="4">
                  <c:v>1.0012000000000001</c:v>
                </c:pt>
                <c:pt idx="5">
                  <c:v>1.0011000000000001</c:v>
                </c:pt>
                <c:pt idx="6">
                  <c:v>1.0011000000000001</c:v>
                </c:pt>
                <c:pt idx="7">
                  <c:v>1.0266</c:v>
                </c:pt>
                <c:pt idx="8">
                  <c:v>1.0328999999999999</c:v>
                </c:pt>
                <c:pt idx="9">
                  <c:v>1.0356000000000001</c:v>
                </c:pt>
                <c:pt idx="10">
                  <c:v>1.0347</c:v>
                </c:pt>
                <c:pt idx="11">
                  <c:v>1.0344</c:v>
                </c:pt>
                <c:pt idx="12">
                  <c:v>1.0577000000000001</c:v>
                </c:pt>
                <c:pt idx="13">
                  <c:v>1.0519000000000001</c:v>
                </c:pt>
                <c:pt idx="14">
                  <c:v>1.0523</c:v>
                </c:pt>
                <c:pt idx="15">
                  <c:v>1.0513999999999999</c:v>
                </c:pt>
                <c:pt idx="16">
                  <c:v>1.1046</c:v>
                </c:pt>
                <c:pt idx="17">
                  <c:v>1.103</c:v>
                </c:pt>
                <c:pt idx="18">
                  <c:v>1.1076999999999999</c:v>
                </c:pt>
                <c:pt idx="19">
                  <c:v>1.1242000000000001</c:v>
                </c:pt>
              </c:numCache>
            </c:numRef>
          </c:val>
          <c:smooth val="0"/>
          <c:extLst>
            <c:ext xmlns:c16="http://schemas.microsoft.com/office/drawing/2014/chart" uri="{C3380CC4-5D6E-409C-BE32-E72D297353CC}">
              <c16:uniqueId val="{00000001-1179-4083-A315-1ED978CE30E1}"/>
            </c:ext>
          </c:extLst>
        </c:ser>
        <c:ser>
          <c:idx val="3"/>
          <c:order val="2"/>
          <c:tx>
            <c:strRef>
              <c:f>'OS-IPC'!$H$1</c:f>
              <c:strCache>
                <c:ptCount val="1"/>
                <c:pt idx="0">
                  <c:v>HBM</c:v>
                </c:pt>
              </c:strCache>
            </c:strRef>
          </c:tx>
          <c:spPr>
            <a:ln w="19050" cap="rnd">
              <a:solidFill>
                <a:schemeClr val="accent3">
                  <a:lumMod val="75000"/>
                </a:schemeClr>
              </a:solidFill>
              <a:round/>
            </a:ln>
            <a:effectLst/>
          </c:spPr>
          <c:marker>
            <c:symbol val="plus"/>
            <c:size val="5"/>
            <c:spPr>
              <a:noFill/>
              <a:ln w="15875">
                <a:solidFill>
                  <a:schemeClr val="accent3">
                    <a:lumMod val="75000"/>
                  </a:schemeClr>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'OS-IPC'!$H$2:$H$21</c:f>
              <c:numCache>
                <c:formatCode>General</c:formatCode>
                <c:ptCount val="20"/>
                <c:pt idx="0">
                  <c:v>0.99580000000000002</c:v>
                </c:pt>
                <c:pt idx="1">
                  <c:v>1.0007999999999999</c:v>
                </c:pt>
                <c:pt idx="2">
                  <c:v>1.0849</c:v>
                </c:pt>
                <c:pt idx="3">
                  <c:v>0.99939999999999996</c:v>
                </c:pt>
                <c:pt idx="4">
                  <c:v>0.99929999999999997</c:v>
                </c:pt>
                <c:pt idx="5">
                  <c:v>0.999</c:v>
                </c:pt>
                <c:pt idx="6">
                  <c:v>0.99919999999999998</c:v>
                </c:pt>
                <c:pt idx="7">
                  <c:v>1.0135000000000001</c:v>
                </c:pt>
                <c:pt idx="8">
                  <c:v>1.0163</c:v>
                </c:pt>
                <c:pt idx="9">
                  <c:v>1.0206</c:v>
                </c:pt>
                <c:pt idx="10">
                  <c:v>1.0177</c:v>
                </c:pt>
                <c:pt idx="11">
                  <c:v>1.0179</c:v>
                </c:pt>
                <c:pt idx="12">
                  <c:v>0.99070000000000003</c:v>
                </c:pt>
                <c:pt idx="13">
                  <c:v>0.96789999999999998</c:v>
                </c:pt>
                <c:pt idx="14">
                  <c:v>0.96479999999999999</c:v>
                </c:pt>
                <c:pt idx="15">
                  <c:v>0.9657</c:v>
                </c:pt>
                <c:pt idx="16">
                  <c:v>1.1134999999999999</c:v>
                </c:pt>
                <c:pt idx="17">
                  <c:v>1.0660000000000001</c:v>
                </c:pt>
                <c:pt idx="18">
                  <c:v>1.1202000000000001</c:v>
                </c:pt>
                <c:pt idx="19">
                  <c:v>1.1205000000000001</c:v>
                </c:pt>
              </c:numCache>
            </c:numRef>
          </c:val>
          <c:smooth val="0"/>
          <c:extLst>
            <c:ext xmlns:c16="http://schemas.microsoft.com/office/drawing/2014/chart" uri="{C3380CC4-5D6E-409C-BE32-E72D297353CC}">
              <c16:uniqueId val="{00000002-1179-4083-A315-1ED978CE30E1}"/>
            </c:ext>
          </c:extLst>
        </c:ser>
        <c:ser>
          <c:idx val="4"/>
          <c:order val="3"/>
          <c:tx>
            <c:strRef>
              <c:f>'OS-IPC'!$I$1</c:f>
              <c:strCache>
                <c:ptCount val="1"/>
                <c:pt idx="0">
                  <c:v>HMC</c:v>
                </c:pt>
              </c:strCache>
            </c:strRef>
          </c:tx>
          <c:spPr>
            <a:ln w="19050" cap="rnd">
              <a:solidFill>
                <a:schemeClr val="accent2">
                  <a:lumMod val="75000"/>
                </a:schemeClr>
              </a:solidFill>
              <a:round/>
            </a:ln>
            <a:effectLst/>
          </c:spPr>
          <c:marker>
            <c:symbol val="x"/>
            <c:size val="5"/>
            <c:spPr>
              <a:noFill/>
              <a:ln w="15875">
                <a:solidFill>
                  <a:schemeClr val="accent2">
                    <a:lumMod val="75000"/>
                  </a:schemeClr>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'OS-IPC'!$I$2:$I$21</c:f>
              <c:numCache>
                <c:formatCode>General</c:formatCode>
                <c:ptCount val="20"/>
                <c:pt idx="0">
                  <c:v>0.98899999999999999</c:v>
                </c:pt>
                <c:pt idx="1">
                  <c:v>0.96409999999999996</c:v>
                </c:pt>
                <c:pt idx="2">
                  <c:v>0.97209999999999996</c:v>
                </c:pt>
                <c:pt idx="3">
                  <c:v>0.99739999999999995</c:v>
                </c:pt>
                <c:pt idx="4">
                  <c:v>0.99750000000000005</c:v>
                </c:pt>
                <c:pt idx="5">
                  <c:v>0.99670000000000003</c:v>
                </c:pt>
                <c:pt idx="6">
                  <c:v>0.99660000000000004</c:v>
                </c:pt>
                <c:pt idx="7">
                  <c:v>1.0190999999999999</c:v>
                </c:pt>
                <c:pt idx="8">
                  <c:v>1.0233000000000001</c:v>
                </c:pt>
                <c:pt idx="9">
                  <c:v>1.03</c:v>
                </c:pt>
                <c:pt idx="10">
                  <c:v>1.0261</c:v>
                </c:pt>
                <c:pt idx="11">
                  <c:v>1.0255000000000001</c:v>
                </c:pt>
                <c:pt idx="12">
                  <c:v>0.87190000000000001</c:v>
                </c:pt>
                <c:pt idx="13">
                  <c:v>0.86329999999999996</c:v>
                </c:pt>
                <c:pt idx="14">
                  <c:v>0.8548</c:v>
                </c:pt>
                <c:pt idx="15">
                  <c:v>0.86070000000000002</c:v>
                </c:pt>
                <c:pt idx="16">
                  <c:v>0.98099999999999998</c:v>
                </c:pt>
                <c:pt idx="17">
                  <c:v>0.94099999999999995</c:v>
                </c:pt>
                <c:pt idx="18">
                  <c:v>0.98670000000000002</c:v>
                </c:pt>
                <c:pt idx="19">
                  <c:v>0.98109999999999997</c:v>
                </c:pt>
              </c:numCache>
            </c:numRef>
          </c:val>
          <c:smooth val="0"/>
          <c:extLst>
            <c:ext xmlns:c16="http://schemas.microsoft.com/office/drawing/2014/chart" uri="{C3380CC4-5D6E-409C-BE32-E72D297353CC}">
              <c16:uniqueId val="{00000003-1179-4083-A315-1ED978CE30E1}"/>
            </c:ext>
          </c:extLst>
        </c:ser>
        <c:dLbls>
          <c:showLegendKey val="0"/>
          <c:showVal val="0"/>
          <c:showCatName val="0"/>
          <c:showSerName val="0"/>
          <c:showPercent val="0"/>
          <c:showBubbleSize val="0"/>
        </c:dLbls>
        <c:marker val="1"/>
        <c:smooth val="0"/>
        <c:axId val="694360000"/>
        <c:axId val="694380384"/>
      </c:lineChart>
      <c:catAx>
        <c:axId val="694360000"/>
        <c:scaling>
          <c:orientation val="minMax"/>
        </c:scaling>
        <c:delete val="0"/>
        <c:axPos val="b"/>
        <c:majorGridlines>
          <c:spPr>
            <a:ln w="9525" cap="flat" cmpd="sng" algn="ctr">
              <a:noFill/>
              <a:round/>
            </a:ln>
            <a:effectLst/>
          </c:spPr>
        </c:majorGridlines>
        <c:numFmt formatCode="General" sourceLinked="1"/>
        <c:majorTickMark val="none"/>
        <c:minorTickMark val="cross"/>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94380384"/>
        <c:crosses val="autoZero"/>
        <c:auto val="1"/>
        <c:lblAlgn val="ctr"/>
        <c:lblOffset val="100"/>
        <c:noMultiLvlLbl val="0"/>
      </c:catAx>
      <c:valAx>
        <c:axId val="694380384"/>
        <c:scaling>
          <c:orientation val="minMax"/>
          <c:max val="1.2"/>
          <c:min val="0.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Speedup</a:t>
                </a:r>
              </a:p>
            </c:rich>
          </c:tx>
          <c:layout>
            <c:manualLayout>
              <c:xMode val="edge"/>
              <c:yMode val="edge"/>
              <c:x val="1.5763078106615983E-2"/>
              <c:y val="0.188042237294595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4360000"/>
        <c:crosses val="autoZero"/>
        <c:crossBetween val="between"/>
        <c:majorUnit val="0.1"/>
      </c:valAx>
      <c:spPr>
        <a:noFill/>
        <a:ln>
          <a:solidFill>
            <a:schemeClr val="tx1"/>
          </a:solidFill>
        </a:ln>
        <a:effectLst/>
      </c:spPr>
    </c:plotArea>
    <c:legend>
      <c:legendPos val="t"/>
      <c:layout>
        <c:manualLayout>
          <c:xMode val="edge"/>
          <c:yMode val="edge"/>
          <c:x val="0.13022290635427686"/>
          <c:y val="3.0303030303030304E-2"/>
          <c:w val="0.84852338161440855"/>
          <c:h val="9.745287520878070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600"/>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marker>
              <c:spPr>
                <a:solidFill>
                  <a:schemeClr val="tx1"/>
                </a:solidFill>
                <a:ln>
                  <a:solidFill>
                    <a:schemeClr val="accent3">
                      <a:lumMod val="75000"/>
                    </a:schemeClr>
                  </a:solidFill>
                </a:ln>
              </c:spPr>
            </c:marker>
            <c:bubble3D val="0"/>
            <c:extLst>
              <c:ext xmlns:c16="http://schemas.microsoft.com/office/drawing/2014/chart" uri="{C3380CC4-5D6E-409C-BE32-E72D297353CC}">
                <c16:uniqueId val="{00000000-6A2E-064E-BF0A-880B8B19E64C}"/>
              </c:ext>
            </c:extLst>
          </c:dPt>
          <c:dPt>
            <c:idx val="4"/>
            <c:marker>
              <c:spPr>
                <a:solidFill>
                  <a:schemeClr val="tx1"/>
                </a:solidFill>
                <a:ln>
                  <a:noFill/>
                </a:ln>
              </c:spPr>
            </c:marker>
            <c:bubble3D val="0"/>
            <c:extLst>
              <c:ext xmlns:c16="http://schemas.microsoft.com/office/drawing/2014/chart" uri="{C3380CC4-5D6E-409C-BE32-E72D297353CC}">
                <c16:uniqueId val="{00000001-6A2E-064E-BF0A-880B8B19E64C}"/>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6A2E-064E-BF0A-880B8B19E64C}"/>
            </c:ext>
          </c:extLst>
        </c:ser>
        <c:dLbls>
          <c:showLegendKey val="0"/>
          <c:showVal val="0"/>
          <c:showCatName val="0"/>
          <c:showSerName val="0"/>
          <c:showPercent val="0"/>
          <c:showBubbleSize val="0"/>
        </c:dLbls>
        <c:axId val="-1370632768"/>
        <c:axId val="-1785966416"/>
      </c:scatterChart>
      <c:valAx>
        <c:axId val="-1370632768"/>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85966416"/>
        <c:crosses val="autoZero"/>
        <c:crossBetween val="midCat"/>
        <c:majorUnit val="10"/>
      </c:valAx>
      <c:valAx>
        <c:axId val="-1785966416"/>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632768"/>
        <c:crosses val="autoZero"/>
        <c:crossBetween val="midCat"/>
        <c:majorUnit val="1"/>
      </c:valAx>
    </c:plotArea>
    <c:plotVisOnly val="1"/>
    <c:dispBlanksAs val="gap"/>
    <c:showDLblsOverMax val="0"/>
  </c:chart>
  <c:spPr>
    <a:ln>
      <a:noFill/>
    </a:ln>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7952755905498"/>
          <c:y val="8.9722421061003699E-2"/>
          <c:w val="0.64258779075029404"/>
          <c:h val="0.71270381430327001"/>
        </c:manualLayout>
      </c:layout>
      <c:barChart>
        <c:barDir val="col"/>
        <c:grouping val="clustered"/>
        <c:varyColors val="0"/>
        <c:ser>
          <c:idx val="0"/>
          <c:order val="0"/>
          <c:tx>
            <c:strRef>
              <c:f>Sheet2!$G$18</c:f>
              <c:strCache>
                <c:ptCount val="1"/>
                <c:pt idx="0">
                  <c:v>Normalized Power Consumption</c:v>
                </c:pt>
              </c:strCache>
            </c:strRef>
          </c:tx>
          <c:spPr>
            <a:solidFill>
              <a:srgbClr val="FF0000"/>
            </a:solidFill>
            <a:ln>
              <a:solidFill>
                <a:srgbClr val="FF0000"/>
              </a:solidFill>
            </a:ln>
          </c:spPr>
          <c:invertIfNegative val="0"/>
          <c:cat>
            <c:strRef>
              <c:f>Sheet2!$H$17:$J$17</c:f>
              <c:strCache>
                <c:ptCount val="3"/>
                <c:pt idx="0">
                  <c:v>commodity DRAM</c:v>
                </c:pt>
                <c:pt idx="1">
                  <c:v>near segment</c:v>
                </c:pt>
                <c:pt idx="2">
                  <c:v>far  segment</c:v>
                </c:pt>
              </c:strCache>
            </c:strRef>
          </c:cat>
          <c:val>
            <c:numRef>
              <c:f>Sheet2!$H$18:$J$18</c:f>
              <c:numCache>
                <c:formatCode>General</c:formatCode>
                <c:ptCount val="3"/>
                <c:pt idx="0">
                  <c:v>1</c:v>
                </c:pt>
                <c:pt idx="1">
                  <c:v>0.49</c:v>
                </c:pt>
                <c:pt idx="2">
                  <c:v>1.49</c:v>
                </c:pt>
              </c:numCache>
            </c:numRef>
          </c:val>
          <c:extLst>
            <c:ext xmlns:c16="http://schemas.microsoft.com/office/drawing/2014/chart" uri="{C3380CC4-5D6E-409C-BE32-E72D297353CC}">
              <c16:uniqueId val="{00000000-8843-CB45-885C-CB350DE98F7A}"/>
            </c:ext>
          </c:extLst>
        </c:ser>
        <c:dLbls>
          <c:showLegendKey val="0"/>
          <c:showVal val="0"/>
          <c:showCatName val="0"/>
          <c:showSerName val="0"/>
          <c:showPercent val="0"/>
          <c:showBubbleSize val="0"/>
        </c:dLbls>
        <c:gapWidth val="50"/>
        <c:axId val="-1503752656"/>
        <c:axId val="-1503745792"/>
      </c:barChart>
      <c:catAx>
        <c:axId val="-1503752656"/>
        <c:scaling>
          <c:orientation val="minMax"/>
        </c:scaling>
        <c:delete val="1"/>
        <c:axPos val="b"/>
        <c:numFmt formatCode="General" sourceLinked="0"/>
        <c:majorTickMark val="out"/>
        <c:minorTickMark val="none"/>
        <c:tickLblPos val="nextTo"/>
        <c:crossAx val="-1503745792"/>
        <c:crosses val="autoZero"/>
        <c:auto val="1"/>
        <c:lblAlgn val="ctr"/>
        <c:lblOffset val="100"/>
        <c:noMultiLvlLbl val="0"/>
      </c:catAx>
      <c:valAx>
        <c:axId val="-1503745792"/>
        <c:scaling>
          <c:orientation val="minMax"/>
          <c:max val="1.5"/>
          <c:min val="0"/>
        </c:scaling>
        <c:delete val="0"/>
        <c:axPos val="l"/>
        <c:majorGridlines/>
        <c:numFmt formatCode="0%" sourceLinked="0"/>
        <c:majorTickMark val="out"/>
        <c:minorTickMark val="none"/>
        <c:tickLblPos val="nextTo"/>
        <c:txPr>
          <a:bodyPr/>
          <a:lstStyle/>
          <a:p>
            <a:pPr>
              <a:defRPr sz="1600"/>
            </a:pPr>
            <a:endParaRPr lang="en-US"/>
          </a:p>
        </c:txPr>
        <c:crossAx val="-1503752656"/>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026638474133"/>
          <c:y val="3.6564430193441501E-2"/>
          <c:w val="0.62821987268810797"/>
          <c:h val="0.75608764511344895"/>
        </c:manualLayout>
      </c:layout>
      <c:barChart>
        <c:barDir val="col"/>
        <c:grouping val="clustered"/>
        <c:varyColors val="0"/>
        <c:ser>
          <c:idx val="0"/>
          <c:order val="0"/>
          <c:tx>
            <c:strRef>
              <c:f>Sheet2!$B$18</c:f>
              <c:strCache>
                <c:ptCount val="1"/>
                <c:pt idx="0">
                  <c:v>Latency</c:v>
                </c:pt>
              </c:strCache>
            </c:strRef>
          </c:tx>
          <c:invertIfNegative val="0"/>
          <c:cat>
            <c:strRef>
              <c:f>Sheet2!$C$17:$E$17</c:f>
              <c:strCache>
                <c:ptCount val="3"/>
                <c:pt idx="0">
                  <c:v>commodity DRAM</c:v>
                </c:pt>
                <c:pt idx="1">
                  <c:v>near segment</c:v>
                </c:pt>
                <c:pt idx="2">
                  <c:v>far  segment</c:v>
                </c:pt>
              </c:strCache>
            </c:strRef>
          </c:cat>
          <c:val>
            <c:numRef>
              <c:f>Sheet2!$C$18:$E$18</c:f>
              <c:numCache>
                <c:formatCode>General</c:formatCode>
                <c:ptCount val="3"/>
                <c:pt idx="0">
                  <c:v>1</c:v>
                </c:pt>
                <c:pt idx="1">
                  <c:v>0.56000000000000005</c:v>
                </c:pt>
                <c:pt idx="2">
                  <c:v>1.23</c:v>
                </c:pt>
              </c:numCache>
            </c:numRef>
          </c:val>
          <c:extLst>
            <c:ext xmlns:c16="http://schemas.microsoft.com/office/drawing/2014/chart" uri="{C3380CC4-5D6E-409C-BE32-E72D297353CC}">
              <c16:uniqueId val="{00000000-634E-A14E-8F01-8089E350C562}"/>
            </c:ext>
          </c:extLst>
        </c:ser>
        <c:dLbls>
          <c:showLegendKey val="0"/>
          <c:showVal val="0"/>
          <c:showCatName val="0"/>
          <c:showSerName val="0"/>
          <c:showPercent val="0"/>
          <c:showBubbleSize val="0"/>
        </c:dLbls>
        <c:gapWidth val="50"/>
        <c:axId val="-1503759360"/>
        <c:axId val="-1786377616"/>
      </c:barChart>
      <c:catAx>
        <c:axId val="-1503759360"/>
        <c:scaling>
          <c:orientation val="minMax"/>
        </c:scaling>
        <c:delete val="1"/>
        <c:axPos val="b"/>
        <c:numFmt formatCode="General" sourceLinked="0"/>
        <c:majorTickMark val="out"/>
        <c:minorTickMark val="none"/>
        <c:tickLblPos val="nextTo"/>
        <c:crossAx val="-1786377616"/>
        <c:crosses val="autoZero"/>
        <c:auto val="1"/>
        <c:lblAlgn val="ctr"/>
        <c:lblOffset val="100"/>
        <c:noMultiLvlLbl val="0"/>
      </c:catAx>
      <c:valAx>
        <c:axId val="-1786377616"/>
        <c:scaling>
          <c:orientation val="minMax"/>
          <c:max val="1.6"/>
          <c:min val="0"/>
        </c:scaling>
        <c:delete val="0"/>
        <c:axPos val="l"/>
        <c:majorGridlines/>
        <c:numFmt formatCode="0%" sourceLinked="0"/>
        <c:majorTickMark val="out"/>
        <c:minorTickMark val="none"/>
        <c:tickLblPos val="nextTo"/>
        <c:txPr>
          <a:bodyPr/>
          <a:lstStyle/>
          <a:p>
            <a:pPr>
              <a:defRPr sz="1800"/>
            </a:pPr>
            <a:endParaRPr lang="en-US"/>
          </a:p>
        </c:txPr>
        <c:crossAx val="-1503759360"/>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bubble3D val="0"/>
            <c:extLst>
              <c:ext xmlns:c16="http://schemas.microsoft.com/office/drawing/2014/chart" uri="{C3380CC4-5D6E-409C-BE32-E72D297353CC}">
                <c16:uniqueId val="{00000000-534F-2848-94AC-F5120DA6CA17}"/>
              </c:ext>
            </c:extLst>
          </c:dPt>
          <c:dPt>
            <c:idx val="4"/>
            <c:bubble3D val="0"/>
            <c:extLst>
              <c:ext xmlns:c16="http://schemas.microsoft.com/office/drawing/2014/chart" uri="{C3380CC4-5D6E-409C-BE32-E72D297353CC}">
                <c16:uniqueId val="{00000001-534F-2848-94AC-F5120DA6CA17}"/>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534F-2848-94AC-F5120DA6CA17}"/>
            </c:ext>
          </c:extLst>
        </c:ser>
        <c:dLbls>
          <c:showLegendKey val="0"/>
          <c:showVal val="0"/>
          <c:showCatName val="0"/>
          <c:showSerName val="0"/>
          <c:showPercent val="0"/>
          <c:showBubbleSize val="0"/>
        </c:dLbls>
        <c:axId val="-1370889504"/>
        <c:axId val="-1746795440"/>
      </c:scatterChart>
      <c:valAx>
        <c:axId val="-1370889504"/>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46795440"/>
        <c:crosses val="autoZero"/>
        <c:crossBetween val="midCat"/>
        <c:majorUnit val="10"/>
      </c:valAx>
      <c:valAx>
        <c:axId val="-1746795440"/>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889504"/>
        <c:crosses val="autoZero"/>
        <c:crossBetween val="midCat"/>
        <c:majorUnit val="1"/>
      </c:valAx>
    </c:plotArea>
    <c:plotVisOnly val="1"/>
    <c:dispBlanksAs val="gap"/>
    <c:showDLblsOverMax val="0"/>
  </c:chart>
  <c:spPr>
    <a:ln>
      <a:noFill/>
    </a:ln>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Sheet3!$C$2</c:f>
              <c:strCache>
                <c:ptCount val="1"/>
                <c:pt idx="0">
                  <c:v>Performance Improvement</c:v>
                </c:pt>
              </c:strCache>
            </c:strRef>
          </c:tx>
          <c:invertIfNegative val="0"/>
          <c:cat>
            <c:strRef>
              <c:f>Sheet3!$B$3:$B$5</c:f>
              <c:strCache>
                <c:ptCount val="3"/>
                <c:pt idx="0">
                  <c:v>1 (1-ch)</c:v>
                </c:pt>
                <c:pt idx="1">
                  <c:v>2 (2-ch)</c:v>
                </c:pt>
                <c:pt idx="2">
                  <c:v>4 (4-ch)</c:v>
                </c:pt>
              </c:strCache>
            </c:strRef>
          </c:cat>
          <c:val>
            <c:numRef>
              <c:f>Sheet3!$C$3:$C$5</c:f>
              <c:numCache>
                <c:formatCode>General</c:formatCode>
                <c:ptCount val="3"/>
                <c:pt idx="0">
                  <c:v>1.1240000000000001</c:v>
                </c:pt>
                <c:pt idx="1">
                  <c:v>1.115</c:v>
                </c:pt>
                <c:pt idx="2">
                  <c:v>1.107</c:v>
                </c:pt>
              </c:numCache>
            </c:numRef>
          </c:val>
          <c:extLst>
            <c:ext xmlns:c16="http://schemas.microsoft.com/office/drawing/2014/chart" uri="{C3380CC4-5D6E-409C-BE32-E72D297353CC}">
              <c16:uniqueId val="{00000000-DD51-2242-ADF1-403C739B52EC}"/>
            </c:ext>
          </c:extLst>
        </c:ser>
        <c:dLbls>
          <c:showLegendKey val="0"/>
          <c:showVal val="0"/>
          <c:showCatName val="0"/>
          <c:showSerName val="0"/>
          <c:showPercent val="0"/>
          <c:showBubbleSize val="0"/>
        </c:dLbls>
        <c:gapWidth val="150"/>
        <c:axId val="-1871175664"/>
        <c:axId val="-1871171728"/>
      </c:barChart>
      <c:catAx>
        <c:axId val="-1871175664"/>
        <c:scaling>
          <c:orientation val="minMax"/>
        </c:scaling>
        <c:delete val="0"/>
        <c:axPos val="b"/>
        <c:numFmt formatCode="General" sourceLinked="0"/>
        <c:majorTickMark val="out"/>
        <c:minorTickMark val="none"/>
        <c:tickLblPos val="nextTo"/>
        <c:txPr>
          <a:bodyPr/>
          <a:lstStyle/>
          <a:p>
            <a:pPr>
              <a:defRPr sz="1800"/>
            </a:pPr>
            <a:endParaRPr lang="en-US"/>
          </a:p>
        </c:txPr>
        <c:crossAx val="-1871171728"/>
        <c:crosses val="autoZero"/>
        <c:auto val="1"/>
        <c:lblAlgn val="ctr"/>
        <c:lblOffset val="0"/>
        <c:noMultiLvlLbl val="0"/>
      </c:catAx>
      <c:valAx>
        <c:axId val="-187117172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75664"/>
        <c:crosses val="autoZero"/>
        <c:crossBetween val="between"/>
      </c:valAx>
    </c:plotArea>
    <c:plotVisOnly val="1"/>
    <c:dispBlanksAs val="gap"/>
    <c:showDLblsOverMax val="0"/>
  </c:chart>
  <c:spPr>
    <a:ln>
      <a:noFill/>
    </a:ln>
  </c:sp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Sheet3!$C$7</c:f>
              <c:strCache>
                <c:ptCount val="1"/>
                <c:pt idx="0">
                  <c:v>Power Reduction</c:v>
                </c:pt>
              </c:strCache>
            </c:strRef>
          </c:tx>
          <c:spPr>
            <a:solidFill>
              <a:srgbClr val="FF0000"/>
            </a:solidFill>
          </c:spPr>
          <c:invertIfNegative val="0"/>
          <c:cat>
            <c:strRef>
              <c:f>Sheet3!$B$8:$B$10</c:f>
              <c:strCache>
                <c:ptCount val="3"/>
                <c:pt idx="0">
                  <c:v>1 (1-ch)</c:v>
                </c:pt>
                <c:pt idx="1">
                  <c:v>2 (2-ch)</c:v>
                </c:pt>
                <c:pt idx="2">
                  <c:v>4 (4-ch)</c:v>
                </c:pt>
              </c:strCache>
            </c:strRef>
          </c:cat>
          <c:val>
            <c:numRef>
              <c:f>Sheet3!$C$8:$C$10</c:f>
              <c:numCache>
                <c:formatCode>General</c:formatCode>
                <c:ptCount val="3"/>
                <c:pt idx="0">
                  <c:v>0.76900000000000002</c:v>
                </c:pt>
                <c:pt idx="1">
                  <c:v>0.755</c:v>
                </c:pt>
                <c:pt idx="2">
                  <c:v>0.73699999999999999</c:v>
                </c:pt>
              </c:numCache>
            </c:numRef>
          </c:val>
          <c:extLst>
            <c:ext xmlns:c16="http://schemas.microsoft.com/office/drawing/2014/chart" uri="{C3380CC4-5D6E-409C-BE32-E72D297353CC}">
              <c16:uniqueId val="{00000000-63F2-4F4E-A326-EB38268489EF}"/>
            </c:ext>
          </c:extLst>
        </c:ser>
        <c:dLbls>
          <c:showLegendKey val="0"/>
          <c:showVal val="0"/>
          <c:showCatName val="0"/>
          <c:showSerName val="0"/>
          <c:showPercent val="0"/>
          <c:showBubbleSize val="0"/>
        </c:dLbls>
        <c:gapWidth val="150"/>
        <c:axId val="-1871136384"/>
        <c:axId val="-1871132368"/>
      </c:barChart>
      <c:catAx>
        <c:axId val="-1871136384"/>
        <c:scaling>
          <c:orientation val="minMax"/>
        </c:scaling>
        <c:delete val="0"/>
        <c:axPos val="b"/>
        <c:numFmt formatCode="General" sourceLinked="0"/>
        <c:majorTickMark val="out"/>
        <c:minorTickMark val="none"/>
        <c:tickLblPos val="nextTo"/>
        <c:txPr>
          <a:bodyPr/>
          <a:lstStyle/>
          <a:p>
            <a:pPr>
              <a:defRPr sz="1800"/>
            </a:pPr>
            <a:endParaRPr lang="en-US"/>
          </a:p>
        </c:txPr>
        <c:crossAx val="-1871132368"/>
        <c:crosses val="autoZero"/>
        <c:auto val="1"/>
        <c:lblAlgn val="ctr"/>
        <c:lblOffset val="0"/>
        <c:noMultiLvlLbl val="0"/>
      </c:catAx>
      <c:valAx>
        <c:axId val="-187113236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36384"/>
        <c:crosses val="autoZero"/>
        <c:crossBetween val="between"/>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drawing1.xml><?xml version="1.0" encoding="utf-8"?>
<c:userShapes xmlns:c="http://schemas.openxmlformats.org/drawingml/2006/chart">
  <cdr:relSizeAnchor xmlns:cdr="http://schemas.openxmlformats.org/drawingml/2006/chartDrawing">
    <cdr:from>
      <cdr:x>0.10345</cdr:x>
      <cdr:y>0.33242</cdr:y>
    </cdr:from>
    <cdr:to>
      <cdr:x>0.9817</cdr:x>
      <cdr:y>0.33242</cdr:y>
    </cdr:to>
    <cdr:cxnSp macro="">
      <cdr:nvCxnSpPr>
        <cdr:cNvPr id="2" name="Straight Connector 1">
          <a:extLst xmlns:a="http://schemas.openxmlformats.org/drawingml/2006/main">
            <a:ext uri="{FF2B5EF4-FFF2-40B4-BE49-F238E27FC236}">
              <a16:creationId xmlns:a16="http://schemas.microsoft.com/office/drawing/2014/main" id="{5B9D220D-D202-F741-B460-64E2A645BF5B}"/>
            </a:ext>
          </a:extLst>
        </cdr:cNvPr>
        <cdr:cNvCxnSpPr/>
      </cdr:nvCxnSpPr>
      <cdr:spPr>
        <a:xfrm xmlns:a="http://schemas.openxmlformats.org/drawingml/2006/main">
          <a:off x="914400" y="959389"/>
          <a:ext cx="7763043" cy="0"/>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cdr:x>
      <cdr:y>0.96298</cdr:y>
    </cdr:from>
    <cdr:to>
      <cdr:x>0.41221</cdr:x>
      <cdr:y>0.96298</cdr:y>
    </cdr:to>
    <cdr:cxnSp macro="">
      <cdr:nvCxnSpPr>
        <cdr:cNvPr id="3" name="Straight Connector 2">
          <a:extLst xmlns:a="http://schemas.openxmlformats.org/drawingml/2006/main">
            <a:ext uri="{FF2B5EF4-FFF2-40B4-BE49-F238E27FC236}">
              <a16:creationId xmlns:a16="http://schemas.microsoft.com/office/drawing/2014/main" id="{1B964EC0-CEAE-C040-9D7C-CF9B759DC831}"/>
            </a:ext>
          </a:extLst>
        </cdr:cNvPr>
        <cdr:cNvCxnSpPr/>
      </cdr:nvCxnSpPr>
      <cdr:spPr>
        <a:xfrm xmlns:a="http://schemas.openxmlformats.org/drawingml/2006/main">
          <a:off x="2209800" y="2779233"/>
          <a:ext cx="1433806"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0.27669</cdr:x>
      <cdr:y>0.9526</cdr:y>
    </cdr:from>
    <cdr:to>
      <cdr:x>0.38552</cdr:x>
      <cdr:y>0.9889</cdr:y>
    </cdr:to>
    <cdr:sp macro="" textlink="">
      <cdr:nvSpPr>
        <cdr:cNvPr id="4" name="TextBox 2"/>
        <cdr:cNvSpPr txBox="1"/>
      </cdr:nvSpPr>
      <cdr:spPr>
        <a:xfrm xmlns:a="http://schemas.openxmlformats.org/drawingml/2006/main">
          <a:off x="2445718" y="2749273"/>
          <a:ext cx="961970" cy="104765"/>
        </a:xfrm>
        <a:prstGeom xmlns:a="http://schemas.openxmlformats.org/drawingml/2006/main" prst="rect">
          <a:avLst/>
        </a:prstGeom>
        <a:solidFill xmlns:a="http://schemas.openxmlformats.org/drawingml/2006/main">
          <a:schemeClr val="bg1"/>
        </a:solidFill>
      </cdr:spPr>
      <cdr:txBody>
        <a:bodyPr xmlns:a="http://schemas.openxmlformats.org/drawingml/2006/main" wrap="none" tIns="0"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a:t>Netperf</a:t>
          </a:r>
          <a:endParaRPr lang="en-US" sz="1800" b="1" dirty="0"/>
        </a:p>
      </cdr:txBody>
    </cdr:sp>
  </cdr:relSizeAnchor>
  <cdr:relSizeAnchor xmlns:cdr="http://schemas.openxmlformats.org/drawingml/2006/chartDrawing">
    <cdr:from>
      <cdr:x>0.43673</cdr:x>
      <cdr:y>0.96298</cdr:y>
    </cdr:from>
    <cdr:to>
      <cdr:x>0.9624</cdr:x>
      <cdr:y>0.96298</cdr:y>
    </cdr:to>
    <cdr:cxnSp macro="">
      <cdr:nvCxnSpPr>
        <cdr:cNvPr id="5" name="Straight Connector 4">
          <a:extLst xmlns:a="http://schemas.openxmlformats.org/drawingml/2006/main">
            <a:ext uri="{FF2B5EF4-FFF2-40B4-BE49-F238E27FC236}">
              <a16:creationId xmlns:a16="http://schemas.microsoft.com/office/drawing/2014/main" id="{BC302B24-9066-8244-98D4-14605F143FF1}"/>
            </a:ext>
          </a:extLst>
        </cdr:cNvPr>
        <cdr:cNvCxnSpPr/>
      </cdr:nvCxnSpPr>
      <cdr:spPr>
        <a:xfrm xmlns:a="http://schemas.openxmlformats.org/drawingml/2006/main">
          <a:off x="3860310" y="2779233"/>
          <a:ext cx="4646503"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0.57759</cdr:x>
      <cdr:y>0.90872</cdr:y>
    </cdr:from>
    <cdr:to>
      <cdr:x>0.82277</cdr:x>
      <cdr:y>1</cdr:y>
    </cdr:to>
    <cdr:sp macro="" textlink="">
      <cdr:nvSpPr>
        <cdr:cNvPr id="6" name="TextBox 2"/>
        <cdr:cNvSpPr txBox="1"/>
      </cdr:nvSpPr>
      <cdr:spPr>
        <a:xfrm xmlns:a="http://schemas.openxmlformats.org/drawingml/2006/main">
          <a:off x="5105400" y="2622629"/>
          <a:ext cx="2167195" cy="263446"/>
        </a:xfrm>
        <a:prstGeom xmlns:a="http://schemas.openxmlformats.org/drawingml/2006/main" prst="rect">
          <a:avLst/>
        </a:prstGeom>
        <a:solidFill xmlns:a="http://schemas.openxmlformats.org/drawingml/2006/main">
          <a:schemeClr val="bg1"/>
        </a:solidFill>
      </cdr:spPr>
      <cdr:txBody>
        <a:bodyPr xmlns:a="http://schemas.openxmlformats.org/drawingml/2006/main" wrap="none" t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a:t>IOZone</a:t>
          </a:r>
          <a:r>
            <a:rPr lang="en-US" sz="1800" b="1" dirty="0"/>
            <a:t>, 64MB File</a:t>
          </a: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10/26/20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10/26/20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301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37607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723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439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112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0937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0925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702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84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957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a:t>
            </a:fld>
            <a:endParaRPr lang="en-US"/>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494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451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92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119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07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425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11393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475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4ef98b623_2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64ef98b623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using a DRAM chip partitioned into four voltage domains can use a many-to-four DNN to DRAM mapping, using four different voltage values with error rates indicated by the yellow, red, green, and blue lines</a:t>
            </a:r>
            <a:endParaRPr/>
          </a:p>
        </p:txBody>
      </p:sp>
    </p:spTree>
    <p:extLst>
      <p:ext uri="{BB962C8B-B14F-4D97-AF65-F5344CB8AC3E}">
        <p14:creationId xmlns:p14="http://schemas.microsoft.com/office/powerpoint/2010/main" val="1061999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382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005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1231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4548963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918432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559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offers high memory capacity at low cost. </a:t>
            </a:r>
          </a:p>
          <a:p>
            <a:r>
              <a:rPr lang="en-US" dirty="0"/>
              <a:t>However, process technology scaling introduces three key challenges to DRAM [CLICK] </a:t>
            </a:r>
          </a:p>
          <a:p>
            <a:r>
              <a:rPr lang="en-US" dirty="0"/>
              <a:t>First, high DRAM access latency is a bottleneck for improving system performance and energy efficiency. [CLICK]</a:t>
            </a:r>
          </a:p>
          <a:p>
            <a:r>
              <a:rPr lang="en-US" dirty="0"/>
              <a:t>Second, as the number of cells in a DRAM chip increase, DRAM refresh overheads incur more performance and energy overheads. [CLICK]</a:t>
            </a:r>
          </a:p>
          <a:p>
            <a:r>
              <a:rPr lang="en-US" dirty="0"/>
              <a:t>Third, as process technology shrinks, DRAM cells become smaller and get closer to each other. The increasing interference between cells exposes DRAM to vulnerabilities such as </a:t>
            </a:r>
            <a:r>
              <a:rPr lang="en-US" dirty="0" err="1"/>
              <a:t>RowHammer</a:t>
            </a:r>
            <a:r>
              <a:rPr lang="en-US" dirty="0"/>
              <a:t>, which reduce DRAM reliability.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2467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Conventional DRAM chip is composed of multiple subarrays. DRAM cells in a subarray are organized as two-dimensional array.</a:t>
            </a:r>
          </a:p>
          <a:p>
            <a:r>
              <a:rPr lang="en-US" dirty="0"/>
              <a:t>To access a cell, a DRAM row has to be activated. [CLICK] A row activation results in loading the row’s data into the sense amplifiers, where read and write operations can be performed.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833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address the scaling challenges of conventional DRAM, we propose a flexible substrate which we call CROW.</a:t>
            </a:r>
          </a:p>
          <a:p>
            <a:endParaRPr lang="en-US" dirty="0"/>
          </a:p>
          <a:p>
            <a:r>
              <a:rPr lang="en-US" dirty="0"/>
              <a:t>CROW slightly modifies the DRAM subarray by introducing copy rows in addition to the regular rows in conventional DRAM. The copy rows have their own address decoders and they can be activated independently from the regular rows. </a:t>
            </a:r>
          </a:p>
          <a:p>
            <a:endParaRPr lang="en-US" dirty="0"/>
          </a:p>
          <a:p>
            <a:r>
              <a:rPr lang="en-US" dirty="0"/>
              <a:t>The CROW substrate enables two key operations. [CLICK] </a:t>
            </a:r>
          </a:p>
          <a:p>
            <a:r>
              <a:rPr lang="en-US" dirty="0"/>
              <a:t>First, it enables duplicating an entire regular row to a copy row within the subarray. This operation is simply performed by following a regular row activation with a copy row activation. [CLICK]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 enables simultaneously activating a regular row and a copy row. If the two rows contain the same data, this operation results in low latency activation. This is because two rows share more charge with the sense amplifiers and as a result the sense amplifiers operate faster.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6085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CROW substrate is flexible and can be used to enable a variety of mechanisms. </a:t>
            </a:r>
          </a:p>
          <a:p>
            <a:r>
              <a:rPr lang="en-US" dirty="0"/>
              <a:t>In this work, we discuss and evaluate two mechanisms. First, [CLICK] CROW-cache enables low-latency access to the most recently activated regular rows in every subarray. To do so, [CLICK] CROW-cache</a:t>
            </a:r>
          </a:p>
          <a:p>
            <a:r>
              <a:rPr lang="en-US" dirty="0"/>
              <a:t>makes a copy of the activated regular row into an available copy row. During a subsequent access to the same regular row, [CLICK] CROW-cache simultaneously activates both the regular and copy row to reduce activation latency.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CROW-ref mitigates DRAM refresh overhead by avoiding storing any data in retention-weak rows such that the entire DRAM chip can use a longer refresh interval. [CLICK] CROW-ref simply remaps weak regular DRAM rows to strong copy rows and the memory controller activates the corresponding copy row instead of the weak regular 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come to my talk to learn more about these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talk, we will also briefly discuss a third mechanism for mitigating </a:t>
            </a:r>
            <a:r>
              <a:rPr lang="en-US" dirty="0" err="1"/>
              <a:t>RowHammer</a:t>
            </a:r>
            <a:r>
              <a:rPr lang="en-US" dirty="0"/>
              <a:t> errors.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hope future work exploits CROW to devise more use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91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CROW-cache and CROW-ref are complementary to each other. Averaged across 20 four-core memory intensive workloads, the combination of CROW-cache and CROW-ref improves performance by 20.0% and reduces DRAM energy by 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 provides such performance and energy benefits with a small hardware overhead in the DRAM chip and the memory controller.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465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my name is Haocong. I will be presenting CLR-DRAM, a low cost DRAM architecture that enables a dynamic capacity-latency trade-off.</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536688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8706079d96_65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8706079d96_65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This work is motivated by the fact that workloads and systems have varying main memory capacity and latency demands.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However, commodity DRAM, as the prevalent technology for the main memory, makes a static capacity-latency trade-off at design-time.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As a result,  existing systems miss opportunities to improve performance by adapting to changes in main memory capacity and latency demands.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[Click] Therefore, our goal is to enable a dynamic DRAM capacity-latency trade-off at a fine granularity (that is, a single DRAM row), as shown pictorially in this figure.</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64436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82bbd4c47_7_1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82bbd4c47_7_1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[Click] To this end, we propose CLR-DRAM, which stands for capacity-latency reconfigurable DRAM.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CLR-DRAM is a low cost DRAM architecture that enables a single DRAM row to dynamically switch between either max-capacity or high-performance mode.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The key idea of CLR-DRAM is to enable dynamic configurability of the connections between DRAM cells and sense amplifiers in the [Click] density-optimized open-bitline architecture, which is shown on the left.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To do so, CLR-DRAM, which is shown on the right, adds two types of small isolation transistors, called Type 1 and Type 2 bitline mode select transistors to enhance the connectivity between DRAM cells and sense amplifiers.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103661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82bbd4c47_22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82bbd4c47_2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For a row to operate in max-capacity mode, CLR-DRAM enables Type 1 and disables Type 2 bitline mode select transistors to mimic exactly the same cell-to-SA connections as in the open-bitline architecture.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[Click] Doing so enables every single DRAM cell and its sense amplifier in a max-capacity row to operate individually,  achieving the same storage capacity as a row in the conventional density-optimized open-bitline architecture.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For a row to operate in high-performance mode, CLR-DRAM enables both types of bitline mode select transistors to enable two kinds of coupled operations simultaneously.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First, two adjacent DRAM cells in a row are coupled to operate as a single logical cell because they are connected to both ports of the same sense amplifier.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Second, two sense amplifiers, which originally served the two adjacent cells individually, are now coupled to operate as a single logical sense amplifier because the logical cell is connected to both the two sense amplifiers.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 high-performance mode row has reduced access latency and refresh overhead via these coupled cell and sense amplifier operations.</a:t>
            </a:r>
            <a:endParaRPr>
              <a:solidFill>
                <a:schemeClr val="dk1"/>
              </a:solidFill>
            </a:endParaRPr>
          </a:p>
        </p:txBody>
      </p:sp>
    </p:spTree>
    <p:extLst>
      <p:ext uri="{BB962C8B-B14F-4D97-AF65-F5344CB8AC3E}">
        <p14:creationId xmlns:p14="http://schemas.microsoft.com/office/powerpoint/2010/main" val="1614857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80904148a5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80904148a5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[Click] Our SPICE simulations show that CLR-DRAM significantly reduces all four major DRAM access latencies, ranging from 35.2% to 64.2%</a:t>
            </a:r>
            <a:endParaRPr/>
          </a:p>
          <a:p>
            <a:pPr marL="0" lvl="0" indent="0" algn="l" rtl="0">
              <a:spcBef>
                <a:spcPts val="0"/>
              </a:spcBef>
              <a:spcAft>
                <a:spcPts val="0"/>
              </a:spcAft>
              <a:buNone/>
            </a:pPr>
            <a:r>
              <a:rPr lang="en">
                <a:solidFill>
                  <a:schemeClr val="dk1"/>
                </a:solidFill>
              </a:rPr>
              <a:t>[Click] </a:t>
            </a:r>
            <a:r>
              <a:rPr lang="en"/>
              <a:t>Our system level evaluation shows that CLR-DRAM improves system performance by 18.6%, saves DRAM energy by 29.7% and reduces DRAM refresh energy by 66.1%.</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[Click] </a:t>
            </a:r>
            <a:r>
              <a:rPr lang="en"/>
              <a:t>We hope that CLR-DRAM can be exploited to develop more flexible systems that can adapt to the diverse and changing DRAM capacity and latency demands of workloads.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66565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understand what causes the long latency, let me take a look at the DRAM organization.</a:t>
            </a:r>
          </a:p>
          <a:p>
            <a:r>
              <a:rPr lang="en-US" baseline="0" dirty="0">
                <a:solidFill>
                  <a:srgbClr val="FFFFFF"/>
                </a:solidFill>
              </a:rPr>
              <a:t>DRAM consists of two components, the cell array and the I/O circuitry. The cell array consists of multiple </a:t>
            </a:r>
            <a:r>
              <a:rPr lang="en-US" baseline="0" dirty="0" err="1">
                <a:solidFill>
                  <a:srgbClr val="FFFFFF"/>
                </a:solidFill>
              </a:rPr>
              <a:t>subarrays</a:t>
            </a:r>
            <a:r>
              <a:rPr lang="en-US" baseline="0" dirty="0">
                <a:solidFill>
                  <a:srgbClr val="FFFFFF"/>
                </a:solidFill>
              </a:rPr>
              <a:t>. </a:t>
            </a:r>
          </a:p>
          <a:p>
            <a:r>
              <a:rPr lang="en-US" baseline="0" dirty="0"/>
              <a:t>To read from a DRAM chip, the data is first accessed from the </a:t>
            </a:r>
            <a:r>
              <a:rPr lang="en-US" baseline="0" dirty="0" err="1"/>
              <a:t>subarray</a:t>
            </a:r>
            <a:r>
              <a:rPr lang="en-US" baseline="0" dirty="0"/>
              <a:t> and then the data is transferred over the channel by the I/O circuitry. </a:t>
            </a:r>
          </a:p>
          <a:p>
            <a:r>
              <a:rPr lang="en-US" baseline="0" dirty="0">
                <a:solidFill>
                  <a:srgbClr val="FFFFFF"/>
                </a:solidFill>
              </a:rPr>
              <a:t>So, the DRAM latency is the sum of the </a:t>
            </a:r>
            <a:r>
              <a:rPr lang="en-US" baseline="0" dirty="0" err="1">
                <a:solidFill>
                  <a:srgbClr val="FFFFFF"/>
                </a:solidFill>
              </a:rPr>
              <a:t>subarray</a:t>
            </a:r>
            <a:r>
              <a:rPr lang="en-US" baseline="0" dirty="0">
                <a:solidFill>
                  <a:srgbClr val="FFFFFF"/>
                </a:solidFill>
              </a:rPr>
              <a:t> latency and the I/O latency. </a:t>
            </a:r>
          </a:p>
          <a:p>
            <a:r>
              <a:rPr lang="en-US" baseline="0" dirty="0"/>
              <a:t>We observed that the </a:t>
            </a:r>
            <a:r>
              <a:rPr lang="en-US" baseline="0" dirty="0" err="1"/>
              <a:t>subarray</a:t>
            </a:r>
            <a:r>
              <a:rPr lang="en-US" baseline="0" dirty="0"/>
              <a:t> latency is much higher than the I/O latency.</a:t>
            </a:r>
          </a:p>
          <a:p>
            <a:r>
              <a:rPr lang="en-US" baseline="0" dirty="0">
                <a:solidFill>
                  <a:srgbClr val="FFFFFF"/>
                </a:solidFill>
              </a:rPr>
              <a:t>As a result, </a:t>
            </a:r>
            <a:r>
              <a:rPr lang="en-US" baseline="0" dirty="0" err="1">
                <a:solidFill>
                  <a:srgbClr val="FFFFFF"/>
                </a:solidFill>
              </a:rPr>
              <a:t>subarray</a:t>
            </a:r>
            <a:r>
              <a:rPr lang="en-US" baseline="0" dirty="0">
                <a:solidFill>
                  <a:srgbClr val="FFFFFF"/>
                </a:solidFill>
              </a:rPr>
              <a:t> is the dominant source of the DRAM latency as we explained in the paper.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43367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cell’s capacitor is small and can store only a small amount of charge. </a:t>
            </a:r>
          </a:p>
          <a:p>
            <a:r>
              <a:rPr lang="en-US" baseline="0" dirty="0"/>
              <a:t>That is why a </a:t>
            </a:r>
            <a:r>
              <a:rPr lang="en-US" baseline="0" dirty="0" err="1"/>
              <a:t>subarray</a:t>
            </a:r>
            <a:r>
              <a:rPr lang="en-US" baseline="0" dirty="0"/>
              <a:t> also has sense-amplifiers, which are specialized circuits that can detect the small amount of charge. </a:t>
            </a:r>
          </a:p>
          <a:p>
            <a:endParaRPr lang="en-US" baseline="0" dirty="0"/>
          </a:p>
          <a:p>
            <a:r>
              <a:rPr lang="en-US" baseline="0" dirty="0"/>
              <a:t>Unfortunately, a sense-amplifier size is about *100* times the cell size. </a:t>
            </a:r>
          </a:p>
          <a:p>
            <a:r>
              <a:rPr lang="en-US" baseline="0" dirty="0"/>
              <a:t>So, to amortize the area of the sense-amplifiers, </a:t>
            </a:r>
          </a:p>
          <a:p>
            <a:r>
              <a:rPr lang="en-US" baseline="0" dirty="0"/>
              <a:t>hundreds of cells share the same sense-amplifier through a long </a:t>
            </a:r>
            <a:r>
              <a:rPr lang="en-US" baseline="0" dirty="0" err="1"/>
              <a:t>bitline</a:t>
            </a:r>
            <a:r>
              <a:rPr lang="en-US" baseline="0" dirty="0"/>
              <a:t>. </a:t>
            </a:r>
          </a:p>
          <a:p>
            <a:endParaRPr lang="en-US" baseline="0" dirty="0"/>
          </a:p>
          <a:p>
            <a:r>
              <a:rPr lang="en-US" baseline="0" dirty="0"/>
              <a:t>However, a long </a:t>
            </a:r>
            <a:r>
              <a:rPr lang="en-US" baseline="0" dirty="0" err="1"/>
              <a:t>bitline</a:t>
            </a:r>
            <a:r>
              <a:rPr lang="en-US" baseline="0" dirty="0"/>
              <a:t> has a large capacitance that increases latency and power consumption. </a:t>
            </a:r>
          </a:p>
          <a:p>
            <a:r>
              <a:rPr lang="en-US" baseline="0" dirty="0"/>
              <a:t>Therefore, the long </a:t>
            </a:r>
            <a:r>
              <a:rPr lang="en-US" baseline="0" dirty="0" err="1"/>
              <a:t>bitline</a:t>
            </a:r>
            <a:r>
              <a:rPr lang="en-US" baseline="0" dirty="0"/>
              <a:t> is one of the dominant sources of high latency and high power consumption.</a:t>
            </a:r>
          </a:p>
          <a:p>
            <a:endParaRPr lang="en-US" baseline="0" dirty="0"/>
          </a:p>
          <a:p>
            <a:r>
              <a:rPr lang="en-US" baseline="0" dirty="0"/>
              <a:t>To understand why the </a:t>
            </a:r>
            <a:r>
              <a:rPr lang="en-US" baseline="0" dirty="0" err="1"/>
              <a:t>subarray</a:t>
            </a:r>
            <a:r>
              <a:rPr lang="en-US" baseline="0" dirty="0"/>
              <a:t> is so slow, </a:t>
            </a:r>
          </a:p>
          <a:p>
            <a:r>
              <a:rPr lang="en-US" baseline="0" dirty="0"/>
              <a:t>let me take a look at the </a:t>
            </a:r>
            <a:r>
              <a:rPr lang="en-US" baseline="0" dirty="0" err="1"/>
              <a:t>subarray</a:t>
            </a:r>
            <a:r>
              <a:rPr lang="en-US" baseline="0" dirty="0"/>
              <a:t> organization.</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373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naïve way to reduce the DRAM latency is to have short </a:t>
            </a:r>
            <a:r>
              <a:rPr lang="en-US" baseline="0" dirty="0" err="1"/>
              <a:t>bitlines</a:t>
            </a:r>
            <a:r>
              <a:rPr lang="en-US" baseline="0" dirty="0"/>
              <a:t> that have lower latency.</a:t>
            </a:r>
          </a:p>
          <a:p>
            <a:r>
              <a:rPr lang="en-US" baseline="0" dirty="0"/>
              <a:t>Unfortunately, short </a:t>
            </a:r>
            <a:r>
              <a:rPr lang="en-US" baseline="0" dirty="0" err="1"/>
              <a:t>bitlines</a:t>
            </a:r>
            <a:r>
              <a:rPr lang="en-US" baseline="0" dirty="0"/>
              <a:t> significantly increase the DRAM area.</a:t>
            </a:r>
          </a:p>
          <a:p>
            <a:r>
              <a:rPr lang="en-US" baseline="0" dirty="0"/>
              <a:t>Therefore, the </a:t>
            </a:r>
            <a:r>
              <a:rPr lang="en-US" baseline="0" dirty="0" err="1"/>
              <a:t>bitline</a:t>
            </a:r>
            <a:r>
              <a:rPr lang="en-US" baseline="0" dirty="0"/>
              <a:t> length exposes an important trade-off between area and latency.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44405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shows the trade-off between DRAM area and latency as we change the </a:t>
            </a:r>
            <a:r>
              <a:rPr lang="en-US" baseline="0" dirty="0" err="1"/>
              <a:t>bitline</a:t>
            </a:r>
            <a:r>
              <a:rPr lang="en-US" baseline="0" dirty="0"/>
              <a:t> length.</a:t>
            </a:r>
          </a:p>
          <a:p>
            <a:r>
              <a:rPr lang="en-US" baseline="0" dirty="0"/>
              <a:t>Y-axis is the normalized DRAM area compared to a DRAM using 512 cells/</a:t>
            </a:r>
            <a:r>
              <a:rPr lang="en-US" baseline="0" dirty="0" err="1"/>
              <a:t>bitline</a:t>
            </a:r>
            <a:r>
              <a:rPr lang="en-US" baseline="0" dirty="0"/>
              <a:t>. A lower value is cheaper.</a:t>
            </a:r>
          </a:p>
          <a:p>
            <a:r>
              <a:rPr lang="en-US" baseline="0" dirty="0"/>
              <a:t>X-axis shows the latency in terms of </a:t>
            </a:r>
            <a:r>
              <a:rPr lang="en-US" baseline="0" dirty="0" err="1"/>
              <a:t>tRC</a:t>
            </a:r>
            <a:r>
              <a:rPr lang="en-US" baseline="0" dirty="0"/>
              <a:t>, an important DRAM timing constraint. A lower value is faster.</a:t>
            </a:r>
          </a:p>
          <a:p>
            <a:endParaRPr lang="en-US" baseline="0" dirty="0"/>
          </a:p>
          <a:p>
            <a:r>
              <a:rPr lang="en-US" baseline="0" dirty="0"/>
              <a:t>Commodity DRAM chips use long </a:t>
            </a:r>
            <a:r>
              <a:rPr lang="en-US" baseline="0" dirty="0" err="1"/>
              <a:t>bitlines</a:t>
            </a:r>
            <a:r>
              <a:rPr lang="en-US" baseline="0" dirty="0"/>
              <a:t> to minimize area cost. On the other hand, shorter </a:t>
            </a:r>
            <a:r>
              <a:rPr lang="en-US" baseline="0" dirty="0" err="1"/>
              <a:t>bitlines</a:t>
            </a:r>
            <a:r>
              <a:rPr lang="en-US" baseline="0" dirty="0"/>
              <a:t> achieve lower latency at higher cost. </a:t>
            </a:r>
          </a:p>
          <a:p>
            <a:pPr defTabSz="931774">
              <a:defRPr/>
            </a:pPr>
            <a:r>
              <a:rPr lang="en-US" baseline="0" dirty="0"/>
              <a:t>Our goal is to achieve the best of both worlds: low latency and low area cost.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741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sum up, both long and short </a:t>
            </a:r>
            <a:r>
              <a:rPr lang="en-US" baseline="0" dirty="0" err="1"/>
              <a:t>bitline</a:t>
            </a:r>
            <a:r>
              <a:rPr lang="en-US" baseline="0" dirty="0"/>
              <a:t> do not achieve small area and low latency. </a:t>
            </a:r>
          </a:p>
          <a:p>
            <a:r>
              <a:rPr lang="en-US" baseline="0" dirty="0"/>
              <a:t>Long </a:t>
            </a:r>
            <a:r>
              <a:rPr lang="en-US" baseline="0" dirty="0" err="1"/>
              <a:t>bitline</a:t>
            </a:r>
            <a:r>
              <a:rPr lang="en-US" baseline="0" dirty="0"/>
              <a:t> has small area but has high latency while short </a:t>
            </a:r>
            <a:r>
              <a:rPr lang="en-US" baseline="0" dirty="0" err="1"/>
              <a:t>bitline</a:t>
            </a:r>
            <a:r>
              <a:rPr lang="en-US" baseline="0" dirty="0"/>
              <a:t> has low latency but has large area.</a:t>
            </a:r>
          </a:p>
          <a:p>
            <a:endParaRPr lang="en-US" baseline="0" dirty="0"/>
          </a:p>
          <a:p>
            <a:r>
              <a:rPr lang="en-US" baseline="0" dirty="0"/>
              <a:t>To achieve the best of both worlds, we first start from long </a:t>
            </a:r>
            <a:r>
              <a:rPr lang="en-US" baseline="0" dirty="0" err="1"/>
              <a:t>bitline</a:t>
            </a:r>
            <a:r>
              <a:rPr lang="en-US" baseline="0" dirty="0"/>
              <a:t>, which has small area. </a:t>
            </a:r>
          </a:p>
          <a:p>
            <a:r>
              <a:rPr lang="en-US" baseline="0" dirty="0"/>
              <a:t>After that, to achieve the low latency of short </a:t>
            </a:r>
            <a:r>
              <a:rPr lang="en-US" baseline="0" dirty="0" err="1"/>
              <a:t>bitline</a:t>
            </a:r>
            <a:r>
              <a:rPr lang="en-US" baseline="0" dirty="0"/>
              <a:t>, we divide the long </a:t>
            </a:r>
            <a:r>
              <a:rPr lang="en-US" baseline="0" dirty="0" err="1"/>
              <a:t>bitline</a:t>
            </a:r>
            <a:r>
              <a:rPr lang="en-US" baseline="0" dirty="0"/>
              <a:t> into two smaller segments. </a:t>
            </a:r>
          </a:p>
          <a:p>
            <a:r>
              <a:rPr lang="en-US" baseline="0" dirty="0"/>
              <a:t>The </a:t>
            </a:r>
            <a:r>
              <a:rPr lang="en-US" baseline="0" dirty="0" err="1"/>
              <a:t>bitline</a:t>
            </a:r>
            <a:r>
              <a:rPr lang="en-US" baseline="0" dirty="0"/>
              <a:t> length of the segment nearby the sense-amplifier is same as the length of short </a:t>
            </a:r>
            <a:r>
              <a:rPr lang="en-US" baseline="0" dirty="0" err="1"/>
              <a:t>bitline</a:t>
            </a:r>
            <a:r>
              <a:rPr lang="en-US" baseline="0" dirty="0"/>
              <a:t>. </a:t>
            </a:r>
          </a:p>
          <a:p>
            <a:r>
              <a:rPr lang="en-US" baseline="0" dirty="0"/>
              <a:t>Therefore, the latency of the segment is as low as the latency of the short </a:t>
            </a:r>
            <a:r>
              <a:rPr lang="en-US" baseline="0" dirty="0" err="1"/>
              <a:t>bitline</a:t>
            </a:r>
            <a:r>
              <a:rPr lang="en-US" baseline="0" dirty="0"/>
              <a:t>. </a:t>
            </a:r>
          </a:p>
          <a:p>
            <a:r>
              <a:rPr lang="en-US" baseline="0" dirty="0"/>
              <a:t>To isolate this fast segment from the other segment, we add isolation transistors that selectively connect the two segments.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6726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way, our proposed approach achieves small area and low latency.</a:t>
            </a:r>
          </a:p>
          <a:p>
            <a:r>
              <a:rPr lang="en-US" baseline="0" dirty="0"/>
              <a:t>We call this new DRAM architecture as Tiered-Latency DRAM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47900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compares the latency.</a:t>
            </a:r>
          </a:p>
          <a:p>
            <a:r>
              <a:rPr lang="en-US" baseline="0" dirty="0"/>
              <a:t>Y-axis is normalized latency. </a:t>
            </a:r>
          </a:p>
          <a:p>
            <a:r>
              <a:rPr lang="en-US" baseline="0" dirty="0"/>
              <a:t>Compared to commodity DRAM, TL-DRAM’s near segment has 56% lower latency, while the far segment has 23% higher latency.</a:t>
            </a:r>
          </a:p>
          <a:p>
            <a:r>
              <a:rPr lang="en-US" baseline="0" dirty="0"/>
              <a:t> </a:t>
            </a:r>
          </a:p>
          <a:p>
            <a:r>
              <a:rPr lang="en-US" baseline="0" dirty="0"/>
              <a:t>The right figure compares the power.</a:t>
            </a:r>
          </a:p>
          <a:p>
            <a:r>
              <a:rPr lang="en-US" baseline="0" dirty="0"/>
              <a:t>Y-axis is normalized power.</a:t>
            </a:r>
          </a:p>
          <a:p>
            <a:r>
              <a:rPr lang="en-US" baseline="0" dirty="0"/>
              <a:t>Compared to commodity DRAM, TL-DRAM’s near segment has 51% lower power consumption and the far segment has 49% higher power consumption. </a:t>
            </a:r>
          </a:p>
          <a:p>
            <a:endParaRPr lang="en-US" baseline="0" dirty="0"/>
          </a:p>
          <a:p>
            <a:r>
              <a:rPr lang="en-US" baseline="0" dirty="0"/>
              <a:t>Lastly, mainly due to the isolation transistor, Tiered-latency DRAM increases the die-size by about 3%.</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55336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Again, the figure shows the trade-off between area and latency in existing DRAM. </a:t>
            </a:r>
          </a:p>
          <a:p>
            <a:endParaRPr lang="en-US" baseline="0" dirty="0"/>
          </a:p>
          <a:p>
            <a:r>
              <a:rPr lang="en-US" baseline="0" dirty="0"/>
              <a:t>Unlike existing DRAM, TL-DRAM achieves low latency using the near segment while increasing the area by only 3%. </a:t>
            </a:r>
          </a:p>
          <a:p>
            <a:endParaRPr lang="en-US" baseline="0" dirty="0"/>
          </a:p>
          <a:p>
            <a:r>
              <a:rPr lang="en-US" baseline="0" dirty="0"/>
              <a:t>Although the far segment has higher latency than commodity DRAM, we show that efficient use of the near segment enables TL-DRAM to achieve high system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5363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ways to leverage the TL-DRAM</a:t>
            </a:r>
            <a:r>
              <a:rPr lang="en-US" baseline="0" dirty="0"/>
              <a:t> substrate by hardware or software.</a:t>
            </a:r>
          </a:p>
          <a:p>
            <a:endParaRPr lang="en-US" baseline="0" dirty="0"/>
          </a:p>
          <a:p>
            <a:r>
              <a:rPr lang="en-US" baseline="0" dirty="0"/>
              <a:t>In this slide, I describe many such ways.</a:t>
            </a:r>
          </a:p>
          <a:p>
            <a:r>
              <a:rPr lang="en-US" baseline="0" dirty="0"/>
              <a:t>First, the near segment can be used as a hardware-managed inclusive cache to the far segment.</a:t>
            </a:r>
          </a:p>
          <a:p>
            <a:r>
              <a:rPr lang="en-US" baseline="0" dirty="0"/>
              <a:t>Second, the near segment can be used as a hardware-managed exclusive cache to the far segment.</a:t>
            </a:r>
          </a:p>
          <a:p>
            <a:r>
              <a:rPr lang="en-US" baseline="0" dirty="0"/>
              <a:t>Third, the operating system can intelligently allocate frequently-accessed pages to the near segment.</a:t>
            </a:r>
          </a:p>
          <a:p>
            <a:r>
              <a:rPr lang="en-US" baseline="0" dirty="0"/>
              <a:t>Forth mechanism is to simple replace DRAM with TL-DRAM without any near segment handling</a:t>
            </a:r>
          </a:p>
          <a:p>
            <a:endParaRPr lang="en-US" baseline="0" dirty="0"/>
          </a:p>
          <a:p>
            <a:r>
              <a:rPr lang="en-US" baseline="0" dirty="0"/>
              <a:t>While our paper provides detailed explanations and evaluations of first three mechanism, </a:t>
            </a:r>
          </a:p>
          <a:p>
            <a:r>
              <a:rPr lang="en-US" baseline="0" dirty="0"/>
              <a:t>in this talk, we will focus on the first approach, which is to use the near segment as a hardware managed cache for the far segment.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28117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diagram shows TL-DRAM organization. </a:t>
            </a:r>
          </a:p>
          <a:p>
            <a:endParaRPr lang="en-US" baseline="0" dirty="0"/>
          </a:p>
          <a:p>
            <a:r>
              <a:rPr lang="en-US" baseline="0" dirty="0"/>
              <a:t>Each </a:t>
            </a:r>
            <a:r>
              <a:rPr lang="en-US" baseline="0" dirty="0" err="1"/>
              <a:t>subarray</a:t>
            </a:r>
            <a:r>
              <a:rPr lang="en-US" baseline="0" dirty="0"/>
              <a:t> consists of the sense amplifier, near segment and far segment.</a:t>
            </a:r>
          </a:p>
          <a:p>
            <a:r>
              <a:rPr lang="en-US" baseline="0" dirty="0"/>
              <a:t>In this particular approach, only the far segment capacity is exposed to the operating system and the memory controller caches the frequently accessed rows in each </a:t>
            </a:r>
            <a:r>
              <a:rPr lang="en-US" baseline="0" dirty="0" err="1"/>
              <a:t>subarray</a:t>
            </a:r>
            <a:r>
              <a:rPr lang="en-US" baseline="0" dirty="0"/>
              <a:t> to the corresponding near segment.</a:t>
            </a:r>
          </a:p>
          <a:p>
            <a:endParaRPr lang="en-US" baseline="0" dirty="0"/>
          </a:p>
          <a:p>
            <a:r>
              <a:rPr lang="en-US" baseline="0" dirty="0"/>
              <a:t>This approach has two challenges.</a:t>
            </a:r>
          </a:p>
          <a:p>
            <a:r>
              <a:rPr lang="en-US" baseline="0" dirty="0"/>
              <a:t>First, how to migrate a row between segments efficiently?  </a:t>
            </a:r>
          </a:p>
          <a:p>
            <a:r>
              <a:rPr lang="en-US" baseline="0" dirty="0"/>
              <a:t>Second, how to manage the near segment cache efficiently?</a:t>
            </a:r>
          </a:p>
          <a:p>
            <a:endParaRPr lang="en-US" baseline="0" dirty="0"/>
          </a:p>
          <a:p>
            <a:r>
              <a:rPr lang="en-US" baseline="0" dirty="0"/>
              <a:t>Let me first address first challenge.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5255079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a:t>
            </a:r>
            <a:r>
              <a:rPr lang="en-US" baseline="0" dirty="0"/>
              <a:t> shows the IPC improvement of our three caching mechanisms over commodity DRAM. </a:t>
            </a:r>
          </a:p>
          <a:p>
            <a:r>
              <a:rPr lang="en-US" baseline="0" dirty="0"/>
              <a:t>All of them improve performance and benefit-based caching shows maximum performance improvement by 12.7%.</a:t>
            </a:r>
          </a:p>
          <a:p>
            <a:endParaRPr lang="en-US" baseline="0" dirty="0"/>
          </a:p>
          <a:p>
            <a:r>
              <a:rPr lang="en-US" baseline="0" dirty="0"/>
              <a:t>The right figure shows the normalized power reduction of our three caching mechanisms over commodity DRAM.</a:t>
            </a:r>
          </a:p>
          <a:p>
            <a:r>
              <a:rPr lang="en-US" baseline="0" dirty="0"/>
              <a:t> All of them reduce power consumption and benefit-based caching shows maximum power reduction by 23%.</a:t>
            </a:r>
            <a:endParaRPr lang="en-US" dirty="0"/>
          </a:p>
          <a:p>
            <a:endParaRPr lang="en-US" dirty="0"/>
          </a:p>
          <a:p>
            <a:pPr defTabSz="931717">
              <a:defRPr/>
            </a:pPr>
            <a:r>
              <a:rPr lang="en-US" baseline="0" dirty="0"/>
              <a:t>Therefore, using near segment as a cache improves performance and reduces power consumption at the cost of 3% area overhead.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1795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4.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78.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1.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3.xml"/></Relationships>
</file>

<file path=ppt/slideLayouts/_rels/slideLayout89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3.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5.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10/26/20</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2020. 10. 26.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2020. 10. 26.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2020. 10. 26.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2020. 10. 26.</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2020. 10. 26.</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2020. 10. 26.</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2020. 10. 26.</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10/26/20</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10/26/20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10/26/20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10/26/20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10/26/20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10/26/20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10/26/20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10/26/20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10/26/20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10/26/20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10/26/20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10/26/20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10/26/20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10/26/20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10/26/20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10/26/20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10/26/20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10/26/20</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10/26/20</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10/26/20</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10/26/20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10/26/20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10/26/20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10/26/20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10/26/20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10/26/20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10/26/20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10/26/20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10/26/20</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10/26/20</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10/26/20</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10/26/20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10/26/20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10/26/20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10/26/20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10/26/20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10/26/20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10/26/20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10/26/20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10/26/20</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10/26/20</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10/26/20</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10/26/20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10/26/20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10/26/20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10/26/20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08496167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61353496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11062288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357484555"/>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17074685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38905001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68470337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1183560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7717038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415121049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47649724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76055632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8690460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306496617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220598266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388320116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58650424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14937596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03484422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197733593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421929073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0916325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1748825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30564017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39267013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6310739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43032898"/>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48105079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81188023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3312448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65431474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86571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18632300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677392991"/>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5813647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68605099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34476449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03426993"/>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27180523"/>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59234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40219201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15449336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140588310"/>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70070122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5965001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57320014"/>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6719959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47759472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30762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774345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796101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45390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695428"/>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8684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1286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05751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14396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634314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9590774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73260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01502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81037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690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29772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84873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50978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86502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454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0108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943562542"/>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92264395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987776973"/>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20582336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752734345"/>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143612095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614113674"/>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3417903886"/>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1039996210"/>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20579763"/>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2455395606"/>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949511410"/>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04802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513139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charset="0"/>
                <a:ea typeface="Arial" charset="0"/>
                <a:cs typeface="Arial"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D3A7DCBA-C183-8B41-90A0-6DFD962BF7FD}" type="slidenum">
              <a:rPr lang="en-US" altLang="en-US"/>
              <a:pPr/>
              <a:t>‹#›</a:t>
            </a:fld>
            <a:endParaRPr lang="en-US" altLang="en-US"/>
          </a:p>
        </p:txBody>
      </p:sp>
    </p:spTree>
    <p:extLst>
      <p:ext uri="{BB962C8B-B14F-4D97-AF65-F5344CB8AC3E}">
        <p14:creationId xmlns:p14="http://schemas.microsoft.com/office/powerpoint/2010/main" val="4033770765"/>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EADBC6-E218-9749-83D0-D418C023158C}" type="slidenum">
              <a:rPr lang="en-US" altLang="en-US"/>
              <a:pPr/>
              <a:t>‹#›</a:t>
            </a:fld>
            <a:endParaRPr lang="en-US" altLang="en-US"/>
          </a:p>
        </p:txBody>
      </p:sp>
    </p:spTree>
    <p:extLst>
      <p:ext uri="{BB962C8B-B14F-4D97-AF65-F5344CB8AC3E}">
        <p14:creationId xmlns:p14="http://schemas.microsoft.com/office/powerpoint/2010/main" val="766570332"/>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4B5091-F527-F846-B0E6-8A00610558CF}" type="slidenum">
              <a:rPr lang="en-US" altLang="en-US"/>
              <a:pPr/>
              <a:t>‹#›</a:t>
            </a:fld>
            <a:endParaRPr lang="en-US" altLang="en-US"/>
          </a:p>
        </p:txBody>
      </p:sp>
    </p:spTree>
    <p:extLst>
      <p:ext uri="{BB962C8B-B14F-4D97-AF65-F5344CB8AC3E}">
        <p14:creationId xmlns:p14="http://schemas.microsoft.com/office/powerpoint/2010/main" val="1525650030"/>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3566FAC6-684A-9245-8840-0A684E5C0892}" type="slidenum">
              <a:rPr lang="en-US" altLang="en-US"/>
              <a:pPr/>
              <a:t>‹#›</a:t>
            </a:fld>
            <a:endParaRPr lang="en-US" altLang="en-US"/>
          </a:p>
        </p:txBody>
      </p:sp>
    </p:spTree>
    <p:extLst>
      <p:ext uri="{BB962C8B-B14F-4D97-AF65-F5344CB8AC3E}">
        <p14:creationId xmlns:p14="http://schemas.microsoft.com/office/powerpoint/2010/main" val="1443660875"/>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206B168E-7910-294E-9278-FD11E61804A0}" type="slidenum">
              <a:rPr lang="en-US" altLang="en-US"/>
              <a:pPr/>
              <a:t>‹#›</a:t>
            </a:fld>
            <a:endParaRPr lang="en-US" altLang="en-US"/>
          </a:p>
        </p:txBody>
      </p:sp>
    </p:spTree>
    <p:extLst>
      <p:ext uri="{BB962C8B-B14F-4D97-AF65-F5344CB8AC3E}">
        <p14:creationId xmlns:p14="http://schemas.microsoft.com/office/powerpoint/2010/main" val="1549131694"/>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EA08563-1837-0448-940A-95C1DD1C7A24}" type="slidenum">
              <a:rPr lang="en-US" altLang="en-US"/>
              <a:pPr/>
              <a:t>‹#›</a:t>
            </a:fld>
            <a:endParaRPr lang="en-US" altLang="en-US"/>
          </a:p>
        </p:txBody>
      </p:sp>
    </p:spTree>
    <p:extLst>
      <p:ext uri="{BB962C8B-B14F-4D97-AF65-F5344CB8AC3E}">
        <p14:creationId xmlns:p14="http://schemas.microsoft.com/office/powerpoint/2010/main" val="4183399816"/>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A138FEB-0220-8F40-B141-083F92526A24}" type="slidenum">
              <a:rPr lang="en-US" altLang="en-US"/>
              <a:pPr/>
              <a:t>‹#›</a:t>
            </a:fld>
            <a:endParaRPr lang="en-US" altLang="en-US"/>
          </a:p>
        </p:txBody>
      </p:sp>
    </p:spTree>
    <p:extLst>
      <p:ext uri="{BB962C8B-B14F-4D97-AF65-F5344CB8AC3E}">
        <p14:creationId xmlns:p14="http://schemas.microsoft.com/office/powerpoint/2010/main" val="235181997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B85F1E1-4E96-7648-9FF9-1E2FF1A018C5}" type="slidenum">
              <a:rPr lang="en-US" altLang="en-US"/>
              <a:pPr/>
              <a:t>‹#›</a:t>
            </a:fld>
            <a:endParaRPr lang="en-US" altLang="en-US"/>
          </a:p>
        </p:txBody>
      </p:sp>
    </p:spTree>
    <p:extLst>
      <p:ext uri="{BB962C8B-B14F-4D97-AF65-F5344CB8AC3E}">
        <p14:creationId xmlns:p14="http://schemas.microsoft.com/office/powerpoint/2010/main" val="4187985966"/>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028D7F92-C12C-EF45-9367-36B78FAF3EAF}" type="slidenum">
              <a:rPr lang="en-US" altLang="en-US"/>
              <a:pPr/>
              <a:t>‹#›</a:t>
            </a:fld>
            <a:endParaRPr lang="en-US" altLang="en-US"/>
          </a:p>
        </p:txBody>
      </p:sp>
    </p:spTree>
    <p:extLst>
      <p:ext uri="{BB962C8B-B14F-4D97-AF65-F5344CB8AC3E}">
        <p14:creationId xmlns:p14="http://schemas.microsoft.com/office/powerpoint/2010/main" val="3713990285"/>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0F532642-5A6A-9B4A-9D8A-C48DB28F3013}" type="slidenum">
              <a:rPr lang="en-US" altLang="en-US"/>
              <a:pPr/>
              <a:t>‹#›</a:t>
            </a:fld>
            <a:endParaRPr lang="en-US" altLang="en-US"/>
          </a:p>
        </p:txBody>
      </p:sp>
    </p:spTree>
    <p:extLst>
      <p:ext uri="{BB962C8B-B14F-4D97-AF65-F5344CB8AC3E}">
        <p14:creationId xmlns:p14="http://schemas.microsoft.com/office/powerpoint/2010/main" val="3129802159"/>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C2D5E10-3460-A148-95EA-8279587B97D8}" type="slidenum">
              <a:rPr lang="en-US" altLang="en-US"/>
              <a:pPr/>
              <a:t>‹#›</a:t>
            </a:fld>
            <a:endParaRPr lang="en-US" altLang="en-US"/>
          </a:p>
        </p:txBody>
      </p:sp>
    </p:spTree>
    <p:extLst>
      <p:ext uri="{BB962C8B-B14F-4D97-AF65-F5344CB8AC3E}">
        <p14:creationId xmlns:p14="http://schemas.microsoft.com/office/powerpoint/2010/main" val="2390363147"/>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A2F47BF-2E15-9244-A7ED-4945DA8BCDB7}" type="slidenum">
              <a:rPr lang="en-US" altLang="en-US"/>
              <a:pPr/>
              <a:t>‹#›</a:t>
            </a:fld>
            <a:endParaRPr lang="en-US" altLang="en-US"/>
          </a:p>
        </p:txBody>
      </p:sp>
    </p:spTree>
    <p:extLst>
      <p:ext uri="{BB962C8B-B14F-4D97-AF65-F5344CB8AC3E}">
        <p14:creationId xmlns:p14="http://schemas.microsoft.com/office/powerpoint/2010/main" val="3845954325"/>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2355159669"/>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1950108591"/>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330431520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2194265763"/>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3261077975"/>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2891902596"/>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875279254"/>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005813371"/>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3428957441"/>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1017149342"/>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2971946729"/>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2247809248"/>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532664424"/>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013330960"/>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780721335"/>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994295624"/>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29640177"/>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883942028"/>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74944274"/>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847208058"/>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856979627"/>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557915780"/>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23170555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89979743"/>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98847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284184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266254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74350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21448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21186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3532761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3274990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153522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143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394393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471314197"/>
      </p:ext>
    </p:extLst>
  </p:cSld>
  <p:clrMapOvr>
    <a:masterClrMapping/>
  </p:clrMapOvr>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325289568"/>
      </p:ext>
    </p:extLst>
  </p:cSld>
  <p:clrMapOvr>
    <a:masterClrMapping/>
  </p:clrMapOvr>
  <p:transition/>
</p:sldLayout>
</file>

<file path=ppt/slideLayouts/slideLayout8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414421555"/>
      </p:ext>
    </p:extLst>
  </p:cSld>
  <p:clrMapOvr>
    <a:masterClrMapping/>
  </p:clrMapOvr>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3037744900"/>
      </p:ext>
    </p:extLst>
  </p:cSld>
  <p:clrMapOvr>
    <a:masterClrMapping/>
  </p:clrMapOvr>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659946399"/>
      </p:ext>
    </p:extLst>
  </p:cSld>
  <p:clrMapOvr>
    <a:masterClrMapping/>
  </p:clrMapOvr>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3009178981"/>
      </p:ext>
    </p:extLst>
  </p:cSld>
  <p:clrMapOvr>
    <a:masterClrMapping/>
  </p:clrMapOvr>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1770407615"/>
      </p:ext>
    </p:extLst>
  </p:cSld>
  <p:clrMapOvr>
    <a:masterClrMapping/>
  </p:clrMapOvr>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2540976149"/>
      </p:ext>
    </p:extLst>
  </p:cSld>
  <p:clrMapOvr>
    <a:masterClrMapping/>
  </p:clrMapOvr>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89417523"/>
      </p:ext>
    </p:extLst>
  </p:cSld>
  <p:clrMapOvr>
    <a:masterClrMapping/>
  </p:clrMapOvr>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15433718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3795252601"/>
      </p:ext>
    </p:extLst>
  </p:cSld>
  <p:clrMapOvr>
    <a:masterClrMapping/>
  </p:clrMapOvr>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3005245716"/>
      </p:ext>
    </p:extLst>
  </p:cSld>
  <p:clrMapOvr>
    <a:masterClrMapping/>
  </p:clrMapOvr>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35082535"/>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57703188"/>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10528442"/>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rPr>
              <a:pPr/>
              <a:t>10/26/20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8177979"/>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rPr>
              <a:pPr/>
              <a:t>10/26/20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59182515"/>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rPr>
              <a:pPr/>
              <a:t>10/26/20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80655088"/>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rPr>
              <a:pPr/>
              <a:t>10/26/20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61578780"/>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rPr>
              <a:pPr/>
              <a:t>10/26/20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226441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rPr>
              <a:pPr/>
              <a:t>10/26/20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33724387"/>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9086202"/>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2260044"/>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122466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752462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4139997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rPr>
              <a:pPr/>
              <a:t>10/26/20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274347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rPr>
              <a:pPr/>
              <a:t>10/26/20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820900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rPr>
              <a:pPr/>
              <a:t>10/26/20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164226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rPr>
              <a:pPr/>
              <a:t>10/26/20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410079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rPr>
              <a:pPr/>
              <a:t>10/26/20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237161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rPr>
              <a:pPr/>
              <a:t>10/26/20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907195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173523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4953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01"/>
            <a:ext cx="8839200" cy="3048001"/>
          </a:xfrm>
        </p:spPr>
        <p:txBody>
          <a:bodyPr/>
          <a:lstStyle>
            <a:lvl1pPr algn="ctr">
              <a:defRPr sz="3600" spc="-90" baseline="0">
                <a:solidFill>
                  <a:schemeClr val="accent5">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52400" y="3886200"/>
            <a:ext cx="8839200" cy="2209800"/>
          </a:xfrm>
        </p:spPr>
        <p:txBody>
          <a:bodyPr anchor="ctr" anchorCtr="0"/>
          <a:lstStyle>
            <a:lvl1pPr marL="0" indent="0" algn="ctr">
              <a:buNone/>
              <a:defRPr>
                <a:solidFill>
                  <a:srgbClr val="69696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solidFill>
                  <a:srgbClr val="D4D4D4"/>
                </a:solidFill>
              </a:defRPr>
            </a:lvl1pPr>
          </a:lstStyle>
          <a:p>
            <a:r>
              <a:rPr lang="en-US" altLang="en-US" dirty="0"/>
              <a:t>Page </a:t>
            </a:r>
            <a:fld id="{C0114C80-A684-4FC2-9290-3D6457BFA549}" type="slidenum">
              <a:rPr lang="en-US" altLang="en-US" smtClean="0"/>
              <a:pPr/>
              <a:t>‹#›</a:t>
            </a:fld>
            <a:r>
              <a:rPr lang="en-US" altLang="en-US" dirty="0"/>
              <a:t> of 25</a:t>
            </a:r>
          </a:p>
        </p:txBody>
      </p:sp>
      <p:sp>
        <p:nvSpPr>
          <p:cNvPr id="12" name="Rectangle 11"/>
          <p:cNvSpPr>
            <a:spLocks noChangeAspect="1"/>
          </p:cNvSpPr>
          <p:nvPr userDrawn="1"/>
        </p:nvSpPr>
        <p:spPr>
          <a:xfrm>
            <a:off x="5848919" y="222528"/>
            <a:ext cx="1326783" cy="219456"/>
          </a:xfrm>
          <a:prstGeom prst="rect">
            <a:avLst/>
          </a:prstGeom>
          <a:blipFill dpi="0" rotWithShape="1">
            <a:blip r:embed="rId2" cstate="screen">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152" y="237744"/>
            <a:ext cx="2724912" cy="242414"/>
          </a:xfrm>
          <a:prstGeom prst="rect">
            <a:avLst/>
          </a:prstGeom>
        </p:spPr>
      </p:pic>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46224" y="172236"/>
            <a:ext cx="1354535" cy="320040"/>
          </a:xfrm>
          <a:prstGeom prst="rect">
            <a:avLst/>
          </a:prstGeom>
        </p:spPr>
      </p:pic>
    </p:spTree>
    <p:extLst>
      <p:ext uri="{BB962C8B-B14F-4D97-AF65-F5344CB8AC3E}">
        <p14:creationId xmlns:p14="http://schemas.microsoft.com/office/powerpoint/2010/main" val="2667886669"/>
      </p:ext>
    </p:extLst>
  </p:cSld>
  <p:clrMapOvr>
    <a:masterClrMapping/>
  </p:clrMapOvr>
  <p:transition>
    <p:fade/>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40404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a:xfrm>
            <a:off x="2171700" y="6096000"/>
            <a:ext cx="6972300" cy="228600"/>
          </a:xfrm>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56E643E9-8232-44D4-8A76-E691A7C80D3B}" type="slidenum">
              <a:rPr lang="en-US" altLang="en-US"/>
              <a:pPr/>
              <a:t>‹#›</a:t>
            </a:fld>
            <a:r>
              <a:rPr lang="en-US" altLang="en-US" dirty="0"/>
              <a:t> of 25</a:t>
            </a:r>
          </a:p>
        </p:txBody>
      </p:sp>
    </p:spTree>
    <p:extLst>
      <p:ext uri="{BB962C8B-B14F-4D97-AF65-F5344CB8AC3E}">
        <p14:creationId xmlns:p14="http://schemas.microsoft.com/office/powerpoint/2010/main" val="1512576907"/>
      </p:ext>
    </p:extLst>
  </p:cSld>
  <p:clrMapOvr>
    <a:masterClrMapping/>
  </p:clrMapOvr>
  <p:transition>
    <p:fade/>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userDrawn="1"/>
        </p:nvSpPr>
        <p:spPr>
          <a:xfrm>
            <a:off x="0" y="609600"/>
            <a:ext cx="9144000" cy="6202363"/>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98500" y="685800"/>
            <a:ext cx="7772400" cy="5334000"/>
          </a:xfrm>
        </p:spPr>
        <p:txBody>
          <a:bodyPr anchorCtr="1"/>
          <a:lstStyle>
            <a:lvl1pPr algn="ctr">
              <a:defRPr sz="3600" b="0" cap="none" spc="-150" baseline="0">
                <a:solidFill>
                  <a:schemeClr val="accent5">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698500" y="4572000"/>
            <a:ext cx="7772400" cy="82550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0"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11" name="Slide Number Placeholder 5"/>
          <p:cNvSpPr>
            <a:spLocks noGrp="1"/>
          </p:cNvSpPr>
          <p:nvPr>
            <p:ph type="sldNum" sz="quarter" idx="11"/>
          </p:nvPr>
        </p:nvSpPr>
        <p:spPr/>
        <p:txBody>
          <a:bodyPr/>
          <a:lstStyle>
            <a:lvl1pPr>
              <a:defRPr/>
            </a:lvl1pPr>
          </a:lstStyle>
          <a:p>
            <a:r>
              <a:rPr lang="en-US" altLang="en-US" dirty="0"/>
              <a:t>Page </a:t>
            </a:r>
            <a:fld id="{1252D094-1F6F-4D58-85D9-7DD94883DE43}" type="slidenum">
              <a:rPr lang="en-US" altLang="en-US"/>
              <a:pPr/>
              <a:t>‹#›</a:t>
            </a:fld>
            <a:r>
              <a:rPr lang="en-US" altLang="en-US" dirty="0"/>
              <a:t> of 25</a:t>
            </a:r>
          </a:p>
        </p:txBody>
      </p:sp>
    </p:spTree>
    <p:extLst>
      <p:ext uri="{BB962C8B-B14F-4D97-AF65-F5344CB8AC3E}">
        <p14:creationId xmlns:p14="http://schemas.microsoft.com/office/powerpoint/2010/main" val="2749338676"/>
      </p:ext>
    </p:extLst>
  </p:cSld>
  <p:clrMapOvr>
    <a:masterClrMapping/>
  </p:clrMapOvr>
  <p:transition>
    <p:fade/>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838200"/>
            <a:ext cx="43434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0"/>
            <a:ext cx="43434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D2B8100E-AEB3-45CD-B31C-E5D9AB46F8E2}" type="slidenum">
              <a:rPr lang="en-US" altLang="en-US"/>
              <a:pPr/>
              <a:t>‹#›</a:t>
            </a:fld>
            <a:r>
              <a:rPr lang="en-US" altLang="en-US" dirty="0"/>
              <a:t> of 25</a:t>
            </a:r>
          </a:p>
        </p:txBody>
      </p:sp>
    </p:spTree>
    <p:extLst>
      <p:ext uri="{BB962C8B-B14F-4D97-AF65-F5344CB8AC3E}">
        <p14:creationId xmlns:p14="http://schemas.microsoft.com/office/powerpoint/2010/main" val="685814860"/>
      </p:ext>
    </p:extLst>
  </p:cSld>
  <p:clrMapOvr>
    <a:masterClrMapping/>
  </p:clrMapOvr>
  <p:transition>
    <p:fade/>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2400" y="838200"/>
            <a:ext cx="4344988" cy="6858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52400" y="1524000"/>
            <a:ext cx="4344988" cy="4419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838200"/>
            <a:ext cx="4346575" cy="6858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524000"/>
            <a:ext cx="4346575" cy="4419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8" name="Slide Number Placeholder 5"/>
          <p:cNvSpPr>
            <a:spLocks noGrp="1"/>
          </p:cNvSpPr>
          <p:nvPr>
            <p:ph type="sldNum" sz="quarter" idx="11"/>
          </p:nvPr>
        </p:nvSpPr>
        <p:spPr/>
        <p:txBody>
          <a:bodyPr/>
          <a:lstStyle>
            <a:lvl1pPr>
              <a:defRPr/>
            </a:lvl1pPr>
          </a:lstStyle>
          <a:p>
            <a:r>
              <a:rPr lang="en-US" altLang="en-US" dirty="0"/>
              <a:t>Page </a:t>
            </a:r>
            <a:fld id="{B98A4ED6-624C-4BEA-BCDE-327289EF7D9F}" type="slidenum">
              <a:rPr lang="en-US" altLang="en-US"/>
              <a:pPr/>
              <a:t>‹#›</a:t>
            </a:fld>
            <a:r>
              <a:rPr lang="en-US" altLang="en-US" dirty="0"/>
              <a:t> of 25</a:t>
            </a:r>
          </a:p>
        </p:txBody>
      </p:sp>
    </p:spTree>
    <p:extLst>
      <p:ext uri="{BB962C8B-B14F-4D97-AF65-F5344CB8AC3E}">
        <p14:creationId xmlns:p14="http://schemas.microsoft.com/office/powerpoint/2010/main" val="4026908563"/>
      </p:ext>
    </p:extLst>
  </p:cSld>
  <p:clrMapOvr>
    <a:masterClrMapping/>
  </p:clrMapOvr>
  <p:transition>
    <p:fade/>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4" name="Slide Number Placeholder 5"/>
          <p:cNvSpPr>
            <a:spLocks noGrp="1"/>
          </p:cNvSpPr>
          <p:nvPr>
            <p:ph type="sldNum" sz="quarter" idx="11"/>
          </p:nvPr>
        </p:nvSpPr>
        <p:spPr/>
        <p:txBody>
          <a:bodyPr/>
          <a:lstStyle>
            <a:lvl1pPr>
              <a:defRPr/>
            </a:lvl1pPr>
          </a:lstStyle>
          <a:p>
            <a:r>
              <a:rPr lang="en-US" altLang="en-US" dirty="0"/>
              <a:t>Page </a:t>
            </a:r>
            <a:fld id="{AB72A377-ED4A-4672-A396-DD11146850F5}" type="slidenum">
              <a:rPr lang="en-US" altLang="en-US"/>
              <a:pPr/>
              <a:t>‹#›</a:t>
            </a:fld>
            <a:r>
              <a:rPr lang="en-US" altLang="en-US" dirty="0"/>
              <a:t> of 25</a:t>
            </a:r>
          </a:p>
        </p:txBody>
      </p:sp>
    </p:spTree>
    <p:extLst>
      <p:ext uri="{BB962C8B-B14F-4D97-AF65-F5344CB8AC3E}">
        <p14:creationId xmlns:p14="http://schemas.microsoft.com/office/powerpoint/2010/main" val="355009759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3" name="Slide Number Placeholder 5"/>
          <p:cNvSpPr>
            <a:spLocks noGrp="1"/>
          </p:cNvSpPr>
          <p:nvPr>
            <p:ph type="sldNum" sz="quarter" idx="11"/>
          </p:nvPr>
        </p:nvSpPr>
        <p:spPr/>
        <p:txBody>
          <a:bodyPr/>
          <a:lstStyle>
            <a:lvl1pPr>
              <a:defRPr/>
            </a:lvl1pPr>
          </a:lstStyle>
          <a:p>
            <a:r>
              <a:rPr lang="en-US" altLang="en-US" dirty="0"/>
              <a:t>Page </a:t>
            </a:r>
            <a:fld id="{A4A31649-8929-48A0-9489-E8D4C8D91F05}" type="slidenum">
              <a:rPr lang="en-US" altLang="en-US"/>
              <a:pPr/>
              <a:t>‹#›</a:t>
            </a:fld>
            <a:r>
              <a:rPr lang="en-US" altLang="en-US" dirty="0"/>
              <a:t> of 25</a:t>
            </a:r>
          </a:p>
        </p:txBody>
      </p:sp>
    </p:spTree>
    <p:extLst>
      <p:ext uri="{BB962C8B-B14F-4D97-AF65-F5344CB8AC3E}">
        <p14:creationId xmlns:p14="http://schemas.microsoft.com/office/powerpoint/2010/main" val="333606693"/>
      </p:ext>
    </p:extLst>
  </p:cSld>
  <p:clrMapOvr>
    <a:masterClrMapping/>
  </p:clrMapOvr>
  <p:transition>
    <p:fade/>
  </p:transition>
</p:sldLayout>
</file>

<file path=ppt/slideLayouts/slideLayout8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1" y="838200"/>
            <a:ext cx="3313113" cy="114300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575050" y="838201"/>
            <a:ext cx="5416550" cy="510540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401" y="1981200"/>
            <a:ext cx="3313113" cy="39624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3E8FA7CC-2CE5-41D8-B4C4-AD442D4B12B0}" type="slidenum">
              <a:rPr lang="en-US" altLang="en-US"/>
              <a:pPr/>
              <a:t>‹#›</a:t>
            </a:fld>
            <a:r>
              <a:rPr lang="en-US" altLang="en-US" dirty="0"/>
              <a:t> of 25</a:t>
            </a:r>
          </a:p>
        </p:txBody>
      </p:sp>
    </p:spTree>
    <p:extLst>
      <p:ext uri="{BB962C8B-B14F-4D97-AF65-F5344CB8AC3E}">
        <p14:creationId xmlns:p14="http://schemas.microsoft.com/office/powerpoint/2010/main" val="4107116414"/>
      </p:ext>
    </p:extLst>
  </p:cSld>
  <p:clrMapOvr>
    <a:masterClrMapping/>
  </p:clrMapOvr>
  <p:transition>
    <p:fade/>
  </p:transition>
</p:sldLayout>
</file>

<file path=ppt/slideLayouts/slideLayout8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762001"/>
            <a:ext cx="5486400" cy="381000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1387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FC7E1FD5-A6B1-43EF-B5D9-E1445DE766F6}" type="slidenum">
              <a:rPr lang="en-US" altLang="en-US"/>
              <a:pPr/>
              <a:t>‹#›</a:t>
            </a:fld>
            <a:r>
              <a:rPr lang="en-US" altLang="en-US" dirty="0"/>
              <a:t> of 25</a:t>
            </a:r>
          </a:p>
        </p:txBody>
      </p:sp>
    </p:spTree>
    <p:extLst>
      <p:ext uri="{BB962C8B-B14F-4D97-AF65-F5344CB8AC3E}">
        <p14:creationId xmlns:p14="http://schemas.microsoft.com/office/powerpoint/2010/main" val="4105931988"/>
      </p:ext>
    </p:extLst>
  </p:cSld>
  <p:clrMapOvr>
    <a:masterClrMapping/>
  </p:clrMapOvr>
  <p:transition>
    <p:fade/>
  </p:transition>
</p:sldLayout>
</file>

<file path=ppt/slideLayouts/slideLayout8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D0BF8F6E-232C-4479-8873-848D6BC8E6C3}" type="slidenum">
              <a:rPr lang="en-US" altLang="en-US"/>
              <a:pPr/>
              <a:t>‹#›</a:t>
            </a:fld>
            <a:r>
              <a:rPr lang="en-US" altLang="en-US" dirty="0"/>
              <a:t> of 25</a:t>
            </a:r>
          </a:p>
        </p:txBody>
      </p:sp>
    </p:spTree>
    <p:extLst>
      <p:ext uri="{BB962C8B-B14F-4D97-AF65-F5344CB8AC3E}">
        <p14:creationId xmlns:p14="http://schemas.microsoft.com/office/powerpoint/2010/main" val="2101119473"/>
      </p:ext>
    </p:extLst>
  </p:cSld>
  <p:clrMapOvr>
    <a:masterClrMapping/>
  </p:clrMapOvr>
  <p:transition>
    <p:fade/>
  </p:transition>
</p:sldLayout>
</file>

<file path=ppt/slideLayouts/slideLayout8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838202"/>
            <a:ext cx="2057400" cy="51054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838201"/>
            <a:ext cx="6629400" cy="51054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8C84A859-EC2B-4CC2-841B-A4A94D4856AA}" type="slidenum">
              <a:rPr lang="en-US" altLang="en-US"/>
              <a:pPr/>
              <a:t>‹#›</a:t>
            </a:fld>
            <a:r>
              <a:rPr lang="en-US" altLang="en-US" dirty="0"/>
              <a:t> of 25</a:t>
            </a:r>
          </a:p>
        </p:txBody>
      </p:sp>
    </p:spTree>
    <p:extLst>
      <p:ext uri="{BB962C8B-B14F-4D97-AF65-F5344CB8AC3E}">
        <p14:creationId xmlns:p14="http://schemas.microsoft.com/office/powerpoint/2010/main" val="1325367723"/>
      </p:ext>
    </p:extLst>
  </p:cSld>
  <p:clrMapOvr>
    <a:masterClrMapping/>
  </p:clrMapOvr>
  <p:transition>
    <p:fade/>
  </p:transition>
</p:sldLayout>
</file>

<file path=ppt/slideLayouts/slideLayout8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708447603"/>
      </p:ext>
    </p:extLst>
  </p:cSld>
  <p:clrMapOvr>
    <a:masterClrMapping/>
  </p:clrMapOvr>
  <p:transition/>
</p:sldLayout>
</file>

<file path=ppt/slideLayouts/slideLayout8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993620200"/>
      </p:ext>
    </p:extLst>
  </p:cSld>
  <p:clrMapOvr>
    <a:masterClrMapping/>
  </p:clrMapOvr>
  <p:transition/>
</p:sldLayout>
</file>

<file path=ppt/slideLayouts/slideLayout8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565469553"/>
      </p:ext>
    </p:extLst>
  </p:cSld>
  <p:clrMapOvr>
    <a:masterClrMapping/>
  </p:clrMapOvr>
  <p:transition/>
</p:sldLayout>
</file>

<file path=ppt/slideLayouts/slideLayout8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099732992"/>
      </p:ext>
    </p:extLst>
  </p:cSld>
  <p:clrMapOvr>
    <a:masterClrMapping/>
  </p:clrMapOvr>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8510390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912753040"/>
      </p:ext>
    </p:extLst>
  </p:cSld>
  <p:clrMapOvr>
    <a:masterClrMapping/>
  </p:clrMapOvr>
  <p:transition/>
</p:sldLayout>
</file>

<file path=ppt/slideLayouts/slideLayout8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640819326"/>
      </p:ext>
    </p:extLst>
  </p:cSld>
  <p:clrMapOvr>
    <a:masterClrMapping/>
  </p:clrMapOvr>
  <p:transition/>
</p:sldLayout>
</file>

<file path=ppt/slideLayouts/slideLayout8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745847332"/>
      </p:ext>
    </p:extLst>
  </p:cSld>
  <p:clrMapOvr>
    <a:masterClrMapping/>
  </p:clrMapOvr>
  <p:transition/>
</p:sldLayout>
</file>

<file path=ppt/slideLayouts/slideLayout8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064113180"/>
      </p:ext>
    </p:extLst>
  </p:cSld>
  <p:clrMapOvr>
    <a:masterClrMapping/>
  </p:clrMapOvr>
  <p:transition/>
</p:sldLayout>
</file>

<file path=ppt/slideLayouts/slideLayout8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109467496"/>
      </p:ext>
    </p:extLst>
  </p:cSld>
  <p:clrMapOvr>
    <a:masterClrMapping/>
  </p:clrMapOvr>
  <p:transition/>
</p:sldLayout>
</file>

<file path=ppt/slideLayouts/slideLayout8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546236976"/>
      </p:ext>
    </p:extLst>
  </p:cSld>
  <p:clrMapOvr>
    <a:masterClrMapping/>
  </p:clrMapOvr>
  <p:transition/>
</p:sldLayout>
</file>

<file path=ppt/slideLayouts/slideLayout8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979157760"/>
      </p:ext>
    </p:extLst>
  </p:cSld>
  <p:clrMapOvr>
    <a:masterClrMapping/>
  </p:clrMapOvr>
  <p:transition/>
</p:sldLayout>
</file>

<file path=ppt/slideLayouts/slideLayout8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293880914"/>
      </p:ext>
    </p:extLst>
  </p:cSld>
  <p:clrMapOvr>
    <a:masterClrMapping/>
  </p:clrMapOvr>
  <p:transition/>
</p:sldLayout>
</file>

<file path=ppt/slideLayouts/slideLayout8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10/26/20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73214887"/>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917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999395"/>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10/26/20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6028861"/>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10/26/20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2082109"/>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10/26/20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449263"/>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10/26/20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9858966"/>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10/26/20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6905354"/>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10/26/20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606102"/>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4373635"/>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10/26/20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7933754"/>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552975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785540071"/>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58325"/>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858772"/>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979818"/>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102023"/>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1536819957"/>
      </p:ext>
    </p:extLst>
  </p:cSld>
  <p:clrMapOvr>
    <a:masterClrMapping/>
  </p:clrMapOvr>
  <p:transition/>
</p:sldLayout>
</file>

<file path=ppt/slideLayouts/slideLayout8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484388292"/>
      </p:ext>
    </p:extLst>
  </p:cSld>
  <p:clrMapOvr>
    <a:masterClrMapping/>
  </p:clrMapOvr>
  <p:transition/>
</p:sldLayout>
</file>

<file path=ppt/slideLayouts/slideLayout8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3389137839"/>
      </p:ext>
    </p:extLst>
  </p:cSld>
  <p:clrMapOvr>
    <a:masterClrMapping/>
  </p:clrMapOvr>
  <p:transition/>
</p:sldLayout>
</file>

<file path=ppt/slideLayouts/slideLayout8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1023452650"/>
      </p:ext>
    </p:extLst>
  </p:cSld>
  <p:clrMapOvr>
    <a:masterClrMapping/>
  </p:clrMapOvr>
  <p:transition/>
</p:sldLayout>
</file>

<file path=ppt/slideLayouts/slideLayout8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291049873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8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2843489046"/>
      </p:ext>
    </p:extLst>
  </p:cSld>
  <p:clrMapOvr>
    <a:masterClrMapping/>
  </p:clrMapOvr>
  <p:transition/>
</p:sldLayout>
</file>

<file path=ppt/slideLayouts/slideLayout8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1945983588"/>
      </p:ext>
    </p:extLst>
  </p:cSld>
  <p:clrMapOvr>
    <a:masterClrMapping/>
  </p:clrMapOvr>
  <p:transition/>
</p:sldLayout>
</file>

<file path=ppt/slideLayouts/slideLayout8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371047030"/>
      </p:ext>
    </p:extLst>
  </p:cSld>
  <p:clrMapOvr>
    <a:masterClrMapping/>
  </p:clrMapOvr>
  <p:transition/>
</p:sldLayout>
</file>

<file path=ppt/slideLayouts/slideLayout8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614236399"/>
      </p:ext>
    </p:extLst>
  </p:cSld>
  <p:clrMapOvr>
    <a:masterClrMapping/>
  </p:clrMapOvr>
  <p:transition/>
</p:sldLayout>
</file>

<file path=ppt/slideLayouts/slideLayout8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3170045950"/>
      </p:ext>
    </p:extLst>
  </p:cSld>
  <p:clrMapOvr>
    <a:masterClrMapping/>
  </p:clrMapOvr>
  <p:transition/>
</p:sldLayout>
</file>

<file path=ppt/slideLayouts/slideLayout8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3950349099"/>
      </p:ext>
    </p:extLst>
  </p:cSld>
  <p:clrMapOvr>
    <a:masterClrMapping/>
  </p:clrMapOvr>
  <p:transition/>
</p:sldLayout>
</file>

<file path=ppt/slideLayouts/slideLayout89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1566403755"/>
      </p:ext>
    </p:extLst>
  </p:cSld>
  <p:clrMapOvr>
    <a:masterClrMapping/>
  </p:clrMapOvr>
  <p:transition/>
</p:sldLayout>
</file>

<file path=ppt/slideLayouts/slideLayout8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 picture containing clipart&#10;&#10;Description automatically generated">
            <a:extLst>
              <a:ext uri="{FF2B5EF4-FFF2-40B4-BE49-F238E27FC236}">
                <a16:creationId xmlns:a16="http://schemas.microsoft.com/office/drawing/2014/main" id="{D9E0F28C-2089-4620-91BE-AFAEEE53EE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2718658398"/>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686800" cy="838200"/>
          </a:xfrm>
        </p:spPr>
        <p:txBody>
          <a:bodyPr>
            <a:normAutofit/>
          </a:bodyPr>
          <a:lstStyle>
            <a:lvl1pPr>
              <a:defRPr sz="405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28600" y="1143000"/>
            <a:ext cx="8686800" cy="5061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40833821-0C23-4738-BE09-9953AA957A9E}"/>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9" name="Picture 8" descr="A picture containing clipart&#10;&#10;Description automatically generated">
            <a:extLst>
              <a:ext uri="{FF2B5EF4-FFF2-40B4-BE49-F238E27FC236}">
                <a16:creationId xmlns:a16="http://schemas.microsoft.com/office/drawing/2014/main" id="{1A634E86-7456-496B-8049-F77EC1E7CE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1569884882"/>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508462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263504932"/>
      </p:ext>
    </p:extLst>
  </p:cSld>
  <p:clrMapOvr>
    <a:masterClrMapping/>
  </p:clrMapOvr>
  <p:hf hdr="0" ftr="0" dt="0"/>
</p:sldLayout>
</file>

<file path=ppt/slideLayouts/slideLayout9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490039547"/>
      </p:ext>
    </p:extLst>
  </p:cSld>
  <p:clrMapOvr>
    <a:masterClrMapping/>
  </p:clrMapOvr>
  <p:hf hdr="0" ftr="0" dt="0"/>
</p:sldLayout>
</file>

<file path=ppt/slideLayouts/slideLayout9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410959721"/>
      </p:ext>
    </p:extLst>
  </p:cSld>
  <p:clrMapOvr>
    <a:masterClrMapping/>
  </p:clrMapOvr>
  <p:hf hdr="0" ftr="0" dt="0"/>
</p:sldLayout>
</file>

<file path=ppt/slideLayouts/slideLayout9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406608048"/>
      </p:ext>
    </p:extLst>
  </p:cSld>
  <p:clrMapOvr>
    <a:masterClrMapping/>
  </p:clrMapOvr>
  <p:hf hdr="0" ftr="0" dt="0"/>
</p:sldLayout>
</file>

<file path=ppt/slideLayouts/slideLayout9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434688952"/>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168910143"/>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688848455"/>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871980027"/>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2422634"/>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10751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7519265"/>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9733640"/>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1138317"/>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4426929"/>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606662"/>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367057"/>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2935547"/>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7101813"/>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3414611"/>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515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408745664"/>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1090338"/>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5870631"/>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extLst>
      <p:ext uri="{BB962C8B-B14F-4D97-AF65-F5344CB8AC3E}">
        <p14:creationId xmlns:p14="http://schemas.microsoft.com/office/powerpoint/2010/main" val="3669861593"/>
      </p:ext>
    </p:extLst>
  </p:cSld>
  <p:clrMapOvr>
    <a:masterClrMapping/>
  </p:clrMapOvr>
  <p:transition/>
</p:sldLayout>
</file>

<file path=ppt/slideLayouts/slideLayout9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extLst>
      <p:ext uri="{BB962C8B-B14F-4D97-AF65-F5344CB8AC3E}">
        <p14:creationId xmlns:p14="http://schemas.microsoft.com/office/powerpoint/2010/main" val="134450037"/>
      </p:ext>
    </p:extLst>
  </p:cSld>
  <p:clrMapOvr>
    <a:masterClrMapping/>
  </p:clrMapOvr>
  <p:transition/>
</p:sldLayout>
</file>

<file path=ppt/slideLayouts/slideLayout9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extLst>
      <p:ext uri="{BB962C8B-B14F-4D97-AF65-F5344CB8AC3E}">
        <p14:creationId xmlns:p14="http://schemas.microsoft.com/office/powerpoint/2010/main" val="1064580612"/>
      </p:ext>
    </p:extLst>
  </p:cSld>
  <p:clrMapOvr>
    <a:masterClrMapping/>
  </p:clrMapOvr>
  <p:transition/>
</p:sldLayout>
</file>

<file path=ppt/slideLayouts/slideLayout9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extLst>
      <p:ext uri="{BB962C8B-B14F-4D97-AF65-F5344CB8AC3E}">
        <p14:creationId xmlns:p14="http://schemas.microsoft.com/office/powerpoint/2010/main" val="3360622150"/>
      </p:ext>
    </p:extLst>
  </p:cSld>
  <p:clrMapOvr>
    <a:masterClrMapping/>
  </p:clrMapOvr>
  <p:transition/>
</p:sldLayout>
</file>

<file path=ppt/slideLayouts/slideLayout9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extLst>
      <p:ext uri="{BB962C8B-B14F-4D97-AF65-F5344CB8AC3E}">
        <p14:creationId xmlns:p14="http://schemas.microsoft.com/office/powerpoint/2010/main" val="3825790000"/>
      </p:ext>
    </p:extLst>
  </p:cSld>
  <p:clrMapOvr>
    <a:masterClrMapping/>
  </p:clrMapOvr>
  <p:transition/>
</p:sldLayout>
</file>

<file path=ppt/slideLayouts/slideLayout9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extLst>
      <p:ext uri="{BB962C8B-B14F-4D97-AF65-F5344CB8AC3E}">
        <p14:creationId xmlns:p14="http://schemas.microsoft.com/office/powerpoint/2010/main" val="3839668887"/>
      </p:ext>
    </p:extLst>
  </p:cSld>
  <p:clrMapOvr>
    <a:masterClrMapping/>
  </p:clrMapOvr>
  <p:transition/>
</p:sldLayout>
</file>

<file path=ppt/slideLayouts/slideLayout9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extLst>
      <p:ext uri="{BB962C8B-B14F-4D97-AF65-F5344CB8AC3E}">
        <p14:creationId xmlns:p14="http://schemas.microsoft.com/office/powerpoint/2010/main" val="37882014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extLst>
      <p:ext uri="{BB962C8B-B14F-4D97-AF65-F5344CB8AC3E}">
        <p14:creationId xmlns:p14="http://schemas.microsoft.com/office/powerpoint/2010/main" val="3828807734"/>
      </p:ext>
    </p:extLst>
  </p:cSld>
  <p:clrMapOvr>
    <a:masterClrMapping/>
  </p:clrMapOvr>
  <p:transition/>
</p:sldLayout>
</file>

<file path=ppt/slideLayouts/slideLayout9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extLst>
      <p:ext uri="{BB962C8B-B14F-4D97-AF65-F5344CB8AC3E}">
        <p14:creationId xmlns:p14="http://schemas.microsoft.com/office/powerpoint/2010/main" val="3815451285"/>
      </p:ext>
    </p:extLst>
  </p:cSld>
  <p:clrMapOvr>
    <a:masterClrMapping/>
  </p:clrMapOvr>
  <p:transition/>
</p:sldLayout>
</file>

<file path=ppt/slideLayouts/slideLayout9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extLst>
      <p:ext uri="{BB962C8B-B14F-4D97-AF65-F5344CB8AC3E}">
        <p14:creationId xmlns:p14="http://schemas.microsoft.com/office/powerpoint/2010/main" val="2917025023"/>
      </p:ext>
    </p:extLst>
  </p:cSld>
  <p:clrMapOvr>
    <a:masterClrMapping/>
  </p:clrMapOvr>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extLst>
      <p:ext uri="{BB962C8B-B14F-4D97-AF65-F5344CB8AC3E}">
        <p14:creationId xmlns:p14="http://schemas.microsoft.com/office/powerpoint/2010/main" val="1321780326"/>
      </p:ext>
    </p:extLst>
  </p:cSld>
  <p:clrMapOvr>
    <a:masterClrMapping/>
  </p:clrMapOvr>
  <p:transition/>
</p:sldLayout>
</file>

<file path=ppt/slideLayouts/slideLayout9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extLst>
      <p:ext uri="{BB962C8B-B14F-4D97-AF65-F5344CB8AC3E}">
        <p14:creationId xmlns:p14="http://schemas.microsoft.com/office/powerpoint/2010/main" val="1439888438"/>
      </p:ext>
    </p:extLst>
  </p:cSld>
  <p:clrMapOvr>
    <a:masterClrMapping/>
  </p:clrMapOvr>
  <p:transition/>
</p:sldLayout>
</file>

<file path=ppt/slideLayouts/slideLayout9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656669209"/>
      </p:ext>
    </p:extLst>
  </p:cSld>
  <p:clrMapOvr>
    <a:masterClrMapping/>
  </p:clrMapOvr>
  <p:transition/>
</p:sldLayout>
</file>

<file path=ppt/slideLayouts/slideLayout9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336813805"/>
      </p:ext>
    </p:extLst>
  </p:cSld>
  <p:clrMapOvr>
    <a:masterClrMapping/>
  </p:clrMapOvr>
  <p:transition/>
</p:sldLayout>
</file>

<file path=ppt/slideLayouts/slideLayout9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3520389837"/>
      </p:ext>
    </p:extLst>
  </p:cSld>
  <p:clrMapOvr>
    <a:masterClrMapping/>
  </p:clrMapOvr>
  <p:transition/>
</p:sldLayout>
</file>

<file path=ppt/slideLayouts/slideLayout9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3125631256"/>
      </p:ext>
    </p:extLst>
  </p:cSld>
  <p:clrMapOvr>
    <a:masterClrMapping/>
  </p:clrMapOvr>
  <p:transition/>
</p:sldLayout>
</file>

<file path=ppt/slideLayouts/slideLayout9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300884199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2700192181"/>
      </p:ext>
    </p:extLst>
  </p:cSld>
  <p:clrMapOvr>
    <a:masterClrMapping/>
  </p:clrMapOvr>
  <p:transition/>
</p:sldLayout>
</file>

<file path=ppt/slideLayouts/slideLayout9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2363873900"/>
      </p:ext>
    </p:extLst>
  </p:cSld>
  <p:clrMapOvr>
    <a:masterClrMapping/>
  </p:clrMapOvr>
  <p:transition/>
</p:sldLayout>
</file>

<file path=ppt/slideLayouts/slideLayout9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1931207740"/>
      </p:ext>
    </p:extLst>
  </p:cSld>
  <p:clrMapOvr>
    <a:masterClrMapping/>
  </p:clrMapOvr>
  <p:transition/>
</p:sldLayout>
</file>

<file path=ppt/slideLayouts/slideLayout9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2776628319"/>
      </p:ext>
    </p:extLst>
  </p:cSld>
  <p:clrMapOvr>
    <a:masterClrMapping/>
  </p:clrMapOvr>
  <p:transition/>
</p:sldLayout>
</file>

<file path=ppt/slideLayouts/slideLayout9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2834360889"/>
      </p:ext>
    </p:extLst>
  </p:cSld>
  <p:clrMapOvr>
    <a:masterClrMapping/>
  </p:clrMapOvr>
  <p:transition/>
</p:sldLayout>
</file>

<file path=ppt/slideLayouts/slideLayout9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264920298"/>
      </p:ext>
    </p:extLst>
  </p:cSld>
  <p:clrMapOvr>
    <a:masterClrMapping/>
  </p:clrMapOvr>
  <p:transition/>
</p:sldLayout>
</file>

<file path=ppt/slideLayouts/slideLayout9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198832074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49.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51.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image" Target="../media/image1.png"/><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2.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3.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theme" Target="../theme/theme54.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image" Target="../media/image1.png"/><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theme" Target="../theme/theme55.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1.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theme" Target="../theme/theme56.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1.png"/><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2.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theme" Target="../theme/theme58.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3.xml"/><Relationship Id="rId13" Type="http://schemas.openxmlformats.org/officeDocument/2006/relationships/theme" Target="../theme/theme59.xml"/><Relationship Id="rId3" Type="http://schemas.openxmlformats.org/officeDocument/2006/relationships/slideLayout" Target="../slideLayouts/slideLayout638.xml"/><Relationship Id="rId7" Type="http://schemas.openxmlformats.org/officeDocument/2006/relationships/slideLayout" Target="../slideLayouts/slideLayout642.xml"/><Relationship Id="rId12" Type="http://schemas.openxmlformats.org/officeDocument/2006/relationships/slideLayout" Target="../slideLayouts/slideLayout647.xml"/><Relationship Id="rId2" Type="http://schemas.openxmlformats.org/officeDocument/2006/relationships/slideLayout" Target="../slideLayouts/slideLayout637.xml"/><Relationship Id="rId1" Type="http://schemas.openxmlformats.org/officeDocument/2006/relationships/slideLayout" Target="../slideLayouts/slideLayout636.xml"/><Relationship Id="rId6" Type="http://schemas.openxmlformats.org/officeDocument/2006/relationships/slideLayout" Target="../slideLayouts/slideLayout641.xml"/><Relationship Id="rId11" Type="http://schemas.openxmlformats.org/officeDocument/2006/relationships/slideLayout" Target="../slideLayouts/slideLayout646.xml"/><Relationship Id="rId5" Type="http://schemas.openxmlformats.org/officeDocument/2006/relationships/slideLayout" Target="../slideLayouts/slideLayout640.xml"/><Relationship Id="rId10" Type="http://schemas.openxmlformats.org/officeDocument/2006/relationships/slideLayout" Target="../slideLayouts/slideLayout645.xml"/><Relationship Id="rId4" Type="http://schemas.openxmlformats.org/officeDocument/2006/relationships/slideLayout" Target="../slideLayouts/slideLayout639.xml"/><Relationship Id="rId9" Type="http://schemas.openxmlformats.org/officeDocument/2006/relationships/slideLayout" Target="../slideLayouts/slideLayout64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49.xml"/><Relationship Id="rId1" Type="http://schemas.openxmlformats.org/officeDocument/2006/relationships/slideLayout" Target="../slideLayouts/slideLayout64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theme" Target="../theme/theme61.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slideLayout" Target="../slideLayouts/slideLayout6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image" Target="../media/image1.png"/><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theme" Target="../theme/theme62.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80.xml"/><Relationship Id="rId13" Type="http://schemas.openxmlformats.org/officeDocument/2006/relationships/theme" Target="../theme/theme63.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slideLayout" Target="../slideLayouts/slideLayout684.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92.xml"/><Relationship Id="rId13" Type="http://schemas.openxmlformats.org/officeDocument/2006/relationships/image" Target="../media/image1.png"/><Relationship Id="rId3" Type="http://schemas.openxmlformats.org/officeDocument/2006/relationships/slideLayout" Target="../slideLayouts/slideLayout687.xml"/><Relationship Id="rId7" Type="http://schemas.openxmlformats.org/officeDocument/2006/relationships/slideLayout" Target="../slideLayouts/slideLayout691.xml"/><Relationship Id="rId12" Type="http://schemas.openxmlformats.org/officeDocument/2006/relationships/theme" Target="../theme/theme64.xml"/><Relationship Id="rId2" Type="http://schemas.openxmlformats.org/officeDocument/2006/relationships/slideLayout" Target="../slideLayouts/slideLayout686.xml"/><Relationship Id="rId1" Type="http://schemas.openxmlformats.org/officeDocument/2006/relationships/slideLayout" Target="../slideLayouts/slideLayout685.xml"/><Relationship Id="rId6" Type="http://schemas.openxmlformats.org/officeDocument/2006/relationships/slideLayout" Target="../slideLayouts/slideLayout690.xml"/><Relationship Id="rId11" Type="http://schemas.openxmlformats.org/officeDocument/2006/relationships/slideLayout" Target="../slideLayouts/slideLayout695.xml"/><Relationship Id="rId5" Type="http://schemas.openxmlformats.org/officeDocument/2006/relationships/slideLayout" Target="../slideLayouts/slideLayout689.xml"/><Relationship Id="rId10" Type="http://schemas.openxmlformats.org/officeDocument/2006/relationships/slideLayout" Target="../slideLayouts/slideLayout694.xml"/><Relationship Id="rId4" Type="http://schemas.openxmlformats.org/officeDocument/2006/relationships/slideLayout" Target="../slideLayouts/slideLayout688.xml"/><Relationship Id="rId9" Type="http://schemas.openxmlformats.org/officeDocument/2006/relationships/slideLayout" Target="../slideLayouts/slideLayout693.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3.xml"/><Relationship Id="rId13" Type="http://schemas.openxmlformats.org/officeDocument/2006/relationships/image" Target="../media/image1.png"/><Relationship Id="rId3" Type="http://schemas.openxmlformats.org/officeDocument/2006/relationships/slideLayout" Target="../slideLayouts/slideLayout698.xml"/><Relationship Id="rId7" Type="http://schemas.openxmlformats.org/officeDocument/2006/relationships/slideLayout" Target="../slideLayouts/slideLayout702.xml"/><Relationship Id="rId12" Type="http://schemas.openxmlformats.org/officeDocument/2006/relationships/theme" Target="../theme/theme65.xml"/><Relationship Id="rId2" Type="http://schemas.openxmlformats.org/officeDocument/2006/relationships/slideLayout" Target="../slideLayouts/slideLayout697.xml"/><Relationship Id="rId1" Type="http://schemas.openxmlformats.org/officeDocument/2006/relationships/slideLayout" Target="../slideLayouts/slideLayout696.xml"/><Relationship Id="rId6" Type="http://schemas.openxmlformats.org/officeDocument/2006/relationships/slideLayout" Target="../slideLayouts/slideLayout701.xml"/><Relationship Id="rId11" Type="http://schemas.openxmlformats.org/officeDocument/2006/relationships/slideLayout" Target="../slideLayouts/slideLayout706.xml"/><Relationship Id="rId5" Type="http://schemas.openxmlformats.org/officeDocument/2006/relationships/slideLayout" Target="../slideLayouts/slideLayout700.xml"/><Relationship Id="rId10" Type="http://schemas.openxmlformats.org/officeDocument/2006/relationships/slideLayout" Target="../slideLayouts/slideLayout705.xml"/><Relationship Id="rId4" Type="http://schemas.openxmlformats.org/officeDocument/2006/relationships/slideLayout" Target="../slideLayouts/slideLayout699.xml"/><Relationship Id="rId9" Type="http://schemas.openxmlformats.org/officeDocument/2006/relationships/slideLayout" Target="../slideLayouts/slideLayout704.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14.xml"/><Relationship Id="rId13" Type="http://schemas.openxmlformats.org/officeDocument/2006/relationships/theme" Target="../theme/theme66.xml"/><Relationship Id="rId3" Type="http://schemas.openxmlformats.org/officeDocument/2006/relationships/slideLayout" Target="../slideLayouts/slideLayout709.xml"/><Relationship Id="rId7" Type="http://schemas.openxmlformats.org/officeDocument/2006/relationships/slideLayout" Target="../slideLayouts/slideLayout713.xml"/><Relationship Id="rId12" Type="http://schemas.openxmlformats.org/officeDocument/2006/relationships/slideLayout" Target="../slideLayouts/slideLayout718.xml"/><Relationship Id="rId2" Type="http://schemas.openxmlformats.org/officeDocument/2006/relationships/slideLayout" Target="../slideLayouts/slideLayout708.xml"/><Relationship Id="rId1" Type="http://schemas.openxmlformats.org/officeDocument/2006/relationships/slideLayout" Target="../slideLayouts/slideLayout707.xml"/><Relationship Id="rId6" Type="http://schemas.openxmlformats.org/officeDocument/2006/relationships/slideLayout" Target="../slideLayouts/slideLayout712.xml"/><Relationship Id="rId11" Type="http://schemas.openxmlformats.org/officeDocument/2006/relationships/slideLayout" Target="../slideLayouts/slideLayout717.xml"/><Relationship Id="rId5" Type="http://schemas.openxmlformats.org/officeDocument/2006/relationships/slideLayout" Target="../slideLayouts/slideLayout711.xml"/><Relationship Id="rId10" Type="http://schemas.openxmlformats.org/officeDocument/2006/relationships/slideLayout" Target="../slideLayouts/slideLayout716.xml"/><Relationship Id="rId4" Type="http://schemas.openxmlformats.org/officeDocument/2006/relationships/slideLayout" Target="../slideLayouts/slideLayout710.xml"/><Relationship Id="rId9" Type="http://schemas.openxmlformats.org/officeDocument/2006/relationships/slideLayout" Target="../slideLayouts/slideLayout715.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26.xml"/><Relationship Id="rId13" Type="http://schemas.openxmlformats.org/officeDocument/2006/relationships/theme" Target="../theme/theme67.xml"/><Relationship Id="rId3" Type="http://schemas.openxmlformats.org/officeDocument/2006/relationships/slideLayout" Target="../slideLayouts/slideLayout721.xml"/><Relationship Id="rId7" Type="http://schemas.openxmlformats.org/officeDocument/2006/relationships/slideLayout" Target="../slideLayouts/slideLayout725.xml"/><Relationship Id="rId12" Type="http://schemas.openxmlformats.org/officeDocument/2006/relationships/slideLayout" Target="../slideLayouts/slideLayout730.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6" Type="http://schemas.openxmlformats.org/officeDocument/2006/relationships/slideLayout" Target="../slideLayouts/slideLayout724.xml"/><Relationship Id="rId11" Type="http://schemas.openxmlformats.org/officeDocument/2006/relationships/slideLayout" Target="../slideLayouts/slideLayout729.xml"/><Relationship Id="rId5" Type="http://schemas.openxmlformats.org/officeDocument/2006/relationships/slideLayout" Target="../slideLayouts/slideLayout723.xml"/><Relationship Id="rId10" Type="http://schemas.openxmlformats.org/officeDocument/2006/relationships/slideLayout" Target="../slideLayouts/slideLayout728.xml"/><Relationship Id="rId4" Type="http://schemas.openxmlformats.org/officeDocument/2006/relationships/slideLayout" Target="../slideLayouts/slideLayout722.xml"/><Relationship Id="rId9" Type="http://schemas.openxmlformats.org/officeDocument/2006/relationships/slideLayout" Target="../slideLayouts/slideLayout72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38.xml"/><Relationship Id="rId13" Type="http://schemas.openxmlformats.org/officeDocument/2006/relationships/image" Target="../media/image1.png"/><Relationship Id="rId3" Type="http://schemas.openxmlformats.org/officeDocument/2006/relationships/slideLayout" Target="../slideLayouts/slideLayout733.xml"/><Relationship Id="rId7" Type="http://schemas.openxmlformats.org/officeDocument/2006/relationships/slideLayout" Target="../slideLayouts/slideLayout737.xml"/><Relationship Id="rId12" Type="http://schemas.openxmlformats.org/officeDocument/2006/relationships/theme" Target="../theme/theme68.xml"/><Relationship Id="rId2" Type="http://schemas.openxmlformats.org/officeDocument/2006/relationships/slideLayout" Target="../slideLayouts/slideLayout732.xml"/><Relationship Id="rId1" Type="http://schemas.openxmlformats.org/officeDocument/2006/relationships/slideLayout" Target="../slideLayouts/slideLayout731.xml"/><Relationship Id="rId6" Type="http://schemas.openxmlformats.org/officeDocument/2006/relationships/slideLayout" Target="../slideLayouts/slideLayout736.xml"/><Relationship Id="rId11" Type="http://schemas.openxmlformats.org/officeDocument/2006/relationships/slideLayout" Target="../slideLayouts/slideLayout741.xml"/><Relationship Id="rId5" Type="http://schemas.openxmlformats.org/officeDocument/2006/relationships/slideLayout" Target="../slideLayouts/slideLayout735.xml"/><Relationship Id="rId10" Type="http://schemas.openxmlformats.org/officeDocument/2006/relationships/slideLayout" Target="../slideLayouts/slideLayout740.xml"/><Relationship Id="rId4" Type="http://schemas.openxmlformats.org/officeDocument/2006/relationships/slideLayout" Target="../slideLayouts/slideLayout734.xml"/><Relationship Id="rId9" Type="http://schemas.openxmlformats.org/officeDocument/2006/relationships/slideLayout" Target="../slideLayouts/slideLayout739.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49.xml"/><Relationship Id="rId13" Type="http://schemas.openxmlformats.org/officeDocument/2006/relationships/image" Target="../media/image1.png"/><Relationship Id="rId3" Type="http://schemas.openxmlformats.org/officeDocument/2006/relationships/slideLayout" Target="../slideLayouts/slideLayout744.xml"/><Relationship Id="rId7" Type="http://schemas.openxmlformats.org/officeDocument/2006/relationships/slideLayout" Target="../slideLayouts/slideLayout748.xml"/><Relationship Id="rId12" Type="http://schemas.openxmlformats.org/officeDocument/2006/relationships/theme" Target="../theme/theme69.xml"/><Relationship Id="rId2" Type="http://schemas.openxmlformats.org/officeDocument/2006/relationships/slideLayout" Target="../slideLayouts/slideLayout743.xml"/><Relationship Id="rId1" Type="http://schemas.openxmlformats.org/officeDocument/2006/relationships/slideLayout" Target="../slideLayouts/slideLayout742.xml"/><Relationship Id="rId6" Type="http://schemas.openxmlformats.org/officeDocument/2006/relationships/slideLayout" Target="../slideLayouts/slideLayout747.xml"/><Relationship Id="rId11" Type="http://schemas.openxmlformats.org/officeDocument/2006/relationships/slideLayout" Target="../slideLayouts/slideLayout752.xml"/><Relationship Id="rId5" Type="http://schemas.openxmlformats.org/officeDocument/2006/relationships/slideLayout" Target="../slideLayouts/slideLayout746.xml"/><Relationship Id="rId10" Type="http://schemas.openxmlformats.org/officeDocument/2006/relationships/slideLayout" Target="../slideLayouts/slideLayout751.xml"/><Relationship Id="rId4" Type="http://schemas.openxmlformats.org/officeDocument/2006/relationships/slideLayout" Target="../slideLayouts/slideLayout745.xml"/><Relationship Id="rId9" Type="http://schemas.openxmlformats.org/officeDocument/2006/relationships/slideLayout" Target="../slideLayouts/slideLayout7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60.xml"/><Relationship Id="rId3" Type="http://schemas.openxmlformats.org/officeDocument/2006/relationships/slideLayout" Target="../slideLayouts/slideLayout755.xml"/><Relationship Id="rId7" Type="http://schemas.openxmlformats.org/officeDocument/2006/relationships/slideLayout" Target="../slideLayouts/slideLayout759.xml"/><Relationship Id="rId12" Type="http://schemas.openxmlformats.org/officeDocument/2006/relationships/theme" Target="../theme/theme70.xml"/><Relationship Id="rId2" Type="http://schemas.openxmlformats.org/officeDocument/2006/relationships/slideLayout" Target="../slideLayouts/slideLayout754.xml"/><Relationship Id="rId1" Type="http://schemas.openxmlformats.org/officeDocument/2006/relationships/slideLayout" Target="../slideLayouts/slideLayout753.xml"/><Relationship Id="rId6" Type="http://schemas.openxmlformats.org/officeDocument/2006/relationships/slideLayout" Target="../slideLayouts/slideLayout758.xml"/><Relationship Id="rId11" Type="http://schemas.openxmlformats.org/officeDocument/2006/relationships/slideLayout" Target="../slideLayouts/slideLayout763.xml"/><Relationship Id="rId5" Type="http://schemas.openxmlformats.org/officeDocument/2006/relationships/slideLayout" Target="../slideLayouts/slideLayout757.xml"/><Relationship Id="rId10" Type="http://schemas.openxmlformats.org/officeDocument/2006/relationships/slideLayout" Target="../slideLayouts/slideLayout762.xml"/><Relationship Id="rId4" Type="http://schemas.openxmlformats.org/officeDocument/2006/relationships/slideLayout" Target="../slideLayouts/slideLayout756.xml"/><Relationship Id="rId9" Type="http://schemas.openxmlformats.org/officeDocument/2006/relationships/slideLayout" Target="../slideLayouts/slideLayout761.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71.xml"/><Relationship Id="rId13" Type="http://schemas.openxmlformats.org/officeDocument/2006/relationships/theme" Target="../theme/theme71.xml"/><Relationship Id="rId3" Type="http://schemas.openxmlformats.org/officeDocument/2006/relationships/slideLayout" Target="../slideLayouts/slideLayout766.xml"/><Relationship Id="rId7" Type="http://schemas.openxmlformats.org/officeDocument/2006/relationships/slideLayout" Target="../slideLayouts/slideLayout770.xml"/><Relationship Id="rId12" Type="http://schemas.openxmlformats.org/officeDocument/2006/relationships/slideLayout" Target="../slideLayouts/slideLayout775.xml"/><Relationship Id="rId2" Type="http://schemas.openxmlformats.org/officeDocument/2006/relationships/slideLayout" Target="../slideLayouts/slideLayout765.xml"/><Relationship Id="rId1" Type="http://schemas.openxmlformats.org/officeDocument/2006/relationships/slideLayout" Target="../slideLayouts/slideLayout764.xml"/><Relationship Id="rId6" Type="http://schemas.openxmlformats.org/officeDocument/2006/relationships/slideLayout" Target="../slideLayouts/slideLayout769.xml"/><Relationship Id="rId11" Type="http://schemas.openxmlformats.org/officeDocument/2006/relationships/slideLayout" Target="../slideLayouts/slideLayout774.xml"/><Relationship Id="rId5" Type="http://schemas.openxmlformats.org/officeDocument/2006/relationships/slideLayout" Target="../slideLayouts/slideLayout768.xml"/><Relationship Id="rId10" Type="http://schemas.openxmlformats.org/officeDocument/2006/relationships/slideLayout" Target="../slideLayouts/slideLayout773.xml"/><Relationship Id="rId4" Type="http://schemas.openxmlformats.org/officeDocument/2006/relationships/slideLayout" Target="../slideLayouts/slideLayout767.xml"/><Relationship Id="rId9" Type="http://schemas.openxmlformats.org/officeDocument/2006/relationships/slideLayout" Target="../slideLayouts/slideLayout772.xml"/><Relationship Id="rId14" Type="http://schemas.openxmlformats.org/officeDocument/2006/relationships/image" Target="../media/image1.png"/></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83.xml"/><Relationship Id="rId13" Type="http://schemas.openxmlformats.org/officeDocument/2006/relationships/image" Target="../media/image1.png"/><Relationship Id="rId3" Type="http://schemas.openxmlformats.org/officeDocument/2006/relationships/slideLayout" Target="../slideLayouts/slideLayout778.xml"/><Relationship Id="rId7" Type="http://schemas.openxmlformats.org/officeDocument/2006/relationships/slideLayout" Target="../slideLayouts/slideLayout782.xml"/><Relationship Id="rId12" Type="http://schemas.openxmlformats.org/officeDocument/2006/relationships/theme" Target="../theme/theme72.xml"/><Relationship Id="rId2" Type="http://schemas.openxmlformats.org/officeDocument/2006/relationships/slideLayout" Target="../slideLayouts/slideLayout777.xml"/><Relationship Id="rId1" Type="http://schemas.openxmlformats.org/officeDocument/2006/relationships/slideLayout" Target="../slideLayouts/slideLayout776.xml"/><Relationship Id="rId6" Type="http://schemas.openxmlformats.org/officeDocument/2006/relationships/slideLayout" Target="../slideLayouts/slideLayout781.xml"/><Relationship Id="rId11" Type="http://schemas.openxmlformats.org/officeDocument/2006/relationships/slideLayout" Target="../slideLayouts/slideLayout786.xml"/><Relationship Id="rId5" Type="http://schemas.openxmlformats.org/officeDocument/2006/relationships/slideLayout" Target="../slideLayouts/slideLayout780.xml"/><Relationship Id="rId10" Type="http://schemas.openxmlformats.org/officeDocument/2006/relationships/slideLayout" Target="../slideLayouts/slideLayout785.xml"/><Relationship Id="rId4" Type="http://schemas.openxmlformats.org/officeDocument/2006/relationships/slideLayout" Target="../slideLayouts/slideLayout779.xml"/><Relationship Id="rId9" Type="http://schemas.openxmlformats.org/officeDocument/2006/relationships/slideLayout" Target="../slideLayouts/slideLayout784.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94.xml"/><Relationship Id="rId13" Type="http://schemas.openxmlformats.org/officeDocument/2006/relationships/image" Target="../media/image1.png"/><Relationship Id="rId3" Type="http://schemas.openxmlformats.org/officeDocument/2006/relationships/slideLayout" Target="../slideLayouts/slideLayout789.xml"/><Relationship Id="rId7" Type="http://schemas.openxmlformats.org/officeDocument/2006/relationships/slideLayout" Target="../slideLayouts/slideLayout793.xml"/><Relationship Id="rId12" Type="http://schemas.openxmlformats.org/officeDocument/2006/relationships/theme" Target="../theme/theme73.xml"/><Relationship Id="rId2" Type="http://schemas.openxmlformats.org/officeDocument/2006/relationships/slideLayout" Target="../slideLayouts/slideLayout788.xml"/><Relationship Id="rId1" Type="http://schemas.openxmlformats.org/officeDocument/2006/relationships/slideLayout" Target="../slideLayouts/slideLayout787.xml"/><Relationship Id="rId6" Type="http://schemas.openxmlformats.org/officeDocument/2006/relationships/slideLayout" Target="../slideLayouts/slideLayout792.xml"/><Relationship Id="rId11" Type="http://schemas.openxmlformats.org/officeDocument/2006/relationships/slideLayout" Target="../slideLayouts/slideLayout797.xml"/><Relationship Id="rId5" Type="http://schemas.openxmlformats.org/officeDocument/2006/relationships/slideLayout" Target="../slideLayouts/slideLayout791.xml"/><Relationship Id="rId10" Type="http://schemas.openxmlformats.org/officeDocument/2006/relationships/slideLayout" Target="../slideLayouts/slideLayout796.xml"/><Relationship Id="rId4" Type="http://schemas.openxmlformats.org/officeDocument/2006/relationships/slideLayout" Target="../slideLayouts/slideLayout790.xml"/><Relationship Id="rId9" Type="http://schemas.openxmlformats.org/officeDocument/2006/relationships/slideLayout" Target="../slideLayouts/slideLayout795.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05.xml"/><Relationship Id="rId13" Type="http://schemas.openxmlformats.org/officeDocument/2006/relationships/theme" Target="../theme/theme74.xml"/><Relationship Id="rId3" Type="http://schemas.openxmlformats.org/officeDocument/2006/relationships/slideLayout" Target="../slideLayouts/slideLayout800.xml"/><Relationship Id="rId7" Type="http://schemas.openxmlformats.org/officeDocument/2006/relationships/slideLayout" Target="../slideLayouts/slideLayout804.xml"/><Relationship Id="rId12" Type="http://schemas.openxmlformats.org/officeDocument/2006/relationships/slideLayout" Target="../slideLayouts/slideLayout809.xml"/><Relationship Id="rId2" Type="http://schemas.openxmlformats.org/officeDocument/2006/relationships/slideLayout" Target="../slideLayouts/slideLayout799.xml"/><Relationship Id="rId1" Type="http://schemas.openxmlformats.org/officeDocument/2006/relationships/slideLayout" Target="../slideLayouts/slideLayout798.xml"/><Relationship Id="rId6" Type="http://schemas.openxmlformats.org/officeDocument/2006/relationships/slideLayout" Target="../slideLayouts/slideLayout803.xml"/><Relationship Id="rId11" Type="http://schemas.openxmlformats.org/officeDocument/2006/relationships/slideLayout" Target="../slideLayouts/slideLayout808.xml"/><Relationship Id="rId5" Type="http://schemas.openxmlformats.org/officeDocument/2006/relationships/slideLayout" Target="../slideLayouts/slideLayout802.xml"/><Relationship Id="rId10" Type="http://schemas.openxmlformats.org/officeDocument/2006/relationships/slideLayout" Target="../slideLayouts/slideLayout807.xml"/><Relationship Id="rId4" Type="http://schemas.openxmlformats.org/officeDocument/2006/relationships/slideLayout" Target="../slideLayouts/slideLayout801.xml"/><Relationship Id="rId9" Type="http://schemas.openxmlformats.org/officeDocument/2006/relationships/slideLayout" Target="../slideLayouts/slideLayout806.xml"/><Relationship Id="rId14" Type="http://schemas.openxmlformats.org/officeDocument/2006/relationships/image" Target="../media/image1.png"/></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17.xml"/><Relationship Id="rId13" Type="http://schemas.openxmlformats.org/officeDocument/2006/relationships/theme" Target="../theme/theme75.xml"/><Relationship Id="rId3" Type="http://schemas.openxmlformats.org/officeDocument/2006/relationships/slideLayout" Target="../slideLayouts/slideLayout812.xml"/><Relationship Id="rId7" Type="http://schemas.openxmlformats.org/officeDocument/2006/relationships/slideLayout" Target="../slideLayouts/slideLayout816.xml"/><Relationship Id="rId12" Type="http://schemas.openxmlformats.org/officeDocument/2006/relationships/slideLayout" Target="../slideLayouts/slideLayout821.xml"/><Relationship Id="rId2" Type="http://schemas.openxmlformats.org/officeDocument/2006/relationships/slideLayout" Target="../slideLayouts/slideLayout811.xml"/><Relationship Id="rId1" Type="http://schemas.openxmlformats.org/officeDocument/2006/relationships/slideLayout" Target="../slideLayouts/slideLayout810.xml"/><Relationship Id="rId6" Type="http://schemas.openxmlformats.org/officeDocument/2006/relationships/slideLayout" Target="../slideLayouts/slideLayout815.xml"/><Relationship Id="rId11" Type="http://schemas.openxmlformats.org/officeDocument/2006/relationships/slideLayout" Target="../slideLayouts/slideLayout820.xml"/><Relationship Id="rId5" Type="http://schemas.openxmlformats.org/officeDocument/2006/relationships/slideLayout" Target="../slideLayouts/slideLayout814.xml"/><Relationship Id="rId10" Type="http://schemas.openxmlformats.org/officeDocument/2006/relationships/slideLayout" Target="../slideLayouts/slideLayout819.xml"/><Relationship Id="rId4" Type="http://schemas.openxmlformats.org/officeDocument/2006/relationships/slideLayout" Target="../slideLayouts/slideLayout813.xml"/><Relationship Id="rId9" Type="http://schemas.openxmlformats.org/officeDocument/2006/relationships/slideLayout" Target="../slideLayouts/slideLayout818.xml"/><Relationship Id="rId14" Type="http://schemas.openxmlformats.org/officeDocument/2006/relationships/image" Target="../media/image1.png"/></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29.xml"/><Relationship Id="rId3" Type="http://schemas.openxmlformats.org/officeDocument/2006/relationships/slideLayout" Target="../slideLayouts/slideLayout824.xml"/><Relationship Id="rId7" Type="http://schemas.openxmlformats.org/officeDocument/2006/relationships/slideLayout" Target="../slideLayouts/slideLayout828.xml"/><Relationship Id="rId12" Type="http://schemas.openxmlformats.org/officeDocument/2006/relationships/theme" Target="../theme/theme76.xml"/><Relationship Id="rId2" Type="http://schemas.openxmlformats.org/officeDocument/2006/relationships/slideLayout" Target="../slideLayouts/slideLayout823.xml"/><Relationship Id="rId1" Type="http://schemas.openxmlformats.org/officeDocument/2006/relationships/slideLayout" Target="../slideLayouts/slideLayout822.xml"/><Relationship Id="rId6" Type="http://schemas.openxmlformats.org/officeDocument/2006/relationships/slideLayout" Target="../slideLayouts/slideLayout827.xml"/><Relationship Id="rId11" Type="http://schemas.openxmlformats.org/officeDocument/2006/relationships/slideLayout" Target="../slideLayouts/slideLayout832.xml"/><Relationship Id="rId5" Type="http://schemas.openxmlformats.org/officeDocument/2006/relationships/slideLayout" Target="../slideLayouts/slideLayout826.xml"/><Relationship Id="rId10" Type="http://schemas.openxmlformats.org/officeDocument/2006/relationships/slideLayout" Target="../slideLayouts/slideLayout831.xml"/><Relationship Id="rId4" Type="http://schemas.openxmlformats.org/officeDocument/2006/relationships/slideLayout" Target="../slideLayouts/slideLayout825.xml"/><Relationship Id="rId9" Type="http://schemas.openxmlformats.org/officeDocument/2006/relationships/slideLayout" Target="../slideLayouts/slideLayout830.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840.xml"/><Relationship Id="rId3" Type="http://schemas.openxmlformats.org/officeDocument/2006/relationships/slideLayout" Target="../slideLayouts/slideLayout835.xml"/><Relationship Id="rId7" Type="http://schemas.openxmlformats.org/officeDocument/2006/relationships/slideLayout" Target="../slideLayouts/slideLayout839.xml"/><Relationship Id="rId12" Type="http://schemas.openxmlformats.org/officeDocument/2006/relationships/theme" Target="../theme/theme77.xml"/><Relationship Id="rId2" Type="http://schemas.openxmlformats.org/officeDocument/2006/relationships/slideLayout" Target="../slideLayouts/slideLayout834.xml"/><Relationship Id="rId1" Type="http://schemas.openxmlformats.org/officeDocument/2006/relationships/slideLayout" Target="../slideLayouts/slideLayout833.xml"/><Relationship Id="rId6" Type="http://schemas.openxmlformats.org/officeDocument/2006/relationships/slideLayout" Target="../slideLayouts/slideLayout838.xml"/><Relationship Id="rId11" Type="http://schemas.openxmlformats.org/officeDocument/2006/relationships/slideLayout" Target="../slideLayouts/slideLayout843.xml"/><Relationship Id="rId5" Type="http://schemas.openxmlformats.org/officeDocument/2006/relationships/slideLayout" Target="../slideLayouts/slideLayout837.xml"/><Relationship Id="rId10" Type="http://schemas.openxmlformats.org/officeDocument/2006/relationships/slideLayout" Target="../slideLayouts/slideLayout842.xml"/><Relationship Id="rId4" Type="http://schemas.openxmlformats.org/officeDocument/2006/relationships/slideLayout" Target="../slideLayouts/slideLayout836.xml"/><Relationship Id="rId9" Type="http://schemas.openxmlformats.org/officeDocument/2006/relationships/slideLayout" Target="../slideLayouts/slideLayout841.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51.xml"/><Relationship Id="rId13" Type="http://schemas.openxmlformats.org/officeDocument/2006/relationships/image" Target="../media/image9.png"/><Relationship Id="rId3" Type="http://schemas.openxmlformats.org/officeDocument/2006/relationships/slideLayout" Target="../slideLayouts/slideLayout846.xml"/><Relationship Id="rId7" Type="http://schemas.openxmlformats.org/officeDocument/2006/relationships/slideLayout" Target="../slideLayouts/slideLayout850.xml"/><Relationship Id="rId12" Type="http://schemas.openxmlformats.org/officeDocument/2006/relationships/theme" Target="../theme/theme78.xml"/><Relationship Id="rId2" Type="http://schemas.openxmlformats.org/officeDocument/2006/relationships/slideLayout" Target="../slideLayouts/slideLayout845.xml"/><Relationship Id="rId1" Type="http://schemas.openxmlformats.org/officeDocument/2006/relationships/slideLayout" Target="../slideLayouts/slideLayout844.xml"/><Relationship Id="rId6" Type="http://schemas.openxmlformats.org/officeDocument/2006/relationships/slideLayout" Target="../slideLayouts/slideLayout849.xml"/><Relationship Id="rId11" Type="http://schemas.openxmlformats.org/officeDocument/2006/relationships/slideLayout" Target="../slideLayouts/slideLayout854.xml"/><Relationship Id="rId5" Type="http://schemas.openxmlformats.org/officeDocument/2006/relationships/slideLayout" Target="../slideLayouts/slideLayout848.xml"/><Relationship Id="rId10" Type="http://schemas.openxmlformats.org/officeDocument/2006/relationships/slideLayout" Target="../slideLayouts/slideLayout853.xml"/><Relationship Id="rId4" Type="http://schemas.openxmlformats.org/officeDocument/2006/relationships/slideLayout" Target="../slideLayouts/slideLayout847.xml"/><Relationship Id="rId9" Type="http://schemas.openxmlformats.org/officeDocument/2006/relationships/slideLayout" Target="../slideLayouts/slideLayout852.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62.xml"/><Relationship Id="rId13" Type="http://schemas.openxmlformats.org/officeDocument/2006/relationships/slideLayout" Target="../slideLayouts/slideLayout867.xml"/><Relationship Id="rId3" Type="http://schemas.openxmlformats.org/officeDocument/2006/relationships/slideLayout" Target="../slideLayouts/slideLayout857.xml"/><Relationship Id="rId7" Type="http://schemas.openxmlformats.org/officeDocument/2006/relationships/slideLayout" Target="../slideLayouts/slideLayout861.xml"/><Relationship Id="rId12" Type="http://schemas.openxmlformats.org/officeDocument/2006/relationships/slideLayout" Target="../slideLayouts/slideLayout866.xml"/><Relationship Id="rId2" Type="http://schemas.openxmlformats.org/officeDocument/2006/relationships/slideLayout" Target="../slideLayouts/slideLayout856.xml"/><Relationship Id="rId1" Type="http://schemas.openxmlformats.org/officeDocument/2006/relationships/slideLayout" Target="../slideLayouts/slideLayout855.xml"/><Relationship Id="rId6" Type="http://schemas.openxmlformats.org/officeDocument/2006/relationships/slideLayout" Target="../slideLayouts/slideLayout860.xml"/><Relationship Id="rId11" Type="http://schemas.openxmlformats.org/officeDocument/2006/relationships/slideLayout" Target="../slideLayouts/slideLayout865.xml"/><Relationship Id="rId5" Type="http://schemas.openxmlformats.org/officeDocument/2006/relationships/slideLayout" Target="../slideLayouts/slideLayout859.xml"/><Relationship Id="rId15" Type="http://schemas.openxmlformats.org/officeDocument/2006/relationships/image" Target="../media/image13.png"/><Relationship Id="rId10" Type="http://schemas.openxmlformats.org/officeDocument/2006/relationships/slideLayout" Target="../slideLayouts/slideLayout864.xml"/><Relationship Id="rId4" Type="http://schemas.openxmlformats.org/officeDocument/2006/relationships/slideLayout" Target="../slideLayouts/slideLayout858.xml"/><Relationship Id="rId9" Type="http://schemas.openxmlformats.org/officeDocument/2006/relationships/slideLayout" Target="../slideLayouts/slideLayout863.xml"/><Relationship Id="rId14" Type="http://schemas.openxmlformats.org/officeDocument/2006/relationships/theme" Target="../theme/theme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75.xml"/><Relationship Id="rId3" Type="http://schemas.openxmlformats.org/officeDocument/2006/relationships/slideLayout" Target="../slideLayouts/slideLayout870.xml"/><Relationship Id="rId7" Type="http://schemas.openxmlformats.org/officeDocument/2006/relationships/slideLayout" Target="../slideLayouts/slideLayout874.xml"/><Relationship Id="rId12" Type="http://schemas.openxmlformats.org/officeDocument/2006/relationships/theme" Target="../theme/theme80.xml"/><Relationship Id="rId2" Type="http://schemas.openxmlformats.org/officeDocument/2006/relationships/slideLayout" Target="../slideLayouts/slideLayout869.xml"/><Relationship Id="rId1" Type="http://schemas.openxmlformats.org/officeDocument/2006/relationships/slideLayout" Target="../slideLayouts/slideLayout868.xml"/><Relationship Id="rId6" Type="http://schemas.openxmlformats.org/officeDocument/2006/relationships/slideLayout" Target="../slideLayouts/slideLayout873.xml"/><Relationship Id="rId11" Type="http://schemas.openxmlformats.org/officeDocument/2006/relationships/slideLayout" Target="../slideLayouts/slideLayout878.xml"/><Relationship Id="rId5" Type="http://schemas.openxmlformats.org/officeDocument/2006/relationships/slideLayout" Target="../slideLayouts/slideLayout872.xml"/><Relationship Id="rId10" Type="http://schemas.openxmlformats.org/officeDocument/2006/relationships/slideLayout" Target="../slideLayouts/slideLayout877.xml"/><Relationship Id="rId4" Type="http://schemas.openxmlformats.org/officeDocument/2006/relationships/slideLayout" Target="../slideLayouts/slideLayout871.xml"/><Relationship Id="rId9" Type="http://schemas.openxmlformats.org/officeDocument/2006/relationships/slideLayout" Target="../slideLayouts/slideLayout876.xml"/></Relationships>
</file>

<file path=ppt/slideMasters/_rels/slideMaster81.xml.rels><?xml version="1.0" encoding="UTF-8" standalone="yes"?>
<Relationships xmlns="http://schemas.openxmlformats.org/package/2006/relationships"><Relationship Id="rId3" Type="http://schemas.openxmlformats.org/officeDocument/2006/relationships/slideLayout" Target="../slideLayouts/slideLayout881.xml"/><Relationship Id="rId7" Type="http://schemas.openxmlformats.org/officeDocument/2006/relationships/theme" Target="../theme/theme81.xml"/><Relationship Id="rId2" Type="http://schemas.openxmlformats.org/officeDocument/2006/relationships/slideLayout" Target="../slideLayouts/slideLayout880.xml"/><Relationship Id="rId1" Type="http://schemas.openxmlformats.org/officeDocument/2006/relationships/slideLayout" Target="../slideLayouts/slideLayout879.xml"/><Relationship Id="rId6" Type="http://schemas.openxmlformats.org/officeDocument/2006/relationships/slideLayout" Target="../slideLayouts/slideLayout884.xml"/><Relationship Id="rId5" Type="http://schemas.openxmlformats.org/officeDocument/2006/relationships/slideLayout" Target="../slideLayouts/slideLayout883.xml"/><Relationship Id="rId4" Type="http://schemas.openxmlformats.org/officeDocument/2006/relationships/slideLayout" Target="../slideLayouts/slideLayout882.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92.xml"/><Relationship Id="rId13" Type="http://schemas.openxmlformats.org/officeDocument/2006/relationships/theme" Target="../theme/theme82.xml"/><Relationship Id="rId3" Type="http://schemas.openxmlformats.org/officeDocument/2006/relationships/slideLayout" Target="../slideLayouts/slideLayout887.xml"/><Relationship Id="rId7" Type="http://schemas.openxmlformats.org/officeDocument/2006/relationships/slideLayout" Target="../slideLayouts/slideLayout891.xml"/><Relationship Id="rId12" Type="http://schemas.openxmlformats.org/officeDocument/2006/relationships/slideLayout" Target="../slideLayouts/slideLayout896.xml"/><Relationship Id="rId2" Type="http://schemas.openxmlformats.org/officeDocument/2006/relationships/slideLayout" Target="../slideLayouts/slideLayout886.xml"/><Relationship Id="rId1" Type="http://schemas.openxmlformats.org/officeDocument/2006/relationships/slideLayout" Target="../slideLayouts/slideLayout885.xml"/><Relationship Id="rId6" Type="http://schemas.openxmlformats.org/officeDocument/2006/relationships/slideLayout" Target="../slideLayouts/slideLayout890.xml"/><Relationship Id="rId11" Type="http://schemas.openxmlformats.org/officeDocument/2006/relationships/slideLayout" Target="../slideLayouts/slideLayout895.xml"/><Relationship Id="rId5" Type="http://schemas.openxmlformats.org/officeDocument/2006/relationships/slideLayout" Target="../slideLayouts/slideLayout889.xml"/><Relationship Id="rId10" Type="http://schemas.openxmlformats.org/officeDocument/2006/relationships/slideLayout" Target="../slideLayouts/slideLayout894.xml"/><Relationship Id="rId4" Type="http://schemas.openxmlformats.org/officeDocument/2006/relationships/slideLayout" Target="../slideLayouts/slideLayout888.xml"/><Relationship Id="rId9" Type="http://schemas.openxmlformats.org/officeDocument/2006/relationships/slideLayout" Target="../slideLayouts/slideLayout893.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904.xml"/><Relationship Id="rId3" Type="http://schemas.openxmlformats.org/officeDocument/2006/relationships/slideLayout" Target="../slideLayouts/slideLayout899.xml"/><Relationship Id="rId7" Type="http://schemas.openxmlformats.org/officeDocument/2006/relationships/slideLayout" Target="../slideLayouts/slideLayout903.xml"/><Relationship Id="rId12" Type="http://schemas.openxmlformats.org/officeDocument/2006/relationships/theme" Target="../theme/theme83.xml"/><Relationship Id="rId2" Type="http://schemas.openxmlformats.org/officeDocument/2006/relationships/slideLayout" Target="../slideLayouts/slideLayout898.xml"/><Relationship Id="rId1" Type="http://schemas.openxmlformats.org/officeDocument/2006/relationships/slideLayout" Target="../slideLayouts/slideLayout897.xml"/><Relationship Id="rId6" Type="http://schemas.openxmlformats.org/officeDocument/2006/relationships/slideLayout" Target="../slideLayouts/slideLayout902.xml"/><Relationship Id="rId11" Type="http://schemas.openxmlformats.org/officeDocument/2006/relationships/slideLayout" Target="../slideLayouts/slideLayout907.xml"/><Relationship Id="rId5" Type="http://schemas.openxmlformats.org/officeDocument/2006/relationships/slideLayout" Target="../slideLayouts/slideLayout901.xml"/><Relationship Id="rId10" Type="http://schemas.openxmlformats.org/officeDocument/2006/relationships/slideLayout" Target="../slideLayouts/slideLayout906.xml"/><Relationship Id="rId4" Type="http://schemas.openxmlformats.org/officeDocument/2006/relationships/slideLayout" Target="../slideLayouts/slideLayout900.xml"/><Relationship Id="rId9" Type="http://schemas.openxmlformats.org/officeDocument/2006/relationships/slideLayout" Target="../slideLayouts/slideLayout905.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915.xml"/><Relationship Id="rId3" Type="http://schemas.openxmlformats.org/officeDocument/2006/relationships/slideLayout" Target="../slideLayouts/slideLayout910.xml"/><Relationship Id="rId7" Type="http://schemas.openxmlformats.org/officeDocument/2006/relationships/slideLayout" Target="../slideLayouts/slideLayout914.xml"/><Relationship Id="rId12" Type="http://schemas.openxmlformats.org/officeDocument/2006/relationships/theme" Target="../theme/theme84.xml"/><Relationship Id="rId2" Type="http://schemas.openxmlformats.org/officeDocument/2006/relationships/slideLayout" Target="../slideLayouts/slideLayout909.xml"/><Relationship Id="rId1" Type="http://schemas.openxmlformats.org/officeDocument/2006/relationships/slideLayout" Target="../slideLayouts/slideLayout908.xml"/><Relationship Id="rId6" Type="http://schemas.openxmlformats.org/officeDocument/2006/relationships/slideLayout" Target="../slideLayouts/slideLayout913.xml"/><Relationship Id="rId11" Type="http://schemas.openxmlformats.org/officeDocument/2006/relationships/slideLayout" Target="../slideLayouts/slideLayout918.xml"/><Relationship Id="rId5" Type="http://schemas.openxmlformats.org/officeDocument/2006/relationships/slideLayout" Target="../slideLayouts/slideLayout912.xml"/><Relationship Id="rId10" Type="http://schemas.openxmlformats.org/officeDocument/2006/relationships/slideLayout" Target="../slideLayouts/slideLayout917.xml"/><Relationship Id="rId4" Type="http://schemas.openxmlformats.org/officeDocument/2006/relationships/slideLayout" Target="../slideLayouts/slideLayout911.xml"/><Relationship Id="rId9" Type="http://schemas.openxmlformats.org/officeDocument/2006/relationships/slideLayout" Target="../slideLayouts/slideLayout916.xml"/></Relationships>
</file>

<file path=ppt/slideMasters/_rels/slideMaster85.xml.rels><?xml version="1.0" encoding="UTF-8" standalone="yes"?>
<Relationships xmlns="http://schemas.openxmlformats.org/package/2006/relationships"><Relationship Id="rId3" Type="http://schemas.openxmlformats.org/officeDocument/2006/relationships/slideLayout" Target="../slideLayouts/slideLayout921.xml"/><Relationship Id="rId2" Type="http://schemas.openxmlformats.org/officeDocument/2006/relationships/slideLayout" Target="../slideLayouts/slideLayout920.xml"/><Relationship Id="rId1" Type="http://schemas.openxmlformats.org/officeDocument/2006/relationships/slideLayout" Target="../slideLayouts/slideLayout919.xml"/><Relationship Id="rId5" Type="http://schemas.openxmlformats.org/officeDocument/2006/relationships/theme" Target="../theme/theme85.xml"/><Relationship Id="rId4" Type="http://schemas.openxmlformats.org/officeDocument/2006/relationships/slideLayout" Target="../slideLayouts/slideLayout922.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930.xml"/><Relationship Id="rId13" Type="http://schemas.openxmlformats.org/officeDocument/2006/relationships/theme" Target="../theme/theme86.xml"/><Relationship Id="rId3" Type="http://schemas.openxmlformats.org/officeDocument/2006/relationships/slideLayout" Target="../slideLayouts/slideLayout925.xml"/><Relationship Id="rId7" Type="http://schemas.openxmlformats.org/officeDocument/2006/relationships/slideLayout" Target="../slideLayouts/slideLayout929.xml"/><Relationship Id="rId12" Type="http://schemas.openxmlformats.org/officeDocument/2006/relationships/slideLayout" Target="../slideLayouts/slideLayout934.xml"/><Relationship Id="rId2" Type="http://schemas.openxmlformats.org/officeDocument/2006/relationships/slideLayout" Target="../slideLayouts/slideLayout924.xml"/><Relationship Id="rId1" Type="http://schemas.openxmlformats.org/officeDocument/2006/relationships/slideLayout" Target="../slideLayouts/slideLayout923.xml"/><Relationship Id="rId6" Type="http://schemas.openxmlformats.org/officeDocument/2006/relationships/slideLayout" Target="../slideLayouts/slideLayout928.xml"/><Relationship Id="rId11" Type="http://schemas.openxmlformats.org/officeDocument/2006/relationships/slideLayout" Target="../slideLayouts/slideLayout933.xml"/><Relationship Id="rId5" Type="http://schemas.openxmlformats.org/officeDocument/2006/relationships/slideLayout" Target="../slideLayouts/slideLayout927.xml"/><Relationship Id="rId10" Type="http://schemas.openxmlformats.org/officeDocument/2006/relationships/slideLayout" Target="../slideLayouts/slideLayout932.xml"/><Relationship Id="rId4" Type="http://schemas.openxmlformats.org/officeDocument/2006/relationships/slideLayout" Target="../slideLayouts/slideLayout926.xml"/><Relationship Id="rId9" Type="http://schemas.openxmlformats.org/officeDocument/2006/relationships/slideLayout" Target="../slideLayouts/slideLayout931.xml"/></Relationships>
</file>

<file path=ppt/slideMasters/_rels/slideMaster87.xml.rels><?xml version="1.0" encoding="UTF-8" standalone="yes"?>
<Relationships xmlns="http://schemas.openxmlformats.org/package/2006/relationships"><Relationship Id="rId8" Type="http://schemas.openxmlformats.org/officeDocument/2006/relationships/slideLayout" Target="../slideLayouts/slideLayout942.xml"/><Relationship Id="rId13" Type="http://schemas.openxmlformats.org/officeDocument/2006/relationships/theme" Target="../theme/theme87.xml"/><Relationship Id="rId3" Type="http://schemas.openxmlformats.org/officeDocument/2006/relationships/slideLayout" Target="../slideLayouts/slideLayout937.xml"/><Relationship Id="rId7" Type="http://schemas.openxmlformats.org/officeDocument/2006/relationships/slideLayout" Target="../slideLayouts/slideLayout941.xml"/><Relationship Id="rId12" Type="http://schemas.openxmlformats.org/officeDocument/2006/relationships/slideLayout" Target="../slideLayouts/slideLayout946.xml"/><Relationship Id="rId2" Type="http://schemas.openxmlformats.org/officeDocument/2006/relationships/slideLayout" Target="../slideLayouts/slideLayout936.xml"/><Relationship Id="rId1" Type="http://schemas.openxmlformats.org/officeDocument/2006/relationships/slideLayout" Target="../slideLayouts/slideLayout935.xml"/><Relationship Id="rId6" Type="http://schemas.openxmlformats.org/officeDocument/2006/relationships/slideLayout" Target="../slideLayouts/slideLayout940.xml"/><Relationship Id="rId11" Type="http://schemas.openxmlformats.org/officeDocument/2006/relationships/slideLayout" Target="../slideLayouts/slideLayout945.xml"/><Relationship Id="rId5" Type="http://schemas.openxmlformats.org/officeDocument/2006/relationships/slideLayout" Target="../slideLayouts/slideLayout939.xml"/><Relationship Id="rId10" Type="http://schemas.openxmlformats.org/officeDocument/2006/relationships/slideLayout" Target="../slideLayouts/slideLayout944.xml"/><Relationship Id="rId4" Type="http://schemas.openxmlformats.org/officeDocument/2006/relationships/slideLayout" Target="../slideLayouts/slideLayout938.xml"/><Relationship Id="rId9" Type="http://schemas.openxmlformats.org/officeDocument/2006/relationships/slideLayout" Target="../slideLayouts/slideLayout94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2020. 10. 26.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10/26/20</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17396573"/>
      </p:ext>
    </p:extLst>
  </p:cSld>
  <p:clrMap bg1="lt1" tx1="dk1" bg2="lt2" tx2="dk2" accent1="accent1" accent2="accent2" accent3="accent3" accent4="accent4" accent5="accent5" accent6="accent6" hlink="hlink" folHlink="folHlink"/>
  <p:sldLayoutIdLst>
    <p:sldLayoutId id="2147488353" r:id="rId1"/>
    <p:sldLayoutId id="2147488354" r:id="rId2"/>
    <p:sldLayoutId id="2147488355" r:id="rId3"/>
    <p:sldLayoutId id="2147488356" r:id="rId4"/>
    <p:sldLayoutId id="2147488357" r:id="rId5"/>
    <p:sldLayoutId id="2147488358" r:id="rId6"/>
    <p:sldLayoutId id="2147488359" r:id="rId7"/>
    <p:sldLayoutId id="2147488360" r:id="rId8"/>
    <p:sldLayoutId id="2147488361" r:id="rId9"/>
    <p:sldLayoutId id="2147488362" r:id="rId10"/>
    <p:sldLayoutId id="2147488363" r:id="rId11"/>
    <p:sldLayoutId id="21474883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3591180"/>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 id="21474883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66330585"/>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 id="21474884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23989698"/>
      </p:ext>
    </p:extLst>
  </p:cSld>
  <p:clrMap bg1="lt1" tx1="dk1" bg2="lt2" tx2="dk2" accent1="accent1" accent2="accent2" accent3="accent3" accent4="accent4" accent5="accent5" accent6="accent6" hlink="hlink" folHlink="folHlink"/>
  <p:sldLayoutIdLst>
    <p:sldLayoutId id="2147488572" r:id="rId1"/>
    <p:sldLayoutId id="2147488573" r:id="rId2"/>
    <p:sldLayoutId id="2147488574" r:id="rId3"/>
    <p:sldLayoutId id="2147488575" r:id="rId4"/>
    <p:sldLayoutId id="2147488576" r:id="rId5"/>
    <p:sldLayoutId id="2147488577" r:id="rId6"/>
    <p:sldLayoutId id="2147488578" r:id="rId7"/>
    <p:sldLayoutId id="2147488579" r:id="rId8"/>
    <p:sldLayoutId id="2147488580" r:id="rId9"/>
    <p:sldLayoutId id="2147488581" r:id="rId10"/>
    <p:sldLayoutId id="2147488582" r:id="rId11"/>
    <p:sldLayoutId id="214748858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5323747"/>
      </p:ext>
    </p:extLst>
  </p:cSld>
  <p:clrMap bg1="lt1" tx1="dk1" bg2="dk2" tx2="lt2" accent1="accent1" accent2="accent2" accent3="accent3" accent4="accent4" accent5="accent5" accent6="accent6" hlink="hlink" folHlink="folHlink"/>
  <p:sldLayoutIdLst>
    <p:sldLayoutId id="2147488724" r:id="rId1"/>
    <p:sldLayoutId id="2147488725" r:id="rId2"/>
    <p:sldLayoutId id="2147488726" r:id="rId3"/>
    <p:sldLayoutId id="2147488727" r:id="rId4"/>
    <p:sldLayoutId id="2147488728" r:id="rId5"/>
    <p:sldLayoutId id="2147488729" r:id="rId6"/>
    <p:sldLayoutId id="2147488730" r:id="rId7"/>
    <p:sldLayoutId id="2147488731" r:id="rId8"/>
    <p:sldLayoutId id="2147488732" r:id="rId9"/>
    <p:sldLayoutId id="214748873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78549"/>
      </p:ext>
    </p:extLst>
  </p:cSld>
  <p:clrMap bg1="lt1" tx1="dk1" bg2="lt2" tx2="dk2" accent1="accent1" accent2="accent2" accent3="accent3" accent4="accent4" accent5="accent5" accent6="accent6" hlink="hlink" folHlink="folHlink"/>
  <p:sldLayoutIdLst>
    <p:sldLayoutId id="2147488786" r:id="rId1"/>
    <p:sldLayoutId id="2147488787" r:id="rId2"/>
    <p:sldLayoutId id="2147488788" r:id="rId3"/>
    <p:sldLayoutId id="2147488789" r:id="rId4"/>
    <p:sldLayoutId id="2147488790" r:id="rId5"/>
    <p:sldLayoutId id="2147488791" r:id="rId6"/>
    <p:sldLayoutId id="2147488792" r:id="rId7"/>
    <p:sldLayoutId id="2147488793" r:id="rId8"/>
    <p:sldLayoutId id="2147488794" r:id="rId9"/>
    <p:sldLayoutId id="2147488795" r:id="rId10"/>
    <p:sldLayoutId id="21474887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2170985425"/>
      </p:ext>
    </p:extLst>
  </p:cSld>
  <p:clrMap bg1="lt1" tx1="dk1" bg2="lt2" tx2="dk2" accent1="accent1" accent2="accent2" accent3="accent3" accent4="accent4" accent5="accent5" accent6="accent6" hlink="hlink" folHlink="folHlink"/>
  <p:sldLayoutIdLst>
    <p:sldLayoutId id="2147488893" r:id="rId1"/>
    <p:sldLayoutId id="2147488894" r:id="rId2"/>
    <p:sldLayoutId id="2147488895" r:id="rId3"/>
    <p:sldLayoutId id="2147488896" r:id="rId4"/>
    <p:sldLayoutId id="2147488897" r:id="rId5"/>
    <p:sldLayoutId id="2147488898" r:id="rId6"/>
    <p:sldLayoutId id="2147488899" r:id="rId7"/>
    <p:sldLayoutId id="2147488900" r:id="rId8"/>
    <p:sldLayoutId id="2147488901" r:id="rId9"/>
    <p:sldLayoutId id="2147488902" r:id="rId10"/>
    <p:sldLayoutId id="2147488903" r:id="rId11"/>
    <p:sldLayoutId id="214748890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415746"/>
      </p:ext>
    </p:extLst>
  </p:cSld>
  <p:clrMap bg1="lt1" tx1="dk1" bg2="lt2" tx2="dk2" accent1="accent1" accent2="accent2" accent3="accent3" accent4="accent4" accent5="accent5" accent6="accent6" hlink="hlink" folHlink="folHlink"/>
  <p:sldLayoutIdLst>
    <p:sldLayoutId id="2147488976" r:id="rId1"/>
    <p:sldLayoutId id="21474889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370EA6E8-131D-304C-81D9-F81A6EBD71AF}"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4123027250"/>
      </p:ext>
    </p:extLst>
  </p:cSld>
  <p:clrMap bg1="lt1" tx1="dk1" bg2="lt2" tx2="dk2" accent1="accent1" accent2="accent2" accent3="accent3" accent4="accent4" accent5="accent5" accent6="accent6" hlink="hlink" folHlink="folHlink"/>
  <p:sldLayoutIdLst>
    <p:sldLayoutId id="2147489004" r:id="rId1"/>
    <p:sldLayoutId id="2147489005" r:id="rId2"/>
    <p:sldLayoutId id="2147489006" r:id="rId3"/>
    <p:sldLayoutId id="2147489007" r:id="rId4"/>
    <p:sldLayoutId id="2147489008" r:id="rId5"/>
    <p:sldLayoutId id="2147489009" r:id="rId6"/>
    <p:sldLayoutId id="2147489010" r:id="rId7"/>
    <p:sldLayoutId id="2147489011" r:id="rId8"/>
    <p:sldLayoutId id="2147489012" r:id="rId9"/>
    <p:sldLayoutId id="2147489013" r:id="rId10"/>
    <p:sldLayoutId id="2147489014" r:id="rId11"/>
    <p:sldLayoutId id="2147489015"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581542497"/>
      </p:ext>
    </p:extLst>
  </p:cSld>
  <p:clrMap bg1="lt1" tx1="dk1" bg2="lt2" tx2="dk2" accent1="accent1" accent2="accent2" accent3="accent3" accent4="accent4" accent5="accent5" accent6="accent6" hlink="hlink" folHlink="folHlink"/>
  <p:sldLayoutIdLst>
    <p:sldLayoutId id="2147489067" r:id="rId1"/>
    <p:sldLayoutId id="2147489068" r:id="rId2"/>
    <p:sldLayoutId id="2147489069" r:id="rId3"/>
    <p:sldLayoutId id="2147489070" r:id="rId4"/>
    <p:sldLayoutId id="2147489071" r:id="rId5"/>
    <p:sldLayoutId id="2147489072" r:id="rId6"/>
    <p:sldLayoutId id="2147489073" r:id="rId7"/>
    <p:sldLayoutId id="2147489074" r:id="rId8"/>
    <p:sldLayoutId id="2147489075" r:id="rId9"/>
    <p:sldLayoutId id="2147489076" r:id="rId10"/>
    <p:sldLayoutId id="2147489077" r:id="rId11"/>
    <p:sldLayoutId id="214748907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377764"/>
      </p:ext>
    </p:extLst>
  </p:cSld>
  <p:clrMap bg1="lt1" tx1="dk1" bg2="lt2" tx2="dk2" accent1="accent1" accent2="accent2" accent3="accent3" accent4="accent4" accent5="accent5" accent6="accent6" hlink="hlink" folHlink="folHlink"/>
  <p:sldLayoutIdLst>
    <p:sldLayoutId id="2147489085" r:id="rId1"/>
    <p:sldLayoutId id="2147489086" r:id="rId2"/>
    <p:sldLayoutId id="2147489087" r:id="rId3"/>
    <p:sldLayoutId id="2147489088" r:id="rId4"/>
    <p:sldLayoutId id="2147489089" r:id="rId5"/>
    <p:sldLayoutId id="2147489090" r:id="rId6"/>
    <p:sldLayoutId id="2147489091" r:id="rId7"/>
    <p:sldLayoutId id="2147489092" r:id="rId8"/>
    <p:sldLayoutId id="2147489093" r:id="rId9"/>
    <p:sldLayoutId id="2147489094" r:id="rId10"/>
    <p:sldLayoutId id="2147489095" r:id="rId11"/>
    <p:sldLayoutId id="21474890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3034384770"/>
      </p:ext>
    </p:extLst>
  </p:cSld>
  <p:clrMap bg1="lt1" tx1="dk1" bg2="lt2" tx2="dk2" accent1="accent1" accent2="accent2" accent3="accent3" accent4="accent4" accent5="accent5" accent6="accent6" hlink="hlink" folHlink="folHlink"/>
  <p:sldLayoutIdLst>
    <p:sldLayoutId id="2147489241" r:id="rId1"/>
    <p:sldLayoutId id="2147489242" r:id="rId2"/>
    <p:sldLayoutId id="2147489243" r:id="rId3"/>
    <p:sldLayoutId id="2147489244" r:id="rId4"/>
    <p:sldLayoutId id="2147489245" r:id="rId5"/>
    <p:sldLayoutId id="2147489246" r:id="rId6"/>
    <p:sldLayoutId id="2147489247" r:id="rId7"/>
    <p:sldLayoutId id="2147489248" r:id="rId8"/>
    <p:sldLayoutId id="2147489249" r:id="rId9"/>
    <p:sldLayoutId id="2147489250" r:id="rId10"/>
    <p:sldLayoutId id="2147489251"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769759226"/>
      </p:ext>
    </p:extLst>
  </p:cSld>
  <p:clrMap bg1="lt1" tx1="dk1" bg2="lt2" tx2="dk2" accent1="accent1" accent2="accent2" accent3="accent3" accent4="accent4" accent5="accent5" accent6="accent6" hlink="hlink" folHlink="folHlink"/>
  <p:sldLayoutIdLst>
    <p:sldLayoutId id="2147489303" r:id="rId1"/>
    <p:sldLayoutId id="2147489304" r:id="rId2"/>
    <p:sldLayoutId id="2147489305" r:id="rId3"/>
    <p:sldLayoutId id="2147489306" r:id="rId4"/>
    <p:sldLayoutId id="2147489307" r:id="rId5"/>
    <p:sldLayoutId id="2147489308" r:id="rId6"/>
    <p:sldLayoutId id="2147489309" r:id="rId7"/>
    <p:sldLayoutId id="2147489310" r:id="rId8"/>
    <p:sldLayoutId id="2147489311" r:id="rId9"/>
    <p:sldLayoutId id="2147489312" r:id="rId10"/>
    <p:sldLayoutId id="2147489313" r:id="rId11"/>
    <p:sldLayoutId id="214748931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5629-F741-454D-8A3F-49FD9C45B2E3}" type="datetime1">
              <a:rPr lang="en-US" smtClean="0">
                <a:solidFill>
                  <a:prstClr val="black">
                    <a:tint val="75000"/>
                  </a:prstClr>
                </a:solidFill>
              </a:rPr>
              <a:pPr/>
              <a:t>10/26/20</a:t>
            </a:fld>
            <a:endParaRPr lang="en-US">
              <a:solidFill>
                <a:prstClr val="black">
                  <a:tint val="75000"/>
                </a:prstClr>
              </a:solidFill>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2000" smtClean="0">
                <a:solidFill>
                  <a:prstClr val="black"/>
                </a:solidFill>
              </a:rPr>
              <a:pPr algn="ctr"/>
              <a:t>‹#›</a:t>
            </a:fld>
            <a:endParaRPr lang="en-US" sz="2000">
              <a:solidFill>
                <a:prstClr val="black"/>
              </a:solidFill>
            </a:endParaRPr>
          </a:p>
        </p:txBody>
      </p:sp>
    </p:spTree>
    <p:extLst>
      <p:ext uri="{BB962C8B-B14F-4D97-AF65-F5344CB8AC3E}">
        <p14:creationId xmlns:p14="http://schemas.microsoft.com/office/powerpoint/2010/main" val="2080786941"/>
      </p:ext>
    </p:extLst>
  </p:cSld>
  <p:clrMap bg1="lt1" tx1="dk1" bg2="lt2" tx2="dk2" accent1="accent1" accent2="accent2" accent3="accent3" accent4="accent4" accent5="accent5" accent6="accent6" hlink="hlink" folHlink="folHlink"/>
  <p:sldLayoutIdLst>
    <p:sldLayoutId id="2147489316" r:id="rId1"/>
    <p:sldLayoutId id="2147489317" r:id="rId2"/>
    <p:sldLayoutId id="2147489318" r:id="rId3"/>
    <p:sldLayoutId id="2147489319" r:id="rId4"/>
    <p:sldLayoutId id="2147489320" r:id="rId5"/>
    <p:sldLayoutId id="2147489321" r:id="rId6"/>
    <p:sldLayoutId id="2147489322" r:id="rId7"/>
    <p:sldLayoutId id="2147489323" r:id="rId8"/>
    <p:sldLayoutId id="2147489324" r:id="rId9"/>
    <p:sldLayoutId id="2147489325" r:id="rId10"/>
    <p:sldLayoutId id="2147489326" r:id="rId11"/>
  </p:sldLayoutIdLs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7F65629-F741-454D-8A3F-49FD9C45B2E3}" type="datetime1">
              <a:rPr lang="en-US" smtClean="0">
                <a:solidFill>
                  <a:prstClr val="black">
                    <a:tint val="75000"/>
                  </a:prstClr>
                </a:solidFill>
                <a:latin typeface="Calibri"/>
                <a:ea typeface=""/>
              </a:rPr>
              <a:pPr eaLnBrk="1" fontAlgn="auto" hangingPunct="1">
                <a:spcBef>
                  <a:spcPts val="0"/>
                </a:spcBef>
                <a:spcAft>
                  <a:spcPts val="0"/>
                </a:spcAft>
              </a:pPr>
              <a:t>10/26/20</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8B363EBC-A636-4E4F-B313-DA526F248DF6}" type="slidenum">
              <a:rPr lang="en-US" sz="2000" smtClean="0">
                <a:solidFill>
                  <a:prstClr val="black"/>
                </a:solidFill>
              </a:rPr>
              <a:pPr algn="ctr" fontAlgn="auto">
                <a:spcBef>
                  <a:spcPts val="0"/>
                </a:spcBef>
                <a:spcAft>
                  <a:spcPts val="0"/>
                </a:spcAft>
              </a:pPr>
              <a:t>‹#›</a:t>
            </a:fld>
            <a:endParaRPr lang="en-US" sz="2000">
              <a:solidFill>
                <a:prstClr val="black"/>
              </a:solidFill>
            </a:endParaRPr>
          </a:p>
        </p:txBody>
      </p:sp>
    </p:spTree>
    <p:extLst>
      <p:ext uri="{BB962C8B-B14F-4D97-AF65-F5344CB8AC3E}">
        <p14:creationId xmlns:p14="http://schemas.microsoft.com/office/powerpoint/2010/main" val="3931062243"/>
      </p:ext>
    </p:extLst>
  </p:cSld>
  <p:clrMap bg1="lt1" tx1="dk1" bg2="lt2" tx2="dk2" accent1="accent1" accent2="accent2" accent3="accent3" accent4="accent4" accent5="accent5" accent6="accent6" hlink="hlink" folHlink="folHlink"/>
  <p:sldLayoutIdLst>
    <p:sldLayoutId id="2147489328" r:id="rId1"/>
    <p:sldLayoutId id="2147489329" r:id="rId2"/>
    <p:sldLayoutId id="2147489330" r:id="rId3"/>
    <p:sldLayoutId id="2147489331" r:id="rId4"/>
    <p:sldLayoutId id="2147489332" r:id="rId5"/>
    <p:sldLayoutId id="2147489333" r:id="rId6"/>
    <p:sldLayoutId id="2147489334" r:id="rId7"/>
    <p:sldLayoutId id="2147489335" r:id="rId8"/>
    <p:sldLayoutId id="2147489336" r:id="rId9"/>
    <p:sldLayoutId id="2147489337" r:id="rId10"/>
    <p:sldLayoutId id="2147489338"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131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0" y="139377"/>
            <a:ext cx="7943850" cy="429389"/>
          </a:xfrm>
          <a:prstGeom prst="rect">
            <a:avLst/>
          </a:prstGeom>
        </p:spPr>
        <p:txBody>
          <a:bodyPr vert="horz" lIns="45720" tIns="0" rIns="45720" bIns="45720" rtlCol="0" anchor="ctr">
            <a:noAutofit/>
          </a:bodyPr>
          <a:lstStyle/>
          <a:p>
            <a:r>
              <a:rPr lang="en-US" dirty="0"/>
              <a:t>Click to edit Master title style</a:t>
            </a:r>
          </a:p>
        </p:txBody>
      </p:sp>
      <p:sp>
        <p:nvSpPr>
          <p:cNvPr id="1031" name="Text Placeholder 2"/>
          <p:cNvSpPr>
            <a:spLocks noGrp="1"/>
          </p:cNvSpPr>
          <p:nvPr>
            <p:ph type="body" idx="1"/>
          </p:nvPr>
        </p:nvSpPr>
        <p:spPr bwMode="auto">
          <a:xfrm>
            <a:off x="152400" y="810545"/>
            <a:ext cx="8839200" cy="5726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p:cNvSpPr>
            <a:spLocks noGrp="1"/>
          </p:cNvSpPr>
          <p:nvPr>
            <p:ph type="ftr" sz="quarter" idx="3"/>
          </p:nvPr>
        </p:nvSpPr>
        <p:spPr>
          <a:xfrm>
            <a:off x="0" y="6583363"/>
            <a:ext cx="6172200" cy="228600"/>
          </a:xfrm>
          <a:prstGeom prst="rect">
            <a:avLst/>
          </a:prstGeom>
        </p:spPr>
        <p:txBody>
          <a:bodyPr vert="horz" lIns="45720" tIns="0" rIns="45720" bIns="0" rtlCol="0" anchor="ctr"/>
          <a:lstStyle>
            <a:lvl1pPr algn="l" fontAlgn="auto">
              <a:spcBef>
                <a:spcPts val="0"/>
              </a:spcBef>
              <a:spcAft>
                <a:spcPts val="0"/>
              </a:spcAft>
              <a:defRPr sz="1200" b="0" cap="none" spc="0" baseline="0">
                <a:solidFill>
                  <a:schemeClr val="tx1">
                    <a:lumMod val="65000"/>
                    <a:lumOff val="35000"/>
                  </a:schemeClr>
                </a:solidFill>
                <a:latin typeface="Whitney-Semibold SC" panose="02000603040000020004" pitchFamily="2" charset="0"/>
                <a:cs typeface="Arial" panose="020B0604020202020204" pitchFamily="34" charset="0"/>
              </a:defRPr>
            </a:lvl1pPr>
          </a:lstStyle>
          <a:p>
            <a:pPr>
              <a:defRPr/>
            </a:pPr>
            <a:r>
              <a:rPr lang="en-US"/>
              <a:t>Vulnerabilities in MLC NAND Flash Memory Programming</a:t>
            </a:r>
            <a:endParaRPr lang="en-US" dirty="0"/>
          </a:p>
        </p:txBody>
      </p:sp>
      <p:sp>
        <p:nvSpPr>
          <p:cNvPr id="6" name="Slide Number Placeholder 5"/>
          <p:cNvSpPr>
            <a:spLocks noGrp="1"/>
          </p:cNvSpPr>
          <p:nvPr>
            <p:ph type="sldNum" sz="quarter" idx="4"/>
          </p:nvPr>
        </p:nvSpPr>
        <p:spPr>
          <a:xfrm>
            <a:off x="7772400" y="6583363"/>
            <a:ext cx="1371600" cy="228600"/>
          </a:xfrm>
          <a:prstGeom prst="rect">
            <a:avLst/>
          </a:prstGeom>
        </p:spPr>
        <p:txBody>
          <a:bodyPr vert="horz" wrap="square" lIns="45720" tIns="0" rIns="45720" bIns="0" numCol="1" anchor="ctr" anchorCtr="0" compatLnSpc="1">
            <a:prstTxWarp prst="textNoShape">
              <a:avLst/>
            </a:prstTxWarp>
          </a:bodyPr>
          <a:lstStyle>
            <a:lvl1pPr algn="r">
              <a:defRPr sz="1200" b="0">
                <a:solidFill>
                  <a:schemeClr val="tx1">
                    <a:lumMod val="65000"/>
                    <a:lumOff val="35000"/>
                  </a:schemeClr>
                </a:solidFill>
                <a:latin typeface="Whitney-Medium" panose="02000603040000020004" pitchFamily="2" charset="0"/>
                <a:ea typeface="Whitney-Medium" panose="02000603040000020004" pitchFamily="2" charset="0"/>
                <a:cs typeface="Arial" panose="020B0604020202020204" pitchFamily="34" charset="0"/>
              </a:defRPr>
            </a:lvl1pPr>
          </a:lstStyle>
          <a:p>
            <a:r>
              <a:rPr lang="en-US" altLang="en-US" dirty="0"/>
              <a:t>Page </a:t>
            </a:r>
            <a:fld id="{BBF05047-ADC6-47BF-A318-424F854A849A}" type="slidenum">
              <a:rPr lang="en-US" altLang="en-US" smtClean="0"/>
              <a:pPr/>
              <a:t>‹#›</a:t>
            </a:fld>
            <a:r>
              <a:rPr lang="en-US" altLang="en-US" dirty="0"/>
              <a:t> of 25</a:t>
            </a:r>
          </a:p>
        </p:txBody>
      </p:sp>
      <p:pic>
        <p:nvPicPr>
          <p:cNvPr id="3" name="Picture 2"/>
          <p:cNvPicPr>
            <a:picLocks/>
          </p:cNvPicPr>
          <p:nvPr userDrawn="1"/>
        </p:nvPicPr>
        <p:blipFill>
          <a:blip r:embed="rId13" cstate="screen">
            <a:extLst>
              <a:ext uri="{28A0092B-C50C-407E-A947-70E740481C1C}">
                <a14:useLocalDpi xmlns:a14="http://schemas.microsoft.com/office/drawing/2010/main"/>
              </a:ext>
            </a:extLst>
          </a:blip>
          <a:stretch>
            <a:fillRect/>
          </a:stretch>
        </p:blipFill>
        <p:spPr>
          <a:xfrm>
            <a:off x="8023861" y="228600"/>
            <a:ext cx="1066271" cy="215085"/>
          </a:xfrm>
          <a:prstGeom prst="rect">
            <a:avLst/>
          </a:prstGeom>
        </p:spPr>
      </p:pic>
      <p:sp>
        <p:nvSpPr>
          <p:cNvPr id="12" name="Rectangle 11"/>
          <p:cNvSpPr/>
          <p:nvPr userDrawn="1"/>
        </p:nvSpPr>
        <p:spPr>
          <a:xfrm>
            <a:off x="0" y="6811963"/>
            <a:ext cx="9144000" cy="46037"/>
          </a:xfrm>
          <a:prstGeom prst="rect">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925388500"/>
      </p:ext>
    </p:extLst>
  </p:cSld>
  <p:clrMap bg1="lt1" tx1="dk1" bg2="lt2" tx2="dk2" accent1="accent1" accent2="accent2" accent3="accent3" accent4="accent4" accent5="accent5" accent6="accent6" hlink="hlink" folHlink="folHlink"/>
  <p:sldLayoutIdLst>
    <p:sldLayoutId id="2147489340" r:id="rId1"/>
    <p:sldLayoutId id="2147489341" r:id="rId2"/>
    <p:sldLayoutId id="2147489342" r:id="rId3"/>
    <p:sldLayoutId id="2147489343" r:id="rId4"/>
    <p:sldLayoutId id="2147489344" r:id="rId5"/>
    <p:sldLayoutId id="2147489345" r:id="rId6"/>
    <p:sldLayoutId id="2147489346" r:id="rId7"/>
    <p:sldLayoutId id="2147489347" r:id="rId8"/>
    <p:sldLayoutId id="2147489348" r:id="rId9"/>
    <p:sldLayoutId id="2147489349" r:id="rId10"/>
    <p:sldLayoutId id="2147489350" r:id="rId11"/>
  </p:sldLayoutIdLst>
  <p:transition>
    <p:fade/>
  </p:transition>
  <p:hf hdr="0" ftr="0" dt="0"/>
  <p:txStyles>
    <p:titleStyle>
      <a:lvl1pPr algn="l" rtl="0" eaLnBrk="1" fontAlgn="base" hangingPunct="1">
        <a:spcBef>
          <a:spcPct val="0"/>
        </a:spcBef>
        <a:spcAft>
          <a:spcPct val="0"/>
        </a:spcAft>
        <a:defRPr sz="2800" b="1" kern="1200" cap="none" spc="-100" baseline="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400" b="1">
          <a:solidFill>
            <a:schemeClr val="tx1"/>
          </a:solidFill>
          <a:latin typeface="Whitney-Bold" pitchFamily="2" charset="0"/>
        </a:defRPr>
      </a:lvl2pPr>
      <a:lvl3pPr algn="l" rtl="0" eaLnBrk="1" fontAlgn="base" hangingPunct="1">
        <a:spcBef>
          <a:spcPct val="0"/>
        </a:spcBef>
        <a:spcAft>
          <a:spcPct val="0"/>
        </a:spcAft>
        <a:defRPr sz="2400" b="1">
          <a:solidFill>
            <a:schemeClr val="tx1"/>
          </a:solidFill>
          <a:latin typeface="Whitney-Bold" pitchFamily="2" charset="0"/>
        </a:defRPr>
      </a:lvl3pPr>
      <a:lvl4pPr algn="l" rtl="0" eaLnBrk="1" fontAlgn="base" hangingPunct="1">
        <a:spcBef>
          <a:spcPct val="0"/>
        </a:spcBef>
        <a:spcAft>
          <a:spcPct val="0"/>
        </a:spcAft>
        <a:defRPr sz="2400" b="1">
          <a:solidFill>
            <a:schemeClr val="tx1"/>
          </a:solidFill>
          <a:latin typeface="Whitney-Bold" pitchFamily="2" charset="0"/>
        </a:defRPr>
      </a:lvl4pPr>
      <a:lvl5pPr algn="l" rtl="0" eaLnBrk="1" fontAlgn="base" hangingPunct="1">
        <a:spcBef>
          <a:spcPct val="0"/>
        </a:spcBef>
        <a:spcAft>
          <a:spcPct val="0"/>
        </a:spcAft>
        <a:defRPr sz="2400" b="1">
          <a:solidFill>
            <a:schemeClr val="tx1"/>
          </a:solidFill>
          <a:latin typeface="Whitney-Bold" pitchFamily="2" charset="0"/>
        </a:defRPr>
      </a:lvl5pPr>
      <a:lvl6pPr marL="342900" algn="l" rtl="0" eaLnBrk="1" fontAlgn="base" hangingPunct="1">
        <a:spcBef>
          <a:spcPct val="0"/>
        </a:spcBef>
        <a:spcAft>
          <a:spcPct val="0"/>
        </a:spcAft>
        <a:defRPr sz="3000" b="1">
          <a:solidFill>
            <a:schemeClr val="tx1"/>
          </a:solidFill>
          <a:latin typeface="Whitney-Bold" pitchFamily="2" charset="0"/>
        </a:defRPr>
      </a:lvl6pPr>
      <a:lvl7pPr marL="685800" algn="l" rtl="0" eaLnBrk="1" fontAlgn="base" hangingPunct="1">
        <a:spcBef>
          <a:spcPct val="0"/>
        </a:spcBef>
        <a:spcAft>
          <a:spcPct val="0"/>
        </a:spcAft>
        <a:defRPr sz="3000" b="1">
          <a:solidFill>
            <a:schemeClr val="tx1"/>
          </a:solidFill>
          <a:latin typeface="Whitney-Bold" pitchFamily="2" charset="0"/>
        </a:defRPr>
      </a:lvl7pPr>
      <a:lvl8pPr marL="1028700" algn="l" rtl="0" eaLnBrk="1" fontAlgn="base" hangingPunct="1">
        <a:spcBef>
          <a:spcPct val="0"/>
        </a:spcBef>
        <a:spcAft>
          <a:spcPct val="0"/>
        </a:spcAft>
        <a:defRPr sz="3000" b="1">
          <a:solidFill>
            <a:schemeClr val="tx1"/>
          </a:solidFill>
          <a:latin typeface="Whitney-Bold" pitchFamily="2" charset="0"/>
        </a:defRPr>
      </a:lvl8pPr>
      <a:lvl9pPr marL="1371600" algn="l" rtl="0" eaLnBrk="1" fontAlgn="base" hangingPunct="1">
        <a:spcBef>
          <a:spcPct val="0"/>
        </a:spcBef>
        <a:spcAft>
          <a:spcPct val="0"/>
        </a:spcAft>
        <a:defRPr sz="3000" b="1">
          <a:solidFill>
            <a:schemeClr val="tx1"/>
          </a:solidFill>
          <a:latin typeface="Whitney-Bold" pitchFamily="2" charset="0"/>
        </a:defRPr>
      </a:lvl9pPr>
    </p:titleStyle>
    <p:bodyStyle>
      <a:lvl1pPr marL="204788" indent="-204788" algn="l" rtl="0" eaLnBrk="1" fontAlgn="base" hangingPunct="1">
        <a:spcBef>
          <a:spcPts val="450"/>
        </a:spcBef>
        <a:spcAft>
          <a:spcPct val="0"/>
        </a:spcAft>
        <a:buFont typeface="Wingdings" panose="05000000000000000000" pitchFamily="2" charset="2"/>
        <a:buChar char="§"/>
        <a:defRPr sz="2600" b="1" kern="1200" baseline="0">
          <a:solidFill>
            <a:srgbClr val="404040"/>
          </a:solidFill>
          <a:latin typeface="Adobe Garamond Pro" panose="02020502060506020403" pitchFamily="18" charset="0"/>
          <a:ea typeface="+mn-ea"/>
          <a:cs typeface="+mn-cs"/>
        </a:defRPr>
      </a:lvl1pPr>
      <a:lvl2pPr marL="479822" indent="-171450" algn="l" rtl="0" eaLnBrk="1" fontAlgn="base" hangingPunct="1">
        <a:spcBef>
          <a:spcPts val="300"/>
        </a:spcBef>
        <a:spcAft>
          <a:spcPct val="0"/>
        </a:spcAft>
        <a:buFont typeface="Arial" panose="020B0604020202020204" pitchFamily="34" charset="0"/>
        <a:buChar char="•"/>
        <a:defRPr sz="2200" kern="1200">
          <a:solidFill>
            <a:srgbClr val="696969"/>
          </a:solidFill>
          <a:latin typeface="Adobe Garamond Pro" panose="02020502060506020403" pitchFamily="18" charset="0"/>
          <a:ea typeface="+mn-ea"/>
          <a:cs typeface="+mn-cs"/>
        </a:defRPr>
      </a:lvl2pPr>
      <a:lvl3pPr marL="857250" indent="-171450" algn="l" rtl="0" eaLnBrk="1" fontAlgn="base" hangingPunct="1">
        <a:spcBef>
          <a:spcPts val="225"/>
        </a:spcBef>
        <a:spcAft>
          <a:spcPct val="0"/>
        </a:spcAft>
        <a:buFont typeface="Palatino Linotype" panose="02040502050505030304" pitchFamily="18" charset="0"/>
        <a:buChar char="»"/>
        <a:defRPr sz="1800" kern="1200">
          <a:solidFill>
            <a:srgbClr val="696969"/>
          </a:solidFill>
          <a:latin typeface="Adobe Garamond Pro" panose="02020502060506020403" pitchFamily="18" charset="0"/>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600" kern="1200">
          <a:solidFill>
            <a:srgbClr val="696969"/>
          </a:solidFill>
          <a:latin typeface="Adobe Garamond Pro" panose="02020502060506020403" pitchFamily="18" charset="0"/>
          <a:ea typeface="+mn-ea"/>
          <a:cs typeface="+mn-cs"/>
        </a:defRPr>
      </a:lvl4pPr>
      <a:lvl5pPr marL="1543050" indent="-171450" algn="l" rtl="0" eaLnBrk="1" fontAlgn="base" hangingPunct="1">
        <a:spcBef>
          <a:spcPct val="20000"/>
        </a:spcBef>
        <a:spcAft>
          <a:spcPct val="0"/>
        </a:spcAft>
        <a:buFont typeface="Wingdings" panose="05000000000000000000" pitchFamily="2" charset="2"/>
        <a:buChar char="Ø"/>
        <a:defRPr sz="1400" kern="1200">
          <a:solidFill>
            <a:srgbClr val="696969"/>
          </a:solidFill>
          <a:latin typeface="Adobe Garamond Pro" panose="02020502060506020403"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038602" y="6400800"/>
            <a:ext cx="1343025" cy="2619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13601724"/>
      </p:ext>
    </p:extLst>
  </p:cSld>
  <p:clrMap bg1="lt1" tx1="dk1" bg2="lt2" tx2="dk2" accent1="accent1" accent2="accent2" accent3="accent3" accent4="accent4" accent5="accent5" accent6="accent6" hlink="hlink" folHlink="folHlink"/>
  <p:sldLayoutIdLst>
    <p:sldLayoutId id="2147489352" r:id="rId1"/>
    <p:sldLayoutId id="2147489353" r:id="rId2"/>
    <p:sldLayoutId id="2147489354" r:id="rId3"/>
    <p:sldLayoutId id="2147489355" r:id="rId4"/>
    <p:sldLayoutId id="2147489356" r:id="rId5"/>
    <p:sldLayoutId id="2147489357" r:id="rId6"/>
    <p:sldLayoutId id="2147489358" r:id="rId7"/>
    <p:sldLayoutId id="2147489359" r:id="rId8"/>
    <p:sldLayoutId id="2147489360" r:id="rId9"/>
    <p:sldLayoutId id="2147489361" r:id="rId10"/>
    <p:sldLayoutId id="2147489362" r:id="rId11"/>
    <p:sldLayoutId id="2147489363" r:id="rId12"/>
    <p:sldLayoutId id="2147489364"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10/26/20</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1354740641"/>
      </p:ext>
    </p:extLst>
  </p:cSld>
  <p:clrMap bg1="lt1" tx1="dk1" bg2="lt2" tx2="dk2" accent1="accent1" accent2="accent2" accent3="accent3" accent4="accent4" accent5="accent5" accent6="accent6" hlink="hlink" folHlink="folHlink"/>
  <p:sldLayoutIdLst>
    <p:sldLayoutId id="2147489366" r:id="rId1"/>
    <p:sldLayoutId id="2147489367" r:id="rId2"/>
    <p:sldLayoutId id="2147489368" r:id="rId3"/>
    <p:sldLayoutId id="2147489369" r:id="rId4"/>
    <p:sldLayoutId id="2147489370" r:id="rId5"/>
    <p:sldLayoutId id="2147489371" r:id="rId6"/>
    <p:sldLayoutId id="2147489372" r:id="rId7"/>
    <p:sldLayoutId id="2147489373" r:id="rId8"/>
    <p:sldLayoutId id="2147489374" r:id="rId9"/>
    <p:sldLayoutId id="2147489375" r:id="rId10"/>
    <p:sldLayoutId id="2147489376"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006335"/>
      </p:ext>
    </p:extLst>
  </p:cSld>
  <p:clrMap bg1="lt1" tx1="dk1" bg2="lt2" tx2="dk2" accent1="accent1" accent2="accent2" accent3="accent3" accent4="accent4" accent5="accent5" accent6="accent6" hlink="hlink" folHlink="folHlink"/>
  <p:sldLayoutIdLst>
    <p:sldLayoutId id="2147489378" r:id="rId1"/>
    <p:sldLayoutId id="2147489379" r:id="rId2"/>
    <p:sldLayoutId id="2147489380" r:id="rId3"/>
    <p:sldLayoutId id="2147489381" r:id="rId4"/>
    <p:sldLayoutId id="2147489382" r:id="rId5"/>
    <p:sldLayoutId id="2147489383"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181137604"/>
      </p:ext>
    </p:extLst>
  </p:cSld>
  <p:clrMap bg1="lt1" tx1="dk1" bg2="lt2" tx2="dk2" accent1="accent1" accent2="accent2" accent3="accent3" accent4="accent4" accent5="accent5" accent6="accent6" hlink="hlink" folHlink="folHlink"/>
  <p:sldLayoutIdLst>
    <p:sldLayoutId id="2147489385" r:id="rId1"/>
    <p:sldLayoutId id="2147489386" r:id="rId2"/>
    <p:sldLayoutId id="2147489387" r:id="rId3"/>
    <p:sldLayoutId id="2147489388" r:id="rId4"/>
    <p:sldLayoutId id="2147489389" r:id="rId5"/>
    <p:sldLayoutId id="2147489390" r:id="rId6"/>
    <p:sldLayoutId id="2147489391" r:id="rId7"/>
    <p:sldLayoutId id="2147489392" r:id="rId8"/>
    <p:sldLayoutId id="2147489393" r:id="rId9"/>
    <p:sldLayoutId id="2147489394" r:id="rId10"/>
    <p:sldLayoutId id="2147489395" r:id="rId11"/>
    <p:sldLayoutId id="21474893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Tree>
    <p:extLst>
      <p:ext uri="{BB962C8B-B14F-4D97-AF65-F5344CB8AC3E}">
        <p14:creationId xmlns:p14="http://schemas.microsoft.com/office/powerpoint/2010/main" val="1990147618"/>
      </p:ext>
    </p:extLst>
  </p:cSld>
  <p:clrMap bg1="lt1" tx1="dk1" bg2="lt2" tx2="dk2" accent1="accent1" accent2="accent2" accent3="accent3" accent4="accent4" accent5="accent5" accent6="accent6" hlink="hlink" folHlink="folHlink"/>
  <p:sldLayoutIdLst>
    <p:sldLayoutId id="2147489398" r:id="rId1"/>
    <p:sldLayoutId id="2147489399" r:id="rId2"/>
    <p:sldLayoutId id="2147489400" r:id="rId3"/>
    <p:sldLayoutId id="2147489401" r:id="rId4"/>
    <p:sldLayoutId id="2147489402" r:id="rId5"/>
    <p:sldLayoutId id="2147489403" r:id="rId6"/>
    <p:sldLayoutId id="2147489404" r:id="rId7"/>
    <p:sldLayoutId id="2147489405" r:id="rId8"/>
    <p:sldLayoutId id="2147489406" r:id="rId9"/>
    <p:sldLayoutId id="2147489407" r:id="rId10"/>
    <p:sldLayoutId id="214748940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1970681"/>
      </p:ext>
    </p:extLst>
  </p:cSld>
  <p:clrMap bg1="lt1" tx1="dk1" bg2="dk2" tx2="lt2" accent1="accent1" accent2="accent2" accent3="accent3" accent4="accent4" accent5="accent5" accent6="accent6" hlink="hlink" folHlink="folHlink"/>
  <p:sldLayoutIdLst>
    <p:sldLayoutId id="2147489410" r:id="rId1"/>
    <p:sldLayoutId id="2147489411" r:id="rId2"/>
    <p:sldLayoutId id="2147489412" r:id="rId3"/>
    <p:sldLayoutId id="2147489413" r:id="rId4"/>
    <p:sldLayoutId id="2147489414" r:id="rId5"/>
    <p:sldLayoutId id="2147489415" r:id="rId6"/>
    <p:sldLayoutId id="2147489416" r:id="rId7"/>
    <p:sldLayoutId id="2147489417" r:id="rId8"/>
    <p:sldLayoutId id="2147489418" r:id="rId9"/>
    <p:sldLayoutId id="2147489419" r:id="rId10"/>
    <p:sldLayoutId id="214748942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889786"/>
      </p:ext>
    </p:extLst>
  </p:cSld>
  <p:clrMap bg1="lt1" tx1="dk1" bg2="lt2" tx2="dk2" accent1="accent1" accent2="accent2" accent3="accent3" accent4="accent4" accent5="accent5" accent6="accent6" hlink="hlink" folHlink="folHlink"/>
  <p:sldLayoutIdLst>
    <p:sldLayoutId id="2147489422" r:id="rId1"/>
    <p:sldLayoutId id="2147489423" r:id="rId2"/>
    <p:sldLayoutId id="2147489424" r:id="rId3"/>
    <p:sldLayoutId id="2147489425"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307802973"/>
      </p:ext>
    </p:extLst>
  </p:cSld>
  <p:clrMap bg1="lt1" tx1="dk1" bg2="lt2" tx2="dk2" accent1="accent1" accent2="accent2" accent3="accent3" accent4="accent4" accent5="accent5" accent6="accent6" hlink="hlink" folHlink="folHlink"/>
  <p:sldLayoutIdLst>
    <p:sldLayoutId id="2147489427" r:id="rId1"/>
    <p:sldLayoutId id="2147489428" r:id="rId2"/>
    <p:sldLayoutId id="2147489429" r:id="rId3"/>
    <p:sldLayoutId id="2147489430" r:id="rId4"/>
    <p:sldLayoutId id="2147489431" r:id="rId5"/>
    <p:sldLayoutId id="2147489432" r:id="rId6"/>
    <p:sldLayoutId id="2147489433" r:id="rId7"/>
    <p:sldLayoutId id="2147489434" r:id="rId8"/>
    <p:sldLayoutId id="2147489435" r:id="rId9"/>
    <p:sldLayoutId id="2147489436" r:id="rId10"/>
    <p:sldLayoutId id="2147489437" r:id="rId11"/>
    <p:sldLayoutId id="214748943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79672173"/>
      </p:ext>
    </p:extLst>
  </p:cSld>
  <p:clrMap bg1="lt1" tx1="dk1" bg2="lt2" tx2="dk2" accent1="accent1" accent2="accent2" accent3="accent3" accent4="accent4" accent5="accent5" accent6="accent6" hlink="hlink" folHlink="folHlink"/>
  <p:sldLayoutIdLst>
    <p:sldLayoutId id="2147489440" r:id="rId1"/>
    <p:sldLayoutId id="2147489441" r:id="rId2"/>
    <p:sldLayoutId id="2147489442" r:id="rId3"/>
    <p:sldLayoutId id="2147489443" r:id="rId4"/>
    <p:sldLayoutId id="2147489444" r:id="rId5"/>
    <p:sldLayoutId id="2147489445" r:id="rId6"/>
    <p:sldLayoutId id="2147489446" r:id="rId7"/>
    <p:sldLayoutId id="2147489447" r:id="rId8"/>
    <p:sldLayoutId id="2147489448" r:id="rId9"/>
    <p:sldLayoutId id="2147489449" r:id="rId10"/>
    <p:sldLayoutId id="2147489450" r:id="rId11"/>
    <p:sldLayoutId id="214748945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00.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tiff"/><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103.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105.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36.xml"/><Relationship Id="rId6" Type="http://schemas.openxmlformats.org/officeDocument/2006/relationships/chart" Target="../charts/chart3.xml"/><Relationship Id="rId5" Type="http://schemas.openxmlformats.org/officeDocument/2006/relationships/image" Target="../media/image109.png"/><Relationship Id="rId4" Type="http://schemas.openxmlformats.org/officeDocument/2006/relationships/image" Target="../media/image108.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38.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2.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46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6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68.xml"/></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68.xml"/></Relationships>
</file>

<file path=ppt/slides/_rels/slide1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6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68.xml"/><Relationship Id="rId5" Type="http://schemas.openxmlformats.org/officeDocument/2006/relationships/image" Target="../media/image116.png"/><Relationship Id="rId4" Type="http://schemas.openxmlformats.org/officeDocument/2006/relationships/image" Target="../media/image115.png"/></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68.xml"/></Relationships>
</file>

<file path=ppt/slides/_rels/slide13.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777.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9.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68.xml"/></Relationships>
</file>

<file path=ppt/slides/_rels/slide13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468.xml"/><Relationship Id="rId4" Type="http://schemas.openxmlformats.org/officeDocument/2006/relationships/image" Target="../media/image1.png"/></Relationships>
</file>

<file path=ppt/slides/_rels/slide13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468.xml"/></Relationships>
</file>

<file path=ppt/slides/_rels/slide133.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44.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13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79.xml"/></Relationships>
</file>

<file path=ppt/slides/_rels/slide13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137.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13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2.png"/></Relationships>
</file>

<file path=ppt/slides/_rels/slide139.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hyperlink" Target="https://www.youtube.com/watch?v=xMiuqUyjkk0" TargetMode="External"/><Relationship Id="rId3" Type="http://schemas.openxmlformats.org/officeDocument/2006/relationships/hyperlink" Target="https://www.fpl2020.org/" TargetMode="External"/><Relationship Id="rId7" Type="http://schemas.openxmlformats.org/officeDocument/2006/relationships/hyperlink" Target="https://people.inf.ethz.ch/omutlu/pub/NERO-near-memory-stencil-acceleration-for-weather_fpl20-lightning-talk.pdf" TargetMode="External"/><Relationship Id="rId2" Type="http://schemas.openxmlformats.org/officeDocument/2006/relationships/hyperlink" Target="https://people.inf.ethz.ch/omutlu/pub/NERO-near-memory-stencil-acceleration-for-weather_fpl20.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ERO-near-memory-stencil-acceleration-for-weather_fpl20-lightning-talk.pptx" TargetMode="External"/><Relationship Id="rId5" Type="http://schemas.openxmlformats.org/officeDocument/2006/relationships/hyperlink" Target="https://people.inf.ethz.ch/omutlu/pub/NERO-near-memory-stencil-acceleration-for-weather_fpl20-talk.pdf" TargetMode="External"/><Relationship Id="rId4" Type="http://schemas.openxmlformats.org/officeDocument/2006/relationships/hyperlink" Target="https://people.inf.ethz.ch/omutlu/pub/NERO-near-memory-stencil-acceleration-for-weather_fpl20-talk.pptx" TargetMode="External"/><Relationship Id="rId9" Type="http://schemas.openxmlformats.org/officeDocument/2006/relationships/image" Target="../media/image124.png"/></Relationships>
</file>

<file path=ppt/slides/_rels/slide141.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777.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9.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NATSA_time-series-analysis-near-data_iccd20.pdf" TargetMode="Externa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79.xml"/></Relationships>
</file>

<file path=ppt/slides/_rels/slide14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79.xml"/></Relationships>
</file>

<file path=ppt/slides/_rels/slide149.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46.xml"/><Relationship Id="rId6" Type="http://schemas.openxmlformats.org/officeDocument/2006/relationships/image" Target="../media/image128.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54.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155.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31.tiff"/><Relationship Id="rId1" Type="http://schemas.openxmlformats.org/officeDocument/2006/relationships/slideLayout" Target="../slideLayouts/slideLayout582.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32.tiff"/></Relationships>
</file>

<file path=ppt/slides/_rels/slide15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7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5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36.xml"/></Relationships>
</file>

<file path=ppt/slides/_rels/slide16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2.png"/></Relationships>
</file>

<file path=ppt/slides/_rels/slide161.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23.png"/></Relationships>
</file>

<file path=ppt/slides/_rels/slide162.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33.png"/></Relationships>
</file>

<file path=ppt/slides/_rels/slide163.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134.png"/></Relationships>
</file>

<file path=ppt/slides/_rels/slide164.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165.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13.xml"/><Relationship Id="rId6" Type="http://schemas.openxmlformats.org/officeDocument/2006/relationships/image" Target="../media/image135.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hyperlink" Target="https://github.com/CMU-SAFARI/ramulator-pim" TargetMode="External"/><Relationship Id="rId1" Type="http://schemas.openxmlformats.org/officeDocument/2006/relationships/slideLayout" Target="../slideLayouts/slideLayout13.xml"/><Relationship Id="rId4" Type="http://schemas.openxmlformats.org/officeDocument/2006/relationships/image" Target="../media/image136.png"/></Relationships>
</file>

<file path=ppt/slides/_rels/slide167.xml.rels><?xml version="1.0" encoding="UTF-8" standalone="yes"?>
<Relationships xmlns="http://schemas.openxmlformats.org/package/2006/relationships"><Relationship Id="rId8" Type="http://schemas.openxmlformats.org/officeDocument/2006/relationships/hyperlink" Target="https://github.com/CMU-SAFARI/ramulator-pim" TargetMode="External"/><Relationship Id="rId3" Type="http://schemas.openxmlformats.org/officeDocument/2006/relationships/hyperlink" Target="https://dac.com/" TargetMode="External"/><Relationship Id="rId7" Type="http://schemas.openxmlformats.org/officeDocument/2006/relationships/hyperlink" Target="https://people.inf.ethz.ch/omutlu/pub/NAPEL-near-memory-computing-performance-prediction-via-ML_dac19-poster.pdf" TargetMode="External"/><Relationship Id="rId2" Type="http://schemas.openxmlformats.org/officeDocument/2006/relationships/hyperlink" Target="https://people.inf.ethz.ch/omutlu/pub/NAPEL-near-memory-computing-performance-prediction-via-ML_dac19.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APEL-near-memory-computing-performance-prediction-via-ML_dac19-poster.pptx" TargetMode="External"/><Relationship Id="rId5" Type="http://schemas.openxmlformats.org/officeDocument/2006/relationships/hyperlink" Target="https://people.inf.ethz.ch/omutlu/pub/NAPEL-near-memory-computing-performance-prediction-via-ML_dac19-talk.pdf" TargetMode="External"/><Relationship Id="rId4" Type="http://schemas.openxmlformats.org/officeDocument/2006/relationships/hyperlink" Target="https://people.inf.ethz.ch/omutlu/pub/NAPEL-near-memory-computing-performance-prediction-via-ML_dac19-talk.pptx" TargetMode="External"/><Relationship Id="rId9" Type="http://schemas.openxmlformats.org/officeDocument/2006/relationships/image" Target="../media/image137.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7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512.xml"/></Relationships>
</file>

<file path=ppt/slides/_rels/slide17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1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81.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40.png"/></Relationships>
</file>

<file path=ppt/slides/_rels/slide18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24.xml"/></Relationships>
</file>

<file path=ppt/slides/_rels/slide183.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42.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8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2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87.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45.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9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24.xml"/></Relationships>
</file>

<file path=ppt/slides/_rels/slide19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24.xml"/></Relationships>
</file>

<file path=ppt/slides/_rels/slide194.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148.png"/></Relationships>
</file>

<file path=ppt/slides/_rels/slide19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524.xml"/></Relationships>
</file>

<file path=ppt/slides/_rels/slide196.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150.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98.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9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7.xml"/><Relationship Id="rId1" Type="http://schemas.openxmlformats.org/officeDocument/2006/relationships/slideLayout" Target="../slideLayouts/slideLayout253.xml"/><Relationship Id="rId4" Type="http://schemas.openxmlformats.org/officeDocument/2006/relationships/image" Target="../media/image15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0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8.xml"/><Relationship Id="rId1" Type="http://schemas.openxmlformats.org/officeDocument/2006/relationships/slideLayout" Target="../slideLayouts/slideLayout605.xml"/><Relationship Id="rId4" Type="http://schemas.openxmlformats.org/officeDocument/2006/relationships/image" Target="../media/image154.png"/></Relationships>
</file>

<file path=ppt/slides/_rels/slide203.xml.rels><?xml version="1.0" encoding="UTF-8" standalone="yes"?>
<Relationships xmlns="http://schemas.openxmlformats.org/package/2006/relationships"><Relationship Id="rId3" Type="http://schemas.openxmlformats.org/officeDocument/2006/relationships/hyperlink" Target="http://www.microarch.org/micro52/" TargetMode="External"/><Relationship Id="rId7" Type="http://schemas.openxmlformats.org/officeDocument/2006/relationships/image" Target="../media/image155.png"/><Relationship Id="rId2" Type="http://schemas.openxmlformats.org/officeDocument/2006/relationships/hyperlink" Target="https://people.inf.ethz.ch/omutlu/pub/EDEN-efficient-DNN-inference-with-approximate-memory_micro19.pdf" TargetMode="External"/><Relationship Id="rId1" Type="http://schemas.openxmlformats.org/officeDocument/2006/relationships/slideLayout" Target="../slideLayouts/slideLayout2.xml"/><Relationship Id="rId6" Type="http://schemas.openxmlformats.org/officeDocument/2006/relationships/hyperlink" Target="https://www.youtube.com/watch?v=oS-bKY75gXQ" TargetMode="External"/><Relationship Id="rId5" Type="http://schemas.openxmlformats.org/officeDocument/2006/relationships/hyperlink" Target="https://people.inf.ethz.ch/omutlu/pub/EDEN-efficient-DNN-inference-with-approximate-memory_micro19-lightning-talk.pdf" TargetMode="External"/><Relationship Id="rId4" Type="http://schemas.openxmlformats.org/officeDocument/2006/relationships/hyperlink" Target="https://people.inf.ethz.ch/omutlu/pub/EDEN-efficient-DNN-inference-with-approximate-memory_micro19-lightning-talk.pptx" TargetMode="External"/></Relationships>
</file>

<file path=ppt/slides/_rels/slide204.xml.rels><?xml version="1.0" encoding="UTF-8" standalone="yes"?>
<Relationships xmlns="http://schemas.openxmlformats.org/package/2006/relationships"><Relationship Id="rId8" Type="http://schemas.openxmlformats.org/officeDocument/2006/relationships/hyperlink" Target="https://people.inf.ethz.ch/omutlu/pub/SMASH-sparse-matrix-software-hardware-acceleration_micro19-poster.pptx" TargetMode="External"/><Relationship Id="rId3" Type="http://schemas.openxmlformats.org/officeDocument/2006/relationships/hyperlink" Target="http://www.microarch.org/micro52/" TargetMode="External"/><Relationship Id="rId7" Type="http://schemas.openxmlformats.org/officeDocument/2006/relationships/hyperlink" Target="https://people.inf.ethz.ch/omutlu/pub/SMASH-sparse-matrix-software-hardware-acceleration_micro19-lightning-talk.pdf" TargetMode="External"/><Relationship Id="rId12" Type="http://schemas.openxmlformats.org/officeDocument/2006/relationships/image" Target="../media/image156.png"/><Relationship Id="rId2" Type="http://schemas.openxmlformats.org/officeDocument/2006/relationships/hyperlink" Target="https://people.inf.ethz.ch/omutlu/pub/SMASH-sparse-matrix-software-hardware-acceleration_micro19.pdf" TargetMode="External"/><Relationship Id="rId1" Type="http://schemas.openxmlformats.org/officeDocument/2006/relationships/slideLayout" Target="../slideLayouts/slideLayout2.xml"/><Relationship Id="rId6" Type="http://schemas.openxmlformats.org/officeDocument/2006/relationships/hyperlink" Target="https://people.inf.ethz.ch/omutlu/pub/SMASH-sparse-matrix-software-hardware-acceleration_micro19-lightning-talk.pptx" TargetMode="External"/><Relationship Id="rId11" Type="http://schemas.openxmlformats.org/officeDocument/2006/relationships/hyperlink" Target="https://www.youtube.com/watch?v=LWYVQ3o_SdU" TargetMode="External"/><Relationship Id="rId5" Type="http://schemas.openxmlformats.org/officeDocument/2006/relationships/hyperlink" Target="https://people.inf.ethz.ch/omutlu/pub/SMASH-sparse-matrix-software-hardware-acceleration_micro19-talk.pdf" TargetMode="External"/><Relationship Id="rId10" Type="http://schemas.openxmlformats.org/officeDocument/2006/relationships/hyperlink" Target="https://www.youtube.com/watch?v=VN0PQ5zgLGg" TargetMode="External"/><Relationship Id="rId4" Type="http://schemas.openxmlformats.org/officeDocument/2006/relationships/hyperlink" Target="https://people.inf.ethz.ch/omutlu/pub/SMASH-sparse-matrix-software-hardware-acceleration_micro19-talk.pptx" TargetMode="External"/><Relationship Id="rId9" Type="http://schemas.openxmlformats.org/officeDocument/2006/relationships/hyperlink" Target="https://people.inf.ethz.ch/omutlu/pub/SMASH-sparse-matrix-software-hardware-acceleration_micro19-poster.pdf" TargetMode="Externa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13.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236.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14.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30.png"/></Relationships>
</file>

<file path=ppt/slides/_rels/slide215.xml.rels><?xml version="1.0" encoding="UTF-8" standalone="yes"?>
<Relationships xmlns="http://schemas.openxmlformats.org/package/2006/relationships"><Relationship Id="rId3" Type="http://schemas.openxmlformats.org/officeDocument/2006/relationships/hyperlink" Target="https://calendar.ust.hk/events/hkust-engineering-x-hkstp-distinguished-speaker-series-webinar-intelligent-architectures" TargetMode="External"/><Relationship Id="rId2" Type="http://schemas.openxmlformats.org/officeDocument/2006/relationships/hyperlink" Target="https://people.inf.ethz.ch/omutlu/pub/onur-HKUST-HKSTP-Distinguished-Lecture-IntelligentArchitecturesForIntelligentMachines-October-7-2020.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intelligent-architectures-for-intelligent-machines_keynote-paper_VLSI20.pdf" TargetMode="External"/><Relationship Id="rId5" Type="http://schemas.openxmlformats.org/officeDocument/2006/relationships/hyperlink" Target="https://www.youtube.com/watch?v=CmuhFB-QEWw" TargetMode="External"/><Relationship Id="rId4" Type="http://schemas.openxmlformats.org/officeDocument/2006/relationships/hyperlink" Target="https://people.inf.ethz.ch/omutlu/pub/onur-HKUST-HKSTP-Distinguished-Lecture-IntelligentArchitecturesForIntelligentMachines-October-7-2020.pdf" TargetMode="Externa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1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hyperlink" Target="http://www.safari.ethz.ch/" TargetMode="External"/><Relationship Id="rId1" Type="http://schemas.openxmlformats.org/officeDocument/2006/relationships/slideLayout" Target="../slideLayouts/slideLayout236.xml"/></Relationships>
</file>

<file path=ppt/slides/_rels/slide2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9.png"/><Relationship Id="rId1" Type="http://schemas.openxmlformats.org/officeDocument/2006/relationships/slideLayout" Target="../slideLayouts/slideLayout920.xml"/><Relationship Id="rId6" Type="http://schemas.openxmlformats.org/officeDocument/2006/relationships/hyperlink" Target="https://safari.ethz.ch/safari-newsletter-april-2020/" TargetMode="External"/><Relationship Id="rId5" Type="http://schemas.openxmlformats.org/officeDocument/2006/relationships/image" Target="../media/image160.jpeg"/><Relationship Id="rId4" Type="http://schemas.openxmlformats.org/officeDocument/2006/relationships/hyperlink" Target="http://www.safari.ethz.ch/"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s://safari.ethz.ch/safari-newsletter-april-2020/" TargetMode="External"/><Relationship Id="rId1" Type="http://schemas.openxmlformats.org/officeDocument/2006/relationships/slideLayout" Target="../slideLayouts/slideLayout720.xml"/></Relationships>
</file>

<file path=ppt/slides/_rels/slide22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people.inf.ethz.ch/omutlu" TargetMode="Externa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36.xml"/></Relationships>
</file>

<file path=ppt/slides/_rels/slide22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36.xml"/></Relationships>
</file>

<file path=ppt/slides/_rels/slide22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36.xml"/><Relationship Id="rId4" Type="http://schemas.openxmlformats.org/officeDocument/2006/relationships/image" Target="../media/image164.png"/></Relationships>
</file>

<file path=ppt/slides/_rels/slide22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924.xml"/></Relationships>
</file>

<file path=ppt/slides/_rels/slide22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924.xml"/></Relationships>
</file>

<file path=ppt/slides/_rels/slide228.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36.xml"/></Relationships>
</file>

<file path=ppt/slides/_rels/slide229.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924.xml"/></Relationships>
</file>

<file path=ppt/slides/_rels/slide231.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936.xml"/></Relationships>
</file>

<file path=ppt/slides/_rels/slide23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36.xml"/><Relationship Id="rId4" Type="http://schemas.openxmlformats.org/officeDocument/2006/relationships/hyperlink" Target="https://commons.wikimedia.org/w/index.php?curid=31493356" TargetMode="External"/></Relationships>
</file>

<file path=ppt/slides/_rels/slide23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924.xml"/></Relationships>
</file>

<file path=ppt/slides/_rels/slide234.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924.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4.xml"/></Relationships>
</file>

<file path=ppt/slides/_rels/slide236.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708.xml"/><Relationship Id="rId5" Type="http://schemas.openxmlformats.org/officeDocument/2006/relationships/image" Target="../media/image177.png"/><Relationship Id="rId4" Type="http://schemas.openxmlformats.org/officeDocument/2006/relationships/hyperlink" Target="https://people.inf.ethz.ch/omutlu/projects.htm" TargetMode="External"/></Relationships>
</file>

<file path=ppt/slides/_rels/slide237.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n8Aj_A0WSg8&amp;list=PL5Q2soXY2Zi8D_5MGV6EnXEJHnV2YFBJl&amp;index=22"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559.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njX_14584Jw&amp;list=PL5Q2soXY2Zi8D_5MGV6EnXEJHnV2YFBJl&amp;index=16" TargetMode="External"/></Relationships>
</file>

<file path=ppt/slides/_rels/slide238.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39.xml.rels><?xml version="1.0" encoding="UTF-8" standalone="yes"?>
<Relationships xmlns="http://schemas.openxmlformats.org/package/2006/relationships"><Relationship Id="rId3" Type="http://schemas.openxmlformats.org/officeDocument/2006/relationships/hyperlink" Target="https://www.youtube.com/playlist?list=PL5Q2soXY2Zi_gntM55VoMlKlw7YrXOhbl" TargetMode="External"/><Relationship Id="rId2" Type="http://schemas.openxmlformats.org/officeDocument/2006/relationships/hyperlink" Target="https://safari.ethz.ch/memory_systems/TUWien2019"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41.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42.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30.png"/></Relationships>
</file>

<file path=ppt/slides/_rels/slide243.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78.png"/></Relationships>
</file>

<file path=ppt/slides/_rels/slide244.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36.xml"/><Relationship Id="rId4" Type="http://schemas.openxmlformats.org/officeDocument/2006/relationships/image" Target="../media/image179.png"/></Relationships>
</file>

<file path=ppt/slides/_rels/slide245.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80.png"/><Relationship Id="rId1" Type="http://schemas.openxmlformats.org/officeDocument/2006/relationships/slideLayout" Target="../slideLayouts/slideLayout236.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4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36.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4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66.png"/></Relationships>
</file>

<file path=ppt/slides/_rels/slide249.xml.rels><?xml version="1.0" encoding="UTF-8" standalone="yes"?>
<Relationships xmlns="http://schemas.openxmlformats.org/package/2006/relationships"><Relationship Id="rId8" Type="http://schemas.openxmlformats.org/officeDocument/2006/relationships/hyperlink" Target="https://www.youtube.com/watch?v=BJ87rZCGWU0&amp;list=PL5PHm2jkkXmidJOd59REog9jDnPDTG6IJ" TargetMode="External"/><Relationship Id="rId13" Type="http://schemas.openxmlformats.org/officeDocument/2006/relationships/hyperlink" Target="http://www.archive.ece.cmu.edu/~ece447/s14/doku.php?id=schedule" TargetMode="External"/><Relationship Id="rId18" Type="http://schemas.openxmlformats.org/officeDocument/2006/relationships/hyperlink" Target="https://www.youtube.com/playlist?list=PL5PHm2jkkXmgVhh8CHAu9N76TShJqfYDt" TargetMode="External"/><Relationship Id="rId26"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AJBmIaUneB0&amp;list=PL5Q2soXY2Zi_FRrloMa2fUYWPGiZUBQo2" TargetMode="External"/><Relationship Id="rId21" Type="http://schemas.openxmlformats.org/officeDocument/2006/relationships/hyperlink" Target="https://safari.ethz.ch/architecture/fall2018/doku.php?id=schedule" TargetMode="External"/><Relationship Id="rId7" Type="http://schemas.openxmlformats.org/officeDocument/2006/relationships/hyperlink" Target="https://www.youtube.com/playlist?list=PL5PHm2jkkXmgFdD9x7RsjQC4a8KQjmUkQ" TargetMode="External"/><Relationship Id="rId12" Type="http://schemas.openxmlformats.org/officeDocument/2006/relationships/hyperlink" Target="http://www.archive.ece.cmu.edu/~ece447/s15/doku.php?id=schedule" TargetMode="External"/><Relationship Id="rId17" Type="http://schemas.openxmlformats.org/officeDocument/2006/relationships/hyperlink" Target="https://www.youtube.com/playlist?list=PL5Q2soXY2Zi9OhoVQBXYFIZywZXCPl4M_" TargetMode="External"/><Relationship Id="rId25" Type="http://schemas.openxmlformats.org/officeDocument/2006/relationships/hyperlink" Target="http://www.ece.cmu.edu/~ece742/f12/doku.php?id=lectures" TargetMode="External"/><Relationship Id="rId2" Type="http://schemas.openxmlformats.org/officeDocument/2006/relationships/hyperlink" Target="https://www.youtube.com/watch?v=nA4T8sCPWtg&amp;list=PL5Q2soXY2Zi8J58xLKBNFQFHRO3GrXxA9" TargetMode="External"/><Relationship Id="rId16" Type="http://schemas.openxmlformats.org/officeDocument/2006/relationships/hyperlink" Target="https://www.youtube.com/watch?v=g3yH68hAaSk&amp;list=PL5Q2soXY2Zi9JXe3ywQMhylk_d5dI-TM7" TargetMode="External"/><Relationship Id="rId20" Type="http://schemas.openxmlformats.org/officeDocument/2006/relationships/hyperlink" Target="https://safari.ethz.ch/architecture/fall2019/doku.php?id=schedule" TargetMode="External"/><Relationship Id="rId1" Type="http://schemas.openxmlformats.org/officeDocument/2006/relationships/slideLayout" Target="../slideLayouts/slideLayout547.xml"/><Relationship Id="rId6" Type="http://schemas.openxmlformats.org/officeDocument/2006/relationships/hyperlink" Target="https://www.youtube.com/watch?v=zLP_X4wyHbY&amp;list=PL5PHm2jkkXmi5CxxI7b3JCL1TWybTDtKq" TargetMode="External"/><Relationship Id="rId11" Type="http://schemas.openxmlformats.org/officeDocument/2006/relationships/hyperlink" Target="https://safari.ethz.ch/digitaltechnik/spring2018/doku.php?id=schedule" TargetMode="External"/><Relationship Id="rId24" Type="http://schemas.openxmlformats.org/officeDocument/2006/relationships/hyperlink" Target="http://www.archive.ece.cmu.edu/~ece740/f13/doku.php?id=schedule" TargetMode="External"/><Relationship Id="rId5" Type="http://schemas.openxmlformats.org/officeDocument/2006/relationships/hyperlink" Target="https://www.youtube.com/watch?v=g7r16VYd544&amp;list=PL5Q2soXY2Zi-IXWTT7xoNYpst5-zdZQ6y" TargetMode="External"/><Relationship Id="rId15" Type="http://schemas.openxmlformats.org/officeDocument/2006/relationships/hyperlink" Target="https://www.youtube.com/watch?list=PL5Q2soXY2Zi-DyoI3HbqcdtUm9YWRR_z-&amp;v=UC_ROevjIuM" TargetMode="External"/><Relationship Id="rId23" Type="http://schemas.openxmlformats.org/officeDocument/2006/relationships/hyperlink" Target="http://www.archive.ece.cmu.edu/~ece740/f15/doku.php?id=schedule" TargetMode="External"/><Relationship Id="rId10" Type="http://schemas.openxmlformats.org/officeDocument/2006/relationships/hyperlink" Target="https://safari.ethz.ch/digitaltechnik/spring2020/doku.php?id=schedule" TargetMode="External"/><Relationship Id="rId19" Type="http://schemas.openxmlformats.org/officeDocument/2006/relationships/hyperlink" Target="https://www.youtube.com/playlist?list=PL5PHm2jkkXmgDN1PLwOY_tGtUlynnyV6D" TargetMode="External"/><Relationship Id="rId4" Type="http://schemas.openxmlformats.org/officeDocument/2006/relationships/hyperlink" Target="https://www.youtube.com/watch?v=PMJxcArLU1E&amp;list=PL5Q2soXY2Zi_QedyPWtRmFUJ2F8DdYP7l" TargetMode="External"/><Relationship Id="rId9" Type="http://schemas.openxmlformats.org/officeDocument/2006/relationships/hyperlink" Target="https://safari.ethz.ch/digitaltechnik/spring2019/doku.php?id=schedule" TargetMode="External"/><Relationship Id="rId14" Type="http://schemas.openxmlformats.org/officeDocument/2006/relationships/hyperlink" Target="http://www.archive.ece.cmu.edu/~ece447/s13/doku.php?id=schedule" TargetMode="External"/><Relationship Id="rId22" Type="http://schemas.openxmlformats.org/officeDocument/2006/relationships/hyperlink" Target="https://safari.ethz.ch/architecture/fall2017/doku.php?id=schedule" TargetMode="External"/><Relationship Id="rId27" Type="http://schemas.openxmlformats.org/officeDocument/2006/relationships/hyperlink" Target="http://users.ece.cmu.edu/~omutlu/acaces2013-memory.html"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8" Type="http://schemas.openxmlformats.org/officeDocument/2006/relationships/hyperlink" Target="https://safari.ethz.ch/architecture_seminar/fall2019/doku.php?id=schedule" TargetMode="External"/><Relationship Id="rId13" Type="http://schemas.openxmlformats.org/officeDocument/2006/relationships/hyperlink" Target="https://www.youtube.com/watch?v=-Yg1Ll9K30o&amp;list=PL5Q2soXY2Zi-hwiVCgcTgmnV3HH65QZnK" TargetMode="External"/><Relationship Id="rId18" Type="http://schemas.openxmlformats.org/officeDocument/2006/relationships/hyperlink" Target="https://www.youtube.com/watch?v=LD0ncRtXtDo&amp;list=PL5Q2soXY2Zi-HXxomthrpDpMJm05P6J9x" TargetMode="External"/><Relationship Id="rId3" Type="http://schemas.openxmlformats.org/officeDocument/2006/relationships/hyperlink" Target="https://www.youtube.com/watch?v=wB8iHMIeuaw&amp;list=PL5Q2soXY2Zi-RdBwDEIsq0pmsrHWEttz6" TargetMode="External"/><Relationship Id="rId21" Type="http://schemas.openxmlformats.org/officeDocument/2006/relationships/hyperlink" Target="https://www.youtube.com/playlist?list=PL5Q2soXY2Zi-IXWTT7xoNYpst5-zdZQ6y" TargetMode="External"/><Relationship Id="rId7" Type="http://schemas.openxmlformats.org/officeDocument/2006/relationships/hyperlink" Target="https://safari.ethz.ch/architecture_seminar/spring2020/doku.php?id=schedule" TargetMode="External"/><Relationship Id="rId12" Type="http://schemas.openxmlformats.org/officeDocument/2006/relationships/hyperlink" Target="https://www.youtube.com/watch?v=1RE5bkK4A-g&amp;list=PL5Q2soXY2Zi_aTU-FOVVc6SdYm2IF-ysX" TargetMode="External"/><Relationship Id="rId17" Type="http://schemas.openxmlformats.org/officeDocument/2006/relationships/hyperlink" Target="https://safari.ethz.ch/memory_systems/2018/doku.php?id=schedule" TargetMode="External"/><Relationship Id="rId2" Type="http://schemas.openxmlformats.org/officeDocument/2006/relationships/hyperlink" Target="http://users.ece.cmu.edu/~omutlu/acaces2013-memory.html" TargetMode="External"/><Relationship Id="rId16" Type="http://schemas.openxmlformats.org/officeDocument/2006/relationships/hyperlink" Target="https://safari.ethz.ch/memory_systems/TUWien2019/doku.php?id=schedule/" TargetMode="External"/><Relationship Id="rId20" Type="http://schemas.openxmlformats.org/officeDocument/2006/relationships/hyperlink" Target="https://safari.ethz.ch/memory_systems/ACACES2018/doku.php" TargetMode="External"/><Relationship Id="rId1" Type="http://schemas.openxmlformats.org/officeDocument/2006/relationships/slideLayout" Target="../slideLayouts/slideLayout547.xml"/><Relationship Id="rId6" Type="http://schemas.openxmlformats.org/officeDocument/2006/relationships/hyperlink" Target="https://www.youtube.com/watch?v=Vhydn-RLYXk&amp;list=PL5Q2soXY2Zi-R5gIzmy3SO7keDNnQ0b8v" TargetMode="External"/><Relationship Id="rId11" Type="http://schemas.openxmlformats.org/officeDocument/2006/relationships/hyperlink" Target="https://www.youtube.com/watch?v=K8F8pKYaQcc&amp;list=PL5Q2soXY2Zi-IymxXpH_9vlZCOeA7Yfn9" TargetMode="External"/><Relationship Id="rId5" Type="http://schemas.openxmlformats.org/officeDocument/2006/relationships/hyperlink" Target="https://www.youtube.com/playlist?list=PL5Q2soXY2Zi8OJwH_bn9UQqSF4wWYSzkp" TargetMode="External"/><Relationship Id="rId15" Type="http://schemas.openxmlformats.org/officeDocument/2006/relationships/hyperlink" Target="https://safari.ethz.ch/memory_systems/Perugia2019/doku.php?id=schedule" TargetMode="External"/><Relationship Id="rId10" Type="http://schemas.openxmlformats.org/officeDocument/2006/relationships/hyperlink" Target="https://safari.ethz.ch/architecture_seminar/fall2018/doku.php?id=schedule" TargetMode="External"/><Relationship Id="rId19" Type="http://schemas.openxmlformats.org/officeDocument/2006/relationships/hyperlink" Target="https://people.inf.ethz.ch/omutlu/acaces2013-memory.html" TargetMode="External"/><Relationship Id="rId4" Type="http://schemas.openxmlformats.org/officeDocument/2006/relationships/hyperlink" Target="https://www.youtube.com/watch?v=Rh5XynlJrSM&amp;list=PL5Q2soXY2Zi_22a-Br3hXr55hy7s3ZDwH" TargetMode="External"/><Relationship Id="rId9" Type="http://schemas.openxmlformats.org/officeDocument/2006/relationships/hyperlink" Target="https://safari.ethz.ch/architecture_seminar/spring2019/doku.php?id=schedule" TargetMode="External"/><Relationship Id="rId14" Type="http://schemas.openxmlformats.org/officeDocument/2006/relationships/hyperlink" Target="https://www.youtube.com/watch?v=bAcY6Lcp1Gs&amp;list=PL5Q2soXY2Zi_gntM55VoMlKlw7YrXOhbl" TargetMode="External"/></Relationships>
</file>

<file path=ppt/slides/_rels/slide251.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70.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52.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70.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53.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70.xml"/><Relationship Id="rId4" Type="http://schemas.openxmlformats.org/officeDocument/2006/relationships/image" Target="../media/image182.png"/></Relationships>
</file>

<file path=ppt/slides/_rels/slide25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570.xml"/></Relationships>
</file>

<file path=ppt/slides/_rels/slide255.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47.xml"/><Relationship Id="rId4" Type="http://schemas.openxmlformats.org/officeDocument/2006/relationships/hyperlink" Target="https://www.youtube.com/onurmutlulectures" TargetMode="External"/></Relationships>
</file>

<file path=ppt/slides/_rels/slide256.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4.xml"/></Relationships>
</file>

<file path=ppt/slides/_rels/slide258.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686.xml"/></Relationships>
</file>

<file path=ppt/slides/_rels/slide2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arxiv.org/pdf/1905.09822.pdf" TargetMode="External"/><Relationship Id="rId1" Type="http://schemas.openxmlformats.org/officeDocument/2006/relationships/slideLayout" Target="../slideLayouts/slideLayout69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6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686.xml"/></Relationships>
</file>

<file path=ppt/slides/_rels/slide26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268.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46.xml"/><Relationship Id="rId4" Type="http://schemas.openxmlformats.org/officeDocument/2006/relationships/image" Target="../media/image48.png"/></Relationships>
</file>

<file path=ppt/slides/_rels/slide270.xml.rels><?xml version="1.0" encoding="UTF-8" standalone="yes"?>
<Relationships xmlns="http://schemas.openxmlformats.org/package/2006/relationships"><Relationship Id="rId2" Type="http://schemas.openxmlformats.org/officeDocument/2006/relationships/image" Target="../media/image189.tiff"/><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512.xml"/></Relationships>
</file>

<file path=ppt/slides/_rels/slide272.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51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674.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67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615.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615.xml"/></Relationships>
</file>

<file path=ppt/slides/_rels/slide277.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615.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279.xml.rels><?xml version="1.0" encoding="UTF-8" standalone="yes"?>
<Relationships xmlns="http://schemas.openxmlformats.org/package/2006/relationships"><Relationship Id="rId3" Type="http://schemas.openxmlformats.org/officeDocument/2006/relationships/hyperlink" Target="https://arxiv.org/pdf/1902.07609.pdf" TargetMode="External"/><Relationship Id="rId7" Type="http://schemas.openxmlformats.org/officeDocument/2006/relationships/image" Target="../media/image192.png"/><Relationship Id="rId2" Type="http://schemas.openxmlformats.org/officeDocument/2006/relationships/hyperlink" Target="http://www.sigmetrics.org/sigmetrics2019/" TargetMode="External"/><Relationship Id="rId1" Type="http://schemas.openxmlformats.org/officeDocument/2006/relationships/slideLayout" Target="../slideLayouts/slideLayout637.xml"/><Relationship Id="rId6" Type="http://schemas.openxmlformats.org/officeDocument/2006/relationships/hyperlink" Target="https://people.inf.ethz.ch/omutlu/pub/Workload-DRAM-Interaction-Analysis_sigmetrics19-talk.pdf" TargetMode="External"/><Relationship Id="rId5" Type="http://schemas.openxmlformats.org/officeDocument/2006/relationships/hyperlink" Target="https://people.inf.ethz.ch/omutlu/pub/Workload-DRAM-Interaction-Analysis_sigmetrics19-talk.pptx" TargetMode="External"/><Relationship Id="rId4" Type="http://schemas.openxmlformats.org/officeDocument/2006/relationships/hyperlink" Target="https://people.inf.ethz.ch/omutlu/pub/Workload-DRAM-Interaction-Analysis_sigmetrics19-abstract.pdf"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49.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8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45.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856.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4.xml"/><Relationship Id="rId1" Type="http://schemas.openxmlformats.org/officeDocument/2006/relationships/slideLayout" Target="../slideLayouts/slideLayout869.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880.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43.xml"/></Relationships>
</file>

<file path=ppt/slides/_rels/slide290.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3.xml"/></Relationships>
</file>

<file path=ppt/slides/_rels/slide29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2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880.xml"/></Relationships>
</file>

<file path=ppt/slides/_rels/slide29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5.xml"/><Relationship Id="rId1" Type="http://schemas.openxmlformats.org/officeDocument/2006/relationships/slideLayout" Target="../slideLayouts/slideLayout880.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96.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197.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hyperlink" Target="http://www.sigmetrics.org/sigmetrics2016/" TargetMode="External"/><Relationship Id="rId7" Type="http://schemas.openxmlformats.org/officeDocument/2006/relationships/image" Target="../media/image198.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299.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346.xml"/><Relationship Id="rId4" Type="http://schemas.openxmlformats.org/officeDocument/2006/relationships/image" Target="../media/image20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51.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765.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300.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solar-dram-for-reduced-latency-memory_iccd18.pdf" TargetMode="External"/><Relationship Id="rId1" Type="http://schemas.openxmlformats.org/officeDocument/2006/relationships/slideLayout" Target="../slideLayouts/slideLayout886.xml"/><Relationship Id="rId4" Type="http://schemas.openxmlformats.org/officeDocument/2006/relationships/image" Target="../media/image201.png"/></Relationships>
</file>

<file path=ppt/slides/_rels/slide301.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202.png"/></Relationships>
</file>

<file path=ppt/slides/_rels/slide302.xml.rels><?xml version="1.0" encoding="UTF-8" standalone="yes"?>
<Relationships xmlns="http://schemas.openxmlformats.org/package/2006/relationships"><Relationship Id="rId3" Type="http://schemas.openxmlformats.org/officeDocument/2006/relationships/hyperlink" Target="http://hpca2019.seas.gwu.edu/"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4" Type="http://schemas.openxmlformats.org/officeDocument/2006/relationships/image" Target="../media/image203.png"/></Relationships>
</file>

<file path=ppt/slides/_rels/slide303.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204.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304.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s://people.inf.ethz.ch/omutlu/pub/salp-dram_isca12.pdf" TargetMode="External"/><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hyperlink" Target="https://people.inf.ethz.ch/omutlu/pub/kim_isca12_talk.pptx" TargetMode="External"/></Relationships>
</file>

<file path=ppt/slides/_rels/slide305.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2.xml"/><Relationship Id="rId5" Type="http://schemas.openxmlformats.org/officeDocument/2006/relationships/image" Target="../media/image206.png"/><Relationship Id="rId4" Type="http://schemas.openxmlformats.org/officeDocument/2006/relationships/hyperlink" Target="http://users.ece.cmu.edu/~omutlu/pub/lee_hpca13_talk.pptx" TargetMode="External"/></Relationships>
</file>

<file path=ppt/slides/_rels/slide306.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hyperlink" Target="http://hpca22.site.ac.upc.edu/" TargetMode="External"/><Relationship Id="rId7" Type="http://schemas.openxmlformats.org/officeDocument/2006/relationships/image" Target="../media/image207.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307.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37.xml"/><Relationship Id="rId4" Type="http://schemas.openxmlformats.org/officeDocument/2006/relationships/image" Target="../media/image209.png"/></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309.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11.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10.emf"/><Relationship Id="rId5" Type="http://schemas.openxmlformats.org/officeDocument/2006/relationships/notesSlide" Target="../notesSlides/notesSlide36.xml"/><Relationship Id="rId4" Type="http://schemas.openxmlformats.org/officeDocument/2006/relationships/slideLayout" Target="../slideLayouts/slideLayout898.xml"/></Relationships>
</file>

<file path=ppt/slides/_rels/slide31.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53.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52.png"/><Relationship Id="rId1" Type="http://schemas.openxmlformats.org/officeDocument/2006/relationships/slideLayout" Target="../slideLayouts/slideLayout74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10.xml.rels><?xml version="1.0" encoding="UTF-8" standalone="yes"?>
<Relationships xmlns="http://schemas.openxmlformats.org/package/2006/relationships"><Relationship Id="rId8" Type="http://schemas.openxmlformats.org/officeDocument/2006/relationships/image" Target="../media/image213.emf"/><Relationship Id="rId3" Type="http://schemas.openxmlformats.org/officeDocument/2006/relationships/audio" Target="../media/media2.m4a"/><Relationship Id="rId7" Type="http://schemas.openxmlformats.org/officeDocument/2006/relationships/image" Target="../media/image210.emf"/><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12.emf"/><Relationship Id="rId5" Type="http://schemas.openxmlformats.org/officeDocument/2006/relationships/notesSlide" Target="../notesSlides/notesSlide37.xml"/><Relationship Id="rId4" Type="http://schemas.openxmlformats.org/officeDocument/2006/relationships/slideLayout" Target="../slideLayouts/slideLayout898.xml"/><Relationship Id="rId9" Type="http://schemas.openxmlformats.org/officeDocument/2006/relationships/image" Target="../media/image211.png"/></Relationships>
</file>

<file path=ppt/slides/_rels/slide311.xml.rels><?xml version="1.0" encoding="UTF-8" standalone="yes"?>
<Relationships xmlns="http://schemas.openxmlformats.org/package/2006/relationships"><Relationship Id="rId8" Type="http://schemas.openxmlformats.org/officeDocument/2006/relationships/image" Target="../media/image213.emf"/><Relationship Id="rId3" Type="http://schemas.openxmlformats.org/officeDocument/2006/relationships/audio" Target="../media/media3.m4a"/><Relationship Id="rId7" Type="http://schemas.openxmlformats.org/officeDocument/2006/relationships/image" Target="../media/image214.emf"/><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10.emf"/><Relationship Id="rId5" Type="http://schemas.openxmlformats.org/officeDocument/2006/relationships/notesSlide" Target="../notesSlides/notesSlide38.xml"/><Relationship Id="rId10" Type="http://schemas.openxmlformats.org/officeDocument/2006/relationships/image" Target="../media/image211.png"/><Relationship Id="rId4" Type="http://schemas.openxmlformats.org/officeDocument/2006/relationships/slideLayout" Target="../slideLayouts/slideLayout898.xml"/><Relationship Id="rId9" Type="http://schemas.openxmlformats.org/officeDocument/2006/relationships/image" Target="../media/image215.emf"/></Relationships>
</file>

<file path=ppt/slides/_rels/slide312.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audio" Target="../media/media4.m4a"/><Relationship Id="rId7" Type="http://schemas.openxmlformats.org/officeDocument/2006/relationships/notesSlide" Target="../notesSlides/notesSlide39.xml"/><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slideLayout" Target="../slideLayouts/slideLayout898.xml"/><Relationship Id="rId11" Type="http://schemas.openxmlformats.org/officeDocument/2006/relationships/image" Target="../media/image215.emf"/><Relationship Id="rId5" Type="http://schemas.openxmlformats.org/officeDocument/2006/relationships/audio" Target="../media/media5.m4a"/><Relationship Id="rId10" Type="http://schemas.openxmlformats.org/officeDocument/2006/relationships/image" Target="../media/image213.emf"/><Relationship Id="rId4" Type="http://schemas.microsoft.com/office/2007/relationships/media" Target="../media/media5.m4a"/><Relationship Id="rId9" Type="http://schemas.openxmlformats.org/officeDocument/2006/relationships/image" Target="../media/image216.emf"/></Relationships>
</file>

<file path=ppt/slides/_rels/slide313.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11.png"/><Relationship Id="rId5" Type="http://schemas.openxmlformats.org/officeDocument/2006/relationships/notesSlide" Target="../notesSlides/notesSlide40.xml"/><Relationship Id="rId4" Type="http://schemas.openxmlformats.org/officeDocument/2006/relationships/slideLayout" Target="../slideLayouts/slideLayout898.xml"/></Relationships>
</file>

<file path=ppt/slides/_rels/slide314.xml.rels><?xml version="1.0" encoding="UTF-8" standalone="yes"?>
<Relationships xmlns="http://schemas.openxmlformats.org/package/2006/relationships"><Relationship Id="rId8" Type="http://schemas.openxmlformats.org/officeDocument/2006/relationships/hyperlink" Target="https://people.inf.ethz.ch/omutlu/pub/CROW-DRAM-substrate-for-performance-energy-reliability_isca19-poster.pptx" TargetMode="External"/><Relationship Id="rId13" Type="http://schemas.openxmlformats.org/officeDocument/2006/relationships/image" Target="../media/image209.png"/><Relationship Id="rId3" Type="http://schemas.openxmlformats.org/officeDocument/2006/relationships/hyperlink" Target="http://iscaconf.org/isca2019/" TargetMode="External"/><Relationship Id="rId7" Type="http://schemas.openxmlformats.org/officeDocument/2006/relationships/hyperlink" Target="https://people.inf.ethz.ch/omutlu/pub/CROW-DRAM-substrate-for-performance-energy-reliability_isca19-lightning-talk.pdf" TargetMode="External"/><Relationship Id="rId12" Type="http://schemas.openxmlformats.org/officeDocument/2006/relationships/hyperlink" Target="https://github.com/CMU-SAFARI/CROW"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ROW-DRAM-substrate-for-performance-energy-reliability_isca19-lightning-talk.pptx" TargetMode="External"/><Relationship Id="rId11" Type="http://schemas.openxmlformats.org/officeDocument/2006/relationships/hyperlink" Target="https://www.youtube.com/watch?v=FckbkwW1u_E" TargetMode="External"/><Relationship Id="rId5" Type="http://schemas.openxmlformats.org/officeDocument/2006/relationships/hyperlink" Target="https://people.inf.ethz.ch/omutlu/pub/CROW-DRAM-substrate-for-performance-energy-reliability_isca19-talk.pdf" TargetMode="External"/><Relationship Id="rId10" Type="http://schemas.openxmlformats.org/officeDocument/2006/relationships/hyperlink" Target="https://www.youtube.com/watch?v=8Ml5sz63Jbc" TargetMode="External"/><Relationship Id="rId4" Type="http://schemas.openxmlformats.org/officeDocument/2006/relationships/hyperlink" Target="https://people.inf.ethz.ch/omutlu/pub/CROW-DRAM-substrate-for-performance-energy-reliability_isca19-talk.pptx" TargetMode="External"/><Relationship Id="rId9" Type="http://schemas.openxmlformats.org/officeDocument/2006/relationships/hyperlink" Target="https://people.inf.ethz.ch/omutlu/pub/CROW-DRAM-substrate-for-performance-energy-reliability_isca19-poster.pdf" TargetMode="External"/></Relationships>
</file>

<file path=ppt/slides/_rels/slide315.xml.rels><?xml version="1.0" encoding="UTF-8" standalone="yes"?>
<Relationships xmlns="http://schemas.openxmlformats.org/package/2006/relationships"><Relationship Id="rId8" Type="http://schemas.openxmlformats.org/officeDocument/2006/relationships/hyperlink" Target="https://www.youtube.com/watch?v=L3Y1eOF9C7U"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CLR-DRAM_capacity-latency-reconfigurable-DRAM_isca20-lightning-talk.pdf" TargetMode="External"/><Relationship Id="rId2" Type="http://schemas.openxmlformats.org/officeDocument/2006/relationships/hyperlink" Target="https://people.inf.ethz.ch/omutlu/pub/CLR-DRAM_capacity-latency-reconfigurable-DRAM_isca20.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LR-DRAM_capacity-latency-reconfigurable-DRAM_isca20-lightning-talk.pptx" TargetMode="External"/><Relationship Id="rId5" Type="http://schemas.openxmlformats.org/officeDocument/2006/relationships/hyperlink" Target="https://people.inf.ethz.ch/omutlu/pub/CLR-DRAM_capacity-latency-reconfigurable-DRAM_isca20-talk.pdf" TargetMode="External"/><Relationship Id="rId10" Type="http://schemas.openxmlformats.org/officeDocument/2006/relationships/image" Target="../media/image217.png"/><Relationship Id="rId4" Type="http://schemas.openxmlformats.org/officeDocument/2006/relationships/hyperlink" Target="https://people.inf.ethz.ch/omutlu/pub/CLR-DRAM_capacity-latency-reconfigurable-DRAM_isca20-talk.pptx" TargetMode="External"/><Relationship Id="rId9" Type="http://schemas.openxmlformats.org/officeDocument/2006/relationships/hyperlink" Target="https://www.youtube.com/watch?v=zg1RO9uaymY" TargetMode="Externa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31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41.xml"/><Relationship Id="rId1" Type="http://schemas.openxmlformats.org/officeDocument/2006/relationships/slideLayout" Target="../slideLayouts/slideLayout908.xml"/><Relationship Id="rId5" Type="http://schemas.openxmlformats.org/officeDocument/2006/relationships/image" Target="../media/image220.jpeg"/><Relationship Id="rId4" Type="http://schemas.openxmlformats.org/officeDocument/2006/relationships/image" Target="../media/image219.jpeg"/></Relationships>
</file>

<file path=ppt/slides/_rels/slide31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42.xml"/><Relationship Id="rId1" Type="http://schemas.openxmlformats.org/officeDocument/2006/relationships/slideLayout" Target="../slideLayouts/slideLayout910.xml"/></Relationships>
</file>

<file path=ppt/slides/_rels/slide31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43.xml"/><Relationship Id="rId1" Type="http://schemas.openxmlformats.org/officeDocument/2006/relationships/slideLayout" Target="../slideLayouts/slideLayout910.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43.xml"/></Relationships>
</file>

<file path=ppt/slides/_rels/slide32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44.xml"/><Relationship Id="rId1" Type="http://schemas.openxmlformats.org/officeDocument/2006/relationships/slideLayout" Target="../slideLayouts/slideLayout910.xml"/></Relationships>
</file>

<file path=ppt/slides/_rels/slide32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45.xml"/><Relationship Id="rId1" Type="http://schemas.openxmlformats.org/officeDocument/2006/relationships/slideLayout" Target="../slideLayouts/slideLayout910.xml"/><Relationship Id="rId4" Type="http://schemas.openxmlformats.org/officeDocument/2006/relationships/image" Target="../media/image222.png"/></Relationships>
</file>

<file path=ppt/slides/_rels/slide322.xml.rels><?xml version="1.0" encoding="UTF-8" standalone="yes"?>
<Relationships xmlns="http://schemas.openxmlformats.org/package/2006/relationships"><Relationship Id="rId8" Type="http://schemas.openxmlformats.org/officeDocument/2006/relationships/hyperlink" Target="https://www.youtube.com/watch?v=L3Y1eOF9C7U"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CLR-DRAM_capacity-latency-reconfigurable-DRAM_isca20-lightning-talk.pdf" TargetMode="External"/><Relationship Id="rId2" Type="http://schemas.openxmlformats.org/officeDocument/2006/relationships/hyperlink" Target="https://people.inf.ethz.ch/omutlu/pub/CLR-DRAM_capacity-latency-reconfigurable-DRAM_isca20.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LR-DRAM_capacity-latency-reconfigurable-DRAM_isca20-lightning-talk.pptx" TargetMode="External"/><Relationship Id="rId5" Type="http://schemas.openxmlformats.org/officeDocument/2006/relationships/hyperlink" Target="https://people.inf.ethz.ch/omutlu/pub/CLR-DRAM_capacity-latency-reconfigurable-DRAM_isca20-talk.pdf" TargetMode="External"/><Relationship Id="rId10" Type="http://schemas.openxmlformats.org/officeDocument/2006/relationships/image" Target="../media/image217.png"/><Relationship Id="rId4" Type="http://schemas.openxmlformats.org/officeDocument/2006/relationships/hyperlink" Target="https://people.inf.ethz.ch/omutlu/pub/CLR-DRAM_capacity-latency-reconfigurable-DRAM_isca20-talk.pptx" TargetMode="External"/><Relationship Id="rId9" Type="http://schemas.openxmlformats.org/officeDocument/2006/relationships/hyperlink" Target="https://www.youtube.com/watch?v=zg1RO9uaymY" TargetMode="External"/></Relationships>
</file>

<file path=ppt/slides/_rels/slide323.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324.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224.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13.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325.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hyperlink" Target="http://users.ece.cmu.edu/~omutlu/pub/liu_isca12_talk.pdf" TargetMode="External"/></Relationships>
</file>

<file path=ppt/slides/_rels/slide326.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327.xml.rels><?xml version="1.0" encoding="UTF-8" standalone="yes"?>
<Relationships xmlns="http://schemas.openxmlformats.org/package/2006/relationships"><Relationship Id="rId8" Type="http://schemas.openxmlformats.org/officeDocument/2006/relationships/hyperlink" Target="https://github.com/CMU-SAFARI/VAMPIRE" TargetMode="External"/><Relationship Id="rId3" Type="http://schemas.openxmlformats.org/officeDocument/2006/relationships/hyperlink" Target="http://www.sigmetrics.org/sigmetrics2018/" TargetMode="External"/><Relationship Id="rId7" Type="http://schemas.openxmlformats.org/officeDocument/2006/relationships/hyperlink" Target="https://people.inf.ethz.ch/omutlu/pub/VAMPIRE-DRAM-power-characterization-and-modeling_sigmetrics18-talk.pdf" TargetMode="External"/><Relationship Id="rId2" Type="http://schemas.openxmlformats.org/officeDocument/2006/relationships/hyperlink" Target="https://people.inf.ethz.ch/omutlu/pub/VAMPIRE-DRAM-power-characterization-and-modeling_sigmetrics18_pomacs18-twocolumn.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VAMPIRE-DRAM-power-characterization-and-modeling_sigmetrics18-talk.pptx" TargetMode="External"/><Relationship Id="rId5" Type="http://schemas.openxmlformats.org/officeDocument/2006/relationships/hyperlink" Target="https://people.inf.ethz.ch/omutlu/pub/VAMPIRE-DRAM-power-characterization-and-modeling_sigmetrics18_pomacs18.pdf" TargetMode="External"/><Relationship Id="rId4" Type="http://schemas.openxmlformats.org/officeDocument/2006/relationships/hyperlink" Target="https://people.inf.ethz.ch/omutlu/pub/VAMPIRE-DRAM-power-characterization-and-modeling_sigmetrics18-abstract.pdf" TargetMode="External"/><Relationship Id="rId9" Type="http://schemas.openxmlformats.org/officeDocument/2006/relationships/image" Target="../media/image226.png"/></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777.xml"/><Relationship Id="rId4" Type="http://schemas.openxmlformats.org/officeDocument/2006/relationships/image" Target="../media/image56.png"/></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810.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23.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23.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23.xml"/></Relationships>
</file>

<file path=ppt/slides/_rels/slide33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9.xml"/><Relationship Id="rId1" Type="http://schemas.openxmlformats.org/officeDocument/2006/relationships/slideLayout" Target="../slideLayouts/slideLayout823.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23.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23.xml"/></Relationships>
</file>

<file path=ppt/slides/_rels/slide33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52.xml"/><Relationship Id="rId1" Type="http://schemas.openxmlformats.org/officeDocument/2006/relationships/slideLayout" Target="../slideLayouts/slideLayout823.xml"/><Relationship Id="rId4" Type="http://schemas.openxmlformats.org/officeDocument/2006/relationships/chart" Target="../charts/chart20.xml"/></Relationships>
</file>

<file path=ppt/slides/_rels/slide33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53.xml"/><Relationship Id="rId1" Type="http://schemas.openxmlformats.org/officeDocument/2006/relationships/slideLayout" Target="../slideLayouts/slideLayout823.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23.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ithub.com/CMU-SAFARI/SoftMC" TargetMode="External"/><Relationship Id="rId1" Type="http://schemas.openxmlformats.org/officeDocument/2006/relationships/slideLayout" Target="../slideLayouts/slideLayout777.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34.xml"/></Relationships>
</file>

<file path=ppt/slides/_rels/slide34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56.xml"/><Relationship Id="rId1" Type="http://schemas.openxmlformats.org/officeDocument/2006/relationships/slideLayout" Target="../slideLayouts/slideLayout823.xml"/><Relationship Id="rId4" Type="http://schemas.openxmlformats.org/officeDocument/2006/relationships/chart" Target="../charts/chart23.xml"/></Relationships>
</file>

<file path=ppt/slides/_rels/slide342.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732.xml"/><Relationship Id="rId5" Type="http://schemas.openxmlformats.org/officeDocument/2006/relationships/image" Target="../media/image206.png"/><Relationship Id="rId4" Type="http://schemas.openxmlformats.org/officeDocument/2006/relationships/hyperlink" Target="http://users.ece.cmu.edu/~omutlu/pub/lee_hpca13_talk.pptx"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43.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82.xml"/></Relationships>
</file>

<file path=ppt/slides/_rels/slide37.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0.xml"/><Relationship Id="rId1" Type="http://schemas.openxmlformats.org/officeDocument/2006/relationships/slideLayout" Target="../slideLayouts/slideLayout754.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626.xml"/><Relationship Id="rId5" Type="http://schemas.openxmlformats.org/officeDocument/2006/relationships/hyperlink" Target="http://users.ece.cmu.edu/~omutlu/pub/dram-row-hammer_isca14.pdf" TargetMode="Externa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626.xml"/><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5.png"/><Relationship Id="rId1" Type="http://schemas.openxmlformats.org/officeDocument/2006/relationships/slideLayout" Target="../slideLayouts/slideLayout765.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ieeexplore.ieee.org/xpl/RecentIssue.jsp?punumber=43"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60.xml"/><Relationship Id="rId5" Type="http://schemas.openxmlformats.org/officeDocument/2006/relationships/image" Target="../media/image66.png"/><Relationship Id="rId4" Type="http://schemas.openxmlformats.org/officeDocument/2006/relationships/hyperlink" Target="https://arxiv.org/pdf/1904.09724.pdf"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67.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49.xml"/></Relationships>
</file>

<file path=ppt/slides/_rels/slide46.xml.rels><?xml version="1.0" encoding="UTF-8" standalone="yes"?>
<Relationships xmlns="http://schemas.openxmlformats.org/package/2006/relationships"><Relationship Id="rId8" Type="http://schemas.openxmlformats.org/officeDocument/2006/relationships/hyperlink" Target="https://www.vusec.net/projects/trrespass/" TargetMode="External"/><Relationship Id="rId3" Type="http://schemas.openxmlformats.org/officeDocument/2006/relationships/hyperlink" Target="https://www.ieee-security.org/TC/SP2020/" TargetMode="External"/><Relationship Id="rId7" Type="http://schemas.openxmlformats.org/officeDocument/2006/relationships/hyperlink" Target="https://github.com/vusec/trrespass" TargetMode="External"/><Relationship Id="rId2" Type="http://schemas.openxmlformats.org/officeDocument/2006/relationships/hyperlink" Target="https://people.inf.ethz.ch/omutlu/pub/rowhammer-TRRespass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u2C0prK-w7Q" TargetMode="External"/><Relationship Id="rId5" Type="http://schemas.openxmlformats.org/officeDocument/2006/relationships/hyperlink" Target="https://people.inf.ethz.ch/omutlu/pub/rowhammer-TRRespass_ieee_security_privacy20-talk.pdf" TargetMode="External"/><Relationship Id="rId4" Type="http://schemas.openxmlformats.org/officeDocument/2006/relationships/hyperlink" Target="https://people.inf.ethz.ch/omutlu/pub/rowhammer-TRRespass_ieee_security_privacy20-talk.pptx" TargetMode="External"/><Relationship Id="rId9"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69.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12.xml"/><Relationship Id="rId5" Type="http://schemas.openxmlformats.org/officeDocument/2006/relationships/image" Target="../media/image71.png"/><Relationship Id="rId4" Type="http://schemas.openxmlformats.org/officeDocument/2006/relationships/hyperlink" Target="http://users.ece.cmu.edu/~omutlu/pub/liu_isca12_talk.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512.xml"/><Relationship Id="rId6" Type="http://schemas.openxmlformats.org/officeDocument/2006/relationships/image" Target="../media/image72.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651.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hyperlink" Target="https://people.inf.ethz.ch/omutlu/pub/avatar-dram-refresh_dsn15.pdf" TargetMode="External"/><Relationship Id="rId7"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651.xml"/><Relationship Id="rId6" Type="http://schemas.openxmlformats.org/officeDocument/2006/relationships/hyperlink" Target="https://people.inf.ethz.ch/omutlu/pub/avatar-dram-refresh_dsn15-talk.pdf" TargetMode="External"/><Relationship Id="rId5" Type="http://schemas.openxmlformats.org/officeDocument/2006/relationships/hyperlink" Target="https://people.inf.ethz.ch/omutlu/pub/avatar-dram-refresh_dsn15-talk.pptx" TargetMode="External"/><Relationship Id="rId4" Type="http://schemas.openxmlformats.org/officeDocument/2006/relationships/hyperlink" Target="http://2015.dsn.or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651.xml"/><Relationship Id="rId6" Type="http://schemas.openxmlformats.org/officeDocument/2006/relationships/image" Target="../media/image75.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651.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76.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77.png"/><Relationship Id="rId1" Type="http://schemas.openxmlformats.org/officeDocument/2006/relationships/slideLayout" Target="../slideLayouts/slideLayout512.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github.com/CMU-SAFARI/EINSim" TargetMode="External"/><Relationship Id="rId3" Type="http://schemas.openxmlformats.org/officeDocument/2006/relationships/hyperlink" Target="http://2019.dsn.org/" TargetMode="External"/><Relationship Id="rId7" Type="http://schemas.openxmlformats.org/officeDocument/2006/relationships/hyperlink" Target="https://www.youtube.com/watch?v=YGWXRecr5QY" TargetMode="External"/><Relationship Id="rId2" Type="http://schemas.openxmlformats.org/officeDocument/2006/relationships/hyperlink" Target="https://people.inf.ethz.ch/omutlu/pub/EIN-understanding-and-modeling-in-DRAM-ECC_dsn19.pdf" TargetMode="External"/><Relationship Id="rId1" Type="http://schemas.openxmlformats.org/officeDocument/2006/relationships/slideLayout" Target="../slideLayouts/slideLayout637.xml"/><Relationship Id="rId6" Type="http://schemas.openxmlformats.org/officeDocument/2006/relationships/hyperlink" Target="https://youtu.be/_jYor0EQ16M" TargetMode="External"/><Relationship Id="rId5" Type="http://schemas.openxmlformats.org/officeDocument/2006/relationships/hyperlink" Target="https://people.inf.ethz.ch/omutlu/pub/EIN-understanding-and-modeling-in-DRAM-ECC_dsn19-talk.pdf" TargetMode="External"/><Relationship Id="rId4" Type="http://schemas.openxmlformats.org/officeDocument/2006/relationships/hyperlink" Target="https://people.inf.ethz.ch/omutlu/pub/EIN-understanding-and-modeling-in-DRAM-ECC_dsn19-talk.pptx" TargetMode="External"/><Relationship Id="rId9" Type="http://schemas.openxmlformats.org/officeDocument/2006/relationships/image" Target="../media/image78.png"/></Relationships>
</file>

<file path=ppt/slides/_rels/slide58.xml.rels><?xml version="1.0" encoding="UTF-8" standalone="yes"?>
<Relationships xmlns="http://schemas.openxmlformats.org/package/2006/relationships"><Relationship Id="rId8" Type="http://schemas.openxmlformats.org/officeDocument/2006/relationships/hyperlink" Target="https://www.youtube.com/watch?v=D97oAbCaJWk" TargetMode="External"/><Relationship Id="rId3" Type="http://schemas.openxmlformats.org/officeDocument/2006/relationships/hyperlink" Target="http://www.microarch.org/micro53/" TargetMode="External"/><Relationship Id="rId7" Type="http://schemas.openxmlformats.org/officeDocument/2006/relationships/hyperlink" Target="https://people.inf.ethz.ch/omutlu/pub/BEER-bit-exact-ECC-recovery_micro20-lightning-talk.pdf" TargetMode="External"/><Relationship Id="rId2" Type="http://schemas.openxmlformats.org/officeDocument/2006/relationships/hyperlink" Target="https://people.inf.ethz.ch/omutlu/pub/BEER-bit-exact-ECC-recovery_micro20.pdf" TargetMode="External"/><Relationship Id="rId1" Type="http://schemas.openxmlformats.org/officeDocument/2006/relationships/slideLayout" Target="../slideLayouts/slideLayout799.xml"/><Relationship Id="rId6" Type="http://schemas.openxmlformats.org/officeDocument/2006/relationships/hyperlink" Target="https://people.inf.ethz.ch/omutlu/pub/BEER-bit-exact-ECC-recovery_micro20-lightning-talk.pptx" TargetMode="External"/><Relationship Id="rId5" Type="http://schemas.openxmlformats.org/officeDocument/2006/relationships/hyperlink" Target="https://people.inf.ethz.ch/omutlu/pub/BEER-bit-exact-ECC-recovery_micro20-talk.pdf" TargetMode="External"/><Relationship Id="rId10" Type="http://schemas.openxmlformats.org/officeDocument/2006/relationships/image" Target="../media/image79.png"/><Relationship Id="rId4" Type="http://schemas.openxmlformats.org/officeDocument/2006/relationships/hyperlink" Target="https://people.inf.ethz.ch/omutlu/pubBEER-bit-exact-ECC-recovery_micro20-talk.pptx" TargetMode="External"/><Relationship Id="rId9" Type="http://schemas.openxmlformats.org/officeDocument/2006/relationships/hyperlink" Target="https://www.youtube.com/watch?v=hgSziiRTUY4"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60.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png"/><Relationship Id="rId1" Type="http://schemas.openxmlformats.org/officeDocument/2006/relationships/slideLayout" Target="../slideLayouts/slideLayout236.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0.png"/><Relationship Id="rId1" Type="http://schemas.openxmlformats.org/officeDocument/2006/relationships/slideLayout" Target="../slideLayouts/slideLayout236.xml"/><Relationship Id="rId6" Type="http://schemas.openxmlformats.org/officeDocument/2006/relationships/image" Target="../media/image41.tiff"/><Relationship Id="rId5" Type="http://schemas.openxmlformats.org/officeDocument/2006/relationships/image" Target="../media/image43.jpeg"/><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6.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36.xml"/></Relationships>
</file>

<file path=ppt/slides/_rels/slide73.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34.xml"/><Relationship Id="rId5" Type="http://schemas.openxmlformats.org/officeDocument/2006/relationships/image" Target="../media/image88.tiff"/><Relationship Id="rId4" Type="http://schemas.openxmlformats.org/officeDocument/2006/relationships/hyperlink" Target="https://people.inf.ethz.ch/omutlu/pub/mutlu_hpca03_talk.pdf"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36.xml"/></Relationships>
</file>

<file path=ppt/slides/_rels/slide75.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23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36.xml"/></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31.png"/><Relationship Id="rId4" Type="http://schemas.openxmlformats.org/officeDocument/2006/relationships/image" Target="../media/image30.jpeg"/></Relationships>
</file>

<file path=ppt/slides/_rels/slide80.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86.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346.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32.emf"/><Relationship Id="rId2" Type="http://schemas.openxmlformats.org/officeDocument/2006/relationships/slideLayout" Target="../slideLayouts/slideLayout45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3.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8.xml"/></Relationships>
</file>

<file path=ppt/slides/_rels/slide9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92.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94.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63.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3.xml"/></Relationships>
</file>

<file path=ppt/slides/_rels/slide99.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2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26 October 2020</a:t>
            </a:r>
          </a:p>
          <a:p>
            <a:r>
              <a:rPr lang="en-US" sz="2200" dirty="0"/>
              <a:t>NSF PIM Workshop Pilot Talk (Virtual)</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91511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5491064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93345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0642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27271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41055"/>
            <a:ext cx="9144000" cy="2092201"/>
          </a:xfrm>
          <a:prstGeom prst="rect">
            <a:avLst/>
          </a:prstGeom>
        </p:spPr>
      </p:pic>
    </p:spTree>
    <p:extLst>
      <p:ext uri="{BB962C8B-B14F-4D97-AF65-F5344CB8AC3E}">
        <p14:creationId xmlns:p14="http://schemas.microsoft.com/office/powerpoint/2010/main" val="3363952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5175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52400"/>
            <a:ext cx="8915400" cy="1066800"/>
          </a:xfrm>
        </p:spPr>
        <p:txBody>
          <a:bodyPr/>
          <a:lstStyle/>
          <a:p>
            <a:r>
              <a:rPr lang="en-US" sz="3600" dirty="0"/>
              <a:t>RowClone &amp; Bitwise Ops in Real DRAM Chips</a:t>
            </a:r>
          </a:p>
        </p:txBody>
      </p:sp>
      <p:sp>
        <p:nvSpPr>
          <p:cNvPr id="3" name="Content Placeholder 2">
            <a:extLst>
              <a:ext uri="{FF2B5EF4-FFF2-40B4-BE49-F238E27FC236}">
                <a16:creationId xmlns:a16="http://schemas.microsoft.com/office/drawing/2014/main" id="{DB1A4443-2E98-764F-908C-81448DD075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823F975-6B05-DB49-A430-E7125413BB12}"/>
              </a:ext>
            </a:extLst>
          </p:cNvPr>
          <p:cNvPicPr>
            <a:picLocks noChangeAspect="1"/>
          </p:cNvPicPr>
          <p:nvPr/>
        </p:nvPicPr>
        <p:blipFill>
          <a:blip r:embed="rId2"/>
          <a:stretch>
            <a:fillRect/>
          </a:stretch>
        </p:blipFill>
        <p:spPr>
          <a:xfrm>
            <a:off x="323850" y="2552700"/>
            <a:ext cx="8496300" cy="1752600"/>
          </a:xfrm>
          <a:prstGeom prst="rect">
            <a:avLst/>
          </a:prstGeom>
        </p:spPr>
      </p:pic>
      <p:sp>
        <p:nvSpPr>
          <p:cNvPr id="6" name="TextBox 5">
            <a:extLst>
              <a:ext uri="{FF2B5EF4-FFF2-40B4-BE49-F238E27FC236}">
                <a16:creationId xmlns:a16="http://schemas.microsoft.com/office/drawing/2014/main" id="{F3287F42-34EE-8942-A545-2BE0B4A6C8A7}"/>
              </a:ext>
            </a:extLst>
          </p:cNvPr>
          <p:cNvSpPr txBox="1"/>
          <p:nvPr/>
        </p:nvSpPr>
        <p:spPr>
          <a:xfrm>
            <a:off x="2036420" y="6400800"/>
            <a:ext cx="55835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https://parallel.princeton.edu/papers/micro19-gao.pdf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7285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42951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7080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43569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929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5905253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505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77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39322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03452266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44641303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18701425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64843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151207296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892100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52142659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p:txBody>
          <a:bodyPr/>
          <a:lstStyle/>
          <a:p>
            <a:r>
              <a:rPr lang="en-US" dirty="0"/>
              <a:t>Accelerating Genome Analysis</a:t>
            </a:r>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hlinkClick r:id="rId2"/>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fld id="{323594FA-E141-4234-AE05-360401972BE7}" type="slidenum">
              <a:rPr lang="en-US" altLang="en-US" smtClean="0"/>
              <a:pPr/>
              <a:t>12</a:t>
            </a:fld>
            <a:endParaRPr lang="en-US" altLang="en-US"/>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02824150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830153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077072"/>
            <a:ext cx="9144000" cy="2235200"/>
          </a:xfrm>
          <a:prstGeom prst="rect">
            <a:avLst/>
          </a:prstGeom>
        </p:spPr>
      </p:pic>
    </p:spTree>
    <p:extLst>
      <p:ext uri="{BB962C8B-B14F-4D97-AF65-F5344CB8AC3E}">
        <p14:creationId xmlns:p14="http://schemas.microsoft.com/office/powerpoint/2010/main" val="67774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37077845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Four Important Workloads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6107997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17249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Simple PIM on Mobile Workloads</a:t>
            </a:r>
          </a:p>
        </p:txBody>
      </p:sp>
      <p:pic>
        <p:nvPicPr>
          <p:cNvPr id="26" name="Picture 2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execution time, on average, by 55.4% and 54.2%</a:t>
            </a:r>
          </a:p>
        </p:txBody>
      </p:sp>
    </p:spTree>
    <p:extLst>
      <p:ext uri="{BB962C8B-B14F-4D97-AF65-F5344CB8AC3E}">
        <p14:creationId xmlns:p14="http://schemas.microsoft.com/office/powerpoint/2010/main" val="18882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2180884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7758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92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385835822"/>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12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Tree>
    <p:extLst>
      <p:ext uri="{BB962C8B-B14F-4D97-AF65-F5344CB8AC3E}">
        <p14:creationId xmlns:p14="http://schemas.microsoft.com/office/powerpoint/2010/main" val="33534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reduces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program runtime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41747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hlinkClick r:id="rId2"/>
              </a:rPr>
              <a:t>"Google Workloads for Consumer Devices: Mitigating Data Movement Bottlenecks"</a:t>
            </a:r>
            <a:br>
              <a:rPr lang="en-US" sz="1700" dirty="0"/>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Tree>
    <p:extLst>
      <p:ext uri="{BB962C8B-B14F-4D97-AF65-F5344CB8AC3E}">
        <p14:creationId xmlns:p14="http://schemas.microsoft.com/office/powerpoint/2010/main" val="2470500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790908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355876184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086795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Accelerating Runahead Execution </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3853280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0817-03A2-C34C-B4FF-641735F423A3}"/>
              </a:ext>
            </a:extLst>
          </p:cNvPr>
          <p:cNvSpPr>
            <a:spLocks noGrp="1"/>
          </p:cNvSpPr>
          <p:nvPr>
            <p:ph type="title"/>
          </p:nvPr>
        </p:nvSpPr>
        <p:spPr/>
        <p:txBody>
          <a:bodyPr/>
          <a:lstStyle/>
          <a:p>
            <a:r>
              <a:rPr lang="en-US" dirty="0"/>
              <a:t>Accelerating Climate Modeling</a:t>
            </a:r>
          </a:p>
        </p:txBody>
      </p:sp>
      <p:sp>
        <p:nvSpPr>
          <p:cNvPr id="3" name="Content Placeholder 2">
            <a:extLst>
              <a:ext uri="{FF2B5EF4-FFF2-40B4-BE49-F238E27FC236}">
                <a16:creationId xmlns:a16="http://schemas.microsoft.com/office/drawing/2014/main" id="{FF97D5AB-D164-6C40-81B7-4D0DC0DCDB1F}"/>
              </a:ext>
            </a:extLst>
          </p:cNvPr>
          <p:cNvSpPr>
            <a:spLocks noGrp="1"/>
          </p:cNvSpPr>
          <p:nvPr>
            <p:ph idx="1"/>
          </p:nvPr>
        </p:nvSpPr>
        <p:spPr>
          <a:xfrm>
            <a:off x="228600" y="1047974"/>
            <a:ext cx="8610600" cy="5195664"/>
          </a:xfrm>
        </p:spPr>
        <p:txBody>
          <a:bodyPr/>
          <a:lstStyle/>
          <a:p>
            <a:r>
              <a:rPr lang="en-US" sz="1800" dirty="0"/>
              <a:t>Gagandeep Singh, </a:t>
            </a:r>
            <a:r>
              <a:rPr lang="en-US" sz="1800" dirty="0" err="1"/>
              <a:t>Dionysios</a:t>
            </a:r>
            <a:r>
              <a:rPr lang="en-US" sz="1800" dirty="0"/>
              <a:t> Diamantopoulos, Christoph </a:t>
            </a:r>
            <a:r>
              <a:rPr lang="en-US" sz="1800" dirty="0" err="1"/>
              <a:t>Hagleitner</a:t>
            </a:r>
            <a:r>
              <a:rPr lang="en-US" sz="1800" dirty="0"/>
              <a:t>, Juan Gómez-Luna, Sander </a:t>
            </a:r>
            <a:r>
              <a:rPr lang="en-US" sz="1800" dirty="0" err="1"/>
              <a:t>Stuijk</a:t>
            </a:r>
            <a:r>
              <a:rPr lang="en-US" sz="1800" dirty="0"/>
              <a:t>, Onur Mutlu, and Henk </a:t>
            </a:r>
            <a:r>
              <a:rPr lang="en-US" sz="1800" dirty="0" err="1"/>
              <a:t>Corporaal</a:t>
            </a:r>
            <a:r>
              <a:rPr lang="en-US" sz="1800" dirty="0"/>
              <a:t>,</a:t>
            </a:r>
            <a:br>
              <a:rPr lang="en-US" sz="1800" dirty="0"/>
            </a:br>
            <a:r>
              <a:rPr lang="en-US" sz="1800" b="1" dirty="0">
                <a:hlinkClick r:id="rId2"/>
              </a:rPr>
              <a:t>"NERO: A Near High-Bandwidth Memory Stencil Accelerator for Weather Prediction Modeling"</a:t>
            </a:r>
            <a:br>
              <a:rPr lang="en-US" sz="1800" dirty="0"/>
            </a:br>
            <a:r>
              <a:rPr lang="en-US" sz="1800" i="1" dirty="0"/>
              <a:t>Proceedings of the </a:t>
            </a:r>
            <a:r>
              <a:rPr lang="en-US" sz="1800" i="1" dirty="0">
                <a:hlinkClick r:id="rId3"/>
              </a:rPr>
              <a:t>30th International Conference on Field-Programmable Logic and Applications</a:t>
            </a:r>
            <a:r>
              <a:rPr lang="en-US" sz="1800" i="1" dirty="0"/>
              <a:t> (</a:t>
            </a:r>
            <a:r>
              <a:rPr lang="en-US" sz="1800" b="1" i="1" dirty="0"/>
              <a:t>FPL</a:t>
            </a:r>
            <a:r>
              <a:rPr lang="en-US" sz="1800" i="1" dirty="0"/>
              <a:t>)</a:t>
            </a:r>
            <a:r>
              <a:rPr lang="en-US" sz="1800" dirty="0"/>
              <a:t>, Gothenburg, Sweden, September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(23 minutes)]</a:t>
            </a:r>
            <a:br>
              <a:rPr lang="en-US" sz="1800" dirty="0"/>
            </a:br>
            <a:r>
              <a:rPr lang="en-US" sz="1800" b="1" i="1" dirty="0">
                <a:solidFill>
                  <a:srgbClr val="FF0000"/>
                </a:solidFill>
              </a:rPr>
              <a:t>Nominated for the Stamatis </a:t>
            </a:r>
            <a:r>
              <a:rPr lang="en-US" sz="1800" b="1" i="1" dirty="0" err="1">
                <a:solidFill>
                  <a:srgbClr val="FF0000"/>
                </a:solidFill>
              </a:rPr>
              <a:t>Vassiliadis</a:t>
            </a:r>
            <a:r>
              <a:rPr lang="en-US" sz="1800" b="1" i="1" dirty="0">
                <a:solidFill>
                  <a:srgbClr val="FF0000"/>
                </a:solidFill>
              </a:rPr>
              <a:t> Memorial Award.</a:t>
            </a:r>
            <a:endParaRPr lang="en-US" sz="1800" dirty="0">
              <a:solidFill>
                <a:srgbClr val="FF0000"/>
              </a:solidFill>
            </a:endParaRPr>
          </a:p>
          <a:p>
            <a:pPr marL="0" indent="0">
              <a:buNone/>
            </a:pPr>
            <a:endParaRPr lang="en-US" sz="1800" dirty="0"/>
          </a:p>
        </p:txBody>
      </p:sp>
      <p:sp>
        <p:nvSpPr>
          <p:cNvPr id="4" name="Slide Number Placeholder 3">
            <a:extLst>
              <a:ext uri="{FF2B5EF4-FFF2-40B4-BE49-F238E27FC236}">
                <a16:creationId xmlns:a16="http://schemas.microsoft.com/office/drawing/2014/main" id="{B3646032-3F84-E645-B1B4-D58327053A7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140</a:t>
            </a:fld>
            <a:endParaRPr lang="en-US" altLang="en-US">
              <a:solidFill>
                <a:srgbClr val="000000"/>
              </a:solidFill>
            </a:endParaRPr>
          </a:p>
        </p:txBody>
      </p:sp>
      <p:pic>
        <p:nvPicPr>
          <p:cNvPr id="5" name="Picture 4">
            <a:extLst>
              <a:ext uri="{FF2B5EF4-FFF2-40B4-BE49-F238E27FC236}">
                <a16:creationId xmlns:a16="http://schemas.microsoft.com/office/drawing/2014/main" id="{C3DC074A-85EF-0B47-B149-14C939DA56F0}"/>
              </a:ext>
            </a:extLst>
          </p:cNvPr>
          <p:cNvPicPr>
            <a:picLocks noChangeAspect="1"/>
          </p:cNvPicPr>
          <p:nvPr/>
        </p:nvPicPr>
        <p:blipFill>
          <a:blip r:embed="rId9"/>
          <a:stretch>
            <a:fillRect/>
          </a:stretch>
        </p:blipFill>
        <p:spPr>
          <a:xfrm>
            <a:off x="187036" y="4503738"/>
            <a:ext cx="8686800" cy="1739900"/>
          </a:xfrm>
          <a:prstGeom prst="rect">
            <a:avLst/>
          </a:prstGeom>
        </p:spPr>
      </p:pic>
    </p:spTree>
    <p:extLst>
      <p:ext uri="{BB962C8B-B14F-4D97-AF65-F5344CB8AC3E}">
        <p14:creationId xmlns:p14="http://schemas.microsoft.com/office/powerpoint/2010/main" val="689807694"/>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Approximate String Matching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976275402"/>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Time Series Analysis</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a:t>Ivan Fernandez, Ricardo </a:t>
            </a:r>
            <a:r>
              <a:rPr lang="en-US" sz="1800" dirty="0" err="1"/>
              <a:t>Quislant</a:t>
            </a:r>
            <a:r>
              <a:rPr lang="en-US" sz="1800" dirty="0"/>
              <a:t>, Christina </a:t>
            </a:r>
            <a:r>
              <a:rPr lang="en-US" sz="1800" dirty="0" err="1"/>
              <a:t>Giannoula</a:t>
            </a:r>
            <a:r>
              <a:rPr lang="en-US" sz="1800" dirty="0"/>
              <a:t>, Mohammed Alser, Juan Gómez-Luna, </a:t>
            </a:r>
            <a:r>
              <a:rPr lang="en-US" sz="1800" dirty="0" err="1"/>
              <a:t>Eladio</a:t>
            </a:r>
            <a:r>
              <a:rPr lang="en-US" sz="1800" dirty="0"/>
              <a:t> Gutiérrez, Oscar Plata, and Onur Mutlu,</a:t>
            </a:r>
            <a:br>
              <a:rPr lang="en-US" sz="1800" dirty="0"/>
            </a:br>
            <a:r>
              <a:rPr lang="en-US" sz="1800" b="1" dirty="0">
                <a:hlinkClick r:id="rId2"/>
              </a:rPr>
              <a:t>"NATSA: A Near-Data Processing Accelerator for Time Series Analysis"</a:t>
            </a:r>
            <a:br>
              <a:rPr lang="en-US" sz="1800" dirty="0"/>
            </a:br>
            <a:r>
              <a:rPr lang="en-US" sz="1800" i="1" dirty="0"/>
              <a:t>Proceedings of the </a:t>
            </a:r>
            <a:r>
              <a:rPr lang="en-US" sz="1800" i="1" dirty="0">
                <a:hlinkClick r:id="rId3"/>
              </a:rPr>
              <a:t>38th IEEE International Conference on Computer Design</a:t>
            </a:r>
            <a:r>
              <a:rPr lang="en-US" sz="1800" i="1" dirty="0"/>
              <a:t> (</a:t>
            </a:r>
            <a:r>
              <a:rPr lang="en-US" sz="1800" b="1" i="1" dirty="0"/>
              <a:t>ICCD</a:t>
            </a:r>
            <a:r>
              <a:rPr lang="en-US" sz="1800" i="1" dirty="0"/>
              <a:t>)</a:t>
            </a:r>
            <a:r>
              <a:rPr lang="en-US" sz="1800" dirty="0"/>
              <a:t>, Virtual, October 2020.</a:t>
            </a:r>
            <a:br>
              <a:rPr lang="en-US" sz="1800" dirty="0"/>
            </a:br>
            <a:endParaRPr lang="en-US" sz="1800" dirty="0"/>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142</a:t>
            </a:fld>
            <a:endParaRPr lang="en-US" altLang="en-US">
              <a:solidFill>
                <a:srgbClr val="000000"/>
              </a:solidFill>
            </a:endParaRPr>
          </a:p>
        </p:txBody>
      </p:sp>
      <p:pic>
        <p:nvPicPr>
          <p:cNvPr id="5" name="Picture 4">
            <a:extLst>
              <a:ext uri="{FF2B5EF4-FFF2-40B4-BE49-F238E27FC236}">
                <a16:creationId xmlns:a16="http://schemas.microsoft.com/office/drawing/2014/main" id="{21FC5C2D-5A3C-4C43-8C1A-7654AE258E7B}"/>
              </a:ext>
            </a:extLst>
          </p:cNvPr>
          <p:cNvPicPr>
            <a:picLocks noChangeAspect="1"/>
          </p:cNvPicPr>
          <p:nvPr/>
        </p:nvPicPr>
        <p:blipFill>
          <a:blip r:embed="rId4"/>
          <a:stretch>
            <a:fillRect/>
          </a:stretch>
        </p:blipFill>
        <p:spPr>
          <a:xfrm>
            <a:off x="129251" y="3789040"/>
            <a:ext cx="8755925" cy="2002160"/>
          </a:xfrm>
          <a:prstGeom prst="rect">
            <a:avLst/>
          </a:prstGeom>
        </p:spPr>
      </p:pic>
    </p:spTree>
    <p:extLst>
      <p:ext uri="{BB962C8B-B14F-4D97-AF65-F5344CB8AC3E}">
        <p14:creationId xmlns:p14="http://schemas.microsoft.com/office/powerpoint/2010/main" val="296358055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498648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3653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076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7490255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TextBox 5">
            <a:extLst>
              <a:ext uri="{FF2B5EF4-FFF2-40B4-BE49-F238E27FC236}">
                <a16:creationId xmlns:a16="http://schemas.microsoft.com/office/drawing/2014/main" id="{E30E1489-2504-5544-9A33-3BCA29FD8E85}"/>
              </a:ext>
            </a:extLst>
          </p:cNvPr>
          <p:cNvSpPr txBox="1"/>
          <p:nvPr/>
        </p:nvSpPr>
        <p:spPr>
          <a:xfrm>
            <a:off x="6068934" y="1776045"/>
            <a:ext cx="3102131"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47%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75985037"/>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
        <p:nvSpPr>
          <p:cNvPr id="14" name="TextBox 13">
            <a:extLst>
              <a:ext uri="{FF2B5EF4-FFF2-40B4-BE49-F238E27FC236}">
                <a16:creationId xmlns:a16="http://schemas.microsoft.com/office/drawing/2014/main" id="{7A3C68F6-D1BB-FB4D-9D7D-A06C6655FD93}"/>
              </a:ext>
            </a:extLst>
          </p:cNvPr>
          <p:cNvSpPr txBox="1"/>
          <p:nvPr/>
        </p:nvSpPr>
        <p:spPr>
          <a:xfrm>
            <a:off x="6804248" y="151709"/>
            <a:ext cx="2198038"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25%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545248266"/>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2724587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1534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948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59063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3352166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99046145"/>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0" name="Rectangle 59"/>
          <p:cNvSpPr/>
          <p:nvPr/>
        </p:nvSpPr>
        <p:spPr>
          <a:xfrm>
            <a:off x="4820948" y="1813082"/>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34088949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Challenge 2:</a:t>
            </a:r>
            <a:r>
              <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How should data be mapped to different 3D memory stacks?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9884452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2166648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 (I)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875887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Schedule Code? (II)</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608792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How to Schedule Code? (III)</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1832554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81128"/>
            <a:ext cx="9144000" cy="1080655"/>
          </a:xfrm>
          <a:prstGeom prst="rect">
            <a:avLst/>
          </a:prstGeom>
        </p:spPr>
      </p:pic>
    </p:spTree>
    <p:extLst>
      <p:ext uri="{BB962C8B-B14F-4D97-AF65-F5344CB8AC3E}">
        <p14:creationId xmlns:p14="http://schemas.microsoft.com/office/powerpoint/2010/main" val="465831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How to Maintain Coherence?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a:t>
            </a:r>
            <a:r>
              <a:rPr lang="en-US" sz="2200" u="sng" dirty="0"/>
              <a:t>Onur Mutlu</a:t>
            </a:r>
            <a:r>
              <a:rPr lang="en-US" sz="2200" dirty="0"/>
              <a:t>,</a:t>
            </a:r>
            <a:br>
              <a:rPr lang="en-US" sz="2200" dirty="0"/>
            </a:br>
            <a:r>
              <a:rPr lang="en-US" sz="2200" b="1" dirty="0">
                <a:hlinkClick r:id="rId2"/>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 y="3858574"/>
            <a:ext cx="9144000" cy="2405311"/>
          </a:xfrm>
          <a:prstGeom prst="rect">
            <a:avLst/>
          </a:prstGeom>
        </p:spPr>
      </p:pic>
    </p:spTree>
    <p:extLst>
      <p:ext uri="{BB962C8B-B14F-4D97-AF65-F5344CB8AC3E}">
        <p14:creationId xmlns:p14="http://schemas.microsoft.com/office/powerpoint/2010/main" val="943736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155323481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429000"/>
            <a:ext cx="9144000" cy="2854424"/>
          </a:xfrm>
          <a:prstGeom prst="rect">
            <a:avLst/>
          </a:prstGeom>
        </p:spPr>
      </p:pic>
    </p:spTree>
    <p:extLst>
      <p:ext uri="{BB962C8B-B14F-4D97-AF65-F5344CB8AC3E}">
        <p14:creationId xmlns:p14="http://schemas.microsoft.com/office/powerpoint/2010/main" val="2533853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https://github.com/CMU-SAFARI/ramulator-pim</a:t>
            </a:r>
            <a:endParaRPr lang="en-US" dirty="0"/>
          </a:p>
          <a:p>
            <a:pPr lvl="1"/>
            <a:r>
              <a:rPr lang="en-US" dirty="0">
                <a:hlinkClick r:id="rId3"/>
              </a:rPr>
              <a:t>https://github.com/CMU-SAFARI/ramulator</a:t>
            </a:r>
            <a:r>
              <a:rPr lang="en-US" dirty="0"/>
              <a:t> </a:t>
            </a:r>
          </a:p>
          <a:p>
            <a:pPr lvl="1"/>
            <a:r>
              <a:rPr lang="en-US" dirty="0"/>
              <a:t>[</a:t>
            </a:r>
            <a:r>
              <a:rPr lang="en-US" dirty="0">
                <a:hlinkClick r:id="rId2"/>
              </a:rPr>
              <a:t>Source Code for Ramulator-PIM</a:t>
            </a:r>
            <a:r>
              <a:rPr lang="en-US" dirty="0"/>
              <a:t>]</a:t>
            </a:r>
          </a:p>
          <a:p>
            <a:pPr marL="0" indent="0">
              <a:buNone/>
            </a:pPr>
            <a:br>
              <a:rPr lang="en-US" dirty="0"/>
            </a:b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4"/>
          <a:stretch>
            <a:fillRect/>
          </a:stretch>
        </p:blipFill>
        <p:spPr>
          <a:xfrm>
            <a:off x="0" y="4978236"/>
            <a:ext cx="9144000" cy="1190231"/>
          </a:xfrm>
          <a:prstGeom prst="rect">
            <a:avLst/>
          </a:prstGeom>
        </p:spPr>
      </p:pic>
    </p:spTree>
    <p:extLst>
      <p:ext uri="{BB962C8B-B14F-4D97-AF65-F5344CB8AC3E}">
        <p14:creationId xmlns:p14="http://schemas.microsoft.com/office/powerpoint/2010/main" val="22236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9587-F9D8-6741-B956-BFAB9D93F400}"/>
              </a:ext>
            </a:extLst>
          </p:cNvPr>
          <p:cNvSpPr>
            <a:spLocks noGrp="1"/>
          </p:cNvSpPr>
          <p:nvPr>
            <p:ph type="title"/>
          </p:nvPr>
        </p:nvSpPr>
        <p:spPr/>
        <p:txBody>
          <a:bodyPr/>
          <a:lstStyle/>
          <a:p>
            <a:r>
              <a:rPr lang="en-US" dirty="0"/>
              <a:t>Performance &amp; Energy Models for PIM</a:t>
            </a:r>
          </a:p>
        </p:txBody>
      </p:sp>
      <p:sp>
        <p:nvSpPr>
          <p:cNvPr id="3" name="Content Placeholder 2">
            <a:extLst>
              <a:ext uri="{FF2B5EF4-FFF2-40B4-BE49-F238E27FC236}">
                <a16:creationId xmlns:a16="http://schemas.microsoft.com/office/drawing/2014/main" id="{7075657E-B615-1746-8B69-D5C44D6FFEE3}"/>
              </a:ext>
            </a:extLst>
          </p:cNvPr>
          <p:cNvSpPr>
            <a:spLocks noGrp="1"/>
          </p:cNvSpPr>
          <p:nvPr>
            <p:ph idx="1"/>
          </p:nvPr>
        </p:nvSpPr>
        <p:spPr>
          <a:xfrm>
            <a:off x="228600" y="1052736"/>
            <a:ext cx="8915400" cy="5195664"/>
          </a:xfrm>
        </p:spPr>
        <p:txBody>
          <a:bodyPr/>
          <a:lstStyle/>
          <a:p>
            <a:r>
              <a:rPr lang="en-US" sz="2000" dirty="0"/>
              <a:t>Gagandeep Singh, Juan Gomez-Luna, Giovanni </a:t>
            </a:r>
            <a:r>
              <a:rPr lang="en-US" sz="2000" dirty="0" err="1"/>
              <a:t>Mariani</a:t>
            </a:r>
            <a:r>
              <a:rPr lang="en-US" sz="2000" dirty="0"/>
              <a:t>, Geraldo F. Oliveira, Stefano Corda, Sander </a:t>
            </a:r>
            <a:r>
              <a:rPr lang="en-US" sz="2000" dirty="0" err="1"/>
              <a:t>Stujik</a:t>
            </a:r>
            <a:r>
              <a:rPr lang="en-US" sz="2000" dirty="0"/>
              <a:t>, </a:t>
            </a:r>
            <a:r>
              <a:rPr lang="en-US" sz="2000" u="sng" dirty="0"/>
              <a:t>Onur Mutlu</a:t>
            </a:r>
            <a:r>
              <a:rPr lang="en-US" sz="2000" dirty="0"/>
              <a:t>, and Henk </a:t>
            </a:r>
            <a:r>
              <a:rPr lang="en-US" sz="2000" dirty="0" err="1"/>
              <a:t>Corporaal</a:t>
            </a:r>
            <a:r>
              <a:rPr lang="en-US" sz="2000" dirty="0"/>
              <a:t>,</a:t>
            </a:r>
            <a:br>
              <a:rPr lang="en-US" sz="2000" dirty="0"/>
            </a:br>
            <a:r>
              <a:rPr lang="en-US" sz="2000" b="1" dirty="0">
                <a:hlinkClick r:id="rId2"/>
              </a:rPr>
              <a:t>"NAPEL: Near-Memory Computing Application Performance Prediction via Ensemble Learning"</a:t>
            </a:r>
            <a:br>
              <a:rPr lang="en-US" sz="2000" dirty="0"/>
            </a:br>
            <a:r>
              <a:rPr lang="en-US" sz="2000" i="1" dirty="0"/>
              <a:t>Proceedings of the </a:t>
            </a:r>
            <a:r>
              <a:rPr lang="en-US" sz="2000" i="1" dirty="0">
                <a:hlinkClick r:id="rId3"/>
              </a:rPr>
              <a:t>56th Design Automation Conference</a:t>
            </a:r>
            <a:r>
              <a:rPr lang="en-US" sz="2000" i="1" dirty="0"/>
              <a:t> (</a:t>
            </a:r>
            <a:r>
              <a:rPr lang="en-US" sz="2000" b="1" i="1" dirty="0"/>
              <a:t>DAC</a:t>
            </a:r>
            <a:r>
              <a:rPr lang="en-US" sz="2000" i="1" dirty="0"/>
              <a:t>)</a:t>
            </a:r>
            <a:r>
              <a:rPr lang="en-US" sz="2000" dirty="0"/>
              <a:t>, Las Vegas, NV, USA, June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Poster (pptx)</a:t>
            </a:r>
            <a:r>
              <a:rPr lang="en-US" sz="2000" dirty="0"/>
              <a:t> </a:t>
            </a:r>
            <a:r>
              <a:rPr lang="en-US" sz="2000" dirty="0">
                <a:hlinkClick r:id="rId7"/>
              </a:rPr>
              <a:t>(pdf)</a:t>
            </a:r>
            <a:r>
              <a:rPr lang="en-US" sz="2000" dirty="0"/>
              <a:t>] </a:t>
            </a:r>
            <a:br>
              <a:rPr lang="en-US" sz="2000" dirty="0"/>
            </a:br>
            <a:r>
              <a:rPr lang="en-US" sz="2000" dirty="0"/>
              <a:t>[</a:t>
            </a:r>
            <a:r>
              <a:rPr lang="en-US" sz="2000" dirty="0">
                <a:hlinkClick r:id="rId8"/>
              </a:rPr>
              <a:t>Source Code for Ramulator-PIM</a:t>
            </a:r>
            <a:r>
              <a:rPr lang="en-US" sz="20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EF12DB1C-528D-CA4E-AED5-034253BE386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B8D7FD9-8A3E-AA46-BFAB-27FE3641E1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437112"/>
            <a:ext cx="9144000" cy="1573967"/>
          </a:xfrm>
          <a:prstGeom prst="rect">
            <a:avLst/>
          </a:prstGeom>
        </p:spPr>
      </p:pic>
    </p:spTree>
    <p:extLst>
      <p:ext uri="{BB962C8B-B14F-4D97-AF65-F5344CB8AC3E}">
        <p14:creationId xmlns:p14="http://schemas.microsoft.com/office/powerpoint/2010/main" val="1799829435"/>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428474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12960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11913446"/>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171</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algn="ctr"/>
            <a:r>
              <a:rPr lang="en-US" sz="3200" b="1" dirty="0">
                <a:solidFill>
                  <a:srgbClr val="0432FF"/>
                </a:solidFill>
              </a:rPr>
              <a:t>Can we design </a:t>
            </a:r>
          </a:p>
          <a:p>
            <a:pPr algn="ctr"/>
            <a:r>
              <a:rPr lang="en-US" sz="3200" b="1" dirty="0">
                <a:solidFill>
                  <a:srgbClr val="0432FF"/>
                </a:solidFill>
              </a:rPr>
              <a:t>fundamentally intelligent architectures?</a:t>
            </a:r>
          </a:p>
        </p:txBody>
      </p:sp>
    </p:spTree>
    <p:extLst>
      <p:ext uri="{BB962C8B-B14F-4D97-AF65-F5344CB8AC3E}">
        <p14:creationId xmlns:p14="http://schemas.microsoft.com/office/powerpoint/2010/main" val="2325526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172</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algn="ctr"/>
            <a:r>
              <a:rPr lang="en-US" sz="3200" b="1" dirty="0">
                <a:solidFill>
                  <a:srgbClr val="0432FF"/>
                </a:solidFill>
              </a:rPr>
              <a:t>How do we start?</a:t>
            </a:r>
          </a:p>
        </p:txBody>
      </p:sp>
    </p:spTree>
    <p:extLst>
      <p:ext uri="{BB962C8B-B14F-4D97-AF65-F5344CB8AC3E}">
        <p14:creationId xmlns:p14="http://schemas.microsoft.com/office/powerpoint/2010/main" val="2401043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47653709"/>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2902740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97442122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77988"/>
            <a:ext cx="9186863" cy="200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9520701"/>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276600"/>
            <a:ext cx="9144000"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0175564"/>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3187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301041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3959315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052513"/>
            <a:ext cx="8724900"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a14="http://schemas.microsoft.com/office/drawing/2010/main" xmlns="">
                <a:solidFill>
                  <a:srgbClr val="697986"/>
                </a:solidFill>
              </a14:hiddenFill>
            </a:ext>
            <a:ext uri="{91240B29-F687-4f45-9708-019B960494DF}">
              <a14:hiddenLine xmlns:a14="http://schemas.microsoft.com/office/drawing/2010/main" xmlns="" w="12700">
                <a:solidFill>
                  <a:srgbClr val="69798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221587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a14="http://schemas.microsoft.com/office/drawing/2010/main" xmlns="">
                <a:solidFill>
                  <a:srgbClr val="697986"/>
                </a:solidFill>
              </a14:hiddenFill>
            </a:ext>
            <a:ext uri="{91240B29-F687-4f45-9708-019B960494DF}">
              <a14:hiddenLine xmlns:a14="http://schemas.microsoft.com/office/drawing/2010/main" xmlns="" w="12700">
                <a:solidFill>
                  <a:srgbClr val="69798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3089944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2508250"/>
            <a:ext cx="8255000" cy="408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64627637"/>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1403955175"/>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4567386"/>
            <a:ext cx="91440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013" y="1125538"/>
            <a:ext cx="9072562" cy="227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1584585846"/>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97526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611313533"/>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313401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56453438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712595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a:defRPr/>
            </a:pPr>
            <a:fld id="{DA95AFC4-B67F-BC48-882B-8F3B14641016}" type="slidenum">
              <a:rPr lang="en-US" smtClean="0"/>
              <a:pPr>
                <a:defRPr/>
              </a:pPr>
              <a:t>191</a:t>
            </a:fld>
            <a:endParaRPr lang="en-US"/>
          </a:p>
        </p:txBody>
      </p:sp>
    </p:spTree>
    <p:extLst>
      <p:ext uri="{BB962C8B-B14F-4D97-AF65-F5344CB8AC3E}">
        <p14:creationId xmlns:p14="http://schemas.microsoft.com/office/powerpoint/2010/main" val="58024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Expressiveness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a:defRPr/>
            </a:pPr>
            <a:fld id="{DA95AFC4-B67F-BC48-882B-8F3B14641016}" type="slidenum">
              <a:rPr lang="en-US" smtClean="0"/>
              <a:pPr>
                <a:defRPr/>
              </a:pPr>
              <a:t>192</a:t>
            </a:fld>
            <a:endParaRPr lang="en-US"/>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2838028694"/>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a:defRPr/>
            </a:pPr>
            <a:fld id="{DA95AFC4-B67F-BC48-882B-8F3B14641016}" type="slidenum">
              <a:rPr lang="en-US" smtClean="0"/>
              <a:pPr>
                <a:defRPr/>
              </a:pPr>
              <a:t>193</a:t>
            </a:fld>
            <a:endParaRPr lang="en-US"/>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805305926"/>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hlinkClick r:id="rId2"/>
              </a:rPr>
              <a:t>"A Case for Richer Cross-layer Abstractions: Bridging the Semantic Gap with Expressive Memory"</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194</a:t>
            </a:fld>
            <a:endParaRPr lang="en-US"/>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2725547889"/>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6D52-A3A4-BB4C-95B5-D7873A3CAACD}"/>
              </a:ext>
            </a:extLst>
          </p:cNvPr>
          <p:cNvSpPr>
            <a:spLocks noGrp="1"/>
          </p:cNvSpPr>
          <p:nvPr>
            <p:ph type="title"/>
          </p:nvPr>
        </p:nvSpPr>
        <p:spPr/>
        <p:txBody>
          <a:bodyPr/>
          <a:lstStyle/>
          <a:p>
            <a:r>
              <a:rPr lang="en-US" dirty="0"/>
              <a:t>X-</a:t>
            </a:r>
            <a:r>
              <a:rPr lang="en-US" dirty="0" err="1"/>
              <a:t>MeM</a:t>
            </a:r>
            <a:r>
              <a:rPr lang="en-US" dirty="0"/>
              <a:t> Aids Many Optimizations</a:t>
            </a:r>
          </a:p>
        </p:txBody>
      </p:sp>
      <p:sp>
        <p:nvSpPr>
          <p:cNvPr id="3" name="Content Placeholder 2">
            <a:extLst>
              <a:ext uri="{FF2B5EF4-FFF2-40B4-BE49-F238E27FC236}">
                <a16:creationId xmlns:a16="http://schemas.microsoft.com/office/drawing/2014/main" id="{07CA2F28-2488-E747-BAA8-A1CAE69849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D2B23E-41F9-6F47-9E06-4386E4593C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107" y="958340"/>
            <a:ext cx="8323585" cy="5817110"/>
          </a:xfrm>
          <a:prstGeom prst="rect">
            <a:avLst/>
          </a:prstGeom>
        </p:spPr>
      </p:pic>
    </p:spTree>
    <p:extLst>
      <p:ext uri="{BB962C8B-B14F-4D97-AF65-F5344CB8AC3E}">
        <p14:creationId xmlns:p14="http://schemas.microsoft.com/office/powerpoint/2010/main" val="182030358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hlinkClick r:id="rId2"/>
              </a:rPr>
              <a:t>"The Locality Descriptor: A Holistic Cross-Layer Abstraction to Express Data Locality in GPUs"</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196</a:t>
            </a:fld>
            <a:endParaRPr lang="en-US"/>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949144"/>
            <a:ext cx="9144000" cy="1928128"/>
          </a:xfrm>
          <a:prstGeom prst="rect">
            <a:avLst/>
          </a:prstGeom>
        </p:spPr>
      </p:pic>
    </p:spTree>
    <p:extLst>
      <p:ext uri="{BB962C8B-B14F-4D97-AF65-F5344CB8AC3E}">
        <p14:creationId xmlns:p14="http://schemas.microsoft.com/office/powerpoint/2010/main" val="3030575167"/>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ahoma"/>
              </a:rPr>
              <a:t>SoC</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3998135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7093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4187672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20</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3585678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 for DNNs</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solidFill>
                  <a:srgbClr val="FF0000"/>
                </a:solidFill>
              </a:rPr>
              <a:t>1. Some data and layers in DNNs are very tolerant to errors</a:t>
            </a:r>
          </a:p>
          <a:p>
            <a:pPr marL="0" indent="0">
              <a:buNone/>
            </a:pPr>
            <a:endParaRPr lang="en-US" dirty="0"/>
          </a:p>
          <a:p>
            <a:pPr marL="0" indent="0">
              <a:buNone/>
            </a:pPr>
            <a:r>
              <a:rPr lang="en-US" dirty="0">
                <a:solidFill>
                  <a:srgbClr val="1A5712"/>
                </a:solidFill>
              </a:rPr>
              <a:t>2. Reduce DRAM latency and voltage on such data and layers</a:t>
            </a:r>
          </a:p>
          <a:p>
            <a:pPr marL="0" indent="0">
              <a:buNone/>
            </a:pPr>
            <a:endParaRPr lang="en-US" dirty="0"/>
          </a:p>
          <a:p>
            <a:pPr marL="0" indent="0">
              <a:buNone/>
            </a:pPr>
            <a:r>
              <a:rPr lang="en-US" dirty="0">
                <a:solidFill>
                  <a:srgbClr val="8C0000"/>
                </a:solidFill>
              </a:rPr>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 for Deep Neural Network Inference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627740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67"/>
          <p:cNvSpPr txBox="1">
            <a:spLocks noGrp="1"/>
          </p:cNvSpPr>
          <p:nvPr>
            <p:ph type="sldNum" idx="12"/>
          </p:nvPr>
        </p:nvSpPr>
        <p:spPr>
          <a:xfrm>
            <a:off x="8595301" y="6464399"/>
            <a:ext cx="548700" cy="393600"/>
          </a:xfrm>
          <a:prstGeom prst="rect">
            <a:avLst/>
          </a:prstGeom>
        </p:spPr>
        <p:txBody>
          <a:bodyPr spcFirstLastPara="1" wrap="square" lIns="91425" tIns="91425" rIns="91425" bIns="91425"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202</a:t>
            </a:fld>
            <a:endParaRPr kern="0">
              <a:solidFill>
                <a:srgbClr val="595959"/>
              </a:solidFill>
              <a:latin typeface="Arial"/>
              <a:cs typeface="Arial"/>
              <a:sym typeface="Arial"/>
            </a:endParaRPr>
          </a:p>
        </p:txBody>
      </p:sp>
      <p:pic>
        <p:nvPicPr>
          <p:cNvPr id="627" name="Google Shape;627;p67"/>
          <p:cNvPicPr preferRelativeResize="0"/>
          <p:nvPr/>
        </p:nvPicPr>
        <p:blipFill>
          <a:blip r:embed="rId3">
            <a:alphaModFix/>
          </a:blip>
          <a:stretch>
            <a:fillRect/>
          </a:stretch>
        </p:blipFill>
        <p:spPr>
          <a:xfrm>
            <a:off x="215206" y="1769834"/>
            <a:ext cx="8380095" cy="2647541"/>
          </a:xfrm>
          <a:prstGeom prst="rect">
            <a:avLst/>
          </a:prstGeom>
          <a:noFill/>
          <a:ln>
            <a:noFill/>
          </a:ln>
        </p:spPr>
      </p:pic>
      <p:sp>
        <p:nvSpPr>
          <p:cNvPr id="628" name="Google Shape;628;p67"/>
          <p:cNvSpPr txBox="1">
            <a:spLocks noGrp="1"/>
          </p:cNvSpPr>
          <p:nvPr>
            <p:ph type="body" idx="1"/>
          </p:nvPr>
        </p:nvSpPr>
        <p:spPr>
          <a:xfrm>
            <a:off x="150283" y="943578"/>
            <a:ext cx="8786379" cy="524951"/>
          </a:xfrm>
          <a:prstGeom prst="rect">
            <a:avLst/>
          </a:prstGeom>
        </p:spPr>
        <p:txBody>
          <a:bodyPr spcFirstLastPara="1" wrap="square" lIns="91425" tIns="91425" rIns="91425" bIns="91425" anchor="t" anchorCtr="0">
            <a:noAutofit/>
          </a:bodyPr>
          <a:lstStyle/>
          <a:p>
            <a:pPr marL="0" indent="0">
              <a:lnSpc>
                <a:spcPct val="100000"/>
              </a:lnSpc>
              <a:buNone/>
            </a:pPr>
            <a:r>
              <a:rPr lang="en" b="1" dirty="0">
                <a:solidFill>
                  <a:schemeClr val="dk1"/>
                </a:solidFill>
                <a:latin typeface="Cambria"/>
                <a:ea typeface="Cambria"/>
                <a:cs typeface="Cambria"/>
                <a:sym typeface="Cambria"/>
              </a:rPr>
              <a:t>Mapping example of ResNet-50</a:t>
            </a:r>
            <a:r>
              <a:rPr lang="en" b="1" dirty="0">
                <a:solidFill>
                  <a:srgbClr val="000000"/>
                </a:solidFill>
                <a:latin typeface="Cambria"/>
                <a:ea typeface="Cambria"/>
                <a:cs typeface="Cambria"/>
                <a:sym typeface="Cambria"/>
              </a:rPr>
              <a:t>:</a:t>
            </a:r>
            <a:endParaRPr b="1" dirty="0">
              <a:solidFill>
                <a:srgbClr val="000000"/>
              </a:solidFill>
              <a:latin typeface="Cambria"/>
              <a:ea typeface="Cambria"/>
              <a:cs typeface="Cambria"/>
              <a:sym typeface="Cambria"/>
            </a:endParaRPr>
          </a:p>
        </p:txBody>
      </p:sp>
      <p:sp>
        <p:nvSpPr>
          <p:cNvPr id="7" name="Google Shape;109;p19">
            <a:extLst>
              <a:ext uri="{FF2B5EF4-FFF2-40B4-BE49-F238E27FC236}">
                <a16:creationId xmlns:a16="http://schemas.microsoft.com/office/drawing/2014/main" id="{3BCE78A8-5D4F-D64C-81DC-F6E39F0741F1}"/>
              </a:ext>
            </a:extLst>
          </p:cNvPr>
          <p:cNvSpPr/>
          <p:nvPr/>
        </p:nvSpPr>
        <p:spPr>
          <a:xfrm>
            <a:off x="0" y="2"/>
            <a:ext cx="9144000" cy="811549"/>
          </a:xfrm>
          <a:prstGeom prst="rect">
            <a:avLst/>
          </a:prstGeom>
          <a:solidFill>
            <a:srgbClr val="D9EAD3"/>
          </a:solidFill>
          <a:ln>
            <a:noFill/>
          </a:ln>
        </p:spPr>
        <p:txBody>
          <a:bodyPr spcFirstLastPara="1" wrap="square" lIns="91425" tIns="91425" rIns="91425" bIns="91425" anchor="ctr" anchorCtr="0">
            <a:noAutofit/>
          </a:bodyPr>
          <a:lstStyle/>
          <a:p>
            <a:r>
              <a:rPr lang="en-US" sz="3200" b="1" dirty="0">
                <a:latin typeface="Cambria" panose="02040503050406030204" pitchFamily="18" charset="0"/>
              </a:rPr>
              <a:t>Example DNN Data Type to DRAM Mapping</a:t>
            </a:r>
          </a:p>
        </p:txBody>
      </p:sp>
      <p:pic>
        <p:nvPicPr>
          <p:cNvPr id="10" name="Google Shape;59;p13">
            <a:extLst>
              <a:ext uri="{FF2B5EF4-FFF2-40B4-BE49-F238E27FC236}">
                <a16:creationId xmlns:a16="http://schemas.microsoft.com/office/drawing/2014/main" id="{49DC5ECD-EFDF-0944-8D3D-42A5E5B8E176}"/>
              </a:ext>
            </a:extLst>
          </p:cNvPr>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7276" y="6634352"/>
            <a:ext cx="677549" cy="130349"/>
          </a:xfrm>
          <a:prstGeom prst="rect">
            <a:avLst/>
          </a:prstGeom>
          <a:noFill/>
          <a:ln>
            <a:noFill/>
          </a:ln>
        </p:spPr>
      </p:pic>
      <p:sp>
        <p:nvSpPr>
          <p:cNvPr id="11" name="Google Shape;571;p61">
            <a:extLst>
              <a:ext uri="{FF2B5EF4-FFF2-40B4-BE49-F238E27FC236}">
                <a16:creationId xmlns:a16="http://schemas.microsoft.com/office/drawing/2014/main" id="{6FA00487-75FE-714D-A841-FD476F91319F}"/>
              </a:ext>
            </a:extLst>
          </p:cNvPr>
          <p:cNvSpPr txBox="1"/>
          <p:nvPr/>
        </p:nvSpPr>
        <p:spPr>
          <a:xfrm>
            <a:off x="215205" y="4252851"/>
            <a:ext cx="8786379" cy="1273012"/>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FF"/>
                </a:solidFill>
                <a:latin typeface="Cambria"/>
                <a:ea typeface="Cambria"/>
                <a:cs typeface="Cambria"/>
                <a:sym typeface="Cambria"/>
              </a:rPr>
              <a:t>Map more error-tolerant DNN layers </a:t>
            </a:r>
          </a:p>
          <a:p>
            <a:pPr marL="76198" algn="ctr" defTabSz="1219170">
              <a:lnSpc>
                <a:spcPct val="114000"/>
              </a:lnSpc>
              <a:buClr>
                <a:srgbClr val="000000"/>
              </a:buClr>
              <a:buSzPts val="2400"/>
            </a:pPr>
            <a:r>
              <a:rPr lang="en-US" sz="2667" kern="0" dirty="0">
                <a:solidFill>
                  <a:srgbClr val="FF0000"/>
                </a:solidFill>
                <a:latin typeface="Cambria"/>
                <a:ea typeface="Cambria"/>
                <a:cs typeface="Cambria"/>
                <a:sym typeface="Cambria"/>
              </a:rPr>
              <a:t>to DRAM partitions </a:t>
            </a:r>
            <a:r>
              <a:rPr lang="en-US" sz="2667" b="1" kern="0" dirty="0">
                <a:solidFill>
                  <a:srgbClr val="FF0000"/>
                </a:solidFill>
                <a:latin typeface="Cambria"/>
                <a:ea typeface="Cambria"/>
                <a:cs typeface="Cambria"/>
                <a:sym typeface="Cambria"/>
              </a:rPr>
              <a:t>with lower voltage/latency</a:t>
            </a:r>
          </a:p>
        </p:txBody>
      </p:sp>
      <p:sp>
        <p:nvSpPr>
          <p:cNvPr id="4" name="Oval 3">
            <a:extLst>
              <a:ext uri="{FF2B5EF4-FFF2-40B4-BE49-F238E27FC236}">
                <a16:creationId xmlns:a16="http://schemas.microsoft.com/office/drawing/2014/main" id="{4D7AE04A-9220-494C-B1F0-9D1B2DCF30EB}"/>
              </a:ext>
            </a:extLst>
          </p:cNvPr>
          <p:cNvSpPr/>
          <p:nvPr/>
        </p:nvSpPr>
        <p:spPr>
          <a:xfrm>
            <a:off x="2169194" y="3053176"/>
            <a:ext cx="364613" cy="370325"/>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000000"/>
                </a:solidFill>
                <a:latin typeface="Arial"/>
                <a:sym typeface="Arial"/>
              </a:rPr>
              <a:t>1</a:t>
            </a:r>
          </a:p>
        </p:txBody>
      </p:sp>
      <p:sp>
        <p:nvSpPr>
          <p:cNvPr id="13" name="Oval 12">
            <a:extLst>
              <a:ext uri="{FF2B5EF4-FFF2-40B4-BE49-F238E27FC236}">
                <a16:creationId xmlns:a16="http://schemas.microsoft.com/office/drawing/2014/main" id="{6BDBA303-B9BC-9347-A2C5-F3BD52862A08}"/>
              </a:ext>
            </a:extLst>
          </p:cNvPr>
          <p:cNvSpPr/>
          <p:nvPr/>
        </p:nvSpPr>
        <p:spPr>
          <a:xfrm>
            <a:off x="3880995" y="2601491"/>
            <a:ext cx="364613" cy="37032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2</a:t>
            </a:r>
          </a:p>
        </p:txBody>
      </p:sp>
      <p:sp>
        <p:nvSpPr>
          <p:cNvPr id="14" name="Oval 13">
            <a:extLst>
              <a:ext uri="{FF2B5EF4-FFF2-40B4-BE49-F238E27FC236}">
                <a16:creationId xmlns:a16="http://schemas.microsoft.com/office/drawing/2014/main" id="{0D9A0732-D08D-0347-83AB-9542B8D45F9B}"/>
              </a:ext>
            </a:extLst>
          </p:cNvPr>
          <p:cNvSpPr/>
          <p:nvPr/>
        </p:nvSpPr>
        <p:spPr>
          <a:xfrm>
            <a:off x="5644226" y="2480074"/>
            <a:ext cx="364613" cy="370325"/>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3</a:t>
            </a:r>
          </a:p>
        </p:txBody>
      </p:sp>
      <p:sp>
        <p:nvSpPr>
          <p:cNvPr id="15" name="Oval 14">
            <a:extLst>
              <a:ext uri="{FF2B5EF4-FFF2-40B4-BE49-F238E27FC236}">
                <a16:creationId xmlns:a16="http://schemas.microsoft.com/office/drawing/2014/main" id="{6713410C-D9C2-AB42-B5EC-6E0D72C30270}"/>
              </a:ext>
            </a:extLst>
          </p:cNvPr>
          <p:cNvSpPr/>
          <p:nvPr/>
        </p:nvSpPr>
        <p:spPr>
          <a:xfrm>
            <a:off x="7371283" y="2280396"/>
            <a:ext cx="364613" cy="370325"/>
          </a:xfrm>
          <a:prstGeom prst="ellipse">
            <a:avLst/>
          </a:prstGeom>
          <a:solidFill>
            <a:srgbClr val="081C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4</a:t>
            </a:r>
          </a:p>
        </p:txBody>
      </p:sp>
      <p:sp>
        <p:nvSpPr>
          <p:cNvPr id="5" name="Rectangle 4">
            <a:extLst>
              <a:ext uri="{FF2B5EF4-FFF2-40B4-BE49-F238E27FC236}">
                <a16:creationId xmlns:a16="http://schemas.microsoft.com/office/drawing/2014/main" id="{86870D0F-D82B-6C41-9C97-B5BC74049CF6}"/>
              </a:ext>
            </a:extLst>
          </p:cNvPr>
          <p:cNvSpPr/>
          <p:nvPr/>
        </p:nvSpPr>
        <p:spPr>
          <a:xfrm>
            <a:off x="1758510" y="270179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&lt;2% BER</a:t>
            </a:r>
            <a:endParaRPr lang="en-US" sz="1867" kern="0" dirty="0">
              <a:solidFill>
                <a:srgbClr val="000000"/>
              </a:solidFill>
              <a:latin typeface="Arial"/>
              <a:cs typeface="Arial"/>
              <a:sym typeface="Arial"/>
            </a:endParaRPr>
          </a:p>
        </p:txBody>
      </p:sp>
      <p:sp>
        <p:nvSpPr>
          <p:cNvPr id="22" name="Rectangle 21">
            <a:extLst>
              <a:ext uri="{FF2B5EF4-FFF2-40B4-BE49-F238E27FC236}">
                <a16:creationId xmlns:a16="http://schemas.microsoft.com/office/drawing/2014/main" id="{F474518B-A4B8-CB44-8B10-FDDD86409945}"/>
              </a:ext>
            </a:extLst>
          </p:cNvPr>
          <p:cNvSpPr/>
          <p:nvPr/>
        </p:nvSpPr>
        <p:spPr>
          <a:xfrm>
            <a:off x="3385155" y="2232177"/>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&lt;5% BER</a:t>
            </a:r>
            <a:endParaRPr lang="en-US" sz="1867" kern="0" dirty="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45CB6589-1569-0F48-9749-33E96B6F8FDD}"/>
              </a:ext>
            </a:extLst>
          </p:cNvPr>
          <p:cNvSpPr/>
          <p:nvPr/>
        </p:nvSpPr>
        <p:spPr>
          <a:xfrm>
            <a:off x="5155586" y="2148409"/>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&lt;6% BER</a:t>
            </a:r>
            <a:endParaRPr lang="en-US" sz="1867" kern="0" dirty="0">
              <a:solidFill>
                <a:srgbClr val="000000"/>
              </a:solidFill>
              <a:latin typeface="Arial"/>
              <a:cs typeface="Arial"/>
              <a:sym typeface="Arial"/>
            </a:endParaRPr>
          </a:p>
        </p:txBody>
      </p:sp>
      <p:sp>
        <p:nvSpPr>
          <p:cNvPr id="24" name="Rectangle 23">
            <a:extLst>
              <a:ext uri="{FF2B5EF4-FFF2-40B4-BE49-F238E27FC236}">
                <a16:creationId xmlns:a16="http://schemas.microsoft.com/office/drawing/2014/main" id="{A2BB1C28-C771-9843-B1FF-40A448FE0B0A}"/>
              </a:ext>
            </a:extLst>
          </p:cNvPr>
          <p:cNvSpPr/>
          <p:nvPr/>
        </p:nvSpPr>
        <p:spPr>
          <a:xfrm>
            <a:off x="6875443" y="182190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&lt;8% BER</a:t>
            </a:r>
            <a:endParaRPr lang="en-US" sz="1867" kern="0" dirty="0">
              <a:solidFill>
                <a:srgbClr val="000000"/>
              </a:solidFill>
              <a:latin typeface="Arial"/>
              <a:cs typeface="Arial"/>
              <a:sym typeface="Arial"/>
            </a:endParaRPr>
          </a:p>
        </p:txBody>
      </p:sp>
      <p:sp>
        <p:nvSpPr>
          <p:cNvPr id="25" name="Google Shape;571;p61">
            <a:extLst>
              <a:ext uri="{FF2B5EF4-FFF2-40B4-BE49-F238E27FC236}">
                <a16:creationId xmlns:a16="http://schemas.microsoft.com/office/drawing/2014/main" id="{2167F442-27C0-7A42-AAB9-583DC0150870}"/>
              </a:ext>
            </a:extLst>
          </p:cNvPr>
          <p:cNvSpPr txBox="1"/>
          <p:nvPr/>
        </p:nvSpPr>
        <p:spPr>
          <a:xfrm>
            <a:off x="215205" y="5636018"/>
            <a:ext cx="8786379" cy="811549"/>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00"/>
                </a:solidFill>
                <a:latin typeface="Cambria"/>
                <a:ea typeface="Cambria"/>
                <a:cs typeface="Cambria"/>
                <a:sym typeface="Cambria"/>
              </a:rPr>
              <a:t>4 DRAM partitions </a:t>
            </a:r>
            <a:r>
              <a:rPr lang="en-US" sz="2667" kern="0" dirty="0">
                <a:solidFill>
                  <a:srgbClr val="000000"/>
                </a:solidFill>
                <a:latin typeface="Cambria"/>
                <a:ea typeface="Cambria"/>
                <a:cs typeface="Cambria"/>
                <a:sym typeface="Cambria"/>
              </a:rPr>
              <a:t>with different error rates</a:t>
            </a:r>
          </a:p>
        </p:txBody>
      </p:sp>
    </p:spTree>
    <p:extLst>
      <p:ext uri="{BB962C8B-B14F-4D97-AF65-F5344CB8AC3E}">
        <p14:creationId xmlns:p14="http://schemas.microsoft.com/office/powerpoint/2010/main" val="24662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3" grpId="0" animBg="1"/>
      <p:bldP spid="14" grpId="0" animBg="1"/>
      <p:bldP spid="15" grpId="0" animBg="1"/>
      <p:bldP spid="5" grpId="0"/>
      <p:bldP spid="22" grpId="0"/>
      <p:bldP spid="23" grpId="0"/>
      <p:bldP spid="24" grpId="0"/>
      <p:bldP spid="25"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EDEN: Data-Aware Efficient DNN Inference</a:t>
            </a:r>
          </a:p>
        </p:txBody>
      </p:sp>
      <p:sp>
        <p:nvSpPr>
          <p:cNvPr id="3" name="Content Placeholder 2"/>
          <p:cNvSpPr>
            <a:spLocks noGrp="1"/>
          </p:cNvSpPr>
          <p:nvPr>
            <p:ph idx="1"/>
          </p:nvPr>
        </p:nvSpPr>
        <p:spPr>
          <a:xfrm>
            <a:off x="228600" y="980728"/>
            <a:ext cx="8807896" cy="5051648"/>
          </a:xfrm>
        </p:spPr>
        <p:txBody>
          <a:bodyPr/>
          <a:lstStyle/>
          <a:p>
            <a:r>
              <a:rPr lang="en-US" sz="2000" dirty="0"/>
              <a:t>Skanda </a:t>
            </a:r>
            <a:r>
              <a:rPr lang="en-US" sz="2000" dirty="0" err="1"/>
              <a:t>Koppula</a:t>
            </a:r>
            <a:r>
              <a:rPr lang="en-US" sz="2000" dirty="0"/>
              <a:t>, Lois </a:t>
            </a:r>
            <a:r>
              <a:rPr lang="en-US" sz="2000" dirty="0" err="1"/>
              <a:t>Orosa</a:t>
            </a:r>
            <a:r>
              <a:rPr lang="en-US" sz="2000" dirty="0"/>
              <a:t>, A. </a:t>
            </a:r>
            <a:r>
              <a:rPr lang="en-US" sz="2000" dirty="0" err="1"/>
              <a:t>Giray</a:t>
            </a:r>
            <a:r>
              <a:rPr lang="en-US" sz="2000" dirty="0"/>
              <a:t> </a:t>
            </a:r>
            <a:r>
              <a:rPr lang="en-US" sz="2000" dirty="0" err="1"/>
              <a:t>Yaglikci</a:t>
            </a:r>
            <a:r>
              <a:rPr lang="en-US" sz="2000" dirty="0"/>
              <a:t>, </a:t>
            </a:r>
            <a:r>
              <a:rPr lang="en-US" sz="2000" dirty="0" err="1"/>
              <a:t>Roknoddin</a:t>
            </a:r>
            <a:r>
              <a:rPr lang="en-US" sz="2000" dirty="0"/>
              <a:t> Azizi, Taha </a:t>
            </a:r>
            <a:r>
              <a:rPr lang="en-US" sz="2000" dirty="0" err="1"/>
              <a:t>Shahroodi</a:t>
            </a:r>
            <a:r>
              <a:rPr lang="en-US" sz="2000" dirty="0"/>
              <a:t>, Konstantinos </a:t>
            </a:r>
            <a:r>
              <a:rPr lang="en-US" sz="2000" dirty="0" err="1"/>
              <a:t>Kanellopoulos</a:t>
            </a:r>
            <a:r>
              <a:rPr lang="en-US" sz="2000" dirty="0"/>
              <a:t>, and Onur Mutlu,</a:t>
            </a:r>
            <a:br>
              <a:rPr lang="en-US" sz="2000" dirty="0"/>
            </a:br>
            <a:r>
              <a:rPr lang="en-US" sz="2000" b="1" dirty="0">
                <a:hlinkClick r:id="rId2"/>
              </a:rPr>
              <a:t>"EDEN: Enabling Energy-Efficient, High-Performance Deep Neural Network Inference Using Approximate DRAM"</a:t>
            </a:r>
            <a:br>
              <a:rPr lang="en-US" sz="2000" dirty="0"/>
            </a:br>
            <a:r>
              <a:rPr lang="en-US" sz="2000" i="1" dirty="0"/>
              <a:t>Proceedings of the </a:t>
            </a:r>
            <a:r>
              <a:rPr lang="en-US" sz="2000" i="1" dirty="0">
                <a:hlinkClick r:id="rId3"/>
              </a:rPr>
              <a:t>52nd International Symposium on Microarchitecture</a:t>
            </a:r>
            <a:r>
              <a:rPr lang="en-US" sz="2000" i="1" dirty="0"/>
              <a:t> (</a:t>
            </a:r>
            <a:r>
              <a:rPr lang="en-US" sz="2000" b="1" i="1" dirty="0"/>
              <a:t>MICRO</a:t>
            </a:r>
            <a:r>
              <a:rPr lang="en-US" sz="2000" i="1" dirty="0"/>
              <a:t>)</a:t>
            </a:r>
            <a:r>
              <a:rPr lang="en-US" sz="2000" dirty="0"/>
              <a:t>, Columbus, OH, USA, October 2019.</a:t>
            </a:r>
            <a:br>
              <a:rPr lang="en-US" sz="2000" dirty="0"/>
            </a:br>
            <a:r>
              <a:rPr lang="en-US" sz="2000" dirty="0"/>
              <a:t>[</a:t>
            </a:r>
            <a:r>
              <a:rPr lang="en-US" sz="2000" dirty="0">
                <a:hlinkClick r:id="rId4"/>
              </a:rPr>
              <a:t>Lightning Talk 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Video</a:t>
            </a:r>
            <a:r>
              <a:rPr lang="en-US" sz="2000" dirty="0"/>
              <a:t> (90 seconds)]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0E42FC0-77B3-B442-82F2-B805EFEC42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203576"/>
            <a:ext cx="9144000" cy="1828800"/>
          </a:xfrm>
          <a:prstGeom prst="rect">
            <a:avLst/>
          </a:prstGeom>
        </p:spPr>
      </p:pic>
    </p:spTree>
    <p:extLst>
      <p:ext uri="{BB962C8B-B14F-4D97-AF65-F5344CB8AC3E}">
        <p14:creationId xmlns:p14="http://schemas.microsoft.com/office/powerpoint/2010/main" val="2435817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AB44-5A91-FE45-AC17-96506CC6861F}"/>
              </a:ext>
            </a:extLst>
          </p:cNvPr>
          <p:cNvSpPr>
            <a:spLocks noGrp="1"/>
          </p:cNvSpPr>
          <p:nvPr>
            <p:ph type="title"/>
          </p:nvPr>
        </p:nvSpPr>
        <p:spPr/>
        <p:txBody>
          <a:bodyPr/>
          <a:lstStyle/>
          <a:p>
            <a:r>
              <a:rPr lang="en-US" dirty="0"/>
              <a:t>SMASH: SW/HW Indexing Acceleration</a:t>
            </a:r>
          </a:p>
        </p:txBody>
      </p:sp>
      <p:sp>
        <p:nvSpPr>
          <p:cNvPr id="3" name="Content Placeholder 2">
            <a:extLst>
              <a:ext uri="{FF2B5EF4-FFF2-40B4-BE49-F238E27FC236}">
                <a16:creationId xmlns:a16="http://schemas.microsoft.com/office/drawing/2014/main" id="{CA49CF32-39A0-6D45-B253-C5079FCA88CD}"/>
              </a:ext>
            </a:extLst>
          </p:cNvPr>
          <p:cNvSpPr>
            <a:spLocks noGrp="1"/>
          </p:cNvSpPr>
          <p:nvPr>
            <p:ph idx="1"/>
          </p:nvPr>
        </p:nvSpPr>
        <p:spPr>
          <a:xfrm>
            <a:off x="228600" y="1047974"/>
            <a:ext cx="8610600" cy="5195664"/>
          </a:xfrm>
        </p:spPr>
        <p:txBody>
          <a:bodyPr/>
          <a:lstStyle/>
          <a:p>
            <a:r>
              <a:rPr lang="en-US" sz="1800" dirty="0"/>
              <a:t>Konstantinos </a:t>
            </a:r>
            <a:r>
              <a:rPr lang="en-US" sz="1800" dirty="0" err="1"/>
              <a:t>Kanellopoulos</a:t>
            </a:r>
            <a:r>
              <a:rPr lang="en-US" sz="1800" dirty="0"/>
              <a:t>, Nandita Vijaykumar, Christina </a:t>
            </a:r>
            <a:r>
              <a:rPr lang="en-US" sz="1800" dirty="0" err="1"/>
              <a:t>Giannoula</a:t>
            </a:r>
            <a:r>
              <a:rPr lang="en-US" sz="1800" dirty="0"/>
              <a:t>, </a:t>
            </a:r>
            <a:r>
              <a:rPr lang="en-US" sz="1800" dirty="0" err="1"/>
              <a:t>Roknoddin</a:t>
            </a:r>
            <a:r>
              <a:rPr lang="en-US" sz="1800" dirty="0"/>
              <a:t> Azizi, Skanda </a:t>
            </a:r>
            <a:r>
              <a:rPr lang="en-US" sz="1800" dirty="0" err="1"/>
              <a:t>Koppula</a:t>
            </a:r>
            <a:r>
              <a:rPr lang="en-US" sz="1800" dirty="0"/>
              <a:t>, Nika Mansouri </a:t>
            </a:r>
            <a:r>
              <a:rPr lang="en-US" sz="1800" dirty="0" err="1"/>
              <a:t>Ghiasi</a:t>
            </a:r>
            <a:r>
              <a:rPr lang="en-US" sz="1800" dirty="0"/>
              <a:t>, Taha </a:t>
            </a:r>
            <a:r>
              <a:rPr lang="en-US" sz="1800" dirty="0" err="1"/>
              <a:t>Shahroodi</a:t>
            </a:r>
            <a:r>
              <a:rPr lang="en-US" sz="1800" dirty="0"/>
              <a:t>, Juan Gomez-Luna, and Onur Mutlu,</a:t>
            </a:r>
            <a:br>
              <a:rPr lang="en-US" sz="1800" dirty="0"/>
            </a:br>
            <a:r>
              <a:rPr lang="en-US" sz="1800" b="1" dirty="0">
                <a:hlinkClick r:id="rId2"/>
              </a:rPr>
              <a:t>"SMASH: Co-designing Software Compression and Hardware-Accelerated Indexing for Efficient Sparse Matrix Operations"</a:t>
            </a:r>
            <a:br>
              <a:rPr lang="en-US" sz="1800" dirty="0"/>
            </a:br>
            <a:r>
              <a:rPr lang="en-US" sz="1800" i="1" dirty="0"/>
              <a:t>Proceedings of the </a:t>
            </a:r>
            <a:r>
              <a:rPr lang="en-US" sz="1800" i="1" dirty="0">
                <a:hlinkClick r:id="rId3"/>
              </a:rPr>
              <a:t>52nd International Symposium on Microarchitecture</a:t>
            </a:r>
            <a:r>
              <a:rPr lang="en-US" sz="1800" i="1" dirty="0"/>
              <a:t> (</a:t>
            </a:r>
            <a:r>
              <a:rPr lang="en-US" sz="1800" b="1" i="1" dirty="0"/>
              <a:t>MICRO</a:t>
            </a:r>
            <a:r>
              <a:rPr lang="en-US" sz="1800" i="1" dirty="0"/>
              <a:t>)</a:t>
            </a:r>
            <a:r>
              <a:rPr lang="en-US" sz="1800" dirty="0"/>
              <a:t>, Columbus, OH, USA, October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Poster (pptx)</a:t>
            </a:r>
            <a:r>
              <a:rPr lang="en-US" sz="1800" dirty="0"/>
              <a:t> </a:t>
            </a:r>
            <a:r>
              <a:rPr lang="en-US" sz="1800" dirty="0">
                <a:hlinkClick r:id="rId9"/>
              </a:rPr>
              <a:t>(pdf)</a:t>
            </a:r>
            <a:r>
              <a:rPr lang="en-US" sz="1800" dirty="0"/>
              <a:t>]</a:t>
            </a:r>
            <a:br>
              <a:rPr lang="en-US" sz="1800" dirty="0"/>
            </a:br>
            <a:r>
              <a:rPr lang="en-US" sz="1800" dirty="0"/>
              <a:t>[</a:t>
            </a:r>
            <a:r>
              <a:rPr lang="en-US" sz="1800" dirty="0">
                <a:hlinkClick r:id="rId10"/>
              </a:rPr>
              <a:t>Lightning Talk Video</a:t>
            </a:r>
            <a:r>
              <a:rPr lang="en-US" sz="1800" dirty="0"/>
              <a:t> (90 seconds)]</a:t>
            </a:r>
            <a:br>
              <a:rPr lang="en-US" sz="1800" dirty="0"/>
            </a:br>
            <a:r>
              <a:rPr lang="en-US" sz="1800" dirty="0"/>
              <a:t>[</a:t>
            </a:r>
            <a:r>
              <a:rPr lang="en-US" sz="1800" dirty="0">
                <a:hlinkClick r:id="rId11"/>
              </a:rPr>
              <a:t>Full Talk Lecture</a:t>
            </a:r>
            <a:r>
              <a:rPr lang="en-US" sz="1800" dirty="0"/>
              <a:t> (30 minutes)]</a:t>
            </a:r>
          </a:p>
          <a:p>
            <a:pPr marL="0" indent="0">
              <a:buNone/>
            </a:pPr>
            <a:endParaRPr lang="en-US" sz="1800" dirty="0"/>
          </a:p>
        </p:txBody>
      </p:sp>
      <p:sp>
        <p:nvSpPr>
          <p:cNvPr id="4" name="Slide Number Placeholder 3">
            <a:extLst>
              <a:ext uri="{FF2B5EF4-FFF2-40B4-BE49-F238E27FC236}">
                <a16:creationId xmlns:a16="http://schemas.microsoft.com/office/drawing/2014/main" id="{CB407FFA-CEF7-8B47-9DEF-04352233615B}"/>
              </a:ext>
            </a:extLst>
          </p:cNvPr>
          <p:cNvSpPr>
            <a:spLocks noGrp="1"/>
          </p:cNvSpPr>
          <p:nvPr>
            <p:ph type="sldNum" sz="quarter" idx="11"/>
          </p:nvPr>
        </p:nvSpPr>
        <p:spPr/>
        <p:txBody>
          <a:bodyPr/>
          <a:lstStyle/>
          <a:p>
            <a:fld id="{323594FA-E141-4234-AE05-360401972BE7}" type="slidenum">
              <a:rPr lang="en-US" altLang="en-US" smtClean="0"/>
              <a:pPr/>
              <a:t>204</a:t>
            </a:fld>
            <a:endParaRPr lang="en-US" altLang="en-US"/>
          </a:p>
        </p:txBody>
      </p:sp>
      <p:pic>
        <p:nvPicPr>
          <p:cNvPr id="5" name="Picture 4">
            <a:extLst>
              <a:ext uri="{FF2B5EF4-FFF2-40B4-BE49-F238E27FC236}">
                <a16:creationId xmlns:a16="http://schemas.microsoft.com/office/drawing/2014/main" id="{A6D1AD02-6233-8D47-A15C-B34366589E3A}"/>
              </a:ext>
            </a:extLst>
          </p:cNvPr>
          <p:cNvPicPr>
            <a:picLocks noChangeAspect="1"/>
          </p:cNvPicPr>
          <p:nvPr/>
        </p:nvPicPr>
        <p:blipFill>
          <a:blip r:embed="rId12"/>
          <a:stretch>
            <a:fillRect/>
          </a:stretch>
        </p:blipFill>
        <p:spPr>
          <a:xfrm>
            <a:off x="495300" y="4694238"/>
            <a:ext cx="8077200" cy="2006600"/>
          </a:xfrm>
          <a:prstGeom prst="rect">
            <a:avLst/>
          </a:prstGeom>
        </p:spPr>
      </p:pic>
    </p:spTree>
    <p:extLst>
      <p:ext uri="{BB962C8B-B14F-4D97-AF65-F5344CB8AC3E}">
        <p14:creationId xmlns:p14="http://schemas.microsoft.com/office/powerpoint/2010/main" val="2290167202"/>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34490394"/>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data-driven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10787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1961392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21</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545683423"/>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47408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588799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301186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129037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Longer Version of This Talk</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err="1"/>
              <a:t>Onur</a:t>
            </a:r>
            <a:r>
              <a:rPr lang="en-US" dirty="0"/>
              <a:t> </a:t>
            </a:r>
            <a:r>
              <a:rPr lang="en-US" dirty="0" err="1"/>
              <a:t>Mutlu</a:t>
            </a:r>
            <a:r>
              <a:rPr lang="en-US" dirty="0"/>
              <a:t>,</a:t>
            </a:r>
            <a:br>
              <a:rPr lang="en-US" dirty="0"/>
            </a:br>
            <a:r>
              <a:rPr lang="en-US" b="1" dirty="0">
                <a:hlinkClick r:id="rId2"/>
              </a:rPr>
              <a:t>"Intelligent Architectures for Intelligent Machines"</a:t>
            </a:r>
            <a:br>
              <a:rPr lang="en-US" dirty="0"/>
            </a:br>
            <a:r>
              <a:rPr lang="en-US" dirty="0"/>
              <a:t>Distinguished Lecture at </a:t>
            </a:r>
            <a:r>
              <a:rPr lang="en-US" i="1" dirty="0">
                <a:hlinkClick r:id="rId3"/>
              </a:rPr>
              <a:t>HKUST Engineering and HKSTP Distinguished Speaker Series</a:t>
            </a:r>
            <a:r>
              <a:rPr lang="en-US" dirty="0"/>
              <a:t>, Virtual, 7 October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Talk Video</a:t>
            </a:r>
            <a:r>
              <a:rPr lang="en-US" dirty="0"/>
              <a:t> (1 hour 24 minutes)]</a:t>
            </a:r>
            <a:br>
              <a:rPr lang="en-US" dirty="0"/>
            </a:br>
            <a:r>
              <a:rPr lang="en-US" dirty="0"/>
              <a:t>[</a:t>
            </a:r>
            <a:r>
              <a:rPr lang="en-US" dirty="0">
                <a:hlinkClick r:id="rId6"/>
              </a:rPr>
              <a:t>Related Keynote Paper from VLSI-DAT 2020</a:t>
            </a:r>
            <a:r>
              <a:rPr lang="en-US" dirty="0"/>
              <a:t>]</a:t>
            </a:r>
          </a:p>
          <a:p>
            <a:pPr marL="0" indent="0">
              <a:buNone/>
            </a:pPr>
            <a:br>
              <a:rPr lang="en-US" dirty="0"/>
            </a:br>
            <a:endParaRPr lang="en-US" dirty="0"/>
          </a:p>
          <a:p>
            <a:pPr marL="0" indent="0">
              <a:buNone/>
            </a:pPr>
            <a:endParaRPr lang="en-US" dirty="0"/>
          </a:p>
          <a:p>
            <a:pPr marL="0" indent="0" algn="ctr">
              <a:buNone/>
            </a:pPr>
            <a:r>
              <a:rPr lang="en-US" dirty="0">
                <a:hlinkClick r:id="rId5"/>
              </a:rPr>
              <a:t>https://www.youtube.com/watch?v=CmuhFB-QEWw</a:t>
            </a:r>
            <a:r>
              <a:rPr lang="en-US" dirty="0"/>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15870184"/>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4008595"/>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08745353"/>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254933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219</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38+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49260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https://safari.ethz.ch/safari-newsletter-april-2020/</a:t>
            </a:r>
            <a:endPar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734647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22</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April 2020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hlinkClick r:id="rId2"/>
              </a:rPr>
              <a:t>https://safari.ethz.ch/safari-newsletter-april-2020/</a:t>
            </a:r>
            <a:endParaRPr lang="en-US" dirty="0"/>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753F9A9C-2AB5-4D4F-A9B2-313B2803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694688"/>
            <a:ext cx="6047774" cy="5053619"/>
          </a:xfrm>
          <a:prstGeom prst="rect">
            <a:avLst/>
          </a:prstGeom>
        </p:spPr>
      </p:pic>
    </p:spTree>
    <p:extLst>
      <p:ext uri="{BB962C8B-B14F-4D97-AF65-F5344CB8AC3E}">
        <p14:creationId xmlns:p14="http://schemas.microsoft.com/office/powerpoint/2010/main" val="89523064"/>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26 October 2020</a:t>
            </a:r>
          </a:p>
          <a:p>
            <a:r>
              <a:rPr lang="en-US" sz="2200" dirty="0"/>
              <a:t>NSF PIM Workshop Pilot Talk (Virtual)</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86206057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2686972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2171580548"/>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2269955352"/>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8A1A8F-E022-8E43-8BB4-89E8BD7FEAC8}"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048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087142"/>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8D6394D-EA62-3948-BF63-BCCE7E92300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227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0163"/>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DDA790-BC6C-B84A-BC41-689B46E82E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90600"/>
            <a:ext cx="9144000" cy="548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http://cookiemagik.deviantart.com/art/Train-station-207266944</a:t>
            </a:r>
          </a:p>
        </p:txBody>
      </p:sp>
    </p:spTree>
    <p:extLst>
      <p:ext uri="{BB962C8B-B14F-4D97-AF65-F5344CB8AC3E}">
        <p14:creationId xmlns:p14="http://schemas.microsoft.com/office/powerpoint/2010/main" val="3139516036"/>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62FB81-D6DD-1E44-B086-70F1C12ECEC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3" name="Content Placeholder 4" descr="1200px-Zürich_Stadelhofen_in_200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066800"/>
            <a:ext cx="8610600" cy="51943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Toni_V</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2.0,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=4087256</a:t>
            </a:r>
          </a:p>
        </p:txBody>
      </p:sp>
    </p:spTree>
    <p:extLst>
      <p:ext uri="{BB962C8B-B14F-4D97-AF65-F5344CB8AC3E}">
        <p14:creationId xmlns:p14="http://schemas.microsoft.com/office/powerpoint/2010/main" val="188694188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B6D5726-69C2-A744-A6EE-ACF672B6004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230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http://www.arcspace.com/exhibitions/unsorted/santiago-calatrava/</a:t>
            </a:r>
          </a:p>
        </p:txBody>
      </p:sp>
    </p:spTree>
    <p:extLst>
      <p:ext uri="{BB962C8B-B14F-4D97-AF65-F5344CB8AC3E}">
        <p14:creationId xmlns:p14="http://schemas.microsoft.com/office/powerpoint/2010/main" val="4483987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1658618315"/>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C3DD0F-DD36-AB46-AB2D-07681B2C41E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40" y="952500"/>
            <a:ext cx="6705600" cy="574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ahoma"/>
                <a:ea typeface="+mn-ea"/>
                <a:cs typeface="+mn-cs"/>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4039" y="980729"/>
            <a:ext cx="2294599" cy="3168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準建築人手札網站 </a:t>
            </a:r>
            <a:r>
              <a:rPr kumimoji="0" lang="en-US" sz="800" b="0" i="0" u="none" strike="noStrike" kern="1200" cap="none" spc="0" normalizeH="0" baseline="0" noProof="0" dirty="0" err="1">
                <a:ln>
                  <a:noFill/>
                </a:ln>
                <a:solidFill>
                  <a:srgbClr val="000000"/>
                </a:solidFill>
                <a:effectLst/>
                <a:uLnTx/>
                <a:uFillTx/>
                <a:latin typeface="Tahoma"/>
                <a:ea typeface="+mn-ea"/>
                <a:cs typeface="+mn-cs"/>
              </a:rPr>
              <a:t>Forgemind</a:t>
            </a:r>
            <a:r>
              <a:rPr kumimoji="0" lang="en-US" sz="800" b="0" i="0" u="none" strike="noStrike" kern="1200" cap="none" spc="0" normalizeH="0" baseline="0" noProof="0" dirty="0">
                <a:ln>
                  <a:noFill/>
                </a:ln>
                <a:solidFill>
                  <a:srgbClr val="000000"/>
                </a:solidFill>
                <a:effectLst/>
                <a:uLnTx/>
                <a:uFillTx/>
                <a:latin typeface="Tahoma"/>
                <a:ea typeface="+mn-ea"/>
                <a:cs typeface="+mn-cs"/>
              </a:rPr>
              <a:t> </a:t>
            </a:r>
            <a:r>
              <a:rPr kumimoji="0" lang="en-US" sz="800" b="0" i="0" u="none" strike="noStrike" kern="1200" cap="none" spc="0" normalizeH="0" baseline="0" noProof="0" dirty="0" err="1">
                <a:ln>
                  <a:noFill/>
                </a:ln>
                <a:solidFill>
                  <a:srgbClr val="000000"/>
                </a:solidFill>
                <a:effectLst/>
                <a:uLnTx/>
                <a:uFillTx/>
                <a:latin typeface="Tahoma"/>
                <a:ea typeface="+mn-ea"/>
                <a:cs typeface="+mn-cs"/>
              </a:rPr>
              <a:t>ArchiMedia</a:t>
            </a:r>
            <a:r>
              <a:rPr kumimoji="0" lang="en-US" sz="800" b="0" i="0" u="none" strike="noStrike" kern="1200" cap="none" spc="0" normalizeH="0" baseline="0" noProof="0" dirty="0">
                <a:ln>
                  <a:noFill/>
                </a:ln>
                <a:solidFill>
                  <a:srgbClr val="000000"/>
                </a:solidFill>
                <a:effectLst/>
                <a:uLnTx/>
                <a:uFillTx/>
                <a:latin typeface="Tahoma"/>
                <a:ea typeface="+mn-ea"/>
                <a:cs typeface="+mn-cs"/>
              </a:rPr>
              <a:t> - Flickr: IMG_2489.JPG, CC BY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hlinkClick r:id="rId4"/>
              </a:rPr>
              <a:t>https://commons.wikimedia.org/w/index.php?curid=31493356</a:t>
            </a:r>
            <a:r>
              <a:rPr kumimoji="0" lang="en-US" sz="800" b="0" i="0" u="none" strike="noStrike" kern="1200" cap="none" spc="0" normalizeH="0" baseline="0" noProof="0" dirty="0">
                <a:ln>
                  <a:noFill/>
                </a:ln>
                <a:solidFill>
                  <a:srgbClr val="000000"/>
                </a:solidFill>
                <a:effectLst/>
                <a:uLnTx/>
                <a:uFillTx/>
                <a:latin typeface="Tahoma"/>
                <a:ea typeface="+mn-ea"/>
                <a:cs typeface="+mn-cs"/>
              </a:rPr>
              <a:t>,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en.wikipedia.org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/wiki/</a:t>
            </a:r>
            <a:r>
              <a:rPr kumimoji="0" lang="en-US" sz="800" b="0" i="0" u="none" strike="noStrike" kern="1200" cap="none" spc="0" normalizeH="0" baseline="0" noProof="0" dirty="0" err="1">
                <a:ln>
                  <a:noFill/>
                </a:ln>
                <a:solidFill>
                  <a:srgbClr val="000000"/>
                </a:solidFill>
                <a:effectLst/>
                <a:uLnTx/>
                <a:uFillTx/>
                <a:latin typeface="Tahoma"/>
                <a:ea typeface="+mn-ea"/>
                <a:cs typeface="+mn-cs"/>
              </a:rPr>
              <a:t>Santiago_Calatrava</a:t>
            </a:r>
            <a:endParaRPr kumimoji="0" lang="en-US" sz="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312592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3B4E2E-30E6-F248-9444-D019D8D0019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233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17091"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391428"/>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Principles for Computing?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19283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A Bit About Myself</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849405"/>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Related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1097583"/>
            <a:ext cx="8915400" cy="5267672"/>
          </a:xfrm>
        </p:spPr>
        <p:txBody>
          <a:bodyPr/>
          <a:lstStyle/>
          <a:p>
            <a:pPr marL="0" indent="0" algn="ctr">
              <a:buNone/>
            </a:pPr>
            <a:r>
              <a:rPr lang="en-US" sz="1600"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dirty="0">
              <a:solidFill>
                <a:srgbClr val="0432FF"/>
              </a:solidFill>
            </a:endParaRPr>
          </a:p>
          <a:p>
            <a:pPr marL="0" indent="0" algn="ctr">
              <a:buNone/>
            </a:pPr>
            <a:endParaRPr lang="en-US" sz="1100" dirty="0"/>
          </a:p>
          <a:p>
            <a:pPr marL="0" indent="0" algn="ctr">
              <a:buNone/>
            </a:pPr>
            <a:endParaRPr lang="en-US" sz="1100" dirty="0"/>
          </a:p>
          <a:p>
            <a:r>
              <a:rPr lang="en-US" dirty="0"/>
              <a:t>Future Computing Architectures</a:t>
            </a:r>
          </a:p>
          <a:p>
            <a:pPr lvl="1"/>
            <a:r>
              <a:rPr lang="en-US" sz="1300" dirty="0">
                <a:hlinkClick r:id="rId3"/>
              </a:rPr>
              <a:t>https://www.youtube.com/watch?v=kgiZlSOcGFM&amp;list=PL5Q2soXY2Zi8D_5MGV6EnXEJHnV2YFBJl&amp;index=1</a:t>
            </a:r>
            <a:endParaRPr lang="en-US" sz="1300" dirty="0"/>
          </a:p>
          <a:p>
            <a:pPr lvl="1"/>
            <a:endParaRPr lang="en-US" sz="1100" dirty="0"/>
          </a:p>
          <a:p>
            <a:r>
              <a:rPr lang="en-US" dirty="0"/>
              <a:t>Enabling In-Memory Computation</a:t>
            </a:r>
          </a:p>
          <a:p>
            <a:pPr lvl="1"/>
            <a:r>
              <a:rPr lang="en-US" sz="1300" dirty="0">
                <a:hlinkClick r:id="rId4"/>
              </a:rPr>
              <a:t>https://www.youtube.com/watch?v=njX_14584Jw&amp;list=PL5Q2soXY2Zi8D_5MGV6EnXEJHnV2YFBJl&amp;index=16</a:t>
            </a:r>
            <a:r>
              <a:rPr lang="en-US" sz="1300" dirty="0"/>
              <a:t> </a:t>
            </a:r>
          </a:p>
          <a:p>
            <a:pPr lvl="1"/>
            <a:endParaRPr lang="en-US" sz="1100" dirty="0"/>
          </a:p>
          <a:p>
            <a:r>
              <a:rPr lang="en-US" dirty="0"/>
              <a:t>Accelerating Genome Analysis</a:t>
            </a:r>
          </a:p>
          <a:p>
            <a:pPr lvl="1"/>
            <a:r>
              <a:rPr lang="en-US" sz="1300" dirty="0">
                <a:hlinkClick r:id="rId5"/>
              </a:rPr>
              <a:t>https://www.youtube.com/watch?v=hPnSmfwu2-A&amp;list=PL5Q2soXY2Zi8D_5MGV6EnXEJHnV2YFBJl&amp;index=9</a:t>
            </a:r>
            <a:endParaRPr lang="en-US" sz="1300" dirty="0"/>
          </a:p>
          <a:p>
            <a:endParaRPr lang="en-US" sz="1100" dirty="0"/>
          </a:p>
          <a:p>
            <a:r>
              <a:rPr lang="en-US" dirty="0"/>
              <a:t>Rethinking Memory System Design</a:t>
            </a:r>
          </a:p>
          <a:p>
            <a:pPr lvl="1"/>
            <a:r>
              <a:rPr lang="en-US" sz="1300" dirty="0">
                <a:hlinkClick r:id="rId6"/>
              </a:rPr>
              <a:t>https://www.youtube.com/watch?v=F7xZLNMIY1E&amp;list=PL5Q2soXY2Zi8D_5MGV6EnXEJHnV2YFBJl&amp;index=3</a:t>
            </a:r>
            <a:endParaRPr lang="en-US" sz="1300" dirty="0"/>
          </a:p>
          <a:p>
            <a:pPr lvl="1"/>
            <a:endParaRPr lang="en-US" sz="1300" dirty="0"/>
          </a:p>
          <a:p>
            <a:r>
              <a:rPr lang="en-US" dirty="0"/>
              <a:t>Intelligent Architectures for Intelligent Machines</a:t>
            </a:r>
          </a:p>
          <a:p>
            <a:pPr lvl="1"/>
            <a:r>
              <a:rPr lang="en-US" sz="1300" dirty="0">
                <a:hlinkClick r:id="rId7"/>
              </a:rPr>
              <a:t>https://www.youtube.com/watch?v=n8Aj_A0WSg8&amp;list=PL5Q2soXY2Zi8D_5MGV6EnXEJHnV2YFBJl&amp;index=22</a:t>
            </a:r>
            <a:endParaRPr lang="en-US" sz="13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621638722"/>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64236760"/>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Memory Course (~18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Tu Wien 2019 </a:t>
            </a:r>
          </a:p>
          <a:p>
            <a:pPr lvl="1"/>
            <a:r>
              <a:rPr lang="en-US" dirty="0"/>
              <a:t>Memory Systems and Memory-Centric Computing Systems</a:t>
            </a:r>
          </a:p>
          <a:p>
            <a:pPr lvl="1"/>
            <a:r>
              <a:rPr lang="en-US" dirty="0"/>
              <a:t>Taught by Onur Mutlu June 12-19, 2019</a:t>
            </a:r>
          </a:p>
          <a:p>
            <a:pPr lvl="1"/>
            <a:r>
              <a:rPr lang="en-US" dirty="0"/>
              <a:t>~18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https://safari.ethz.ch/memory_systems/TUWien2019</a:t>
            </a:r>
            <a:r>
              <a:rPr lang="en-US" dirty="0"/>
              <a:t>  </a:t>
            </a:r>
          </a:p>
          <a:p>
            <a:pPr lvl="1"/>
            <a:r>
              <a:rPr lang="en-US" dirty="0">
                <a:hlinkClick r:id="rId3"/>
              </a:rPr>
              <a:t>https://www.youtube.com/playlist?list=PL5Q2soXY2Zi_gntM55VoMlKlw7YrXOhbl</a:t>
            </a:r>
            <a:endParaRPr lang="en-US" dirty="0"/>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1206485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90413089"/>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4168331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1175179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74677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99308691"/>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071458075"/>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VI</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717920823"/>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759127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Reference Overview Paper VIII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268226557"/>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Digital Design &amp; Computer Architecture Course Lecture Videos</a:t>
            </a:r>
            <a:r>
              <a:rPr lang="en-US" b="1" dirty="0"/>
              <a:t> (</a:t>
            </a:r>
            <a:r>
              <a:rPr lang="en-US" b="1" dirty="0">
                <a:hlinkClick r:id="rId3"/>
              </a:rPr>
              <a:t>2020</a:t>
            </a:r>
            <a:r>
              <a:rPr lang="en-US" b="1" dirty="0"/>
              <a:t>, </a:t>
            </a:r>
            <a:r>
              <a:rPr lang="en-US" b="1" dirty="0">
                <a:hlinkClick r:id="rId2"/>
              </a:rPr>
              <a:t>2019</a:t>
            </a:r>
            <a:r>
              <a:rPr lang="en-US" b="1" dirty="0"/>
              <a:t>, </a:t>
            </a:r>
            <a:r>
              <a:rPr lang="en-US" b="1" dirty="0">
                <a:hlinkClick r:id="rId4"/>
              </a:rPr>
              <a:t>2018</a:t>
            </a:r>
            <a:r>
              <a:rPr lang="en-US" b="1" dirty="0"/>
              <a:t>, </a:t>
            </a:r>
            <a:r>
              <a:rPr lang="en-US" b="1" dirty="0">
                <a:hlinkClick r:id="rId5"/>
              </a:rPr>
              <a:t>2017</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r>
              <a:rPr lang="en-US" b="1" dirty="0">
                <a:hlinkClick r:id="rId9"/>
              </a:rPr>
              <a:t>Undergraduate Digital Design &amp; Computer Architecture Course Materials</a:t>
            </a:r>
            <a:r>
              <a:rPr lang="en-US" b="1" dirty="0"/>
              <a:t> (</a:t>
            </a:r>
            <a:r>
              <a:rPr lang="en-US" b="1" dirty="0">
                <a:hlinkClick r:id="rId10"/>
              </a:rPr>
              <a:t>2020</a:t>
            </a:r>
            <a:r>
              <a:rPr lang="en-US" b="1" dirty="0"/>
              <a:t>, </a:t>
            </a:r>
            <a:r>
              <a:rPr lang="en-US" b="1" dirty="0">
                <a:hlinkClick r:id="rId9"/>
              </a:rPr>
              <a:t>2019</a:t>
            </a:r>
            <a:r>
              <a:rPr lang="en-US" b="1" dirty="0"/>
              <a:t>, </a:t>
            </a:r>
            <a:r>
              <a:rPr lang="en-US" b="1" dirty="0">
                <a:hlinkClick r:id="rId11"/>
              </a:rPr>
              <a:t>2018</a:t>
            </a:r>
            <a:r>
              <a:rPr lang="en-US" b="1" dirty="0"/>
              <a:t>, </a:t>
            </a:r>
            <a:r>
              <a:rPr lang="en-US" b="1" dirty="0">
                <a:hlinkClick r:id="rId12"/>
              </a:rPr>
              <a:t>2015</a:t>
            </a:r>
            <a:r>
              <a:rPr lang="en-US" b="1" dirty="0"/>
              <a:t>, </a:t>
            </a:r>
            <a:r>
              <a:rPr lang="en-US" b="1" dirty="0">
                <a:hlinkClick r:id="rId13"/>
              </a:rPr>
              <a:t>2014</a:t>
            </a:r>
            <a:r>
              <a:rPr lang="en-US" b="1" dirty="0"/>
              <a:t>, </a:t>
            </a:r>
            <a:r>
              <a:rPr lang="en-US" b="1" dirty="0">
                <a:hlinkClick r:id="rId14"/>
              </a:rPr>
              <a:t>2013</a:t>
            </a:r>
            <a:r>
              <a:rPr lang="en-US" b="1" dirty="0"/>
              <a:t>)</a:t>
            </a:r>
            <a:endParaRPr lang="en-US" sz="1500" b="1" dirty="0">
              <a:hlinkClick r:id="" action="ppaction://noaction"/>
            </a:endParaRPr>
          </a:p>
          <a:p>
            <a:endParaRPr lang="en-US" sz="1500" b="1" dirty="0">
              <a:hlinkClick r:id="" action="ppaction://noaction"/>
            </a:endParaRPr>
          </a:p>
          <a:p>
            <a:r>
              <a:rPr lang="en-US" b="1" dirty="0">
                <a:hlinkClick r:id="rId15"/>
              </a:rPr>
              <a:t>Graduate Computer Architecture Course Lecture Videos</a:t>
            </a:r>
            <a:r>
              <a:rPr lang="en-US" b="1" dirty="0"/>
              <a:t> (</a:t>
            </a:r>
            <a:r>
              <a:rPr lang="en-US" b="1" dirty="0">
                <a:hlinkClick r:id="rId15"/>
              </a:rPr>
              <a:t>2019</a:t>
            </a:r>
            <a:r>
              <a:rPr lang="en-US" b="1" dirty="0"/>
              <a:t>, </a:t>
            </a:r>
            <a:r>
              <a:rPr lang="en-US" b="1" dirty="0">
                <a:hlinkClick r:id="rId16"/>
              </a:rPr>
              <a:t>2018</a:t>
            </a:r>
            <a:r>
              <a:rPr lang="en-US" b="1" dirty="0"/>
              <a:t>, </a:t>
            </a:r>
            <a:r>
              <a:rPr lang="en-US" b="1" dirty="0">
                <a:hlinkClick r:id="rId17"/>
              </a:rPr>
              <a:t>2017</a:t>
            </a:r>
            <a:r>
              <a:rPr lang="en-US" b="1" dirty="0"/>
              <a:t>, </a:t>
            </a:r>
            <a:r>
              <a:rPr lang="en-US" b="1" dirty="0">
                <a:hlinkClick r:id="rId18"/>
              </a:rPr>
              <a:t>2015</a:t>
            </a:r>
            <a:r>
              <a:rPr lang="en-US" b="1" dirty="0"/>
              <a:t>, </a:t>
            </a:r>
            <a:r>
              <a:rPr lang="en-US" b="1" dirty="0">
                <a:hlinkClick r:id="rId19"/>
              </a:rPr>
              <a:t>2013</a:t>
            </a:r>
            <a:r>
              <a:rPr lang="en-US" b="1" dirty="0"/>
              <a:t>)</a:t>
            </a:r>
          </a:p>
          <a:p>
            <a:r>
              <a:rPr lang="en-US" b="1" dirty="0">
                <a:hlinkClick r:id="rId20"/>
              </a:rPr>
              <a:t>Graduate Computer Architecture Course Materials</a:t>
            </a:r>
            <a:r>
              <a:rPr lang="en-US" b="1" dirty="0"/>
              <a:t> (</a:t>
            </a:r>
            <a:r>
              <a:rPr lang="en-US" b="1" dirty="0">
                <a:hlinkClick r:id="rId20"/>
              </a:rPr>
              <a:t>2019</a:t>
            </a:r>
            <a:r>
              <a:rPr lang="en-US" b="1" dirty="0"/>
              <a:t>, </a:t>
            </a:r>
            <a:r>
              <a:rPr lang="en-US" b="1" dirty="0">
                <a:hlinkClick r:id="rId21"/>
              </a:rPr>
              <a:t>2018</a:t>
            </a:r>
            <a:r>
              <a:rPr lang="en-US" b="1" dirty="0"/>
              <a:t>, </a:t>
            </a:r>
            <a:r>
              <a:rPr lang="en-US" b="1" dirty="0">
                <a:hlinkClick r:id="rId22"/>
              </a:rPr>
              <a:t>2017</a:t>
            </a:r>
            <a:r>
              <a:rPr lang="en-US" b="1" dirty="0"/>
              <a:t>, </a:t>
            </a:r>
            <a:r>
              <a:rPr lang="en-US" b="1" dirty="0">
                <a:hlinkClick r:id="rId23"/>
              </a:rPr>
              <a:t>2015</a:t>
            </a:r>
            <a:r>
              <a:rPr lang="en-US" b="1" dirty="0"/>
              <a:t>, </a:t>
            </a:r>
            <a:r>
              <a:rPr lang="en-US" b="1" dirty="0">
                <a:hlinkClick r:id="rId24"/>
              </a:rPr>
              <a:t>2013</a:t>
            </a:r>
            <a:r>
              <a:rPr lang="en-US" b="1" dirty="0"/>
              <a:t>)</a:t>
            </a:r>
          </a:p>
          <a:p>
            <a:pPr marL="0" indent="0">
              <a:buNone/>
            </a:pPr>
            <a:endParaRPr lang="en-US" sz="1500" b="1" dirty="0">
              <a:hlinkClick r:id="" action="ppaction://noaction"/>
            </a:endParaRPr>
          </a:p>
          <a:p>
            <a:r>
              <a:rPr lang="en-US" b="1" dirty="0">
                <a:hlinkClick r:id="rId25"/>
              </a:rPr>
              <a:t>Parallel Computer Architecture Course Materials</a:t>
            </a:r>
            <a:r>
              <a:rPr lang="en-US" b="1" dirty="0"/>
              <a:t> (</a:t>
            </a:r>
            <a:r>
              <a:rPr lang="en-US" b="1" dirty="0">
                <a:hlinkClick r:id="rId26"/>
              </a:rPr>
              <a:t>Lecture Videos</a:t>
            </a:r>
            <a:r>
              <a:rPr lang="en-US" b="1" dirty="0"/>
              <a:t>)</a:t>
            </a:r>
          </a:p>
          <a:p>
            <a:endParaRPr lang="en-US" sz="1200" b="1" dirty="0">
              <a:hlinkClick r:id="rId2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5673877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999333"/>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Seminar in Computer Architecture Course Lecture Videos</a:t>
            </a:r>
            <a:r>
              <a:rPr lang="en-US" b="1" dirty="0"/>
              <a:t> (</a:t>
            </a:r>
            <a:r>
              <a:rPr lang="en-US" b="1" dirty="0">
                <a:hlinkClick r:id="rId3"/>
              </a:rPr>
              <a:t>Spring 2020</a:t>
            </a:r>
            <a:r>
              <a:rPr lang="en-US" b="1" dirty="0"/>
              <a:t>, </a:t>
            </a:r>
            <a:r>
              <a:rPr lang="en-US" b="1" dirty="0">
                <a:hlinkClick r:id="rId4"/>
              </a:rPr>
              <a:t>Fall 2019</a:t>
            </a:r>
            <a:r>
              <a:rPr lang="en-US" b="1" dirty="0"/>
              <a:t>, </a:t>
            </a:r>
            <a:r>
              <a:rPr lang="en-US" b="1" dirty="0">
                <a:hlinkClick r:id="rId5"/>
              </a:rPr>
              <a:t>Spring 2019</a:t>
            </a:r>
            <a:r>
              <a:rPr lang="en-US" b="1" dirty="0"/>
              <a:t>, </a:t>
            </a:r>
            <a:r>
              <a:rPr lang="en-US" b="1" dirty="0">
                <a:hlinkClick r:id="rId6"/>
              </a:rPr>
              <a:t>2018</a:t>
            </a:r>
            <a:r>
              <a:rPr lang="en-US" b="1" dirty="0"/>
              <a:t>)</a:t>
            </a:r>
          </a:p>
          <a:p>
            <a:r>
              <a:rPr lang="en-US" b="1" dirty="0">
                <a:hlinkClick r:id="rId7"/>
              </a:rPr>
              <a:t>Seminar in Computer Architecture Course Materials</a:t>
            </a:r>
            <a:r>
              <a:rPr lang="en-US" b="1" dirty="0"/>
              <a:t> (</a:t>
            </a:r>
            <a:r>
              <a:rPr lang="en-US" b="1" dirty="0">
                <a:hlinkClick r:id="rId7"/>
              </a:rPr>
              <a:t>Spring 2020</a:t>
            </a:r>
            <a:r>
              <a:rPr lang="en-US" b="1" dirty="0"/>
              <a:t>, </a:t>
            </a:r>
            <a:r>
              <a:rPr lang="en-US" b="1" dirty="0">
                <a:hlinkClick r:id="rId8"/>
              </a:rPr>
              <a:t>Fall 2019</a:t>
            </a:r>
            <a:r>
              <a:rPr lang="en-US" b="1" dirty="0"/>
              <a:t>, </a:t>
            </a:r>
            <a:r>
              <a:rPr lang="en-US" b="1" dirty="0">
                <a:hlinkClick r:id="rId9"/>
              </a:rPr>
              <a:t>Spring 2019</a:t>
            </a:r>
            <a:r>
              <a:rPr lang="en-US" b="1" dirty="0"/>
              <a:t>, </a:t>
            </a:r>
            <a:r>
              <a:rPr lang="en-US" b="1" dirty="0">
                <a:hlinkClick r:id="rId10"/>
              </a:rPr>
              <a:t>2018</a:t>
            </a:r>
            <a:r>
              <a:rPr lang="en-US" b="1" dirty="0"/>
              <a:t>)</a:t>
            </a:r>
          </a:p>
          <a:p>
            <a:pPr marL="0" indent="0">
              <a:buNone/>
            </a:pPr>
            <a:endParaRPr lang="en-US" b="1" dirty="0"/>
          </a:p>
          <a:p>
            <a:r>
              <a:rPr lang="en-US" b="1" dirty="0">
                <a:hlinkClick r:id="rId11"/>
              </a:rPr>
              <a:t>Memory Systems Course Lecture Videos</a:t>
            </a:r>
            <a:r>
              <a:rPr lang="en-US" b="1" dirty="0"/>
              <a:t> (</a:t>
            </a:r>
            <a:r>
              <a:rPr lang="en-US" b="1" dirty="0">
                <a:hlinkClick r:id="rId12"/>
              </a:rPr>
              <a:t>Sept 2019</a:t>
            </a:r>
            <a:r>
              <a:rPr lang="en-US" b="1" dirty="0"/>
              <a:t>, </a:t>
            </a:r>
            <a:r>
              <a:rPr lang="en-US" b="1" dirty="0">
                <a:hlinkClick r:id="rId13"/>
              </a:rPr>
              <a:t>July 2019</a:t>
            </a:r>
            <a:r>
              <a:rPr lang="en-US" b="1" dirty="0"/>
              <a:t>, </a:t>
            </a:r>
            <a:r>
              <a:rPr lang="en-US" b="1" dirty="0">
                <a:hlinkClick r:id="rId14"/>
              </a:rPr>
              <a:t>June 2019</a:t>
            </a:r>
            <a:r>
              <a:rPr lang="en-US" b="1" dirty="0"/>
              <a:t>, </a:t>
            </a:r>
            <a:r>
              <a:rPr lang="en-US" b="1" dirty="0">
                <a:hlinkClick r:id="rId11"/>
              </a:rPr>
              <a:t>October 2018</a:t>
            </a:r>
            <a:r>
              <a:rPr lang="en-US" b="1" dirty="0"/>
              <a:t>)</a:t>
            </a:r>
          </a:p>
          <a:p>
            <a:r>
              <a:rPr lang="en-US" b="1" dirty="0">
                <a:hlinkClick r:id="rId15"/>
              </a:rPr>
              <a:t>Memory Systems Short Course Lecture Materials</a:t>
            </a:r>
            <a:r>
              <a:rPr lang="en-US" b="1" dirty="0"/>
              <a:t> (</a:t>
            </a:r>
            <a:r>
              <a:rPr lang="en-US" b="1" dirty="0">
                <a:hlinkClick r:id="rId15"/>
              </a:rPr>
              <a:t>Sept 2019</a:t>
            </a:r>
            <a:r>
              <a:rPr lang="en-US" b="1" dirty="0"/>
              <a:t>, </a:t>
            </a:r>
            <a:r>
              <a:rPr lang="en-US" b="1" dirty="0">
                <a:hlinkClick r:id="rId15"/>
              </a:rPr>
              <a:t>July 2019</a:t>
            </a:r>
            <a:r>
              <a:rPr lang="en-US" b="1" dirty="0"/>
              <a:t>, </a:t>
            </a:r>
            <a:r>
              <a:rPr lang="en-US" b="1" dirty="0">
                <a:hlinkClick r:id="rId16"/>
              </a:rPr>
              <a:t>June 2019</a:t>
            </a:r>
            <a:r>
              <a:rPr lang="en-US" b="1" dirty="0"/>
              <a:t>, </a:t>
            </a:r>
            <a:r>
              <a:rPr lang="en-US" b="1" dirty="0">
                <a:hlinkClick r:id="rId17"/>
              </a:rPr>
              <a:t>October 2018</a:t>
            </a:r>
            <a:r>
              <a:rPr lang="en-US" b="1" dirty="0"/>
              <a:t>)</a:t>
            </a:r>
          </a:p>
          <a:p>
            <a:r>
              <a:rPr lang="en-US" b="1" dirty="0">
                <a:hlinkClick r:id="rId18"/>
              </a:rPr>
              <a:t>ACACES Summer School Memory Systems Course Lecture Videos</a:t>
            </a:r>
            <a:r>
              <a:rPr lang="en-US" b="1" dirty="0"/>
              <a:t> (</a:t>
            </a:r>
            <a:r>
              <a:rPr lang="en-US" b="1" dirty="0">
                <a:hlinkClick r:id="rId18"/>
              </a:rPr>
              <a:t>2018</a:t>
            </a:r>
            <a:r>
              <a:rPr lang="en-US" b="1" dirty="0"/>
              <a:t>, </a:t>
            </a:r>
            <a:r>
              <a:rPr lang="en-US" b="1" dirty="0">
                <a:hlinkClick r:id="rId19"/>
              </a:rPr>
              <a:t>2013</a:t>
            </a:r>
            <a:r>
              <a:rPr lang="en-US" b="1" dirty="0"/>
              <a:t>)</a:t>
            </a:r>
          </a:p>
          <a:p>
            <a:r>
              <a:rPr lang="en-US" b="1" dirty="0">
                <a:hlinkClick r:id="rId20"/>
              </a:rPr>
              <a:t>ACACES Summer School Memory Systems Course Materials</a:t>
            </a:r>
            <a:r>
              <a:rPr lang="en-US" b="1" dirty="0"/>
              <a:t> (</a:t>
            </a:r>
            <a:r>
              <a:rPr lang="en-US" b="1" dirty="0">
                <a:hlinkClick r:id="rId20"/>
              </a:rPr>
              <a:t>2018</a:t>
            </a:r>
            <a:r>
              <a:rPr lang="en-US" b="1" dirty="0"/>
              <a:t>, </a:t>
            </a:r>
            <a:r>
              <a:rPr lang="en-US" b="1" dirty="0">
                <a:hlinkClick r:id="rId19"/>
              </a:rPr>
              <a:t>2013</a:t>
            </a:r>
            <a:r>
              <a:rPr lang="en-US" b="1" dirty="0"/>
              <a:t>)</a:t>
            </a:r>
          </a:p>
          <a:p>
            <a:endParaRPr lang="en-US" b="1" dirty="0">
              <a:hlinkClick r:id="rId21"/>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0264566"/>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2935516"/>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934674031"/>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3930962464"/>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6E76-3DF3-9847-8A08-45FCD52985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D7EBCD-5A6F-3340-B62D-91A3EF960DF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D6134AB-D416-9A48-BBCD-22A7C7648CE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6B3D586A-3EAB-D842-A65E-F7012BD4D8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11863"/>
            <a:ext cx="3823070" cy="6858000"/>
          </a:xfrm>
          <a:prstGeom prst="rect">
            <a:avLst/>
          </a:prstGeom>
        </p:spPr>
      </p:pic>
      <p:pic>
        <p:nvPicPr>
          <p:cNvPr id="6" name="Picture 5">
            <a:extLst>
              <a:ext uri="{FF2B5EF4-FFF2-40B4-BE49-F238E27FC236}">
                <a16:creationId xmlns:a16="http://schemas.microsoft.com/office/drawing/2014/main" id="{116FE935-377A-4A4C-B041-D868F81E0A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1587" y="18078"/>
            <a:ext cx="3518647" cy="6858000"/>
          </a:xfrm>
          <a:prstGeom prst="rect">
            <a:avLst/>
          </a:prstGeom>
        </p:spPr>
      </p:pic>
    </p:spTree>
    <p:extLst>
      <p:ext uri="{BB962C8B-B14F-4D97-AF65-F5344CB8AC3E}">
        <p14:creationId xmlns:p14="http://schemas.microsoft.com/office/powerpoint/2010/main" val="4240669544"/>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and Talks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https://www.youtube.com/onurmutlulectures</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91152643"/>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85762572"/>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A Note on the Review Process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285466538"/>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Ambit </a:t>
            </a:r>
            <a:r>
              <a:rPr lang="en-US" sz="2600" b="1" dirty="0">
                <a:solidFill>
                  <a:srgbClr val="006633"/>
                </a:solidFill>
                <a:ea typeface="ＭＳ Ｐゴシック" pitchFamily="-106" charset="-128"/>
              </a:rPr>
              <a:t>[MICRO’17]</a:t>
            </a:r>
            <a:endParaRPr lang="en-US" dirty="0"/>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41055"/>
            <a:ext cx="9144000" cy="2092201"/>
          </a:xfrm>
          <a:prstGeom prst="rect">
            <a:avLst/>
          </a:prstGeom>
        </p:spPr>
      </p:pic>
    </p:spTree>
    <p:extLst>
      <p:ext uri="{BB962C8B-B14F-4D97-AF65-F5344CB8AC3E}">
        <p14:creationId xmlns:p14="http://schemas.microsoft.com/office/powerpoint/2010/main" val="3566378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Ambit </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3973048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9397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Ambit Sounds Good, No?</a:t>
            </a:r>
          </a:p>
        </p:txBody>
      </p:sp>
      <p:pic>
        <p:nvPicPr>
          <p:cNvPr id="5" name="Picture 4">
            <a:extLst>
              <a:ext uri="{FF2B5EF4-FFF2-40B4-BE49-F238E27FC236}">
                <a16:creationId xmlns:a16="http://schemas.microsoft.com/office/drawing/2014/main" id="{4E99DE65-89F3-4740-9D5C-84FCC95E10D8}"/>
              </a:ext>
            </a:extLst>
          </p:cNvPr>
          <p:cNvPicPr>
            <a:picLocks noChangeAspect="1"/>
          </p:cNvPicPr>
          <p:nvPr/>
        </p:nvPicPr>
        <p:blipFill>
          <a:blip r:embed="rId2"/>
          <a:stretch>
            <a:fillRect/>
          </a:stretch>
        </p:blipFill>
        <p:spPr>
          <a:xfrm>
            <a:off x="0" y="1236847"/>
            <a:ext cx="9144000" cy="4864359"/>
          </a:xfrm>
          <a:prstGeom prst="rect">
            <a:avLst/>
          </a:prstGeom>
        </p:spPr>
      </p:pic>
      <p:sp>
        <p:nvSpPr>
          <p:cNvPr id="6" name="Rectangle 5">
            <a:extLst>
              <a:ext uri="{FF2B5EF4-FFF2-40B4-BE49-F238E27FC236}">
                <a16:creationId xmlns:a16="http://schemas.microsoft.com/office/drawing/2014/main" id="{DABB5A7D-CF5C-3841-A33B-2A2DB03ADA96}"/>
              </a:ext>
            </a:extLst>
          </p:cNvPr>
          <p:cNvSpPr/>
          <p:nvPr/>
        </p:nvSpPr>
        <p:spPr>
          <a:xfrm>
            <a:off x="107504" y="3429000"/>
            <a:ext cx="7776864" cy="122413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6" y="5164092"/>
            <a:ext cx="8747213" cy="9371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3747781" y="998029"/>
            <a:ext cx="509466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 from ISCA 2016</a:t>
            </a:r>
          </a:p>
        </p:txBody>
      </p:sp>
    </p:spTree>
    <p:extLst>
      <p:ext uri="{BB962C8B-B14F-4D97-AF65-F5344CB8AC3E}">
        <p14:creationId xmlns:p14="http://schemas.microsoft.com/office/powerpoint/2010/main" val="1901108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88EEA-9754-C840-8E10-45C1F8FF5783}"/>
              </a:ext>
            </a:extLst>
          </p:cNvPr>
          <p:cNvPicPr>
            <a:picLocks noChangeAspect="1"/>
          </p:cNvPicPr>
          <p:nvPr/>
        </p:nvPicPr>
        <p:blipFill>
          <a:blip r:embed="rId2"/>
          <a:stretch>
            <a:fillRect/>
          </a:stretch>
        </p:blipFill>
        <p:spPr>
          <a:xfrm>
            <a:off x="95252" y="2247422"/>
            <a:ext cx="8953500" cy="3441700"/>
          </a:xfrm>
          <a:prstGeom prst="rect">
            <a:avLst/>
          </a:prstGeom>
        </p:spPr>
      </p:pic>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Another Review </a:t>
            </a:r>
          </a:p>
        </p:txBody>
      </p:sp>
      <p:sp>
        <p:nvSpPr>
          <p:cNvPr id="4" name="Slide Number Placeholder 3">
            <a:extLst>
              <a:ext uri="{FF2B5EF4-FFF2-40B4-BE49-F238E27FC236}">
                <a16:creationId xmlns:a16="http://schemas.microsoft.com/office/drawing/2014/main" id="{F6070357-440C-BD4C-B0A8-13DC815531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7" y="4521494"/>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2164312" y="1061336"/>
            <a:ext cx="68659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Another Review from ISCA 2016</a:t>
            </a:r>
          </a:p>
        </p:txBody>
      </p:sp>
    </p:spTree>
    <p:extLst>
      <p:ext uri="{BB962C8B-B14F-4D97-AF65-F5344CB8AC3E}">
        <p14:creationId xmlns:p14="http://schemas.microsoft.com/office/powerpoint/2010/main" val="3926365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7C6A-3BE4-334E-B989-02C1A262619C}"/>
              </a:ext>
            </a:extLst>
          </p:cNvPr>
          <p:cNvSpPr>
            <a:spLocks noGrp="1"/>
          </p:cNvSpPr>
          <p:nvPr>
            <p:ph type="title"/>
          </p:nvPr>
        </p:nvSpPr>
        <p:spPr/>
        <p:txBody>
          <a:bodyPr/>
          <a:lstStyle/>
          <a:p>
            <a:r>
              <a:rPr lang="en-US" dirty="0"/>
              <a:t>Yet Another Review</a:t>
            </a:r>
          </a:p>
        </p:txBody>
      </p:sp>
      <p:sp>
        <p:nvSpPr>
          <p:cNvPr id="4" name="Slide Number Placeholder 3">
            <a:extLst>
              <a:ext uri="{FF2B5EF4-FFF2-40B4-BE49-F238E27FC236}">
                <a16:creationId xmlns:a16="http://schemas.microsoft.com/office/drawing/2014/main" id="{27876EE3-DF60-8B48-85A3-D84BEB6B9E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DC24ABB3-1FE4-4B40-900C-069030A08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63033"/>
            <a:ext cx="9144000" cy="3193330"/>
          </a:xfrm>
          <a:prstGeom prst="rect">
            <a:avLst/>
          </a:prstGeom>
        </p:spPr>
      </p:pic>
      <p:sp>
        <p:nvSpPr>
          <p:cNvPr id="6" name="TextBox 5">
            <a:extLst>
              <a:ext uri="{FF2B5EF4-FFF2-40B4-BE49-F238E27FC236}">
                <a16:creationId xmlns:a16="http://schemas.microsoft.com/office/drawing/2014/main" id="{CBECF630-EAC4-0D42-82A4-C39F64C0CD71}"/>
              </a:ext>
            </a:extLst>
          </p:cNvPr>
          <p:cNvSpPr txBox="1"/>
          <p:nvPr/>
        </p:nvSpPr>
        <p:spPr>
          <a:xfrm>
            <a:off x="1459373" y="953661"/>
            <a:ext cx="76754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Yet Another Review from ISCA 2016</a:t>
            </a:r>
          </a:p>
        </p:txBody>
      </p:sp>
      <p:sp>
        <p:nvSpPr>
          <p:cNvPr id="7" name="Rectangle 6">
            <a:extLst>
              <a:ext uri="{FF2B5EF4-FFF2-40B4-BE49-F238E27FC236}">
                <a16:creationId xmlns:a16="http://schemas.microsoft.com/office/drawing/2014/main" id="{B3B02E46-1D53-824E-A9D6-1C8DA8313F67}"/>
              </a:ext>
            </a:extLst>
          </p:cNvPr>
          <p:cNvSpPr/>
          <p:nvPr/>
        </p:nvSpPr>
        <p:spPr>
          <a:xfrm>
            <a:off x="55517" y="3068960"/>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8783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E266-987E-0343-9F67-81C498594C52}"/>
              </a:ext>
            </a:extLst>
          </p:cNvPr>
          <p:cNvSpPr>
            <a:spLocks noGrp="1"/>
          </p:cNvSpPr>
          <p:nvPr>
            <p:ph type="title"/>
          </p:nvPr>
        </p:nvSpPr>
        <p:spPr/>
        <p:txBody>
          <a:bodyPr/>
          <a:lstStyle/>
          <a:p>
            <a:r>
              <a:rPr lang="en-US" dirty="0"/>
              <a:t>The Reviewer Accountability Problem</a:t>
            </a:r>
          </a:p>
        </p:txBody>
      </p:sp>
      <p:sp>
        <p:nvSpPr>
          <p:cNvPr id="4" name="Slide Number Placeholder 3">
            <a:extLst>
              <a:ext uri="{FF2B5EF4-FFF2-40B4-BE49-F238E27FC236}">
                <a16:creationId xmlns:a16="http://schemas.microsoft.com/office/drawing/2014/main" id="{C6E298D3-AA65-A240-A796-7FC4FB675D9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892B47-3E5E-1241-9593-44B651BDD2E9}"/>
              </a:ext>
            </a:extLst>
          </p:cNvPr>
          <p:cNvPicPr>
            <a:picLocks noChangeAspect="1"/>
          </p:cNvPicPr>
          <p:nvPr/>
        </p:nvPicPr>
        <p:blipFill>
          <a:blip r:embed="rId2"/>
          <a:stretch>
            <a:fillRect/>
          </a:stretch>
        </p:blipFill>
        <p:spPr>
          <a:xfrm>
            <a:off x="106961" y="2492896"/>
            <a:ext cx="8785519" cy="1573262"/>
          </a:xfrm>
          <a:prstGeom prst="rect">
            <a:avLst/>
          </a:prstGeom>
        </p:spPr>
      </p:pic>
    </p:spTree>
    <p:extLst>
      <p:ext uri="{BB962C8B-B14F-4D97-AF65-F5344CB8AC3E}">
        <p14:creationId xmlns:p14="http://schemas.microsoft.com/office/powerpoint/2010/main" val="3181402804"/>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EF3D-A6D9-4445-87A7-A612C9E4D429}"/>
              </a:ext>
            </a:extLst>
          </p:cNvPr>
          <p:cNvSpPr>
            <a:spLocks noGrp="1"/>
          </p:cNvSpPr>
          <p:nvPr>
            <p:ph type="title"/>
          </p:nvPr>
        </p:nvSpPr>
        <p:spPr/>
        <p:txBody>
          <a:bodyPr/>
          <a:lstStyle/>
          <a:p>
            <a:r>
              <a:rPr lang="en-US" dirty="0"/>
              <a:t>We Have a Mindset Issue…</a:t>
            </a:r>
          </a:p>
        </p:txBody>
      </p:sp>
      <p:sp>
        <p:nvSpPr>
          <p:cNvPr id="3" name="Content Placeholder 2">
            <a:extLst>
              <a:ext uri="{FF2B5EF4-FFF2-40B4-BE49-F238E27FC236}">
                <a16:creationId xmlns:a16="http://schemas.microsoft.com/office/drawing/2014/main" id="{ACB86461-18B8-1740-8D54-1808C5637F66}"/>
              </a:ext>
            </a:extLst>
          </p:cNvPr>
          <p:cNvSpPr>
            <a:spLocks noGrp="1"/>
          </p:cNvSpPr>
          <p:nvPr>
            <p:ph idx="1"/>
          </p:nvPr>
        </p:nvSpPr>
        <p:spPr/>
        <p:txBody>
          <a:bodyPr/>
          <a:lstStyle/>
          <a:p>
            <a:r>
              <a:rPr lang="en-US" dirty="0"/>
              <a:t>There are </a:t>
            </a:r>
            <a:r>
              <a:rPr lang="en-US" dirty="0">
                <a:solidFill>
                  <a:srgbClr val="0000FF"/>
                </a:solidFill>
              </a:rPr>
              <a:t>many other similar examples from reviews</a:t>
            </a:r>
            <a:r>
              <a:rPr lang="en-US" dirty="0"/>
              <a:t>…</a:t>
            </a:r>
          </a:p>
          <a:p>
            <a:pPr lvl="1"/>
            <a:r>
              <a:rPr lang="en-US" dirty="0"/>
              <a:t>For many other papers…</a:t>
            </a:r>
          </a:p>
          <a:p>
            <a:endParaRPr lang="en-US" dirty="0"/>
          </a:p>
          <a:p>
            <a:r>
              <a:rPr lang="en-US" dirty="0"/>
              <a:t>And, we are not even talking about JEDEC yet…</a:t>
            </a:r>
          </a:p>
          <a:p>
            <a:pPr marL="0" indent="0">
              <a:buNone/>
            </a:pPr>
            <a:endParaRPr lang="en-US" dirty="0"/>
          </a:p>
          <a:p>
            <a:r>
              <a:rPr lang="en-US" dirty="0"/>
              <a:t>How do we fix the mindset problem?</a:t>
            </a:r>
          </a:p>
          <a:p>
            <a:pPr marL="0" indent="0">
              <a:buNone/>
            </a:pPr>
            <a:endParaRPr lang="en-US" dirty="0"/>
          </a:p>
          <a:p>
            <a:r>
              <a:rPr lang="en-US" dirty="0"/>
              <a:t>By doing more research, education, implementation in alternative processing paradigms</a:t>
            </a:r>
          </a:p>
        </p:txBody>
      </p:sp>
      <p:sp>
        <p:nvSpPr>
          <p:cNvPr id="4" name="Slide Number Placeholder 3">
            <a:extLst>
              <a:ext uri="{FF2B5EF4-FFF2-40B4-BE49-F238E27FC236}">
                <a16:creationId xmlns:a16="http://schemas.microsoft.com/office/drawing/2014/main" id="{DA3C8794-0D30-0B4B-AAD0-36D6E789207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D08C6B44-2A64-A84F-86E8-82C554DBAF6F}"/>
              </a:ext>
            </a:extLst>
          </p:cNvPr>
          <p:cNvSpPr txBox="1"/>
          <p:nvPr/>
        </p:nvSpPr>
        <p:spPr>
          <a:xfrm>
            <a:off x="177885" y="5614184"/>
            <a:ext cx="895790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a:ea typeface="+mn-ea"/>
                <a:cs typeface="+mn-cs"/>
              </a:rPr>
              <a:t>We need to work on enabling the better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805540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400" dirty="0"/>
              <a:t>Suggestion to Community</a:t>
            </a:r>
          </a:p>
        </p:txBody>
      </p:sp>
      <p:sp>
        <p:nvSpPr>
          <p:cNvPr id="3" name="Content Placeholder 2"/>
          <p:cNvSpPr>
            <a:spLocks noGrp="1"/>
          </p:cNvSpPr>
          <p:nvPr>
            <p:ph idx="1"/>
          </p:nvPr>
        </p:nvSpPr>
        <p:spPr>
          <a:xfrm>
            <a:off x="-27282" y="2132856"/>
            <a:ext cx="9144000" cy="2088232"/>
          </a:xfrm>
        </p:spPr>
        <p:txBody>
          <a:bodyPr/>
          <a:lstStyle/>
          <a:p>
            <a:pPr marL="0" indent="0" algn="ctr">
              <a:buNone/>
            </a:pPr>
            <a:r>
              <a:rPr lang="en-US" sz="6400" dirty="0">
                <a:solidFill>
                  <a:srgbClr val="0000FF"/>
                </a:solidFill>
              </a:rPr>
              <a:t>We Need to Fix the </a:t>
            </a:r>
            <a:r>
              <a:rPr lang="en-US" sz="6400" dirty="0">
                <a:solidFill>
                  <a:srgbClr val="FF0000"/>
                </a:solidFill>
              </a:rPr>
              <a:t>Reviewer Accountability </a:t>
            </a:r>
            <a:r>
              <a:rPr lang="en-US" sz="6400" dirty="0">
                <a:solidFill>
                  <a:srgbClr val="0000FF"/>
                </a:solidFill>
              </a:rPr>
              <a:t>Problem</a:t>
            </a:r>
            <a:endParaRPr lang="en-US" sz="6400" dirty="0">
              <a:solidFill>
                <a:srgbClr val="FF0000"/>
              </a:solidFill>
            </a:endParaRPr>
          </a:p>
        </p:txBody>
      </p:sp>
    </p:spTree>
    <p:extLst>
      <p:ext uri="{BB962C8B-B14F-4D97-AF65-F5344CB8AC3E}">
        <p14:creationId xmlns:p14="http://schemas.microsoft.com/office/powerpoint/2010/main" val="4026544917"/>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Tree>
    <p:extLst>
      <p:ext uri="{BB962C8B-B14F-4D97-AF65-F5344CB8AC3E}">
        <p14:creationId xmlns:p14="http://schemas.microsoft.com/office/powerpoint/2010/main" val="962652689"/>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Our Community Needs</a:t>
            </a:r>
          </a:p>
          <a:p>
            <a:pPr marL="0" indent="0" algn="ctr">
              <a:buNone/>
            </a:pPr>
            <a:r>
              <a:rPr lang="en-US" sz="6400" dirty="0">
                <a:solidFill>
                  <a:srgbClr val="0432FF"/>
                </a:solidFill>
              </a:rPr>
              <a:t>Accountable Reviewers</a:t>
            </a:r>
          </a:p>
        </p:txBody>
      </p:sp>
    </p:spTree>
    <p:extLst>
      <p:ext uri="{BB962C8B-B14F-4D97-AF65-F5344CB8AC3E}">
        <p14:creationId xmlns:p14="http://schemas.microsoft.com/office/powerpoint/2010/main" val="2623820264"/>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52400"/>
            <a:ext cx="8915400" cy="1066800"/>
          </a:xfrm>
        </p:spPr>
        <p:txBody>
          <a:bodyPr/>
          <a:lstStyle/>
          <a:p>
            <a:r>
              <a:rPr lang="en-US" sz="3600" dirty="0"/>
              <a:t>RowClone &amp; Bitwise Ops in Real DRAM Chips</a:t>
            </a:r>
          </a:p>
        </p:txBody>
      </p:sp>
      <p:sp>
        <p:nvSpPr>
          <p:cNvPr id="3" name="Content Placeholder 2">
            <a:extLst>
              <a:ext uri="{FF2B5EF4-FFF2-40B4-BE49-F238E27FC236}">
                <a16:creationId xmlns:a16="http://schemas.microsoft.com/office/drawing/2014/main" id="{DB1A4443-2E98-764F-908C-81448DD075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823F975-6B05-DB49-A430-E7125413BB12}"/>
              </a:ext>
            </a:extLst>
          </p:cNvPr>
          <p:cNvPicPr>
            <a:picLocks noChangeAspect="1"/>
          </p:cNvPicPr>
          <p:nvPr/>
        </p:nvPicPr>
        <p:blipFill>
          <a:blip r:embed="rId2"/>
          <a:stretch>
            <a:fillRect/>
          </a:stretch>
        </p:blipFill>
        <p:spPr>
          <a:xfrm>
            <a:off x="323850" y="2552700"/>
            <a:ext cx="8496300" cy="1752600"/>
          </a:xfrm>
          <a:prstGeom prst="rect">
            <a:avLst/>
          </a:prstGeom>
        </p:spPr>
      </p:pic>
      <p:sp>
        <p:nvSpPr>
          <p:cNvPr id="6" name="TextBox 5">
            <a:extLst>
              <a:ext uri="{FF2B5EF4-FFF2-40B4-BE49-F238E27FC236}">
                <a16:creationId xmlns:a16="http://schemas.microsoft.com/office/drawing/2014/main" id="{F3287F42-34EE-8942-A545-2BE0B4A6C8A7}"/>
              </a:ext>
            </a:extLst>
          </p:cNvPr>
          <p:cNvSpPr txBox="1"/>
          <p:nvPr/>
        </p:nvSpPr>
        <p:spPr>
          <a:xfrm>
            <a:off x="2036420" y="6400800"/>
            <a:ext cx="55835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https://parallel.princeton.edu/papers/micro19-gao.pdf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5989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03105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34076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322865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6241-0813-464A-9D08-DE6D4EA14808}"/>
              </a:ext>
            </a:extLst>
          </p:cNvPr>
          <p:cNvSpPr>
            <a:spLocks noGrp="1"/>
          </p:cNvSpPr>
          <p:nvPr>
            <p:ph type="title"/>
          </p:nvPr>
        </p:nvSpPr>
        <p:spPr/>
        <p:txBody>
          <a:bodyPr/>
          <a:lstStyle/>
          <a:p>
            <a:r>
              <a:rPr lang="en-US" dirty="0"/>
              <a:t>Aside: A Recommended Book</a:t>
            </a:r>
          </a:p>
        </p:txBody>
      </p:sp>
      <p:sp>
        <p:nvSpPr>
          <p:cNvPr id="4" name="Slide Number Placeholder 3">
            <a:extLst>
              <a:ext uri="{FF2B5EF4-FFF2-40B4-BE49-F238E27FC236}">
                <a16:creationId xmlns:a16="http://schemas.microsoft.com/office/drawing/2014/main" id="{1EA03807-378B-8246-B5B3-59D1BB0A9F8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Content Placeholder 6">
            <a:extLst>
              <a:ext uri="{FF2B5EF4-FFF2-40B4-BE49-F238E27FC236}">
                <a16:creationId xmlns:a16="http://schemas.microsoft.com/office/drawing/2014/main" id="{7F411DE2-5B9A-554B-B7C8-C68501F1069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8B20F9B-4201-1145-AE30-0C9E18C2F4BC}"/>
              </a:ext>
            </a:extLst>
          </p:cNvPr>
          <p:cNvPicPr>
            <a:picLocks noChangeAspect="1"/>
          </p:cNvPicPr>
          <p:nvPr/>
        </p:nvPicPr>
        <p:blipFill>
          <a:blip r:embed="rId2"/>
          <a:stretch>
            <a:fillRect/>
          </a:stretch>
        </p:blipFill>
        <p:spPr>
          <a:xfrm>
            <a:off x="2133601" y="898292"/>
            <a:ext cx="4512818" cy="5877158"/>
          </a:xfrm>
          <a:prstGeom prst="rect">
            <a:avLst/>
          </a:prstGeom>
        </p:spPr>
      </p:pic>
      <p:sp>
        <p:nvSpPr>
          <p:cNvPr id="6" name="TextBox 5">
            <a:extLst>
              <a:ext uri="{FF2B5EF4-FFF2-40B4-BE49-F238E27FC236}">
                <a16:creationId xmlns:a16="http://schemas.microsoft.com/office/drawing/2014/main" id="{59D36135-B84C-794A-BE0C-29786A44B37D}"/>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Tree>
    <p:extLst>
      <p:ext uri="{BB962C8B-B14F-4D97-AF65-F5344CB8AC3E}">
        <p14:creationId xmlns:p14="http://schemas.microsoft.com/office/powerpoint/2010/main" val="1579584262"/>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97F7-A2EE-C646-8ACB-F1F4FB4BBA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06AC08-5CE8-C048-B846-EDDEDA7BFA7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981869" y="971814"/>
            <a:ext cx="6623050" cy="4967288"/>
          </a:xfrm>
        </p:spPr>
      </p:pic>
      <p:sp>
        <p:nvSpPr>
          <p:cNvPr id="4" name="Slide Number Placeholder 3">
            <a:extLst>
              <a:ext uri="{FF2B5EF4-FFF2-40B4-BE49-F238E27FC236}">
                <a16:creationId xmlns:a16="http://schemas.microsoft.com/office/drawing/2014/main" id="{70CBD95F-4F03-C34E-B700-7F3AD6824617}"/>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22F084A6-6CFC-BF43-BDED-80F3750E0F49}"/>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656EAA7C-B2D6-8243-94EA-3FAFBC324624}"/>
              </a:ext>
            </a:extLst>
          </p:cNvPr>
          <p:cNvSpPr/>
          <p:nvPr/>
        </p:nvSpPr>
        <p:spPr>
          <a:xfrm>
            <a:off x="2169158" y="607132"/>
            <a:ext cx="3698986" cy="109367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569357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6FA0-EB74-D446-A18B-E55B58ADEB7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32E1BC0-41FA-8C48-9A83-AB811188E6B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1137441" y="1102519"/>
            <a:ext cx="6483351" cy="4862512"/>
          </a:xfrm>
        </p:spPr>
      </p:pic>
      <p:sp>
        <p:nvSpPr>
          <p:cNvPr id="4" name="Slide Number Placeholder 3">
            <a:extLst>
              <a:ext uri="{FF2B5EF4-FFF2-40B4-BE49-F238E27FC236}">
                <a16:creationId xmlns:a16="http://schemas.microsoft.com/office/drawing/2014/main" id="{B28B8C0F-605A-6143-8D3E-891C257216E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E2B359FE-A13A-AF4D-A750-D0FACB085790}"/>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5E22B8AB-D50A-D142-8ECE-CBD2060444D2}"/>
              </a:ext>
            </a:extLst>
          </p:cNvPr>
          <p:cNvSpPr/>
          <p:nvPr/>
        </p:nvSpPr>
        <p:spPr>
          <a:xfrm>
            <a:off x="3020019" y="6206282"/>
            <a:ext cx="1912021" cy="319061"/>
          </a:xfrm>
          <a:prstGeom prst="rect">
            <a:avLst/>
          </a:prstGeom>
          <a:noFill/>
          <a:ln w="57150">
            <a:solidFill>
              <a:srgbClr val="FF0000"/>
            </a:solidFill>
          </a:ln>
          <a:scene3d>
            <a:camera prst="orthographicFront">
              <a:rot lat="0" lon="0" rev="10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724635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Suggestion to Researchers: Principle: Passion</a:t>
            </a:r>
          </a:p>
        </p:txBody>
      </p:sp>
      <p:sp>
        <p:nvSpPr>
          <p:cNvPr id="3" name="Content Placeholder 2"/>
          <p:cNvSpPr>
            <a:spLocks noGrp="1"/>
          </p:cNvSpPr>
          <p:nvPr>
            <p:ph idx="1"/>
          </p:nvPr>
        </p:nvSpPr>
        <p:spPr>
          <a:xfrm>
            <a:off x="-25152" y="1844824"/>
            <a:ext cx="9144000" cy="2088232"/>
          </a:xfrm>
        </p:spPr>
        <p:txBody>
          <a:bodyPr/>
          <a:lstStyle/>
          <a:p>
            <a:pPr marL="0" indent="0" algn="ctr">
              <a:buNone/>
            </a:pPr>
            <a:r>
              <a:rPr lang="en-US" sz="6400" dirty="0">
                <a:solidFill>
                  <a:srgbClr val="0000FF"/>
                </a:solidFill>
              </a:rPr>
              <a:t>Follow Your Passion</a:t>
            </a:r>
          </a:p>
          <a:p>
            <a:pPr marL="0" indent="0" algn="ctr">
              <a:buNone/>
            </a:pPr>
            <a:r>
              <a:rPr lang="en-US" sz="6400" dirty="0">
                <a:solidFill>
                  <a:srgbClr val="FF0000"/>
                </a:solidFill>
              </a:rPr>
              <a:t>(Do not get derailed</a:t>
            </a:r>
          </a:p>
          <a:p>
            <a:pPr marL="0" indent="0" algn="ctr">
              <a:buNone/>
            </a:pPr>
            <a:r>
              <a:rPr lang="en-US" sz="6400" dirty="0">
                <a:solidFill>
                  <a:srgbClr val="FF0000"/>
                </a:solidFill>
              </a:rPr>
              <a:t>by naysayers)</a:t>
            </a:r>
          </a:p>
        </p:txBody>
      </p:sp>
    </p:spTree>
    <p:extLst>
      <p:ext uri="{BB962C8B-B14F-4D97-AF65-F5344CB8AC3E}">
        <p14:creationId xmlns:p14="http://schemas.microsoft.com/office/powerpoint/2010/main" val="3777274813"/>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700" dirty="0"/>
              <a:t>Suggestion to Researchers: Principle: Resilience</a:t>
            </a:r>
          </a:p>
        </p:txBody>
      </p:sp>
      <p:sp>
        <p:nvSpPr>
          <p:cNvPr id="3" name="Content Placeholder 2"/>
          <p:cNvSpPr>
            <a:spLocks noGrp="1"/>
          </p:cNvSpPr>
          <p:nvPr>
            <p:ph idx="1"/>
          </p:nvPr>
        </p:nvSpPr>
        <p:spPr>
          <a:xfrm>
            <a:off x="-31034" y="2636912"/>
            <a:ext cx="9144000" cy="2088232"/>
          </a:xfrm>
        </p:spPr>
        <p:txBody>
          <a:bodyPr/>
          <a:lstStyle/>
          <a:p>
            <a:pPr marL="0" indent="0" algn="ctr">
              <a:buNone/>
            </a:pPr>
            <a:r>
              <a:rPr lang="en-US" sz="6400" dirty="0">
                <a:solidFill>
                  <a:srgbClr val="0000FF"/>
                </a:solidFill>
              </a:rPr>
              <a:t>Be Resilient</a:t>
            </a:r>
          </a:p>
        </p:txBody>
      </p:sp>
    </p:spTree>
    <p:extLst>
      <p:ext uri="{BB962C8B-B14F-4D97-AF65-F5344CB8AC3E}">
        <p14:creationId xmlns:p14="http://schemas.microsoft.com/office/powerpoint/2010/main" val="1530096025"/>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Learning and Scholarship</a:t>
            </a:r>
          </a:p>
        </p:txBody>
      </p:sp>
      <p:sp>
        <p:nvSpPr>
          <p:cNvPr id="3" name="Content Placeholder 2"/>
          <p:cNvSpPr>
            <a:spLocks noGrp="1"/>
          </p:cNvSpPr>
          <p:nvPr>
            <p:ph idx="1"/>
          </p:nvPr>
        </p:nvSpPr>
        <p:spPr>
          <a:xfrm>
            <a:off x="0" y="2276872"/>
            <a:ext cx="9144000" cy="2088232"/>
          </a:xfrm>
        </p:spPr>
        <p:txBody>
          <a:bodyPr/>
          <a:lstStyle/>
          <a:p>
            <a:pPr marL="0" indent="0" algn="ctr">
              <a:buNone/>
            </a:pPr>
            <a:r>
              <a:rPr lang="en-US" sz="6400" dirty="0">
                <a:solidFill>
                  <a:srgbClr val="0000FF"/>
                </a:solidFill>
              </a:rPr>
              <a:t>Focus on</a:t>
            </a:r>
          </a:p>
          <a:p>
            <a:pPr marL="0" indent="0" algn="ctr">
              <a:buNone/>
            </a:pPr>
            <a:r>
              <a:rPr lang="en-US" sz="6400" dirty="0">
                <a:solidFill>
                  <a:srgbClr val="FF0000"/>
                </a:solidFill>
              </a:rPr>
              <a:t>learning and scholarship</a:t>
            </a:r>
          </a:p>
        </p:txBody>
      </p:sp>
    </p:spTree>
    <p:extLst>
      <p:ext uri="{BB962C8B-B14F-4D97-AF65-F5344CB8AC3E}">
        <p14:creationId xmlns:p14="http://schemas.microsoft.com/office/powerpoint/2010/main" val="1827898431"/>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DC41-E99E-614E-B240-6AE2EE689A04}"/>
              </a:ext>
            </a:extLst>
          </p:cNvPr>
          <p:cNvSpPr>
            <a:spLocks noGrp="1"/>
          </p:cNvSpPr>
          <p:nvPr>
            <p:ph type="title"/>
          </p:nvPr>
        </p:nvSpPr>
        <p:spPr/>
        <p:txBody>
          <a:bodyPr/>
          <a:lstStyle/>
          <a:p>
            <a:r>
              <a:rPr lang="en-US" dirty="0"/>
              <a:t>Principle: Learning and Scholarship</a:t>
            </a:r>
          </a:p>
        </p:txBody>
      </p:sp>
      <p:sp>
        <p:nvSpPr>
          <p:cNvPr id="3" name="Content Placeholder 2">
            <a:extLst>
              <a:ext uri="{FF2B5EF4-FFF2-40B4-BE49-F238E27FC236}">
                <a16:creationId xmlns:a16="http://schemas.microsoft.com/office/drawing/2014/main" id="{13B59334-8EFC-3F4D-A8ED-1074F35B271A}"/>
              </a:ext>
            </a:extLst>
          </p:cNvPr>
          <p:cNvSpPr>
            <a:spLocks noGrp="1"/>
          </p:cNvSpPr>
          <p:nvPr>
            <p:ph idx="1"/>
          </p:nvPr>
        </p:nvSpPr>
        <p:spPr/>
        <p:txBody>
          <a:bodyPr/>
          <a:lstStyle/>
          <a:p>
            <a:endParaRPr lang="en-US"/>
          </a:p>
        </p:txBody>
      </p:sp>
      <p:sp>
        <p:nvSpPr>
          <p:cNvPr id="5" name="Content Placeholder 2">
            <a:extLst>
              <a:ext uri="{FF2B5EF4-FFF2-40B4-BE49-F238E27FC236}">
                <a16:creationId xmlns:a16="http://schemas.microsoft.com/office/drawing/2014/main" id="{92EC0F82-89AB-4E40-B757-7D0F59CC1BB3}"/>
              </a:ext>
            </a:extLst>
          </p:cNvPr>
          <p:cNvSpPr txBox="1">
            <a:spLocks/>
          </p:cNvSpPr>
          <p:nvPr/>
        </p:nvSpPr>
        <p:spPr bwMode="auto">
          <a:xfrm>
            <a:off x="0" y="2564904"/>
            <a:ext cx="91440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6400" b="0" i="0" u="none" strike="noStrike" kern="0" cap="none" spc="0" normalizeH="0" baseline="0" noProof="0" dirty="0">
                <a:ln>
                  <a:noFill/>
                </a:ln>
                <a:solidFill>
                  <a:srgbClr val="0000FF"/>
                </a:solidFill>
                <a:effectLst/>
                <a:uLnTx/>
                <a:uFillTx/>
                <a:latin typeface="Tahoma"/>
                <a:ea typeface="+mn-ea"/>
                <a:cs typeface="+mn-cs"/>
              </a:rPr>
              <a:t>The quality of your work defines your impact</a:t>
            </a:r>
            <a:endParaRPr kumimoji="0" lang="en-US" sz="6400" b="0"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530708720"/>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hlinkClick r:id="rId2"/>
              </a:rPr>
              <a:t>"Some Reflections (on DRAM)"</a:t>
            </a:r>
            <a:br>
              <a:rPr lang="en-US" sz="1800" dirty="0"/>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hlinkClick r:id="rId10"/>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1713218241"/>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56792"/>
            <a:ext cx="7924800" cy="1752600"/>
          </a:xfrm>
        </p:spPr>
        <p:txBody>
          <a:bodyPr/>
          <a:lstStyle/>
          <a:p>
            <a:r>
              <a:rPr lang="en-US" sz="4000" dirty="0"/>
              <a:t>More Motivation </a:t>
            </a:r>
            <a:br>
              <a:rPr lang="en-US" sz="4000" dirty="0"/>
            </a:br>
            <a:r>
              <a:rPr lang="en-US" sz="4000" dirty="0"/>
              <a:t>		to Reduce Memory Latency</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428903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2DB1-3F52-EB48-A62C-E6B010B09C0D}"/>
              </a:ext>
            </a:extLst>
          </p:cNvPr>
          <p:cNvSpPr>
            <a:spLocks noGrp="1"/>
          </p:cNvSpPr>
          <p:nvPr>
            <p:ph type="title"/>
          </p:nvPr>
        </p:nvSpPr>
        <p:spPr/>
        <p:txBody>
          <a:bodyPr/>
          <a:lstStyle/>
          <a:p>
            <a:r>
              <a:rPr lang="en-US" dirty="0"/>
              <a:t>Workload-DRAM Interaction Analysis</a:t>
            </a:r>
          </a:p>
        </p:txBody>
      </p:sp>
      <p:sp>
        <p:nvSpPr>
          <p:cNvPr id="3" name="Content Placeholder 2">
            <a:extLst>
              <a:ext uri="{FF2B5EF4-FFF2-40B4-BE49-F238E27FC236}">
                <a16:creationId xmlns:a16="http://schemas.microsoft.com/office/drawing/2014/main" id="{E39470A9-C736-CE4C-9B98-EE1EA1B7410B}"/>
              </a:ext>
            </a:extLst>
          </p:cNvPr>
          <p:cNvSpPr>
            <a:spLocks noGrp="1"/>
          </p:cNvSpPr>
          <p:nvPr>
            <p:ph idx="1"/>
          </p:nvPr>
        </p:nvSpPr>
        <p:spPr/>
        <p:txBody>
          <a:bodyPr/>
          <a:lstStyle/>
          <a:p>
            <a:r>
              <a:rPr lang="en-US" sz="2000" dirty="0"/>
              <a:t>Saugata Ghose, </a:t>
            </a:r>
            <a:r>
              <a:rPr lang="en-US" sz="2000" dirty="0" err="1"/>
              <a:t>Tianshi</a:t>
            </a:r>
            <a:r>
              <a:rPr lang="en-US" sz="2000" dirty="0"/>
              <a:t> Li, Nastaran Hajinazar, </a:t>
            </a:r>
            <a:r>
              <a:rPr lang="en-US" sz="2000" dirty="0" err="1"/>
              <a:t>Damla</a:t>
            </a:r>
            <a:r>
              <a:rPr lang="en-US" sz="2000" dirty="0"/>
              <a:t> </a:t>
            </a:r>
            <a:r>
              <a:rPr lang="en-US" sz="2000" dirty="0" err="1"/>
              <a:t>Senol</a:t>
            </a:r>
            <a:r>
              <a:rPr lang="en-US" sz="2000" dirty="0"/>
              <a:t> Cali, and Onur Mutlu,</a:t>
            </a:r>
            <a:br>
              <a:rPr lang="en-US" sz="2000" dirty="0"/>
            </a:br>
            <a:r>
              <a:rPr lang="en-US" sz="2000" b="1" dirty="0"/>
              <a:t>"Demystifying Workload–DRAM Interactions: An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Phoenix, AZ, USA, June 2019. </a:t>
            </a:r>
            <a:br>
              <a:rPr lang="en-US" sz="2000" dirty="0"/>
            </a:br>
            <a:r>
              <a:rPr lang="en-US" sz="2000" dirty="0"/>
              <a:t>[</a:t>
            </a:r>
            <a:r>
              <a:rPr lang="en-US" sz="2000" dirty="0">
                <a:hlinkClick r:id="rId3"/>
              </a:rPr>
              <a:t>Preliminary arXiv Version</a:t>
            </a:r>
            <a:r>
              <a:rPr lang="en-US" sz="2000" dirty="0"/>
              <a:t>]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a:t>
            </a:r>
          </a:p>
          <a:p>
            <a:endParaRPr lang="en-US" dirty="0"/>
          </a:p>
        </p:txBody>
      </p:sp>
      <p:sp>
        <p:nvSpPr>
          <p:cNvPr id="4" name="Slide Number Placeholder 3">
            <a:extLst>
              <a:ext uri="{FF2B5EF4-FFF2-40B4-BE49-F238E27FC236}">
                <a16:creationId xmlns:a16="http://schemas.microsoft.com/office/drawing/2014/main" id="{ED7E4806-8950-FB48-BDA8-48D6F32C34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C32C83A-FE40-C341-ACF2-9AE1206C24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129" y="4293096"/>
            <a:ext cx="9144000" cy="2136055"/>
          </a:xfrm>
          <a:prstGeom prst="rect">
            <a:avLst/>
          </a:prstGeom>
        </p:spPr>
      </p:pic>
    </p:spTree>
    <p:extLst>
      <p:ext uri="{BB962C8B-B14F-4D97-AF65-F5344CB8AC3E}">
        <p14:creationId xmlns:p14="http://schemas.microsoft.com/office/powerpoint/2010/main" val="298663390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Were</a:t>
            </a:r>
            <a:r>
              <a:rPr lang="en-US" dirty="0"/>
              <a:t> Real</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996186685"/>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Study Workload–DRAM Interactions?</a:t>
            </a:r>
          </a:p>
        </p:txBody>
      </p:sp>
      <p:sp>
        <p:nvSpPr>
          <p:cNvPr id="3" name="Content Placeholder 2"/>
          <p:cNvSpPr>
            <a:spLocks noGrp="1"/>
          </p:cNvSpPr>
          <p:nvPr>
            <p:ph idx="1"/>
          </p:nvPr>
        </p:nvSpPr>
        <p:spPr/>
        <p:txBody>
          <a:bodyPr/>
          <a:lstStyle/>
          <a:p>
            <a:r>
              <a:rPr lang="en-US" dirty="0"/>
              <a:t>Manufacturers are developing many new types of DRAM</a:t>
            </a:r>
          </a:p>
          <a:p>
            <a:pPr lvl="1"/>
            <a:r>
              <a:rPr lang="en-US" b="1" dirty="0">
                <a:solidFill>
                  <a:schemeClr val="accent2"/>
                </a:solidFill>
              </a:rPr>
              <a:t>DRAM limits performance, energy improvements:</a:t>
            </a:r>
            <a:br>
              <a:rPr lang="en-US" b="1" dirty="0">
                <a:solidFill>
                  <a:schemeClr val="accent2"/>
                </a:solidFill>
              </a:rPr>
            </a:br>
            <a:r>
              <a:rPr lang="en-US" dirty="0"/>
              <a:t>new types may overcome some limitations</a:t>
            </a:r>
          </a:p>
          <a:p>
            <a:pPr lvl="1"/>
            <a:r>
              <a:rPr lang="en-US" dirty="0"/>
              <a:t>Memory systems now serve a </a:t>
            </a:r>
            <a:r>
              <a:rPr lang="en-US" b="1" dirty="0">
                <a:solidFill>
                  <a:schemeClr val="accent2"/>
                </a:solidFill>
              </a:rPr>
              <a:t>very diverse set of applications:</a:t>
            </a:r>
            <a:br>
              <a:rPr lang="en-US" dirty="0"/>
            </a:br>
            <a:r>
              <a:rPr lang="en-US" dirty="0"/>
              <a:t>can no longer take a one-size-fits-all approach</a:t>
            </a:r>
          </a:p>
          <a:p>
            <a:pPr>
              <a:spcBef>
                <a:spcPts val="3000"/>
              </a:spcBef>
            </a:pPr>
            <a:r>
              <a:rPr lang="en-US" dirty="0">
                <a:solidFill>
                  <a:srgbClr val="0070C0"/>
                </a:solidFill>
                <a:latin typeface="Adobe Garamond Pro Bold" panose="02020702060506020403" pitchFamily="18" charset="0"/>
              </a:rPr>
              <a:t>So which DRAM type works best with which application?</a:t>
            </a:r>
          </a:p>
          <a:p>
            <a:pPr lvl="1"/>
            <a:r>
              <a:rPr lang="en-US" dirty="0"/>
              <a:t>Difficult to understand intuitively due to the complexity of the interaction</a:t>
            </a:r>
          </a:p>
          <a:p>
            <a:pPr lvl="1"/>
            <a:r>
              <a:rPr lang="en-US" dirty="0"/>
              <a:t>Can’t be tested methodically on real systems: new type needs a new CPU</a:t>
            </a:r>
          </a:p>
          <a:p>
            <a:pPr>
              <a:spcBef>
                <a:spcPts val="3000"/>
              </a:spcBef>
            </a:pPr>
            <a:r>
              <a:rPr lang="en-US" dirty="0"/>
              <a:t>We perform a </a:t>
            </a:r>
            <a:r>
              <a:rPr lang="en-US" dirty="0">
                <a:solidFill>
                  <a:schemeClr val="accent4"/>
                </a:solidFill>
                <a:latin typeface="Adobe Garamond Pro Bold" panose="02020702060506020403" pitchFamily="18" charset="0"/>
              </a:rPr>
              <a:t>wide-ranging experimental study to uncover</a:t>
            </a:r>
            <a:br>
              <a:rPr lang="en-US" dirty="0">
                <a:solidFill>
                  <a:schemeClr val="accent4"/>
                </a:solidFill>
                <a:latin typeface="Adobe Garamond Pro Bold" panose="02020702060506020403" pitchFamily="18" charset="0"/>
              </a:rPr>
            </a:br>
            <a:r>
              <a:rPr lang="en-US" dirty="0">
                <a:solidFill>
                  <a:schemeClr val="accent4"/>
                </a:solidFill>
                <a:latin typeface="Adobe Garamond Pro Bold" panose="02020702060506020403" pitchFamily="18" charset="0"/>
              </a:rPr>
              <a:t>the combined behavior</a:t>
            </a:r>
            <a:r>
              <a:rPr lang="en-US" dirty="0"/>
              <a:t> of workloads and DRAM types</a:t>
            </a:r>
          </a:p>
          <a:p>
            <a:pPr lvl="1"/>
            <a:r>
              <a:rPr lang="en-US" b="1" dirty="0">
                <a:solidFill>
                  <a:srgbClr val="0070C0"/>
                </a:solidFill>
              </a:rPr>
              <a:t>115 prevalent/emerging applications and </a:t>
            </a:r>
            <a:r>
              <a:rPr lang="en-US" b="1" dirty="0" err="1">
                <a:solidFill>
                  <a:srgbClr val="0070C0"/>
                </a:solidFill>
              </a:rPr>
              <a:t>multiprogrammed</a:t>
            </a:r>
            <a:r>
              <a:rPr lang="en-US" b="1" dirty="0">
                <a:solidFill>
                  <a:srgbClr val="0070C0"/>
                </a:solidFill>
              </a:rPr>
              <a:t> workloads</a:t>
            </a:r>
            <a:endParaRPr lang="en-US" dirty="0"/>
          </a:p>
          <a:p>
            <a:pPr lvl="1"/>
            <a:r>
              <a:rPr lang="en-US" b="1" dirty="0">
                <a:solidFill>
                  <a:srgbClr val="0070C0"/>
                </a:solidFill>
              </a:rPr>
              <a:t>9 modern DRAM types:</a:t>
            </a:r>
            <a:r>
              <a:rPr lang="en-US" dirty="0"/>
              <a:t> DDR3, DDR4, GDDR5, HBM, HMC, LPDDR3, LPDDR4, Wide I/O, Wide I/O 2</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280</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Tree>
    <p:extLst>
      <p:ext uri="{BB962C8B-B14F-4D97-AF65-F5344CB8AC3E}">
        <p14:creationId xmlns:p14="http://schemas.microsoft.com/office/powerpoint/2010/main" val="2452035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flipV="1">
            <a:off x="6195798" y="2037737"/>
            <a:ext cx="0" cy="781663"/>
          </a:xfrm>
          <a:prstGeom prst="line">
            <a:avLst/>
          </a:prstGeom>
          <a:noFill/>
          <a:ln w="50800" cap="flat" cmpd="sng" algn="ctr">
            <a:solidFill>
              <a:sysClr val="windowText" lastClr="000000"/>
            </a:solidFill>
            <a:prstDash val="solid"/>
            <a:miter lim="800000"/>
          </a:ln>
          <a:effectLst/>
        </p:spPr>
      </p:cxnSp>
      <p:cxnSp>
        <p:nvCxnSpPr>
          <p:cNvPr id="100" name="Straight Connector 99"/>
          <p:cNvCxnSpPr/>
          <p:nvPr/>
        </p:nvCxnSpPr>
        <p:spPr>
          <a:xfrm flipV="1">
            <a:off x="7033507" y="2037737"/>
            <a:ext cx="0" cy="781663"/>
          </a:xfrm>
          <a:prstGeom prst="line">
            <a:avLst/>
          </a:prstGeom>
          <a:noFill/>
          <a:ln w="50800" cap="flat" cmpd="sng" algn="ctr">
            <a:solidFill>
              <a:sysClr val="windowText" lastClr="000000"/>
            </a:solidFill>
            <a:prstDash val="solid"/>
            <a:miter lim="800000"/>
          </a:ln>
          <a:effectLst/>
        </p:spPr>
      </p:cxnSp>
      <p:cxnSp>
        <p:nvCxnSpPr>
          <p:cNvPr id="101" name="Straight Connector 100"/>
          <p:cNvCxnSpPr/>
          <p:nvPr/>
        </p:nvCxnSpPr>
        <p:spPr>
          <a:xfrm flipV="1">
            <a:off x="7859416" y="2037737"/>
            <a:ext cx="0" cy="781663"/>
          </a:xfrm>
          <a:prstGeom prst="line">
            <a:avLst/>
          </a:prstGeom>
          <a:noFill/>
          <a:ln w="50800" cap="flat" cmpd="sng" algn="ctr">
            <a:solidFill>
              <a:sysClr val="windowText" lastClr="000000"/>
            </a:solidFill>
            <a:prstDash val="solid"/>
            <a:miter lim="800000"/>
          </a:ln>
          <a:effectLst/>
        </p:spPr>
      </p:cxnSp>
      <p:cxnSp>
        <p:nvCxnSpPr>
          <p:cNvPr id="102" name="Straight Connector 101"/>
          <p:cNvCxnSpPr/>
          <p:nvPr/>
        </p:nvCxnSpPr>
        <p:spPr>
          <a:xfrm flipV="1">
            <a:off x="8697125" y="2037737"/>
            <a:ext cx="0" cy="781663"/>
          </a:xfrm>
          <a:prstGeom prst="line">
            <a:avLst/>
          </a:prstGeom>
          <a:noFill/>
          <a:ln w="50800" cap="flat" cmpd="sng" algn="ctr">
            <a:solidFill>
              <a:sysClr val="windowText" lastClr="000000"/>
            </a:solidFill>
            <a:prstDash val="solid"/>
            <a:miter lim="800000"/>
          </a:ln>
          <a:effectLst/>
        </p:spPr>
      </p:cxnSp>
      <p:sp>
        <p:nvSpPr>
          <p:cNvPr id="104" name="Rectangle 103"/>
          <p:cNvSpPr/>
          <p:nvPr/>
        </p:nvSpPr>
        <p:spPr>
          <a:xfrm>
            <a:off x="6019800" y="2209800"/>
            <a:ext cx="2880954" cy="760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a:t>Modern DRAM Types: Comparison to DDR3</a:t>
            </a:r>
            <a:endParaRPr lang="en-US" dirty="0"/>
          </a:p>
        </p:txBody>
      </p:sp>
      <p:sp>
        <p:nvSpPr>
          <p:cNvPr id="91" name="Content Placeholder 90"/>
          <p:cNvSpPr>
            <a:spLocks noGrp="1"/>
          </p:cNvSpPr>
          <p:nvPr>
            <p:ph idx="1"/>
          </p:nvPr>
        </p:nvSpPr>
        <p:spPr>
          <a:xfrm>
            <a:off x="5816272" y="810545"/>
            <a:ext cx="3175328" cy="5726782"/>
          </a:xfrm>
        </p:spPr>
        <p:txBody>
          <a:bodyPr/>
          <a:lstStyle/>
          <a:p>
            <a:r>
              <a:rPr lang="en-US" dirty="0"/>
              <a:t>Bank groups</a:t>
            </a:r>
          </a:p>
          <a:p>
            <a:endParaRPr lang="en-US" dirty="0"/>
          </a:p>
          <a:p>
            <a:endParaRPr lang="en-US" dirty="0"/>
          </a:p>
          <a:p>
            <a:endParaRPr lang="en-US" dirty="0"/>
          </a:p>
          <a:p>
            <a:endParaRPr lang="en-US" dirty="0"/>
          </a:p>
          <a:p>
            <a:endParaRPr lang="en-US" dirty="0"/>
          </a:p>
          <a:p>
            <a:r>
              <a:rPr lang="en-US" dirty="0"/>
              <a:t>3D-stacked DRAM</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281</a:t>
            </a:fld>
            <a:r>
              <a:rPr kumimoji="0" lang="en-US" altLang="en-US" sz="1200" b="0" i="0" u="none" strike="noStrike" kern="1200" cap="none" spc="0" normalizeH="0" baseline="0" noProof="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endPar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endParaRPr>
          </a:p>
        </p:txBody>
      </p:sp>
      <p:graphicFrame>
        <p:nvGraphicFramePr>
          <p:cNvPr id="5" name="Table 4"/>
          <p:cNvGraphicFramePr>
            <a:graphicFrameLocks noGrp="1"/>
          </p:cNvGraphicFramePr>
          <p:nvPr>
            <p:extLst/>
          </p:nvPr>
        </p:nvGraphicFramePr>
        <p:xfrm>
          <a:off x="152400" y="799783"/>
          <a:ext cx="5562600" cy="6156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865775044"/>
                    </a:ext>
                  </a:extLst>
                </a:gridCol>
                <a:gridCol w="1028700">
                  <a:extLst>
                    <a:ext uri="{9D8B030D-6E8A-4147-A177-3AD203B41FA5}">
                      <a16:colId xmlns:a16="http://schemas.microsoft.com/office/drawing/2014/main" val="2931050581"/>
                    </a:ext>
                  </a:extLst>
                </a:gridCol>
                <a:gridCol w="1028700">
                  <a:extLst>
                    <a:ext uri="{9D8B030D-6E8A-4147-A177-3AD203B41FA5}">
                      <a16:colId xmlns:a16="http://schemas.microsoft.com/office/drawing/2014/main" val="2480256659"/>
                    </a:ext>
                  </a:extLst>
                </a:gridCol>
                <a:gridCol w="1028700">
                  <a:extLst>
                    <a:ext uri="{9D8B030D-6E8A-4147-A177-3AD203B41FA5}">
                      <a16:colId xmlns:a16="http://schemas.microsoft.com/office/drawing/2014/main" val="3224697103"/>
                    </a:ext>
                  </a:extLst>
                </a:gridCol>
                <a:gridCol w="1028700">
                  <a:extLst>
                    <a:ext uri="{9D8B030D-6E8A-4147-A177-3AD203B41FA5}">
                      <a16:colId xmlns:a16="http://schemas.microsoft.com/office/drawing/2014/main" val="1389644233"/>
                    </a:ext>
                  </a:extLst>
                </a:gridCol>
              </a:tblGrid>
              <a:tr h="370840">
                <a:tc>
                  <a:txBody>
                    <a:bodyPr/>
                    <a:lstStyle/>
                    <a:p>
                      <a:pPr algn="ctr"/>
                      <a:r>
                        <a:rPr lang="en-US" sz="2200" dirty="0">
                          <a:latin typeface="Adobe Garamond Pro Bold" panose="02020702060506020403" pitchFamily="18" charset="0"/>
                        </a:rPr>
                        <a:t>DRAM Type</a:t>
                      </a:r>
                    </a:p>
                  </a:txBody>
                  <a:tcPr marL="0" marR="0" anchor="ctr"/>
                </a:tc>
                <a:tc>
                  <a:txBody>
                    <a:bodyPr/>
                    <a:lstStyle/>
                    <a:p>
                      <a:pPr algn="ctr"/>
                      <a:r>
                        <a:rPr lang="en-US" sz="2200" dirty="0">
                          <a:latin typeface="Adobe Garamond Pro Bold" panose="02020702060506020403" pitchFamily="18" charset="0"/>
                        </a:rPr>
                        <a:t>Banks per Rank</a:t>
                      </a:r>
                    </a:p>
                  </a:txBody>
                  <a:tcPr marL="0" marR="0" anchor="ctr"/>
                </a:tc>
                <a:tc>
                  <a:txBody>
                    <a:bodyPr/>
                    <a:lstStyle/>
                    <a:p>
                      <a:pPr algn="ctr"/>
                      <a:r>
                        <a:rPr lang="en-US" sz="2200" dirty="0">
                          <a:latin typeface="Adobe Garamond Pro Bold" panose="02020702060506020403" pitchFamily="18" charset="0"/>
                        </a:rPr>
                        <a:t>Bank Groups</a:t>
                      </a:r>
                    </a:p>
                  </a:txBody>
                  <a:tcPr marL="0" marR="0" anchor="ctr"/>
                </a:tc>
                <a:tc>
                  <a:txBody>
                    <a:bodyPr/>
                    <a:lstStyle/>
                    <a:p>
                      <a:pPr algn="ctr"/>
                      <a:r>
                        <a:rPr lang="en-US" sz="2200" dirty="0">
                          <a:latin typeface="Adobe Garamond Pro Bold" panose="02020702060506020403" pitchFamily="18" charset="0"/>
                        </a:rPr>
                        <a:t>3D-Stacked</a:t>
                      </a:r>
                    </a:p>
                  </a:txBody>
                  <a:tcPr marL="0" marR="0" anchor="ctr"/>
                </a:tc>
                <a:tc>
                  <a:txBody>
                    <a:bodyPr/>
                    <a:lstStyle/>
                    <a:p>
                      <a:pPr algn="ctr"/>
                      <a:r>
                        <a:rPr lang="en-US" sz="2200" dirty="0">
                          <a:latin typeface="Adobe Garamond Pro Bold" panose="02020702060506020403" pitchFamily="18" charset="0"/>
                        </a:rPr>
                        <a:t>Low-Power</a:t>
                      </a:r>
                    </a:p>
                  </a:txBody>
                  <a:tcPr marL="0" marR="0" anchor="ctr"/>
                </a:tc>
                <a:extLst>
                  <a:ext uri="{0D108BD9-81ED-4DB2-BD59-A6C34878D82A}">
                    <a16:rowId xmlns:a16="http://schemas.microsoft.com/office/drawing/2014/main" val="2686557727"/>
                  </a:ext>
                </a:extLst>
              </a:tr>
              <a:tr h="370840">
                <a:tc>
                  <a:txBody>
                    <a:bodyPr/>
                    <a:lstStyle/>
                    <a:p>
                      <a:pPr algn="ctr"/>
                      <a:r>
                        <a:rPr lang="en-US" sz="2200" b="1" dirty="0">
                          <a:latin typeface="Adobe Garamond Pro" panose="02020502060506020403" pitchFamily="18" charset="0"/>
                        </a:rPr>
                        <a:t>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928287677"/>
                  </a:ext>
                </a:extLst>
              </a:tr>
              <a:tr h="370840">
                <a:tc>
                  <a:txBody>
                    <a:bodyPr/>
                    <a:lstStyle/>
                    <a:p>
                      <a:pPr algn="ctr"/>
                      <a:r>
                        <a:rPr lang="en-US" sz="2200" b="1" dirty="0">
                          <a:latin typeface="Adobe Garamond Pro" panose="02020502060506020403" pitchFamily="18" charset="0"/>
                        </a:rPr>
                        <a:t>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758072128"/>
                  </a:ext>
                </a:extLst>
              </a:tr>
              <a:tr h="370840">
                <a:tc>
                  <a:txBody>
                    <a:bodyPr/>
                    <a:lstStyle/>
                    <a:p>
                      <a:pPr algn="ctr"/>
                      <a:r>
                        <a:rPr lang="en-US" sz="2200" b="1" dirty="0">
                          <a:latin typeface="Adobe Garamond Pro" panose="02020502060506020403" pitchFamily="18" charset="0"/>
                        </a:rPr>
                        <a:t>GDDR5</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63814981"/>
                  </a:ext>
                </a:extLst>
              </a:tr>
              <a:tr h="370840">
                <a:tc>
                  <a:txBody>
                    <a:bodyPr/>
                    <a:lstStyle/>
                    <a:p>
                      <a:pPr algn="ctr"/>
                      <a:r>
                        <a:rPr lang="en-US" sz="2200" b="1" dirty="0">
                          <a:latin typeface="Adobe Garamond Pro" panose="02020502060506020403" pitchFamily="18" charset="0"/>
                        </a:rPr>
                        <a:t>HBM</a:t>
                      </a:r>
                    </a:p>
                    <a:p>
                      <a:pPr algn="ctr"/>
                      <a:r>
                        <a:rPr lang="en-US" sz="1600" b="1" dirty="0">
                          <a:latin typeface="Adobe Garamond Pro" panose="02020502060506020403" pitchFamily="18" charset="0"/>
                        </a:rPr>
                        <a:t>High-Bandwidth Memory</a:t>
                      </a:r>
                      <a:endParaRPr lang="en-US" sz="2200" b="1" dirty="0">
                        <a:latin typeface="Adobe Garamond Pro" panose="02020502060506020403" pitchFamily="18" charset="0"/>
                      </a:endParaRP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3889831791"/>
                  </a:ext>
                </a:extLst>
              </a:tr>
              <a:tr h="370840">
                <a:tc>
                  <a:txBody>
                    <a:bodyPr/>
                    <a:lstStyle/>
                    <a:p>
                      <a:pPr algn="ctr"/>
                      <a:r>
                        <a:rPr lang="en-US" sz="2200" b="1" dirty="0">
                          <a:latin typeface="Adobe Garamond Pro" panose="02020502060506020403" pitchFamily="18" charset="0"/>
                        </a:rPr>
                        <a:t>HMC</a:t>
                      </a:r>
                    </a:p>
                    <a:p>
                      <a:pPr algn="ctr"/>
                      <a:r>
                        <a:rPr lang="en-US" sz="1600" b="1" dirty="0">
                          <a:latin typeface="Adobe Garamond Pro" panose="02020502060506020403" pitchFamily="18" charset="0"/>
                        </a:rPr>
                        <a:t>Hybrid Memory Cube</a:t>
                      </a:r>
                    </a:p>
                  </a:txBody>
                  <a:tcPr marL="0" marR="0" anchor="ctr"/>
                </a:tc>
                <a:tc>
                  <a:txBody>
                    <a:bodyPr/>
                    <a:lstStyle/>
                    <a:p>
                      <a:pPr algn="ctr"/>
                      <a:r>
                        <a:rPr lang="en-US" sz="2200" dirty="0">
                          <a:latin typeface="Adobe Garamond Pro" panose="02020502060506020403" pitchFamily="18" charset="0"/>
                        </a:rPr>
                        <a:t>256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93088369"/>
                  </a:ext>
                </a:extLst>
              </a:tr>
              <a:tr h="370840">
                <a:tc>
                  <a:txBody>
                    <a:bodyPr/>
                    <a:lstStyle/>
                    <a:p>
                      <a:pPr algn="ctr"/>
                      <a:r>
                        <a:rPr lang="en-US" sz="2200" b="1" dirty="0">
                          <a:latin typeface="Adobe Garamond Pro" panose="02020502060506020403" pitchFamily="18" charset="0"/>
                        </a:rPr>
                        <a:t>Wide I/O</a:t>
                      </a:r>
                    </a:p>
                  </a:txBody>
                  <a:tcPr marL="0" marR="0" anchor="ctr"/>
                </a:tc>
                <a:tc>
                  <a:txBody>
                    <a:bodyPr/>
                    <a:lstStyle/>
                    <a:p>
                      <a:pPr algn="ctr"/>
                      <a:r>
                        <a:rPr lang="en-US" sz="2200" dirty="0">
                          <a:latin typeface="Adobe Garamond Pro" panose="02020502060506020403" pitchFamily="18" charset="0"/>
                        </a:rPr>
                        <a:t>4</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556445875"/>
                  </a:ext>
                </a:extLst>
              </a:tr>
              <a:tr h="370840">
                <a:tc>
                  <a:txBody>
                    <a:bodyPr/>
                    <a:lstStyle/>
                    <a:p>
                      <a:pPr algn="ctr"/>
                      <a:r>
                        <a:rPr lang="en-US" sz="2200" b="1" dirty="0">
                          <a:latin typeface="Adobe Garamond Pro" panose="02020502060506020403" pitchFamily="18" charset="0"/>
                        </a:rPr>
                        <a:t>Wide I/O 2</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162054000"/>
                  </a:ext>
                </a:extLst>
              </a:tr>
              <a:tr h="370840">
                <a:tc>
                  <a:txBody>
                    <a:bodyPr/>
                    <a:lstStyle/>
                    <a:p>
                      <a:pPr algn="ctr"/>
                      <a:r>
                        <a:rPr lang="en-US" sz="2200" b="1" dirty="0">
                          <a:latin typeface="Adobe Garamond Pro" panose="02020502060506020403" pitchFamily="18" charset="0"/>
                        </a:rPr>
                        <a:t>LPDDR3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16714267"/>
                  </a:ext>
                </a:extLst>
              </a:tr>
              <a:tr h="370840">
                <a:tc>
                  <a:txBody>
                    <a:bodyPr/>
                    <a:lstStyle/>
                    <a:p>
                      <a:pPr algn="ctr"/>
                      <a:r>
                        <a:rPr lang="en-US" sz="2200" b="1" dirty="0">
                          <a:latin typeface="Adobe Garamond Pro" panose="02020502060506020403" pitchFamily="18" charset="0"/>
                        </a:rPr>
                        <a:t>LPDDR4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171935445"/>
                  </a:ext>
                </a:extLst>
              </a:tr>
            </a:tbl>
          </a:graphicData>
        </a:graphic>
      </p:graphicFrame>
      <p:grpSp>
        <p:nvGrpSpPr>
          <p:cNvPr id="6" name="Group 69"/>
          <p:cNvGrpSpPr>
            <a:grpSpLocks/>
          </p:cNvGrpSpPr>
          <p:nvPr/>
        </p:nvGrpSpPr>
        <p:grpSpPr bwMode="auto">
          <a:xfrm>
            <a:off x="5879301" y="4844990"/>
            <a:ext cx="2881312" cy="1420813"/>
            <a:chOff x="1842101" y="997913"/>
            <a:chExt cx="3904876" cy="2166871"/>
          </a:xfrm>
        </p:grpSpPr>
        <p:sp>
          <p:nvSpPr>
            <p:cNvPr id="7" name="Cube 6"/>
            <p:cNvSpPr/>
            <p:nvPr/>
          </p:nvSpPr>
          <p:spPr>
            <a:xfrm>
              <a:off x="3266359" y="2765304"/>
              <a:ext cx="2480618" cy="399480"/>
            </a:xfrm>
            <a:prstGeom prst="cube">
              <a:avLst>
                <a:gd name="adj" fmla="val 73368"/>
              </a:avLst>
            </a:prstGeom>
            <a:solidFill>
              <a:srgbClr val="5B9BD5">
                <a:lumMod val="75000"/>
              </a:srgbClr>
            </a:solidFill>
            <a:ln w="12700" cap="flat" cmpd="sng" algn="ctr">
              <a:solidFill>
                <a:srgbClr val="5B9BD5">
                  <a:lumMod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5"/>
            <p:cNvGrpSpPr>
              <a:grpSpLocks/>
            </p:cNvGrpSpPr>
            <p:nvPr/>
          </p:nvGrpSpPr>
          <p:grpSpPr bwMode="auto">
            <a:xfrm>
              <a:off x="3354072" y="2457854"/>
              <a:ext cx="2316193" cy="579542"/>
              <a:chOff x="1837263" y="785284"/>
              <a:chExt cx="1684869" cy="579542"/>
            </a:xfrm>
          </p:grpSpPr>
          <p:sp>
            <p:nvSpPr>
              <p:cNvPr id="54" name="Can 53"/>
              <p:cNvSpPr/>
              <p:nvPr/>
            </p:nvSpPr>
            <p:spPr>
              <a:xfrm>
                <a:off x="2125589" y="785258"/>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Can 54"/>
              <p:cNvSpPr/>
              <p:nvPr/>
            </p:nvSpPr>
            <p:spPr>
              <a:xfrm>
                <a:off x="2565362" y="785258"/>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Can 55"/>
              <p:cNvSpPr/>
              <p:nvPr/>
            </p:nvSpPr>
            <p:spPr>
              <a:xfrm>
                <a:off x="3005135" y="785258"/>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Can 56"/>
              <p:cNvSpPr/>
              <p:nvPr/>
            </p:nvSpPr>
            <p:spPr>
              <a:xfrm>
                <a:off x="3444908" y="785258"/>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Can 57"/>
              <p:cNvSpPr/>
              <p:nvPr/>
            </p:nvSpPr>
            <p:spPr>
              <a:xfrm>
                <a:off x="1981606" y="891786"/>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Can 58"/>
              <p:cNvSpPr/>
              <p:nvPr/>
            </p:nvSpPr>
            <p:spPr>
              <a:xfrm>
                <a:off x="2421380" y="891786"/>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Can 59"/>
              <p:cNvSpPr/>
              <p:nvPr/>
            </p:nvSpPr>
            <p:spPr>
              <a:xfrm>
                <a:off x="2861152" y="891786"/>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Can 60"/>
              <p:cNvSpPr/>
              <p:nvPr/>
            </p:nvSpPr>
            <p:spPr>
              <a:xfrm>
                <a:off x="3300925" y="891786"/>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Can 61"/>
              <p:cNvSpPr/>
              <p:nvPr/>
            </p:nvSpPr>
            <p:spPr>
              <a:xfrm>
                <a:off x="1837624" y="998313"/>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Can 62"/>
              <p:cNvSpPr/>
              <p:nvPr/>
            </p:nvSpPr>
            <p:spPr>
              <a:xfrm>
                <a:off x="2277397" y="998313"/>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Can 63"/>
              <p:cNvSpPr/>
              <p:nvPr/>
            </p:nvSpPr>
            <p:spPr>
              <a:xfrm>
                <a:off x="2717169" y="998313"/>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Can 64"/>
              <p:cNvSpPr/>
              <p:nvPr/>
            </p:nvSpPr>
            <p:spPr>
              <a:xfrm>
                <a:off x="3156943" y="998313"/>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 name="Cube 8"/>
            <p:cNvSpPr/>
            <p:nvPr/>
          </p:nvSpPr>
          <p:spPr>
            <a:xfrm>
              <a:off x="3266359" y="2312563"/>
              <a:ext cx="2480618" cy="397058"/>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9"/>
            <p:cNvGrpSpPr>
              <a:grpSpLocks/>
            </p:cNvGrpSpPr>
            <p:nvPr/>
          </p:nvGrpSpPr>
          <p:grpSpPr bwMode="auto">
            <a:xfrm>
              <a:off x="3354072" y="2004253"/>
              <a:ext cx="2316193" cy="579542"/>
              <a:chOff x="1837263" y="785284"/>
              <a:chExt cx="1684869" cy="579542"/>
            </a:xfrm>
          </p:grpSpPr>
          <p:sp>
            <p:nvSpPr>
              <p:cNvPr id="42" name="Can 41"/>
              <p:cNvSpPr/>
              <p:nvPr/>
            </p:nvSpPr>
            <p:spPr>
              <a:xfrm>
                <a:off x="2125589" y="786115"/>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Can 42"/>
              <p:cNvSpPr/>
              <p:nvPr/>
            </p:nvSpPr>
            <p:spPr>
              <a:xfrm>
                <a:off x="2565362" y="786115"/>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Can 43"/>
              <p:cNvSpPr/>
              <p:nvPr/>
            </p:nvSpPr>
            <p:spPr>
              <a:xfrm>
                <a:off x="3005135" y="786115"/>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Can 44"/>
              <p:cNvSpPr/>
              <p:nvPr/>
            </p:nvSpPr>
            <p:spPr>
              <a:xfrm>
                <a:off x="3444908" y="786115"/>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Can 45"/>
              <p:cNvSpPr/>
              <p:nvPr/>
            </p:nvSpPr>
            <p:spPr>
              <a:xfrm>
                <a:off x="1981606" y="892643"/>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Can 46"/>
              <p:cNvSpPr/>
              <p:nvPr/>
            </p:nvSpPr>
            <p:spPr>
              <a:xfrm>
                <a:off x="2421380" y="892643"/>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Can 47"/>
              <p:cNvSpPr/>
              <p:nvPr/>
            </p:nvSpPr>
            <p:spPr>
              <a:xfrm>
                <a:off x="2861152" y="892643"/>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Can 48"/>
              <p:cNvSpPr/>
              <p:nvPr/>
            </p:nvSpPr>
            <p:spPr>
              <a:xfrm>
                <a:off x="3300925" y="892643"/>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Can 49"/>
              <p:cNvSpPr/>
              <p:nvPr/>
            </p:nvSpPr>
            <p:spPr>
              <a:xfrm>
                <a:off x="1837624" y="999170"/>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Can 50"/>
              <p:cNvSpPr/>
              <p:nvPr/>
            </p:nvSpPr>
            <p:spPr>
              <a:xfrm>
                <a:off x="2277397" y="999170"/>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Can 51"/>
              <p:cNvSpPr/>
              <p:nvPr/>
            </p:nvSpPr>
            <p:spPr>
              <a:xfrm>
                <a:off x="2717169" y="999170"/>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Can 52"/>
              <p:cNvSpPr/>
              <p:nvPr/>
            </p:nvSpPr>
            <p:spPr>
              <a:xfrm>
                <a:off x="3156943" y="999170"/>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1" name="Cube 10"/>
            <p:cNvSpPr/>
            <p:nvPr/>
          </p:nvSpPr>
          <p:spPr>
            <a:xfrm>
              <a:off x="3266359" y="1854977"/>
              <a:ext cx="2480618" cy="397058"/>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33"/>
            <p:cNvGrpSpPr>
              <a:grpSpLocks/>
            </p:cNvGrpSpPr>
            <p:nvPr/>
          </p:nvGrpSpPr>
          <p:grpSpPr bwMode="auto">
            <a:xfrm>
              <a:off x="3354072" y="1545785"/>
              <a:ext cx="2316193" cy="579542"/>
              <a:chOff x="1837263" y="785284"/>
              <a:chExt cx="1684869" cy="579542"/>
            </a:xfrm>
          </p:grpSpPr>
          <p:sp>
            <p:nvSpPr>
              <p:cNvPr id="30" name="Can 29"/>
              <p:cNvSpPr/>
              <p:nvPr/>
            </p:nvSpPr>
            <p:spPr>
              <a:xfrm>
                <a:off x="2125589" y="784578"/>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Can 30"/>
              <p:cNvSpPr/>
              <p:nvPr/>
            </p:nvSpPr>
            <p:spPr>
              <a:xfrm>
                <a:off x="2565362" y="784578"/>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Can 31"/>
              <p:cNvSpPr/>
              <p:nvPr/>
            </p:nvSpPr>
            <p:spPr>
              <a:xfrm>
                <a:off x="3005135" y="784578"/>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Can 32"/>
              <p:cNvSpPr/>
              <p:nvPr/>
            </p:nvSpPr>
            <p:spPr>
              <a:xfrm>
                <a:off x="3444908" y="784578"/>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Can 33"/>
              <p:cNvSpPr/>
              <p:nvPr/>
            </p:nvSpPr>
            <p:spPr>
              <a:xfrm>
                <a:off x="1981606" y="891105"/>
                <a:ext cx="76687"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Can 34"/>
              <p:cNvSpPr/>
              <p:nvPr/>
            </p:nvSpPr>
            <p:spPr>
              <a:xfrm>
                <a:off x="2421380" y="891105"/>
                <a:ext cx="76686"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Can 35"/>
              <p:cNvSpPr/>
              <p:nvPr/>
            </p:nvSpPr>
            <p:spPr>
              <a:xfrm>
                <a:off x="2861152" y="891105"/>
                <a:ext cx="76687"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Can 36"/>
              <p:cNvSpPr/>
              <p:nvPr/>
            </p:nvSpPr>
            <p:spPr>
              <a:xfrm>
                <a:off x="3300925" y="891105"/>
                <a:ext cx="76686"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Can 37"/>
              <p:cNvSpPr/>
              <p:nvPr/>
            </p:nvSpPr>
            <p:spPr>
              <a:xfrm>
                <a:off x="1837624" y="1000055"/>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Can 38"/>
              <p:cNvSpPr/>
              <p:nvPr/>
            </p:nvSpPr>
            <p:spPr>
              <a:xfrm>
                <a:off x="2277397" y="1000055"/>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Can 39"/>
              <p:cNvSpPr/>
              <p:nvPr/>
            </p:nvSpPr>
            <p:spPr>
              <a:xfrm>
                <a:off x="2717169" y="1000055"/>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Can 40"/>
              <p:cNvSpPr/>
              <p:nvPr/>
            </p:nvSpPr>
            <p:spPr>
              <a:xfrm>
                <a:off x="3156943" y="1000055"/>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3" name="Cube 12"/>
            <p:cNvSpPr/>
            <p:nvPr/>
          </p:nvSpPr>
          <p:spPr>
            <a:xfrm>
              <a:off x="3266359" y="1399813"/>
              <a:ext cx="2480618" cy="399480"/>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47"/>
            <p:cNvGrpSpPr>
              <a:grpSpLocks/>
            </p:cNvGrpSpPr>
            <p:nvPr/>
          </p:nvGrpSpPr>
          <p:grpSpPr bwMode="auto">
            <a:xfrm>
              <a:off x="3354072" y="1092184"/>
              <a:ext cx="2316193" cy="579542"/>
              <a:chOff x="1837263" y="785284"/>
              <a:chExt cx="1684869" cy="579542"/>
            </a:xfrm>
          </p:grpSpPr>
          <p:sp>
            <p:nvSpPr>
              <p:cNvPr id="18" name="Can 17"/>
              <p:cNvSpPr/>
              <p:nvPr/>
            </p:nvSpPr>
            <p:spPr>
              <a:xfrm>
                <a:off x="2125589" y="785437"/>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Can 18"/>
              <p:cNvSpPr/>
              <p:nvPr/>
            </p:nvSpPr>
            <p:spPr>
              <a:xfrm>
                <a:off x="2565362" y="785437"/>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Can 19"/>
              <p:cNvSpPr/>
              <p:nvPr/>
            </p:nvSpPr>
            <p:spPr>
              <a:xfrm>
                <a:off x="3005135" y="785437"/>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Can 20"/>
              <p:cNvSpPr/>
              <p:nvPr/>
            </p:nvSpPr>
            <p:spPr>
              <a:xfrm>
                <a:off x="3444908" y="785437"/>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Can 21"/>
              <p:cNvSpPr/>
              <p:nvPr/>
            </p:nvSpPr>
            <p:spPr>
              <a:xfrm>
                <a:off x="1981606" y="891964"/>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Can 22"/>
              <p:cNvSpPr/>
              <p:nvPr/>
            </p:nvSpPr>
            <p:spPr>
              <a:xfrm>
                <a:off x="2421380" y="891964"/>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Can 23"/>
              <p:cNvSpPr/>
              <p:nvPr/>
            </p:nvSpPr>
            <p:spPr>
              <a:xfrm>
                <a:off x="2861152" y="891964"/>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Can 24"/>
              <p:cNvSpPr/>
              <p:nvPr/>
            </p:nvSpPr>
            <p:spPr>
              <a:xfrm>
                <a:off x="3300925" y="891964"/>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Can 25"/>
              <p:cNvSpPr/>
              <p:nvPr/>
            </p:nvSpPr>
            <p:spPr>
              <a:xfrm>
                <a:off x="1837624" y="998492"/>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Can 26"/>
              <p:cNvSpPr/>
              <p:nvPr/>
            </p:nvSpPr>
            <p:spPr>
              <a:xfrm>
                <a:off x="2277397" y="998492"/>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Can 27"/>
              <p:cNvSpPr/>
              <p:nvPr/>
            </p:nvSpPr>
            <p:spPr>
              <a:xfrm>
                <a:off x="2717169" y="998492"/>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Can 28"/>
              <p:cNvSpPr/>
              <p:nvPr/>
            </p:nvSpPr>
            <p:spPr>
              <a:xfrm>
                <a:off x="3156943" y="998492"/>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5" name="Cube 14"/>
            <p:cNvSpPr/>
            <p:nvPr/>
          </p:nvSpPr>
          <p:spPr>
            <a:xfrm>
              <a:off x="3266359" y="997913"/>
              <a:ext cx="2480618" cy="399480"/>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Left Brace 15"/>
            <p:cNvSpPr/>
            <p:nvPr/>
          </p:nvSpPr>
          <p:spPr>
            <a:xfrm>
              <a:off x="3051214" y="1305392"/>
              <a:ext cx="176419" cy="1384860"/>
            </a:xfrm>
            <a:prstGeom prst="leftBrace">
              <a:avLst>
                <a:gd name="adj1" fmla="val 112417"/>
                <a:gd name="adj2" fmla="val 50335"/>
              </a:avLst>
            </a:prstGeom>
            <a:noFill/>
            <a:ln w="28575" cap="flat" cmpd="sng" algn="ctr">
              <a:solidFill>
                <a:schemeClr val="accent3">
                  <a:lumMod val="75000"/>
                </a:scheme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1842101" y="1620132"/>
              <a:ext cx="1174690" cy="754736"/>
            </a:xfrm>
            <a:prstGeom prst="rect">
              <a:avLst/>
            </a:prstGeom>
            <a:solidFill>
              <a:sysClr val="window" lastClr="FFFFFF"/>
            </a:solidFill>
          </p:spPr>
          <p:txBody>
            <a:bodyPr lIns="0" rIns="0" bIns="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Memory</a:t>
              </a:r>
              <a:b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br>
              <a: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Layers</a:t>
              </a:r>
            </a:p>
          </p:txBody>
        </p:sp>
      </p:grpSp>
      <p:grpSp>
        <p:nvGrpSpPr>
          <p:cNvPr id="66" name="Group 65"/>
          <p:cNvGrpSpPr/>
          <p:nvPr/>
        </p:nvGrpSpPr>
        <p:grpSpPr>
          <a:xfrm>
            <a:off x="6827037" y="4021907"/>
            <a:ext cx="1933576" cy="1004852"/>
            <a:chOff x="3515527" y="3130461"/>
            <a:chExt cx="1933576" cy="1004852"/>
          </a:xfrm>
        </p:grpSpPr>
        <p:sp>
          <p:nvSpPr>
            <p:cNvPr id="67" name="TextBox 66"/>
            <p:cNvSpPr txBox="1"/>
            <p:nvPr/>
          </p:nvSpPr>
          <p:spPr bwMode="auto">
            <a:xfrm>
              <a:off x="3515527" y="3130461"/>
              <a:ext cx="1933576" cy="784830"/>
            </a:xfrm>
            <a:prstGeom prst="rect">
              <a:avLst/>
            </a:prstGeom>
            <a:noFill/>
          </p:spPr>
          <p:txBody>
            <a:bodyPr wrap="square" lIns="0" tIns="0" rIns="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0" i="1" u="none" strike="noStrike" kern="1200" cap="none" spc="-100" normalizeH="0" baseline="0" noProof="0" dirty="0">
                  <a:ln>
                    <a:noFill/>
                  </a:ln>
                  <a:solidFill>
                    <a:prstClr val="white">
                      <a:lumMod val="50000"/>
                    </a:prstClr>
                  </a:solidFill>
                  <a:effectLst/>
                  <a:uLnTx/>
                  <a:uFillTx/>
                  <a:latin typeface="Calibri" panose="020F0502020204030204"/>
                  <a:ea typeface="+mn-ea"/>
                  <a:cs typeface="+mn-cs"/>
                </a:rPr>
                <a:t>high bandwidth </a:t>
              </a:r>
              <a:r>
                <a:rPr kumimoji="0" lang="en-US" sz="2000" b="0" i="0" u="none" strike="noStrike" kern="1200" cap="none" spc="-100" normalizeH="0" baseline="0" noProof="0" dirty="0">
                  <a:ln>
                    <a:noFill/>
                  </a:ln>
                  <a:solidFill>
                    <a:prstClr val="white">
                      <a:lumMod val="50000"/>
                    </a:prstClr>
                  </a:solidFill>
                  <a:effectLst/>
                  <a:uLnTx/>
                  <a:uFillTx/>
                  <a:latin typeface="Calibri" panose="020F0502020204030204"/>
                  <a:ea typeface="+mn-ea"/>
                  <a:cs typeface="+mn-cs"/>
                </a:rPr>
                <a:t>with</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Through-Silicon</a:t>
              </a:r>
              <a:b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en-US" sz="2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Vias</a:t>
              </a:r>
              <a: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(TSVs)</a:t>
              </a:r>
            </a:p>
          </p:txBody>
        </p:sp>
        <p:cxnSp>
          <p:nvCxnSpPr>
            <p:cNvPr id="68" name="Curved Connector 67"/>
            <p:cNvCxnSpPr>
              <a:cxnSpLocks noChangeShapeType="1"/>
              <a:stCxn id="67" idx="3"/>
              <a:endCxn id="21" idx="4"/>
            </p:cNvCxnSpPr>
            <p:nvPr/>
          </p:nvCxnSpPr>
          <p:spPr bwMode="auto">
            <a:xfrm flipH="1">
              <a:off x="5391953" y="3522876"/>
              <a:ext cx="57150" cy="612437"/>
            </a:xfrm>
            <a:prstGeom prst="curvedConnector3">
              <a:avLst>
                <a:gd name="adj1" fmla="val -400000"/>
              </a:avLst>
            </a:prstGeom>
            <a:noFill/>
            <a:ln w="38100" algn="ctr">
              <a:solidFill>
                <a:schemeClr val="bg1">
                  <a:lumMod val="50000"/>
                </a:schemeClr>
              </a:solidFill>
              <a:miter lim="800000"/>
              <a:headEnd/>
              <a:tailEnd type="triangle" w="med" len="med"/>
            </a:ln>
            <a:extLst>
              <a:ext uri="{909E8E84-426E-40DD-AFC4-6F175D3DCCD1}">
                <a14:hiddenFill xmlns:a14="http://schemas.microsoft.com/office/drawing/2010/main">
                  <a:noFill/>
                </a14:hiddenFill>
              </a:ext>
            </a:extLst>
          </p:spPr>
        </p:cxnSp>
      </p:grpSp>
      <p:sp>
        <p:nvSpPr>
          <p:cNvPr id="69" name="TextBox 68"/>
          <p:cNvSpPr txBox="1"/>
          <p:nvPr/>
        </p:nvSpPr>
        <p:spPr bwMode="auto">
          <a:xfrm>
            <a:off x="6644046" y="6229290"/>
            <a:ext cx="2256708" cy="400110"/>
          </a:xfrm>
          <a:prstGeom prst="rect">
            <a:avLst/>
          </a:prstGeom>
          <a:noFill/>
        </p:spPr>
        <p:txBody>
          <a:bodyPr wrap="non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dedicated</a:t>
            </a:r>
            <a:r>
              <a:rPr kumimoji="0" lang="en-US" sz="20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Logic Layer</a:t>
            </a:r>
          </a:p>
        </p:txBody>
      </p:sp>
      <p:sp>
        <p:nvSpPr>
          <p:cNvPr id="80" name="Rectangle 79"/>
          <p:cNvSpPr/>
          <p:nvPr/>
        </p:nvSpPr>
        <p:spPr>
          <a:xfrm>
            <a:off x="76200" y="2336145"/>
            <a:ext cx="5663872" cy="837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80"/>
          <p:cNvSpPr/>
          <p:nvPr/>
        </p:nvSpPr>
        <p:spPr>
          <a:xfrm>
            <a:off x="76200" y="3173852"/>
            <a:ext cx="5663872" cy="1828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p:cNvSpPr/>
          <p:nvPr/>
        </p:nvSpPr>
        <p:spPr>
          <a:xfrm>
            <a:off x="76200" y="4973156"/>
            <a:ext cx="5663872" cy="1808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83" name="Table 82"/>
          <p:cNvGraphicFramePr>
            <a:graphicFrameLocks noGrp="1"/>
          </p:cNvGraphicFramePr>
          <p:nvPr>
            <p:extLst/>
          </p:nvPr>
        </p:nvGraphicFramePr>
        <p:xfrm>
          <a:off x="152400" y="799783"/>
          <a:ext cx="5562600" cy="6156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865775044"/>
                    </a:ext>
                  </a:extLst>
                </a:gridCol>
                <a:gridCol w="1028700">
                  <a:extLst>
                    <a:ext uri="{9D8B030D-6E8A-4147-A177-3AD203B41FA5}">
                      <a16:colId xmlns:a16="http://schemas.microsoft.com/office/drawing/2014/main" val="2931050581"/>
                    </a:ext>
                  </a:extLst>
                </a:gridCol>
                <a:gridCol w="1028700">
                  <a:extLst>
                    <a:ext uri="{9D8B030D-6E8A-4147-A177-3AD203B41FA5}">
                      <a16:colId xmlns:a16="http://schemas.microsoft.com/office/drawing/2014/main" val="2480256659"/>
                    </a:ext>
                  </a:extLst>
                </a:gridCol>
                <a:gridCol w="1028700">
                  <a:extLst>
                    <a:ext uri="{9D8B030D-6E8A-4147-A177-3AD203B41FA5}">
                      <a16:colId xmlns:a16="http://schemas.microsoft.com/office/drawing/2014/main" val="3224697103"/>
                    </a:ext>
                  </a:extLst>
                </a:gridCol>
                <a:gridCol w="1028700">
                  <a:extLst>
                    <a:ext uri="{9D8B030D-6E8A-4147-A177-3AD203B41FA5}">
                      <a16:colId xmlns:a16="http://schemas.microsoft.com/office/drawing/2014/main" val="1389644233"/>
                    </a:ext>
                  </a:extLst>
                </a:gridCol>
              </a:tblGrid>
              <a:tr h="370840">
                <a:tc>
                  <a:txBody>
                    <a:bodyPr/>
                    <a:lstStyle/>
                    <a:p>
                      <a:pPr algn="ctr"/>
                      <a:r>
                        <a:rPr lang="en-US" sz="2200" dirty="0">
                          <a:latin typeface="Adobe Garamond Pro Bold" panose="02020702060506020403" pitchFamily="18" charset="0"/>
                        </a:rPr>
                        <a:t>DRAM Type</a:t>
                      </a:r>
                    </a:p>
                  </a:txBody>
                  <a:tcPr marL="0" marR="0" anchor="ctr"/>
                </a:tc>
                <a:tc>
                  <a:txBody>
                    <a:bodyPr/>
                    <a:lstStyle/>
                    <a:p>
                      <a:pPr algn="ctr"/>
                      <a:r>
                        <a:rPr lang="en-US" sz="2200" dirty="0">
                          <a:latin typeface="Adobe Garamond Pro Bold" panose="02020702060506020403" pitchFamily="18" charset="0"/>
                        </a:rPr>
                        <a:t>Banks per Rank</a:t>
                      </a:r>
                    </a:p>
                  </a:txBody>
                  <a:tcPr marL="0" marR="0" anchor="ctr"/>
                </a:tc>
                <a:tc>
                  <a:txBody>
                    <a:bodyPr/>
                    <a:lstStyle/>
                    <a:p>
                      <a:pPr algn="ctr"/>
                      <a:r>
                        <a:rPr lang="en-US" sz="2200" dirty="0">
                          <a:latin typeface="Adobe Garamond Pro Bold" panose="02020702060506020403" pitchFamily="18" charset="0"/>
                        </a:rPr>
                        <a:t>Bank Groups</a:t>
                      </a:r>
                    </a:p>
                  </a:txBody>
                  <a:tcPr marL="0" marR="0" anchor="ctr"/>
                </a:tc>
                <a:tc>
                  <a:txBody>
                    <a:bodyPr/>
                    <a:lstStyle/>
                    <a:p>
                      <a:pPr algn="ctr"/>
                      <a:r>
                        <a:rPr lang="en-US" sz="2200" dirty="0">
                          <a:latin typeface="Adobe Garamond Pro Bold" panose="02020702060506020403" pitchFamily="18" charset="0"/>
                        </a:rPr>
                        <a:t>3D-Stacked</a:t>
                      </a:r>
                    </a:p>
                  </a:txBody>
                  <a:tcPr marL="0" marR="0" anchor="ctr"/>
                </a:tc>
                <a:tc>
                  <a:txBody>
                    <a:bodyPr/>
                    <a:lstStyle/>
                    <a:p>
                      <a:pPr algn="ctr"/>
                      <a:r>
                        <a:rPr lang="en-US" sz="2200" dirty="0">
                          <a:latin typeface="Adobe Garamond Pro Bold" panose="02020702060506020403" pitchFamily="18" charset="0"/>
                        </a:rPr>
                        <a:t>Low-Power</a:t>
                      </a:r>
                    </a:p>
                  </a:txBody>
                  <a:tcPr marL="0" marR="0" anchor="ctr"/>
                </a:tc>
                <a:extLst>
                  <a:ext uri="{0D108BD9-81ED-4DB2-BD59-A6C34878D82A}">
                    <a16:rowId xmlns:a16="http://schemas.microsoft.com/office/drawing/2014/main" val="2686557727"/>
                  </a:ext>
                </a:extLst>
              </a:tr>
              <a:tr h="370840">
                <a:tc>
                  <a:txBody>
                    <a:bodyPr/>
                    <a:lstStyle/>
                    <a:p>
                      <a:pPr algn="ctr"/>
                      <a:r>
                        <a:rPr lang="en-US" sz="2200" b="1" dirty="0">
                          <a:latin typeface="Adobe Garamond Pro" panose="02020502060506020403" pitchFamily="18" charset="0"/>
                        </a:rPr>
                        <a:t>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928287677"/>
                  </a:ext>
                </a:extLst>
              </a:tr>
              <a:tr h="370840">
                <a:tc>
                  <a:txBody>
                    <a:bodyPr/>
                    <a:lstStyle/>
                    <a:p>
                      <a:pPr algn="ctr"/>
                      <a:r>
                        <a:rPr lang="en-US" sz="2200" b="1" dirty="0">
                          <a:latin typeface="Adobe Garamond Pro" panose="02020502060506020403" pitchFamily="18" charset="0"/>
                        </a:rPr>
                        <a:t>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758072128"/>
                  </a:ext>
                </a:extLst>
              </a:tr>
              <a:tr h="370840">
                <a:tc>
                  <a:txBody>
                    <a:bodyPr/>
                    <a:lstStyle/>
                    <a:p>
                      <a:pPr algn="ctr"/>
                      <a:r>
                        <a:rPr lang="en-US" sz="2200" b="1" dirty="0">
                          <a:latin typeface="Adobe Garamond Pro" panose="02020502060506020403" pitchFamily="18" charset="0"/>
                        </a:rPr>
                        <a:t>GDDR5</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63814981"/>
                  </a:ext>
                </a:extLst>
              </a:tr>
              <a:tr h="370840">
                <a:tc>
                  <a:txBody>
                    <a:bodyPr/>
                    <a:lstStyle/>
                    <a:p>
                      <a:pPr algn="ctr"/>
                      <a:r>
                        <a:rPr lang="en-US" sz="2200" b="1" dirty="0">
                          <a:latin typeface="Adobe Garamond Pro" panose="02020502060506020403" pitchFamily="18" charset="0"/>
                        </a:rPr>
                        <a:t>HBM</a:t>
                      </a:r>
                    </a:p>
                    <a:p>
                      <a:pPr algn="ctr"/>
                      <a:r>
                        <a:rPr lang="en-US" sz="1600" b="1" dirty="0">
                          <a:latin typeface="Adobe Garamond Pro" panose="02020502060506020403" pitchFamily="18" charset="0"/>
                        </a:rPr>
                        <a:t>High-Bandwidth Memory</a:t>
                      </a:r>
                      <a:endParaRPr lang="en-US" sz="2200" b="1" dirty="0">
                        <a:latin typeface="Adobe Garamond Pro" panose="02020502060506020403" pitchFamily="18" charset="0"/>
                      </a:endParaRP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3889831791"/>
                  </a:ext>
                </a:extLst>
              </a:tr>
              <a:tr h="370840">
                <a:tc>
                  <a:txBody>
                    <a:bodyPr/>
                    <a:lstStyle/>
                    <a:p>
                      <a:pPr algn="ctr"/>
                      <a:r>
                        <a:rPr lang="en-US" sz="2200" b="1" dirty="0">
                          <a:latin typeface="Adobe Garamond Pro" panose="02020502060506020403" pitchFamily="18" charset="0"/>
                        </a:rPr>
                        <a:t>HMC</a:t>
                      </a:r>
                    </a:p>
                    <a:p>
                      <a:pPr algn="ctr"/>
                      <a:r>
                        <a:rPr lang="en-US" sz="1600" b="1" dirty="0">
                          <a:latin typeface="Adobe Garamond Pro" panose="02020502060506020403" pitchFamily="18" charset="0"/>
                        </a:rPr>
                        <a:t>Hybrid Memory Cube</a:t>
                      </a:r>
                    </a:p>
                  </a:txBody>
                  <a:tcPr marL="0" marR="0" anchor="ctr"/>
                </a:tc>
                <a:tc>
                  <a:txBody>
                    <a:bodyPr/>
                    <a:lstStyle/>
                    <a:p>
                      <a:pPr algn="ctr"/>
                      <a:r>
                        <a:rPr lang="en-US" sz="2200" dirty="0">
                          <a:latin typeface="Adobe Garamond Pro" panose="02020502060506020403" pitchFamily="18" charset="0"/>
                        </a:rPr>
                        <a:t>256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93088369"/>
                  </a:ext>
                </a:extLst>
              </a:tr>
              <a:tr h="370840">
                <a:tc>
                  <a:txBody>
                    <a:bodyPr/>
                    <a:lstStyle/>
                    <a:p>
                      <a:pPr algn="ctr"/>
                      <a:r>
                        <a:rPr lang="en-US" sz="2200" b="1" dirty="0">
                          <a:latin typeface="Adobe Garamond Pro" panose="02020502060506020403" pitchFamily="18" charset="0"/>
                        </a:rPr>
                        <a:t>Wide I/O</a:t>
                      </a:r>
                    </a:p>
                  </a:txBody>
                  <a:tcPr marL="0" marR="0" anchor="ctr"/>
                </a:tc>
                <a:tc>
                  <a:txBody>
                    <a:bodyPr/>
                    <a:lstStyle/>
                    <a:p>
                      <a:pPr algn="ctr"/>
                      <a:r>
                        <a:rPr lang="en-US" sz="2200" dirty="0">
                          <a:latin typeface="Adobe Garamond Pro" panose="02020502060506020403" pitchFamily="18" charset="0"/>
                        </a:rPr>
                        <a:t>4</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556445875"/>
                  </a:ext>
                </a:extLst>
              </a:tr>
              <a:tr h="370840">
                <a:tc>
                  <a:txBody>
                    <a:bodyPr/>
                    <a:lstStyle/>
                    <a:p>
                      <a:pPr algn="ctr"/>
                      <a:r>
                        <a:rPr lang="en-US" sz="2200" b="1" dirty="0">
                          <a:latin typeface="Adobe Garamond Pro" panose="02020502060506020403" pitchFamily="18" charset="0"/>
                        </a:rPr>
                        <a:t>Wide I/O 2</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162054000"/>
                  </a:ext>
                </a:extLst>
              </a:tr>
              <a:tr h="370840">
                <a:tc>
                  <a:txBody>
                    <a:bodyPr/>
                    <a:lstStyle/>
                    <a:p>
                      <a:pPr algn="ctr"/>
                      <a:r>
                        <a:rPr lang="en-US" sz="2200" b="1" dirty="0">
                          <a:latin typeface="Adobe Garamond Pro" panose="02020502060506020403" pitchFamily="18" charset="0"/>
                        </a:rPr>
                        <a:t>LPDDR3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16714267"/>
                  </a:ext>
                </a:extLst>
              </a:tr>
              <a:tr h="370840">
                <a:tc>
                  <a:txBody>
                    <a:bodyPr/>
                    <a:lstStyle/>
                    <a:p>
                      <a:pPr algn="ctr"/>
                      <a:r>
                        <a:rPr lang="en-US" sz="2200" b="1" dirty="0">
                          <a:latin typeface="Adobe Garamond Pro" panose="02020502060506020403" pitchFamily="18" charset="0"/>
                        </a:rPr>
                        <a:t>LPDDR4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171935445"/>
                  </a:ext>
                </a:extLst>
              </a:tr>
            </a:tbl>
          </a:graphicData>
        </a:graphic>
      </p:graphicFrame>
      <p:cxnSp>
        <p:nvCxnSpPr>
          <p:cNvPr id="92" name="Straight Connector 91"/>
          <p:cNvCxnSpPr/>
          <p:nvPr/>
        </p:nvCxnSpPr>
        <p:spPr>
          <a:xfrm>
            <a:off x="5841344" y="2819400"/>
            <a:ext cx="3207918" cy="0"/>
          </a:xfrm>
          <a:prstGeom prst="line">
            <a:avLst/>
          </a:prstGeom>
          <a:noFill/>
          <a:ln w="50800" cap="flat" cmpd="sng" algn="ctr">
            <a:solidFill>
              <a:sysClr val="windowText" lastClr="000000"/>
            </a:solidFill>
            <a:prstDash val="solid"/>
            <a:miter lim="800000"/>
          </a:ln>
          <a:effectLst/>
        </p:spPr>
      </p:cxnSp>
      <p:sp>
        <p:nvSpPr>
          <p:cNvPr id="93" name="Rounded Rectangle 92"/>
          <p:cNvSpPr/>
          <p:nvPr/>
        </p:nvSpPr>
        <p:spPr>
          <a:xfrm>
            <a:off x="5841344" y="1307394"/>
            <a:ext cx="1538759" cy="1191930"/>
          </a:xfrm>
          <a:prstGeom prst="roundRect">
            <a:avLst>
              <a:gd name="adj" fmla="val 6768"/>
            </a:avLst>
          </a:prstGeom>
          <a:solidFill>
            <a:schemeClr val="accent3">
              <a:lumMod val="20000"/>
              <a:lumOff val="80000"/>
            </a:schemeClr>
          </a:solidFill>
          <a:ln w="12700" cap="flat" cmpd="sng" algn="ctr">
            <a:solidFill>
              <a:schemeClr val="tx1">
                <a:lumMod val="75000"/>
                <a:lumOff val="25000"/>
              </a:schemeClr>
            </a:solidFill>
            <a:prstDash val="lgDash"/>
            <a:miter lim="800000"/>
          </a:ln>
          <a:effectLst/>
        </p:spPr>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Bank Group</a:t>
            </a:r>
          </a:p>
        </p:txBody>
      </p:sp>
      <p:sp>
        <p:nvSpPr>
          <p:cNvPr id="94" name="Rounded Rectangle 93"/>
          <p:cNvSpPr/>
          <p:nvPr/>
        </p:nvSpPr>
        <p:spPr>
          <a:xfrm>
            <a:off x="7510503" y="1307394"/>
            <a:ext cx="1538759" cy="1191930"/>
          </a:xfrm>
          <a:prstGeom prst="roundRect">
            <a:avLst>
              <a:gd name="adj" fmla="val 6768"/>
            </a:avLst>
          </a:prstGeom>
          <a:solidFill>
            <a:schemeClr val="accent3">
              <a:lumMod val="20000"/>
              <a:lumOff val="80000"/>
            </a:schemeClr>
          </a:solidFill>
          <a:ln w="12700" cap="flat" cmpd="sng" algn="ctr">
            <a:solidFill>
              <a:schemeClr val="tx1">
                <a:lumMod val="75000"/>
                <a:lumOff val="25000"/>
              </a:schemeClr>
            </a:solidFill>
            <a:prstDash val="lgDash"/>
            <a:miter lim="800000"/>
          </a:ln>
          <a:effectLst/>
        </p:spPr>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Bank Group</a:t>
            </a:r>
          </a:p>
        </p:txBody>
      </p:sp>
      <p:sp>
        <p:nvSpPr>
          <p:cNvPr id="84" name="Rounded Rectangle 83"/>
          <p:cNvSpPr/>
          <p:nvPr/>
        </p:nvSpPr>
        <p:spPr>
          <a:xfrm>
            <a:off x="5943600"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5" name="Rounded Rectangle 84"/>
          <p:cNvSpPr/>
          <p:nvPr/>
        </p:nvSpPr>
        <p:spPr>
          <a:xfrm>
            <a:off x="6768536"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6" name="Rounded Rectangle 85"/>
          <p:cNvSpPr/>
          <p:nvPr/>
        </p:nvSpPr>
        <p:spPr>
          <a:xfrm>
            <a:off x="7593472"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7" name="Rounded Rectangle 86"/>
          <p:cNvSpPr/>
          <p:nvPr/>
        </p:nvSpPr>
        <p:spPr>
          <a:xfrm>
            <a:off x="8418409"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103" name="TextBox 102"/>
          <p:cNvSpPr txBox="1"/>
          <p:nvPr/>
        </p:nvSpPr>
        <p:spPr>
          <a:xfrm>
            <a:off x="6673983" y="2801012"/>
            <a:ext cx="161262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memory channel</a:t>
            </a:r>
          </a:p>
        </p:txBody>
      </p:sp>
      <p:grpSp>
        <p:nvGrpSpPr>
          <p:cNvPr id="109" name="Group 108"/>
          <p:cNvGrpSpPr/>
          <p:nvPr/>
        </p:nvGrpSpPr>
        <p:grpSpPr>
          <a:xfrm>
            <a:off x="6191375" y="2054087"/>
            <a:ext cx="2501327" cy="176873"/>
            <a:chOff x="6348198" y="2190137"/>
            <a:chExt cx="2501327" cy="781663"/>
          </a:xfrm>
        </p:grpSpPr>
        <p:cxnSp>
          <p:nvCxnSpPr>
            <p:cNvPr id="105" name="Straight Connector 104"/>
            <p:cNvCxnSpPr/>
            <p:nvPr/>
          </p:nvCxnSpPr>
          <p:spPr>
            <a:xfrm flipV="1">
              <a:off x="6348198" y="2190137"/>
              <a:ext cx="0" cy="781663"/>
            </a:xfrm>
            <a:prstGeom prst="line">
              <a:avLst/>
            </a:prstGeom>
            <a:noFill/>
            <a:ln w="50800" cap="flat" cmpd="sng" algn="ctr">
              <a:solidFill>
                <a:sysClr val="windowText" lastClr="000000"/>
              </a:solidFill>
              <a:prstDash val="solid"/>
              <a:miter lim="800000"/>
            </a:ln>
            <a:effectLst/>
          </p:spPr>
        </p:cxnSp>
        <p:cxnSp>
          <p:nvCxnSpPr>
            <p:cNvPr id="106" name="Straight Connector 105"/>
            <p:cNvCxnSpPr/>
            <p:nvPr/>
          </p:nvCxnSpPr>
          <p:spPr>
            <a:xfrm flipV="1">
              <a:off x="7185907" y="2190137"/>
              <a:ext cx="0" cy="781663"/>
            </a:xfrm>
            <a:prstGeom prst="line">
              <a:avLst/>
            </a:prstGeom>
            <a:noFill/>
            <a:ln w="50800" cap="flat" cmpd="sng" algn="ctr">
              <a:solidFill>
                <a:sysClr val="windowText" lastClr="000000"/>
              </a:solidFill>
              <a:prstDash val="solid"/>
              <a:miter lim="800000"/>
            </a:ln>
            <a:effectLst/>
          </p:spPr>
        </p:cxnSp>
        <p:cxnSp>
          <p:nvCxnSpPr>
            <p:cNvPr id="107" name="Straight Connector 106"/>
            <p:cNvCxnSpPr/>
            <p:nvPr/>
          </p:nvCxnSpPr>
          <p:spPr>
            <a:xfrm flipV="1">
              <a:off x="8011816" y="2190137"/>
              <a:ext cx="0" cy="781663"/>
            </a:xfrm>
            <a:prstGeom prst="line">
              <a:avLst/>
            </a:prstGeom>
            <a:noFill/>
            <a:ln w="50800" cap="flat" cmpd="sng" algn="ctr">
              <a:solidFill>
                <a:sysClr val="windowText" lastClr="000000"/>
              </a:solidFill>
              <a:prstDash val="solid"/>
              <a:miter lim="800000"/>
            </a:ln>
            <a:effectLst/>
          </p:spPr>
        </p:cxnSp>
        <p:cxnSp>
          <p:nvCxnSpPr>
            <p:cNvPr id="108" name="Straight Connector 107"/>
            <p:cNvCxnSpPr/>
            <p:nvPr/>
          </p:nvCxnSpPr>
          <p:spPr>
            <a:xfrm flipV="1">
              <a:off x="8849525" y="2190137"/>
              <a:ext cx="0" cy="781663"/>
            </a:xfrm>
            <a:prstGeom prst="line">
              <a:avLst/>
            </a:prstGeom>
            <a:noFill/>
            <a:ln w="50800" cap="flat" cmpd="sng" algn="ctr">
              <a:solidFill>
                <a:sysClr val="windowText" lastClr="000000"/>
              </a:solidFill>
              <a:prstDash val="solid"/>
              <a:miter lim="800000"/>
            </a:ln>
            <a:effectLst/>
          </p:spPr>
        </p:cxnSp>
      </p:grpSp>
      <p:cxnSp>
        <p:nvCxnSpPr>
          <p:cNvPr id="110" name="Straight Connector 109"/>
          <p:cNvCxnSpPr/>
          <p:nvPr/>
        </p:nvCxnSpPr>
        <p:spPr>
          <a:xfrm>
            <a:off x="6168441" y="2230960"/>
            <a:ext cx="887187" cy="0"/>
          </a:xfrm>
          <a:prstGeom prst="line">
            <a:avLst/>
          </a:prstGeom>
          <a:noFill/>
          <a:ln w="50800" cap="flat" cmpd="sng" algn="ctr">
            <a:solidFill>
              <a:sysClr val="windowText" lastClr="000000"/>
            </a:solidFill>
            <a:prstDash val="solid"/>
            <a:miter lim="800000"/>
          </a:ln>
          <a:effectLst/>
        </p:spPr>
      </p:cxnSp>
      <p:cxnSp>
        <p:nvCxnSpPr>
          <p:cNvPr id="112" name="Straight Connector 111"/>
          <p:cNvCxnSpPr/>
          <p:nvPr/>
        </p:nvCxnSpPr>
        <p:spPr>
          <a:xfrm>
            <a:off x="7832059" y="2230960"/>
            <a:ext cx="887187" cy="0"/>
          </a:xfrm>
          <a:prstGeom prst="line">
            <a:avLst/>
          </a:prstGeom>
          <a:noFill/>
          <a:ln w="50800" cap="flat" cmpd="sng" algn="ctr">
            <a:solidFill>
              <a:sysClr val="windowText" lastClr="000000"/>
            </a:solidFill>
            <a:prstDash val="solid"/>
            <a:miter lim="800000"/>
          </a:ln>
          <a:effectLst/>
        </p:spPr>
      </p:cxnSp>
      <p:cxnSp>
        <p:nvCxnSpPr>
          <p:cNvPr id="113" name="Straight Connector 112"/>
          <p:cNvCxnSpPr/>
          <p:nvPr/>
        </p:nvCxnSpPr>
        <p:spPr>
          <a:xfrm flipV="1">
            <a:off x="6591548" y="2218157"/>
            <a:ext cx="0" cy="582856"/>
          </a:xfrm>
          <a:prstGeom prst="line">
            <a:avLst/>
          </a:prstGeom>
          <a:noFill/>
          <a:ln w="50800" cap="flat" cmpd="sng" algn="ctr">
            <a:solidFill>
              <a:sysClr val="windowText" lastClr="000000"/>
            </a:solidFill>
            <a:prstDash val="solid"/>
            <a:miter lim="800000"/>
          </a:ln>
          <a:effectLst/>
        </p:spPr>
      </p:cxnSp>
      <p:cxnSp>
        <p:nvCxnSpPr>
          <p:cNvPr id="116" name="Straight Connector 115"/>
          <p:cNvCxnSpPr/>
          <p:nvPr/>
        </p:nvCxnSpPr>
        <p:spPr>
          <a:xfrm flipV="1">
            <a:off x="8272864" y="2218157"/>
            <a:ext cx="0" cy="582856"/>
          </a:xfrm>
          <a:prstGeom prst="line">
            <a:avLst/>
          </a:prstGeom>
          <a:noFill/>
          <a:ln w="50800" cap="flat" cmpd="sng" algn="ctr">
            <a:solidFill>
              <a:sysClr val="windowText" lastClr="000000"/>
            </a:solidFill>
            <a:prstDash val="solid"/>
            <a:miter lim="800000"/>
          </a:ln>
          <a:effectLst/>
        </p:spPr>
      </p:cxnSp>
      <p:sp>
        <p:nvSpPr>
          <p:cNvPr id="120" name="Rounded Rectangle 119"/>
          <p:cNvSpPr/>
          <p:nvPr/>
        </p:nvSpPr>
        <p:spPr>
          <a:xfrm>
            <a:off x="3358453" y="2348598"/>
            <a:ext cx="2314752" cy="381000"/>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increased latency</a:t>
            </a:r>
          </a:p>
        </p:txBody>
      </p:sp>
      <p:sp>
        <p:nvSpPr>
          <p:cNvPr id="121" name="Rounded Rectangle 120"/>
          <p:cNvSpPr/>
          <p:nvPr/>
        </p:nvSpPr>
        <p:spPr>
          <a:xfrm>
            <a:off x="3358453" y="2754998"/>
            <a:ext cx="2314752" cy="381000"/>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increased area/power</a:t>
            </a:r>
          </a:p>
        </p:txBody>
      </p:sp>
      <p:sp>
        <p:nvSpPr>
          <p:cNvPr id="122" name="Rounded Rectangle 121"/>
          <p:cNvSpPr/>
          <p:nvPr/>
        </p:nvSpPr>
        <p:spPr>
          <a:xfrm>
            <a:off x="2374900" y="4200842"/>
            <a:ext cx="1600200" cy="677029"/>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narrower rows, higher latency</a:t>
            </a:r>
          </a:p>
        </p:txBody>
      </p:sp>
    </p:spTree>
    <p:extLst>
      <p:ext uri="{BB962C8B-B14F-4D97-AF65-F5344CB8AC3E}">
        <p14:creationId xmlns:p14="http://schemas.microsoft.com/office/powerpoint/2010/main" val="2870591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0"/>
                                        </p:tgtEl>
                                      </p:cBhvr>
                                    </p:animEffect>
                                    <p:set>
                                      <p:cBhvr>
                                        <p:cTn id="7" dur="1" fill="hold">
                                          <p:stCondLst>
                                            <p:cond delay="499"/>
                                          </p:stCondLst>
                                        </p:cTn>
                                        <p:tgtEl>
                                          <p:spTgt spid="8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xEl>
                                              <p:pRg st="0" end="0"/>
                                            </p:txEl>
                                          </p:spTgt>
                                        </p:tgtEl>
                                        <p:attrNameLst>
                                          <p:attrName>style.visibility</p:attrName>
                                        </p:attrNameLst>
                                      </p:cBhvr>
                                      <p:to>
                                        <p:strVal val="visible"/>
                                      </p:to>
                                    </p:set>
                                    <p:animEffect transition="in" filter="fade">
                                      <p:cBhvr>
                                        <p:cTn id="12" dur="500"/>
                                        <p:tgtEl>
                                          <p:spTgt spid="91">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500"/>
                                        <p:tgtEl>
                                          <p:spTgt spid="8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nodeType="with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par>
                                <p:cTn id="29" presetID="10" presetClass="entr" presetSubtype="0" fill="hold" nodeType="with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fade">
                                      <p:cBhvr>
                                        <p:cTn id="31" dur="500"/>
                                        <p:tgtEl>
                                          <p:spTgt spid="100"/>
                                        </p:tgtEl>
                                      </p:cBhvr>
                                    </p:animEffect>
                                  </p:childTnLst>
                                </p:cTn>
                              </p:par>
                              <p:par>
                                <p:cTn id="32" presetID="10" presetClass="entr" presetSubtype="0" fill="hold" nodeType="with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par>
                                <p:cTn id="35" presetID="10" presetClass="entr" presetSubtype="0"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animEffect transition="in" filter="fade">
                                      <p:cBhvr>
                                        <p:cTn id="37" dur="500"/>
                                        <p:tgtEl>
                                          <p:spTgt spid="102"/>
                                        </p:tgtEl>
                                      </p:cBhvr>
                                    </p:animEffect>
                                  </p:childTnLst>
                                </p:cTn>
                              </p:par>
                              <p:par>
                                <p:cTn id="38" presetID="10" presetClass="entr" presetSubtype="0" fill="hold" nodeType="with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500"/>
                                        <p:tgtEl>
                                          <p:spTgt spid="9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fade">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4"/>
                                        </p:tgtEl>
                                        <p:attrNameLst>
                                          <p:attrName>style.visibility</p:attrName>
                                        </p:attrNameLst>
                                      </p:cBhvr>
                                      <p:to>
                                        <p:strVal val="visible"/>
                                      </p:to>
                                    </p:set>
                                    <p:animEffect transition="in" filter="fade">
                                      <p:cBhvr>
                                        <p:cTn id="48" dur="500"/>
                                        <p:tgtEl>
                                          <p:spTgt spid="104"/>
                                        </p:tgtEl>
                                      </p:cBhvr>
                                    </p:animEffect>
                                  </p:childTnLst>
                                </p:cTn>
                              </p:par>
                              <p:par>
                                <p:cTn id="49" presetID="10" presetClass="entr" presetSubtype="0" fill="hold" nodeType="withEffect">
                                  <p:stCondLst>
                                    <p:cond delay="0"/>
                                  </p:stCondLst>
                                  <p:childTnLst>
                                    <p:set>
                                      <p:cBhvr>
                                        <p:cTn id="50" dur="1" fill="hold">
                                          <p:stCondLst>
                                            <p:cond delay="0"/>
                                          </p:stCondLst>
                                        </p:cTn>
                                        <p:tgtEl>
                                          <p:spTgt spid="109"/>
                                        </p:tgtEl>
                                        <p:attrNameLst>
                                          <p:attrName>style.visibility</p:attrName>
                                        </p:attrNameLst>
                                      </p:cBhvr>
                                      <p:to>
                                        <p:strVal val="visible"/>
                                      </p:to>
                                    </p:set>
                                    <p:animEffect transition="in" filter="fade">
                                      <p:cBhvr>
                                        <p:cTn id="51" dur="500"/>
                                        <p:tgtEl>
                                          <p:spTgt spid="109"/>
                                        </p:tgtEl>
                                      </p:cBhvr>
                                    </p:animEffect>
                                  </p:childTnLst>
                                </p:cTn>
                              </p:par>
                              <p:par>
                                <p:cTn id="52" presetID="10" presetClass="exit" presetSubtype="0" fill="hold" nodeType="withEffect">
                                  <p:stCondLst>
                                    <p:cond delay="0"/>
                                  </p:stCondLst>
                                  <p:childTnLst>
                                    <p:animEffect transition="out" filter="fade">
                                      <p:cBhvr>
                                        <p:cTn id="53" dur="500"/>
                                        <p:tgtEl>
                                          <p:spTgt spid="96"/>
                                        </p:tgtEl>
                                      </p:cBhvr>
                                    </p:animEffect>
                                    <p:set>
                                      <p:cBhvr>
                                        <p:cTn id="54" dur="1" fill="hold">
                                          <p:stCondLst>
                                            <p:cond delay="499"/>
                                          </p:stCondLst>
                                        </p:cTn>
                                        <p:tgtEl>
                                          <p:spTgt spid="9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00"/>
                                        </p:tgtEl>
                                      </p:cBhvr>
                                    </p:animEffect>
                                    <p:set>
                                      <p:cBhvr>
                                        <p:cTn id="57" dur="1" fill="hold">
                                          <p:stCondLst>
                                            <p:cond delay="499"/>
                                          </p:stCondLst>
                                        </p:cTn>
                                        <p:tgtEl>
                                          <p:spTgt spid="100"/>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1"/>
                                        </p:tgtEl>
                                      </p:cBhvr>
                                    </p:animEffect>
                                    <p:set>
                                      <p:cBhvr>
                                        <p:cTn id="60" dur="1" fill="hold">
                                          <p:stCondLst>
                                            <p:cond delay="499"/>
                                          </p:stCondLst>
                                        </p:cTn>
                                        <p:tgtEl>
                                          <p:spTgt spid="10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02"/>
                                        </p:tgtEl>
                                      </p:cBhvr>
                                    </p:animEffect>
                                    <p:set>
                                      <p:cBhvr>
                                        <p:cTn id="63" dur="1" fill="hold">
                                          <p:stCondLst>
                                            <p:cond delay="499"/>
                                          </p:stCondLst>
                                        </p:cTn>
                                        <p:tgtEl>
                                          <p:spTgt spid="102"/>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fade">
                                      <p:cBhvr>
                                        <p:cTn id="67" dur="500"/>
                                        <p:tgtEl>
                                          <p:spTgt spid="9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120"/>
                                        </p:tgtEl>
                                        <p:attrNameLst>
                                          <p:attrName>style.visibility</p:attrName>
                                        </p:attrNameLst>
                                      </p:cBhvr>
                                      <p:to>
                                        <p:strVal val="visible"/>
                                      </p:to>
                                    </p:set>
                                    <p:animEffect transition="in" filter="fade">
                                      <p:cBhvr>
                                        <p:cTn id="74" dur="500"/>
                                        <p:tgtEl>
                                          <p:spTgt spid="12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21"/>
                                        </p:tgtEl>
                                        <p:attrNameLst>
                                          <p:attrName>style.visibility</p:attrName>
                                        </p:attrNameLst>
                                      </p:cBhvr>
                                      <p:to>
                                        <p:strVal val="visible"/>
                                      </p:to>
                                    </p:set>
                                    <p:animEffect transition="in" filter="fade">
                                      <p:cBhvr>
                                        <p:cTn id="77" dur="500"/>
                                        <p:tgtEl>
                                          <p:spTgt spid="12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10"/>
                                        </p:tgtEl>
                                        <p:attrNameLst>
                                          <p:attrName>style.visibility</p:attrName>
                                        </p:attrNameLst>
                                      </p:cBhvr>
                                      <p:to>
                                        <p:strVal val="visible"/>
                                      </p:to>
                                    </p:set>
                                    <p:animEffect transition="in" filter="fade">
                                      <p:cBhvr>
                                        <p:cTn id="82" dur="500"/>
                                        <p:tgtEl>
                                          <p:spTgt spid="110"/>
                                        </p:tgtEl>
                                      </p:cBhvr>
                                    </p:animEffect>
                                  </p:childTnLst>
                                </p:cTn>
                              </p:par>
                              <p:par>
                                <p:cTn id="83" presetID="10" presetClass="entr" presetSubtype="0" fill="hold" nodeType="withEffect">
                                  <p:stCondLst>
                                    <p:cond delay="0"/>
                                  </p:stCondLst>
                                  <p:childTnLst>
                                    <p:set>
                                      <p:cBhvr>
                                        <p:cTn id="84" dur="1" fill="hold">
                                          <p:stCondLst>
                                            <p:cond delay="0"/>
                                          </p:stCondLst>
                                        </p:cTn>
                                        <p:tgtEl>
                                          <p:spTgt spid="112"/>
                                        </p:tgtEl>
                                        <p:attrNameLst>
                                          <p:attrName>style.visibility</p:attrName>
                                        </p:attrNameLst>
                                      </p:cBhvr>
                                      <p:to>
                                        <p:strVal val="visible"/>
                                      </p:to>
                                    </p:set>
                                    <p:animEffect transition="in" filter="fade">
                                      <p:cBhvr>
                                        <p:cTn id="85" dur="500"/>
                                        <p:tgtEl>
                                          <p:spTgt spid="112"/>
                                        </p:tgtEl>
                                      </p:cBhvr>
                                    </p:animEffect>
                                  </p:childTnLst>
                                </p:cTn>
                              </p:par>
                              <p:par>
                                <p:cTn id="86" presetID="10" presetClass="entr" presetSubtype="0" fill="hold" nodeType="withEffect">
                                  <p:stCondLst>
                                    <p:cond delay="0"/>
                                  </p:stCondLst>
                                  <p:childTnLst>
                                    <p:set>
                                      <p:cBhvr>
                                        <p:cTn id="87" dur="1" fill="hold">
                                          <p:stCondLst>
                                            <p:cond delay="0"/>
                                          </p:stCondLst>
                                        </p:cTn>
                                        <p:tgtEl>
                                          <p:spTgt spid="116"/>
                                        </p:tgtEl>
                                        <p:attrNameLst>
                                          <p:attrName>style.visibility</p:attrName>
                                        </p:attrNameLst>
                                      </p:cBhvr>
                                      <p:to>
                                        <p:strVal val="visible"/>
                                      </p:to>
                                    </p:set>
                                    <p:animEffect transition="in" filter="fade">
                                      <p:cBhvr>
                                        <p:cTn id="88" dur="500"/>
                                        <p:tgtEl>
                                          <p:spTgt spid="116"/>
                                        </p:tgtEl>
                                      </p:cBhvr>
                                    </p:animEffect>
                                  </p:childTnLst>
                                </p:cTn>
                              </p:par>
                              <p:par>
                                <p:cTn id="89" presetID="10" presetClass="entr" presetSubtype="0" fill="hold"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fade">
                                      <p:cBhvr>
                                        <p:cTn id="91" dur="500"/>
                                        <p:tgtEl>
                                          <p:spTgt spid="11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500"/>
                                        <p:tgtEl>
                                          <p:spTgt spid="81"/>
                                        </p:tgtEl>
                                      </p:cBhvr>
                                    </p:animEffect>
                                    <p:set>
                                      <p:cBhvr>
                                        <p:cTn id="96" dur="1" fill="hold">
                                          <p:stCondLst>
                                            <p:cond delay="499"/>
                                          </p:stCondLst>
                                        </p:cTn>
                                        <p:tgtEl>
                                          <p:spTgt spid="8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20"/>
                                        </p:tgtEl>
                                      </p:cBhvr>
                                    </p:animEffect>
                                    <p:set>
                                      <p:cBhvr>
                                        <p:cTn id="99" dur="1" fill="hold">
                                          <p:stCondLst>
                                            <p:cond delay="499"/>
                                          </p:stCondLst>
                                        </p:cTn>
                                        <p:tgtEl>
                                          <p:spTgt spid="12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21"/>
                                        </p:tgtEl>
                                      </p:cBhvr>
                                    </p:animEffect>
                                    <p:set>
                                      <p:cBhvr>
                                        <p:cTn id="102" dur="1" fill="hold">
                                          <p:stCondLst>
                                            <p:cond delay="499"/>
                                          </p:stCondLst>
                                        </p:cTn>
                                        <p:tgtEl>
                                          <p:spTgt spid="12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91">
                                            <p:txEl>
                                              <p:pRg st="6" end="6"/>
                                            </p:txEl>
                                          </p:spTgt>
                                        </p:tgtEl>
                                        <p:attrNameLst>
                                          <p:attrName>style.visibility</p:attrName>
                                        </p:attrNameLst>
                                      </p:cBhvr>
                                      <p:to>
                                        <p:strVal val="visible"/>
                                      </p:to>
                                    </p:set>
                                    <p:animEffect transition="in" filter="fade">
                                      <p:cBhvr>
                                        <p:cTn id="107" dur="500"/>
                                        <p:tgtEl>
                                          <p:spTgt spid="91">
                                            <p:txEl>
                                              <p:pRg st="6" end="6"/>
                                            </p:txEl>
                                          </p:spTgt>
                                        </p:tgtEl>
                                      </p:cBhvr>
                                    </p:animEffect>
                                  </p:childTnLst>
                                </p:cTn>
                              </p:par>
                              <p:par>
                                <p:cTn id="108" presetID="10" presetClass="entr" presetSubtype="0" fill="hold" nodeType="withEffect">
                                  <p:stCondLst>
                                    <p:cond delay="0"/>
                                  </p:stCondLst>
                                  <p:childTnLst>
                                    <p:set>
                                      <p:cBhvr>
                                        <p:cTn id="109" dur="1" fill="hold">
                                          <p:stCondLst>
                                            <p:cond delay="0"/>
                                          </p:stCondLst>
                                        </p:cTn>
                                        <p:tgtEl>
                                          <p:spTgt spid="6"/>
                                        </p:tgtEl>
                                        <p:attrNameLst>
                                          <p:attrName>style.visibility</p:attrName>
                                        </p:attrNameLst>
                                      </p:cBhvr>
                                      <p:to>
                                        <p:strVal val="visible"/>
                                      </p:to>
                                    </p:set>
                                    <p:animEffect transition="in" filter="fade">
                                      <p:cBhvr>
                                        <p:cTn id="110" dur="500"/>
                                        <p:tgtEl>
                                          <p:spTgt spid="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69"/>
                                        </p:tgtEl>
                                        <p:attrNameLst>
                                          <p:attrName>style.visibility</p:attrName>
                                        </p:attrNameLst>
                                      </p:cBhvr>
                                      <p:to>
                                        <p:strVal val="visible"/>
                                      </p:to>
                                    </p:set>
                                    <p:animEffect transition="in" filter="fade">
                                      <p:cBhvr>
                                        <p:cTn id="113" dur="500"/>
                                        <p:tgtEl>
                                          <p:spTgt spid="69"/>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66"/>
                                        </p:tgtEl>
                                        <p:attrNameLst>
                                          <p:attrName>style.visibility</p:attrName>
                                        </p:attrNameLst>
                                      </p:cBhvr>
                                      <p:to>
                                        <p:strVal val="visible"/>
                                      </p:to>
                                    </p:set>
                                    <p:animEffect transition="in" filter="fade">
                                      <p:cBhvr>
                                        <p:cTn id="118" dur="500"/>
                                        <p:tgtEl>
                                          <p:spTgt spid="66"/>
                                        </p:tgtEl>
                                      </p:cBhvr>
                                    </p:animEffect>
                                  </p:childTnLst>
                                </p:cTn>
                              </p:par>
                            </p:childTnLst>
                          </p:cTn>
                        </p:par>
                        <p:par>
                          <p:cTn id="119" fill="hold">
                            <p:stCondLst>
                              <p:cond delay="500"/>
                            </p:stCondLst>
                            <p:childTnLst>
                              <p:par>
                                <p:cTn id="120" presetID="10" presetClass="entr" presetSubtype="0" fill="hold" grpId="0" nodeType="afterEffect">
                                  <p:stCondLst>
                                    <p:cond delay="0"/>
                                  </p:stCondLst>
                                  <p:childTnLst>
                                    <p:set>
                                      <p:cBhvr>
                                        <p:cTn id="121" dur="1" fill="hold">
                                          <p:stCondLst>
                                            <p:cond delay="0"/>
                                          </p:stCondLst>
                                        </p:cTn>
                                        <p:tgtEl>
                                          <p:spTgt spid="122"/>
                                        </p:tgtEl>
                                        <p:attrNameLst>
                                          <p:attrName>style.visibility</p:attrName>
                                        </p:attrNameLst>
                                      </p:cBhvr>
                                      <p:to>
                                        <p:strVal val="visible"/>
                                      </p:to>
                                    </p:set>
                                    <p:animEffect transition="in" filter="fade">
                                      <p:cBhvr>
                                        <p:cTn id="122" dur="500"/>
                                        <p:tgtEl>
                                          <p:spTgt spid="12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82"/>
                                        </p:tgtEl>
                                      </p:cBhvr>
                                    </p:animEffect>
                                    <p:set>
                                      <p:cBhvr>
                                        <p:cTn id="127" dur="1" fill="hold">
                                          <p:stCondLst>
                                            <p:cond delay="499"/>
                                          </p:stCondLst>
                                        </p:cTn>
                                        <p:tgtEl>
                                          <p:spTgt spid="8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22"/>
                                        </p:tgtEl>
                                      </p:cBhvr>
                                    </p:animEffect>
                                    <p:set>
                                      <p:cBhvr>
                                        <p:cTn id="130" dur="1" fill="hold">
                                          <p:stCondLst>
                                            <p:cond delay="499"/>
                                          </p:stCondLst>
                                        </p:cTn>
                                        <p:tgtEl>
                                          <p:spTgt spid="122"/>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69" grpId="0"/>
      <p:bldP spid="80" grpId="0" animBg="1"/>
      <p:bldP spid="81" grpId="0" animBg="1"/>
      <p:bldP spid="82" grpId="0" animBg="1"/>
      <p:bldP spid="93" grpId="0" animBg="1"/>
      <p:bldP spid="94" grpId="0" animBg="1"/>
      <p:bldP spid="84" grpId="0" animBg="1"/>
      <p:bldP spid="85" grpId="0" animBg="1"/>
      <p:bldP spid="86" grpId="0" animBg="1"/>
      <p:bldP spid="87" grpId="0" animBg="1"/>
      <p:bldP spid="103" grpId="0"/>
      <p:bldP spid="120" grpId="0" animBg="1"/>
      <p:bldP spid="120" grpId="1" animBg="1"/>
      <p:bldP spid="121" grpId="0" animBg="1"/>
      <p:bldP spid="121" grpId="1" animBg="1"/>
      <p:bldP spid="122" grpId="0" animBg="1"/>
      <p:bldP spid="122" grpId="1"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Need for Lower Access Latency: Performance</a:t>
            </a:r>
          </a:p>
        </p:txBody>
      </p:sp>
      <p:sp>
        <p:nvSpPr>
          <p:cNvPr id="3" name="Content Placeholder 2"/>
          <p:cNvSpPr>
            <a:spLocks noGrp="1"/>
          </p:cNvSpPr>
          <p:nvPr>
            <p:ph idx="1"/>
          </p:nvPr>
        </p:nvSpPr>
        <p:spPr/>
        <p:txBody>
          <a:bodyPr/>
          <a:lstStyle/>
          <a:p>
            <a:r>
              <a:rPr lang="en-US" dirty="0"/>
              <a:t>New DRAM types often increase access latency in order to provide more banks, higher throughput</a:t>
            </a:r>
          </a:p>
          <a:p>
            <a:r>
              <a:rPr lang="en-US" dirty="0"/>
              <a:t>Many applications can’t make up for the increased latency</a:t>
            </a:r>
          </a:p>
          <a:p>
            <a:pPr lvl="1"/>
            <a:r>
              <a:rPr lang="en-US" dirty="0"/>
              <a:t>Especially true of common OS routines (e.g., file I/O, process forking)</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A variety of desktop/scientific, server/cloud, GPGPU applications</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282</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graphicFrame>
        <p:nvGraphicFramePr>
          <p:cNvPr id="5" name="Chart 4"/>
          <p:cNvGraphicFramePr>
            <a:graphicFrameLocks/>
          </p:cNvGraphicFramePr>
          <p:nvPr>
            <p:extLst/>
          </p:nvPr>
        </p:nvGraphicFramePr>
        <p:xfrm>
          <a:off x="152400" y="2514600"/>
          <a:ext cx="8839200" cy="28860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5875185"/>
            <a:ext cx="9144000" cy="7081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50" normalizeH="0" baseline="0" noProof="0" dirty="0">
                <a:ln>
                  <a:noFill/>
                </a:ln>
                <a:solidFill>
                  <a:prstClr val="white"/>
                </a:solidFill>
                <a:effectLst/>
                <a:uLnTx/>
                <a:uFillTx/>
                <a:latin typeface="Adobe Garamond Pro Bold" panose="02020702060506020403" pitchFamily="18" charset="0"/>
                <a:ea typeface="+mn-ea"/>
                <a:cs typeface="+mn-cs"/>
              </a:rPr>
              <a:t>Several applications don’t benefit from more parallelism</a:t>
            </a:r>
          </a:p>
        </p:txBody>
      </p:sp>
    </p:spTree>
    <p:extLst>
      <p:ext uri="{BB962C8B-B14F-4D97-AF65-F5344CB8AC3E}">
        <p14:creationId xmlns:p14="http://schemas.microsoft.com/office/powerpoint/2010/main" val="1984809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Takeaways</a:t>
            </a:r>
          </a:p>
        </p:txBody>
      </p:sp>
      <p:sp>
        <p:nvSpPr>
          <p:cNvPr id="3" name="Content Placeholder 2"/>
          <p:cNvSpPr>
            <a:spLocks noGrp="1"/>
          </p:cNvSpPr>
          <p:nvPr>
            <p:ph idx="1"/>
          </p:nvPr>
        </p:nvSpPr>
        <p:spPr>
          <a:xfrm>
            <a:off x="152400" y="1066799"/>
            <a:ext cx="8839200" cy="5470527"/>
          </a:xfrm>
        </p:spPr>
        <p:txBody>
          <a:bodyPr/>
          <a:lstStyle/>
          <a:p>
            <a:pPr marL="514350" indent="-514350">
              <a:spcAft>
                <a:spcPts val="3600"/>
              </a:spcAft>
              <a:buFont typeface="+mj-lt"/>
              <a:buAutoNum type="arabicPeriod"/>
            </a:pPr>
            <a:r>
              <a:rPr lang="en-US" dirty="0">
                <a:solidFill>
                  <a:srgbClr val="0070C0"/>
                </a:solidFill>
              </a:rPr>
              <a:t>DRAM latency remains a critical bottleneck for</a:t>
            </a:r>
            <a:br>
              <a:rPr lang="en-US" dirty="0">
                <a:solidFill>
                  <a:srgbClr val="0070C0"/>
                </a:solidFill>
              </a:rPr>
            </a:br>
            <a:r>
              <a:rPr lang="en-US" dirty="0">
                <a:solidFill>
                  <a:srgbClr val="0070C0"/>
                </a:solidFill>
              </a:rPr>
              <a:t>many applications</a:t>
            </a:r>
          </a:p>
          <a:p>
            <a:pPr marL="514350" indent="-514350">
              <a:spcAft>
                <a:spcPts val="3600"/>
              </a:spcAft>
              <a:buFont typeface="+mj-lt"/>
              <a:buAutoNum type="arabicPeriod"/>
            </a:pPr>
            <a:r>
              <a:rPr lang="en-US" dirty="0">
                <a:solidFill>
                  <a:schemeClr val="accent2"/>
                </a:solidFill>
              </a:rPr>
              <a:t>Bank parallelism is not fully utilized by a wide variety</a:t>
            </a:r>
            <a:br>
              <a:rPr lang="en-US" dirty="0">
                <a:solidFill>
                  <a:schemeClr val="accent2"/>
                </a:solidFill>
              </a:rPr>
            </a:br>
            <a:r>
              <a:rPr lang="en-US" dirty="0">
                <a:solidFill>
                  <a:schemeClr val="accent2"/>
                </a:solidFill>
              </a:rPr>
              <a:t>of applications</a:t>
            </a:r>
          </a:p>
          <a:p>
            <a:pPr marL="514350" indent="-514350">
              <a:spcAft>
                <a:spcPts val="3600"/>
              </a:spcAft>
              <a:buFont typeface="+mj-lt"/>
              <a:buAutoNum type="arabicPeriod"/>
            </a:pPr>
            <a:r>
              <a:rPr lang="en-US" dirty="0"/>
              <a:t>Spatial locality continues to provide significant performance benefits if it is exploited by the memory subsystem</a:t>
            </a:r>
          </a:p>
          <a:p>
            <a:pPr marL="514350" indent="-514350">
              <a:spcAft>
                <a:spcPts val="3600"/>
              </a:spcAft>
              <a:buFont typeface="+mj-lt"/>
              <a:buAutoNum type="arabicPeriod"/>
            </a:pPr>
            <a:r>
              <a:rPr lang="en-US" dirty="0">
                <a:solidFill>
                  <a:schemeClr val="accent4"/>
                </a:solidFill>
              </a:rPr>
              <a:t>For some classes of applications, low-power memory</a:t>
            </a:r>
            <a:br>
              <a:rPr lang="en-US" dirty="0">
                <a:solidFill>
                  <a:schemeClr val="accent4"/>
                </a:solidFill>
              </a:rPr>
            </a:br>
            <a:r>
              <a:rPr lang="en-US" dirty="0">
                <a:solidFill>
                  <a:schemeClr val="accent4"/>
                </a:solidFill>
              </a:rPr>
              <a:t>can provide energy savings without sacrificing</a:t>
            </a:r>
            <a:br>
              <a:rPr lang="en-US" dirty="0">
                <a:solidFill>
                  <a:schemeClr val="accent4"/>
                </a:solidFill>
              </a:rPr>
            </a:br>
            <a:r>
              <a:rPr lang="en-US" dirty="0">
                <a:solidFill>
                  <a:schemeClr val="accent4"/>
                </a:solidFill>
              </a:rPr>
              <a:t>significant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283</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Tree>
    <p:extLst>
      <p:ext uri="{BB962C8B-B14F-4D97-AF65-F5344CB8AC3E}">
        <p14:creationId xmlns:p14="http://schemas.microsoft.com/office/powerpoint/2010/main" val="3648275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Manufacturers are developing many new types of DRAM</a:t>
            </a:r>
          </a:p>
          <a:p>
            <a:pPr lvl="1"/>
            <a:r>
              <a:rPr lang="en-US" b="1" dirty="0">
                <a:solidFill>
                  <a:schemeClr val="accent2"/>
                </a:solidFill>
              </a:rPr>
              <a:t>DRAM limits performance, energy improvements:</a:t>
            </a:r>
            <a:br>
              <a:rPr lang="en-US" b="1" dirty="0">
                <a:solidFill>
                  <a:schemeClr val="accent2"/>
                </a:solidFill>
              </a:rPr>
            </a:br>
            <a:r>
              <a:rPr lang="en-US" dirty="0"/>
              <a:t>new types may overcome some limitations</a:t>
            </a:r>
          </a:p>
          <a:p>
            <a:pPr lvl="1"/>
            <a:r>
              <a:rPr lang="en-US" dirty="0"/>
              <a:t>Memory systems now serve a </a:t>
            </a:r>
            <a:r>
              <a:rPr lang="en-US" b="1" dirty="0">
                <a:solidFill>
                  <a:schemeClr val="accent2"/>
                </a:solidFill>
              </a:rPr>
              <a:t>very diverse set of applications:</a:t>
            </a:r>
            <a:br>
              <a:rPr lang="en-US" dirty="0"/>
            </a:br>
            <a:r>
              <a:rPr lang="en-US" dirty="0"/>
              <a:t>can no longer take a one-size-fits-all approach</a:t>
            </a:r>
          </a:p>
          <a:p>
            <a:pPr lvl="1"/>
            <a:r>
              <a:rPr lang="en-US" dirty="0"/>
              <a:t>Difficult to intuitively determine which DRAM–workload pair works best</a:t>
            </a:r>
          </a:p>
          <a:p>
            <a:pPr>
              <a:spcBef>
                <a:spcPts val="2400"/>
              </a:spcBef>
            </a:pPr>
            <a:r>
              <a:rPr lang="en-US" dirty="0"/>
              <a:t>We perform a </a:t>
            </a:r>
            <a:r>
              <a:rPr lang="en-US" dirty="0">
                <a:solidFill>
                  <a:schemeClr val="accent4"/>
                </a:solidFill>
                <a:latin typeface="Adobe Garamond Pro Bold" panose="02020702060506020403" pitchFamily="18" charset="0"/>
              </a:rPr>
              <a:t>wide-ranging experimental study to uncover</a:t>
            </a:r>
            <a:br>
              <a:rPr lang="en-US" dirty="0">
                <a:solidFill>
                  <a:schemeClr val="accent4"/>
                </a:solidFill>
                <a:latin typeface="Adobe Garamond Pro Bold" panose="02020702060506020403" pitchFamily="18" charset="0"/>
              </a:rPr>
            </a:br>
            <a:r>
              <a:rPr lang="en-US" dirty="0">
                <a:solidFill>
                  <a:schemeClr val="accent4"/>
                </a:solidFill>
                <a:latin typeface="Adobe Garamond Pro Bold" panose="02020702060506020403" pitchFamily="18" charset="0"/>
              </a:rPr>
              <a:t>the combined behavior</a:t>
            </a:r>
            <a:r>
              <a:rPr lang="en-US" dirty="0"/>
              <a:t> of workloads, DRAM types</a:t>
            </a:r>
          </a:p>
          <a:p>
            <a:pPr lvl="1"/>
            <a:r>
              <a:rPr lang="en-US" b="1" dirty="0">
                <a:solidFill>
                  <a:srgbClr val="0070C0"/>
                </a:solidFill>
              </a:rPr>
              <a:t>115 prevalent/emerging applications and </a:t>
            </a:r>
            <a:r>
              <a:rPr lang="en-US" b="1" dirty="0" err="1">
                <a:solidFill>
                  <a:srgbClr val="0070C0"/>
                </a:solidFill>
              </a:rPr>
              <a:t>multiprogrammed</a:t>
            </a:r>
            <a:r>
              <a:rPr lang="en-US" b="1" dirty="0">
                <a:solidFill>
                  <a:srgbClr val="0070C0"/>
                </a:solidFill>
              </a:rPr>
              <a:t> workloads</a:t>
            </a:r>
            <a:endParaRPr lang="en-US" dirty="0"/>
          </a:p>
          <a:p>
            <a:pPr lvl="1"/>
            <a:r>
              <a:rPr lang="en-US" b="1" dirty="0">
                <a:solidFill>
                  <a:srgbClr val="0070C0"/>
                </a:solidFill>
              </a:rPr>
              <a:t>9 modern DRAM types</a:t>
            </a:r>
            <a:endParaRPr lang="en-US" dirty="0"/>
          </a:p>
          <a:p>
            <a:r>
              <a:rPr lang="en-US" dirty="0"/>
              <a:t>12 key observations on DRAM–workload behavior</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284</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
        <p:nvSpPr>
          <p:cNvPr id="5" name="Rectangle 4"/>
          <p:cNvSpPr/>
          <p:nvPr/>
        </p:nvSpPr>
        <p:spPr>
          <a:xfrm>
            <a:off x="0" y="5562600"/>
            <a:ext cx="9144000" cy="990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Adobe Garamond Pro Bold" panose="02020702060506020403" pitchFamily="18" charset="0"/>
                <a:ea typeface="+mn-ea"/>
                <a:cs typeface="+mn-cs"/>
              </a:rPr>
              <a:t>Open-source tools: </a:t>
            </a:r>
            <a:r>
              <a:rPr kumimoji="0" lang="it-IT" sz="2400" b="1" i="0" u="sng" strike="noStrike" kern="1200" cap="none" spc="0" normalizeH="0" baseline="0" noProof="0" dirty="0">
                <a:ln>
                  <a:noFill/>
                </a:ln>
                <a:solidFill>
                  <a:prstClr val="white"/>
                </a:solidFill>
                <a:effectLst/>
                <a:uLnTx/>
                <a:uFillTx/>
                <a:latin typeface="Adobe Garamond Pro" panose="02020502060506020403" pitchFamily="18" charset="0"/>
                <a:ea typeface="+mn-ea"/>
                <a:cs typeface="+mn-cs"/>
              </a:rPr>
              <a:t>https://github.com/CMU-SAFARI/ramulator</a:t>
            </a:r>
            <a:r>
              <a:rPr kumimoji="0" lang="it-IT" sz="2400" b="1" i="0" u="none" strike="noStrike" kern="1200" cap="none" spc="0" normalizeH="0" baseline="0" noProof="0" dirty="0">
                <a:ln>
                  <a:noFill/>
                </a:ln>
                <a:solidFill>
                  <a:prstClr val="white"/>
                </a:solidFill>
                <a:effectLst/>
                <a:uLnTx/>
                <a:uFillTx/>
                <a:latin typeface="Adobe Garamond Pro Bold" panose="02020702060506020403" pitchFamily="18" charset="0"/>
                <a:ea typeface="+mn-ea"/>
                <a:cs typeface="+mn-cs"/>
              </a:rPr>
              <a:t>  </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it-IT" sz="2400" b="1" i="0" u="none" strike="noStrike" kern="1200" cap="none" spc="0" normalizeH="0" baseline="0" noProof="0" dirty="0">
                <a:ln>
                  <a:noFill/>
                </a:ln>
                <a:solidFill>
                  <a:srgbClr val="FFFF99"/>
                </a:solidFill>
                <a:effectLst/>
                <a:uLnTx/>
                <a:uFillTx/>
                <a:latin typeface="Adobe Garamond Pro Bold" panose="02020702060506020403" pitchFamily="18" charset="0"/>
                <a:ea typeface="+mn-ea"/>
                <a:cs typeface="+mn-cs"/>
              </a:rPr>
              <a:t>Full paper: </a:t>
            </a:r>
            <a:r>
              <a:rPr kumimoji="0" lang="it-IT" sz="2400" b="1" i="0" u="sng" strike="noStrike" kern="1200" cap="none" spc="0" normalizeH="0" baseline="0" noProof="0" dirty="0">
                <a:ln>
                  <a:noFill/>
                </a:ln>
                <a:solidFill>
                  <a:srgbClr val="FFFF99"/>
                </a:solidFill>
                <a:effectLst/>
                <a:uLnTx/>
                <a:uFillTx/>
                <a:latin typeface="Adobe Garamond Pro" panose="02020502060506020403" pitchFamily="18" charset="0"/>
                <a:ea typeface="+mn-ea"/>
                <a:cs typeface="+mn-cs"/>
              </a:rPr>
              <a:t>https://arxiv.org/pdf/1902.07609</a:t>
            </a:r>
            <a:r>
              <a:rPr kumimoji="0" lang="it-IT" sz="2400" b="1" i="0" u="none" strike="noStrike" kern="1200" cap="none" spc="0" normalizeH="0" baseline="0" noProof="0" dirty="0">
                <a:ln>
                  <a:noFill/>
                </a:ln>
                <a:solidFill>
                  <a:srgbClr val="FFFF99"/>
                </a:solidFill>
                <a:effectLst/>
                <a:uLnTx/>
                <a:uFillTx/>
                <a:latin typeface="Adobe Garamond Pro Bold" panose="02020702060506020403" pitchFamily="18" charset="0"/>
                <a:ea typeface="+mn-ea"/>
                <a:cs typeface="+mn-cs"/>
              </a:rPr>
              <a:t> </a:t>
            </a:r>
          </a:p>
        </p:txBody>
      </p:sp>
    </p:spTree>
    <p:extLst>
      <p:ext uri="{BB962C8B-B14F-4D97-AF65-F5344CB8AC3E}">
        <p14:creationId xmlns:p14="http://schemas.microsoft.com/office/powerpoint/2010/main" val="1856184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11346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46014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1095415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Memory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288</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329909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340086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40448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404203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11013358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15817"/>
            <a:ext cx="9144000" cy="2385391"/>
          </a:xfrm>
          <a:prstGeom prst="rect">
            <a:avLst/>
          </a:prstGeom>
        </p:spPr>
      </p:pic>
    </p:spTree>
    <p:extLst>
      <p:ext uri="{BB962C8B-B14F-4D97-AF65-F5344CB8AC3E}">
        <p14:creationId xmlns:p14="http://schemas.microsoft.com/office/powerpoint/2010/main" val="3534024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209258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Real-System Performance</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a:t>
            </a:r>
            <a:r>
              <a:rPr kumimoji="0" lang="en-US" sz="3600" b="1" i="1" u="none" strike="noStrike" kern="1200" cap="none" spc="0" normalizeH="0" baseline="0" noProof="0" dirty="0" err="1">
                <a:ln>
                  <a:noFill/>
                </a:ln>
                <a:solidFill>
                  <a:srgbClr val="0000FF"/>
                </a:solidFill>
                <a:effectLst/>
                <a:uLnTx/>
                <a:uFillTx/>
                <a:latin typeface="Calibri Light"/>
                <a:ea typeface="+mn-ea"/>
                <a:cs typeface="+mn-cs"/>
              </a:rPr>
              <a:t>emory</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-intensive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105490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974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1841816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 (or create other benefits)</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6212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34" y="4365104"/>
            <a:ext cx="9144000" cy="818866"/>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4139586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Onur Mutlu,</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37964"/>
            <a:ext cx="9144000" cy="2543364"/>
          </a:xfrm>
          <a:prstGeom prst="rect">
            <a:avLst/>
          </a:prstGeom>
        </p:spPr>
      </p:pic>
    </p:spTree>
    <p:extLst>
      <p:ext uri="{BB962C8B-B14F-4D97-AF65-F5344CB8AC3E}">
        <p14:creationId xmlns:p14="http://schemas.microsoft.com/office/powerpoint/2010/main" val="3093760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554652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6333-34F0-B840-8F7C-8EE01BD0583E}"/>
              </a:ext>
            </a:extLst>
          </p:cNvPr>
          <p:cNvSpPr>
            <a:spLocks noGrp="1"/>
          </p:cNvSpPr>
          <p:nvPr>
            <p:ph type="title"/>
          </p:nvPr>
        </p:nvSpPr>
        <p:spPr/>
        <p:txBody>
          <a:bodyPr/>
          <a:lstStyle/>
          <a:p>
            <a:r>
              <a:rPr lang="en-US" dirty="0"/>
              <a:t>Solar-DRAM: Exploiting Spatial Variation</a:t>
            </a:r>
          </a:p>
        </p:txBody>
      </p:sp>
      <p:sp>
        <p:nvSpPr>
          <p:cNvPr id="3" name="Content Placeholder 2">
            <a:extLst>
              <a:ext uri="{FF2B5EF4-FFF2-40B4-BE49-F238E27FC236}">
                <a16:creationId xmlns:a16="http://schemas.microsoft.com/office/drawing/2014/main" id="{B203D3F7-8F9D-FA40-B1DE-900CFFDF927E}"/>
              </a:ext>
            </a:extLst>
          </p:cNvPr>
          <p:cNvSpPr>
            <a:spLocks noGrp="1"/>
          </p:cNvSpPr>
          <p:nvPr>
            <p:ph idx="1"/>
          </p:nvPr>
        </p:nvSpPr>
        <p:spPr>
          <a:xfrm>
            <a:off x="228600" y="1052736"/>
            <a:ext cx="8610600" cy="5195664"/>
          </a:xfrm>
        </p:spPr>
        <p:txBody>
          <a:bodyPr/>
          <a:lstStyle/>
          <a:p>
            <a:r>
              <a:rPr lang="en-US" sz="2000" dirty="0" err="1"/>
              <a:t>Jeremie</a:t>
            </a:r>
            <a:r>
              <a:rPr lang="en-US" sz="2000" dirty="0"/>
              <a:t> S. Kim, Minesh Patel, Hasan Hassan, and Onur Mutlu,</a:t>
            </a:r>
            <a:br>
              <a:rPr lang="en-US" sz="2000" dirty="0"/>
            </a:br>
            <a:r>
              <a:rPr lang="en-US" sz="2000" b="1" dirty="0">
                <a:hlinkClick r:id="rId2"/>
              </a:rPr>
              <a:t>"Solar-DRAM: Reducing DRAM Access Latency by Exploiting the Variation in Local Bitlines"</a:t>
            </a:r>
            <a:br>
              <a:rPr lang="en-US" sz="2000" dirty="0"/>
            </a:br>
            <a:r>
              <a:rPr lang="en-US" sz="2000" i="1" dirty="0"/>
              <a:t>Proceedings of the </a:t>
            </a:r>
            <a:r>
              <a:rPr lang="en-US" sz="2000" i="1" dirty="0">
                <a:hlinkClick r:id="rId3"/>
              </a:rPr>
              <a:t>36th IEEE International Conference on Computer Design</a:t>
            </a:r>
            <a:r>
              <a:rPr lang="en-US" sz="2000" i="1" dirty="0"/>
              <a:t> (</a:t>
            </a:r>
            <a:r>
              <a:rPr lang="en-US" sz="2000" b="1" i="1" dirty="0"/>
              <a:t>ICCD</a:t>
            </a:r>
            <a:r>
              <a:rPr lang="en-US" sz="2000" i="1" dirty="0"/>
              <a:t>)</a:t>
            </a:r>
            <a:r>
              <a:rPr lang="en-US" sz="2000" dirty="0"/>
              <a:t>, Orlando, FL, USA, October 2018. </a:t>
            </a:r>
          </a:p>
        </p:txBody>
      </p:sp>
      <p:sp>
        <p:nvSpPr>
          <p:cNvPr id="4" name="Slide Number Placeholder 3">
            <a:extLst>
              <a:ext uri="{FF2B5EF4-FFF2-40B4-BE49-F238E27FC236}">
                <a16:creationId xmlns:a16="http://schemas.microsoft.com/office/drawing/2014/main" id="{88DC2D37-A78C-0648-B151-5ED1AD10F385}"/>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CB69C954-FEAD-B845-8285-95B6ED75AC6A}"/>
              </a:ext>
            </a:extLst>
          </p:cNvPr>
          <p:cNvPicPr>
            <a:picLocks noChangeAspect="1"/>
          </p:cNvPicPr>
          <p:nvPr/>
        </p:nvPicPr>
        <p:blipFill>
          <a:blip r:embed="rId4"/>
          <a:stretch>
            <a:fillRect/>
          </a:stretch>
        </p:blipFill>
        <p:spPr>
          <a:xfrm>
            <a:off x="0" y="3573016"/>
            <a:ext cx="9144000" cy="2022466"/>
          </a:xfrm>
          <a:prstGeom prst="rect">
            <a:avLst/>
          </a:prstGeom>
        </p:spPr>
      </p:pic>
    </p:spTree>
    <p:extLst>
      <p:ext uri="{BB962C8B-B14F-4D97-AF65-F5344CB8AC3E}">
        <p14:creationId xmlns:p14="http://schemas.microsoft.com/office/powerpoint/2010/main" val="887077472"/>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3505290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480756"/>
            <a:ext cx="9144000" cy="2180492"/>
          </a:xfrm>
          <a:prstGeom prst="rect">
            <a:avLst/>
          </a:prstGeom>
        </p:spPr>
      </p:pic>
    </p:spTree>
    <p:extLst>
      <p:ext uri="{BB962C8B-B14F-4D97-AF65-F5344CB8AC3E}">
        <p14:creationId xmlns:p14="http://schemas.microsoft.com/office/powerpoint/2010/main" val="1459454250"/>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ChargeCache: Exploiting Access Patterns</a:t>
            </a:r>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315391"/>
            <a:ext cx="9144000" cy="2497985"/>
          </a:xfrm>
          <a:prstGeom prst="rect">
            <a:avLst/>
          </a:prstGeom>
        </p:spPr>
      </p:pic>
    </p:spTree>
    <p:extLst>
      <p:ext uri="{BB962C8B-B14F-4D97-AF65-F5344CB8AC3E}">
        <p14:creationId xmlns:p14="http://schemas.microsoft.com/office/powerpoint/2010/main" val="3799345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Exploiting Subarray Level Parallelism</a:t>
            </a:r>
          </a:p>
        </p:txBody>
      </p:sp>
      <p:sp>
        <p:nvSpPr>
          <p:cNvPr id="3" name="Content Placeholder 2"/>
          <p:cNvSpPr>
            <a:spLocks noGrp="1"/>
          </p:cNvSpPr>
          <p:nvPr>
            <p:ph idx="1"/>
          </p:nvPr>
        </p:nvSpPr>
        <p:spPr>
          <a:xfrm>
            <a:off x="228600" y="1052736"/>
            <a:ext cx="8610600" cy="5195664"/>
          </a:xfrm>
        </p:spPr>
        <p:txBody>
          <a:bodyPr/>
          <a:lstStyle/>
          <a:p>
            <a:r>
              <a:rPr lang="en-US" dirty="0" err="1"/>
              <a:t>Yoongu</a:t>
            </a:r>
            <a:r>
              <a:rPr lang="en-US" dirty="0"/>
              <a:t> Kim, </a:t>
            </a:r>
            <a:r>
              <a:rPr lang="en-US" dirty="0" err="1"/>
              <a:t>Vivek</a:t>
            </a:r>
            <a:r>
              <a:rPr lang="en-US" dirty="0"/>
              <a:t> Seshadri, </a:t>
            </a:r>
            <a:r>
              <a:rPr lang="en-US" dirty="0" err="1"/>
              <a:t>Donghyuk</a:t>
            </a:r>
            <a:r>
              <a:rPr lang="en-US" dirty="0"/>
              <a:t> Lee, Jamie Liu, and Onur Mutlu,</a:t>
            </a:r>
            <a:br>
              <a:rPr lang="en-US" dirty="0"/>
            </a:br>
            <a:r>
              <a:rPr lang="en-US" b="1" dirty="0">
                <a:hlinkClick r:id="rId2"/>
              </a:rPr>
              <a:t>"A Case for Exploiting Subarray-Level Parallelism (SALP) in DRAM"</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(pptx)</a:t>
            </a:r>
            <a:r>
              <a:rPr lang="en-US" dirty="0"/>
              <a:t> </a:t>
            </a: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2DE812F-C00A-E642-A350-816C6A57C1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653136"/>
            <a:ext cx="9144000" cy="1427408"/>
          </a:xfrm>
          <a:prstGeom prst="rect">
            <a:avLst/>
          </a:prstGeom>
        </p:spPr>
      </p:pic>
    </p:spTree>
    <p:extLst>
      <p:ext uri="{BB962C8B-B14F-4D97-AF65-F5344CB8AC3E}">
        <p14:creationId xmlns:p14="http://schemas.microsoft.com/office/powerpoint/2010/main" val="264116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Tiered-Latency 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1755354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Low-cost Inter-linked Subarrays</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537180"/>
            <a:ext cx="9144000" cy="908044"/>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526638"/>
            <a:ext cx="9144000" cy="710674"/>
          </a:xfrm>
          <a:prstGeom prst="rect">
            <a:avLst/>
          </a:prstGeom>
        </p:spPr>
      </p:pic>
    </p:spTree>
    <p:extLst>
      <p:ext uri="{BB962C8B-B14F-4D97-AF65-F5344CB8AC3E}">
        <p14:creationId xmlns:p14="http://schemas.microsoft.com/office/powerpoint/2010/main" val="9203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CROW Substrate for DRAM</a:t>
            </a:r>
          </a:p>
        </p:txBody>
      </p:sp>
      <p:sp>
        <p:nvSpPr>
          <p:cNvPr id="3" name="Content Placeholder 2"/>
          <p:cNvSpPr>
            <a:spLocks noGrp="1"/>
          </p:cNvSpPr>
          <p:nvPr>
            <p:ph idx="1"/>
          </p:nvPr>
        </p:nvSpPr>
        <p:spPr/>
        <p:txBody>
          <a:bodyPr/>
          <a:lstStyle/>
          <a:p>
            <a:r>
              <a:rPr lang="en-US" sz="2200" dirty="0"/>
              <a:t>Hasan Hassan, Minesh Patel, </a:t>
            </a:r>
            <a:r>
              <a:rPr lang="en-US" sz="2200" dirty="0" err="1"/>
              <a:t>Jeremie</a:t>
            </a:r>
            <a:r>
              <a:rPr lang="en-US" sz="2200" dirty="0"/>
              <a:t> S. Kim, A. </a:t>
            </a:r>
            <a:r>
              <a:rPr lang="en-US" sz="2200" dirty="0" err="1"/>
              <a:t>Giray</a:t>
            </a:r>
            <a:r>
              <a:rPr lang="en-US" sz="2200" dirty="0"/>
              <a:t> </a:t>
            </a:r>
            <a:r>
              <a:rPr lang="en-US" sz="2200" dirty="0" err="1"/>
              <a:t>Yaglikci</a:t>
            </a:r>
            <a:r>
              <a:rPr lang="en-US" sz="2200" dirty="0"/>
              <a:t>, Nandita Vijaykumar, Nika </a:t>
            </a:r>
            <a:r>
              <a:rPr lang="en-US" sz="2200" dirty="0" err="1"/>
              <a:t>Mansourighiasi</a:t>
            </a:r>
            <a:r>
              <a:rPr lang="en-US" sz="2200" dirty="0"/>
              <a:t>, Saugata Ghose, and Onur Mutlu,</a:t>
            </a:r>
            <a:br>
              <a:rPr lang="en-US" sz="2200" dirty="0"/>
            </a:br>
            <a:r>
              <a:rPr lang="en-US" sz="2200" b="1" dirty="0">
                <a:hlinkClick r:id="rId2"/>
              </a:rPr>
              <a:t>"CROW: A Low-Cost Substrate for Improving DRAM Performance, Energy Efficiency, and Reliability"</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sz="2200" dirty="0"/>
            </a:br>
            <a:endParaRPr lang="en-US" sz="2200" dirty="0"/>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 y="4121282"/>
            <a:ext cx="9144000" cy="2217049"/>
          </a:xfrm>
          <a:prstGeom prst="rect">
            <a:avLst/>
          </a:prstGeom>
        </p:spPr>
      </p:pic>
    </p:spTree>
    <p:extLst>
      <p:ext uri="{BB962C8B-B14F-4D97-AF65-F5344CB8AC3E}">
        <p14:creationId xmlns:p14="http://schemas.microsoft.com/office/powerpoint/2010/main" val="1861418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r>
              <a:rPr lang="en-US" sz="4000" dirty="0"/>
              <a:t>CROW: The Copy Row Substrate</a:t>
            </a:r>
            <a:br>
              <a:rPr lang="en-US" sz="4000" dirty="0"/>
            </a:br>
            <a:r>
              <a:rPr lang="en-US" sz="3000" b="1" dirty="0"/>
              <a:t>[ISCA 2019]</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453230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51DC-D551-413B-9FEB-CA657FBF17D9}"/>
              </a:ext>
            </a:extLst>
          </p:cNvPr>
          <p:cNvSpPr>
            <a:spLocks noGrp="1"/>
          </p:cNvSpPr>
          <p:nvPr>
            <p:ph type="title"/>
          </p:nvPr>
        </p:nvSpPr>
        <p:spPr/>
        <p:txBody>
          <a:bodyPr/>
          <a:lstStyle/>
          <a:p>
            <a:r>
              <a:rPr lang="en-US" dirty="0"/>
              <a:t>Challenges of DRAM Scaling</a:t>
            </a:r>
          </a:p>
        </p:txBody>
      </p:sp>
      <p:pic>
        <p:nvPicPr>
          <p:cNvPr id="17" name="Picture 16">
            <a:extLst>
              <a:ext uri="{FF2B5EF4-FFF2-40B4-BE49-F238E27FC236}">
                <a16:creationId xmlns:a16="http://schemas.microsoft.com/office/drawing/2014/main" id="{57B87E9A-6851-4B1B-90D0-47E088847B0D}"/>
              </a:ext>
            </a:extLst>
          </p:cNvPr>
          <p:cNvPicPr>
            <a:picLocks noChangeAspect="1"/>
          </p:cNvPicPr>
          <p:nvPr/>
        </p:nvPicPr>
        <p:blipFill>
          <a:blip r:embed="rId6"/>
          <a:stretch>
            <a:fillRect/>
          </a:stretch>
        </p:blipFill>
        <p:spPr>
          <a:xfrm rot="5400000">
            <a:off x="394179" y="2569576"/>
            <a:ext cx="1894318" cy="1698770"/>
          </a:xfrm>
          <a:prstGeom prst="rect">
            <a:avLst/>
          </a:prstGeom>
        </p:spPr>
      </p:pic>
      <p:sp>
        <p:nvSpPr>
          <p:cNvPr id="12" name="Rectangle: Rounded Corners 11">
            <a:extLst>
              <a:ext uri="{FF2B5EF4-FFF2-40B4-BE49-F238E27FC236}">
                <a16:creationId xmlns:a16="http://schemas.microsoft.com/office/drawing/2014/main" id="{676D6DDE-0C8E-4FBE-B0C3-E38D485DF6E3}"/>
              </a:ext>
            </a:extLst>
          </p:cNvPr>
          <p:cNvSpPr/>
          <p:nvPr/>
        </p:nvSpPr>
        <p:spPr>
          <a:xfrm>
            <a:off x="3286125" y="1963787"/>
            <a:ext cx="3028952"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access latency</a:t>
            </a:r>
          </a:p>
        </p:txBody>
      </p:sp>
      <p:sp>
        <p:nvSpPr>
          <p:cNvPr id="13" name="Rectangle: Rounded Corners 12">
            <a:extLst>
              <a:ext uri="{FF2B5EF4-FFF2-40B4-BE49-F238E27FC236}">
                <a16:creationId xmlns:a16="http://schemas.microsoft.com/office/drawing/2014/main" id="{D3A62491-FFE5-46FB-A945-D135EBAFF416}"/>
              </a:ext>
            </a:extLst>
          </p:cNvPr>
          <p:cNvSpPr/>
          <p:nvPr/>
        </p:nvSpPr>
        <p:spPr>
          <a:xfrm>
            <a:off x="3286125" y="3167670"/>
            <a:ext cx="3571877"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refresh overhead</a:t>
            </a:r>
          </a:p>
        </p:txBody>
      </p:sp>
      <p:sp>
        <p:nvSpPr>
          <p:cNvPr id="11" name="Rectangle: Rounded Corners 10">
            <a:extLst>
              <a:ext uri="{FF2B5EF4-FFF2-40B4-BE49-F238E27FC236}">
                <a16:creationId xmlns:a16="http://schemas.microsoft.com/office/drawing/2014/main" id="{DB9D92D7-A9D5-4F10-A776-6D78F5DB09DD}"/>
              </a:ext>
            </a:extLst>
          </p:cNvPr>
          <p:cNvSpPr/>
          <p:nvPr/>
        </p:nvSpPr>
        <p:spPr>
          <a:xfrm>
            <a:off x="3286125" y="4366119"/>
            <a:ext cx="5572125"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exposure to vulnerabilities</a:t>
            </a:r>
          </a:p>
        </p:txBody>
      </p:sp>
      <p:sp>
        <p:nvSpPr>
          <p:cNvPr id="18" name="Oval 17">
            <a:extLst>
              <a:ext uri="{FF2B5EF4-FFF2-40B4-BE49-F238E27FC236}">
                <a16:creationId xmlns:a16="http://schemas.microsoft.com/office/drawing/2014/main" id="{8C2D9EBD-2DD0-45E4-9ECB-9CC1709DB61A}"/>
              </a:ext>
            </a:extLst>
          </p:cNvPr>
          <p:cNvSpPr/>
          <p:nvPr/>
        </p:nvSpPr>
        <p:spPr>
          <a:xfrm>
            <a:off x="2773319" y="2044457"/>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1</a:t>
            </a:r>
          </a:p>
        </p:txBody>
      </p:sp>
      <p:sp>
        <p:nvSpPr>
          <p:cNvPr id="19" name="Oval 18">
            <a:extLst>
              <a:ext uri="{FF2B5EF4-FFF2-40B4-BE49-F238E27FC236}">
                <a16:creationId xmlns:a16="http://schemas.microsoft.com/office/drawing/2014/main" id="{D8B7D59D-95A3-4B6F-9A7A-4636B842C6B9}"/>
              </a:ext>
            </a:extLst>
          </p:cNvPr>
          <p:cNvSpPr/>
          <p:nvPr/>
        </p:nvSpPr>
        <p:spPr>
          <a:xfrm>
            <a:off x="2773319" y="3231028"/>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2</a:t>
            </a:r>
          </a:p>
        </p:txBody>
      </p:sp>
      <p:sp>
        <p:nvSpPr>
          <p:cNvPr id="20" name="Oval 19">
            <a:extLst>
              <a:ext uri="{FF2B5EF4-FFF2-40B4-BE49-F238E27FC236}">
                <a16:creationId xmlns:a16="http://schemas.microsoft.com/office/drawing/2014/main" id="{EF37814C-C4C5-4D5B-9FE2-4A552A87CD12}"/>
              </a:ext>
            </a:extLst>
          </p:cNvPr>
          <p:cNvSpPr/>
          <p:nvPr/>
        </p:nvSpPr>
        <p:spPr>
          <a:xfrm>
            <a:off x="2773319" y="4438844"/>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3</a:t>
            </a:r>
          </a:p>
        </p:txBody>
      </p:sp>
      <p:pic>
        <p:nvPicPr>
          <p:cNvPr id="7" name="Audio 6">
            <a:hlinkClick r:id="" action="ppaction://media"/>
            <a:extLst>
              <a:ext uri="{FF2B5EF4-FFF2-40B4-BE49-F238E27FC236}">
                <a16:creationId xmlns:a16="http://schemas.microsoft.com/office/drawing/2014/main" id="{8371475C-71B7-4F07-93F6-1D420758E84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466734540"/>
      </p:ext>
    </p:extLst>
  </p:cSld>
  <p:clrMapOvr>
    <a:masterClrMapping/>
  </p:clrMapOvr>
  <mc:AlternateContent xmlns:mc="http://schemas.openxmlformats.org/markup-compatibility/2006" xmlns:p14="http://schemas.microsoft.com/office/powerpoint/2010/main">
    <mc:Choice Requires="p14">
      <p:transition spd="slow" p14:dur="2000" advTm="30044"/>
    </mc:Choice>
    <mc:Fallback xmlns="">
      <p:transition spd="slow" advTm="3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12" grpId="0"/>
      <p:bldP spid="13" grpId="0"/>
      <p:bldP spid="11" grpId="0"/>
      <p:bldP spid="18"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993784885"/>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CD7BE23F-79DC-4C56-8FB8-C21A2B23FDD8}"/>
              </a:ext>
            </a:extLst>
          </p:cNvPr>
          <p:cNvSpPr/>
          <p:nvPr/>
        </p:nvSpPr>
        <p:spPr>
          <a:xfrm>
            <a:off x="4347031" y="2384741"/>
            <a:ext cx="2656376" cy="35494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22" name="Picture 21">
            <a:extLst>
              <a:ext uri="{FF2B5EF4-FFF2-40B4-BE49-F238E27FC236}">
                <a16:creationId xmlns:a16="http://schemas.microsoft.com/office/drawing/2014/main" id="{8796DADF-41E0-4565-9CF7-B1CCA3734B0B}"/>
              </a:ext>
            </a:extLst>
          </p:cNvPr>
          <p:cNvPicPr>
            <a:picLocks noChangeAspect="1"/>
          </p:cNvPicPr>
          <p:nvPr/>
        </p:nvPicPr>
        <p:blipFill>
          <a:blip r:embed="rId6"/>
          <a:stretch>
            <a:fillRect/>
          </a:stretch>
        </p:blipFill>
        <p:spPr>
          <a:xfrm>
            <a:off x="3624729" y="2364601"/>
            <a:ext cx="3598597" cy="2778900"/>
          </a:xfrm>
          <a:prstGeom prst="rect">
            <a:avLst/>
          </a:prstGeom>
        </p:spPr>
      </p:pic>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Conventional DRAM</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7"/>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104460"/>
            <a:ext cx="1433211" cy="82502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4" y="3062186"/>
            <a:ext cx="1654436" cy="195396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Arrow: Curved Right 49">
            <a:extLst>
              <a:ext uri="{FF2B5EF4-FFF2-40B4-BE49-F238E27FC236}">
                <a16:creationId xmlns:a16="http://schemas.microsoft.com/office/drawing/2014/main" id="{1AA08664-CAC0-42EE-85D0-375C9589B3A6}"/>
              </a:ext>
            </a:extLst>
          </p:cNvPr>
          <p:cNvSpPr/>
          <p:nvPr/>
        </p:nvSpPr>
        <p:spPr>
          <a:xfrm rot="10800000" flipV="1">
            <a:off x="7103963" y="2493228"/>
            <a:ext cx="587615" cy="2469616"/>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51" name="Picture 50">
            <a:extLst>
              <a:ext uri="{FF2B5EF4-FFF2-40B4-BE49-F238E27FC236}">
                <a16:creationId xmlns:a16="http://schemas.microsoft.com/office/drawing/2014/main" id="{C474A0E5-B23E-46A5-9422-B9A9569DDE5B}"/>
              </a:ext>
            </a:extLst>
          </p:cNvPr>
          <p:cNvPicPr>
            <a:picLocks noChangeAspect="1"/>
          </p:cNvPicPr>
          <p:nvPr/>
        </p:nvPicPr>
        <p:blipFill>
          <a:blip r:embed="rId8"/>
          <a:stretch>
            <a:fillRect/>
          </a:stretch>
        </p:blipFill>
        <p:spPr>
          <a:xfrm>
            <a:off x="4377981" y="4561618"/>
            <a:ext cx="2836663" cy="573366"/>
          </a:xfrm>
          <a:prstGeom prst="rect">
            <a:avLst/>
          </a:prstGeom>
        </p:spPr>
      </p:pic>
      <p:pic>
        <p:nvPicPr>
          <p:cNvPr id="3" name="Audio 2">
            <a:hlinkClick r:id="" action="ppaction://media"/>
            <a:extLst>
              <a:ext uri="{FF2B5EF4-FFF2-40B4-BE49-F238E27FC236}">
                <a16:creationId xmlns:a16="http://schemas.microsoft.com/office/drawing/2014/main" id="{71D38825-23C9-4764-8233-00BB3B45BA1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2206656430"/>
      </p:ext>
    </p:extLst>
  </p:cSld>
  <p:clrMapOvr>
    <a:masterClrMapping/>
  </p:clrMapOvr>
  <mc:AlternateContent xmlns:mc="http://schemas.openxmlformats.org/markup-compatibility/2006" xmlns:p14="http://schemas.microsoft.com/office/powerpoint/2010/main">
    <mc:Choice Requires="p14">
      <p:transition p14:dur="0" advTm="16344"/>
    </mc:Choice>
    <mc:Fallback xmlns="">
      <p:transition advTm="16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par>
                                <p:cTn id="20" presetID="22" presetClass="entr" presetSubtype="8"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1000"/>
                                        <p:tgtEl>
                                          <p:spTgt spid="5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
                </p:tgtEl>
              </p:cMediaNode>
            </p:audio>
          </p:childTnLst>
        </p:cTn>
      </p:par>
    </p:tnLst>
    <p:bldLst>
      <p:bldP spid="49" grpId="0" animBg="1"/>
      <p:bldP spid="48" grpId="0" animBg="1"/>
      <p:bldP spid="50" grpId="0" animBg="1"/>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0AF598E7-770A-4F10-BF81-7AD88E6FF7D7}"/>
              </a:ext>
            </a:extLst>
          </p:cNvPr>
          <p:cNvSpPr/>
          <p:nvPr/>
        </p:nvSpPr>
        <p:spPr>
          <a:xfrm>
            <a:off x="4343400" y="2376060"/>
            <a:ext cx="2601907"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9" name="Rectangle: Rounded Corners 28">
            <a:extLst>
              <a:ext uri="{FF2B5EF4-FFF2-40B4-BE49-F238E27FC236}">
                <a16:creationId xmlns:a16="http://schemas.microsoft.com/office/drawing/2014/main" id="{7A071AD6-1DF8-4A0A-AB5B-C1FCD44BDA16}"/>
              </a:ext>
            </a:extLst>
          </p:cNvPr>
          <p:cNvSpPr/>
          <p:nvPr/>
        </p:nvSpPr>
        <p:spPr>
          <a:xfrm>
            <a:off x="4355342" y="3814636"/>
            <a:ext cx="2589964"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57939" y="4180012"/>
            <a:ext cx="3791840" cy="1420688"/>
          </a:xfrm>
        </p:spPr>
        <p:txBody>
          <a:bodyPr anchor="ctr">
            <a:normAutofit/>
          </a:bodyPr>
          <a:lstStyle/>
          <a:p>
            <a:pPr marL="0" indent="0" algn="ctr">
              <a:buNone/>
            </a:pPr>
            <a:r>
              <a:rPr lang="en-US" sz="2400" b="1" dirty="0">
                <a:solidFill>
                  <a:schemeClr val="accent6">
                    <a:lumMod val="75000"/>
                  </a:schemeClr>
                </a:solidFill>
              </a:rPr>
              <a:t>Row copy </a:t>
            </a:r>
          </a:p>
          <a:p>
            <a:pPr marL="0" indent="0" algn="ctr">
              <a:buNone/>
            </a:pPr>
            <a:r>
              <a:rPr lang="en-US" sz="2400" b="1" dirty="0">
                <a:solidFill>
                  <a:schemeClr val="accent4">
                    <a:lumMod val="75000"/>
                  </a:schemeClr>
                </a:solidFill>
              </a:rPr>
              <a:t>Multiple row activation</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Copy Row DRAM (CROW)</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6"/>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476016"/>
            <a:ext cx="948446" cy="45346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5" y="3062186"/>
            <a:ext cx="1097033" cy="137856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2DB1B42A-712C-485E-B393-A75DC275E3A7}"/>
              </a:ext>
            </a:extLst>
          </p:cNvPr>
          <p:cNvPicPr>
            <a:picLocks noChangeAspect="1"/>
          </p:cNvPicPr>
          <p:nvPr/>
        </p:nvPicPr>
        <p:blipFill>
          <a:blip r:embed="rId7"/>
          <a:stretch>
            <a:fillRect/>
          </a:stretch>
        </p:blipFill>
        <p:spPr>
          <a:xfrm>
            <a:off x="3594480" y="2352287"/>
            <a:ext cx="5273016" cy="2764492"/>
          </a:xfrm>
          <a:prstGeom prst="rect">
            <a:avLst/>
          </a:prstGeom>
        </p:spPr>
      </p:pic>
      <p:pic>
        <p:nvPicPr>
          <p:cNvPr id="11" name="Picture 10">
            <a:extLst>
              <a:ext uri="{FF2B5EF4-FFF2-40B4-BE49-F238E27FC236}">
                <a16:creationId xmlns:a16="http://schemas.microsoft.com/office/drawing/2014/main" id="{8AB82628-B067-4F26-8B62-543DC674C207}"/>
              </a:ext>
            </a:extLst>
          </p:cNvPr>
          <p:cNvPicPr>
            <a:picLocks noChangeAspect="1"/>
          </p:cNvPicPr>
          <p:nvPr/>
        </p:nvPicPr>
        <p:blipFill>
          <a:blip r:embed="rId8"/>
          <a:stretch>
            <a:fillRect/>
          </a:stretch>
        </p:blipFill>
        <p:spPr>
          <a:xfrm>
            <a:off x="4352748" y="4526893"/>
            <a:ext cx="2836663" cy="573366"/>
          </a:xfrm>
          <a:prstGeom prst="rect">
            <a:avLst/>
          </a:prstGeom>
        </p:spPr>
      </p:pic>
      <p:pic>
        <p:nvPicPr>
          <p:cNvPr id="31" name="Picture 30">
            <a:extLst>
              <a:ext uri="{FF2B5EF4-FFF2-40B4-BE49-F238E27FC236}">
                <a16:creationId xmlns:a16="http://schemas.microsoft.com/office/drawing/2014/main" id="{81F74D26-9827-45F5-A093-D51DA0C83A86}"/>
              </a:ext>
            </a:extLst>
          </p:cNvPr>
          <p:cNvPicPr>
            <a:picLocks noChangeAspect="1"/>
          </p:cNvPicPr>
          <p:nvPr/>
        </p:nvPicPr>
        <p:blipFill>
          <a:blip r:embed="rId9"/>
          <a:stretch>
            <a:fillRect/>
          </a:stretch>
        </p:blipFill>
        <p:spPr>
          <a:xfrm>
            <a:off x="4356107" y="4525136"/>
            <a:ext cx="2833304" cy="578157"/>
          </a:xfrm>
          <a:prstGeom prst="rect">
            <a:avLst/>
          </a:prstGeom>
        </p:spPr>
      </p:pic>
      <p:sp>
        <p:nvSpPr>
          <p:cNvPr id="32" name="Arrow: Curved Right 31">
            <a:extLst>
              <a:ext uri="{FF2B5EF4-FFF2-40B4-BE49-F238E27FC236}">
                <a16:creationId xmlns:a16="http://schemas.microsoft.com/office/drawing/2014/main" id="{26817674-AB8E-43EF-AC02-82C1992F0141}"/>
              </a:ext>
            </a:extLst>
          </p:cNvPr>
          <p:cNvSpPr/>
          <p:nvPr/>
        </p:nvSpPr>
        <p:spPr>
          <a:xfrm>
            <a:off x="2917770" y="2476016"/>
            <a:ext cx="1402090" cy="2570135"/>
          </a:xfrm>
          <a:prstGeom prst="curvedRightArrow">
            <a:avLst>
              <a:gd name="adj1" fmla="val 10894"/>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3" name="Arrow: Curved Right 32">
            <a:extLst>
              <a:ext uri="{FF2B5EF4-FFF2-40B4-BE49-F238E27FC236}">
                <a16:creationId xmlns:a16="http://schemas.microsoft.com/office/drawing/2014/main" id="{86DD6392-22AC-4886-939A-F19A5918FA09}"/>
              </a:ext>
            </a:extLst>
          </p:cNvPr>
          <p:cNvSpPr/>
          <p:nvPr/>
        </p:nvSpPr>
        <p:spPr>
          <a:xfrm rot="10564546">
            <a:off x="7062592" y="3894263"/>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9" name="Arrow: Curved Right 38">
            <a:extLst>
              <a:ext uri="{FF2B5EF4-FFF2-40B4-BE49-F238E27FC236}">
                <a16:creationId xmlns:a16="http://schemas.microsoft.com/office/drawing/2014/main" id="{501B0FE9-E819-4304-A48C-C994C6FFB88F}"/>
              </a:ext>
            </a:extLst>
          </p:cNvPr>
          <p:cNvSpPr/>
          <p:nvPr/>
        </p:nvSpPr>
        <p:spPr>
          <a:xfrm>
            <a:off x="2884161" y="2470576"/>
            <a:ext cx="1402090" cy="2359666"/>
          </a:xfrm>
          <a:prstGeom prst="curvedRightArrow">
            <a:avLst>
              <a:gd name="adj1" fmla="val 9242"/>
              <a:gd name="adj2" fmla="val 16070"/>
              <a:gd name="adj3" fmla="val 1112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40" name="Arrow: Curved Right 39">
            <a:extLst>
              <a:ext uri="{FF2B5EF4-FFF2-40B4-BE49-F238E27FC236}">
                <a16:creationId xmlns:a16="http://schemas.microsoft.com/office/drawing/2014/main" id="{CDB89385-FB56-420A-BC10-AA2D8A9443E4}"/>
              </a:ext>
            </a:extLst>
          </p:cNvPr>
          <p:cNvSpPr/>
          <p:nvPr/>
        </p:nvSpPr>
        <p:spPr>
          <a:xfrm>
            <a:off x="2884161" y="3943351"/>
            <a:ext cx="1402090" cy="1083569"/>
          </a:xfrm>
          <a:prstGeom prst="curvedRightArrow">
            <a:avLst>
              <a:gd name="adj1" fmla="val 9822"/>
              <a:gd name="adj2" fmla="val 18401"/>
              <a:gd name="adj3" fmla="val 1580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8" name="Audio 7">
            <a:hlinkClick r:id="" action="ppaction://media"/>
            <a:extLst>
              <a:ext uri="{FF2B5EF4-FFF2-40B4-BE49-F238E27FC236}">
                <a16:creationId xmlns:a16="http://schemas.microsoft.com/office/drawing/2014/main" id="{EC6943C6-81C8-4516-BA84-AFBF5EB2FC5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845281038"/>
      </p:ext>
    </p:extLst>
  </p:cSld>
  <p:clrMapOvr>
    <a:masterClrMapping/>
  </p:clrMapOvr>
  <mc:AlternateContent xmlns:mc="http://schemas.openxmlformats.org/markup-compatibility/2006" xmlns:p14="http://schemas.microsoft.com/office/powerpoint/2010/main">
    <mc:Choice Requires="p14">
      <p:transition p14:dur="10" advTm="46607"/>
    </mc:Choice>
    <mc:Fallback xmlns="">
      <p:transition advTm="4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par>
                                <p:cTn id="37" presetID="10" presetClass="exit" presetSubtype="0" fill="hold" grpId="1" nodeType="withEffect">
                                  <p:stCondLst>
                                    <p:cond delay="0"/>
                                  </p:stCondLst>
                                  <p:childTnLst>
                                    <p:animEffect transition="out" filter="fad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2"/>
                                        </p:tgtEl>
                                      </p:cBhvr>
                                    </p:animEffect>
                                    <p:set>
                                      <p:cBhvr>
                                        <p:cTn id="45" dur="1" fill="hold">
                                          <p:stCondLst>
                                            <p:cond delay="499"/>
                                          </p:stCondLst>
                                        </p:cTn>
                                        <p:tgtEl>
                                          <p:spTgt spid="3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par>
                          <p:cTn id="52" fill="hold">
                            <p:stCondLst>
                              <p:cond delay="500"/>
                            </p:stCondLst>
                            <p:childTnLst>
                              <p:par>
                                <p:cTn id="53" presetID="1" presetClass="emph" presetSubtype="2" fill="hold" nodeType="afterEffect">
                                  <p:stCondLst>
                                    <p:cond delay="0"/>
                                  </p:stCondLst>
                                  <p:childTnLst>
                                    <p:animClr clrSpc="rgb" dir="cw">
                                      <p:cBhvr>
                                        <p:cTn id="54" dur="100" fill="hold"/>
                                        <p:tgtEl>
                                          <p:spTgt spid="29"/>
                                        </p:tgtEl>
                                        <p:attrNameLst>
                                          <p:attrName>fillcolor</p:attrName>
                                        </p:attrNameLst>
                                      </p:cBhvr>
                                      <p:to>
                                        <a:srgbClr val="FFD965"/>
                                      </p:to>
                                    </p:animClr>
                                    <p:set>
                                      <p:cBhvr>
                                        <p:cTn id="55" dur="100" fill="hold"/>
                                        <p:tgtEl>
                                          <p:spTgt spid="29"/>
                                        </p:tgtEl>
                                        <p:attrNameLst>
                                          <p:attrName>fill.type</p:attrName>
                                        </p:attrNameLst>
                                      </p:cBhvr>
                                      <p:to>
                                        <p:strVal val="solid"/>
                                      </p:to>
                                    </p:set>
                                    <p:set>
                                      <p:cBhvr>
                                        <p:cTn id="56" dur="100" fill="hold"/>
                                        <p:tgtEl>
                                          <p:spTgt spid="29"/>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100" fill="hold"/>
                                        <p:tgtEl>
                                          <p:spTgt spid="28"/>
                                        </p:tgtEl>
                                        <p:attrNameLst>
                                          <p:attrName>fillcolor</p:attrName>
                                        </p:attrNameLst>
                                      </p:cBhvr>
                                      <p:to>
                                        <a:srgbClr val="FFD965"/>
                                      </p:to>
                                    </p:animClr>
                                    <p:set>
                                      <p:cBhvr>
                                        <p:cTn id="59" dur="100" fill="hold"/>
                                        <p:tgtEl>
                                          <p:spTgt spid="28"/>
                                        </p:tgtEl>
                                        <p:attrNameLst>
                                          <p:attrName>fill.type</p:attrName>
                                        </p:attrNameLst>
                                      </p:cBhvr>
                                      <p:to>
                                        <p:strVal val="solid"/>
                                      </p:to>
                                    </p:set>
                                    <p:set>
                                      <p:cBhvr>
                                        <p:cTn id="60" dur="100" fill="hold"/>
                                        <p:tgtEl>
                                          <p:spTgt spid="28"/>
                                        </p:tgtEl>
                                        <p:attrNameLst>
                                          <p:attrName>fill.on</p:attrName>
                                        </p:attrNameLst>
                                      </p:cBhvr>
                                      <p:to>
                                        <p:strVal val="true"/>
                                      </p:to>
                                    </p:set>
                                  </p:childTnLst>
                                </p:cTn>
                              </p:par>
                            </p:childTnLst>
                          </p:cTn>
                        </p:par>
                        <p:par>
                          <p:cTn id="61" fill="hold">
                            <p:stCondLst>
                              <p:cond delay="600"/>
                            </p:stCondLst>
                            <p:childTnLst>
                              <p:par>
                                <p:cTn id="62" presetID="10" presetClass="entr" presetSubtype="0" fill="hold" grpId="2"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childTnLst>
                                </p:cTn>
                              </p:par>
                              <p:par>
                                <p:cTn id="65" presetID="10" presetClass="entr" presetSubtype="0" fill="hold" grpId="2"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childTnLst>
                                </p:cTn>
                              </p:par>
                            </p:childTnLst>
                          </p:cTn>
                        </p:par>
                        <p:par>
                          <p:cTn id="68" fill="hold">
                            <p:stCondLst>
                              <p:cond delay="1600"/>
                            </p:stCondLst>
                            <p:childTnLst>
                              <p:par>
                                <p:cTn id="69" presetID="10"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0"/>
                                        <p:tgtEl>
                                          <p:spTgt spid="4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1000"/>
                                        <p:tgtEl>
                                          <p:spTgt spid="39"/>
                                        </p:tgtEl>
                                      </p:cBhvr>
                                    </p:animEffect>
                                  </p:childTnLst>
                                </p:cTn>
                              </p:par>
                            </p:childTnLst>
                          </p:cTn>
                        </p:par>
                        <p:par>
                          <p:cTn id="75" fill="hold">
                            <p:stCondLst>
                              <p:cond delay="2600"/>
                            </p:stCondLst>
                            <p:childTnLst>
                              <p:par>
                                <p:cTn id="76" presetID="10" presetClass="entr" presetSubtype="0"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8"/>
                </p:tgtEl>
              </p:cMediaNode>
            </p:audio>
          </p:childTnLst>
        </p:cTn>
      </p:par>
    </p:tnLst>
    <p:bldLst>
      <p:bldP spid="28" grpId="0" animBg="1"/>
      <p:bldP spid="28" grpId="1" animBg="1"/>
      <p:bldP spid="28" grpId="2" animBg="1"/>
      <p:bldP spid="29" grpId="0" animBg="1"/>
      <p:bldP spid="29" grpId="1" animBg="1"/>
      <p:bldP spid="29" grpId="2" animBg="1"/>
      <p:bldP spid="3" grpId="0" uiExpand="1" build="p"/>
      <p:bldP spid="32" grpId="0" animBg="1"/>
      <p:bldP spid="32" grpId="1" animBg="1"/>
      <p:bldP spid="33" grpId="0" animBg="1"/>
      <p:bldP spid="33" grpId="1" animBg="1"/>
      <p:bldP spid="39" grpId="0" animBg="1"/>
      <p:bldP spid="40" grpId="0"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F37C3FB5-B2CA-4136-B3F0-F2FD8B4F497D}"/>
              </a:ext>
            </a:extLst>
          </p:cNvPr>
          <p:cNvSpPr/>
          <p:nvPr/>
        </p:nvSpPr>
        <p:spPr>
          <a:xfrm>
            <a:off x="6065466" y="1888873"/>
            <a:ext cx="2293679" cy="355118"/>
          </a:xfrm>
          <a:prstGeom prst="roundRect">
            <a:avLst/>
          </a:prstGeom>
          <a:solidFill>
            <a:srgbClr val="F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8" name="Rectangle: Rounded Corners 27">
            <a:extLst>
              <a:ext uri="{FF2B5EF4-FFF2-40B4-BE49-F238E27FC236}">
                <a16:creationId xmlns:a16="http://schemas.microsoft.com/office/drawing/2014/main" id="{79B6DEFA-15DE-40F6-8100-26A76B3CACAA}"/>
              </a:ext>
            </a:extLst>
          </p:cNvPr>
          <p:cNvSpPr/>
          <p:nvPr/>
        </p:nvSpPr>
        <p:spPr>
          <a:xfrm>
            <a:off x="6068684" y="2840980"/>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71450" y="1657350"/>
            <a:ext cx="8686800" cy="3738893"/>
          </a:xfrm>
        </p:spPr>
        <p:txBody>
          <a:bodyPr anchor="ctr">
            <a:normAutofit/>
          </a:bodyPr>
          <a:lstStyle/>
          <a:p>
            <a:pPr>
              <a:buFont typeface="Wingdings" panose="05000000000000000000" pitchFamily="2" charset="2"/>
              <a:buChar char="Ø"/>
            </a:pPr>
            <a:r>
              <a:rPr lang="en-US" sz="3300" b="1" dirty="0">
                <a:solidFill>
                  <a:srgbClr val="FF0066"/>
                </a:solidFill>
              </a:rPr>
              <a:t>CROW-cache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a:t>
            </a:r>
            <a:r>
              <a:rPr lang="en-US" sz="3000" i="1" dirty="0">
                <a:latin typeface="Cambria" panose="02040503050406030204" pitchFamily="18" charset="0"/>
                <a:ea typeface="Cambria" panose="02040503050406030204" pitchFamily="18" charset="0"/>
              </a:rPr>
              <a:t>access latency</a:t>
            </a:r>
            <a:endParaRPr lang="en-US" sz="3000" i="1" dirty="0"/>
          </a:p>
          <a:p>
            <a:pPr marL="342900" lvl="1" indent="0">
              <a:buNone/>
            </a:pPr>
            <a:endParaRPr lang="en-US" sz="3000" b="1" dirty="0">
              <a:solidFill>
                <a:srgbClr val="FF0066"/>
              </a:solidFill>
            </a:endParaRPr>
          </a:p>
          <a:p>
            <a:pPr>
              <a:buFont typeface="Wingdings" panose="05000000000000000000" pitchFamily="2" charset="2"/>
              <a:buChar char="Ø"/>
            </a:pPr>
            <a:r>
              <a:rPr lang="en-US" sz="3300" b="1" dirty="0">
                <a:solidFill>
                  <a:srgbClr val="FF0066"/>
                </a:solidFill>
              </a:rPr>
              <a:t>CROW-ref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DRAM </a:t>
            </a:r>
            <a:r>
              <a:rPr lang="en-US" sz="3000" i="1" dirty="0">
                <a:latin typeface="Cambria" panose="02040503050406030204" pitchFamily="18" charset="0"/>
                <a:ea typeface="Cambria" panose="02040503050406030204" pitchFamily="18" charset="0"/>
              </a:rPr>
              <a:t>refresh overhead</a:t>
            </a:r>
            <a:endParaRPr lang="en-US" sz="3000" i="1" dirty="0"/>
          </a:p>
          <a:p>
            <a:pPr marL="342900" lvl="1" indent="0">
              <a:buNone/>
            </a:pPr>
            <a:endParaRPr lang="en-US" sz="3000" dirty="0">
              <a:solidFill>
                <a:schemeClr val="tx1">
                  <a:lumMod val="50000"/>
                  <a:lumOff val="50000"/>
                </a:schemeClr>
              </a:solidFill>
            </a:endParaRPr>
          </a:p>
          <a:p>
            <a:pPr>
              <a:buFont typeface="Wingdings" panose="05000000000000000000" pitchFamily="2" charset="2"/>
              <a:buChar char="Ø"/>
            </a:pPr>
            <a:r>
              <a:rPr lang="en-US" sz="3000" dirty="0"/>
              <a:t>A mechanism for protecting against </a:t>
            </a:r>
            <a:r>
              <a:rPr lang="en-US" sz="3000" i="1" dirty="0" err="1"/>
              <a:t>RowHammer</a:t>
            </a:r>
            <a:endParaRPr lang="en-US" sz="3300" i="1" dirty="0"/>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Use Cases of CROW</a:t>
            </a:r>
          </a:p>
        </p:txBody>
      </p:sp>
      <p:sp>
        <p:nvSpPr>
          <p:cNvPr id="5" name="Rectangle: Rounded Corners 4">
            <a:extLst>
              <a:ext uri="{FF2B5EF4-FFF2-40B4-BE49-F238E27FC236}">
                <a16:creationId xmlns:a16="http://schemas.microsoft.com/office/drawing/2014/main" id="{BFC0183B-2F05-4FA7-9B37-A8EDE479041D}"/>
              </a:ext>
            </a:extLst>
          </p:cNvPr>
          <p:cNvSpPr/>
          <p:nvPr/>
        </p:nvSpPr>
        <p:spPr>
          <a:xfrm>
            <a:off x="6065466" y="1275007"/>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6" name="Rectangle: Rounded Corners 5">
            <a:extLst>
              <a:ext uri="{FF2B5EF4-FFF2-40B4-BE49-F238E27FC236}">
                <a16:creationId xmlns:a16="http://schemas.microsoft.com/office/drawing/2014/main" id="{62487DEE-95E3-4330-9B02-5716E842E56C}"/>
              </a:ext>
            </a:extLst>
          </p:cNvPr>
          <p:cNvSpPr/>
          <p:nvPr/>
        </p:nvSpPr>
        <p:spPr>
          <a:xfrm>
            <a:off x="6057900" y="2515240"/>
            <a:ext cx="2301245" cy="32746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10" name="Audio 73">
            <a:hlinkClick r:id="" action="ppaction://media"/>
            <a:extLst>
              <a:ext uri="{FF2B5EF4-FFF2-40B4-BE49-F238E27FC236}">
                <a16:creationId xmlns:a16="http://schemas.microsoft.com/office/drawing/2014/main" id="{2B8D0FB4-E7AD-481E-A1EF-4012C4DA1AE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64178" y="5520928"/>
            <a:ext cx="365522" cy="365522"/>
          </a:xfrm>
          <a:prstGeom prst="rect">
            <a:avLst/>
          </a:prstGeom>
        </p:spPr>
      </p:pic>
      <p:sp>
        <p:nvSpPr>
          <p:cNvPr id="19" name="Arrow: Curved Right 18">
            <a:extLst>
              <a:ext uri="{FF2B5EF4-FFF2-40B4-BE49-F238E27FC236}">
                <a16:creationId xmlns:a16="http://schemas.microsoft.com/office/drawing/2014/main" id="{CB013F6E-8DDB-40C4-8546-DE5BF713D85A}"/>
              </a:ext>
            </a:extLst>
          </p:cNvPr>
          <p:cNvSpPr/>
          <p:nvPr/>
        </p:nvSpPr>
        <p:spPr>
          <a:xfrm>
            <a:off x="4914900" y="1325780"/>
            <a:ext cx="1111999" cy="2327304"/>
          </a:xfrm>
          <a:prstGeom prst="curvedRightArrow">
            <a:avLst>
              <a:gd name="adj1" fmla="val 15639"/>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0" name="Arrow: Curved Right 19">
            <a:extLst>
              <a:ext uri="{FF2B5EF4-FFF2-40B4-BE49-F238E27FC236}">
                <a16:creationId xmlns:a16="http://schemas.microsoft.com/office/drawing/2014/main" id="{45D57253-80D9-4533-9474-BA721202DC8C}"/>
              </a:ext>
            </a:extLst>
          </p:cNvPr>
          <p:cNvSpPr/>
          <p:nvPr/>
        </p:nvSpPr>
        <p:spPr>
          <a:xfrm rot="10564546">
            <a:off x="8418330" y="2505862"/>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1" name="Arrow: Curved Right 20">
            <a:extLst>
              <a:ext uri="{FF2B5EF4-FFF2-40B4-BE49-F238E27FC236}">
                <a16:creationId xmlns:a16="http://schemas.microsoft.com/office/drawing/2014/main" id="{4957B03C-49E0-4E2C-AD11-886F167EC931}"/>
              </a:ext>
            </a:extLst>
          </p:cNvPr>
          <p:cNvSpPr/>
          <p:nvPr/>
        </p:nvSpPr>
        <p:spPr>
          <a:xfrm>
            <a:off x="4914900" y="1349937"/>
            <a:ext cx="1118260" cy="2079063"/>
          </a:xfrm>
          <a:prstGeom prst="curvedRightArrow">
            <a:avLst>
              <a:gd name="adj1" fmla="val 8823"/>
              <a:gd name="adj2" fmla="val 18026"/>
              <a:gd name="adj3" fmla="val 1436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2" name="Arrow: Curved Right 21">
            <a:extLst>
              <a:ext uri="{FF2B5EF4-FFF2-40B4-BE49-F238E27FC236}">
                <a16:creationId xmlns:a16="http://schemas.microsoft.com/office/drawing/2014/main" id="{0BA6B16B-77B8-40D4-9279-F6F9DA297DCD}"/>
              </a:ext>
            </a:extLst>
          </p:cNvPr>
          <p:cNvSpPr/>
          <p:nvPr/>
        </p:nvSpPr>
        <p:spPr>
          <a:xfrm>
            <a:off x="5143500" y="2639997"/>
            <a:ext cx="876908" cy="989029"/>
          </a:xfrm>
          <a:prstGeom prst="curvedRightArrow">
            <a:avLst>
              <a:gd name="adj1" fmla="val 11065"/>
              <a:gd name="adj2" fmla="val 22581"/>
              <a:gd name="adj3" fmla="val 1667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4" name="Picture 3">
            <a:extLst>
              <a:ext uri="{FF2B5EF4-FFF2-40B4-BE49-F238E27FC236}">
                <a16:creationId xmlns:a16="http://schemas.microsoft.com/office/drawing/2014/main" id="{A4EA6595-6B60-440B-9263-475982D423B1}"/>
              </a:ext>
            </a:extLst>
          </p:cNvPr>
          <p:cNvPicPr>
            <a:picLocks noChangeAspect="1"/>
          </p:cNvPicPr>
          <p:nvPr/>
        </p:nvPicPr>
        <p:blipFill>
          <a:blip r:embed="rId9"/>
          <a:stretch>
            <a:fillRect/>
          </a:stretch>
        </p:blipFill>
        <p:spPr>
          <a:xfrm>
            <a:off x="6091509" y="1291095"/>
            <a:ext cx="2440684" cy="2361989"/>
          </a:xfrm>
          <a:prstGeom prst="rect">
            <a:avLst/>
          </a:prstGeom>
        </p:spPr>
      </p:pic>
      <p:pic>
        <p:nvPicPr>
          <p:cNvPr id="17" name="Picture 16">
            <a:extLst>
              <a:ext uri="{FF2B5EF4-FFF2-40B4-BE49-F238E27FC236}">
                <a16:creationId xmlns:a16="http://schemas.microsoft.com/office/drawing/2014/main" id="{68DF66E1-24FD-471C-9931-91EF30CAB93E}"/>
              </a:ext>
            </a:extLst>
          </p:cNvPr>
          <p:cNvPicPr>
            <a:picLocks noChangeAspect="1"/>
          </p:cNvPicPr>
          <p:nvPr/>
        </p:nvPicPr>
        <p:blipFill>
          <a:blip r:embed="rId10"/>
          <a:stretch>
            <a:fillRect/>
          </a:stretch>
        </p:blipFill>
        <p:spPr>
          <a:xfrm>
            <a:off x="6091509" y="3159561"/>
            <a:ext cx="2440685" cy="493328"/>
          </a:xfrm>
          <a:prstGeom prst="rect">
            <a:avLst/>
          </a:prstGeom>
        </p:spPr>
      </p:pic>
      <p:pic>
        <p:nvPicPr>
          <p:cNvPr id="18" name="Picture 17">
            <a:extLst>
              <a:ext uri="{FF2B5EF4-FFF2-40B4-BE49-F238E27FC236}">
                <a16:creationId xmlns:a16="http://schemas.microsoft.com/office/drawing/2014/main" id="{BF45EB4B-3308-48F0-8276-2B1402C27B9C}"/>
              </a:ext>
            </a:extLst>
          </p:cNvPr>
          <p:cNvPicPr>
            <a:picLocks noChangeAspect="1"/>
          </p:cNvPicPr>
          <p:nvPr/>
        </p:nvPicPr>
        <p:blipFill>
          <a:blip r:embed="rId11"/>
          <a:stretch>
            <a:fillRect/>
          </a:stretch>
        </p:blipFill>
        <p:spPr>
          <a:xfrm>
            <a:off x="6097092" y="3159561"/>
            <a:ext cx="2440684" cy="498040"/>
          </a:xfrm>
          <a:prstGeom prst="rect">
            <a:avLst/>
          </a:prstGeom>
        </p:spPr>
      </p:pic>
      <p:sp>
        <p:nvSpPr>
          <p:cNvPr id="23" name="TextBox 22">
            <a:extLst>
              <a:ext uri="{FF2B5EF4-FFF2-40B4-BE49-F238E27FC236}">
                <a16:creationId xmlns:a16="http://schemas.microsoft.com/office/drawing/2014/main" id="{3CC0A6F7-27BF-4749-8299-8E8B50E51CB1}"/>
              </a:ext>
            </a:extLst>
          </p:cNvPr>
          <p:cNvSpPr txBox="1"/>
          <p:nvPr/>
        </p:nvSpPr>
        <p:spPr>
          <a:xfrm>
            <a:off x="5088279" y="189358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0000"/>
                </a:solidFill>
                <a:effectLst/>
                <a:uLnTx/>
                <a:uFillTx/>
                <a:latin typeface="Cambria"/>
                <a:ea typeface="+mn-ea"/>
                <a:cs typeface="+mn-cs"/>
              </a:rPr>
              <a:t>weak</a:t>
            </a:r>
          </a:p>
        </p:txBody>
      </p:sp>
      <p:sp>
        <p:nvSpPr>
          <p:cNvPr id="24" name="TextBox 23">
            <a:extLst>
              <a:ext uri="{FF2B5EF4-FFF2-40B4-BE49-F238E27FC236}">
                <a16:creationId xmlns:a16="http://schemas.microsoft.com/office/drawing/2014/main" id="{5C2ED028-F71F-4046-B8CA-B1BC3B2AE069}"/>
              </a:ext>
            </a:extLst>
          </p:cNvPr>
          <p:cNvSpPr txBox="1"/>
          <p:nvPr/>
        </p:nvSpPr>
        <p:spPr>
          <a:xfrm>
            <a:off x="4993273" y="277792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B050"/>
                </a:solidFill>
                <a:effectLst/>
                <a:uLnTx/>
                <a:uFillTx/>
                <a:latin typeface="Cambria"/>
                <a:ea typeface="+mn-ea"/>
                <a:cs typeface="+mn-cs"/>
              </a:rPr>
              <a:t>strong</a:t>
            </a:r>
          </a:p>
        </p:txBody>
      </p:sp>
      <p:sp>
        <p:nvSpPr>
          <p:cNvPr id="25" name="Arrow: Curved Right 24">
            <a:extLst>
              <a:ext uri="{FF2B5EF4-FFF2-40B4-BE49-F238E27FC236}">
                <a16:creationId xmlns:a16="http://schemas.microsoft.com/office/drawing/2014/main" id="{1BBE79B4-DF82-42F0-AE1C-92DEF39F1295}"/>
              </a:ext>
            </a:extLst>
          </p:cNvPr>
          <p:cNvSpPr/>
          <p:nvPr/>
        </p:nvSpPr>
        <p:spPr>
          <a:xfrm flipH="1">
            <a:off x="8434976" y="2914651"/>
            <a:ext cx="604110" cy="679685"/>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11" name="Audio 10">
            <a:hlinkClick r:id="" action="ppaction://media"/>
            <a:extLst>
              <a:ext uri="{FF2B5EF4-FFF2-40B4-BE49-F238E27FC236}">
                <a16:creationId xmlns:a16="http://schemas.microsoft.com/office/drawing/2014/main" id="{47CC87B9-93DB-4303-969F-F0CFE2014ECD}"/>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390228631"/>
      </p:ext>
    </p:extLst>
  </p:cSld>
  <p:clrMapOvr>
    <a:masterClrMapping/>
  </p:clrMapOvr>
  <mc:AlternateContent xmlns:mc="http://schemas.openxmlformats.org/markup-compatibility/2006" xmlns:p14="http://schemas.microsoft.com/office/powerpoint/2010/main">
    <mc:Choice Requires="p14">
      <p:transition spd="slow" p14:dur="2000" advTm="55046"/>
    </mc:Choice>
    <mc:Fallback xmlns="">
      <p:transition spd="slow" advTm="5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par>
                          <p:cTn id="57" fill="hold">
                            <p:stCondLst>
                              <p:cond delay="500"/>
                            </p:stCondLst>
                            <p:childTnLst>
                              <p:par>
                                <p:cTn id="58" presetID="1" presetClass="emph" presetSubtype="2" fill="hold" nodeType="afterEffect">
                                  <p:stCondLst>
                                    <p:cond delay="0"/>
                                  </p:stCondLst>
                                  <p:childTnLst>
                                    <p:animClr clrSpc="rgb" dir="cw">
                                      <p:cBhvr>
                                        <p:cTn id="59" dur="100" fill="hold"/>
                                        <p:tgtEl>
                                          <p:spTgt spid="6"/>
                                        </p:tgtEl>
                                        <p:attrNameLst>
                                          <p:attrName>fillcolor</p:attrName>
                                        </p:attrNameLst>
                                      </p:cBhvr>
                                      <p:to>
                                        <a:srgbClr val="FFD965"/>
                                      </p:to>
                                    </p:animClr>
                                    <p:set>
                                      <p:cBhvr>
                                        <p:cTn id="60" dur="100" fill="hold"/>
                                        <p:tgtEl>
                                          <p:spTgt spid="6"/>
                                        </p:tgtEl>
                                        <p:attrNameLst>
                                          <p:attrName>fill.type</p:attrName>
                                        </p:attrNameLst>
                                      </p:cBhvr>
                                      <p:to>
                                        <p:strVal val="solid"/>
                                      </p:to>
                                    </p:set>
                                    <p:set>
                                      <p:cBhvr>
                                        <p:cTn id="61" dur="100" fill="hold"/>
                                        <p:tgtEl>
                                          <p:spTgt spid="6"/>
                                        </p:tgtEl>
                                        <p:attrNameLst>
                                          <p:attrName>fill.on</p:attrName>
                                        </p:attrNameLst>
                                      </p:cBhvr>
                                      <p:to>
                                        <p:strVal val="true"/>
                                      </p:to>
                                    </p:set>
                                  </p:childTnLst>
                                </p:cTn>
                              </p:par>
                              <p:par>
                                <p:cTn id="62" presetID="1" presetClass="emph" presetSubtype="2" fill="hold" nodeType="withEffect">
                                  <p:stCondLst>
                                    <p:cond delay="0"/>
                                  </p:stCondLst>
                                  <p:childTnLst>
                                    <p:animClr clrSpc="rgb" dir="cw">
                                      <p:cBhvr>
                                        <p:cTn id="63" dur="100" fill="hold"/>
                                        <p:tgtEl>
                                          <p:spTgt spid="5"/>
                                        </p:tgtEl>
                                        <p:attrNameLst>
                                          <p:attrName>fillcolor</p:attrName>
                                        </p:attrNameLst>
                                      </p:cBhvr>
                                      <p:to>
                                        <a:srgbClr val="FFD965"/>
                                      </p:to>
                                    </p:animClr>
                                    <p:set>
                                      <p:cBhvr>
                                        <p:cTn id="64" dur="100" fill="hold"/>
                                        <p:tgtEl>
                                          <p:spTgt spid="5"/>
                                        </p:tgtEl>
                                        <p:attrNameLst>
                                          <p:attrName>fill.type</p:attrName>
                                        </p:attrNameLst>
                                      </p:cBhvr>
                                      <p:to>
                                        <p:strVal val="solid"/>
                                      </p:to>
                                    </p:set>
                                    <p:set>
                                      <p:cBhvr>
                                        <p:cTn id="65" dur="100" fill="hold"/>
                                        <p:tgtEl>
                                          <p:spTgt spid="5"/>
                                        </p:tgtEl>
                                        <p:attrNameLst>
                                          <p:attrName>fill.on</p:attrName>
                                        </p:attrNameLst>
                                      </p:cBhvr>
                                      <p:to>
                                        <p:strVal val="true"/>
                                      </p:to>
                                    </p:set>
                                  </p:childTnLst>
                                </p:cTn>
                              </p:par>
                            </p:childTnLst>
                          </p:cTn>
                        </p:par>
                        <p:par>
                          <p:cTn id="66" fill="hold">
                            <p:stCondLst>
                              <p:cond delay="600"/>
                            </p:stCondLst>
                            <p:childTnLst>
                              <p:par>
                                <p:cTn id="67" presetID="10" presetClass="entr" presetSubtype="0" fill="hold" grpId="2"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0"/>
                                        <p:tgtEl>
                                          <p:spTgt spid="5"/>
                                        </p:tgtEl>
                                      </p:cBhvr>
                                    </p:animEffect>
                                  </p:childTnLst>
                                </p:cTn>
                              </p:par>
                              <p:par>
                                <p:cTn id="70" presetID="10" presetClass="entr" presetSubtype="0" fill="hold" grpId="2"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childTnLst>
                                </p:cTn>
                              </p:par>
                            </p:childTnLst>
                          </p:cTn>
                        </p:par>
                        <p:par>
                          <p:cTn id="73" fill="hold">
                            <p:stCondLst>
                              <p:cond delay="1600"/>
                            </p:stCondLst>
                            <p:childTnLst>
                              <p:par>
                                <p:cTn id="74" presetID="10"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childTnLst>
                                </p:cTn>
                              </p:par>
                            </p:childTnLst>
                          </p:cTn>
                        </p:par>
                        <p:par>
                          <p:cTn id="80" fill="hold">
                            <p:stCondLst>
                              <p:cond delay="2600"/>
                            </p:stCondLst>
                            <p:childTnLst>
                              <p:par>
                                <p:cTn id="81" presetID="10" presetClass="entr" presetSubtype="0"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
                                            <p:txEl>
                                              <p:pRg st="3" end="3"/>
                                            </p:txEl>
                                          </p:spTgt>
                                        </p:tgtEl>
                                        <p:attrNameLst>
                                          <p:attrName>style.visibility</p:attrName>
                                        </p:attrNameLst>
                                      </p:cBhvr>
                                      <p:to>
                                        <p:strVal val="visible"/>
                                      </p:to>
                                    </p:set>
                                    <p:animEffect transition="in" filter="fade">
                                      <p:cBhvr>
                                        <p:cTn id="88" dur="500"/>
                                        <p:tgtEl>
                                          <p:spTgt spid="3">
                                            <p:txEl>
                                              <p:pRg st="3" end="3"/>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
                                            <p:txEl>
                                              <p:pRg st="4" end="4"/>
                                            </p:txEl>
                                          </p:spTgt>
                                        </p:tgtEl>
                                        <p:attrNameLst>
                                          <p:attrName>style.visibility</p:attrName>
                                        </p:attrNameLst>
                                      </p:cBhvr>
                                      <p:to>
                                        <p:strVal val="visible"/>
                                      </p:to>
                                    </p:set>
                                    <p:animEffect transition="in" filter="fade">
                                      <p:cBhvr>
                                        <p:cTn id="91" dur="500"/>
                                        <p:tgtEl>
                                          <p:spTgt spid="3">
                                            <p:txEl>
                                              <p:pRg st="4" end="4"/>
                                            </p:txEl>
                                          </p:spTgt>
                                        </p:tgtEl>
                                      </p:cBhvr>
                                    </p:animEffect>
                                  </p:childTnLst>
                                </p:cTn>
                              </p:par>
                              <p:par>
                                <p:cTn id="92" presetID="10" presetClass="exit" presetSubtype="0" fill="hold" nodeType="withEffect">
                                  <p:stCondLst>
                                    <p:cond delay="0"/>
                                  </p:stCondLst>
                                  <p:childTnLst>
                                    <p:animEffect transition="out" filter="fade">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par>
                                <p:cTn id="101" presetID="10" presetClass="exit" presetSubtype="0" fill="hold" grpId="3" nodeType="withEffect">
                                  <p:stCondLst>
                                    <p:cond delay="0"/>
                                  </p:stCondLst>
                                  <p:childTnLst>
                                    <p:animEffect transition="out" filter="fade">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10" presetClass="exit" presetSubtype="0" fill="hold" grpId="3"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500"/>
                                        <p:tgtEl>
                                          <p:spTgt spid="2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500"/>
                                        <p:tgtEl>
                                          <p:spTgt spid="2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fade">
                                      <p:cBhvr>
                                        <p:cTn id="118" dur="1000"/>
                                        <p:tgtEl>
                                          <p:spTgt spid="27"/>
                                        </p:tgtEl>
                                      </p:cBhvr>
                                    </p:animEffec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1000"/>
                                        <p:tgtEl>
                                          <p:spTgt spid="28"/>
                                        </p:tgtEl>
                                      </p:cBhvr>
                                    </p:animEffect>
                                  </p:childTnLst>
                                </p:cTn>
                              </p:par>
                            </p:childTnLst>
                          </p:cTn>
                        </p:par>
                        <p:par>
                          <p:cTn id="123" fill="hold">
                            <p:stCondLst>
                              <p:cond delay="2000"/>
                            </p:stCondLst>
                            <p:childTnLst>
                              <p:par>
                                <p:cTn id="124" presetID="10" presetClass="entr" presetSubtype="0" fill="hold" grpId="0" nodeType="afterEffect">
                                  <p:stCondLst>
                                    <p:cond delay="0"/>
                                  </p:stCondLst>
                                  <p:childTnLst>
                                    <p:set>
                                      <p:cBhvr>
                                        <p:cTn id="125" dur="1" fill="hold">
                                          <p:stCondLst>
                                            <p:cond delay="0"/>
                                          </p:stCondLst>
                                        </p:cTn>
                                        <p:tgtEl>
                                          <p:spTgt spid="25"/>
                                        </p:tgtEl>
                                        <p:attrNameLst>
                                          <p:attrName>style.visibility</p:attrName>
                                        </p:attrNameLst>
                                      </p:cBhvr>
                                      <p:to>
                                        <p:strVal val="visible"/>
                                      </p:to>
                                    </p:set>
                                    <p:animEffect transition="in" filter="fade">
                                      <p:cBhvr>
                                        <p:cTn id="126" dur="1000"/>
                                        <p:tgtEl>
                                          <p:spTgt spid="25"/>
                                        </p:tgtEl>
                                      </p:cBhvr>
                                    </p:animEffect>
                                  </p:childTnLst>
                                </p:cTn>
                              </p:par>
                            </p:childTnLst>
                          </p:cTn>
                        </p:par>
                        <p:par>
                          <p:cTn id="127" fill="hold">
                            <p:stCondLst>
                              <p:cond delay="3000"/>
                            </p:stCondLst>
                            <p:childTnLst>
                              <p:par>
                                <p:cTn id="128" presetID="10" presetClass="entr" presetSubtype="0" fill="hold" nodeType="after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500"/>
                                        <p:tgtEl>
                                          <p:spTgt spid="17"/>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
                                            <p:txEl>
                                              <p:pRg st="6" end="6"/>
                                            </p:txEl>
                                          </p:spTgt>
                                        </p:tgtEl>
                                        <p:attrNameLst>
                                          <p:attrName>style.visibility</p:attrName>
                                        </p:attrNameLst>
                                      </p:cBhvr>
                                      <p:to>
                                        <p:strVal val="visible"/>
                                      </p:to>
                                    </p:set>
                                    <p:animEffect transition="in" filter="fade">
                                      <p:cBhvr>
                                        <p:cTn id="1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6" fill="hold" display="0">
                  <p:stCondLst>
                    <p:cond delay="indefinite"/>
                  </p:stCondLst>
                  <p:endCondLst>
                    <p:cond evt="onStopAudio" delay="0">
                      <p:tgtEl>
                        <p:sldTgt/>
                      </p:tgtEl>
                    </p:cond>
                  </p:endCondLst>
                </p:cTn>
                <p:tgtEl>
                  <p:spTgt spid="10"/>
                </p:tgtEl>
              </p:cMediaNode>
            </p:audio>
            <p:audio isNarration="1">
              <p:cMediaNode vol="80000" showWhenStopped="0">
                <p:cTn id="137" fill="hold" display="0">
                  <p:stCondLst>
                    <p:cond delay="indefinite"/>
                  </p:stCondLst>
                  <p:endCondLst>
                    <p:cond evt="onStopAudio" delay="0">
                      <p:tgtEl>
                        <p:sldTgt/>
                      </p:tgtEl>
                    </p:cond>
                  </p:endCondLst>
                </p:cTn>
                <p:tgtEl>
                  <p:spTgt spid="11"/>
                </p:tgtEl>
              </p:cMediaNode>
            </p:audio>
          </p:childTnLst>
        </p:cTn>
      </p:par>
    </p:tnLst>
    <p:bldLst>
      <p:bldP spid="27" grpId="0" uiExpand="1" animBg="1"/>
      <p:bldP spid="28" grpId="0" uiExpand="1" animBg="1"/>
      <p:bldP spid="3" grpId="0" uiExpand="1" build="p"/>
      <p:bldP spid="5" grpId="0" uiExpand="1" animBg="1"/>
      <p:bldP spid="5" grpId="1" uiExpand="1" animBg="1"/>
      <p:bldP spid="5" grpId="2" uiExpand="1" animBg="1"/>
      <p:bldP spid="5" grpId="3" animBg="1"/>
      <p:bldP spid="6" grpId="0" uiExpand="1" animBg="1"/>
      <p:bldP spid="6" grpId="1" uiExpand="1" animBg="1"/>
      <p:bldP spid="6" grpId="2" uiExpand="1" animBg="1"/>
      <p:bldP spid="6" grpId="3" animBg="1"/>
      <p:bldP spid="19" grpId="0" uiExpand="1" animBg="1"/>
      <p:bldP spid="19" grpId="1" uiExpand="1" animBg="1"/>
      <p:bldP spid="20" grpId="0" uiExpand="1" animBg="1"/>
      <p:bldP spid="20" grpId="1" uiExpand="1" animBg="1"/>
      <p:bldP spid="21" grpId="0" uiExpand="1" animBg="1"/>
      <p:bldP spid="21" grpId="1" animBg="1"/>
      <p:bldP spid="22" grpId="0" uiExpand="1" animBg="1"/>
      <p:bldP spid="22" grpId="1" animBg="1"/>
      <p:bldP spid="23" grpId="0"/>
      <p:bldP spid="24" grpId="0"/>
      <p:bldP spid="25" grpId="0" uiExpand="1" animBg="1"/>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400050" y="1747507"/>
            <a:ext cx="8686800" cy="3738893"/>
          </a:xfrm>
        </p:spPr>
        <p:txBody>
          <a:bodyPr anchor="ctr">
            <a:noAutofit/>
          </a:bodyPr>
          <a:lstStyle/>
          <a:p>
            <a:pPr marL="342900" lvl="1" indent="0">
              <a:buNone/>
            </a:pPr>
            <a:r>
              <a:rPr lang="en-US" sz="3300" b="1" dirty="0">
                <a:solidFill>
                  <a:srgbClr val="FF0066"/>
                </a:solidFill>
              </a:rPr>
              <a:t>CROW-cache + CROW-ref</a:t>
            </a:r>
          </a:p>
          <a:p>
            <a:pPr lvl="2">
              <a:buClr>
                <a:schemeClr val="tx1"/>
              </a:buClr>
            </a:pPr>
            <a:r>
              <a:rPr lang="en-US" sz="3000" dirty="0">
                <a:solidFill>
                  <a:srgbClr val="00B050"/>
                </a:solidFill>
              </a:rPr>
              <a:t>20% speedup</a:t>
            </a:r>
          </a:p>
          <a:p>
            <a:pPr lvl="2">
              <a:buClr>
                <a:schemeClr val="tx1"/>
              </a:buClr>
            </a:pPr>
            <a:r>
              <a:rPr lang="en-US" sz="3000" dirty="0">
                <a:solidFill>
                  <a:srgbClr val="00B050"/>
                </a:solidFill>
              </a:rPr>
              <a:t>22% less DRAM energy</a:t>
            </a:r>
          </a:p>
          <a:p>
            <a:pPr lvl="2">
              <a:buClr>
                <a:schemeClr val="tx1"/>
              </a:buClr>
            </a:pPr>
            <a:endParaRPr lang="en-US" sz="3300" i="1" dirty="0"/>
          </a:p>
          <a:p>
            <a:pPr marL="342900" lvl="1" indent="0">
              <a:buNone/>
            </a:pPr>
            <a:r>
              <a:rPr lang="en-US" sz="3300" b="1" dirty="0"/>
              <a:t>Hardware Overhead</a:t>
            </a:r>
          </a:p>
          <a:p>
            <a:pPr lvl="2">
              <a:buClr>
                <a:schemeClr val="tx1"/>
              </a:buClr>
            </a:pPr>
            <a:r>
              <a:rPr lang="en-US" sz="3000" dirty="0">
                <a:solidFill>
                  <a:srgbClr val="C00000"/>
                </a:solidFill>
              </a:rPr>
              <a:t>0.5% DRAM chip area</a:t>
            </a:r>
          </a:p>
          <a:p>
            <a:pPr lvl="2">
              <a:buClr>
                <a:schemeClr val="tx1"/>
              </a:buClr>
            </a:pPr>
            <a:r>
              <a:rPr lang="en-US" sz="3000" dirty="0">
                <a:solidFill>
                  <a:srgbClr val="C00000"/>
                </a:solidFill>
              </a:rPr>
              <a:t>1.6% DRAM capacity</a:t>
            </a:r>
          </a:p>
          <a:p>
            <a:pPr lvl="2">
              <a:buClr>
                <a:schemeClr val="tx1"/>
              </a:buClr>
            </a:pPr>
            <a:r>
              <a:rPr lang="en-US" sz="3000" dirty="0">
                <a:solidFill>
                  <a:srgbClr val="C00000"/>
                </a:solidFill>
              </a:rPr>
              <a:t>11.3 KiB memory controller storage</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Key Results</a:t>
            </a:r>
          </a:p>
        </p:txBody>
      </p:sp>
      <p:pic>
        <p:nvPicPr>
          <p:cNvPr id="7" name="Audio 6">
            <a:hlinkClick r:id="" action="ppaction://media"/>
            <a:extLst>
              <a:ext uri="{FF2B5EF4-FFF2-40B4-BE49-F238E27FC236}">
                <a16:creationId xmlns:a16="http://schemas.microsoft.com/office/drawing/2014/main" id="{53BFB404-FA21-42FA-9237-5335FDFBCA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2535501789"/>
      </p:ext>
    </p:extLst>
  </p:cSld>
  <p:clrMapOvr>
    <a:masterClrMapping/>
  </p:clrMapOvr>
  <mc:AlternateContent xmlns:mc="http://schemas.openxmlformats.org/markup-compatibility/2006" xmlns:p14="http://schemas.microsoft.com/office/powerpoint/2010/main">
    <mc:Choice Requires="p14">
      <p:transition spd="slow" p14:dur="2000" advTm="19134"/>
    </mc:Choice>
    <mc:Fallback xmlns="">
      <p:transition spd="slow" advTm="19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CROW</a:t>
            </a:r>
          </a:p>
        </p:txBody>
      </p:sp>
      <p:sp>
        <p:nvSpPr>
          <p:cNvPr id="3" name="Content Placeholder 2"/>
          <p:cNvSpPr>
            <a:spLocks noGrp="1"/>
          </p:cNvSpPr>
          <p:nvPr>
            <p:ph idx="1"/>
          </p:nvPr>
        </p:nvSpPr>
        <p:spPr/>
        <p:txBody>
          <a:bodyPr/>
          <a:lstStyle/>
          <a:p>
            <a:r>
              <a:rPr lang="en-US" sz="1700" dirty="0"/>
              <a:t>Hasan Hassan, Minesh Patel, </a:t>
            </a:r>
            <a:r>
              <a:rPr lang="en-US" sz="1700" dirty="0" err="1"/>
              <a:t>Jeremie</a:t>
            </a:r>
            <a:r>
              <a:rPr lang="en-US" sz="1700" dirty="0"/>
              <a:t> S. Kim, A. </a:t>
            </a:r>
            <a:r>
              <a:rPr lang="en-US" sz="1700" dirty="0" err="1"/>
              <a:t>Giray</a:t>
            </a:r>
            <a:r>
              <a:rPr lang="en-US" sz="1700" dirty="0"/>
              <a:t> </a:t>
            </a:r>
            <a:r>
              <a:rPr lang="en-US" sz="1700" dirty="0" err="1"/>
              <a:t>Yaglikci</a:t>
            </a:r>
            <a:r>
              <a:rPr lang="en-US" sz="1700" dirty="0"/>
              <a:t>, Nandita Vijaykumar, Nika </a:t>
            </a:r>
            <a:r>
              <a:rPr lang="en-US" sz="1700" dirty="0" err="1"/>
              <a:t>Mansourighiasi</a:t>
            </a:r>
            <a:r>
              <a:rPr lang="en-US" sz="1700" dirty="0"/>
              <a:t>, Saugata Ghose, and Onur Mutlu,</a:t>
            </a:r>
            <a:br>
              <a:rPr lang="en-US" sz="1700" dirty="0"/>
            </a:br>
            <a:r>
              <a:rPr lang="en-US" sz="1700" b="1" dirty="0">
                <a:hlinkClick r:id="rId2"/>
              </a:rPr>
              <a:t>"CROW: A Low-Cost Substrate for Improving DRAM Performance, Energy Efficiency, and Reliability"</a:t>
            </a:r>
            <a:br>
              <a:rPr lang="en-US" sz="1700" dirty="0"/>
            </a:br>
            <a:r>
              <a:rPr lang="en-US" sz="1700" i="1" dirty="0"/>
              <a:t>Proceedings of the </a:t>
            </a:r>
            <a:r>
              <a:rPr lang="en-US" sz="1700" i="1" dirty="0">
                <a:hlinkClick r:id="rId3"/>
              </a:rPr>
              <a:t>46th International Symposium on Computer Architecture</a:t>
            </a:r>
            <a:r>
              <a:rPr lang="en-US" sz="1700" i="1" dirty="0"/>
              <a:t> (</a:t>
            </a:r>
            <a:r>
              <a:rPr lang="en-US" sz="1700" b="1" i="1" dirty="0"/>
              <a:t>ISCA</a:t>
            </a:r>
            <a:r>
              <a:rPr lang="en-US" sz="1700" i="1" dirty="0"/>
              <a:t>)</a:t>
            </a:r>
            <a:r>
              <a:rPr lang="en-US" sz="1700" dirty="0"/>
              <a:t>, Phoenix, AZ, USA, June 2019.</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Lightning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(3 minutes)]</a:t>
            </a:r>
            <a:br>
              <a:rPr lang="en-US" sz="1700" dirty="0"/>
            </a:br>
            <a:r>
              <a:rPr lang="en-US" sz="1700" dirty="0"/>
              <a:t>[</a:t>
            </a:r>
            <a:r>
              <a:rPr lang="en-US" sz="1700" dirty="0">
                <a:hlinkClick r:id="rId11"/>
              </a:rPr>
              <a:t>Full Talk Video</a:t>
            </a:r>
            <a:r>
              <a:rPr lang="en-US" sz="1700" dirty="0"/>
              <a:t> (16 minutes)]</a:t>
            </a:r>
            <a:br>
              <a:rPr lang="en-US" sz="1700" dirty="0"/>
            </a:br>
            <a:r>
              <a:rPr lang="en-US" sz="1700" dirty="0"/>
              <a:t>[</a:t>
            </a:r>
            <a:r>
              <a:rPr lang="en-US" sz="1700" dirty="0">
                <a:hlinkClick r:id="rId12"/>
              </a:rPr>
              <a:t>Source Code for CROW</a:t>
            </a:r>
            <a:r>
              <a:rPr lang="en-US" sz="1700" dirty="0"/>
              <a:t> (Ramulator and Circuit Modeling)]</a:t>
            </a: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8100" y="4329801"/>
            <a:ext cx="9144000" cy="2217049"/>
          </a:xfrm>
          <a:prstGeom prst="rect">
            <a:avLst/>
          </a:prstGeom>
        </p:spPr>
      </p:pic>
    </p:spTree>
    <p:extLst>
      <p:ext uri="{BB962C8B-B14F-4D97-AF65-F5344CB8AC3E}">
        <p14:creationId xmlns:p14="http://schemas.microsoft.com/office/powerpoint/2010/main" val="3848425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3BB-C474-3743-9AED-4F8E5978E0F9}"/>
              </a:ext>
            </a:extLst>
          </p:cNvPr>
          <p:cNvSpPr>
            <a:spLocks noGrp="1"/>
          </p:cNvSpPr>
          <p:nvPr>
            <p:ph type="title"/>
          </p:nvPr>
        </p:nvSpPr>
        <p:spPr>
          <a:xfrm>
            <a:off x="228600" y="152400"/>
            <a:ext cx="8915400" cy="1066800"/>
          </a:xfrm>
        </p:spPr>
        <p:txBody>
          <a:bodyPr/>
          <a:lstStyle/>
          <a:p>
            <a:r>
              <a:rPr lang="en-US" sz="3600" dirty="0"/>
              <a:t>CLR-DRAM: Capacity-Latency Reconfigurability</a:t>
            </a:r>
          </a:p>
        </p:txBody>
      </p:sp>
      <p:sp>
        <p:nvSpPr>
          <p:cNvPr id="3" name="Content Placeholder 2">
            <a:extLst>
              <a:ext uri="{FF2B5EF4-FFF2-40B4-BE49-F238E27FC236}">
                <a16:creationId xmlns:a16="http://schemas.microsoft.com/office/drawing/2014/main" id="{46338C27-AA63-F346-9B31-7ED0FA9A86DD}"/>
              </a:ext>
            </a:extLst>
          </p:cNvPr>
          <p:cNvSpPr>
            <a:spLocks noGrp="1"/>
          </p:cNvSpPr>
          <p:nvPr>
            <p:ph idx="1"/>
          </p:nvPr>
        </p:nvSpPr>
        <p:spPr/>
        <p:txBody>
          <a:bodyPr/>
          <a:lstStyle/>
          <a:p>
            <a:r>
              <a:rPr lang="en-US" sz="2200" dirty="0" err="1"/>
              <a:t>Haocong</a:t>
            </a:r>
            <a:r>
              <a:rPr lang="en-US" sz="2200" dirty="0"/>
              <a:t> Luo, Taha </a:t>
            </a:r>
            <a:r>
              <a:rPr lang="en-US" sz="2200" dirty="0" err="1"/>
              <a:t>Shahroodi</a:t>
            </a:r>
            <a:r>
              <a:rPr lang="en-US" sz="2200" dirty="0"/>
              <a:t>, Hasan Hassan, Minesh Patel, A. </a:t>
            </a:r>
            <a:r>
              <a:rPr lang="en-US" sz="2200" dirty="0" err="1"/>
              <a:t>Giray</a:t>
            </a:r>
            <a:r>
              <a:rPr lang="en-US" sz="2200" dirty="0"/>
              <a:t> </a:t>
            </a:r>
            <a:r>
              <a:rPr lang="en-US" sz="2200" dirty="0" err="1"/>
              <a:t>Yaglikci</a:t>
            </a:r>
            <a:r>
              <a:rPr lang="en-US" sz="2200" dirty="0"/>
              <a:t>, Lois </a:t>
            </a:r>
            <a:r>
              <a:rPr lang="en-US" sz="2200" dirty="0" err="1"/>
              <a:t>Orosa</a:t>
            </a:r>
            <a:r>
              <a:rPr lang="en-US" sz="2200" dirty="0"/>
              <a:t>, Jisung Park, and Onur Mutlu,</a:t>
            </a:r>
            <a:br>
              <a:rPr lang="en-US" sz="2200" dirty="0"/>
            </a:br>
            <a:r>
              <a:rPr lang="en-US" sz="2200" b="1" dirty="0">
                <a:hlinkClick r:id="rId2"/>
              </a:rPr>
              <a:t>"CLR-DRAM: A Low-Cost DRAM Architecture Enabling Dynamic Capacity-Latency Trade-Off"</a:t>
            </a:r>
            <a:br>
              <a:rPr lang="en-US" sz="2200" dirty="0"/>
            </a:br>
            <a:r>
              <a:rPr lang="en-US" sz="2200" i="1" dirty="0"/>
              <a:t>Proceedings of the </a:t>
            </a:r>
            <a:r>
              <a:rPr lang="en-US" sz="2200" i="1" dirty="0">
                <a:hlinkClick r:id="rId3"/>
              </a:rPr>
              <a:t>47th International Symposium on Computer Architecture</a:t>
            </a:r>
            <a:r>
              <a:rPr lang="en-US" sz="2200" i="1" dirty="0"/>
              <a:t> (</a:t>
            </a:r>
            <a:r>
              <a:rPr lang="en-US" sz="2200" b="1" i="1" dirty="0"/>
              <a:t>ISCA</a:t>
            </a:r>
            <a:r>
              <a:rPr lang="en-US" sz="2200" i="1" dirty="0"/>
              <a:t>)</a:t>
            </a:r>
            <a:r>
              <a:rPr lang="en-US" sz="2200" dirty="0"/>
              <a:t>, Valencia, Spain, June 2020.</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a:t>
            </a:r>
            <a:br>
              <a:rPr lang="en-US" sz="2200" dirty="0"/>
            </a:br>
            <a:r>
              <a:rPr lang="en-US" sz="2200" dirty="0"/>
              <a:t>[</a:t>
            </a:r>
            <a:r>
              <a:rPr lang="en-US" sz="2200" dirty="0">
                <a:hlinkClick r:id="rId6"/>
              </a:rPr>
              <a:t>Lightning Talk Slides (pptx)</a:t>
            </a:r>
            <a:r>
              <a:rPr lang="en-US" sz="2200" dirty="0"/>
              <a:t> </a:t>
            </a:r>
            <a:r>
              <a:rPr lang="en-US" sz="2200" dirty="0">
                <a:hlinkClick r:id="rId7"/>
              </a:rPr>
              <a:t>(pdf)</a:t>
            </a:r>
            <a:r>
              <a:rPr lang="en-US" sz="2200" dirty="0"/>
              <a:t>]</a:t>
            </a:r>
            <a:br>
              <a:rPr lang="en-US" sz="2200" dirty="0"/>
            </a:br>
            <a:r>
              <a:rPr lang="en-US" sz="2200" dirty="0"/>
              <a:t>[</a:t>
            </a:r>
            <a:r>
              <a:rPr lang="en-US" sz="2200" dirty="0">
                <a:hlinkClick r:id="rId8"/>
              </a:rPr>
              <a:t>Talk Video</a:t>
            </a:r>
            <a:r>
              <a:rPr lang="en-US" sz="2200" dirty="0"/>
              <a:t> (20 minutes)]</a:t>
            </a:r>
            <a:br>
              <a:rPr lang="en-US" sz="2200" dirty="0"/>
            </a:br>
            <a:r>
              <a:rPr lang="en-US" sz="2200" dirty="0"/>
              <a:t>[</a:t>
            </a:r>
            <a:r>
              <a:rPr lang="en-US" sz="2200" dirty="0">
                <a:hlinkClick r:id="rId9"/>
              </a:rPr>
              <a:t>Lightning Talk Video</a:t>
            </a:r>
            <a:r>
              <a:rPr lang="en-US" sz="2200" dirty="0"/>
              <a:t> (3 minutes)]</a:t>
            </a:r>
          </a:p>
          <a:p>
            <a:pPr marL="0" indent="0">
              <a:buNone/>
            </a:pPr>
            <a:endParaRPr lang="en-US" sz="2200" dirty="0"/>
          </a:p>
        </p:txBody>
      </p:sp>
      <p:sp>
        <p:nvSpPr>
          <p:cNvPr id="4" name="Slide Number Placeholder 3">
            <a:extLst>
              <a:ext uri="{FF2B5EF4-FFF2-40B4-BE49-F238E27FC236}">
                <a16:creationId xmlns:a16="http://schemas.microsoft.com/office/drawing/2014/main" id="{BE9F525C-1573-0943-86E0-ACEB4B8A31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0F14FA1-CD5D-204C-A4F6-152CF334C6AE}"/>
              </a:ext>
            </a:extLst>
          </p:cNvPr>
          <p:cNvPicPr>
            <a:picLocks noChangeAspect="1"/>
          </p:cNvPicPr>
          <p:nvPr/>
        </p:nvPicPr>
        <p:blipFill>
          <a:blip r:embed="rId10"/>
          <a:stretch>
            <a:fillRect/>
          </a:stretch>
        </p:blipFill>
        <p:spPr>
          <a:xfrm>
            <a:off x="1330142" y="4692650"/>
            <a:ext cx="6489700" cy="1854200"/>
          </a:xfrm>
          <a:prstGeom prst="rect">
            <a:avLst/>
          </a:prstGeom>
        </p:spPr>
      </p:pic>
    </p:spTree>
    <p:extLst>
      <p:ext uri="{BB962C8B-B14F-4D97-AF65-F5344CB8AC3E}">
        <p14:creationId xmlns:p14="http://schemas.microsoft.com/office/powerpoint/2010/main" val="460942670"/>
      </p:ext>
    </p:extLst>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pPr algn="ctr"/>
            <a:r>
              <a:rPr lang="en-US" sz="4000" dirty="0"/>
              <a:t>CLR-DRAM: Capacity-Latency Reconfigurable DRAM </a:t>
            </a:r>
            <a:r>
              <a:rPr lang="en-US" sz="3000" b="1" dirty="0"/>
              <a:t>[ISCA 2020]</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13360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3" cstate="screen">
            <a:alphaModFix/>
            <a:extLst>
              <a:ext uri="{28A0092B-C50C-407E-A947-70E740481C1C}">
                <a14:useLocalDpi xmlns:a14="http://schemas.microsoft.com/office/drawing/2010/main"/>
              </a:ext>
            </a:extLst>
          </a:blip>
          <a:srcRect t="25649" b="27026"/>
          <a:stretch/>
        </p:blipFill>
        <p:spPr>
          <a:xfrm>
            <a:off x="6443436" y="5111650"/>
            <a:ext cx="2332391" cy="613200"/>
          </a:xfrm>
          <a:prstGeom prst="rect">
            <a:avLst/>
          </a:prstGeom>
          <a:noFill/>
          <a:ln>
            <a:noFill/>
          </a:ln>
        </p:spPr>
      </p:pic>
      <p:sp>
        <p:nvSpPr>
          <p:cNvPr id="60" name="Google Shape;60;p14"/>
          <p:cNvSpPr/>
          <p:nvPr/>
        </p:nvSpPr>
        <p:spPr>
          <a:xfrm>
            <a:off x="0" y="857250"/>
            <a:ext cx="9144000" cy="23073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14"/>
          <p:cNvSpPr txBox="1"/>
          <p:nvPr/>
        </p:nvSpPr>
        <p:spPr>
          <a:xfrm>
            <a:off x="156000" y="1138350"/>
            <a:ext cx="8988000" cy="2026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4100" b="1" i="0" u="none" strike="noStrike" kern="0" cap="none" spc="0" normalizeH="0" baseline="0" noProof="0">
                <a:ln>
                  <a:noFill/>
                </a:ln>
                <a:solidFill>
                  <a:srgbClr val="F3F3F3"/>
                </a:solidFill>
                <a:effectLst/>
                <a:uLnTx/>
                <a:uFillTx/>
                <a:latin typeface="Cambria"/>
                <a:ea typeface="Cambria"/>
                <a:cs typeface="Cambria"/>
                <a:sym typeface="Cambria"/>
              </a:rPr>
              <a:t>CLR-DRAM:</a:t>
            </a:r>
            <a:endParaRPr kumimoji="0" sz="4100" b="1" i="0" u="none" strike="noStrike" kern="0" cap="none" spc="0" normalizeH="0" baseline="0" noProof="0">
              <a:ln>
                <a:noFill/>
              </a:ln>
              <a:solidFill>
                <a:srgbClr val="F3F3F3"/>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000" b="1" i="0" u="none" strike="noStrike" kern="0" cap="none" spc="0" normalizeH="0" baseline="0" noProof="0">
                <a:ln>
                  <a:noFill/>
                </a:ln>
                <a:solidFill>
                  <a:srgbClr val="F3F3F3"/>
                </a:solidFill>
                <a:effectLst/>
                <a:uLnTx/>
                <a:uFillTx/>
                <a:latin typeface="Cambria"/>
                <a:ea typeface="Cambria"/>
                <a:cs typeface="Cambria"/>
                <a:sym typeface="Cambria"/>
              </a:rPr>
              <a:t> A Low-Cost DRAM Architecture</a:t>
            </a:r>
            <a:endParaRPr kumimoji="0" sz="3000" b="1" i="0" u="none" strike="noStrike" kern="0" cap="none" spc="0" normalizeH="0" baseline="0" noProof="0">
              <a:ln>
                <a:noFill/>
              </a:ln>
              <a:solidFill>
                <a:srgbClr val="F3F3F3"/>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000" b="1" i="0" u="none" strike="noStrike" kern="0" cap="none" spc="0" normalizeH="0" baseline="0" noProof="0">
                <a:ln>
                  <a:noFill/>
                </a:ln>
                <a:solidFill>
                  <a:srgbClr val="F3F3F3"/>
                </a:solidFill>
                <a:effectLst/>
                <a:uLnTx/>
                <a:uFillTx/>
                <a:latin typeface="Cambria"/>
                <a:ea typeface="Cambria"/>
                <a:cs typeface="Cambria"/>
                <a:sym typeface="Cambria"/>
              </a:rPr>
              <a:t>Enabling Dynamic Capacity-Latency Trade-off</a:t>
            </a:r>
            <a:endParaRPr kumimoji="0" sz="3000" b="1" i="0" u="none" strike="noStrike" kern="0" cap="none" spc="0" normalizeH="0" baseline="0" noProof="0">
              <a:ln>
                <a:noFill/>
              </a:ln>
              <a:solidFill>
                <a:srgbClr val="F3F3F3"/>
              </a:solidFill>
              <a:effectLst/>
              <a:uLnTx/>
              <a:uFillTx/>
              <a:latin typeface="Cambria"/>
              <a:ea typeface="Cambria"/>
              <a:cs typeface="Cambria"/>
              <a:sym typeface="Cambria"/>
            </a:endParaRPr>
          </a:p>
        </p:txBody>
      </p:sp>
      <p:pic>
        <p:nvPicPr>
          <p:cNvPr id="62" name="Google Shape;62;p14" descr="http://www.euroc-project.eu/fileadmin/imgEuroc/eurocConsortiumLogos/ethLogo.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9029" y="5172006"/>
            <a:ext cx="2397511" cy="492491"/>
          </a:xfrm>
          <a:prstGeom prst="rect">
            <a:avLst/>
          </a:prstGeom>
          <a:noFill/>
          <a:ln>
            <a:noFill/>
          </a:ln>
        </p:spPr>
      </p:pic>
      <p:sp>
        <p:nvSpPr>
          <p:cNvPr id="63" name="Google Shape;63;p14"/>
          <p:cNvSpPr txBox="1"/>
          <p:nvPr/>
        </p:nvSpPr>
        <p:spPr>
          <a:xfrm>
            <a:off x="228600" y="3684925"/>
            <a:ext cx="8686800" cy="915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 sz="2000" b="1" i="0" u="sng" strike="noStrike" kern="0" cap="none" spc="0" normalizeH="0" baseline="0" noProof="0">
                <a:ln>
                  <a:noFill/>
                </a:ln>
                <a:solidFill>
                  <a:srgbClr val="000000"/>
                </a:solidFill>
                <a:effectLst/>
                <a:uLnTx/>
                <a:uFillTx/>
                <a:latin typeface="Cambria"/>
                <a:ea typeface="Cambria"/>
                <a:cs typeface="Cambria"/>
                <a:sym typeface="Cambria"/>
              </a:rPr>
              <a:t>Haocong Luo</a:t>
            </a: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   Taha Shahroodi   Hasan Hassan   Minesh Patel     </a:t>
            </a:r>
            <a:endParaRPr kumimoji="0" sz="2000" b="1"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A. Giray Yaglıkçı</a:t>
            </a:r>
            <a:r>
              <a:rPr kumimoji="0" lang="en" sz="600" b="0" i="0" u="none" strike="noStrike" kern="0" cap="none" spc="0" normalizeH="0" baseline="0" noProof="0">
                <a:ln>
                  <a:noFill/>
                </a:ln>
                <a:solidFill>
                  <a:srgbClr val="000000"/>
                </a:solidFill>
                <a:effectLst/>
                <a:uLnTx/>
                <a:uFillTx/>
                <a:latin typeface="Arial"/>
                <a:ea typeface="+mn-ea"/>
                <a:cs typeface="Arial"/>
                <a:sym typeface="Arial"/>
              </a:rPr>
              <a:t> </a:t>
            </a:r>
            <a:r>
              <a:rPr kumimoji="0" lang="en" sz="2000" b="0" i="0" u="none" strike="noStrike" kern="0" cap="none" spc="0" normalizeH="0" baseline="0" noProof="0">
                <a:ln>
                  <a:noFill/>
                </a:ln>
                <a:solidFill>
                  <a:srgbClr val="000000"/>
                </a:solidFill>
                <a:effectLst/>
                <a:uLnTx/>
                <a:uFillTx/>
                <a:latin typeface="Arial"/>
                <a:ea typeface="+mn-ea"/>
                <a:cs typeface="Arial"/>
                <a:sym typeface="Arial"/>
              </a:rPr>
              <a:t>  </a:t>
            </a: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Lois Orosa   Jisung Park  Onur Mutlu </a:t>
            </a:r>
            <a:endParaRPr kumimoji="0" sz="2000" b="0" i="0" u="none" strike="noStrike" kern="0" cap="none" spc="0" normalizeH="0" baseline="0" noProof="0">
              <a:ln>
                <a:noFill/>
              </a:ln>
              <a:solidFill>
                <a:srgbClr val="000000"/>
              </a:solidFill>
              <a:effectLst/>
              <a:uLnTx/>
              <a:uFillTx/>
              <a:latin typeface="Cambria"/>
              <a:ea typeface="Cambria"/>
              <a:cs typeface="Cambria"/>
              <a:sym typeface="Cambria"/>
            </a:endParaRPr>
          </a:p>
        </p:txBody>
      </p:sp>
      <p:pic>
        <p:nvPicPr>
          <p:cNvPr id="64" name="Google Shape;64;p1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607663" y="5111651"/>
            <a:ext cx="1928674" cy="766375"/>
          </a:xfrm>
          <a:prstGeom prst="rect">
            <a:avLst/>
          </a:prstGeom>
          <a:noFill/>
          <a:ln>
            <a:noFill/>
          </a:ln>
        </p:spPr>
      </p:pic>
    </p:spTree>
    <p:extLst>
      <p:ext uri="{BB962C8B-B14F-4D97-AF65-F5344CB8AC3E}">
        <p14:creationId xmlns:p14="http://schemas.microsoft.com/office/powerpoint/2010/main" val="3937703091"/>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15"/>
          <p:cNvSpPr txBox="1"/>
          <p:nvPr/>
        </p:nvSpPr>
        <p:spPr>
          <a:xfrm>
            <a:off x="103900" y="935250"/>
            <a:ext cx="34344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Motivation &amp; Goal</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71" name="Google Shape;71;p15"/>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318</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72" name="Google Shape;72;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73" name="Google Shape;73;p15"/>
          <p:cNvSpPr txBox="1"/>
          <p:nvPr/>
        </p:nvSpPr>
        <p:spPr>
          <a:xfrm>
            <a:off x="76200" y="1475500"/>
            <a:ext cx="8572200" cy="1689000"/>
          </a:xfrm>
          <a:prstGeom prst="rect">
            <a:avLst/>
          </a:prstGeom>
          <a:noFill/>
          <a:ln>
            <a:noFill/>
          </a:ln>
        </p:spPr>
        <p:txBody>
          <a:bodyPr spcFirstLastPara="1" wrap="square" lIns="91425" tIns="45700" rIns="91425" bIns="45700" anchor="t" anchorCtr="0">
            <a:noAutofit/>
          </a:bodyPr>
          <a:lstStyle/>
          <a:p>
            <a:pPr marL="342900" marR="0" lvl="0" indent="-228600" algn="l" defTabSz="914400" rtl="0" eaLnBrk="1" fontAlgn="auto" latinLnBrk="0" hangingPunct="1">
              <a:lnSpc>
                <a:spcPct val="115000"/>
              </a:lnSpc>
              <a:spcBef>
                <a:spcPts val="0"/>
              </a:spcBef>
              <a:spcAft>
                <a:spcPts val="0"/>
              </a:spcAft>
              <a:buClr>
                <a:srgbClr val="000000"/>
              </a:buClr>
              <a:buSzPts val="1800"/>
              <a:buFont typeface="Arial"/>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Workloads and systems have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varying</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main memory capacity and latency demands.</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342900" marR="0" lvl="0" indent="-2286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Existing commodity DRAM makes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static</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capacity-latency trade-off at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design time</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457200" marR="0" lvl="0" indent="0" algn="l" defTabSz="914400" rtl="0" eaLnBrk="1" fontAlgn="auto" latinLnBrk="0" hangingPunct="1">
              <a:lnSpc>
                <a:spcPct val="115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342900" marR="0" lvl="0" indent="-228600" algn="l" defTabSz="914400" rtl="0" eaLnBrk="1" fontAlgn="auto" latinLnBrk="0" hangingPunct="1">
              <a:lnSpc>
                <a:spcPct val="115000"/>
              </a:lnSpc>
              <a:spcBef>
                <a:spcPts val="0"/>
              </a:spcBef>
              <a:spcAft>
                <a:spcPts val="0"/>
              </a:spcAft>
              <a:buClr>
                <a:srgbClr val="980000"/>
              </a:buClr>
              <a:buSzPts val="1800"/>
              <a:buFont typeface="Cambria"/>
              <a:buChar char="●"/>
              <a:tabLst/>
              <a:defRPr/>
            </a:pP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Systems miss opportunities to improve performance by adapting to changes in main memory capacity and latency demands.</a:t>
            </a:r>
            <a:endParaRPr kumimoji="0" sz="1800" b="0" i="0" u="none" strike="noStrike" kern="0" cap="none" spc="0" normalizeH="0" baseline="0" noProof="0">
              <a:ln>
                <a:noFill/>
              </a:ln>
              <a:solidFill>
                <a:srgbClr val="980000"/>
              </a:solidFill>
              <a:effectLst/>
              <a:uLnTx/>
              <a:uFillTx/>
              <a:latin typeface="Cambria"/>
              <a:ea typeface="Cambria"/>
              <a:cs typeface="Cambria"/>
              <a:sym typeface="Cambria"/>
            </a:endParaRPr>
          </a:p>
        </p:txBody>
      </p:sp>
      <p:sp>
        <p:nvSpPr>
          <p:cNvPr id="74" name="Google Shape;74;p15"/>
          <p:cNvSpPr txBox="1"/>
          <p:nvPr/>
        </p:nvSpPr>
        <p:spPr>
          <a:xfrm>
            <a:off x="0" y="3532901"/>
            <a:ext cx="9068100" cy="744600"/>
          </a:xfrm>
          <a:prstGeom prst="rect">
            <a:avLst/>
          </a:prstGeom>
          <a:noFill/>
          <a:ln>
            <a:noFill/>
          </a:ln>
        </p:spPr>
        <p:txBody>
          <a:bodyPr spcFirstLastPara="1" wrap="square" lIns="91425" tIns="45700" rIns="91425" bIns="45700" anchor="t" anchorCtr="0">
            <a:noAutofit/>
          </a:bodyPr>
          <a:lstStyle/>
          <a:p>
            <a:pPr marL="342900" marR="0" lvl="0" indent="-228600" algn="l" defTabSz="914400" rtl="0" eaLnBrk="1" fontAlgn="auto" latinLnBrk="0" hangingPunct="1">
              <a:lnSpc>
                <a:spcPct val="100000"/>
              </a:lnSpc>
              <a:spcBef>
                <a:spcPts val="0"/>
              </a:spcBef>
              <a:spcAft>
                <a:spcPts val="0"/>
              </a:spcAft>
              <a:buClr>
                <a:srgbClr val="38761D"/>
              </a:buClr>
              <a:buSzPts val="1800"/>
              <a:buFont typeface="Arial"/>
              <a:buChar char="●"/>
              <a:tabLst/>
              <a:defRPr/>
            </a:pPr>
            <a:r>
              <a:rPr kumimoji="0" lang="en" sz="1800" b="1" i="0" u="sng" strike="noStrike" kern="0" cap="none" spc="0" normalizeH="0" baseline="0" noProof="0">
                <a:ln>
                  <a:noFill/>
                </a:ln>
                <a:solidFill>
                  <a:srgbClr val="38761D"/>
                </a:solidFill>
                <a:effectLst/>
                <a:uLnTx/>
                <a:uFillTx/>
                <a:latin typeface="Cambria"/>
                <a:ea typeface="Cambria"/>
                <a:cs typeface="Cambria"/>
                <a:sym typeface="Cambria"/>
              </a:rPr>
              <a:t>Goal</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Design a low-cost DRAM architecture that can be </a:t>
            </a:r>
            <a:r>
              <a:rPr kumimoji="0" lang="en" sz="1800" b="0" i="0" u="none" strike="noStrike" kern="0" cap="none" spc="0" normalizeH="0" baseline="0" noProof="0">
                <a:ln>
                  <a:noFill/>
                </a:ln>
                <a:solidFill>
                  <a:srgbClr val="558B3D"/>
                </a:solidFill>
                <a:effectLst/>
                <a:uLnTx/>
                <a:uFillTx/>
                <a:latin typeface="Cambria"/>
                <a:ea typeface="Cambria"/>
                <a:cs typeface="Cambria"/>
                <a:sym typeface="Cambria"/>
              </a:rPr>
              <a:t>dynamically</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configured to have high capacity or low latency at a fine granularity (i.e., at the granularity of a row).</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457200" algn="l" defTabSz="914400" rtl="0" eaLnBrk="1" fontAlgn="auto" latinLnBrk="0" hangingPunct="1">
              <a:lnSpc>
                <a:spcPct val="100000"/>
              </a:lnSpc>
              <a:spcBef>
                <a:spcPts val="0"/>
              </a:spcBef>
              <a:spcAft>
                <a:spcPts val="0"/>
              </a:spcAft>
              <a:buClr>
                <a:srgbClr val="000000"/>
              </a:buClr>
              <a:buSzTx/>
              <a:buFontTx/>
              <a:buNone/>
              <a:tabLst/>
              <a:defRPr/>
            </a:pPr>
            <a:endParaRPr kumimoji="0" sz="3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75" name="Google Shape;75;p15"/>
          <p:cNvGrpSpPr/>
          <p:nvPr/>
        </p:nvGrpSpPr>
        <p:grpSpPr>
          <a:xfrm>
            <a:off x="1398884" y="4125077"/>
            <a:ext cx="6343981" cy="1609935"/>
            <a:chOff x="1398883" y="3267826"/>
            <a:chExt cx="6343981" cy="1609935"/>
          </a:xfrm>
        </p:grpSpPr>
        <p:grpSp>
          <p:nvGrpSpPr>
            <p:cNvPr id="76" name="Google Shape;76;p15"/>
            <p:cNvGrpSpPr/>
            <p:nvPr/>
          </p:nvGrpSpPr>
          <p:grpSpPr>
            <a:xfrm>
              <a:off x="1398883" y="3883501"/>
              <a:ext cx="2329539" cy="661146"/>
              <a:chOff x="713125" y="3196450"/>
              <a:chExt cx="2901045" cy="823344"/>
            </a:xfrm>
          </p:grpSpPr>
          <p:sp>
            <p:nvSpPr>
              <p:cNvPr id="77" name="Google Shape;77;p15"/>
              <p:cNvSpPr/>
              <p:nvPr/>
            </p:nvSpPr>
            <p:spPr>
              <a:xfrm>
                <a:off x="713125" y="3196450"/>
                <a:ext cx="2901000" cy="393600"/>
              </a:xfrm>
              <a:prstGeom prst="rect">
                <a:avLst/>
              </a:prstGeom>
              <a:solidFill>
                <a:srgbClr val="1C4587"/>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FFFFFF"/>
                    </a:solidFill>
                    <a:effectLst/>
                    <a:uLnTx/>
                    <a:uFillTx/>
                    <a:latin typeface="Cambria"/>
                    <a:ea typeface="Cambria"/>
                    <a:cs typeface="Cambria"/>
                    <a:sym typeface="Cambria"/>
                  </a:rPr>
                  <a:t>DRAM Row </a:t>
                </a:r>
                <a:r>
                  <a:rPr kumimoji="0" lang="en" sz="1400" b="1" i="1" u="none" strike="noStrike" kern="0" cap="none" spc="0" normalizeH="0" baseline="0" noProof="0">
                    <a:ln>
                      <a:noFill/>
                    </a:ln>
                    <a:solidFill>
                      <a:srgbClr val="FFFFFF"/>
                    </a:solidFill>
                    <a:effectLst/>
                    <a:uLnTx/>
                    <a:uFillTx/>
                    <a:latin typeface="Cambria"/>
                    <a:ea typeface="Cambria"/>
                    <a:cs typeface="Cambria"/>
                    <a:sym typeface="Cambria"/>
                  </a:rPr>
                  <a:t>X</a:t>
                </a:r>
                <a:endParaRPr kumimoji="0" sz="1400" b="1" i="1"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78" name="Google Shape;78;p15"/>
              <p:cNvSpPr txBox="1"/>
              <p:nvPr/>
            </p:nvSpPr>
            <p:spPr>
              <a:xfrm>
                <a:off x="815170" y="3535894"/>
                <a:ext cx="2799000" cy="48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000000"/>
                    </a:solidFill>
                    <a:effectLst/>
                    <a:uLnTx/>
                    <a:uFillTx/>
                    <a:latin typeface="Cambria"/>
                    <a:ea typeface="Cambria"/>
                    <a:cs typeface="Cambria"/>
                    <a:sym typeface="Cambria"/>
                  </a:rPr>
                  <a:t>High Storage Capacity</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9" name="Google Shape;79;p15"/>
            <p:cNvGrpSpPr/>
            <p:nvPr/>
          </p:nvGrpSpPr>
          <p:grpSpPr>
            <a:xfrm>
              <a:off x="5413361" y="3878643"/>
              <a:ext cx="2329503" cy="666008"/>
              <a:chOff x="5712475" y="3190400"/>
              <a:chExt cx="2901000" cy="829400"/>
            </a:xfrm>
          </p:grpSpPr>
          <p:sp>
            <p:nvSpPr>
              <p:cNvPr id="80" name="Google Shape;80;p15"/>
              <p:cNvSpPr/>
              <p:nvPr/>
            </p:nvSpPr>
            <p:spPr>
              <a:xfrm>
                <a:off x="5712475" y="3190400"/>
                <a:ext cx="2901000" cy="393600"/>
              </a:xfrm>
              <a:prstGeom prst="rect">
                <a:avLst/>
              </a:prstGeom>
              <a:solidFill>
                <a:srgbClr val="1C4587"/>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FFFFFF"/>
                    </a:solidFill>
                    <a:effectLst/>
                    <a:uLnTx/>
                    <a:uFillTx/>
                    <a:latin typeface="Cambria"/>
                    <a:ea typeface="Cambria"/>
                    <a:cs typeface="Cambria"/>
                    <a:sym typeface="Cambria"/>
                  </a:rPr>
                  <a:t>DRAM Row </a:t>
                </a:r>
                <a:r>
                  <a:rPr kumimoji="0" lang="en" sz="1400" b="1" i="1" u="none" strike="noStrike" kern="0" cap="none" spc="0" normalizeH="0" baseline="0" noProof="0">
                    <a:ln>
                      <a:noFill/>
                    </a:ln>
                    <a:solidFill>
                      <a:srgbClr val="FFFFFF"/>
                    </a:solidFill>
                    <a:effectLst/>
                    <a:uLnTx/>
                    <a:uFillTx/>
                    <a:latin typeface="Cambria"/>
                    <a:ea typeface="Cambria"/>
                    <a:cs typeface="Cambria"/>
                    <a:sym typeface="Cambria"/>
                  </a:rPr>
                  <a:t>X</a:t>
                </a:r>
                <a:endParaRPr kumimoji="0" sz="1400" b="1" i="1"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81" name="Google Shape;81;p15"/>
              <p:cNvSpPr txBox="1"/>
              <p:nvPr/>
            </p:nvSpPr>
            <p:spPr>
              <a:xfrm>
                <a:off x="5795500" y="3535900"/>
                <a:ext cx="2736900" cy="48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000000"/>
                    </a:solidFill>
                    <a:effectLst/>
                    <a:uLnTx/>
                    <a:uFillTx/>
                    <a:latin typeface="Cambria"/>
                    <a:ea typeface="Cambria"/>
                    <a:cs typeface="Cambria"/>
                    <a:sym typeface="Cambria"/>
                  </a:rPr>
                  <a:t>Low Latency</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 name="Google Shape;82;p15"/>
            <p:cNvGrpSpPr/>
            <p:nvPr/>
          </p:nvGrpSpPr>
          <p:grpSpPr>
            <a:xfrm>
              <a:off x="3943238" y="3267826"/>
              <a:ext cx="1139788" cy="1609935"/>
              <a:chOff x="3881688" y="2429731"/>
              <a:chExt cx="1419413" cy="2004900"/>
            </a:xfrm>
          </p:grpSpPr>
          <p:sp>
            <p:nvSpPr>
              <p:cNvPr id="83" name="Google Shape;83;p15"/>
              <p:cNvSpPr/>
              <p:nvPr/>
            </p:nvSpPr>
            <p:spPr>
              <a:xfrm rot="2700000">
                <a:off x="4212307" y="2616538"/>
                <a:ext cx="901985" cy="901985"/>
              </a:xfrm>
              <a:prstGeom prst="bentArrow">
                <a:avLst>
                  <a:gd name="adj1" fmla="val 25000"/>
                  <a:gd name="adj2" fmla="val 25000"/>
                  <a:gd name="adj3" fmla="val 25000"/>
                  <a:gd name="adj4" fmla="val 4375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15"/>
              <p:cNvSpPr/>
              <p:nvPr/>
            </p:nvSpPr>
            <p:spPr>
              <a:xfrm rot="-8100000">
                <a:off x="4068495" y="3345838"/>
                <a:ext cx="901985" cy="901985"/>
              </a:xfrm>
              <a:prstGeom prst="bentArrow">
                <a:avLst>
                  <a:gd name="adj1" fmla="val 25000"/>
                  <a:gd name="adj2" fmla="val 25000"/>
                  <a:gd name="adj3" fmla="val 25000"/>
                  <a:gd name="adj4" fmla="val 4375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10502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fade">
                                      <p:cBhvr>
                                        <p:cTn id="7" dur="1000"/>
                                        <p:tgtEl>
                                          <p:spTgt spid="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
                                            <p:txEl>
                                              <p:pRg st="1" end="1"/>
                                            </p:txEl>
                                          </p:spTgt>
                                        </p:tgtEl>
                                        <p:attrNameLst>
                                          <p:attrName>style.visibility</p:attrName>
                                        </p:attrNameLst>
                                      </p:cBhvr>
                                      <p:to>
                                        <p:strVal val="visible"/>
                                      </p:to>
                                    </p:set>
                                    <p:animEffect transition="in" filter="fade">
                                      <p:cBhvr>
                                        <p:cTn id="12" dur="1000"/>
                                        <p:tgtEl>
                                          <p:spTgt spid="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
                                            <p:txEl>
                                              <p:pRg st="3" end="3"/>
                                            </p:txEl>
                                          </p:spTgt>
                                        </p:tgtEl>
                                        <p:attrNameLst>
                                          <p:attrName>style.visibility</p:attrName>
                                        </p:attrNameLst>
                                      </p:cBhvr>
                                      <p:to>
                                        <p:strVal val="visible"/>
                                      </p:to>
                                    </p:set>
                                    <p:animEffect transition="in" filter="fade">
                                      <p:cBhvr>
                                        <p:cTn id="17" dur="1000"/>
                                        <p:tgtEl>
                                          <p:spTgt spid="7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1000"/>
                                        <p:tgtEl>
                                          <p:spTgt spid="7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16"/>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CLR-DRAM (</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C</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apacity-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L</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atency-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R</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econfigurable DRAM)</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91" name="Google Shape;91;p16"/>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319</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92" name="Google Shape;92;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93" name="Google Shape;93;p16"/>
          <p:cNvSpPr txBox="1"/>
          <p:nvPr/>
        </p:nvSpPr>
        <p:spPr>
          <a:xfrm>
            <a:off x="166250" y="1443475"/>
            <a:ext cx="8507700" cy="1116300"/>
          </a:xfrm>
          <a:prstGeom prst="rect">
            <a:avLst/>
          </a:prstGeom>
          <a:noFill/>
          <a:ln>
            <a:noFill/>
          </a:ln>
        </p:spPr>
        <p:txBody>
          <a:bodyPr spcFirstLastPara="1" wrap="square" lIns="91425" tIns="91425" rIns="91425" bIns="91425" anchor="t" anchorCtr="0">
            <a:noAutofit/>
          </a:bodyPr>
          <a:lstStyle/>
          <a:p>
            <a:pPr marL="274320" marR="0" lvl="0" indent="-236220" algn="l" defTabSz="914400" rtl="0" eaLnBrk="1" fontAlgn="auto" latinLnBrk="0" hangingPunct="1">
              <a:lnSpc>
                <a:spcPct val="100000"/>
              </a:lnSpc>
              <a:spcBef>
                <a:spcPts val="0"/>
              </a:spcBef>
              <a:spcAft>
                <a:spcPts val="0"/>
              </a:spcAft>
              <a:buClr>
                <a:srgbClr val="1C4587"/>
              </a:buClr>
              <a:buSzPts val="1600"/>
              <a:buFont typeface="Cambria"/>
              <a:buChar char="●"/>
              <a:tabLst/>
              <a:defRPr/>
            </a:pPr>
            <a:r>
              <a:rPr kumimoji="0" lang="en" sz="1600" b="1" i="0" u="none" strike="noStrike" kern="0" cap="none" spc="0" normalizeH="0" baseline="0" noProof="0">
                <a:ln>
                  <a:noFill/>
                </a:ln>
                <a:solidFill>
                  <a:srgbClr val="1C4587"/>
                </a:solidFill>
                <a:effectLst/>
                <a:uLnTx/>
                <a:uFillTx/>
                <a:latin typeface="Cambria"/>
                <a:ea typeface="Cambria"/>
                <a:cs typeface="Cambria"/>
                <a:sym typeface="Cambria"/>
              </a:rPr>
              <a:t>CLR-DRAM (Capacity-Latency-Reconfigurable DRAM)</a:t>
            </a:r>
            <a:r>
              <a:rPr kumimoji="0" lang="en" sz="1600" b="0" i="0" u="none" strike="noStrike" kern="0" cap="none" spc="0" normalizeH="0" baseline="0" noProof="0">
                <a:ln>
                  <a:noFill/>
                </a:ln>
                <a:solidFill>
                  <a:srgbClr val="1C4587"/>
                </a:solidFill>
                <a:effectLst/>
                <a:uLnTx/>
                <a:uFillTx/>
                <a:latin typeface="Cambria"/>
                <a:ea typeface="Cambria"/>
                <a:cs typeface="Cambria"/>
                <a:sym typeface="Cambria"/>
              </a:rPr>
              <a:t>:</a:t>
            </a:r>
            <a:endParaRPr kumimoji="0" sz="1600" b="0" i="0" u="none" strike="noStrike" kern="0" cap="none" spc="0" normalizeH="0" baseline="0" noProof="0">
              <a:ln>
                <a:noFill/>
              </a:ln>
              <a:solidFill>
                <a:srgbClr val="1C4587"/>
              </a:solidFill>
              <a:effectLst/>
              <a:uLnTx/>
              <a:uFillTx/>
              <a:latin typeface="Cambria"/>
              <a:ea typeface="Cambria"/>
              <a:cs typeface="Cambria"/>
              <a:sym typeface="Cambria"/>
            </a:endParaRPr>
          </a:p>
          <a:p>
            <a:pPr marL="628650" marR="0" lvl="1" indent="-330200" algn="l" defTabSz="914400" rtl="0" eaLnBrk="1" fontAlgn="auto" latinLnBrk="0" hangingPunct="1">
              <a:lnSpc>
                <a:spcPct val="100000"/>
              </a:lnSpc>
              <a:spcBef>
                <a:spcPts val="0"/>
              </a:spcBef>
              <a:spcAft>
                <a:spcPts val="0"/>
              </a:spcAft>
              <a:buClr>
                <a:srgbClr val="1C4587"/>
              </a:buClr>
              <a:buSzPts val="1600"/>
              <a:buFont typeface="Cambria"/>
              <a:buChar char="○"/>
              <a:tabLst/>
              <a:defRPr/>
            </a:pP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A </a:t>
            </a:r>
            <a:r>
              <a:rPr kumimoji="0" lang="en" sz="1600" b="0" i="0" u="none" strike="noStrike" kern="0" cap="none" spc="0" normalizeH="0" baseline="0" noProof="0">
                <a:ln>
                  <a:noFill/>
                </a:ln>
                <a:solidFill>
                  <a:srgbClr val="34A853"/>
                </a:solidFill>
                <a:effectLst/>
                <a:uLnTx/>
                <a:uFillTx/>
                <a:latin typeface="Cambria"/>
                <a:ea typeface="Cambria"/>
                <a:cs typeface="Cambria"/>
                <a:sym typeface="Cambria"/>
              </a:rPr>
              <a:t>low cost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DRAM architecture that enables a single DRAM row to </a:t>
            </a:r>
            <a:r>
              <a:rPr kumimoji="0" lang="en" sz="1600" b="0" i="1" u="none" strike="noStrike" kern="0" cap="none" spc="0" normalizeH="0" baseline="0" noProof="0">
                <a:ln>
                  <a:noFill/>
                </a:ln>
                <a:solidFill>
                  <a:srgbClr val="0070C0"/>
                </a:solidFill>
                <a:effectLst/>
                <a:uLnTx/>
                <a:uFillTx/>
                <a:latin typeface="Cambria"/>
                <a:ea typeface="Cambria"/>
                <a:cs typeface="Cambria"/>
                <a:sym typeface="Cambria"/>
              </a:rPr>
              <a:t>dynamically</a:t>
            </a:r>
            <a:r>
              <a:rPr kumimoji="0" lang="en" sz="1600" b="0" i="0" u="none" strike="noStrike" kern="0" cap="none" spc="0" normalizeH="0" baseline="0" noProof="0">
                <a:ln>
                  <a:noFill/>
                </a:ln>
                <a:solidFill>
                  <a:srgbClr val="0070C0"/>
                </a:solidFill>
                <a:effectLst/>
                <a:uLnTx/>
                <a:uFillTx/>
                <a:latin typeface="Cambria"/>
                <a:ea typeface="Cambria"/>
                <a:cs typeface="Cambria"/>
                <a:sym typeface="Cambria"/>
              </a:rPr>
              <a: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switch between </a:t>
            </a:r>
            <a:r>
              <a:rPr kumimoji="0" lang="en" sz="1600" b="1" i="0" u="none" strike="noStrike" kern="0" cap="none" spc="0" normalizeH="0" baseline="0" noProof="0">
                <a:ln>
                  <a:noFill/>
                </a:ln>
                <a:solidFill>
                  <a:srgbClr val="0070C0"/>
                </a:solidFill>
                <a:effectLst/>
                <a:uLnTx/>
                <a:uFillTx/>
                <a:latin typeface="Cambria"/>
                <a:ea typeface="Cambria"/>
                <a:cs typeface="Cambria"/>
                <a:sym typeface="Cambria"/>
              </a:rPr>
              <a:t>max-capacity mode</a:t>
            </a:r>
            <a:r>
              <a:rPr kumimoji="0" lang="en" sz="1600" b="1" i="0" u="none" strike="noStrike" kern="0" cap="none" spc="0" normalizeH="0" baseline="0" noProof="0">
                <a:ln>
                  <a:noFill/>
                </a:ln>
                <a:solidFill>
                  <a:srgbClr val="000000"/>
                </a:solidFill>
                <a:effectLst/>
                <a:uLnTx/>
                <a:uFillTx/>
                <a:latin typeface="Cambria"/>
                <a:ea typeface="Cambria"/>
                <a:cs typeface="Cambria"/>
                <a:sym typeface="Cambria"/>
              </a:rPr>
              <a: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or</a:t>
            </a:r>
            <a:r>
              <a:rPr kumimoji="0" lang="en" sz="1600" b="1" i="0" u="none" strike="noStrike" kern="0" cap="none" spc="0" normalizeH="0" baseline="0" noProof="0">
                <a:ln>
                  <a:noFill/>
                </a:ln>
                <a:solidFill>
                  <a:srgbClr val="000000"/>
                </a:solidFill>
                <a:effectLst/>
                <a:uLnTx/>
                <a:uFillTx/>
                <a:latin typeface="Cambria"/>
                <a:ea typeface="Cambria"/>
                <a:cs typeface="Cambria"/>
                <a:sym typeface="Cambria"/>
              </a:rPr>
              <a:t> </a:t>
            </a:r>
            <a:r>
              <a:rPr kumimoji="0" lang="en" sz="1600" b="1" i="0" u="none" strike="noStrike" kern="0" cap="none" spc="0" normalizeH="0" baseline="0" noProof="0">
                <a:ln>
                  <a:noFill/>
                </a:ln>
                <a:solidFill>
                  <a:srgbClr val="0070C0"/>
                </a:solidFill>
                <a:effectLst/>
                <a:uLnTx/>
                <a:uFillTx/>
                <a:latin typeface="Cambria"/>
                <a:ea typeface="Cambria"/>
                <a:cs typeface="Cambria"/>
                <a:sym typeface="Cambria"/>
              </a:rPr>
              <a:t>high-performance mode</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600" b="0"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94" name="Google Shape;94;p16"/>
          <p:cNvSpPr txBox="1"/>
          <p:nvPr/>
        </p:nvSpPr>
        <p:spPr>
          <a:xfrm>
            <a:off x="166250" y="2255525"/>
            <a:ext cx="8507700" cy="1116300"/>
          </a:xfrm>
          <a:prstGeom prst="rect">
            <a:avLst/>
          </a:prstGeom>
          <a:noFill/>
          <a:ln>
            <a:noFill/>
          </a:ln>
        </p:spPr>
        <p:txBody>
          <a:bodyPr spcFirstLastPara="1" wrap="square" lIns="91425" tIns="91425" rIns="91425" bIns="91425" anchor="t" anchorCtr="0">
            <a:noAutofit/>
          </a:bodyPr>
          <a:lstStyle/>
          <a:p>
            <a:pPr marL="274320" marR="0" lvl="0" indent="-236220" algn="l" defTabSz="914400" rtl="0" eaLnBrk="1" fontAlgn="auto" latinLnBrk="0" hangingPunct="1">
              <a:lnSpc>
                <a:spcPct val="100000"/>
              </a:lnSpc>
              <a:spcBef>
                <a:spcPts val="0"/>
              </a:spcBef>
              <a:spcAft>
                <a:spcPts val="0"/>
              </a:spcAft>
              <a:buClr>
                <a:srgbClr val="980000"/>
              </a:buClr>
              <a:buSzPts val="1600"/>
              <a:buFont typeface="Cambria"/>
              <a:buChar char="●"/>
              <a:tabLst/>
              <a:defRPr/>
            </a:pPr>
            <a:r>
              <a:rPr kumimoji="0" lang="en" sz="1600" b="1" i="0" u="none" strike="noStrike" kern="0" cap="none" spc="0" normalizeH="0" baseline="0" noProof="0">
                <a:ln>
                  <a:noFill/>
                </a:ln>
                <a:solidFill>
                  <a:srgbClr val="980000"/>
                </a:solidFill>
                <a:effectLst/>
                <a:uLnTx/>
                <a:uFillTx/>
                <a:latin typeface="Cambria"/>
                <a:ea typeface="Cambria"/>
                <a:cs typeface="Cambria"/>
                <a:sym typeface="Cambria"/>
              </a:rPr>
              <a:t>Key Idea</a:t>
            </a:r>
            <a:r>
              <a:rPr kumimoji="0" lang="en" sz="1600" b="0" i="0" u="none" strike="noStrike" kern="0" cap="none" spc="0" normalizeH="0" baseline="0" noProof="0">
                <a:ln>
                  <a:noFill/>
                </a:ln>
                <a:solidFill>
                  <a:srgbClr val="980000"/>
                </a:solidFill>
                <a:effectLst/>
                <a:uLnTx/>
                <a:uFillTx/>
                <a:latin typeface="Cambria"/>
                <a:ea typeface="Cambria"/>
                <a:cs typeface="Cambria"/>
                <a:sym typeface="Cambria"/>
              </a:rPr>
              <a:t>: </a:t>
            </a:r>
            <a:endParaRPr kumimoji="0" sz="1600" b="0" i="0" u="none" strike="noStrike" kern="0" cap="none" spc="0" normalizeH="0" baseline="0" noProof="0">
              <a:ln>
                <a:noFill/>
              </a:ln>
              <a:solidFill>
                <a:srgbClr val="980000"/>
              </a:solidFill>
              <a:effectLst/>
              <a:uLnTx/>
              <a:uFillTx/>
              <a:latin typeface="Cambria"/>
              <a:ea typeface="Cambria"/>
              <a:cs typeface="Cambria"/>
              <a:sym typeface="Cambria"/>
            </a:endParaRPr>
          </a:p>
          <a:p>
            <a:pPr marL="4572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600" b="0" i="1" u="none" strike="noStrike" kern="0" cap="none" spc="0" normalizeH="0" baseline="0" noProof="0">
                <a:ln>
                  <a:noFill/>
                </a:ln>
                <a:solidFill>
                  <a:srgbClr val="000000"/>
                </a:solidFill>
                <a:effectLst/>
                <a:uLnTx/>
                <a:uFillTx/>
                <a:latin typeface="Cambria"/>
                <a:ea typeface="Cambria"/>
                <a:cs typeface="Cambria"/>
                <a:sym typeface="Cambria"/>
              </a:rPr>
              <a:t>Dynamically</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 configure the connections between DRAM cells and sense amplifiers in the density-optimized open-bitline architecture.</a:t>
            </a:r>
            <a:endParaRPr kumimoji="0" sz="16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95" name="Google Shape;95;p16"/>
          <p:cNvGrpSpPr/>
          <p:nvPr/>
        </p:nvGrpSpPr>
        <p:grpSpPr>
          <a:xfrm>
            <a:off x="4994030" y="3602667"/>
            <a:ext cx="2116603" cy="1430955"/>
            <a:chOff x="5308695" y="1980522"/>
            <a:chExt cx="2825906" cy="1910487"/>
          </a:xfrm>
        </p:grpSpPr>
        <p:grpSp>
          <p:nvGrpSpPr>
            <p:cNvPr id="96" name="Google Shape;96;p16"/>
            <p:cNvGrpSpPr/>
            <p:nvPr/>
          </p:nvGrpSpPr>
          <p:grpSpPr>
            <a:xfrm>
              <a:off x="6960231" y="3525484"/>
              <a:ext cx="227765" cy="354284"/>
              <a:chOff x="5018004" y="3311112"/>
              <a:chExt cx="167795" cy="457200"/>
            </a:xfrm>
          </p:grpSpPr>
          <p:sp>
            <p:nvSpPr>
              <p:cNvPr id="97" name="Google Shape;97;p16"/>
              <p:cNvSpPr/>
              <p:nvPr/>
            </p:nvSpPr>
            <p:spPr>
              <a:xfrm>
                <a:off x="5018004" y="3311112"/>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00000"/>
                </a:solidFill>
                <a:prstDash val="solid"/>
                <a:round/>
                <a:headEnd type="none" w="med" len="med"/>
                <a:tailEnd type="none" w="med" len="med"/>
              </a:ln>
            </p:spPr>
          </p:sp>
          <p:cxnSp>
            <p:nvCxnSpPr>
              <p:cNvPr id="98" name="Google Shape;98;p16"/>
              <p:cNvCxnSpPr/>
              <p:nvPr/>
            </p:nvCxnSpPr>
            <p:spPr>
              <a:xfrm>
                <a:off x="5185799" y="3463505"/>
                <a:ext cx="0" cy="152400"/>
              </a:xfrm>
              <a:prstGeom prst="straightConnector1">
                <a:avLst/>
              </a:prstGeom>
              <a:noFill/>
              <a:ln w="38100" cap="flat" cmpd="sng">
                <a:solidFill>
                  <a:srgbClr val="C00000"/>
                </a:solidFill>
                <a:prstDash val="solid"/>
                <a:round/>
                <a:headEnd type="none" w="med" len="med"/>
                <a:tailEnd type="none" w="med" len="med"/>
              </a:ln>
            </p:spPr>
          </p:cxnSp>
        </p:grpSp>
        <p:grpSp>
          <p:nvGrpSpPr>
            <p:cNvPr id="99" name="Google Shape;99;p16"/>
            <p:cNvGrpSpPr/>
            <p:nvPr/>
          </p:nvGrpSpPr>
          <p:grpSpPr>
            <a:xfrm flipH="1">
              <a:off x="6227894" y="1980522"/>
              <a:ext cx="227765" cy="354284"/>
              <a:chOff x="5016936" y="2822952"/>
              <a:chExt cx="167795" cy="457200"/>
            </a:xfrm>
          </p:grpSpPr>
          <p:sp>
            <p:nvSpPr>
              <p:cNvPr id="100" name="Google Shape;100;p16"/>
              <p:cNvSpPr/>
              <p:nvPr/>
            </p:nvSpPr>
            <p:spPr>
              <a:xfrm>
                <a:off x="5016936" y="2822952"/>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00000"/>
                </a:solidFill>
                <a:prstDash val="solid"/>
                <a:round/>
                <a:headEnd type="none" w="med" len="med"/>
                <a:tailEnd type="none" w="med" len="med"/>
              </a:ln>
            </p:spPr>
          </p:sp>
          <p:cxnSp>
            <p:nvCxnSpPr>
              <p:cNvPr id="101" name="Google Shape;101;p16"/>
              <p:cNvCxnSpPr/>
              <p:nvPr/>
            </p:nvCxnSpPr>
            <p:spPr>
              <a:xfrm>
                <a:off x="5184731" y="2975345"/>
                <a:ext cx="0" cy="152400"/>
              </a:xfrm>
              <a:prstGeom prst="straightConnector1">
                <a:avLst/>
              </a:prstGeom>
              <a:noFill/>
              <a:ln w="38100" cap="flat" cmpd="sng">
                <a:solidFill>
                  <a:srgbClr val="C00000"/>
                </a:solidFill>
                <a:prstDash val="solid"/>
                <a:round/>
                <a:headEnd type="none" w="med" len="med"/>
                <a:tailEnd type="none" w="med" len="med"/>
              </a:ln>
            </p:spPr>
          </p:cxnSp>
        </p:grpSp>
        <p:sp>
          <p:nvSpPr>
            <p:cNvPr id="102" name="Google Shape;102;p16"/>
            <p:cNvSpPr txBox="1"/>
            <p:nvPr/>
          </p:nvSpPr>
          <p:spPr>
            <a:xfrm>
              <a:off x="5308695" y="2022706"/>
              <a:ext cx="9462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3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sp>
          <p:nvSpPr>
            <p:cNvPr id="103" name="Google Shape;103;p16"/>
            <p:cNvSpPr txBox="1"/>
            <p:nvPr/>
          </p:nvSpPr>
          <p:spPr>
            <a:xfrm>
              <a:off x="7188400" y="3589809"/>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4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grpSp>
        <p:nvGrpSpPr>
          <p:cNvPr id="104" name="Google Shape;104;p16"/>
          <p:cNvGrpSpPr/>
          <p:nvPr/>
        </p:nvGrpSpPr>
        <p:grpSpPr>
          <a:xfrm>
            <a:off x="4994030" y="3602662"/>
            <a:ext cx="2116603" cy="1430958"/>
            <a:chOff x="5308695" y="1980517"/>
            <a:chExt cx="2825906" cy="1910492"/>
          </a:xfrm>
        </p:grpSpPr>
        <p:grpSp>
          <p:nvGrpSpPr>
            <p:cNvPr id="105" name="Google Shape;105;p16"/>
            <p:cNvGrpSpPr/>
            <p:nvPr/>
          </p:nvGrpSpPr>
          <p:grpSpPr>
            <a:xfrm flipH="1">
              <a:off x="6227687" y="3525480"/>
              <a:ext cx="223135" cy="354284"/>
              <a:chOff x="4978462" y="3305672"/>
              <a:chExt cx="198078" cy="457200"/>
            </a:xfrm>
          </p:grpSpPr>
          <p:sp>
            <p:nvSpPr>
              <p:cNvPr id="106" name="Google Shape;106;p16"/>
              <p:cNvSpPr/>
              <p:nvPr/>
            </p:nvSpPr>
            <p:spPr>
              <a:xfrm>
                <a:off x="4978462" y="3305672"/>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1C4587"/>
                </a:solidFill>
                <a:prstDash val="solid"/>
                <a:round/>
                <a:headEnd type="none" w="med" len="med"/>
                <a:tailEnd type="none" w="med" len="med"/>
              </a:ln>
            </p:spPr>
          </p:sp>
          <p:cxnSp>
            <p:nvCxnSpPr>
              <p:cNvPr id="107" name="Google Shape;107;p16"/>
              <p:cNvCxnSpPr/>
              <p:nvPr/>
            </p:nvCxnSpPr>
            <p:spPr>
              <a:xfrm>
                <a:off x="5176540" y="3458066"/>
                <a:ext cx="0" cy="152400"/>
              </a:xfrm>
              <a:prstGeom prst="straightConnector1">
                <a:avLst/>
              </a:prstGeom>
              <a:noFill/>
              <a:ln w="38100" cap="flat" cmpd="sng">
                <a:solidFill>
                  <a:srgbClr val="1C4587"/>
                </a:solidFill>
                <a:prstDash val="solid"/>
                <a:round/>
                <a:headEnd type="none" w="med" len="med"/>
                <a:tailEnd type="none" w="med" len="med"/>
              </a:ln>
            </p:spPr>
          </p:cxnSp>
        </p:grpSp>
        <p:grpSp>
          <p:nvGrpSpPr>
            <p:cNvPr id="108" name="Google Shape;108;p16"/>
            <p:cNvGrpSpPr/>
            <p:nvPr/>
          </p:nvGrpSpPr>
          <p:grpSpPr>
            <a:xfrm>
              <a:off x="6965067" y="1980517"/>
              <a:ext cx="223135" cy="354284"/>
              <a:chOff x="4979749" y="2817513"/>
              <a:chExt cx="198078" cy="457200"/>
            </a:xfrm>
          </p:grpSpPr>
          <p:sp>
            <p:nvSpPr>
              <p:cNvPr id="109" name="Google Shape;109;p16"/>
              <p:cNvSpPr/>
              <p:nvPr/>
            </p:nvSpPr>
            <p:spPr>
              <a:xfrm>
                <a:off x="4979749" y="2817513"/>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1C4587"/>
                </a:solidFill>
                <a:prstDash val="solid"/>
                <a:round/>
                <a:headEnd type="none" w="med" len="med"/>
                <a:tailEnd type="none" w="med" len="med"/>
              </a:ln>
            </p:spPr>
          </p:sp>
          <p:cxnSp>
            <p:nvCxnSpPr>
              <p:cNvPr id="110" name="Google Shape;110;p16"/>
              <p:cNvCxnSpPr/>
              <p:nvPr/>
            </p:nvCxnSpPr>
            <p:spPr>
              <a:xfrm>
                <a:off x="5177827" y="2969906"/>
                <a:ext cx="0" cy="152400"/>
              </a:xfrm>
              <a:prstGeom prst="straightConnector1">
                <a:avLst/>
              </a:prstGeom>
              <a:noFill/>
              <a:ln w="38100" cap="flat" cmpd="sng">
                <a:solidFill>
                  <a:srgbClr val="1C4587"/>
                </a:solidFill>
                <a:prstDash val="solid"/>
                <a:round/>
                <a:headEnd type="none" w="med" len="med"/>
                <a:tailEnd type="none" w="med" len="med"/>
              </a:ln>
            </p:spPr>
          </p:cxnSp>
        </p:grpSp>
        <p:sp>
          <p:nvSpPr>
            <p:cNvPr id="111" name="Google Shape;111;p16"/>
            <p:cNvSpPr txBox="1"/>
            <p:nvPr/>
          </p:nvSpPr>
          <p:spPr>
            <a:xfrm>
              <a:off x="5308695" y="3589809"/>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3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6"/>
            <p:cNvSpPr txBox="1"/>
            <p:nvPr/>
          </p:nvSpPr>
          <p:spPr>
            <a:xfrm>
              <a:off x="7188400" y="1991064"/>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3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13" name="Google Shape;113;p16"/>
          <p:cNvCxnSpPr/>
          <p:nvPr/>
        </p:nvCxnSpPr>
        <p:spPr>
          <a:xfrm>
            <a:off x="4186253" y="4303463"/>
            <a:ext cx="925200" cy="0"/>
          </a:xfrm>
          <a:prstGeom prst="straightConnector1">
            <a:avLst/>
          </a:prstGeom>
          <a:noFill/>
          <a:ln w="76200" cap="flat" cmpd="sng">
            <a:solidFill>
              <a:srgbClr val="434343"/>
            </a:solidFill>
            <a:prstDash val="solid"/>
            <a:round/>
            <a:headEnd type="none" w="med" len="med"/>
            <a:tailEnd type="triangle" w="med" len="med"/>
          </a:ln>
        </p:spPr>
      </p:cxnSp>
      <p:grpSp>
        <p:nvGrpSpPr>
          <p:cNvPr id="114" name="Google Shape;114;p16"/>
          <p:cNvGrpSpPr/>
          <p:nvPr/>
        </p:nvGrpSpPr>
        <p:grpSpPr>
          <a:xfrm>
            <a:off x="4861326" y="3228303"/>
            <a:ext cx="2384783" cy="2580968"/>
            <a:chOff x="4888314" y="2289476"/>
            <a:chExt cx="2689200" cy="2910428"/>
          </a:xfrm>
        </p:grpSpPr>
        <p:sp>
          <p:nvSpPr>
            <p:cNvPr id="115" name="Google Shape;115;p16"/>
            <p:cNvSpPr txBox="1"/>
            <p:nvPr/>
          </p:nvSpPr>
          <p:spPr>
            <a:xfrm>
              <a:off x="4888314" y="5002204"/>
              <a:ext cx="2689200" cy="19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CLR-DRAM </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116" name="Google Shape;116;p16"/>
            <p:cNvGrpSpPr/>
            <p:nvPr/>
          </p:nvGrpSpPr>
          <p:grpSpPr>
            <a:xfrm>
              <a:off x="5608394" y="2289476"/>
              <a:ext cx="1257289" cy="2468650"/>
              <a:chOff x="5984125" y="1480675"/>
              <a:chExt cx="1488621" cy="2922863"/>
            </a:xfrm>
          </p:grpSpPr>
          <p:sp>
            <p:nvSpPr>
              <p:cNvPr id="117" name="Google Shape;117;p16"/>
              <p:cNvSpPr/>
              <p:nvPr/>
            </p:nvSpPr>
            <p:spPr>
              <a:xfrm>
                <a:off x="6900238"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6"/>
              <p:cNvSpPr/>
              <p:nvPr/>
            </p:nvSpPr>
            <p:spPr>
              <a:xfrm>
                <a:off x="6379913"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6"/>
              <p:cNvSpPr/>
              <p:nvPr/>
            </p:nvSpPr>
            <p:spPr>
              <a:xfrm>
                <a:off x="6899613" y="38096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6"/>
              <p:cNvSpPr/>
              <p:nvPr/>
            </p:nvSpPr>
            <p:spPr>
              <a:xfrm>
                <a:off x="6379288" y="38096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 name="Google Shape;121;p16"/>
              <p:cNvGrpSpPr/>
              <p:nvPr/>
            </p:nvGrpSpPr>
            <p:grpSpPr>
              <a:xfrm>
                <a:off x="6388773" y="4244538"/>
                <a:ext cx="679325" cy="159000"/>
                <a:chOff x="6065025" y="1897425"/>
                <a:chExt cx="679325" cy="159000"/>
              </a:xfrm>
            </p:grpSpPr>
            <p:sp>
              <p:nvSpPr>
                <p:cNvPr id="122" name="Google Shape;122;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 name="Google Shape;124;p16"/>
              <p:cNvGrpSpPr/>
              <p:nvPr/>
            </p:nvGrpSpPr>
            <p:grpSpPr>
              <a:xfrm>
                <a:off x="6388773" y="1480675"/>
                <a:ext cx="679325" cy="159000"/>
                <a:chOff x="6065025" y="1897425"/>
                <a:chExt cx="679325" cy="159000"/>
              </a:xfrm>
            </p:grpSpPr>
            <p:sp>
              <p:nvSpPr>
                <p:cNvPr id="125" name="Google Shape;125;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27" name="Google Shape;127;p16"/>
              <p:cNvCxnSpPr/>
              <p:nvPr/>
            </p:nvCxnSpPr>
            <p:spPr>
              <a:xfrm>
                <a:off x="5984125" y="2938870"/>
                <a:ext cx="1488300" cy="0"/>
              </a:xfrm>
              <a:prstGeom prst="straightConnector1">
                <a:avLst/>
              </a:prstGeom>
              <a:noFill/>
              <a:ln w="38100" cap="flat" cmpd="sng">
                <a:solidFill>
                  <a:srgbClr val="000000"/>
                </a:solidFill>
                <a:prstDash val="solid"/>
                <a:round/>
                <a:headEnd type="none" w="med" len="med"/>
                <a:tailEnd type="none" w="med" len="med"/>
              </a:ln>
            </p:spPr>
          </p:cxnSp>
          <p:cxnSp>
            <p:nvCxnSpPr>
              <p:cNvPr id="128" name="Google Shape;128;p16"/>
              <p:cNvCxnSpPr/>
              <p:nvPr/>
            </p:nvCxnSpPr>
            <p:spPr>
              <a:xfrm>
                <a:off x="5984145" y="3408750"/>
                <a:ext cx="1488600" cy="0"/>
              </a:xfrm>
              <a:prstGeom prst="straightConnector1">
                <a:avLst/>
              </a:prstGeom>
              <a:noFill/>
              <a:ln w="38100" cap="flat" cmpd="sng">
                <a:solidFill>
                  <a:srgbClr val="000000"/>
                </a:solidFill>
                <a:prstDash val="solid"/>
                <a:round/>
                <a:headEnd type="none" w="med" len="med"/>
                <a:tailEnd type="none" w="med" len="med"/>
              </a:ln>
            </p:spPr>
          </p:cxnSp>
          <p:cxnSp>
            <p:nvCxnSpPr>
              <p:cNvPr id="129" name="Google Shape;129;p16"/>
              <p:cNvCxnSpPr/>
              <p:nvPr/>
            </p:nvCxnSpPr>
            <p:spPr>
              <a:xfrm>
                <a:off x="5984145" y="2469000"/>
                <a:ext cx="1488600" cy="0"/>
              </a:xfrm>
              <a:prstGeom prst="straightConnector1">
                <a:avLst/>
              </a:prstGeom>
              <a:noFill/>
              <a:ln w="38100" cap="flat" cmpd="sng">
                <a:solidFill>
                  <a:srgbClr val="000000"/>
                </a:solidFill>
                <a:prstDash val="solid"/>
                <a:round/>
                <a:headEnd type="none" w="med" len="med"/>
                <a:tailEnd type="none" w="med" len="med"/>
              </a:ln>
            </p:spPr>
          </p:cxnSp>
          <p:cxnSp>
            <p:nvCxnSpPr>
              <p:cNvPr id="130" name="Google Shape;130;p16"/>
              <p:cNvCxnSpPr>
                <a:stCxn id="131" idx="0"/>
                <a:endCxn id="132" idx="4"/>
              </p:cNvCxnSpPr>
              <p:nvPr/>
            </p:nvCxnSpPr>
            <p:spPr>
              <a:xfrm rot="10800000">
                <a:off x="6459414" y="2641106"/>
                <a:ext cx="0" cy="595200"/>
              </a:xfrm>
              <a:prstGeom prst="straightConnector1">
                <a:avLst/>
              </a:prstGeom>
              <a:noFill/>
              <a:ln w="38100" cap="flat" cmpd="sng">
                <a:solidFill>
                  <a:srgbClr val="000000"/>
                </a:solidFill>
                <a:prstDash val="solid"/>
                <a:round/>
                <a:headEnd type="none" w="med" len="med"/>
                <a:tailEnd type="none" w="med" len="med"/>
              </a:ln>
            </p:spPr>
          </p:cxnSp>
          <p:cxnSp>
            <p:nvCxnSpPr>
              <p:cNvPr id="133" name="Google Shape;133;p16"/>
              <p:cNvCxnSpPr>
                <a:stCxn id="134" idx="4"/>
              </p:cNvCxnSpPr>
              <p:nvPr/>
            </p:nvCxnSpPr>
            <p:spPr>
              <a:xfrm rot="10800000">
                <a:off x="6978345" y="2636468"/>
                <a:ext cx="0" cy="944400"/>
              </a:xfrm>
              <a:prstGeom prst="straightConnector1">
                <a:avLst/>
              </a:prstGeom>
              <a:noFill/>
              <a:ln w="38100" cap="flat" cmpd="sng">
                <a:solidFill>
                  <a:srgbClr val="000000"/>
                </a:solidFill>
                <a:prstDash val="solid"/>
                <a:round/>
                <a:headEnd type="none" w="med" len="med"/>
                <a:tailEnd type="none" w="med" len="med"/>
              </a:ln>
            </p:spPr>
          </p:cxnSp>
          <p:sp>
            <p:nvSpPr>
              <p:cNvPr id="135" name="Google Shape;135;p16"/>
              <p:cNvSpPr/>
              <p:nvPr/>
            </p:nvSpPr>
            <p:spPr>
              <a:xfrm>
                <a:off x="6285909" y="1569704"/>
                <a:ext cx="866100" cy="3987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36" name="Google Shape;136;p16"/>
              <p:cNvSpPr/>
              <p:nvPr/>
            </p:nvSpPr>
            <p:spPr>
              <a:xfrm>
                <a:off x="6285909" y="3909428"/>
                <a:ext cx="866100" cy="3987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grpSp>
            <p:nvGrpSpPr>
              <p:cNvPr id="137" name="Google Shape;137;p16"/>
              <p:cNvGrpSpPr/>
              <p:nvPr/>
            </p:nvGrpSpPr>
            <p:grpSpPr>
              <a:xfrm>
                <a:off x="6285871" y="2296650"/>
                <a:ext cx="347086" cy="1284219"/>
                <a:chOff x="1975325" y="1580225"/>
                <a:chExt cx="365700" cy="1363000"/>
              </a:xfrm>
            </p:grpSpPr>
            <p:sp>
              <p:nvSpPr>
                <p:cNvPr id="132" name="Google Shape;132;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 name="Google Shape;139;p16"/>
              <p:cNvGrpSpPr/>
              <p:nvPr/>
            </p:nvGrpSpPr>
            <p:grpSpPr>
              <a:xfrm>
                <a:off x="6804802" y="2296650"/>
                <a:ext cx="347086" cy="1284219"/>
                <a:chOff x="1975325" y="1580225"/>
                <a:chExt cx="365700" cy="1363000"/>
              </a:xfrm>
            </p:grpSpPr>
            <p:sp>
              <p:nvSpPr>
                <p:cNvPr id="140" name="Google Shape;140;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2" name="Google Shape;142;p16"/>
              <p:cNvSpPr txBox="1"/>
              <p:nvPr/>
            </p:nvSpPr>
            <p:spPr>
              <a:xfrm>
                <a:off x="6239432" y="2744645"/>
                <a:ext cx="413400" cy="38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43" name="Google Shape;143;p16"/>
              <p:cNvSpPr txBox="1"/>
              <p:nvPr/>
            </p:nvSpPr>
            <p:spPr>
              <a:xfrm>
                <a:off x="6773028" y="2748089"/>
                <a:ext cx="413400" cy="38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grpSp>
        <p:nvGrpSpPr>
          <p:cNvPr id="144" name="Google Shape;144;p16"/>
          <p:cNvGrpSpPr/>
          <p:nvPr/>
        </p:nvGrpSpPr>
        <p:grpSpPr>
          <a:xfrm>
            <a:off x="6667432" y="3723360"/>
            <a:ext cx="1427519" cy="1197426"/>
            <a:chOff x="7238100" y="1989275"/>
            <a:chExt cx="1905900" cy="1598700"/>
          </a:xfrm>
        </p:grpSpPr>
        <p:sp>
          <p:nvSpPr>
            <p:cNvPr id="145" name="Google Shape;145;p16"/>
            <p:cNvSpPr txBox="1"/>
            <p:nvPr/>
          </p:nvSpPr>
          <p:spPr>
            <a:xfrm>
              <a:off x="7238100" y="2384075"/>
              <a:ext cx="1905900" cy="7986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300" b="1" i="1" u="none" strike="noStrike" kern="0" cap="none" spc="0" normalizeH="0" baseline="0" noProof="0">
                  <a:ln>
                    <a:noFill/>
                  </a:ln>
                  <a:solidFill>
                    <a:srgbClr val="000000"/>
                  </a:solidFill>
                  <a:effectLst/>
                  <a:uLnTx/>
                  <a:uFillTx/>
                  <a:latin typeface="Cambria"/>
                  <a:ea typeface="Cambria"/>
                  <a:cs typeface="Cambria"/>
                  <a:sym typeface="Cambria"/>
                </a:rPr>
                <a:t>bitline mode </a:t>
              </a:r>
              <a:endParaRPr kumimoji="0" sz="1300" b="1" i="1"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300" b="1" i="1" u="none" strike="noStrike" kern="0" cap="none" spc="0" normalizeH="0" baseline="0" noProof="0">
                  <a:ln>
                    <a:noFill/>
                  </a:ln>
                  <a:solidFill>
                    <a:srgbClr val="000000"/>
                  </a:solidFill>
                  <a:effectLst/>
                  <a:uLnTx/>
                  <a:uFillTx/>
                  <a:latin typeface="Cambria"/>
                  <a:ea typeface="Cambria"/>
                  <a:cs typeface="Cambria"/>
                  <a:sym typeface="Cambria"/>
                </a:rPr>
                <a:t>select transistors</a:t>
              </a:r>
              <a:endParaRPr kumimoji="0" sz="1300" b="1" i="1" u="none" strike="noStrike" kern="0" cap="none" spc="0" normalizeH="0" baseline="-25000" noProof="0">
                <a:ln>
                  <a:noFill/>
                </a:ln>
                <a:solidFill>
                  <a:srgbClr val="000000"/>
                </a:solidFill>
                <a:effectLst/>
                <a:uLnTx/>
                <a:uFillTx/>
                <a:latin typeface="Cambria"/>
                <a:ea typeface="Cambria"/>
                <a:cs typeface="Cambria"/>
                <a:sym typeface="Cambria"/>
              </a:endParaRPr>
            </a:p>
          </p:txBody>
        </p:sp>
        <p:cxnSp>
          <p:nvCxnSpPr>
            <p:cNvPr id="146" name="Google Shape;146;p16"/>
            <p:cNvCxnSpPr>
              <a:stCxn id="145" idx="0"/>
              <a:endCxn id="112" idx="3"/>
            </p:cNvCxnSpPr>
            <p:nvPr/>
          </p:nvCxnSpPr>
          <p:spPr>
            <a:xfrm rot="5400000" flipH="1">
              <a:off x="7813050" y="2006075"/>
              <a:ext cx="394800" cy="361200"/>
            </a:xfrm>
            <a:prstGeom prst="bentConnector2">
              <a:avLst/>
            </a:prstGeom>
            <a:noFill/>
            <a:ln w="28575" cap="flat" cmpd="sng">
              <a:solidFill>
                <a:srgbClr val="000000"/>
              </a:solidFill>
              <a:prstDash val="solid"/>
              <a:round/>
              <a:headEnd type="none" w="med" len="med"/>
              <a:tailEnd type="stealth" w="med" len="med"/>
            </a:ln>
          </p:spPr>
        </p:cxnSp>
        <p:cxnSp>
          <p:nvCxnSpPr>
            <p:cNvPr id="147" name="Google Shape;147;p16"/>
            <p:cNvCxnSpPr>
              <a:stCxn id="145" idx="2"/>
              <a:endCxn id="103" idx="3"/>
            </p:cNvCxnSpPr>
            <p:nvPr/>
          </p:nvCxnSpPr>
          <p:spPr>
            <a:xfrm rot="5400000">
              <a:off x="7807800" y="3204725"/>
              <a:ext cx="405300" cy="361200"/>
            </a:xfrm>
            <a:prstGeom prst="bentConnector2">
              <a:avLst/>
            </a:prstGeom>
            <a:noFill/>
            <a:ln w="28575" cap="flat" cmpd="sng">
              <a:solidFill>
                <a:srgbClr val="000000"/>
              </a:solidFill>
              <a:prstDash val="solid"/>
              <a:round/>
              <a:headEnd type="none" w="med" len="med"/>
              <a:tailEnd type="stealth" w="med" len="med"/>
            </a:ln>
          </p:spPr>
        </p:cxnSp>
      </p:grpSp>
      <p:grpSp>
        <p:nvGrpSpPr>
          <p:cNvPr id="148" name="Google Shape;148;p16"/>
          <p:cNvGrpSpPr/>
          <p:nvPr/>
        </p:nvGrpSpPr>
        <p:grpSpPr>
          <a:xfrm>
            <a:off x="1588200" y="3228313"/>
            <a:ext cx="3179710" cy="2580959"/>
            <a:chOff x="1197376" y="2289486"/>
            <a:chExt cx="3585600" cy="2910418"/>
          </a:xfrm>
        </p:grpSpPr>
        <p:sp>
          <p:nvSpPr>
            <p:cNvPr id="149" name="Google Shape;149;p16"/>
            <p:cNvSpPr txBox="1"/>
            <p:nvPr/>
          </p:nvSpPr>
          <p:spPr>
            <a:xfrm>
              <a:off x="1197376" y="5002204"/>
              <a:ext cx="3585600" cy="19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Open-bitline (Baseline) </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150" name="Google Shape;150;p16"/>
            <p:cNvGrpSpPr/>
            <p:nvPr/>
          </p:nvGrpSpPr>
          <p:grpSpPr>
            <a:xfrm>
              <a:off x="2683601" y="4623775"/>
              <a:ext cx="573758" cy="134291"/>
              <a:chOff x="6065025" y="1897425"/>
              <a:chExt cx="679325" cy="159000"/>
            </a:xfrm>
          </p:grpSpPr>
          <p:sp>
            <p:nvSpPr>
              <p:cNvPr id="151" name="Google Shape;151;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3" name="Google Shape;153;p16"/>
            <p:cNvGrpSpPr/>
            <p:nvPr/>
          </p:nvGrpSpPr>
          <p:grpSpPr>
            <a:xfrm>
              <a:off x="2683612" y="2289486"/>
              <a:ext cx="573758" cy="134291"/>
              <a:chOff x="6065025" y="1897425"/>
              <a:chExt cx="679325" cy="159000"/>
            </a:xfrm>
          </p:grpSpPr>
          <p:sp>
            <p:nvSpPr>
              <p:cNvPr id="154" name="Google Shape;154;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6" name="Google Shape;156;p16"/>
            <p:cNvSpPr/>
            <p:nvPr/>
          </p:nvSpPr>
          <p:spPr>
            <a:xfrm>
              <a:off x="3123441" y="2641415"/>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16"/>
            <p:cNvSpPr/>
            <p:nvPr/>
          </p:nvSpPr>
          <p:spPr>
            <a:xfrm>
              <a:off x="2683988" y="2641415"/>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16"/>
            <p:cNvSpPr/>
            <p:nvPr/>
          </p:nvSpPr>
          <p:spPr>
            <a:xfrm>
              <a:off x="3122913" y="4256412"/>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6"/>
            <p:cNvSpPr/>
            <p:nvPr/>
          </p:nvSpPr>
          <p:spPr>
            <a:xfrm>
              <a:off x="2683460" y="4256412"/>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160" name="Google Shape;160;p16"/>
            <p:cNvCxnSpPr/>
            <p:nvPr/>
          </p:nvCxnSpPr>
          <p:spPr>
            <a:xfrm>
              <a:off x="2280112" y="3520994"/>
              <a:ext cx="1400100" cy="0"/>
            </a:xfrm>
            <a:prstGeom prst="straightConnector1">
              <a:avLst/>
            </a:prstGeom>
            <a:noFill/>
            <a:ln w="38100" cap="flat" cmpd="sng">
              <a:solidFill>
                <a:srgbClr val="000000"/>
              </a:solidFill>
              <a:prstDash val="solid"/>
              <a:round/>
              <a:headEnd type="none" w="med" len="med"/>
              <a:tailEnd type="none" w="med" len="med"/>
            </a:ln>
          </p:spPr>
        </p:cxnSp>
        <p:cxnSp>
          <p:nvCxnSpPr>
            <p:cNvPr id="161" name="Google Shape;161;p16"/>
            <p:cNvCxnSpPr/>
            <p:nvPr/>
          </p:nvCxnSpPr>
          <p:spPr>
            <a:xfrm>
              <a:off x="2280132" y="3917843"/>
              <a:ext cx="1400400" cy="0"/>
            </a:xfrm>
            <a:prstGeom prst="straightConnector1">
              <a:avLst/>
            </a:prstGeom>
            <a:noFill/>
            <a:ln w="38100" cap="flat" cmpd="sng">
              <a:solidFill>
                <a:srgbClr val="000000"/>
              </a:solidFill>
              <a:prstDash val="solid"/>
              <a:round/>
              <a:headEnd type="none" w="med" len="med"/>
              <a:tailEnd type="none" w="med" len="med"/>
            </a:ln>
          </p:spPr>
        </p:cxnSp>
        <p:cxnSp>
          <p:nvCxnSpPr>
            <p:cNvPr id="162" name="Google Shape;162;p16"/>
            <p:cNvCxnSpPr/>
            <p:nvPr/>
          </p:nvCxnSpPr>
          <p:spPr>
            <a:xfrm>
              <a:off x="2280132" y="3124153"/>
              <a:ext cx="1400400" cy="0"/>
            </a:xfrm>
            <a:prstGeom prst="straightConnector1">
              <a:avLst/>
            </a:prstGeom>
            <a:noFill/>
            <a:ln w="38100" cap="flat" cmpd="sng">
              <a:solidFill>
                <a:srgbClr val="000000"/>
              </a:solidFill>
              <a:prstDash val="solid"/>
              <a:round/>
              <a:headEnd type="none" w="med" len="med"/>
              <a:tailEnd type="none" w="med" len="med"/>
            </a:ln>
          </p:spPr>
        </p:cxnSp>
        <p:cxnSp>
          <p:nvCxnSpPr>
            <p:cNvPr id="163" name="Google Shape;163;p16"/>
            <p:cNvCxnSpPr>
              <a:stCxn id="164" idx="0"/>
            </p:cNvCxnSpPr>
            <p:nvPr/>
          </p:nvCxnSpPr>
          <p:spPr>
            <a:xfrm rot="10800000">
              <a:off x="2751163" y="2701607"/>
              <a:ext cx="0" cy="1070700"/>
            </a:xfrm>
            <a:prstGeom prst="straightConnector1">
              <a:avLst/>
            </a:prstGeom>
            <a:noFill/>
            <a:ln w="38100" cap="flat" cmpd="sng">
              <a:solidFill>
                <a:srgbClr val="000000"/>
              </a:solidFill>
              <a:prstDash val="solid"/>
              <a:round/>
              <a:headEnd type="none" w="med" len="med"/>
              <a:tailEnd type="none" w="med" len="med"/>
            </a:ln>
          </p:spPr>
        </p:cxnSp>
        <p:cxnSp>
          <p:nvCxnSpPr>
            <p:cNvPr id="165" name="Google Shape;165;p16"/>
            <p:cNvCxnSpPr/>
            <p:nvPr/>
          </p:nvCxnSpPr>
          <p:spPr>
            <a:xfrm rot="10800000">
              <a:off x="3189444" y="3265646"/>
              <a:ext cx="0" cy="1070700"/>
            </a:xfrm>
            <a:prstGeom prst="straightConnector1">
              <a:avLst/>
            </a:prstGeom>
            <a:noFill/>
            <a:ln w="38100" cap="flat" cmpd="sng">
              <a:solidFill>
                <a:srgbClr val="000000"/>
              </a:solidFill>
              <a:prstDash val="solid"/>
              <a:round/>
              <a:headEnd type="none" w="med" len="med"/>
              <a:tailEnd type="none" w="med" len="med"/>
            </a:ln>
          </p:spPr>
        </p:cxnSp>
        <p:grpSp>
          <p:nvGrpSpPr>
            <p:cNvPr id="166" name="Google Shape;166;p16"/>
            <p:cNvGrpSpPr/>
            <p:nvPr/>
          </p:nvGrpSpPr>
          <p:grpSpPr>
            <a:xfrm>
              <a:off x="2604590" y="2978656"/>
              <a:ext cx="293145" cy="1084675"/>
              <a:chOff x="1975325" y="1580225"/>
              <a:chExt cx="365700" cy="1363000"/>
            </a:xfrm>
          </p:grpSpPr>
          <p:sp>
            <p:nvSpPr>
              <p:cNvPr id="167" name="Google Shape;167;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9" name="Google Shape;169;p16"/>
            <p:cNvGrpSpPr/>
            <p:nvPr/>
          </p:nvGrpSpPr>
          <p:grpSpPr>
            <a:xfrm>
              <a:off x="3042867" y="2978656"/>
              <a:ext cx="293145" cy="1084675"/>
              <a:chOff x="1975325" y="1580225"/>
              <a:chExt cx="365700" cy="1363000"/>
            </a:xfrm>
          </p:grpSpPr>
          <p:sp>
            <p:nvSpPr>
              <p:cNvPr id="170" name="Google Shape;170;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3" name="Google Shape;173;p16"/>
            <p:cNvSpPr/>
            <p:nvPr/>
          </p:nvSpPr>
          <p:spPr>
            <a:xfrm>
              <a:off x="2604595" y="2364631"/>
              <a:ext cx="731400" cy="3369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4" name="Google Shape;174;p16"/>
            <p:cNvSpPr/>
            <p:nvPr/>
          </p:nvSpPr>
          <p:spPr>
            <a:xfrm>
              <a:off x="2604595" y="4340703"/>
              <a:ext cx="731400" cy="3369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5" name="Google Shape;175;p16"/>
            <p:cNvSpPr txBox="1"/>
            <p:nvPr/>
          </p:nvSpPr>
          <p:spPr>
            <a:xfrm>
              <a:off x="2565341" y="3356956"/>
              <a:ext cx="349200" cy="325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76" name="Google Shape;176;p16"/>
            <p:cNvSpPr txBox="1"/>
            <p:nvPr/>
          </p:nvSpPr>
          <p:spPr>
            <a:xfrm>
              <a:off x="3016003" y="3359865"/>
              <a:ext cx="349200" cy="325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nvGrpSpPr>
          <p:cNvPr id="177" name="Google Shape;177;p16"/>
          <p:cNvGrpSpPr/>
          <p:nvPr/>
        </p:nvGrpSpPr>
        <p:grpSpPr>
          <a:xfrm>
            <a:off x="2775277" y="3542004"/>
            <a:ext cx="761444" cy="1561154"/>
            <a:chOff x="2346410" y="1899531"/>
            <a:chExt cx="1016614" cy="2084318"/>
          </a:xfrm>
        </p:grpSpPr>
        <p:sp>
          <p:nvSpPr>
            <p:cNvPr id="178" name="Google Shape;178;p16"/>
            <p:cNvSpPr/>
            <p:nvPr/>
          </p:nvSpPr>
          <p:spPr>
            <a:xfrm>
              <a:off x="2346410" y="1899531"/>
              <a:ext cx="483000" cy="486900"/>
            </a:xfrm>
            <a:prstGeom prst="rect">
              <a:avLst/>
            </a:prstGeom>
            <a:noFill/>
            <a:ln w="28575" cap="flat" cmpd="sng">
              <a:solidFill>
                <a:srgbClr val="99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16"/>
            <p:cNvSpPr/>
            <p:nvPr/>
          </p:nvSpPr>
          <p:spPr>
            <a:xfrm>
              <a:off x="2880023" y="3496950"/>
              <a:ext cx="483000" cy="486900"/>
            </a:xfrm>
            <a:prstGeom prst="rect">
              <a:avLst/>
            </a:prstGeom>
            <a:noFill/>
            <a:ln w="28575" cap="flat" cmpd="sng">
              <a:solidFill>
                <a:srgbClr val="99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0" name="Google Shape;180;p16"/>
          <p:cNvGrpSpPr/>
          <p:nvPr/>
        </p:nvGrpSpPr>
        <p:grpSpPr>
          <a:xfrm>
            <a:off x="1068042" y="3724464"/>
            <a:ext cx="2106900" cy="1196303"/>
            <a:chOff x="-237720" y="1305001"/>
            <a:chExt cx="2812950" cy="1597200"/>
          </a:xfrm>
        </p:grpSpPr>
        <p:sp>
          <p:nvSpPr>
            <p:cNvPr id="181" name="Google Shape;181;p16"/>
            <p:cNvSpPr txBox="1"/>
            <p:nvPr/>
          </p:nvSpPr>
          <p:spPr>
            <a:xfrm>
              <a:off x="-237720" y="1673401"/>
              <a:ext cx="1746300" cy="861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Each bitline is </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connected to only one SA</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p:txBody>
        </p:sp>
        <p:cxnSp>
          <p:nvCxnSpPr>
            <p:cNvPr id="182" name="Google Shape;182;p16"/>
            <p:cNvCxnSpPr>
              <a:stCxn id="181" idx="0"/>
              <a:endCxn id="178" idx="1"/>
            </p:cNvCxnSpPr>
            <p:nvPr/>
          </p:nvCxnSpPr>
          <p:spPr>
            <a:xfrm rot="-5400000">
              <a:off x="1154430" y="786001"/>
              <a:ext cx="368400" cy="1406400"/>
            </a:xfrm>
            <a:prstGeom prst="bentConnector2">
              <a:avLst/>
            </a:prstGeom>
            <a:noFill/>
            <a:ln w="28575" cap="flat" cmpd="sng">
              <a:solidFill>
                <a:srgbClr val="000000"/>
              </a:solidFill>
              <a:prstDash val="solid"/>
              <a:round/>
              <a:headEnd type="none" w="med" len="med"/>
              <a:tailEnd type="stealth" w="med" len="med"/>
            </a:ln>
          </p:spPr>
        </p:cxnSp>
        <p:cxnSp>
          <p:nvCxnSpPr>
            <p:cNvPr id="183" name="Google Shape;183;p16"/>
            <p:cNvCxnSpPr>
              <a:stCxn id="181" idx="2"/>
              <a:endCxn id="179" idx="1"/>
            </p:cNvCxnSpPr>
            <p:nvPr/>
          </p:nvCxnSpPr>
          <p:spPr>
            <a:xfrm rot="-5400000" flipH="1">
              <a:off x="1421430" y="1748401"/>
              <a:ext cx="367800" cy="1939800"/>
            </a:xfrm>
            <a:prstGeom prst="bentConnector2">
              <a:avLst/>
            </a:prstGeom>
            <a:noFill/>
            <a:ln w="28575" cap="flat" cmpd="sng">
              <a:solidFill>
                <a:srgbClr val="000000"/>
              </a:solidFill>
              <a:prstDash val="solid"/>
              <a:round/>
              <a:headEnd type="none" w="med" len="med"/>
              <a:tailEnd type="stealth" w="med" len="med"/>
            </a:ln>
          </p:spPr>
        </p:cxnSp>
      </p:grpSp>
    </p:spTree>
    <p:extLst>
      <p:ext uri="{BB962C8B-B14F-4D97-AF65-F5344CB8AC3E}">
        <p14:creationId xmlns:p14="http://schemas.microsoft.com/office/powerpoint/2010/main" val="31580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10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fade">
                                      <p:cBhvr>
                                        <p:cTn id="17" dur="1000"/>
                                        <p:tgtEl>
                                          <p:spTgt spid="14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77"/>
                                        </p:tgtEl>
                                        <p:attrNameLst>
                                          <p:attrName>style.visibility</p:attrName>
                                        </p:attrNameLst>
                                      </p:cBhvr>
                                      <p:to>
                                        <p:strVal val="visible"/>
                                      </p:to>
                                    </p:set>
                                    <p:animEffect transition="in" filter="fade">
                                      <p:cBhvr>
                                        <p:cTn id="21" dur="1000"/>
                                        <p:tgtEl>
                                          <p:spTgt spid="177"/>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80"/>
                                        </p:tgtEl>
                                        <p:attrNameLst>
                                          <p:attrName>style.visibility</p:attrName>
                                        </p:attrNameLst>
                                      </p:cBhvr>
                                      <p:to>
                                        <p:strVal val="visible"/>
                                      </p:to>
                                    </p:set>
                                    <p:animEffect transition="in" filter="fade">
                                      <p:cBhvr>
                                        <p:cTn id="25" dur="500"/>
                                        <p:tgtEl>
                                          <p:spTgt spid="1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3"/>
                                        </p:tgtEl>
                                        <p:attrNameLst>
                                          <p:attrName>style.visibility</p:attrName>
                                        </p:attrNameLst>
                                      </p:cBhvr>
                                      <p:to>
                                        <p:strVal val="visible"/>
                                      </p:to>
                                    </p:set>
                                    <p:animEffect transition="in" filter="fade">
                                      <p:cBhvr>
                                        <p:cTn id="30" dur="1000"/>
                                        <p:tgtEl>
                                          <p:spTgt spid="113"/>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1000"/>
                                        <p:tgtEl>
                                          <p:spTgt spid="114"/>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fade">
                                      <p:cBhvr>
                                        <p:cTn id="38" dur="1000"/>
                                        <p:tgtEl>
                                          <p:spTgt spid="104"/>
                                        </p:tgtEl>
                                      </p:cBhvr>
                                    </p:animEffect>
                                  </p:childTnLst>
                                </p:cTn>
                              </p:par>
                              <p:par>
                                <p:cTn id="39" presetID="10" presetClass="entr" presetSubtype="0" fill="hold" nodeType="with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fade">
                                      <p:cBhvr>
                                        <p:cTn id="41" dur="1000"/>
                                        <p:tgtEl>
                                          <p:spTgt spid="95"/>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fade">
                                      <p:cBhvr>
                                        <p:cTn id="45"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68875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7"/>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7"/>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320</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190" name="Google Shape;190;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191" name="Google Shape;191;p17"/>
          <p:cNvSpPr txBox="1"/>
          <p:nvPr/>
        </p:nvSpPr>
        <p:spPr>
          <a:xfrm>
            <a:off x="166250" y="1519675"/>
            <a:ext cx="5217900" cy="7392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0070C0"/>
              </a:buClr>
              <a:buSzPts val="1800"/>
              <a:buFont typeface="Cambria"/>
              <a:buChar char="●"/>
              <a:tabLst/>
              <a:defRPr/>
            </a:pPr>
            <a:r>
              <a:rPr kumimoji="0" lang="en" sz="1800" b="1" i="0" u="none" strike="noStrike" kern="0" cap="none" spc="0" normalizeH="0" baseline="0" noProof="0">
                <a:ln>
                  <a:noFill/>
                </a:ln>
                <a:solidFill>
                  <a:srgbClr val="0070C0"/>
                </a:solidFill>
                <a:effectLst/>
                <a:uLnTx/>
                <a:uFillTx/>
                <a:latin typeface="Cambria"/>
                <a:ea typeface="Cambria"/>
                <a:cs typeface="Cambria"/>
                <a:sym typeface="Cambria"/>
              </a:rPr>
              <a:t>Max-capacity mode</a:t>
            </a:r>
            <a:endParaRPr kumimoji="0" sz="1800" b="1" i="0" u="none" strike="noStrike" kern="0" cap="none" spc="0" normalizeH="0" baseline="0" noProof="0">
              <a:ln>
                <a:noFill/>
              </a:ln>
              <a:solidFill>
                <a:srgbClr val="0070C0"/>
              </a:solidFill>
              <a:effectLst/>
              <a:uLnTx/>
              <a:uFillTx/>
              <a:latin typeface="Cambria"/>
              <a:ea typeface="Cambria"/>
              <a:cs typeface="Cambria"/>
              <a:sym typeface="Cambria"/>
            </a:endParaRPr>
          </a:p>
        </p:txBody>
      </p:sp>
      <p:grpSp>
        <p:nvGrpSpPr>
          <p:cNvPr id="192" name="Google Shape;192;p17"/>
          <p:cNvGrpSpPr/>
          <p:nvPr/>
        </p:nvGrpSpPr>
        <p:grpSpPr>
          <a:xfrm>
            <a:off x="499781" y="2036586"/>
            <a:ext cx="2010857" cy="2386230"/>
            <a:chOff x="499780" y="1255536"/>
            <a:chExt cx="2010857" cy="2386230"/>
          </a:xfrm>
        </p:grpSpPr>
        <p:grpSp>
          <p:nvGrpSpPr>
            <p:cNvPr id="193" name="Google Shape;193;p17"/>
            <p:cNvGrpSpPr/>
            <p:nvPr/>
          </p:nvGrpSpPr>
          <p:grpSpPr>
            <a:xfrm>
              <a:off x="499780" y="1609805"/>
              <a:ext cx="2010857" cy="1675597"/>
              <a:chOff x="5612800" y="989756"/>
              <a:chExt cx="2547000" cy="2122352"/>
            </a:xfrm>
          </p:grpSpPr>
          <p:grpSp>
            <p:nvGrpSpPr>
              <p:cNvPr id="194" name="Google Shape;194;p17"/>
              <p:cNvGrpSpPr/>
              <p:nvPr/>
            </p:nvGrpSpPr>
            <p:grpSpPr>
              <a:xfrm flipH="1">
                <a:off x="6429357" y="2658200"/>
                <a:ext cx="169070" cy="453908"/>
                <a:chOff x="5013805" y="2895606"/>
                <a:chExt cx="167795" cy="457200"/>
              </a:xfrm>
            </p:grpSpPr>
            <p:sp>
              <p:nvSpPr>
                <p:cNvPr id="195" name="Google Shape;195;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CCCCC"/>
                  </a:solidFill>
                  <a:prstDash val="solid"/>
                  <a:round/>
                  <a:headEnd type="none" w="med" len="med"/>
                  <a:tailEnd type="none" w="med" len="med"/>
                </a:ln>
              </p:spPr>
            </p:sp>
            <p:cxnSp>
              <p:nvCxnSpPr>
                <p:cNvPr id="196" name="Google Shape;196;p17"/>
                <p:cNvCxnSpPr/>
                <p:nvPr/>
              </p:nvCxnSpPr>
              <p:spPr>
                <a:xfrm>
                  <a:off x="5181600" y="3048000"/>
                  <a:ext cx="0" cy="152400"/>
                </a:xfrm>
                <a:prstGeom prst="straightConnector1">
                  <a:avLst/>
                </a:prstGeom>
                <a:noFill/>
                <a:ln w="38100" cap="flat" cmpd="sng">
                  <a:solidFill>
                    <a:srgbClr val="CCCCCC"/>
                  </a:solidFill>
                  <a:prstDash val="solid"/>
                  <a:round/>
                  <a:headEnd type="none" w="med" len="med"/>
                  <a:tailEnd type="none" w="med" len="med"/>
                </a:ln>
              </p:spPr>
            </p:cxnSp>
          </p:grpSp>
          <p:grpSp>
            <p:nvGrpSpPr>
              <p:cNvPr id="197" name="Google Shape;197;p17"/>
              <p:cNvGrpSpPr/>
              <p:nvPr/>
            </p:nvGrpSpPr>
            <p:grpSpPr>
              <a:xfrm>
                <a:off x="7145184" y="2658194"/>
                <a:ext cx="165633" cy="453908"/>
                <a:chOff x="4983522" y="2890167"/>
                <a:chExt cx="198078" cy="457200"/>
              </a:xfrm>
            </p:grpSpPr>
            <p:sp>
              <p:nvSpPr>
                <p:cNvPr id="198" name="Google Shape;198;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199" name="Google Shape;199;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00" name="Google Shape;200;p17"/>
              <p:cNvSpPr txBox="1"/>
              <p:nvPr/>
            </p:nvSpPr>
            <p:spPr>
              <a:xfrm>
                <a:off x="5612800" y="2726150"/>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17"/>
              <p:cNvSpPr txBox="1"/>
              <p:nvPr/>
            </p:nvSpPr>
            <p:spPr>
              <a:xfrm>
                <a:off x="7289200" y="2726704"/>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nvGrpSpPr>
              <p:cNvPr id="202" name="Google Shape;202;p17"/>
              <p:cNvGrpSpPr/>
              <p:nvPr/>
            </p:nvGrpSpPr>
            <p:grpSpPr>
              <a:xfrm>
                <a:off x="7149159" y="989756"/>
                <a:ext cx="165633" cy="453908"/>
                <a:chOff x="4983522" y="2890167"/>
                <a:chExt cx="198078" cy="457200"/>
              </a:xfrm>
            </p:grpSpPr>
            <p:sp>
              <p:nvSpPr>
                <p:cNvPr id="203" name="Google Shape;203;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CCCCC"/>
                  </a:solidFill>
                  <a:prstDash val="solid"/>
                  <a:round/>
                  <a:headEnd type="none" w="med" len="med"/>
                  <a:tailEnd type="none" w="med" len="med"/>
                </a:ln>
              </p:spPr>
            </p:sp>
            <p:cxnSp>
              <p:nvCxnSpPr>
                <p:cNvPr id="204" name="Google Shape;204;p17"/>
                <p:cNvCxnSpPr/>
                <p:nvPr/>
              </p:nvCxnSpPr>
              <p:spPr>
                <a:xfrm>
                  <a:off x="5181600" y="3042561"/>
                  <a:ext cx="0" cy="152400"/>
                </a:xfrm>
                <a:prstGeom prst="straightConnector1">
                  <a:avLst/>
                </a:prstGeom>
                <a:noFill/>
                <a:ln w="38100" cap="flat" cmpd="sng">
                  <a:solidFill>
                    <a:srgbClr val="CCCCCC"/>
                  </a:solidFill>
                  <a:prstDash val="solid"/>
                  <a:round/>
                  <a:headEnd type="none" w="med" len="med"/>
                  <a:tailEnd type="none" w="med" len="med"/>
                </a:ln>
              </p:spPr>
            </p:cxnSp>
          </p:grpSp>
          <p:grpSp>
            <p:nvGrpSpPr>
              <p:cNvPr id="205" name="Google Shape;205;p17"/>
              <p:cNvGrpSpPr/>
              <p:nvPr/>
            </p:nvGrpSpPr>
            <p:grpSpPr>
              <a:xfrm flipH="1">
                <a:off x="6433332" y="989762"/>
                <a:ext cx="169070" cy="453908"/>
                <a:chOff x="5013805" y="2895606"/>
                <a:chExt cx="167795" cy="457200"/>
              </a:xfrm>
            </p:grpSpPr>
            <p:sp>
              <p:nvSpPr>
                <p:cNvPr id="206" name="Google Shape;206;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07" name="Google Shape;207;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08" name="Google Shape;208;p17"/>
              <p:cNvSpPr txBox="1"/>
              <p:nvPr/>
            </p:nvSpPr>
            <p:spPr>
              <a:xfrm>
                <a:off x="5616775" y="1097750"/>
                <a:ext cx="8667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sp>
            <p:nvSpPr>
              <p:cNvPr id="209" name="Google Shape;209;p17"/>
              <p:cNvSpPr txBox="1"/>
              <p:nvPr/>
            </p:nvSpPr>
            <p:spPr>
              <a:xfrm>
                <a:off x="7293100" y="1097225"/>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210;p17"/>
            <p:cNvGrpSpPr/>
            <p:nvPr/>
          </p:nvGrpSpPr>
          <p:grpSpPr>
            <a:xfrm>
              <a:off x="1228678" y="3516226"/>
              <a:ext cx="549966" cy="125540"/>
              <a:chOff x="6065025" y="1897413"/>
              <a:chExt cx="696600" cy="159013"/>
            </a:xfrm>
          </p:grpSpPr>
          <p:sp>
            <p:nvSpPr>
              <p:cNvPr id="211" name="Google Shape;211;p17"/>
              <p:cNvSpPr/>
              <p:nvPr/>
            </p:nvSpPr>
            <p:spPr>
              <a:xfrm>
                <a:off x="66026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 name="Google Shape;213;p17"/>
            <p:cNvGrpSpPr/>
            <p:nvPr/>
          </p:nvGrpSpPr>
          <p:grpSpPr>
            <a:xfrm>
              <a:off x="1228678" y="3196966"/>
              <a:ext cx="546097" cy="125540"/>
              <a:chOff x="6065025" y="1897413"/>
              <a:chExt cx="691700" cy="159013"/>
            </a:xfrm>
          </p:grpSpPr>
          <p:sp>
            <p:nvSpPr>
              <p:cNvPr id="214" name="Google Shape;214;p17"/>
              <p:cNvSpPr/>
              <p:nvPr/>
            </p:nvSpPr>
            <p:spPr>
              <a:xfrm>
                <a:off x="65977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 name="Google Shape;216;p17"/>
            <p:cNvGrpSpPr/>
            <p:nvPr/>
          </p:nvGrpSpPr>
          <p:grpSpPr>
            <a:xfrm>
              <a:off x="1218534" y="1255536"/>
              <a:ext cx="556242" cy="125540"/>
              <a:chOff x="6065025" y="1897413"/>
              <a:chExt cx="704550" cy="159013"/>
            </a:xfrm>
          </p:grpSpPr>
          <p:sp>
            <p:nvSpPr>
              <p:cNvPr id="217" name="Google Shape;217;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 name="Google Shape;219;p17"/>
            <p:cNvGrpSpPr/>
            <p:nvPr/>
          </p:nvGrpSpPr>
          <p:grpSpPr>
            <a:xfrm>
              <a:off x="1218534" y="1571363"/>
              <a:ext cx="556242" cy="125540"/>
              <a:chOff x="6065025" y="1897413"/>
              <a:chExt cx="704550" cy="159013"/>
            </a:xfrm>
          </p:grpSpPr>
          <p:sp>
            <p:nvSpPr>
              <p:cNvPr id="220" name="Google Shape;220;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222" name="Google Shape;222;p17"/>
            <p:cNvCxnSpPr>
              <a:stCxn id="223" idx="0"/>
              <a:endCxn id="224" idx="0"/>
            </p:cNvCxnSpPr>
            <p:nvPr/>
          </p:nvCxnSpPr>
          <p:spPr>
            <a:xfrm rot="10800000">
              <a:off x="1280216" y="1914323"/>
              <a:ext cx="0" cy="781800"/>
            </a:xfrm>
            <a:prstGeom prst="straightConnector1">
              <a:avLst/>
            </a:prstGeom>
            <a:noFill/>
            <a:ln w="38100" cap="flat" cmpd="sng">
              <a:solidFill>
                <a:srgbClr val="000000"/>
              </a:solidFill>
              <a:prstDash val="solid"/>
              <a:round/>
              <a:headEnd type="none" w="med" len="med"/>
              <a:tailEnd type="none" w="med" len="med"/>
            </a:ln>
          </p:spPr>
        </p:cxnSp>
        <p:cxnSp>
          <p:nvCxnSpPr>
            <p:cNvPr id="225" name="Google Shape;225;p17"/>
            <p:cNvCxnSpPr>
              <a:stCxn id="226" idx="4"/>
            </p:cNvCxnSpPr>
            <p:nvPr/>
          </p:nvCxnSpPr>
          <p:spPr>
            <a:xfrm rot="10800000">
              <a:off x="1711858" y="2197059"/>
              <a:ext cx="0" cy="785700"/>
            </a:xfrm>
            <a:prstGeom prst="straightConnector1">
              <a:avLst/>
            </a:prstGeom>
            <a:noFill/>
            <a:ln w="38100" cap="flat" cmpd="sng">
              <a:solidFill>
                <a:srgbClr val="000000"/>
              </a:solidFill>
              <a:prstDash val="solid"/>
              <a:round/>
              <a:headEnd type="none" w="med" len="med"/>
              <a:tailEnd type="none" w="med" len="med"/>
            </a:ln>
          </p:spPr>
        </p:cxnSp>
        <p:sp>
          <p:nvSpPr>
            <p:cNvPr id="227" name="Google Shape;227;p17"/>
            <p:cNvSpPr/>
            <p:nvPr/>
          </p:nvSpPr>
          <p:spPr>
            <a:xfrm>
              <a:off x="1135793" y="1309666"/>
              <a:ext cx="720600" cy="3315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28" name="Google Shape;228;p17"/>
            <p:cNvSpPr/>
            <p:nvPr/>
          </p:nvSpPr>
          <p:spPr>
            <a:xfrm>
              <a:off x="1135793" y="3255918"/>
              <a:ext cx="720600" cy="3315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29" name="Google Shape;229;p17"/>
            <p:cNvSpPr txBox="1"/>
            <p:nvPr/>
          </p:nvSpPr>
          <p:spPr>
            <a:xfrm>
              <a:off x="1107175" y="2288602"/>
              <a:ext cx="344100" cy="32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30" name="Google Shape;230;p17"/>
            <p:cNvSpPr txBox="1"/>
            <p:nvPr/>
          </p:nvSpPr>
          <p:spPr>
            <a:xfrm>
              <a:off x="1543592" y="2288612"/>
              <a:ext cx="344100" cy="32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cxnSp>
          <p:nvCxnSpPr>
            <p:cNvPr id="231" name="Google Shape;231;p17"/>
            <p:cNvCxnSpPr/>
            <p:nvPr/>
          </p:nvCxnSpPr>
          <p:spPr>
            <a:xfrm>
              <a:off x="884801" y="2448550"/>
              <a:ext cx="1203300" cy="0"/>
            </a:xfrm>
            <a:prstGeom prst="straightConnector1">
              <a:avLst/>
            </a:prstGeom>
            <a:noFill/>
            <a:ln w="38100" cap="flat" cmpd="sng">
              <a:solidFill>
                <a:srgbClr val="000000"/>
              </a:solidFill>
              <a:prstDash val="solid"/>
              <a:round/>
              <a:headEnd type="none" w="med" len="med"/>
              <a:tailEnd type="none" w="med" len="med"/>
            </a:ln>
          </p:spPr>
        </p:cxnSp>
        <p:cxnSp>
          <p:nvCxnSpPr>
            <p:cNvPr id="232" name="Google Shape;232;p17"/>
            <p:cNvCxnSpPr/>
            <p:nvPr/>
          </p:nvCxnSpPr>
          <p:spPr>
            <a:xfrm>
              <a:off x="884801" y="2839443"/>
              <a:ext cx="1203300" cy="0"/>
            </a:xfrm>
            <a:prstGeom prst="straightConnector1">
              <a:avLst/>
            </a:prstGeom>
            <a:noFill/>
            <a:ln w="38100" cap="flat" cmpd="sng">
              <a:solidFill>
                <a:srgbClr val="000000"/>
              </a:solidFill>
              <a:prstDash val="solid"/>
              <a:round/>
              <a:headEnd type="none" w="med" len="med"/>
              <a:tailEnd type="none" w="med" len="med"/>
            </a:ln>
          </p:spPr>
        </p:cxnSp>
        <p:cxnSp>
          <p:nvCxnSpPr>
            <p:cNvPr id="233" name="Google Shape;233;p17"/>
            <p:cNvCxnSpPr/>
            <p:nvPr/>
          </p:nvCxnSpPr>
          <p:spPr>
            <a:xfrm>
              <a:off x="884801" y="2057732"/>
              <a:ext cx="1203300" cy="0"/>
            </a:xfrm>
            <a:prstGeom prst="straightConnector1">
              <a:avLst/>
            </a:prstGeom>
            <a:noFill/>
            <a:ln w="38100" cap="flat" cmpd="sng">
              <a:solidFill>
                <a:srgbClr val="000000"/>
              </a:solidFill>
              <a:prstDash val="solid"/>
              <a:round/>
              <a:headEnd type="none" w="med" len="med"/>
              <a:tailEnd type="none" w="med" len="med"/>
            </a:ln>
          </p:spPr>
        </p:cxnSp>
        <p:grpSp>
          <p:nvGrpSpPr>
            <p:cNvPr id="234" name="Google Shape;234;p17"/>
            <p:cNvGrpSpPr/>
            <p:nvPr/>
          </p:nvGrpSpPr>
          <p:grpSpPr>
            <a:xfrm>
              <a:off x="1135856" y="1914440"/>
              <a:ext cx="288720" cy="1068319"/>
              <a:chOff x="1975325" y="1580225"/>
              <a:chExt cx="365700" cy="1363000"/>
            </a:xfrm>
          </p:grpSpPr>
          <p:sp>
            <p:nvSpPr>
              <p:cNvPr id="224" name="Google Shape;224;p17"/>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17"/>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17"/>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236;p17"/>
            <p:cNvGrpSpPr/>
            <p:nvPr/>
          </p:nvGrpSpPr>
          <p:grpSpPr>
            <a:xfrm>
              <a:off x="1567498" y="1914440"/>
              <a:ext cx="288720" cy="1068319"/>
              <a:chOff x="1975325" y="1580225"/>
              <a:chExt cx="365700" cy="1363000"/>
            </a:xfrm>
          </p:grpSpPr>
          <p:sp>
            <p:nvSpPr>
              <p:cNvPr id="237" name="Google Shape;237;p17"/>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17"/>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17"/>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9" name="Google Shape;239;p17"/>
            <p:cNvGrpSpPr/>
            <p:nvPr/>
          </p:nvGrpSpPr>
          <p:grpSpPr>
            <a:xfrm>
              <a:off x="1107379" y="2288662"/>
              <a:ext cx="780579" cy="319994"/>
              <a:chOff x="6382400" y="1849612"/>
              <a:chExt cx="988700" cy="405313"/>
            </a:xfrm>
          </p:grpSpPr>
          <p:sp>
            <p:nvSpPr>
              <p:cNvPr id="240" name="Google Shape;240;p17"/>
              <p:cNvSpPr txBox="1"/>
              <p:nvPr/>
            </p:nvSpPr>
            <p:spPr>
              <a:xfrm>
                <a:off x="6382400" y="1849612"/>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41" name="Google Shape;241;p17"/>
              <p:cNvSpPr txBox="1"/>
              <p:nvPr/>
            </p:nvSpPr>
            <p:spPr>
              <a:xfrm>
                <a:off x="6935200" y="1849625"/>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sp>
        <p:nvSpPr>
          <p:cNvPr id="242" name="Google Shape;242;p17"/>
          <p:cNvSpPr txBox="1"/>
          <p:nvPr/>
        </p:nvSpPr>
        <p:spPr>
          <a:xfrm>
            <a:off x="4662050" y="1519675"/>
            <a:ext cx="5217900" cy="4293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0070C0"/>
              </a:buClr>
              <a:buSzPts val="1800"/>
              <a:buFont typeface="Cambria"/>
              <a:buChar char="●"/>
              <a:tabLst/>
              <a:defRPr/>
            </a:pPr>
            <a:r>
              <a:rPr kumimoji="0" lang="en" sz="1800" b="1" i="0" u="none" strike="noStrike" kern="0" cap="none" spc="0" normalizeH="0" baseline="0" noProof="0">
                <a:ln>
                  <a:noFill/>
                </a:ln>
                <a:solidFill>
                  <a:srgbClr val="0070C0"/>
                </a:solidFill>
                <a:effectLst/>
                <a:uLnTx/>
                <a:uFillTx/>
                <a:latin typeface="Cambria"/>
                <a:ea typeface="Cambria"/>
                <a:cs typeface="Cambria"/>
                <a:sym typeface="Cambria"/>
              </a:rPr>
              <a:t>High-performance mode</a:t>
            </a:r>
            <a:endParaRPr kumimoji="0" sz="1800" b="1" i="0" u="none" strike="noStrike" kern="0" cap="none" spc="0" normalizeH="0" baseline="0" noProof="0">
              <a:ln>
                <a:noFill/>
              </a:ln>
              <a:solidFill>
                <a:srgbClr val="0070C0"/>
              </a:solidFill>
              <a:effectLst/>
              <a:uLnTx/>
              <a:uFillTx/>
              <a:latin typeface="Cambria"/>
              <a:ea typeface="Cambria"/>
              <a:cs typeface="Cambria"/>
              <a:sym typeface="Cambria"/>
            </a:endParaRPr>
          </a:p>
        </p:txBody>
      </p:sp>
      <p:sp>
        <p:nvSpPr>
          <p:cNvPr id="243" name="Google Shape;243;p17"/>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CLR-DRAM (</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C</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apacity-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L</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atency-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R</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econfigurable DRAM)</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grpSp>
        <p:nvGrpSpPr>
          <p:cNvPr id="244" name="Google Shape;244;p17"/>
          <p:cNvGrpSpPr/>
          <p:nvPr/>
        </p:nvGrpSpPr>
        <p:grpSpPr>
          <a:xfrm>
            <a:off x="7393380" y="2250300"/>
            <a:ext cx="1788421" cy="1988038"/>
            <a:chOff x="7469879" y="1472688"/>
            <a:chExt cx="1788421" cy="1988038"/>
          </a:xfrm>
        </p:grpSpPr>
        <p:sp>
          <p:nvSpPr>
            <p:cNvPr id="245" name="Google Shape;245;p17"/>
            <p:cNvSpPr txBox="1"/>
            <p:nvPr/>
          </p:nvSpPr>
          <p:spPr>
            <a:xfrm>
              <a:off x="7676400" y="2116775"/>
              <a:ext cx="1581900" cy="531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coupled </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sense amplifiers</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p:txBody>
        </p:sp>
        <p:cxnSp>
          <p:nvCxnSpPr>
            <p:cNvPr id="246" name="Google Shape;246;p17"/>
            <p:cNvCxnSpPr/>
            <p:nvPr/>
          </p:nvCxnSpPr>
          <p:spPr>
            <a:xfrm flipH="1">
              <a:off x="7528125" y="2790525"/>
              <a:ext cx="919800" cy="670200"/>
            </a:xfrm>
            <a:prstGeom prst="straightConnector1">
              <a:avLst/>
            </a:prstGeom>
            <a:noFill/>
            <a:ln w="28575" cap="flat" cmpd="sng">
              <a:solidFill>
                <a:srgbClr val="1C4587"/>
              </a:solidFill>
              <a:prstDash val="solid"/>
              <a:round/>
              <a:headEnd type="none" w="med" len="med"/>
              <a:tailEnd type="stealth" w="med" len="med"/>
            </a:ln>
          </p:spPr>
        </p:cxnSp>
        <p:cxnSp>
          <p:nvCxnSpPr>
            <p:cNvPr id="247" name="Google Shape;247;p17"/>
            <p:cNvCxnSpPr/>
            <p:nvPr/>
          </p:nvCxnSpPr>
          <p:spPr>
            <a:xfrm rot="10800000">
              <a:off x="7469879" y="1472688"/>
              <a:ext cx="972000" cy="573000"/>
            </a:xfrm>
            <a:prstGeom prst="straightConnector1">
              <a:avLst/>
            </a:prstGeom>
            <a:noFill/>
            <a:ln w="28575" cap="flat" cmpd="sng">
              <a:solidFill>
                <a:srgbClr val="1C4587"/>
              </a:solidFill>
              <a:prstDash val="solid"/>
              <a:round/>
              <a:headEnd type="none" w="med" len="med"/>
              <a:tailEnd type="stealth" w="med" len="med"/>
            </a:ln>
          </p:spPr>
        </p:cxnSp>
      </p:grpSp>
      <p:sp>
        <p:nvSpPr>
          <p:cNvPr id="248" name="Google Shape;248;p17"/>
          <p:cNvSpPr txBox="1"/>
          <p:nvPr/>
        </p:nvSpPr>
        <p:spPr>
          <a:xfrm>
            <a:off x="413150" y="4707500"/>
            <a:ext cx="3732900" cy="670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Tx/>
              <a:buNone/>
              <a:tabLst/>
              <a:defRPr/>
            </a:pPr>
            <a:r>
              <a:rPr kumimoji="0" lang="en" sz="1500" b="1" i="0" u="none" strike="noStrike" kern="0" cap="none" spc="0" normalizeH="0" baseline="0" noProof="0">
                <a:ln>
                  <a:noFill/>
                </a:ln>
                <a:solidFill>
                  <a:srgbClr val="38761D"/>
                </a:solidFill>
                <a:effectLst/>
                <a:uLnTx/>
                <a:uFillTx/>
                <a:latin typeface="Cambria"/>
                <a:ea typeface="Cambria"/>
                <a:cs typeface="Cambria"/>
                <a:sym typeface="Cambria"/>
              </a:rPr>
              <a:t>The same storage capacity</a:t>
            </a:r>
            <a:r>
              <a:rPr kumimoji="0" lang="en" sz="1500" b="1" i="0" u="none" strike="noStrike" kern="0" cap="none" spc="0" normalizeH="0" baseline="0" noProof="0">
                <a:ln>
                  <a:noFill/>
                </a:ln>
                <a:solidFill>
                  <a:srgbClr val="000000"/>
                </a:solidFill>
                <a:effectLst/>
                <a:uLnTx/>
                <a:uFillTx/>
                <a:latin typeface="Cambria"/>
                <a:ea typeface="Cambria"/>
                <a:cs typeface="Cambria"/>
                <a:sym typeface="Cambria"/>
              </a:rPr>
              <a:t> as the conventional open-bitline architecture</a:t>
            </a:r>
            <a:endParaRPr kumimoji="0" sz="300" b="1" i="0" u="none" strike="noStrike" kern="0" cap="none" spc="0" normalizeH="0" baseline="0" noProof="0">
              <a:ln>
                <a:noFill/>
              </a:ln>
              <a:solidFill>
                <a:srgbClr val="1C4587"/>
              </a:solidFill>
              <a:effectLst/>
              <a:uLnTx/>
              <a:uFillTx/>
              <a:latin typeface="Cambria"/>
              <a:ea typeface="Cambria"/>
              <a:cs typeface="Cambria"/>
              <a:sym typeface="Cambria"/>
            </a:endParaRPr>
          </a:p>
        </p:txBody>
      </p:sp>
      <p:sp>
        <p:nvSpPr>
          <p:cNvPr id="249" name="Google Shape;249;p17"/>
          <p:cNvSpPr txBox="1"/>
          <p:nvPr/>
        </p:nvSpPr>
        <p:spPr>
          <a:xfrm>
            <a:off x="4987500" y="4692063"/>
            <a:ext cx="3732900" cy="670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500" b="1" i="0" u="none" strike="noStrike" kern="0" cap="none" spc="0" normalizeH="0" baseline="0" noProof="0">
                <a:ln>
                  <a:noFill/>
                </a:ln>
                <a:solidFill>
                  <a:srgbClr val="38761D"/>
                </a:solidFill>
                <a:effectLst/>
                <a:uLnTx/>
                <a:uFillTx/>
                <a:latin typeface="Cambria"/>
                <a:ea typeface="Cambria"/>
                <a:cs typeface="Cambria"/>
                <a:sym typeface="Cambria"/>
              </a:rPr>
              <a:t>Reduced latency and refresh overhead</a:t>
            </a:r>
            <a:r>
              <a:rPr kumimoji="0" lang="en" sz="1500" b="1" i="0" u="none" strike="noStrike" kern="0" cap="none" spc="0" normalizeH="0" baseline="0" noProof="0">
                <a:ln>
                  <a:noFill/>
                </a:ln>
                <a:solidFill>
                  <a:srgbClr val="000000"/>
                </a:solidFill>
                <a:effectLst/>
                <a:uLnTx/>
                <a:uFillTx/>
                <a:latin typeface="Cambria"/>
                <a:ea typeface="Cambria"/>
                <a:cs typeface="Cambria"/>
                <a:sym typeface="Cambria"/>
              </a:rPr>
              <a:t> via coupled cell/SA operation</a:t>
            </a:r>
            <a:endParaRPr kumimoji="0" sz="300" b="1" i="0" u="none" strike="noStrike" kern="0" cap="none" spc="0" normalizeH="0" baseline="0" noProof="0">
              <a:ln>
                <a:noFill/>
              </a:ln>
              <a:solidFill>
                <a:srgbClr val="1C4587"/>
              </a:solidFill>
              <a:effectLst/>
              <a:uLnTx/>
              <a:uFillTx/>
              <a:latin typeface="Cambria"/>
              <a:ea typeface="Cambria"/>
              <a:cs typeface="Cambria"/>
              <a:sym typeface="Cambria"/>
            </a:endParaRPr>
          </a:p>
        </p:txBody>
      </p:sp>
      <p:grpSp>
        <p:nvGrpSpPr>
          <p:cNvPr id="250" name="Google Shape;250;p17"/>
          <p:cNvGrpSpPr/>
          <p:nvPr/>
        </p:nvGrpSpPr>
        <p:grpSpPr>
          <a:xfrm>
            <a:off x="1058411" y="2747475"/>
            <a:ext cx="3605215" cy="999300"/>
            <a:chOff x="1058410" y="1966425"/>
            <a:chExt cx="3605215" cy="999300"/>
          </a:xfrm>
        </p:grpSpPr>
        <p:sp>
          <p:nvSpPr>
            <p:cNvPr id="251" name="Google Shape;251;p17"/>
            <p:cNvSpPr txBox="1"/>
            <p:nvPr/>
          </p:nvSpPr>
          <p:spPr>
            <a:xfrm>
              <a:off x="2394425" y="1966425"/>
              <a:ext cx="2269200" cy="999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500" b="0" i="1" u="none" strike="noStrike" kern="0" cap="none" spc="0" normalizeH="0" baseline="0" noProof="0">
                  <a:ln>
                    <a:noFill/>
                  </a:ln>
                  <a:solidFill>
                    <a:srgbClr val="558B3D"/>
                  </a:solidFill>
                  <a:effectLst/>
                  <a:uLnTx/>
                  <a:uFillTx/>
                  <a:latin typeface="Cambria"/>
                  <a:ea typeface="Cambria"/>
                  <a:cs typeface="Cambria"/>
                  <a:sym typeface="Cambria"/>
                </a:rPr>
                <a:t>mimics</a:t>
              </a:r>
              <a:r>
                <a:rPr kumimoji="0" lang="en" sz="1500" b="1" i="1" u="none" strike="noStrike" kern="0" cap="none" spc="0" normalizeH="0" baseline="0" noProof="0">
                  <a:ln>
                    <a:noFill/>
                  </a:ln>
                  <a:solidFill>
                    <a:srgbClr val="558B3D"/>
                  </a:solidFill>
                  <a:effectLst/>
                  <a:uLnTx/>
                  <a:uFillTx/>
                  <a:latin typeface="Cambria"/>
                  <a:ea typeface="Cambria"/>
                  <a:cs typeface="Cambria"/>
                  <a:sym typeface="Cambria"/>
                </a:rPr>
                <a:t> </a:t>
              </a:r>
              <a:r>
                <a:rPr kumimoji="0" lang="en" sz="1500" b="0" i="1" u="none" strike="noStrike" kern="0" cap="none" spc="0" normalizeH="0" baseline="0" noProof="0">
                  <a:ln>
                    <a:noFill/>
                  </a:ln>
                  <a:solidFill>
                    <a:srgbClr val="000000"/>
                  </a:solidFill>
                  <a:effectLst/>
                  <a:uLnTx/>
                  <a:uFillTx/>
                  <a:latin typeface="Cambria"/>
                  <a:ea typeface="Cambria"/>
                  <a:cs typeface="Cambria"/>
                  <a:sym typeface="Cambria"/>
                </a:rPr>
                <a:t>the cell-to-SA connections as in the open-bitline architecture</a:t>
              </a:r>
              <a:endParaRPr kumimoji="0" sz="1500" b="1" i="1" u="none" strike="noStrike" kern="0" cap="none" spc="0" normalizeH="0" baseline="0" noProof="0">
                <a:ln>
                  <a:noFill/>
                </a:ln>
                <a:solidFill>
                  <a:srgbClr val="1C4587"/>
                </a:solidFill>
                <a:effectLst/>
                <a:uLnTx/>
                <a:uFillTx/>
                <a:latin typeface="Cambria"/>
                <a:ea typeface="Cambria"/>
                <a:cs typeface="Cambria"/>
                <a:sym typeface="Cambria"/>
              </a:endParaRPr>
            </a:p>
          </p:txBody>
        </p:sp>
        <p:grpSp>
          <p:nvGrpSpPr>
            <p:cNvPr id="252" name="Google Shape;252;p17"/>
            <p:cNvGrpSpPr/>
            <p:nvPr/>
          </p:nvGrpSpPr>
          <p:grpSpPr>
            <a:xfrm>
              <a:off x="1058410" y="2109179"/>
              <a:ext cx="877095" cy="698589"/>
              <a:chOff x="6320375" y="1622275"/>
              <a:chExt cx="1110950" cy="884850"/>
            </a:xfrm>
          </p:grpSpPr>
          <p:cxnSp>
            <p:nvCxnSpPr>
              <p:cNvPr id="253" name="Google Shape;253;p17"/>
              <p:cNvCxnSpPr/>
              <p:nvPr/>
            </p:nvCxnSpPr>
            <p:spPr>
              <a:xfrm rot="10800000">
                <a:off x="6320375"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254" name="Google Shape;254;p17"/>
              <p:cNvCxnSpPr/>
              <p:nvPr/>
            </p:nvCxnSpPr>
            <p:spPr>
              <a:xfrm>
                <a:off x="7431325" y="1961725"/>
                <a:ext cx="0" cy="545400"/>
              </a:xfrm>
              <a:prstGeom prst="straightConnector1">
                <a:avLst/>
              </a:prstGeom>
              <a:noFill/>
              <a:ln w="28575" cap="flat" cmpd="sng">
                <a:solidFill>
                  <a:srgbClr val="FF00FF"/>
                </a:solidFill>
                <a:prstDash val="solid"/>
                <a:round/>
                <a:headEnd type="none" w="med" len="med"/>
                <a:tailEnd type="triangle" w="med" len="med"/>
              </a:ln>
            </p:spPr>
          </p:cxnSp>
        </p:grpSp>
      </p:grpSp>
      <p:grpSp>
        <p:nvGrpSpPr>
          <p:cNvPr id="255" name="Google Shape;255;p17"/>
          <p:cNvGrpSpPr/>
          <p:nvPr/>
        </p:nvGrpSpPr>
        <p:grpSpPr>
          <a:xfrm>
            <a:off x="5842559" y="2036574"/>
            <a:ext cx="2040260" cy="2421067"/>
            <a:chOff x="3264814" y="1317299"/>
            <a:chExt cx="1892986" cy="2246304"/>
          </a:xfrm>
        </p:grpSpPr>
        <p:grpSp>
          <p:nvGrpSpPr>
            <p:cNvPr id="256" name="Google Shape;256;p17"/>
            <p:cNvGrpSpPr/>
            <p:nvPr/>
          </p:nvGrpSpPr>
          <p:grpSpPr>
            <a:xfrm>
              <a:off x="3264814" y="1650798"/>
              <a:ext cx="1892986" cy="1577332"/>
              <a:chOff x="5612800" y="989756"/>
              <a:chExt cx="2547075" cy="2122352"/>
            </a:xfrm>
          </p:grpSpPr>
          <p:grpSp>
            <p:nvGrpSpPr>
              <p:cNvPr id="257" name="Google Shape;257;p17"/>
              <p:cNvGrpSpPr/>
              <p:nvPr/>
            </p:nvGrpSpPr>
            <p:grpSpPr>
              <a:xfrm flipH="1">
                <a:off x="6433332" y="989762"/>
                <a:ext cx="169070" cy="453908"/>
                <a:chOff x="5013805" y="2895606"/>
                <a:chExt cx="167795" cy="457200"/>
              </a:xfrm>
            </p:grpSpPr>
            <p:sp>
              <p:nvSpPr>
                <p:cNvPr id="258" name="Google Shape;258;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59" name="Google Shape;259;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grpSp>
            <p:nvGrpSpPr>
              <p:cNvPr id="260" name="Google Shape;260;p17"/>
              <p:cNvGrpSpPr/>
              <p:nvPr/>
            </p:nvGrpSpPr>
            <p:grpSpPr>
              <a:xfrm>
                <a:off x="5612800" y="989756"/>
                <a:ext cx="2547075" cy="2122352"/>
                <a:chOff x="5612800" y="989756"/>
                <a:chExt cx="2547075" cy="2122352"/>
              </a:xfrm>
            </p:grpSpPr>
            <p:grpSp>
              <p:nvGrpSpPr>
                <p:cNvPr id="261" name="Google Shape;261;p17"/>
                <p:cNvGrpSpPr/>
                <p:nvPr/>
              </p:nvGrpSpPr>
              <p:grpSpPr>
                <a:xfrm>
                  <a:off x="5612800" y="1097213"/>
                  <a:ext cx="2547075" cy="1930138"/>
                  <a:chOff x="5612800" y="1097213"/>
                  <a:chExt cx="2547075" cy="1930138"/>
                </a:xfrm>
              </p:grpSpPr>
              <p:sp>
                <p:nvSpPr>
                  <p:cNvPr id="262" name="Google Shape;262;p17"/>
                  <p:cNvSpPr txBox="1"/>
                  <p:nvPr/>
                </p:nvSpPr>
                <p:spPr>
                  <a:xfrm>
                    <a:off x="5612800" y="2726150"/>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7"/>
                  <p:cNvSpPr txBox="1"/>
                  <p:nvPr/>
                </p:nvSpPr>
                <p:spPr>
                  <a:xfrm>
                    <a:off x="7293175" y="1097213"/>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4" name="Google Shape;264;p17"/>
                <p:cNvGrpSpPr/>
                <p:nvPr/>
              </p:nvGrpSpPr>
              <p:grpSpPr>
                <a:xfrm flipH="1">
                  <a:off x="6429357" y="2658200"/>
                  <a:ext cx="169070" cy="453908"/>
                  <a:chOff x="5013805" y="2895606"/>
                  <a:chExt cx="167795" cy="457200"/>
                </a:xfrm>
              </p:grpSpPr>
              <p:sp>
                <p:nvSpPr>
                  <p:cNvPr id="265" name="Google Shape;265;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66" name="Google Shape;266;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grpSp>
              <p:nvGrpSpPr>
                <p:cNvPr id="267" name="Google Shape;267;p17"/>
                <p:cNvGrpSpPr/>
                <p:nvPr/>
              </p:nvGrpSpPr>
              <p:grpSpPr>
                <a:xfrm>
                  <a:off x="7145184" y="2658194"/>
                  <a:ext cx="165633" cy="453908"/>
                  <a:chOff x="4983522" y="2890167"/>
                  <a:chExt cx="198078" cy="457200"/>
                </a:xfrm>
              </p:grpSpPr>
              <p:sp>
                <p:nvSpPr>
                  <p:cNvPr id="268" name="Google Shape;268;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69" name="Google Shape;269;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70" name="Google Shape;270;p17"/>
                <p:cNvSpPr txBox="1"/>
                <p:nvPr/>
              </p:nvSpPr>
              <p:spPr>
                <a:xfrm>
                  <a:off x="7289200" y="2726704"/>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nvGrpSpPr>
                <p:cNvPr id="271" name="Google Shape;271;p17"/>
                <p:cNvGrpSpPr/>
                <p:nvPr/>
              </p:nvGrpSpPr>
              <p:grpSpPr>
                <a:xfrm>
                  <a:off x="7149159" y="989756"/>
                  <a:ext cx="165633" cy="453908"/>
                  <a:chOff x="4983522" y="2890167"/>
                  <a:chExt cx="198078" cy="457200"/>
                </a:xfrm>
              </p:grpSpPr>
              <p:sp>
                <p:nvSpPr>
                  <p:cNvPr id="272" name="Google Shape;272;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73" name="Google Shape;273;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74" name="Google Shape;274;p17"/>
                <p:cNvSpPr txBox="1"/>
                <p:nvPr/>
              </p:nvSpPr>
              <p:spPr>
                <a:xfrm>
                  <a:off x="5616775" y="1097750"/>
                  <a:ext cx="8667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grpSp>
        <p:cxnSp>
          <p:nvCxnSpPr>
            <p:cNvPr id="275" name="Google Shape;275;p17"/>
            <p:cNvCxnSpPr/>
            <p:nvPr/>
          </p:nvCxnSpPr>
          <p:spPr>
            <a:xfrm>
              <a:off x="4360234" y="2357202"/>
              <a:ext cx="114900" cy="0"/>
            </a:xfrm>
            <a:prstGeom prst="straightConnector1">
              <a:avLst/>
            </a:prstGeom>
            <a:noFill/>
            <a:ln w="28575" cap="flat" cmpd="sng">
              <a:solidFill>
                <a:srgbClr val="000000"/>
              </a:solidFill>
              <a:prstDash val="solid"/>
              <a:round/>
              <a:headEnd type="none" w="med" len="med"/>
              <a:tailEnd type="none" w="med" len="med"/>
            </a:ln>
          </p:spPr>
        </p:cxnSp>
        <p:grpSp>
          <p:nvGrpSpPr>
            <p:cNvPr id="276" name="Google Shape;276;p17"/>
            <p:cNvGrpSpPr/>
            <p:nvPr/>
          </p:nvGrpSpPr>
          <p:grpSpPr>
            <a:xfrm>
              <a:off x="3950968" y="3445425"/>
              <a:ext cx="517713" cy="118178"/>
              <a:chOff x="6065025" y="1897413"/>
              <a:chExt cx="696600" cy="159013"/>
            </a:xfrm>
          </p:grpSpPr>
          <p:sp>
            <p:nvSpPr>
              <p:cNvPr id="277" name="Google Shape;277;p17"/>
              <p:cNvSpPr/>
              <p:nvPr/>
            </p:nvSpPr>
            <p:spPr>
              <a:xfrm>
                <a:off x="66026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9" name="Google Shape;279;p17"/>
            <p:cNvGrpSpPr/>
            <p:nvPr/>
          </p:nvGrpSpPr>
          <p:grpSpPr>
            <a:xfrm>
              <a:off x="3950968" y="3144885"/>
              <a:ext cx="514071" cy="118178"/>
              <a:chOff x="6065025" y="1897413"/>
              <a:chExt cx="691700" cy="159013"/>
            </a:xfrm>
          </p:grpSpPr>
          <p:sp>
            <p:nvSpPr>
              <p:cNvPr id="280" name="Google Shape;280;p17"/>
              <p:cNvSpPr/>
              <p:nvPr/>
            </p:nvSpPr>
            <p:spPr>
              <a:xfrm>
                <a:off x="65977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17"/>
            <p:cNvGrpSpPr/>
            <p:nvPr/>
          </p:nvGrpSpPr>
          <p:grpSpPr>
            <a:xfrm>
              <a:off x="3941418" y="1317299"/>
              <a:ext cx="523622" cy="118178"/>
              <a:chOff x="6065025" y="1897413"/>
              <a:chExt cx="704550" cy="159013"/>
            </a:xfrm>
          </p:grpSpPr>
          <p:sp>
            <p:nvSpPr>
              <p:cNvPr id="283" name="Google Shape;283;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17"/>
            <p:cNvGrpSpPr/>
            <p:nvPr/>
          </p:nvGrpSpPr>
          <p:grpSpPr>
            <a:xfrm>
              <a:off x="3941418" y="1614606"/>
              <a:ext cx="523622" cy="118178"/>
              <a:chOff x="6065025" y="1897413"/>
              <a:chExt cx="704550" cy="159013"/>
            </a:xfrm>
          </p:grpSpPr>
          <p:sp>
            <p:nvSpPr>
              <p:cNvPr id="286" name="Google Shape;286;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288" name="Google Shape;288;p17"/>
            <p:cNvCxnSpPr>
              <a:stCxn id="289" idx="0"/>
              <a:endCxn id="290" idx="0"/>
            </p:cNvCxnSpPr>
            <p:nvPr/>
          </p:nvCxnSpPr>
          <p:spPr>
            <a:xfrm rot="10800000">
              <a:off x="3999444" y="1937480"/>
              <a:ext cx="0" cy="735900"/>
            </a:xfrm>
            <a:prstGeom prst="straightConnector1">
              <a:avLst/>
            </a:prstGeom>
            <a:noFill/>
            <a:ln w="38100" cap="flat" cmpd="sng">
              <a:solidFill>
                <a:srgbClr val="000000"/>
              </a:solidFill>
              <a:prstDash val="solid"/>
              <a:round/>
              <a:headEnd type="none" w="med" len="med"/>
              <a:tailEnd type="none" w="med" len="med"/>
            </a:ln>
          </p:spPr>
        </p:cxnSp>
        <p:cxnSp>
          <p:nvCxnSpPr>
            <p:cNvPr id="291" name="Google Shape;291;p17"/>
            <p:cNvCxnSpPr>
              <a:stCxn id="292" idx="4"/>
            </p:cNvCxnSpPr>
            <p:nvPr/>
          </p:nvCxnSpPr>
          <p:spPr>
            <a:xfrm rot="10800000">
              <a:off x="4405773" y="2203280"/>
              <a:ext cx="0" cy="739800"/>
            </a:xfrm>
            <a:prstGeom prst="straightConnector1">
              <a:avLst/>
            </a:prstGeom>
            <a:noFill/>
            <a:ln w="38100" cap="flat" cmpd="sng">
              <a:solidFill>
                <a:srgbClr val="000000"/>
              </a:solidFill>
              <a:prstDash val="solid"/>
              <a:round/>
              <a:headEnd type="none" w="med" len="med"/>
              <a:tailEnd type="none" w="med" len="med"/>
            </a:ln>
          </p:spPr>
        </p:cxnSp>
        <p:sp>
          <p:nvSpPr>
            <p:cNvPr id="293" name="Google Shape;293;p17"/>
            <p:cNvSpPr/>
            <p:nvPr/>
          </p:nvSpPr>
          <p:spPr>
            <a:xfrm>
              <a:off x="3863544" y="1368263"/>
              <a:ext cx="678300" cy="3120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94" name="Google Shape;294;p17"/>
            <p:cNvSpPr/>
            <p:nvPr/>
          </p:nvSpPr>
          <p:spPr>
            <a:xfrm>
              <a:off x="3863544" y="3200389"/>
              <a:ext cx="678300" cy="3120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95" name="Google Shape;295;p17"/>
            <p:cNvSpPr txBox="1"/>
            <p:nvPr/>
          </p:nvSpPr>
          <p:spPr>
            <a:xfrm>
              <a:off x="3836604" y="2289796"/>
              <a:ext cx="324000" cy="301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96" name="Google Shape;296;p17"/>
            <p:cNvSpPr txBox="1"/>
            <p:nvPr/>
          </p:nvSpPr>
          <p:spPr>
            <a:xfrm>
              <a:off x="4247430" y="2289805"/>
              <a:ext cx="324000" cy="301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cxnSp>
          <p:nvCxnSpPr>
            <p:cNvPr id="297" name="Google Shape;297;p17"/>
            <p:cNvCxnSpPr/>
            <p:nvPr/>
          </p:nvCxnSpPr>
          <p:spPr>
            <a:xfrm>
              <a:off x="3627271" y="2440365"/>
              <a:ext cx="1132800" cy="0"/>
            </a:xfrm>
            <a:prstGeom prst="straightConnector1">
              <a:avLst/>
            </a:prstGeom>
            <a:noFill/>
            <a:ln w="38100" cap="flat" cmpd="sng">
              <a:solidFill>
                <a:srgbClr val="000000"/>
              </a:solidFill>
              <a:prstDash val="solid"/>
              <a:round/>
              <a:headEnd type="none" w="med" len="med"/>
              <a:tailEnd type="none" w="med" len="med"/>
            </a:ln>
          </p:spPr>
        </p:cxnSp>
        <p:cxnSp>
          <p:nvCxnSpPr>
            <p:cNvPr id="298" name="Google Shape;298;p17"/>
            <p:cNvCxnSpPr/>
            <p:nvPr/>
          </p:nvCxnSpPr>
          <p:spPr>
            <a:xfrm>
              <a:off x="3627271" y="2808336"/>
              <a:ext cx="1132800" cy="0"/>
            </a:xfrm>
            <a:prstGeom prst="straightConnector1">
              <a:avLst/>
            </a:prstGeom>
            <a:noFill/>
            <a:ln w="38100" cap="flat" cmpd="sng">
              <a:solidFill>
                <a:srgbClr val="000000"/>
              </a:solidFill>
              <a:prstDash val="solid"/>
              <a:round/>
              <a:headEnd type="none" w="med" len="med"/>
              <a:tailEnd type="none" w="med" len="med"/>
            </a:ln>
          </p:spPr>
        </p:cxnSp>
        <p:cxnSp>
          <p:nvCxnSpPr>
            <p:cNvPr id="299" name="Google Shape;299;p17"/>
            <p:cNvCxnSpPr/>
            <p:nvPr/>
          </p:nvCxnSpPr>
          <p:spPr>
            <a:xfrm>
              <a:off x="3627271" y="2072464"/>
              <a:ext cx="1132800" cy="0"/>
            </a:xfrm>
            <a:prstGeom prst="straightConnector1">
              <a:avLst/>
            </a:prstGeom>
            <a:noFill/>
            <a:ln w="38100" cap="flat" cmpd="sng">
              <a:solidFill>
                <a:srgbClr val="000000"/>
              </a:solidFill>
              <a:prstDash val="solid"/>
              <a:round/>
              <a:headEnd type="none" w="med" len="med"/>
              <a:tailEnd type="none" w="med" len="med"/>
            </a:ln>
          </p:spPr>
        </p:cxnSp>
        <p:sp>
          <p:nvSpPr>
            <p:cNvPr id="300" name="Google Shape;300;p17"/>
            <p:cNvSpPr/>
            <p:nvPr/>
          </p:nvSpPr>
          <p:spPr>
            <a:xfrm>
              <a:off x="4269873" y="1937549"/>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7"/>
            <p:cNvSpPr/>
            <p:nvPr/>
          </p:nvSpPr>
          <p:spPr>
            <a:xfrm>
              <a:off x="4269873" y="2673380"/>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7"/>
            <p:cNvSpPr/>
            <p:nvPr/>
          </p:nvSpPr>
          <p:spPr>
            <a:xfrm>
              <a:off x="4269873" y="2305465"/>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7"/>
            <p:cNvSpPr/>
            <p:nvPr/>
          </p:nvSpPr>
          <p:spPr>
            <a:xfrm>
              <a:off x="3863544" y="1937549"/>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7"/>
            <p:cNvSpPr/>
            <p:nvPr/>
          </p:nvSpPr>
          <p:spPr>
            <a:xfrm>
              <a:off x="3863544" y="2673380"/>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7"/>
            <p:cNvSpPr/>
            <p:nvPr/>
          </p:nvSpPr>
          <p:spPr>
            <a:xfrm>
              <a:off x="3863544" y="2305465"/>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3" name="Google Shape;303;p17"/>
            <p:cNvGrpSpPr/>
            <p:nvPr/>
          </p:nvGrpSpPr>
          <p:grpSpPr>
            <a:xfrm>
              <a:off x="3835753" y="2289841"/>
              <a:ext cx="734802" cy="301228"/>
              <a:chOff x="3496600" y="2825900"/>
              <a:chExt cx="988700" cy="405313"/>
            </a:xfrm>
          </p:grpSpPr>
          <p:grpSp>
            <p:nvGrpSpPr>
              <p:cNvPr id="304" name="Google Shape;304;p17"/>
              <p:cNvGrpSpPr/>
              <p:nvPr/>
            </p:nvGrpSpPr>
            <p:grpSpPr>
              <a:xfrm>
                <a:off x="3539500" y="2847046"/>
                <a:ext cx="912450" cy="363000"/>
                <a:chOff x="4225300" y="2237446"/>
                <a:chExt cx="912450" cy="363000"/>
              </a:xfrm>
            </p:grpSpPr>
            <p:sp>
              <p:nvSpPr>
                <p:cNvPr id="305" name="Google Shape;305;p17"/>
                <p:cNvSpPr/>
                <p:nvPr/>
              </p:nvSpPr>
              <p:spPr>
                <a:xfrm>
                  <a:off x="4772050" y="2237446"/>
                  <a:ext cx="365700" cy="363000"/>
                </a:xfrm>
                <a:prstGeom prst="ellipse">
                  <a:avLst/>
                </a:prstGeom>
                <a:solidFill>
                  <a:srgbClr val="A4C2F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7"/>
                <p:cNvSpPr/>
                <p:nvPr/>
              </p:nvSpPr>
              <p:spPr>
                <a:xfrm>
                  <a:off x="4225300" y="2237446"/>
                  <a:ext cx="365700" cy="363000"/>
                </a:xfrm>
                <a:prstGeom prst="ellipse">
                  <a:avLst/>
                </a:prstGeom>
                <a:solidFill>
                  <a:srgbClr val="A4C2F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07" name="Google Shape;307;p17"/>
                <p:cNvCxnSpPr/>
                <p:nvPr/>
              </p:nvCxnSpPr>
              <p:spPr>
                <a:xfrm>
                  <a:off x="4862463" y="2307000"/>
                  <a:ext cx="154500" cy="0"/>
                </a:xfrm>
                <a:prstGeom prst="straightConnector1">
                  <a:avLst/>
                </a:prstGeom>
                <a:noFill/>
                <a:ln w="28575" cap="flat" cmpd="sng">
                  <a:solidFill>
                    <a:srgbClr val="000000"/>
                  </a:solidFill>
                  <a:prstDash val="solid"/>
                  <a:round/>
                  <a:headEnd type="none" w="med" len="med"/>
                  <a:tailEnd type="none" w="med" len="med"/>
                </a:ln>
              </p:spPr>
            </p:cxnSp>
          </p:grpSp>
          <p:grpSp>
            <p:nvGrpSpPr>
              <p:cNvPr id="308" name="Google Shape;308;p17"/>
              <p:cNvGrpSpPr/>
              <p:nvPr/>
            </p:nvGrpSpPr>
            <p:grpSpPr>
              <a:xfrm>
                <a:off x="3496600" y="2825900"/>
                <a:ext cx="988700" cy="405313"/>
                <a:chOff x="6382400" y="1849612"/>
                <a:chExt cx="988700" cy="405313"/>
              </a:xfrm>
            </p:grpSpPr>
            <p:sp>
              <p:nvSpPr>
                <p:cNvPr id="309" name="Google Shape;309;p17"/>
                <p:cNvSpPr txBox="1"/>
                <p:nvPr/>
              </p:nvSpPr>
              <p:spPr>
                <a:xfrm>
                  <a:off x="6382400" y="1849612"/>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310" name="Google Shape;310;p17"/>
                <p:cNvSpPr txBox="1"/>
                <p:nvPr/>
              </p:nvSpPr>
              <p:spPr>
                <a:xfrm>
                  <a:off x="6935200" y="1849625"/>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grpSp>
      <p:grpSp>
        <p:nvGrpSpPr>
          <p:cNvPr id="311" name="Google Shape;311;p17"/>
          <p:cNvGrpSpPr/>
          <p:nvPr/>
        </p:nvGrpSpPr>
        <p:grpSpPr>
          <a:xfrm rot="10800000">
            <a:off x="6336338" y="3134364"/>
            <a:ext cx="1052680" cy="436865"/>
            <a:chOff x="6225246" y="1622275"/>
            <a:chExt cx="1314207" cy="545400"/>
          </a:xfrm>
        </p:grpSpPr>
        <p:cxnSp>
          <p:nvCxnSpPr>
            <p:cNvPr id="312" name="Google Shape;312;p17"/>
            <p:cNvCxnSpPr/>
            <p:nvPr/>
          </p:nvCxnSpPr>
          <p:spPr>
            <a:xfrm rot="10800000">
              <a:off x="6225246"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313" name="Google Shape;313;p17"/>
            <p:cNvCxnSpPr/>
            <p:nvPr/>
          </p:nvCxnSpPr>
          <p:spPr>
            <a:xfrm rot="10800000">
              <a:off x="7539454" y="1622275"/>
              <a:ext cx="0" cy="545400"/>
            </a:xfrm>
            <a:prstGeom prst="straightConnector1">
              <a:avLst/>
            </a:prstGeom>
            <a:noFill/>
            <a:ln w="28575" cap="flat" cmpd="sng">
              <a:solidFill>
                <a:srgbClr val="FF00FF"/>
              </a:solidFill>
              <a:prstDash val="solid"/>
              <a:round/>
              <a:headEnd type="none" w="med" len="med"/>
              <a:tailEnd type="triangle" w="med" len="med"/>
            </a:ln>
          </p:spPr>
        </p:cxnSp>
      </p:grpSp>
      <p:grpSp>
        <p:nvGrpSpPr>
          <p:cNvPr id="314" name="Google Shape;314;p17"/>
          <p:cNvGrpSpPr/>
          <p:nvPr/>
        </p:nvGrpSpPr>
        <p:grpSpPr>
          <a:xfrm>
            <a:off x="4904412" y="2758670"/>
            <a:ext cx="2399837" cy="667462"/>
            <a:chOff x="4904411" y="1977620"/>
            <a:chExt cx="2399837" cy="667462"/>
          </a:xfrm>
        </p:grpSpPr>
        <p:grpSp>
          <p:nvGrpSpPr>
            <p:cNvPr id="315" name="Google Shape;315;p17"/>
            <p:cNvGrpSpPr/>
            <p:nvPr/>
          </p:nvGrpSpPr>
          <p:grpSpPr>
            <a:xfrm>
              <a:off x="4904411" y="1977620"/>
              <a:ext cx="1417049" cy="531063"/>
              <a:chOff x="4337036" y="1424428"/>
              <a:chExt cx="1769100" cy="663000"/>
            </a:xfrm>
          </p:grpSpPr>
          <p:sp>
            <p:nvSpPr>
              <p:cNvPr id="316" name="Google Shape;316;p17"/>
              <p:cNvSpPr txBox="1"/>
              <p:nvPr/>
            </p:nvSpPr>
            <p:spPr>
              <a:xfrm>
                <a:off x="4337036" y="1424428"/>
                <a:ext cx="1124400" cy="663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coupled cells</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p:txBody>
          </p:sp>
          <p:cxnSp>
            <p:nvCxnSpPr>
              <p:cNvPr id="317" name="Google Shape;317;p17"/>
              <p:cNvCxnSpPr>
                <a:stCxn id="316" idx="3"/>
              </p:cNvCxnSpPr>
              <p:nvPr/>
            </p:nvCxnSpPr>
            <p:spPr>
              <a:xfrm>
                <a:off x="5461436" y="1755928"/>
                <a:ext cx="644700" cy="178800"/>
              </a:xfrm>
              <a:prstGeom prst="straightConnector1">
                <a:avLst/>
              </a:prstGeom>
              <a:noFill/>
              <a:ln w="28575" cap="flat" cmpd="sng">
                <a:solidFill>
                  <a:srgbClr val="1C4587"/>
                </a:solidFill>
                <a:prstDash val="solid"/>
                <a:round/>
                <a:headEnd type="none" w="med" len="med"/>
                <a:tailEnd type="stealth" w="med" len="med"/>
              </a:ln>
            </p:spPr>
          </p:cxnSp>
        </p:grpSp>
        <p:sp>
          <p:nvSpPr>
            <p:cNvPr id="318" name="Google Shape;318;p17"/>
            <p:cNvSpPr/>
            <p:nvPr/>
          </p:nvSpPr>
          <p:spPr>
            <a:xfrm>
              <a:off x="6403648" y="2281482"/>
              <a:ext cx="900600" cy="363600"/>
            </a:xfrm>
            <a:prstGeom prst="roundRect">
              <a:avLst>
                <a:gd name="adj" fmla="val 45572"/>
              </a:avLst>
            </a:prstGeom>
            <a:noFill/>
            <a:ln w="38100" cap="flat" cmpd="sng">
              <a:solidFill>
                <a:srgbClr val="1C4587"/>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9" name="Google Shape;319;p17"/>
          <p:cNvGrpSpPr/>
          <p:nvPr/>
        </p:nvGrpSpPr>
        <p:grpSpPr>
          <a:xfrm>
            <a:off x="6488453" y="2088783"/>
            <a:ext cx="730993" cy="2311102"/>
            <a:chOff x="6342450" y="762017"/>
            <a:chExt cx="912600" cy="2885271"/>
          </a:xfrm>
        </p:grpSpPr>
        <p:sp>
          <p:nvSpPr>
            <p:cNvPr id="320" name="Google Shape;320;p17"/>
            <p:cNvSpPr/>
            <p:nvPr/>
          </p:nvSpPr>
          <p:spPr>
            <a:xfrm>
              <a:off x="6342450" y="762017"/>
              <a:ext cx="912600" cy="420000"/>
            </a:xfrm>
            <a:prstGeom prst="rect">
              <a:avLst/>
            </a:prstGeom>
            <a:solidFill>
              <a:srgbClr val="434343"/>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mn-ea"/>
                  <a:cs typeface="Arial"/>
                  <a:sym typeface="Arial"/>
                </a:rPr>
                <a:t>SA</a:t>
              </a:r>
              <a:endParaRPr kumimoji="0" sz="20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21" name="Google Shape;321;p17"/>
            <p:cNvSpPr/>
            <p:nvPr/>
          </p:nvSpPr>
          <p:spPr>
            <a:xfrm>
              <a:off x="6342450" y="3227288"/>
              <a:ext cx="912600" cy="420000"/>
            </a:xfrm>
            <a:prstGeom prst="rect">
              <a:avLst/>
            </a:prstGeom>
            <a:solidFill>
              <a:srgbClr val="434343"/>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mn-ea"/>
                  <a:cs typeface="Arial"/>
                  <a:sym typeface="Arial"/>
                </a:rPr>
                <a:t>SA</a:t>
              </a:r>
              <a:endParaRPr kumimoji="0" sz="2000" b="1" i="0" u="none" strike="noStrike" kern="0" cap="none" spc="0" normalizeH="0" baseline="0" noProof="0">
                <a:ln>
                  <a:noFill/>
                </a:ln>
                <a:solidFill>
                  <a:srgbClr val="FFFFFF"/>
                </a:solidFill>
                <a:effectLst/>
                <a:uLnTx/>
                <a:uFillTx/>
                <a:latin typeface="Arial"/>
                <a:ea typeface="+mn-ea"/>
                <a:cs typeface="Arial"/>
                <a:sym typeface="Arial"/>
              </a:endParaRPr>
            </a:p>
          </p:txBody>
        </p:sp>
      </p:grpSp>
      <p:grpSp>
        <p:nvGrpSpPr>
          <p:cNvPr id="322" name="Google Shape;322;p17"/>
          <p:cNvGrpSpPr/>
          <p:nvPr/>
        </p:nvGrpSpPr>
        <p:grpSpPr>
          <a:xfrm>
            <a:off x="6336338" y="2915939"/>
            <a:ext cx="1052680" cy="436865"/>
            <a:chOff x="6225246" y="1622275"/>
            <a:chExt cx="1314207" cy="545400"/>
          </a:xfrm>
        </p:grpSpPr>
        <p:cxnSp>
          <p:nvCxnSpPr>
            <p:cNvPr id="323" name="Google Shape;323;p17"/>
            <p:cNvCxnSpPr/>
            <p:nvPr/>
          </p:nvCxnSpPr>
          <p:spPr>
            <a:xfrm rot="10800000">
              <a:off x="6225246"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324" name="Google Shape;324;p17"/>
            <p:cNvCxnSpPr/>
            <p:nvPr/>
          </p:nvCxnSpPr>
          <p:spPr>
            <a:xfrm rot="10800000">
              <a:off x="7539454" y="1622275"/>
              <a:ext cx="0" cy="545400"/>
            </a:xfrm>
            <a:prstGeom prst="straightConnector1">
              <a:avLst/>
            </a:prstGeom>
            <a:noFill/>
            <a:ln w="28575" cap="flat" cmpd="sng">
              <a:solidFill>
                <a:srgbClr val="FF00FF"/>
              </a:solidFill>
              <a:prstDash val="solid"/>
              <a:round/>
              <a:headEnd type="none" w="med" len="med"/>
              <a:tailEnd type="triangle" w="med" len="med"/>
            </a:ln>
          </p:spPr>
        </p:cxnSp>
      </p:grpSp>
    </p:spTree>
    <p:extLst>
      <p:ext uri="{BB962C8B-B14F-4D97-AF65-F5344CB8AC3E}">
        <p14:creationId xmlns:p14="http://schemas.microsoft.com/office/powerpoint/2010/main" val="342437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2"/>
                                        </p:tgtEl>
                                        <p:attrNameLst>
                                          <p:attrName>style.visibility</p:attrName>
                                        </p:attrNameLst>
                                      </p:cBhvr>
                                      <p:to>
                                        <p:strVal val="visible"/>
                                      </p:to>
                                    </p:set>
                                    <p:animEffect transition="in" filter="fade">
                                      <p:cBhvr>
                                        <p:cTn id="11" dur="1000"/>
                                        <p:tgtEl>
                                          <p:spTgt spid="19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1000"/>
                                        <p:tgtEl>
                                          <p:spTgt spid="2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8"/>
                                        </p:tgtEl>
                                        <p:attrNameLst>
                                          <p:attrName>style.visibility</p:attrName>
                                        </p:attrNameLst>
                                      </p:cBhvr>
                                      <p:to>
                                        <p:strVal val="visible"/>
                                      </p:to>
                                    </p:set>
                                    <p:animEffect transition="in" filter="fade">
                                      <p:cBhvr>
                                        <p:cTn id="20" dur="1000"/>
                                        <p:tgtEl>
                                          <p:spTgt spid="24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2"/>
                                        </p:tgtEl>
                                        <p:attrNameLst>
                                          <p:attrName>style.visibility</p:attrName>
                                        </p:attrNameLst>
                                      </p:cBhvr>
                                      <p:to>
                                        <p:strVal val="visible"/>
                                      </p:to>
                                    </p:set>
                                    <p:animEffect transition="in" filter="fade">
                                      <p:cBhvr>
                                        <p:cTn id="25" dur="1000"/>
                                        <p:tgtEl>
                                          <p:spTgt spid="242"/>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55"/>
                                        </p:tgtEl>
                                        <p:attrNameLst>
                                          <p:attrName>style.visibility</p:attrName>
                                        </p:attrNameLst>
                                      </p:cBhvr>
                                      <p:to>
                                        <p:strVal val="visible"/>
                                      </p:to>
                                    </p:set>
                                    <p:animEffect transition="in" filter="fade">
                                      <p:cBhvr>
                                        <p:cTn id="29" dur="1000"/>
                                        <p:tgtEl>
                                          <p:spTgt spid="25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14"/>
                                        </p:tgtEl>
                                        <p:attrNameLst>
                                          <p:attrName>style.visibility</p:attrName>
                                        </p:attrNameLst>
                                      </p:cBhvr>
                                      <p:to>
                                        <p:strVal val="visible"/>
                                      </p:to>
                                    </p:set>
                                    <p:animEffect transition="in" filter="fade">
                                      <p:cBhvr>
                                        <p:cTn id="34" dur="1000"/>
                                        <p:tgtEl>
                                          <p:spTgt spid="314"/>
                                        </p:tgtEl>
                                      </p:cBhvr>
                                    </p:animEffect>
                                  </p:childTnLst>
                                </p:cTn>
                              </p:par>
                              <p:par>
                                <p:cTn id="35" presetID="10" presetClass="entr" presetSubtype="0" fill="hold" nodeType="withEffect">
                                  <p:stCondLst>
                                    <p:cond delay="0"/>
                                  </p:stCondLst>
                                  <p:childTnLst>
                                    <p:set>
                                      <p:cBhvr>
                                        <p:cTn id="36" dur="1" fill="hold">
                                          <p:stCondLst>
                                            <p:cond delay="0"/>
                                          </p:stCondLst>
                                        </p:cTn>
                                        <p:tgtEl>
                                          <p:spTgt spid="311"/>
                                        </p:tgtEl>
                                        <p:attrNameLst>
                                          <p:attrName>style.visibility</p:attrName>
                                        </p:attrNameLst>
                                      </p:cBhvr>
                                      <p:to>
                                        <p:strVal val="visible"/>
                                      </p:to>
                                    </p:set>
                                    <p:animEffect transition="in" filter="fade">
                                      <p:cBhvr>
                                        <p:cTn id="37" dur="1000"/>
                                        <p:tgtEl>
                                          <p:spTgt spid="3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9"/>
                                        </p:tgtEl>
                                        <p:attrNameLst>
                                          <p:attrName>style.visibility</p:attrName>
                                        </p:attrNameLst>
                                      </p:cBhvr>
                                      <p:to>
                                        <p:strVal val="visible"/>
                                      </p:to>
                                    </p:set>
                                    <p:animEffect transition="in" filter="fade">
                                      <p:cBhvr>
                                        <p:cTn id="42" dur="1000"/>
                                        <p:tgtEl>
                                          <p:spTgt spid="319"/>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244"/>
                                        </p:tgtEl>
                                        <p:attrNameLst>
                                          <p:attrName>style.visibility</p:attrName>
                                        </p:attrNameLst>
                                      </p:cBhvr>
                                      <p:to>
                                        <p:strVal val="visible"/>
                                      </p:to>
                                    </p:set>
                                    <p:animEffect transition="in" filter="fade">
                                      <p:cBhvr>
                                        <p:cTn id="46" dur="1000"/>
                                        <p:tgtEl>
                                          <p:spTgt spid="244"/>
                                        </p:tgtEl>
                                      </p:cBhvr>
                                    </p:animEffect>
                                  </p:childTnLst>
                                </p:cTn>
                              </p:par>
                              <p:par>
                                <p:cTn id="47" presetID="10" presetClass="entr" presetSubtype="0" fill="hold" nodeType="withEffect">
                                  <p:stCondLst>
                                    <p:cond delay="0"/>
                                  </p:stCondLst>
                                  <p:childTnLst>
                                    <p:set>
                                      <p:cBhvr>
                                        <p:cTn id="48" dur="1" fill="hold">
                                          <p:stCondLst>
                                            <p:cond delay="0"/>
                                          </p:stCondLst>
                                        </p:cTn>
                                        <p:tgtEl>
                                          <p:spTgt spid="322"/>
                                        </p:tgtEl>
                                        <p:attrNameLst>
                                          <p:attrName>style.visibility</p:attrName>
                                        </p:attrNameLst>
                                      </p:cBhvr>
                                      <p:to>
                                        <p:strVal val="visible"/>
                                      </p:to>
                                    </p:set>
                                    <p:animEffect transition="in" filter="fade">
                                      <p:cBhvr>
                                        <p:cTn id="49" dur="1200"/>
                                        <p:tgtEl>
                                          <p:spTgt spid="3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49"/>
                                        </p:tgtEl>
                                        <p:attrNameLst>
                                          <p:attrName>style.visibility</p:attrName>
                                        </p:attrNameLst>
                                      </p:cBhvr>
                                      <p:to>
                                        <p:strVal val="visible"/>
                                      </p:to>
                                    </p:set>
                                    <p:animEffect transition="in" filter="fade">
                                      <p:cBhvr>
                                        <p:cTn id="54"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8"/>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18"/>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321</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331" name="Google Shape;331;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332" name="Google Shape;332;p18"/>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Key Results</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333" name="Google Shape;333;p18"/>
          <p:cNvSpPr txBox="1"/>
          <p:nvPr/>
        </p:nvSpPr>
        <p:spPr>
          <a:xfrm>
            <a:off x="0" y="1341138"/>
            <a:ext cx="4766700" cy="2409300"/>
          </a:xfrm>
          <a:prstGeom prst="rect">
            <a:avLst/>
          </a:prstGeom>
          <a:noFill/>
          <a:ln>
            <a:noFill/>
          </a:ln>
        </p:spPr>
        <p:txBody>
          <a:bodyPr spcFirstLastPara="1" wrap="square" lIns="91425" tIns="45700" rIns="91425" bIns="45700" anchor="ctr" anchorCtr="0">
            <a:noAutofit/>
          </a:bodyPr>
          <a:lstStyle/>
          <a:p>
            <a:pPr marL="342900" marR="0" lvl="0" indent="-22860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 sz="1800" b="1" i="0" u="sng" strike="noStrike" kern="0" cap="none" spc="0" normalizeH="0" baseline="0" noProof="0">
                <a:ln>
                  <a:noFill/>
                </a:ln>
                <a:solidFill>
                  <a:srgbClr val="000000"/>
                </a:solidFill>
                <a:effectLst/>
                <a:uLnTx/>
                <a:uFillTx/>
                <a:latin typeface="Cambria"/>
                <a:ea typeface="Cambria"/>
                <a:cs typeface="Cambria"/>
                <a:sym typeface="Cambria"/>
              </a:rPr>
              <a:t>DRAM Latency Reduction</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endParaRPr kumimoji="0" sz="1800" b="0" i="0" u="none" strike="noStrike" kern="0" cap="none" spc="0" normalizeH="0" baseline="0" noProof="0">
              <a:ln>
                <a:noFill/>
              </a:ln>
              <a:solidFill>
                <a:srgbClr val="38761D"/>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Activation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tRCD</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60.1%</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Restoration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tRAS</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64.2%</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Precharge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tRP</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46.4%</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Write-recovery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tWR</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35.2%</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p:txBody>
      </p:sp>
      <p:sp>
        <p:nvSpPr>
          <p:cNvPr id="334" name="Google Shape;334;p18"/>
          <p:cNvSpPr txBox="1"/>
          <p:nvPr/>
        </p:nvSpPr>
        <p:spPr>
          <a:xfrm>
            <a:off x="0" y="3431200"/>
            <a:ext cx="4766700" cy="2157300"/>
          </a:xfrm>
          <a:prstGeom prst="rect">
            <a:avLst/>
          </a:prstGeom>
          <a:noFill/>
          <a:ln>
            <a:noFill/>
          </a:ln>
        </p:spPr>
        <p:txBody>
          <a:bodyPr spcFirstLastPara="1" wrap="square" lIns="91425" tIns="45700" rIns="91425" bIns="45700" anchor="ctr" anchorCtr="0">
            <a:noAutofit/>
          </a:bodyPr>
          <a:lstStyle/>
          <a:p>
            <a:pPr marL="342900" marR="0" lvl="0" indent="-22860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 sz="1800" b="1" i="0" u="sng" strike="noStrike" kern="0" cap="none" spc="0" normalizeH="0" baseline="0" noProof="0">
                <a:ln>
                  <a:noFill/>
                </a:ln>
                <a:solidFill>
                  <a:srgbClr val="000000"/>
                </a:solidFill>
                <a:effectLst/>
                <a:uLnTx/>
                <a:uFillTx/>
                <a:latin typeface="Cambria"/>
                <a:ea typeface="Cambria"/>
                <a:cs typeface="Cambria"/>
                <a:sym typeface="Cambria"/>
              </a:rPr>
              <a:t>System-level Benefits</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endParaRPr kumimoji="0" sz="1800" b="0" i="0" u="none" strike="noStrike" kern="0" cap="none" spc="0" normalizeH="0" baseline="0" noProof="0">
              <a:ln>
                <a:noFill/>
              </a:ln>
              <a:solidFill>
                <a:srgbClr val="38761D"/>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Performance improvement: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18.6%</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DRAM energy reduction: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29.7%</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DRAM refresh energy reduction: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66.1%</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335" name="Google Shape;335;p18"/>
          <p:cNvGrpSpPr/>
          <p:nvPr/>
        </p:nvGrpSpPr>
        <p:grpSpPr>
          <a:xfrm>
            <a:off x="5140062" y="1495300"/>
            <a:ext cx="4033489" cy="2419800"/>
            <a:chOff x="5140061" y="638050"/>
            <a:chExt cx="4033489" cy="2419800"/>
          </a:xfrm>
        </p:grpSpPr>
        <p:pic>
          <p:nvPicPr>
            <p:cNvPr id="336" name="Google Shape;336;p18" title="Chart"/>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140061" y="638050"/>
              <a:ext cx="3397863" cy="2101012"/>
            </a:xfrm>
            <a:prstGeom prst="rect">
              <a:avLst/>
            </a:prstGeom>
            <a:noFill/>
            <a:ln>
              <a:noFill/>
            </a:ln>
          </p:spPr>
        </p:pic>
        <p:cxnSp>
          <p:nvCxnSpPr>
            <p:cNvPr id="337" name="Google Shape;337;p18"/>
            <p:cNvCxnSpPr/>
            <p:nvPr/>
          </p:nvCxnSpPr>
          <p:spPr>
            <a:xfrm>
              <a:off x="5810550" y="1075000"/>
              <a:ext cx="2619900" cy="0"/>
            </a:xfrm>
            <a:prstGeom prst="straightConnector1">
              <a:avLst/>
            </a:prstGeom>
            <a:noFill/>
            <a:ln w="19050" cap="flat" cmpd="sng">
              <a:solidFill>
                <a:srgbClr val="FF0000"/>
              </a:solidFill>
              <a:prstDash val="solid"/>
              <a:round/>
              <a:headEnd type="none" w="med" len="med"/>
              <a:tailEnd type="none" w="med" len="med"/>
            </a:ln>
          </p:spPr>
        </p:cxnSp>
        <p:grpSp>
          <p:nvGrpSpPr>
            <p:cNvPr id="338" name="Google Shape;338;p18"/>
            <p:cNvGrpSpPr/>
            <p:nvPr/>
          </p:nvGrpSpPr>
          <p:grpSpPr>
            <a:xfrm>
              <a:off x="5748821" y="2573950"/>
              <a:ext cx="1572704" cy="483900"/>
              <a:chOff x="494796" y="1712125"/>
              <a:chExt cx="1572704" cy="483900"/>
            </a:xfrm>
          </p:grpSpPr>
          <p:sp>
            <p:nvSpPr>
              <p:cNvPr id="339" name="Google Shape;339;p18"/>
              <p:cNvSpPr/>
              <p:nvPr/>
            </p:nvSpPr>
            <p:spPr>
              <a:xfrm>
                <a:off x="494796" y="1811725"/>
                <a:ext cx="151800" cy="151500"/>
              </a:xfrm>
              <a:prstGeom prst="rect">
                <a:avLst/>
              </a:prstGeom>
              <a:solidFill>
                <a:srgbClr val="428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18"/>
              <p:cNvSpPr txBox="1"/>
              <p:nvPr/>
            </p:nvSpPr>
            <p:spPr>
              <a:xfrm>
                <a:off x="686300" y="1712125"/>
                <a:ext cx="1381200" cy="48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000000"/>
                    </a:solidFill>
                    <a:effectLst/>
                    <a:uLnTx/>
                    <a:uFillTx/>
                    <a:latin typeface="Cambria"/>
                    <a:ea typeface="Cambria"/>
                    <a:cs typeface="Cambria"/>
                    <a:sym typeface="Cambria"/>
                  </a:rPr>
                  <a:t>Max-capacity</a:t>
                </a:r>
                <a:endParaRPr kumimoji="0" sz="12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grpSp>
          <p:nvGrpSpPr>
            <p:cNvPr id="341" name="Google Shape;341;p18"/>
            <p:cNvGrpSpPr/>
            <p:nvPr/>
          </p:nvGrpSpPr>
          <p:grpSpPr>
            <a:xfrm>
              <a:off x="7041147" y="2573950"/>
              <a:ext cx="2132403" cy="483900"/>
              <a:chOff x="487997" y="1712125"/>
              <a:chExt cx="2132403" cy="483900"/>
            </a:xfrm>
          </p:grpSpPr>
          <p:sp>
            <p:nvSpPr>
              <p:cNvPr id="342" name="Google Shape;342;p18"/>
              <p:cNvSpPr/>
              <p:nvPr/>
            </p:nvSpPr>
            <p:spPr>
              <a:xfrm>
                <a:off x="487997" y="1811725"/>
                <a:ext cx="158700" cy="158400"/>
              </a:xfrm>
              <a:prstGeom prst="rect">
                <a:avLst/>
              </a:prstGeom>
              <a:solidFill>
                <a:srgbClr val="34A8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18"/>
              <p:cNvSpPr txBox="1"/>
              <p:nvPr/>
            </p:nvSpPr>
            <p:spPr>
              <a:xfrm>
                <a:off x="686300" y="1712125"/>
                <a:ext cx="1934100" cy="48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000000"/>
                    </a:solidFill>
                    <a:effectLst/>
                    <a:uLnTx/>
                    <a:uFillTx/>
                    <a:latin typeface="Cambria"/>
                    <a:ea typeface="Cambria"/>
                    <a:cs typeface="Cambria"/>
                    <a:sym typeface="Cambria"/>
                  </a:rPr>
                  <a:t>High-performance</a:t>
                </a:r>
                <a:endParaRPr kumimoji="0" sz="12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grpSp>
      <p:sp>
        <p:nvSpPr>
          <p:cNvPr id="344" name="Google Shape;344;p18"/>
          <p:cNvSpPr txBox="1"/>
          <p:nvPr/>
        </p:nvSpPr>
        <p:spPr>
          <a:xfrm>
            <a:off x="4835375" y="3946275"/>
            <a:ext cx="4033500" cy="13170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500" b="1" i="0" u="none" strike="noStrike" kern="0" cap="none" spc="0" normalizeH="0" baseline="0" noProof="0">
                <a:ln>
                  <a:noFill/>
                </a:ln>
                <a:solidFill>
                  <a:srgbClr val="0070C0"/>
                </a:solidFill>
                <a:effectLst/>
                <a:uLnTx/>
                <a:uFillTx/>
                <a:latin typeface="Cambria"/>
                <a:ea typeface="Cambria"/>
                <a:cs typeface="Cambria"/>
                <a:sym typeface="Cambria"/>
              </a:rPr>
              <a:t>We hope that CLR-DRAM can be exploited to develop more flexible systems that can adapt to the diverse and changing DRAM capacity and latency demands of workloads.</a:t>
            </a:r>
            <a:endParaRPr kumimoji="0" sz="1200" b="1" i="0" u="none" strike="noStrike" kern="0" cap="none" spc="0" normalizeH="0" baseline="0" noProof="0">
              <a:ln>
                <a:noFill/>
              </a:ln>
              <a:solidFill>
                <a:srgbClr val="0070C0"/>
              </a:solidFill>
              <a:effectLst/>
              <a:uLnTx/>
              <a:uFillTx/>
              <a:latin typeface="Cambria"/>
              <a:ea typeface="Cambria"/>
              <a:cs typeface="Cambria"/>
              <a:sym typeface="Cambria"/>
            </a:endParaRPr>
          </a:p>
        </p:txBody>
      </p:sp>
    </p:spTree>
    <p:extLst>
      <p:ext uri="{BB962C8B-B14F-4D97-AF65-F5344CB8AC3E}">
        <p14:creationId xmlns:p14="http://schemas.microsoft.com/office/powerpoint/2010/main" val="154829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1000"/>
                                        <p:tgtEl>
                                          <p:spTgt spid="333"/>
                                        </p:tgtEl>
                                      </p:cBhvr>
                                    </p:animEffect>
                                  </p:childTnLst>
                                </p:cTn>
                              </p:par>
                              <p:par>
                                <p:cTn id="8" presetID="10" presetClass="entr" presetSubtype="0" fill="hold" nodeType="withEffect">
                                  <p:stCondLst>
                                    <p:cond delay="0"/>
                                  </p:stCondLst>
                                  <p:childTnLst>
                                    <p:set>
                                      <p:cBhvr>
                                        <p:cTn id="9" dur="1" fill="hold">
                                          <p:stCondLst>
                                            <p:cond delay="0"/>
                                          </p:stCondLst>
                                        </p:cTn>
                                        <p:tgtEl>
                                          <p:spTgt spid="335"/>
                                        </p:tgtEl>
                                        <p:attrNameLst>
                                          <p:attrName>style.visibility</p:attrName>
                                        </p:attrNameLst>
                                      </p:cBhvr>
                                      <p:to>
                                        <p:strVal val="visible"/>
                                      </p:to>
                                    </p:set>
                                    <p:animEffect transition="in" filter="fade">
                                      <p:cBhvr>
                                        <p:cTn id="10" dur="1000"/>
                                        <p:tgtEl>
                                          <p:spTgt spid="3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4"/>
                                        </p:tgtEl>
                                        <p:attrNameLst>
                                          <p:attrName>style.visibility</p:attrName>
                                        </p:attrNameLst>
                                      </p:cBhvr>
                                      <p:to>
                                        <p:strVal val="visible"/>
                                      </p:to>
                                    </p:set>
                                    <p:animEffect transition="in" filter="fade">
                                      <p:cBhvr>
                                        <p:cTn id="15" dur="1000"/>
                                        <p:tgtEl>
                                          <p:spTgt spid="3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4"/>
                                        </p:tgtEl>
                                        <p:attrNameLst>
                                          <p:attrName>style.visibility</p:attrName>
                                        </p:attrNameLst>
                                      </p:cBhvr>
                                      <p:to>
                                        <p:strVal val="visible"/>
                                      </p:to>
                                    </p:set>
                                    <p:animEffect transition="in" filter="fade">
                                      <p:cBhvr>
                                        <p:cTn id="20"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3BB-C474-3743-9AED-4F8E5978E0F9}"/>
              </a:ext>
            </a:extLst>
          </p:cNvPr>
          <p:cNvSpPr>
            <a:spLocks noGrp="1"/>
          </p:cNvSpPr>
          <p:nvPr>
            <p:ph type="title"/>
          </p:nvPr>
        </p:nvSpPr>
        <p:spPr>
          <a:xfrm>
            <a:off x="228600" y="152400"/>
            <a:ext cx="8915400" cy="1066800"/>
          </a:xfrm>
        </p:spPr>
        <p:txBody>
          <a:bodyPr/>
          <a:lstStyle/>
          <a:p>
            <a:r>
              <a:rPr lang="en-US" sz="3600" dirty="0"/>
              <a:t>More on CLR-DRAM</a:t>
            </a:r>
          </a:p>
        </p:txBody>
      </p:sp>
      <p:sp>
        <p:nvSpPr>
          <p:cNvPr id="3" name="Content Placeholder 2">
            <a:extLst>
              <a:ext uri="{FF2B5EF4-FFF2-40B4-BE49-F238E27FC236}">
                <a16:creationId xmlns:a16="http://schemas.microsoft.com/office/drawing/2014/main" id="{46338C27-AA63-F346-9B31-7ED0FA9A86DD}"/>
              </a:ext>
            </a:extLst>
          </p:cNvPr>
          <p:cNvSpPr>
            <a:spLocks noGrp="1"/>
          </p:cNvSpPr>
          <p:nvPr>
            <p:ph idx="1"/>
          </p:nvPr>
        </p:nvSpPr>
        <p:spPr/>
        <p:txBody>
          <a:bodyPr/>
          <a:lstStyle/>
          <a:p>
            <a:r>
              <a:rPr lang="en-US" sz="2200" dirty="0" err="1"/>
              <a:t>Haocong</a:t>
            </a:r>
            <a:r>
              <a:rPr lang="en-US" sz="2200" dirty="0"/>
              <a:t> Luo, Taha </a:t>
            </a:r>
            <a:r>
              <a:rPr lang="en-US" sz="2200" dirty="0" err="1"/>
              <a:t>Shahroodi</a:t>
            </a:r>
            <a:r>
              <a:rPr lang="en-US" sz="2200" dirty="0"/>
              <a:t>, Hasan Hassan, Minesh Patel, A. </a:t>
            </a:r>
            <a:r>
              <a:rPr lang="en-US" sz="2200" dirty="0" err="1"/>
              <a:t>Giray</a:t>
            </a:r>
            <a:r>
              <a:rPr lang="en-US" sz="2200" dirty="0"/>
              <a:t> </a:t>
            </a:r>
            <a:r>
              <a:rPr lang="en-US" sz="2200" dirty="0" err="1"/>
              <a:t>Yaglikci</a:t>
            </a:r>
            <a:r>
              <a:rPr lang="en-US" sz="2200" dirty="0"/>
              <a:t>, Lois </a:t>
            </a:r>
            <a:r>
              <a:rPr lang="en-US" sz="2200" dirty="0" err="1"/>
              <a:t>Orosa</a:t>
            </a:r>
            <a:r>
              <a:rPr lang="en-US" sz="2200" dirty="0"/>
              <a:t>, Jisung Park, and Onur Mutlu,</a:t>
            </a:r>
            <a:br>
              <a:rPr lang="en-US" sz="2200" dirty="0"/>
            </a:br>
            <a:r>
              <a:rPr lang="en-US" sz="2200" b="1" dirty="0">
                <a:hlinkClick r:id="rId2"/>
              </a:rPr>
              <a:t>"CLR-DRAM: A Low-Cost DRAM Architecture Enabling Dynamic Capacity-Latency Trade-Off"</a:t>
            </a:r>
            <a:br>
              <a:rPr lang="en-US" sz="2200" dirty="0"/>
            </a:br>
            <a:r>
              <a:rPr lang="en-US" sz="2200" i="1" dirty="0"/>
              <a:t>Proceedings of the </a:t>
            </a:r>
            <a:r>
              <a:rPr lang="en-US" sz="2200" i="1" dirty="0">
                <a:hlinkClick r:id="rId3"/>
              </a:rPr>
              <a:t>47th International Symposium on Computer Architecture</a:t>
            </a:r>
            <a:r>
              <a:rPr lang="en-US" sz="2200" i="1" dirty="0"/>
              <a:t> (</a:t>
            </a:r>
            <a:r>
              <a:rPr lang="en-US" sz="2200" b="1" i="1" dirty="0"/>
              <a:t>ISCA</a:t>
            </a:r>
            <a:r>
              <a:rPr lang="en-US" sz="2200" i="1" dirty="0"/>
              <a:t>)</a:t>
            </a:r>
            <a:r>
              <a:rPr lang="en-US" sz="2200" dirty="0"/>
              <a:t>, Valencia, Spain, June 2020.</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a:t>
            </a:r>
            <a:br>
              <a:rPr lang="en-US" sz="2200" dirty="0"/>
            </a:br>
            <a:r>
              <a:rPr lang="en-US" sz="2200" dirty="0"/>
              <a:t>[</a:t>
            </a:r>
            <a:r>
              <a:rPr lang="en-US" sz="2200" dirty="0">
                <a:hlinkClick r:id="rId6"/>
              </a:rPr>
              <a:t>Lightning Talk Slides (pptx)</a:t>
            </a:r>
            <a:r>
              <a:rPr lang="en-US" sz="2200" dirty="0"/>
              <a:t> </a:t>
            </a:r>
            <a:r>
              <a:rPr lang="en-US" sz="2200" dirty="0">
                <a:hlinkClick r:id="rId7"/>
              </a:rPr>
              <a:t>(pdf)</a:t>
            </a:r>
            <a:r>
              <a:rPr lang="en-US" sz="2200" dirty="0"/>
              <a:t>]</a:t>
            </a:r>
            <a:br>
              <a:rPr lang="en-US" sz="2200" dirty="0"/>
            </a:br>
            <a:r>
              <a:rPr lang="en-US" sz="2200" dirty="0"/>
              <a:t>[</a:t>
            </a:r>
            <a:r>
              <a:rPr lang="en-US" sz="2200" dirty="0">
                <a:hlinkClick r:id="rId8"/>
              </a:rPr>
              <a:t>Talk Video</a:t>
            </a:r>
            <a:r>
              <a:rPr lang="en-US" sz="2200" dirty="0"/>
              <a:t> (20 minutes)]</a:t>
            </a:r>
            <a:br>
              <a:rPr lang="en-US" sz="2200" dirty="0"/>
            </a:br>
            <a:r>
              <a:rPr lang="en-US" sz="2200" dirty="0"/>
              <a:t>[</a:t>
            </a:r>
            <a:r>
              <a:rPr lang="en-US" sz="2200" dirty="0">
                <a:hlinkClick r:id="rId9"/>
              </a:rPr>
              <a:t>Lightning Talk Video</a:t>
            </a:r>
            <a:r>
              <a:rPr lang="en-US" sz="2200" dirty="0"/>
              <a:t> (3 minutes)]</a:t>
            </a:r>
          </a:p>
          <a:p>
            <a:pPr marL="0" indent="0">
              <a:buNone/>
            </a:pPr>
            <a:endParaRPr lang="en-US" sz="2200" dirty="0"/>
          </a:p>
        </p:txBody>
      </p:sp>
      <p:sp>
        <p:nvSpPr>
          <p:cNvPr id="4" name="Slide Number Placeholder 3">
            <a:extLst>
              <a:ext uri="{FF2B5EF4-FFF2-40B4-BE49-F238E27FC236}">
                <a16:creationId xmlns:a16="http://schemas.microsoft.com/office/drawing/2014/main" id="{BE9F525C-1573-0943-86E0-ACEB4B8A31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0F14FA1-CD5D-204C-A4F6-152CF334C6AE}"/>
              </a:ext>
            </a:extLst>
          </p:cNvPr>
          <p:cNvPicPr>
            <a:picLocks noChangeAspect="1"/>
          </p:cNvPicPr>
          <p:nvPr/>
        </p:nvPicPr>
        <p:blipFill>
          <a:blip r:embed="rId10"/>
          <a:stretch>
            <a:fillRect/>
          </a:stretch>
        </p:blipFill>
        <p:spPr>
          <a:xfrm>
            <a:off x="1330142" y="4692650"/>
            <a:ext cx="6489700" cy="1854200"/>
          </a:xfrm>
          <a:prstGeom prst="rect">
            <a:avLst/>
          </a:prstGeom>
        </p:spPr>
      </p:pic>
    </p:spTree>
    <p:extLst>
      <p:ext uri="{BB962C8B-B14F-4D97-AF65-F5344CB8AC3E}">
        <p14:creationId xmlns:p14="http://schemas.microsoft.com/office/powerpoint/2010/main" val="296617342"/>
      </p:ext>
    </p:extLst>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717129"/>
            <a:ext cx="9144000" cy="2376167"/>
          </a:xfrm>
          <a:prstGeom prst="rect">
            <a:avLst/>
          </a:prstGeom>
        </p:spPr>
      </p:pic>
    </p:spTree>
    <p:extLst>
      <p:ext uri="{BB962C8B-B14F-4D97-AF65-F5344CB8AC3E}">
        <p14:creationId xmlns:p14="http://schemas.microsoft.com/office/powerpoint/2010/main" val="1280897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Parallelizing Refreshes and Accesses</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3537277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Eliminating Refreshes</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310898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Onur Mutlu,</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2785"/>
            <a:ext cx="9144000" cy="1864527"/>
          </a:xfrm>
          <a:prstGeom prst="rect">
            <a:avLst/>
          </a:prstGeom>
        </p:spPr>
      </p:pic>
    </p:spTree>
    <p:extLst>
      <p:ext uri="{BB962C8B-B14F-4D97-AF65-F5344CB8AC3E}">
        <p14:creationId xmlns:p14="http://schemas.microsoft.com/office/powerpoint/2010/main" val="1312396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1600" dirty="0"/>
              <a:t>Saugata Ghose, A. </a:t>
            </a:r>
            <a:r>
              <a:rPr lang="en-US" sz="1600" dirty="0" err="1"/>
              <a:t>Giray</a:t>
            </a:r>
            <a:r>
              <a:rPr lang="en-US" sz="1600" dirty="0"/>
              <a:t> </a:t>
            </a:r>
            <a:r>
              <a:rPr lang="en-US" sz="1600" dirty="0" err="1"/>
              <a:t>Yaglikci</a:t>
            </a:r>
            <a:r>
              <a:rPr lang="en-US" sz="1600" dirty="0"/>
              <a:t>, Raghav Gupta, </a:t>
            </a:r>
            <a:r>
              <a:rPr lang="en-US" sz="1600" dirty="0" err="1"/>
              <a:t>Donghyuk</a:t>
            </a:r>
            <a:r>
              <a:rPr lang="en-US" sz="1600" dirty="0"/>
              <a:t> Lee, Kais </a:t>
            </a:r>
            <a:r>
              <a:rPr lang="en-US" sz="1600" dirty="0" err="1"/>
              <a:t>Kudrolli</a:t>
            </a:r>
            <a:r>
              <a:rPr lang="en-US" sz="1600" dirty="0"/>
              <a:t>, William X. Liu, Hasan Hassan, Kevin K. Chang, </a:t>
            </a:r>
            <a:r>
              <a:rPr lang="en-US" sz="1600" dirty="0" err="1"/>
              <a:t>Niladrish</a:t>
            </a:r>
            <a:r>
              <a:rPr lang="en-US" sz="1600" dirty="0"/>
              <a:t> Chatterjee, Aditya Agrawal, Mike O'Connor, and Onur Mutlu,</a:t>
            </a:r>
            <a:br>
              <a:rPr lang="en-US" sz="1600" dirty="0"/>
            </a:br>
            <a:r>
              <a:rPr lang="en-US" sz="1600" b="1" dirty="0">
                <a:hlinkClick r:id="rId2"/>
              </a:rPr>
              <a:t>"What Your DRAM Power Models Are Not Telling You: Lessons from a Detailed Experimental Study"</a:t>
            </a:r>
            <a:br>
              <a:rPr lang="en-US" sz="1600" dirty="0"/>
            </a:br>
            <a:r>
              <a:rPr lang="en-US" sz="1600" i="1" dirty="0"/>
              <a:t>Proceedings of the </a:t>
            </a:r>
            <a:r>
              <a:rPr lang="en-US" sz="1600" i="1" dirty="0">
                <a:hlinkClick r:id="rId3"/>
              </a:rPr>
              <a:t>ACM International Conference on Measurement and Modeling of Computer Systems</a:t>
            </a:r>
            <a:r>
              <a:rPr lang="en-US" sz="1600" i="1" dirty="0"/>
              <a:t> (</a:t>
            </a:r>
            <a:r>
              <a:rPr lang="en-US" sz="1600" b="1" i="1" dirty="0"/>
              <a:t>SIGMETRICS</a:t>
            </a:r>
            <a:r>
              <a:rPr lang="en-US" sz="1600" i="1" dirty="0"/>
              <a:t>)</a:t>
            </a:r>
            <a:r>
              <a:rPr lang="en-US" sz="1600" dirty="0"/>
              <a:t>, Irvine, CA, USA, June 2018.</a:t>
            </a:r>
            <a:br>
              <a:rPr lang="en-US" sz="1600" dirty="0"/>
            </a:br>
            <a:r>
              <a:rPr lang="en-US" sz="1600" dirty="0"/>
              <a:t>[</a:t>
            </a:r>
            <a:r>
              <a:rPr lang="en-US" sz="1600" dirty="0">
                <a:hlinkClick r:id="rId4"/>
              </a:rPr>
              <a:t>Abstract</a:t>
            </a:r>
            <a:r>
              <a:rPr lang="en-US" sz="1600" dirty="0"/>
              <a:t>]</a:t>
            </a:r>
            <a:br>
              <a:rPr lang="en-US" sz="1600" dirty="0"/>
            </a:br>
            <a:r>
              <a:rPr lang="en-US" sz="1600" dirty="0"/>
              <a:t>[</a:t>
            </a:r>
            <a:r>
              <a:rPr lang="en-US" sz="1600" dirty="0">
                <a:hlinkClick r:id="rId5"/>
              </a:rPr>
              <a:t>POMACS Journal Version (same content, different format)</a:t>
            </a:r>
            <a:r>
              <a:rPr lang="en-US" sz="1600" dirty="0"/>
              <a:t>]</a:t>
            </a:r>
            <a:br>
              <a:rPr lang="en-US" sz="1600" dirty="0"/>
            </a:br>
            <a:r>
              <a:rPr lang="en-US" sz="1600" dirty="0"/>
              <a:t>[</a:t>
            </a:r>
            <a:r>
              <a:rPr lang="en-US" sz="1600" dirty="0">
                <a:hlinkClick r:id="rId6"/>
              </a:rPr>
              <a:t>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VAMPIRE DRAM Power Model</a:t>
            </a:r>
            <a:r>
              <a:rPr lang="en-US" sz="1600" dirty="0"/>
              <a:t>]</a:t>
            </a:r>
          </a:p>
          <a:p>
            <a:pPr marL="0" indent="0">
              <a:buNone/>
            </a:pP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05064"/>
            <a:ext cx="9144000" cy="2425744"/>
          </a:xfrm>
          <a:prstGeom prst="rect">
            <a:avLst/>
          </a:prstGeom>
        </p:spPr>
      </p:pic>
    </p:spTree>
    <p:extLst>
      <p:ext uri="{BB962C8B-B14F-4D97-AF65-F5344CB8AC3E}">
        <p14:creationId xmlns:p14="http://schemas.microsoft.com/office/powerpoint/2010/main" val="4074158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We Can Reduce</a:t>
            </a:r>
          </a:p>
          <a:p>
            <a:pPr marL="0" indent="0" algn="ctr">
              <a:buNone/>
            </a:pPr>
            <a:r>
              <a:rPr lang="en-US" sz="6400" dirty="0">
                <a:solidFill>
                  <a:srgbClr val="FF0000"/>
                </a:solidFill>
              </a:rPr>
              <a:t>Memory Latency</a:t>
            </a:r>
          </a:p>
          <a:p>
            <a:pPr marL="0" indent="0" algn="ctr">
              <a:buNone/>
            </a:pPr>
            <a:r>
              <a:rPr lang="en-US" sz="6400" dirty="0">
                <a:solidFill>
                  <a:srgbClr val="0432FF"/>
                </a:solidFill>
              </a:rPr>
              <a:t>with Change of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119857883"/>
      </p:ext>
    </p:extLst>
  </p:cSld>
  <p:clrMapOvr>
    <a:masterClrMapping/>
  </p:clrMapOvr>
  <p:transition/>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solidFill>
                  <a:srgbClr val="0432FF"/>
                </a:solidFill>
              </a:rPr>
              <a:t>to Reduce Latency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83506625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265069428"/>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Tiered Latency DRAM</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330</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203804658"/>
      </p:ext>
    </p:extLst>
  </p:cSld>
  <p:clrMapOvr>
    <a:masterClrMapping/>
  </p:clrMapOvr>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304800" y="4876800"/>
            <a:ext cx="8534400"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DRAM Latency = </a:t>
            </a:r>
            <a:r>
              <a:rPr kumimoji="0" lang="en-US" sz="3200" b="1" i="1" u="none" strike="noStrike" kern="1200" cap="none" spc="0" normalizeH="0" baseline="0" noProof="0" dirty="0" err="1">
                <a:ln>
                  <a:noFill/>
                </a:ln>
                <a:solidFill>
                  <a:srgbClr val="FF0000"/>
                </a:solidFill>
                <a:effectLst/>
                <a:uLnTx/>
                <a:uFillTx/>
                <a:latin typeface="Calibri"/>
                <a:ea typeface="+mn-ea"/>
                <a:cs typeface="+mn-cs"/>
              </a:rPr>
              <a:t>Subarray</a:t>
            </a:r>
            <a:r>
              <a:rPr kumimoji="0" lang="en-US" sz="3200" b="1" i="1" u="none" strike="noStrike" kern="1200" cap="none" spc="0" normalizeH="0" baseline="0" noProof="0" dirty="0">
                <a:ln>
                  <a:noFill/>
                </a:ln>
                <a:solidFill>
                  <a:srgbClr val="FF0000"/>
                </a:solidFill>
                <a:effectLst/>
                <a:uLnTx/>
                <a:uFillTx/>
                <a:latin typeface="Calibri"/>
                <a:ea typeface="+mn-ea"/>
                <a:cs typeface="+mn-cs"/>
              </a:rPr>
              <a:t> Latency</a:t>
            </a:r>
            <a:r>
              <a:rPr kumimoji="0" lang="en-US" sz="3200" b="0" i="1" u="none" strike="noStrike" kern="1200" cap="none" spc="0" normalizeH="0" baseline="0" noProof="0" dirty="0">
                <a:ln>
                  <a:noFill/>
                </a:ln>
                <a:solidFill>
                  <a:prstClr val="black"/>
                </a:solidFill>
                <a:effectLst/>
                <a:uLnTx/>
                <a:uFillTx/>
                <a:latin typeface="Calibri"/>
                <a:ea typeface="+mn-ea"/>
                <a:cs typeface="+mn-cs"/>
              </a:rPr>
              <a:t> + I/O Latency</a:t>
            </a:r>
          </a:p>
        </p:txBody>
      </p:sp>
      <p:sp>
        <p:nvSpPr>
          <p:cNvPr id="2" name="Title 1"/>
          <p:cNvSpPr>
            <a:spLocks noGrp="1"/>
          </p:cNvSpPr>
          <p:nvPr>
            <p:ph type="title"/>
          </p:nvPr>
        </p:nvSpPr>
        <p:spPr>
          <a:xfrm>
            <a:off x="0" y="0"/>
            <a:ext cx="8991600" cy="838200"/>
          </a:xfrm>
        </p:spPr>
        <p:txBody>
          <a:bodyPr>
            <a:normAutofit/>
          </a:bodyPr>
          <a:lstStyle/>
          <a:p>
            <a:r>
              <a:rPr lang="en-US"/>
              <a:t>   What Causes the Long Latency?</a:t>
            </a:r>
          </a:p>
        </p:txBody>
      </p:sp>
      <p:sp>
        <p:nvSpPr>
          <p:cNvPr id="490" name="Rectangle 489"/>
          <p:cNvSpPr/>
          <p:nvPr/>
        </p:nvSpPr>
        <p:spPr>
          <a:xfrm>
            <a:off x="3124203" y="7620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DRAM Chip</a:t>
            </a:r>
          </a:p>
        </p:txBody>
      </p:sp>
      <p:sp>
        <p:nvSpPr>
          <p:cNvPr id="72" name="Rectangle 71"/>
          <p:cNvSpPr/>
          <p:nvPr/>
        </p:nvSpPr>
        <p:spPr>
          <a:xfrm rot="10800000" flipV="1">
            <a:off x="3124204"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73" name="Straight Connector 72"/>
          <p:cNvCxnSpPr/>
          <p:nvPr/>
        </p:nvCxnSpPr>
        <p:spPr>
          <a:xfrm>
            <a:off x="3124203"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2" idx="2"/>
          </p:cNvCxnSpPr>
          <p:nvPr/>
        </p:nvCxnSpPr>
        <p:spPr>
          <a:xfrm flipV="1">
            <a:off x="4495804"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048003" y="4038600"/>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20" name="Rectangle 19"/>
          <p:cNvSpPr/>
          <p:nvPr/>
        </p:nvSpPr>
        <p:spPr>
          <a:xfrm rot="10800000" flipV="1">
            <a:off x="3276595"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p:cNvSpPr/>
          <p:nvPr/>
        </p:nvSpPr>
        <p:spPr>
          <a:xfrm rot="10800000" flipV="1">
            <a:off x="3276600" y="1371600"/>
            <a:ext cx="2438404"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 name="Straight Connector 21"/>
          <p:cNvCxnSpPr/>
          <p:nvPr/>
        </p:nvCxnSpPr>
        <p:spPr>
          <a:xfrm flipV="1">
            <a:off x="4495804"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76599" y="1371600"/>
            <a:ext cx="2438405" cy="609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cell array</a:t>
            </a:r>
          </a:p>
        </p:txBody>
      </p:sp>
      <p:sp>
        <p:nvSpPr>
          <p:cNvPr id="24" name="Rectangle 23"/>
          <p:cNvSpPr/>
          <p:nvPr/>
        </p:nvSpPr>
        <p:spPr>
          <a:xfrm>
            <a:off x="3276604"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grpSp>
        <p:nvGrpSpPr>
          <p:cNvPr id="70" name="Group 69"/>
          <p:cNvGrpSpPr/>
          <p:nvPr/>
        </p:nvGrpSpPr>
        <p:grpSpPr>
          <a:xfrm>
            <a:off x="3048000" y="762000"/>
            <a:ext cx="2819411" cy="3733802"/>
            <a:chOff x="2743189" y="761998"/>
            <a:chExt cx="2819411" cy="3733802"/>
          </a:xfrm>
        </p:grpSpPr>
        <p:sp>
          <p:nvSpPr>
            <p:cNvPr id="74" name="Rectangle 73"/>
            <p:cNvSpPr/>
            <p:nvPr/>
          </p:nvSpPr>
          <p:spPr>
            <a:xfrm>
              <a:off x="2819394" y="761998"/>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DRAM Chip</a:t>
              </a:r>
            </a:p>
          </p:txBody>
        </p:sp>
        <p:sp>
          <p:nvSpPr>
            <p:cNvPr id="75" name="Rectangle 74"/>
            <p:cNvSpPr/>
            <p:nvPr/>
          </p:nvSpPr>
          <p:spPr>
            <a:xfrm rot="10800000" flipV="1">
              <a:off x="2819400"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77" name="Straight Connector 76"/>
            <p:cNvCxnSpPr/>
            <p:nvPr/>
          </p:nvCxnSpPr>
          <p:spPr>
            <a:xfrm>
              <a:off x="2819399"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5" idx="2"/>
            </p:cNvCxnSpPr>
            <p:nvPr/>
          </p:nvCxnSpPr>
          <p:spPr>
            <a:xfrm flipV="1">
              <a:off x="4191000"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743189" y="4038598"/>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81" name="Rectangle 80"/>
            <p:cNvSpPr/>
            <p:nvPr/>
          </p:nvSpPr>
          <p:spPr>
            <a:xfrm rot="10800000" flipV="1">
              <a:off x="2971791"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cxnSp>
          <p:nvCxnSpPr>
            <p:cNvPr id="82" name="Straight Connector 81"/>
            <p:cNvCxnSpPr/>
            <p:nvPr/>
          </p:nvCxnSpPr>
          <p:spPr>
            <a:xfrm flipV="1">
              <a:off x="4191000" y="2849880"/>
              <a:ext cx="2" cy="42672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971800" y="3276599"/>
              <a:ext cx="2438405" cy="5334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sp>
          <p:nvSpPr>
            <p:cNvPr id="88" name="Rectangle 87"/>
            <p:cNvSpPr/>
            <p:nvPr/>
          </p:nvSpPr>
          <p:spPr>
            <a:xfrm rot="10800000" flipV="1">
              <a:off x="2971800" y="1371598"/>
              <a:ext cx="2438388"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89" name="Rectangle 88"/>
            <p:cNvSpPr/>
            <p:nvPr/>
          </p:nvSpPr>
          <p:spPr>
            <a:xfrm rot="10800000" flipV="1">
              <a:off x="3048006" y="1438273"/>
              <a:ext cx="2285982" cy="37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a:ea typeface="+mn-ea"/>
                <a:cs typeface="+mn-cs"/>
              </a:endParaRPr>
            </a:p>
          </p:txBody>
        </p:sp>
        <p:sp>
          <p:nvSpPr>
            <p:cNvPr id="90" name="Rectangle 89"/>
            <p:cNvSpPr/>
            <p:nvPr/>
          </p:nvSpPr>
          <p:spPr>
            <a:xfrm rot="10800000" flipV="1">
              <a:off x="3048006" y="2343149"/>
              <a:ext cx="2285982" cy="41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91" name="Rectangle 90"/>
            <p:cNvSpPr/>
            <p:nvPr/>
          </p:nvSpPr>
          <p:spPr>
            <a:xfrm>
              <a:off x="3048007" y="1428748"/>
              <a:ext cx="2285982"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Calibri"/>
                  <a:ea typeface="+mn-ea"/>
                  <a:cs typeface="+mn-cs"/>
                </a:rPr>
                <a:t>subarray</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92" name="Rectangle 91"/>
            <p:cNvSpPr/>
            <p:nvPr/>
          </p:nvSpPr>
          <p:spPr>
            <a:xfrm rot="10800000" flipV="1">
              <a:off x="3048006" y="1876423"/>
              <a:ext cx="2285982" cy="411477"/>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TextBox 52"/>
          <p:cNvSpPr txBox="1"/>
          <p:nvPr/>
        </p:nvSpPr>
        <p:spPr>
          <a:xfrm>
            <a:off x="304800" y="4876800"/>
            <a:ext cx="8534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DRAM Latency =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Subarray</a:t>
            </a:r>
            <a:r>
              <a:rPr kumimoji="0" lang="en-US" sz="3200" b="0" i="1" u="none" strike="noStrike" kern="1200" cap="none" spc="0" normalizeH="0" baseline="0" noProof="0" dirty="0">
                <a:ln>
                  <a:noFill/>
                </a:ln>
                <a:solidFill>
                  <a:prstClr val="black"/>
                </a:solidFill>
                <a:effectLst/>
                <a:uLnTx/>
                <a:uFillTx/>
                <a:latin typeface="Calibri"/>
                <a:ea typeface="+mn-ea"/>
                <a:cs typeface="+mn-cs"/>
              </a:rPr>
              <a:t> Latency + I/O Latency</a:t>
            </a:r>
          </a:p>
        </p:txBody>
      </p:sp>
      <p:grpSp>
        <p:nvGrpSpPr>
          <p:cNvPr id="12" name="Group 11"/>
          <p:cNvGrpSpPr/>
          <p:nvPr/>
        </p:nvGrpSpPr>
        <p:grpSpPr>
          <a:xfrm>
            <a:off x="3048000" y="4800600"/>
            <a:ext cx="5562600" cy="1676400"/>
            <a:chOff x="2895600" y="4724400"/>
            <a:chExt cx="5562600" cy="1676400"/>
          </a:xfrm>
        </p:grpSpPr>
        <p:sp>
          <p:nvSpPr>
            <p:cNvPr id="5" name="Oval 4"/>
            <p:cNvSpPr/>
            <p:nvPr/>
          </p:nvSpPr>
          <p:spPr>
            <a:xfrm>
              <a:off x="2895600" y="4724400"/>
              <a:ext cx="32004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Arrow Connector 6"/>
            <p:cNvCxnSpPr/>
            <p:nvPr/>
          </p:nvCxnSpPr>
          <p:spPr>
            <a:xfrm>
              <a:off x="4503440" y="6019800"/>
              <a:ext cx="830560" cy="0"/>
            </a:xfrm>
            <a:prstGeom prst="straightConnector1">
              <a:avLst/>
            </a:prstGeom>
            <a:ln w="76200" cap="rnd">
              <a:solidFill>
                <a:srgbClr val="FF0000"/>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5" idx="4"/>
            </p:cNvCxnSpPr>
            <p:nvPr/>
          </p:nvCxnSpPr>
          <p:spPr>
            <a:xfrm flipV="1">
              <a:off x="4495795" y="5562600"/>
              <a:ext cx="5" cy="457200"/>
            </a:xfrm>
            <a:prstGeom prst="line">
              <a:avLst/>
            </a:prstGeom>
            <a:ln w="76200" cap="rnd">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86400" y="5692914"/>
              <a:ext cx="2971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FF0000"/>
                  </a:solidFill>
                  <a:effectLst/>
                  <a:uLnTx/>
                  <a:uFillTx/>
                  <a:latin typeface="Calibri"/>
                  <a:ea typeface="+mn-ea"/>
                  <a:cs typeface="+mn-cs"/>
                </a:rPr>
                <a:t>Dominant</a:t>
              </a:r>
            </a:p>
          </p:txBody>
        </p:sp>
      </p:grpSp>
      <p:sp>
        <p:nvSpPr>
          <p:cNvPr id="35" name="Left Arrow 34"/>
          <p:cNvSpPr/>
          <p:nvPr/>
        </p:nvSpPr>
        <p:spPr>
          <a:xfrm rot="16200000">
            <a:off x="5493547" y="1745458"/>
            <a:ext cx="1676399"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prstClr val="white"/>
                </a:solidFill>
                <a:effectLst/>
                <a:uLnTx/>
                <a:uFillTx/>
                <a:latin typeface="Calibri"/>
                <a:ea typeface="+mn-ea"/>
                <a:cs typeface="+mn-cs"/>
              </a:rPr>
              <a:t>Subarray</a:t>
            </a:r>
            <a:endParaRPr kumimoji="0" lang="en-US" sz="2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Left Arrow 35"/>
          <p:cNvSpPr/>
          <p:nvPr/>
        </p:nvSpPr>
        <p:spPr>
          <a:xfrm rot="16200000">
            <a:off x="5689338" y="3285333"/>
            <a:ext cx="133985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a:ea typeface="+mn-ea"/>
                <a:cs typeface="+mn-cs"/>
              </a:rPr>
              <a:t>I/O</a:t>
            </a:r>
          </a:p>
        </p:txBody>
      </p:sp>
    </p:spTree>
    <p:extLst>
      <p:ext uri="{BB962C8B-B14F-4D97-AF65-F5344CB8AC3E}">
        <p14:creationId xmlns:p14="http://schemas.microsoft.com/office/powerpoint/2010/main" val="296535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90" grpId="0"/>
      <p:bldP spid="72" grpId="0" animBg="1"/>
      <p:bldP spid="83" grpId="0"/>
      <p:bldP spid="20" grpId="0" animBg="1"/>
      <p:bldP spid="21" grpId="0" animBg="1"/>
      <p:bldP spid="23" grpId="0"/>
      <p:bldP spid="24" grpId="0"/>
      <p:bldP spid="53" grpId="0"/>
      <p:bldP spid="53" grpId="1"/>
      <p:bldP spid="35" grpId="0" animBg="1"/>
      <p:bldP spid="36" grpId="0" animBg="1"/>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Why is the </a:t>
            </a:r>
            <a:r>
              <a:rPr lang="en-US" dirty="0" err="1"/>
              <a:t>Subarray</a:t>
            </a:r>
            <a:r>
              <a:rPr lang="en-US" dirty="0"/>
              <a:t> So Slow?</a:t>
            </a:r>
          </a:p>
        </p:txBody>
      </p:sp>
      <p:sp>
        <p:nvSpPr>
          <p:cNvPr id="97" name="Rectangle 96"/>
          <p:cNvSpPr/>
          <p:nvPr/>
        </p:nvSpPr>
        <p:spPr>
          <a:xfrm>
            <a:off x="533400" y="990598"/>
            <a:ext cx="3309853"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a:ea typeface="+mn-ea"/>
                <a:cs typeface="+mn-cs"/>
              </a:rPr>
              <a:t>Subarray</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grpSp>
        <p:nvGrpSpPr>
          <p:cNvPr id="243" name="Group 242"/>
          <p:cNvGrpSpPr/>
          <p:nvPr/>
        </p:nvGrpSpPr>
        <p:grpSpPr>
          <a:xfrm>
            <a:off x="281942" y="1600204"/>
            <a:ext cx="3451858" cy="3200400"/>
            <a:chOff x="281942" y="1828802"/>
            <a:chExt cx="3451858" cy="3200400"/>
          </a:xfrm>
        </p:grpSpPr>
        <p:sp>
          <p:nvSpPr>
            <p:cNvPr id="200" name="Rectangle 199"/>
            <p:cNvSpPr/>
            <p:nvPr/>
          </p:nvSpPr>
          <p:spPr>
            <a:xfrm>
              <a:off x="30583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1" name="Straight Arrow Connector 200"/>
            <p:cNvCxnSpPr>
              <a:stCxn id="200" idx="0"/>
            </p:cNvCxnSpPr>
            <p:nvPr/>
          </p:nvCxnSpPr>
          <p:spPr>
            <a:xfrm flipV="1">
              <a:off x="32412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26011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4" name="Straight Arrow Connector 203"/>
            <p:cNvCxnSpPr>
              <a:stCxn id="203" idx="0"/>
            </p:cNvCxnSpPr>
            <p:nvPr/>
          </p:nvCxnSpPr>
          <p:spPr>
            <a:xfrm flipV="1">
              <a:off x="27840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21439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7" name="Straight Arrow Connector 206"/>
            <p:cNvCxnSpPr>
              <a:stCxn id="206" idx="0"/>
            </p:cNvCxnSpPr>
            <p:nvPr/>
          </p:nvCxnSpPr>
          <p:spPr>
            <a:xfrm flipV="1">
              <a:off x="23268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16867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0" name="Straight Arrow Connector 209"/>
            <p:cNvCxnSpPr>
              <a:stCxn id="209" idx="0"/>
            </p:cNvCxnSpPr>
            <p:nvPr/>
          </p:nvCxnSpPr>
          <p:spPr>
            <a:xfrm flipV="1">
              <a:off x="18696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a:xfrm>
              <a:off x="12295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3" name="Straight Arrow Connector 212"/>
            <p:cNvCxnSpPr>
              <a:stCxn id="212" idx="0"/>
            </p:cNvCxnSpPr>
            <p:nvPr/>
          </p:nvCxnSpPr>
          <p:spPr>
            <a:xfrm flipV="1">
              <a:off x="14124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endCxn id="216" idx="3"/>
            </p:cNvCxnSpPr>
            <p:nvPr/>
          </p:nvCxnSpPr>
          <p:spPr>
            <a:xfrm flipH="1">
              <a:off x="1104900" y="20992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a:off x="739140" y="19163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43"/>
            <p:cNvSpPr/>
            <p:nvPr/>
          </p:nvSpPr>
          <p:spPr>
            <a:xfrm>
              <a:off x="30631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5" name="Oval 244"/>
            <p:cNvSpPr/>
            <p:nvPr/>
          </p:nvSpPr>
          <p:spPr>
            <a:xfrm>
              <a:off x="26059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6" name="Oval 245"/>
            <p:cNvSpPr/>
            <p:nvPr/>
          </p:nvSpPr>
          <p:spPr>
            <a:xfrm>
              <a:off x="21487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7" name="Oval 246"/>
            <p:cNvSpPr/>
            <p:nvPr/>
          </p:nvSpPr>
          <p:spPr>
            <a:xfrm>
              <a:off x="16915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8" name="Oval 247"/>
            <p:cNvSpPr/>
            <p:nvPr/>
          </p:nvSpPr>
          <p:spPr>
            <a:xfrm>
              <a:off x="12343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0" name="Straight Arrow Connector 249"/>
            <p:cNvCxnSpPr>
              <a:endCxn id="251" idx="3"/>
            </p:cNvCxnSpPr>
            <p:nvPr/>
          </p:nvCxnSpPr>
          <p:spPr>
            <a:xfrm flipH="1">
              <a:off x="1104900" y="25564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739140" y="23735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52"/>
            <p:cNvSpPr/>
            <p:nvPr/>
          </p:nvSpPr>
          <p:spPr>
            <a:xfrm>
              <a:off x="30631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26059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5" name="Oval 254"/>
            <p:cNvSpPr/>
            <p:nvPr/>
          </p:nvSpPr>
          <p:spPr>
            <a:xfrm>
              <a:off x="21487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16915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12343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8" name="Straight Arrow Connector 257"/>
            <p:cNvCxnSpPr>
              <a:endCxn id="259" idx="3"/>
            </p:cNvCxnSpPr>
            <p:nvPr/>
          </p:nvCxnSpPr>
          <p:spPr>
            <a:xfrm flipH="1">
              <a:off x="1104900" y="30136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9" name="Rectangle 258"/>
            <p:cNvSpPr/>
            <p:nvPr/>
          </p:nvSpPr>
          <p:spPr>
            <a:xfrm>
              <a:off x="739140" y="28307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1" name="Oval 260"/>
            <p:cNvSpPr/>
            <p:nvPr/>
          </p:nvSpPr>
          <p:spPr>
            <a:xfrm>
              <a:off x="30631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2" name="Oval 261"/>
            <p:cNvSpPr/>
            <p:nvPr/>
          </p:nvSpPr>
          <p:spPr>
            <a:xfrm>
              <a:off x="26059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21487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16915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12343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6" name="Straight Arrow Connector 265"/>
            <p:cNvCxnSpPr>
              <a:endCxn id="267" idx="3"/>
            </p:cNvCxnSpPr>
            <p:nvPr/>
          </p:nvCxnSpPr>
          <p:spPr>
            <a:xfrm flipH="1">
              <a:off x="1104900" y="34708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739140" y="32879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9" name="Oval 268"/>
            <p:cNvSpPr/>
            <p:nvPr/>
          </p:nvSpPr>
          <p:spPr>
            <a:xfrm>
              <a:off x="30631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0" name="Oval 269"/>
            <p:cNvSpPr/>
            <p:nvPr/>
          </p:nvSpPr>
          <p:spPr>
            <a:xfrm>
              <a:off x="26059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1" name="Oval 270"/>
            <p:cNvSpPr/>
            <p:nvPr/>
          </p:nvSpPr>
          <p:spPr>
            <a:xfrm>
              <a:off x="21487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2" name="Oval 271"/>
            <p:cNvSpPr/>
            <p:nvPr/>
          </p:nvSpPr>
          <p:spPr>
            <a:xfrm>
              <a:off x="16915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3" name="Oval 272"/>
            <p:cNvSpPr/>
            <p:nvPr/>
          </p:nvSpPr>
          <p:spPr>
            <a:xfrm>
              <a:off x="12343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4" name="Straight Arrow Connector 273"/>
            <p:cNvCxnSpPr>
              <a:endCxn id="275" idx="3"/>
            </p:cNvCxnSpPr>
            <p:nvPr/>
          </p:nvCxnSpPr>
          <p:spPr>
            <a:xfrm flipH="1">
              <a:off x="1104900" y="39280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5" name="Rectangle 274"/>
            <p:cNvSpPr/>
            <p:nvPr/>
          </p:nvSpPr>
          <p:spPr>
            <a:xfrm>
              <a:off x="739140" y="37451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76"/>
            <p:cNvSpPr/>
            <p:nvPr/>
          </p:nvSpPr>
          <p:spPr>
            <a:xfrm>
              <a:off x="30631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26059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21487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16915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12343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p:cNvSpPr/>
            <p:nvPr/>
          </p:nvSpPr>
          <p:spPr>
            <a:xfrm rot="16200000">
              <a:off x="-624387" y="2827472"/>
              <a:ext cx="2193660" cy="38100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row decoder</a:t>
              </a:r>
            </a:p>
          </p:txBody>
        </p:sp>
        <p:sp>
          <p:nvSpPr>
            <p:cNvPr id="120" name="Rectangle 119"/>
            <p:cNvSpPr/>
            <p:nvPr/>
          </p:nvSpPr>
          <p:spPr>
            <a:xfrm>
              <a:off x="937176" y="4549142"/>
              <a:ext cx="2796624" cy="480060"/>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sense amplifier</a:t>
              </a:r>
            </a:p>
          </p:txBody>
        </p:sp>
      </p:grpSp>
      <p:grpSp>
        <p:nvGrpSpPr>
          <p:cNvPr id="242" name="Group 241"/>
          <p:cNvGrpSpPr/>
          <p:nvPr/>
        </p:nvGrpSpPr>
        <p:grpSpPr>
          <a:xfrm>
            <a:off x="5501640" y="990598"/>
            <a:ext cx="2880359" cy="3337564"/>
            <a:chOff x="5501640" y="1219196"/>
            <a:chExt cx="2880359" cy="3337564"/>
          </a:xfrm>
        </p:grpSpPr>
        <p:sp>
          <p:nvSpPr>
            <p:cNvPr id="179" name="Oval 178"/>
            <p:cNvSpPr/>
            <p:nvPr/>
          </p:nvSpPr>
          <p:spPr>
            <a:xfrm>
              <a:off x="5910346" y="2144960"/>
              <a:ext cx="2052554" cy="2046040"/>
            </a:xfrm>
            <a:prstGeom prst="ellipse">
              <a:avLst/>
            </a:prstGeom>
            <a:solidFill>
              <a:schemeClr val="accent1">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Rectangle 179"/>
            <p:cNvSpPr/>
            <p:nvPr/>
          </p:nvSpPr>
          <p:spPr>
            <a:xfrm>
              <a:off x="5501640" y="191636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1" name="Straight Arrow Connector 180"/>
            <p:cNvCxnSpPr>
              <a:endCxn id="180" idx="3"/>
            </p:cNvCxnSpPr>
            <p:nvPr/>
          </p:nvCxnSpPr>
          <p:spPr>
            <a:xfrm flipH="1">
              <a:off x="5867400" y="2099240"/>
              <a:ext cx="228600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rot="16200000">
              <a:off x="5551083" y="3070878"/>
              <a:ext cx="1142999"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capacitor</a:t>
              </a:r>
            </a:p>
          </p:txBody>
        </p:sp>
        <p:sp>
          <p:nvSpPr>
            <p:cNvPr id="184" name="Rectangle 183"/>
            <p:cNvSpPr/>
            <p:nvPr/>
          </p:nvSpPr>
          <p:spPr>
            <a:xfrm>
              <a:off x="6672346" y="2754560"/>
              <a:ext cx="1295400" cy="37549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access</a:t>
              </a:r>
            </a:p>
          </p:txBody>
        </p:sp>
        <p:sp>
          <p:nvSpPr>
            <p:cNvPr id="185" name="Rectangle 184"/>
            <p:cNvSpPr/>
            <p:nvPr/>
          </p:nvSpPr>
          <p:spPr>
            <a:xfrm>
              <a:off x="6672346" y="2889676"/>
              <a:ext cx="1279459" cy="43147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transistor</a:t>
              </a:r>
            </a:p>
          </p:txBody>
        </p:sp>
        <p:sp>
          <p:nvSpPr>
            <p:cNvPr id="186" name="Rectangle 185"/>
            <p:cNvSpPr/>
            <p:nvPr/>
          </p:nvSpPr>
          <p:spPr>
            <a:xfrm>
              <a:off x="5757946" y="1762156"/>
              <a:ext cx="2064789" cy="32704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Calibri"/>
                  <a:ea typeface="+mn-ea"/>
                  <a:cs typeface="+mn-cs"/>
                </a:rPr>
                <a:t>wordline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87" name="Rectangle 186"/>
            <p:cNvSpPr/>
            <p:nvPr/>
          </p:nvSpPr>
          <p:spPr>
            <a:xfrm rot="16200000">
              <a:off x="7349868" y="3158868"/>
              <a:ext cx="1706594" cy="35766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Calibri"/>
                  <a:ea typeface="+mn-ea"/>
                  <a:cs typeface="+mn-cs"/>
                </a:rPr>
                <a:t>bitline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p:nvPr/>
          </p:nvCxnSpPr>
          <p:spPr>
            <a:xfrm flipV="1">
              <a:off x="8013466" y="1975763"/>
              <a:ext cx="0" cy="2291437"/>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7291581" y="2360845"/>
              <a:ext cx="0" cy="13701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a:off x="7071068" y="2504208"/>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7510546"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7071068" y="2602160"/>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7510546" y="2830760"/>
              <a:ext cx="170121"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6900946" y="2830760"/>
              <a:ext cx="17012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flipV="1">
              <a:off x="7071067"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7291581" y="2099240"/>
              <a:ext cx="1" cy="28296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a:off x="7680667" y="2830760"/>
              <a:ext cx="33279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8" name="Elbow Connector 197"/>
            <p:cNvCxnSpPr/>
            <p:nvPr/>
          </p:nvCxnSpPr>
          <p:spPr>
            <a:xfrm rot="10800000" flipV="1">
              <a:off x="6519946" y="2833142"/>
              <a:ext cx="381001" cy="226217"/>
            </a:xfrm>
            <a:prstGeom prst="bentConnector3">
              <a:avLst>
                <a:gd name="adj1" fmla="val 1006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p:nvPr/>
          </p:nvCxnSpPr>
          <p:spPr>
            <a:xfrm>
              <a:off x="6519945" y="3541133"/>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V="1">
              <a:off x="6519945" y="3059360"/>
              <a:ext cx="0" cy="133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H="1">
              <a:off x="6291347" y="3426484"/>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a:off x="6291347" y="3192960"/>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V="1">
              <a:off x="6519945" y="3426485"/>
              <a:ext cx="0" cy="11464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2" name="Rectangle 221"/>
            <p:cNvSpPr/>
            <p:nvPr/>
          </p:nvSpPr>
          <p:spPr>
            <a:xfrm>
              <a:off x="7830586" y="41910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0" name="Rectangle 229"/>
            <p:cNvSpPr/>
            <p:nvPr/>
          </p:nvSpPr>
          <p:spPr>
            <a:xfrm>
              <a:off x="5501640" y="1219196"/>
              <a:ext cx="252269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Cell</a:t>
              </a:r>
            </a:p>
          </p:txBody>
        </p:sp>
      </p:grpSp>
      <p:grpSp>
        <p:nvGrpSpPr>
          <p:cNvPr id="240" name="Group 239"/>
          <p:cNvGrpSpPr/>
          <p:nvPr/>
        </p:nvGrpSpPr>
        <p:grpSpPr>
          <a:xfrm>
            <a:off x="5072146" y="3962402"/>
            <a:ext cx="3386053" cy="838200"/>
            <a:chOff x="5072146" y="4191000"/>
            <a:chExt cx="3386053" cy="838200"/>
          </a:xfrm>
        </p:grpSpPr>
        <p:sp>
          <p:nvSpPr>
            <p:cNvPr id="234" name="Rectangle 233"/>
            <p:cNvSpPr/>
            <p:nvPr/>
          </p:nvSpPr>
          <p:spPr>
            <a:xfrm>
              <a:off x="5072146" y="4495800"/>
              <a:ext cx="3386053" cy="53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large sense amplifier</a:t>
              </a:r>
            </a:p>
          </p:txBody>
        </p:sp>
        <p:sp>
          <p:nvSpPr>
            <p:cNvPr id="237" name="Rectangle 236"/>
            <p:cNvSpPr/>
            <p:nvPr/>
          </p:nvSpPr>
          <p:spPr>
            <a:xfrm>
              <a:off x="7833610" y="4191000"/>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3" name="Group 132"/>
          <p:cNvGrpSpPr/>
          <p:nvPr/>
        </p:nvGrpSpPr>
        <p:grpSpPr>
          <a:xfrm>
            <a:off x="3048000" y="1474386"/>
            <a:ext cx="1003835" cy="2855580"/>
            <a:chOff x="7338060" y="1622874"/>
            <a:chExt cx="1003835" cy="2855580"/>
          </a:xfrm>
        </p:grpSpPr>
        <p:sp>
          <p:nvSpPr>
            <p:cNvPr id="139" name="Rounded Rectangle 138"/>
            <p:cNvSpPr/>
            <p:nvPr/>
          </p:nvSpPr>
          <p:spPr>
            <a:xfrm rot="16200000">
              <a:off x="6824570" y="2669765"/>
              <a:ext cx="2564215" cy="470434"/>
            </a:xfrm>
            <a:prstGeom prst="roundRect">
              <a:avLst>
                <a:gd name="adj" fmla="val 12383"/>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Calibri"/>
                  <a:ea typeface="+mn-ea"/>
                  <a:cs typeface="Calibri"/>
                </a:rPr>
                <a:t>bitline</a:t>
              </a:r>
              <a:r>
                <a:rPr kumimoji="0" lang="en-US" sz="2400" b="1" i="1" u="none" strike="noStrike" kern="1200" cap="none" spc="0" normalizeH="0" baseline="0" noProof="0" dirty="0">
                  <a:ln>
                    <a:noFill/>
                  </a:ln>
                  <a:solidFill>
                    <a:srgbClr val="FF0000"/>
                  </a:solidFill>
                  <a:effectLst/>
                  <a:uLnTx/>
                  <a:uFillTx/>
                  <a:latin typeface="Calibri"/>
                  <a:ea typeface="+mn-ea"/>
                  <a:cs typeface="Calibri"/>
                </a:rPr>
                <a:t>: 512 cells</a:t>
              </a:r>
            </a:p>
          </p:txBody>
        </p:sp>
        <p:cxnSp>
          <p:nvCxnSpPr>
            <p:cNvPr id="134" name="Straight Arrow Connector 133"/>
            <p:cNvCxnSpPr/>
            <p:nvPr/>
          </p:nvCxnSpPr>
          <p:spPr>
            <a:xfrm>
              <a:off x="7947657" y="1977290"/>
              <a:ext cx="0" cy="1981200"/>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flipV="1">
              <a:off x="7871460" y="189565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7871460" y="3958490"/>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7338060" y="4112694"/>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2" name="Straight Arrow Connector 151"/>
            <p:cNvCxnSpPr>
              <a:stCxn id="151" idx="0"/>
            </p:cNvCxnSpPr>
            <p:nvPr/>
          </p:nvCxnSpPr>
          <p:spPr>
            <a:xfrm flipV="1">
              <a:off x="7520940" y="1748692"/>
              <a:ext cx="4763" cy="2364002"/>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7342823" y="18401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5" name="Oval 154"/>
            <p:cNvSpPr/>
            <p:nvPr/>
          </p:nvSpPr>
          <p:spPr>
            <a:xfrm>
              <a:off x="7342823" y="22973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Oval 155"/>
            <p:cNvSpPr/>
            <p:nvPr/>
          </p:nvSpPr>
          <p:spPr>
            <a:xfrm>
              <a:off x="7342823" y="27545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7" name="Oval 156"/>
            <p:cNvSpPr/>
            <p:nvPr/>
          </p:nvSpPr>
          <p:spPr>
            <a:xfrm>
              <a:off x="7342823" y="32117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8" name="Oval 157"/>
            <p:cNvSpPr/>
            <p:nvPr/>
          </p:nvSpPr>
          <p:spPr>
            <a:xfrm>
              <a:off x="7342823" y="36689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4" name="Group 63"/>
          <p:cNvGrpSpPr/>
          <p:nvPr/>
        </p:nvGrpSpPr>
        <p:grpSpPr>
          <a:xfrm>
            <a:off x="3253742" y="1295404"/>
            <a:ext cx="1242058" cy="565684"/>
            <a:chOff x="3253742" y="1524002"/>
            <a:chExt cx="1242058" cy="565684"/>
          </a:xfrm>
        </p:grpSpPr>
        <p:cxnSp>
          <p:nvCxnSpPr>
            <p:cNvPr id="249" name="Straight Arrow Connector 248"/>
            <p:cNvCxnSpPr/>
            <p:nvPr/>
          </p:nvCxnSpPr>
          <p:spPr>
            <a:xfrm flipH="1">
              <a:off x="3253742" y="1752602"/>
              <a:ext cx="474820" cy="33708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2" name="Rectangle 281"/>
            <p:cNvSpPr/>
            <p:nvPr/>
          </p:nvSpPr>
          <p:spPr>
            <a:xfrm>
              <a:off x="3657598" y="1524002"/>
              <a:ext cx="838202"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cell</a:t>
              </a:r>
            </a:p>
          </p:txBody>
        </p:sp>
        <p:cxnSp>
          <p:nvCxnSpPr>
            <p:cNvPr id="287" name="Straight Arrow Connector 286"/>
            <p:cNvCxnSpPr/>
            <p:nvPr/>
          </p:nvCxnSpPr>
          <p:spPr>
            <a:xfrm flipH="1">
              <a:off x="3728562" y="1752602"/>
              <a:ext cx="8143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88" name="Content Placeholder 2"/>
          <p:cNvSpPr txBox="1">
            <a:spLocks/>
          </p:cNvSpPr>
          <p:nvPr/>
        </p:nvSpPr>
        <p:spPr>
          <a:xfrm>
            <a:off x="381000" y="4953000"/>
            <a:ext cx="83058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Long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006600"/>
                </a:solidFill>
                <a:effectLst/>
                <a:uLnTx/>
                <a:uFillTx/>
                <a:latin typeface="Calibri"/>
                <a:ea typeface="+mn-ea"/>
                <a:cs typeface="+mn-cs"/>
              </a:rPr>
              <a:t>Amortizes sense amplifier cost </a:t>
            </a:r>
            <a:r>
              <a:rPr kumimoji="0" lang="en-US" sz="2800" b="1" i="0" u="none" strike="noStrike" kern="1200" cap="none" spc="0" normalizeH="0" baseline="0" noProof="0" dirty="0">
                <a:ln>
                  <a:noFill/>
                </a:ln>
                <a:solidFill>
                  <a:srgbClr val="006600"/>
                </a:solidFill>
                <a:effectLst/>
                <a:uLnTx/>
                <a:uFillTx/>
                <a:latin typeface="Calibri"/>
                <a:ea typeface="+mn-ea"/>
                <a:cs typeface="+mn-cs"/>
                <a:sym typeface="Wingdings" pitchFamily="2" charset="2"/>
              </a:rPr>
              <a:t> Small area</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Large </a:t>
            </a:r>
            <a:r>
              <a:rPr kumimoji="0" lang="en-US" sz="2800" b="1" i="0" u="none" strike="noStrike" kern="1200" cap="none" spc="0" normalizeH="0" baseline="0" noProof="0" dirty="0" err="1">
                <a:ln>
                  <a:noFill/>
                </a:ln>
                <a:solidFill>
                  <a:srgbClr val="FF0000"/>
                </a:solidFill>
                <a:effectLst/>
                <a:uLnTx/>
                <a:uFillTx/>
                <a:latin typeface="Calibri"/>
                <a:ea typeface="+mn-ea"/>
                <a:cs typeface="+mn-cs"/>
                <a:sym typeface="Wingdings" pitchFamily="2" charset="2"/>
              </a:rPr>
              <a:t>bitline</a:t>
            </a:r>
            <a:r>
              <a:rPr kumimoji="0" lang="en-US" sz="28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 capacitance  High latency &amp; power</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a:p>
            <a:pPr marL="749300" marR="0" lvl="1" indent="-3492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9300" marR="0" lvl="1" indent="-3492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4400" b="1" i="1" u="none" strike="noStrike" kern="1200" cap="none" spc="0" normalizeH="0" baseline="0" noProof="0" dirty="0">
              <a:ln>
                <a:noFill/>
              </a:ln>
              <a:solidFill>
                <a:srgbClr val="1F497D"/>
              </a:solidFill>
              <a:effectLst/>
              <a:uLnTx/>
              <a:uFillTx/>
              <a:latin typeface="Calibri"/>
              <a:ea typeface="+mn-ea"/>
              <a:cs typeface="+mn-cs"/>
            </a:endParaRPr>
          </a:p>
          <a:p>
            <a:pPr marL="746125" marR="0" lvl="1" indent="-346075"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Rectangle 98"/>
          <p:cNvSpPr/>
          <p:nvPr/>
        </p:nvSpPr>
        <p:spPr>
          <a:xfrm rot="16200000">
            <a:off x="7330024" y="2902086"/>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sense amplifier</a:t>
            </a:r>
          </a:p>
        </p:txBody>
      </p:sp>
      <p:cxnSp>
        <p:nvCxnSpPr>
          <p:cNvPr id="100" name="Straight Arrow Connector 99"/>
          <p:cNvCxnSpPr/>
          <p:nvPr/>
        </p:nvCxnSpPr>
        <p:spPr>
          <a:xfrm>
            <a:off x="8001000" y="4157119"/>
            <a:ext cx="579835"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5181600" y="1874524"/>
            <a:ext cx="472082"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rot="16200000">
            <a:off x="3740286" y="2527162"/>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row decoder</a:t>
            </a:r>
          </a:p>
        </p:txBody>
      </p:sp>
    </p:spTree>
    <p:extLst>
      <p:ext uri="{BB962C8B-B14F-4D97-AF65-F5344CB8AC3E}">
        <p14:creationId xmlns:p14="http://schemas.microsoft.com/office/powerpoint/2010/main" val="86262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sp>
        <p:nvSpPr>
          <p:cNvPr id="5" name="Right Arrow 4"/>
          <p:cNvSpPr/>
          <p:nvPr/>
        </p:nvSpPr>
        <p:spPr>
          <a:xfrm>
            <a:off x="3238500" y="21640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97" name="Right Arrow 96"/>
          <p:cNvSpPr/>
          <p:nvPr/>
        </p:nvSpPr>
        <p:spPr>
          <a:xfrm flipH="1">
            <a:off x="3238500" y="35356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Smaller</a:t>
            </a:r>
          </a:p>
        </p:txBody>
      </p:sp>
      <p:grpSp>
        <p:nvGrpSpPr>
          <p:cNvPr id="15" name="Group 14"/>
          <p:cNvGrpSpPr/>
          <p:nvPr/>
        </p:nvGrpSpPr>
        <p:grpSpPr>
          <a:xfrm>
            <a:off x="5867400" y="1066800"/>
            <a:ext cx="2590800" cy="5105400"/>
            <a:chOff x="5867400" y="1066800"/>
            <a:chExt cx="2590800" cy="5105400"/>
          </a:xfrm>
        </p:grpSpPr>
        <p:sp>
          <p:nvSpPr>
            <p:cNvPr id="250" name="Rectangle 249"/>
            <p:cNvSpPr/>
            <p:nvPr/>
          </p:nvSpPr>
          <p:spPr>
            <a:xfrm>
              <a:off x="77066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1" name="Straight Arrow Connector 250"/>
            <p:cNvCxnSpPr>
              <a:stCxn id="250" idx="0"/>
            </p:cNvCxnSpPr>
            <p:nvPr/>
          </p:nvCxnSpPr>
          <p:spPr>
            <a:xfrm flipV="1">
              <a:off x="78895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3" name="Rectangle 252"/>
            <p:cNvSpPr/>
            <p:nvPr/>
          </p:nvSpPr>
          <p:spPr>
            <a:xfrm>
              <a:off x="72494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4" name="Straight Arrow Connector 253"/>
            <p:cNvCxnSpPr>
              <a:stCxn id="253" idx="0"/>
            </p:cNvCxnSpPr>
            <p:nvPr/>
          </p:nvCxnSpPr>
          <p:spPr>
            <a:xfrm flipV="1">
              <a:off x="74323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8" name="Rectangle 257"/>
            <p:cNvSpPr/>
            <p:nvPr/>
          </p:nvSpPr>
          <p:spPr>
            <a:xfrm>
              <a:off x="67922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9" name="Straight Arrow Connector 258"/>
            <p:cNvCxnSpPr>
              <a:stCxn id="258" idx="0"/>
            </p:cNvCxnSpPr>
            <p:nvPr/>
          </p:nvCxnSpPr>
          <p:spPr>
            <a:xfrm flipV="1">
              <a:off x="69751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1" name="Rectangle 260"/>
            <p:cNvSpPr/>
            <p:nvPr/>
          </p:nvSpPr>
          <p:spPr>
            <a:xfrm>
              <a:off x="63350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62" name="Straight Arrow Connector 261"/>
            <p:cNvCxnSpPr>
              <a:stCxn id="261" idx="0"/>
            </p:cNvCxnSpPr>
            <p:nvPr/>
          </p:nvCxnSpPr>
          <p:spPr>
            <a:xfrm flipV="1">
              <a:off x="65179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Oval 275"/>
            <p:cNvSpPr/>
            <p:nvPr/>
          </p:nvSpPr>
          <p:spPr>
            <a:xfrm>
              <a:off x="77114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7" name="Oval 276"/>
            <p:cNvSpPr/>
            <p:nvPr/>
          </p:nvSpPr>
          <p:spPr>
            <a:xfrm>
              <a:off x="72542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67970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63398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77114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72542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2" name="Oval 281"/>
            <p:cNvSpPr/>
            <p:nvPr/>
          </p:nvSpPr>
          <p:spPr>
            <a:xfrm>
              <a:off x="67970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3" name="Oval 282"/>
            <p:cNvSpPr/>
            <p:nvPr/>
          </p:nvSpPr>
          <p:spPr>
            <a:xfrm>
              <a:off x="63398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8" name="Rectangle 317"/>
            <p:cNvSpPr/>
            <p:nvPr/>
          </p:nvSpPr>
          <p:spPr>
            <a:xfrm>
              <a:off x="77066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19" name="Straight Arrow Connector 318"/>
            <p:cNvCxnSpPr>
              <a:stCxn id="318" idx="0"/>
            </p:cNvCxnSpPr>
            <p:nvPr/>
          </p:nvCxnSpPr>
          <p:spPr>
            <a:xfrm flipV="1">
              <a:off x="78895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0" name="Rectangle 319"/>
            <p:cNvSpPr/>
            <p:nvPr/>
          </p:nvSpPr>
          <p:spPr>
            <a:xfrm>
              <a:off x="72494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1" name="Straight Arrow Connector 320"/>
            <p:cNvCxnSpPr>
              <a:stCxn id="320" idx="0"/>
            </p:cNvCxnSpPr>
            <p:nvPr/>
          </p:nvCxnSpPr>
          <p:spPr>
            <a:xfrm flipV="1">
              <a:off x="74323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2" name="Rectangle 321"/>
            <p:cNvSpPr/>
            <p:nvPr/>
          </p:nvSpPr>
          <p:spPr>
            <a:xfrm>
              <a:off x="67922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4" name="Straight Arrow Connector 323"/>
            <p:cNvCxnSpPr>
              <a:stCxn id="322" idx="0"/>
            </p:cNvCxnSpPr>
            <p:nvPr/>
          </p:nvCxnSpPr>
          <p:spPr>
            <a:xfrm flipV="1">
              <a:off x="69751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5" name="Rectangle 324"/>
            <p:cNvSpPr/>
            <p:nvPr/>
          </p:nvSpPr>
          <p:spPr>
            <a:xfrm>
              <a:off x="63350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6" name="Straight Arrow Connector 325"/>
            <p:cNvCxnSpPr>
              <a:stCxn id="325" idx="0"/>
            </p:cNvCxnSpPr>
            <p:nvPr/>
          </p:nvCxnSpPr>
          <p:spPr>
            <a:xfrm flipV="1">
              <a:off x="65179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77114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8" name="Oval 327"/>
            <p:cNvSpPr/>
            <p:nvPr/>
          </p:nvSpPr>
          <p:spPr>
            <a:xfrm>
              <a:off x="72542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9" name="Oval 328"/>
            <p:cNvSpPr/>
            <p:nvPr/>
          </p:nvSpPr>
          <p:spPr>
            <a:xfrm>
              <a:off x="67970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0" name="Oval 329"/>
            <p:cNvSpPr/>
            <p:nvPr/>
          </p:nvSpPr>
          <p:spPr>
            <a:xfrm>
              <a:off x="63398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1" name="Oval 330"/>
            <p:cNvSpPr/>
            <p:nvPr/>
          </p:nvSpPr>
          <p:spPr>
            <a:xfrm>
              <a:off x="77114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2" name="Oval 331"/>
            <p:cNvSpPr/>
            <p:nvPr/>
          </p:nvSpPr>
          <p:spPr>
            <a:xfrm>
              <a:off x="72542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3" name="Oval 332"/>
            <p:cNvSpPr/>
            <p:nvPr/>
          </p:nvSpPr>
          <p:spPr>
            <a:xfrm>
              <a:off x="67970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4" name="Oval 333"/>
            <p:cNvSpPr/>
            <p:nvPr/>
          </p:nvSpPr>
          <p:spPr>
            <a:xfrm>
              <a:off x="63398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Rounded Rectangle 147"/>
            <p:cNvSpPr/>
            <p:nvPr/>
          </p:nvSpPr>
          <p:spPr>
            <a:xfrm>
              <a:off x="5867400" y="10668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Calibri"/>
                </a:rPr>
                <a:t>Short </a:t>
              </a:r>
              <a:r>
                <a:rPr kumimoji="0" lang="en-US" sz="36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380" name="Rectangle 379"/>
            <p:cNvSpPr/>
            <p:nvPr/>
          </p:nvSpPr>
          <p:spPr>
            <a:xfrm>
              <a:off x="7696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1" name="Straight Arrow Connector 380"/>
            <p:cNvCxnSpPr>
              <a:stCxn id="380" idx="0"/>
            </p:cNvCxnSpPr>
            <p:nvPr/>
          </p:nvCxnSpPr>
          <p:spPr>
            <a:xfrm flipV="1">
              <a:off x="78790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2" name="Rectangle 381"/>
            <p:cNvSpPr/>
            <p:nvPr/>
          </p:nvSpPr>
          <p:spPr>
            <a:xfrm>
              <a:off x="72390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3" name="Straight Arrow Connector 382"/>
            <p:cNvCxnSpPr>
              <a:stCxn id="382" idx="0"/>
            </p:cNvCxnSpPr>
            <p:nvPr/>
          </p:nvCxnSpPr>
          <p:spPr>
            <a:xfrm flipV="1">
              <a:off x="74218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6781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5" name="Straight Arrow Connector 384"/>
            <p:cNvCxnSpPr>
              <a:stCxn id="384" idx="0"/>
            </p:cNvCxnSpPr>
            <p:nvPr/>
          </p:nvCxnSpPr>
          <p:spPr>
            <a:xfrm flipV="1">
              <a:off x="69646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6" name="Rectangle 385"/>
            <p:cNvSpPr/>
            <p:nvPr/>
          </p:nvSpPr>
          <p:spPr>
            <a:xfrm>
              <a:off x="6324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7" name="Straight Arrow Connector 386"/>
            <p:cNvCxnSpPr>
              <a:stCxn id="386" idx="0"/>
            </p:cNvCxnSpPr>
            <p:nvPr/>
          </p:nvCxnSpPr>
          <p:spPr>
            <a:xfrm flipV="1">
              <a:off x="65074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8" name="Oval 387"/>
            <p:cNvSpPr/>
            <p:nvPr/>
          </p:nvSpPr>
          <p:spPr>
            <a:xfrm>
              <a:off x="7700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9" name="Oval 388"/>
            <p:cNvSpPr/>
            <p:nvPr/>
          </p:nvSpPr>
          <p:spPr>
            <a:xfrm>
              <a:off x="72437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0" name="Oval 389"/>
            <p:cNvSpPr/>
            <p:nvPr/>
          </p:nvSpPr>
          <p:spPr>
            <a:xfrm>
              <a:off x="6786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1" name="Oval 390"/>
            <p:cNvSpPr/>
            <p:nvPr/>
          </p:nvSpPr>
          <p:spPr>
            <a:xfrm>
              <a:off x="6329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2" name="Oval 391"/>
            <p:cNvSpPr/>
            <p:nvPr/>
          </p:nvSpPr>
          <p:spPr>
            <a:xfrm>
              <a:off x="7700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3" name="Oval 392"/>
            <p:cNvSpPr/>
            <p:nvPr/>
          </p:nvSpPr>
          <p:spPr>
            <a:xfrm>
              <a:off x="72437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4" name="Oval 393"/>
            <p:cNvSpPr/>
            <p:nvPr/>
          </p:nvSpPr>
          <p:spPr>
            <a:xfrm>
              <a:off x="6786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5" name="Oval 394"/>
            <p:cNvSpPr/>
            <p:nvPr/>
          </p:nvSpPr>
          <p:spPr>
            <a:xfrm>
              <a:off x="6329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13"/>
          <p:cNvGrpSpPr/>
          <p:nvPr/>
        </p:nvGrpSpPr>
        <p:grpSpPr>
          <a:xfrm>
            <a:off x="495300" y="1066800"/>
            <a:ext cx="2514600" cy="5105400"/>
            <a:chOff x="495300" y="1066800"/>
            <a:chExt cx="2514600" cy="5105400"/>
          </a:xfrm>
        </p:grpSpPr>
        <p:sp>
          <p:nvSpPr>
            <p:cNvPr id="131" name="Rounded Rectangle 130"/>
            <p:cNvSpPr/>
            <p:nvPr/>
          </p:nvSpPr>
          <p:spPr>
            <a:xfrm>
              <a:off x="495300" y="10668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Calibri"/>
                </a:rPr>
                <a:t>Long </a:t>
              </a:r>
              <a:r>
                <a:rPr kumimoji="0" lang="en-US" sz="36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83" name="Rectangle 182"/>
            <p:cNvSpPr/>
            <p:nvPr/>
          </p:nvSpPr>
          <p:spPr>
            <a:xfrm>
              <a:off x="2209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4" name="Straight Arrow Connector 183"/>
            <p:cNvCxnSpPr>
              <a:stCxn id="183" idx="0"/>
            </p:cNvCxnSpPr>
            <p:nvPr/>
          </p:nvCxnSpPr>
          <p:spPr>
            <a:xfrm flipV="1">
              <a:off x="23926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1752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7" name="Straight Arrow Connector 186"/>
            <p:cNvCxnSpPr>
              <a:stCxn id="186" idx="0"/>
            </p:cNvCxnSpPr>
            <p:nvPr/>
          </p:nvCxnSpPr>
          <p:spPr>
            <a:xfrm flipV="1">
              <a:off x="19354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12954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0" name="Straight Arrow Connector 189"/>
            <p:cNvCxnSpPr>
              <a:stCxn id="189" idx="0"/>
            </p:cNvCxnSpPr>
            <p:nvPr/>
          </p:nvCxnSpPr>
          <p:spPr>
            <a:xfrm flipV="1">
              <a:off x="14782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838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3" name="Straight Arrow Connector 192"/>
            <p:cNvCxnSpPr>
              <a:stCxn id="192" idx="0"/>
            </p:cNvCxnSpPr>
            <p:nvPr/>
          </p:nvCxnSpPr>
          <p:spPr>
            <a:xfrm flipV="1">
              <a:off x="10210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7" name="Oval 206"/>
            <p:cNvSpPr/>
            <p:nvPr/>
          </p:nvSpPr>
          <p:spPr>
            <a:xfrm>
              <a:off x="22145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8" name="Oval 207"/>
            <p:cNvSpPr/>
            <p:nvPr/>
          </p:nvSpPr>
          <p:spPr>
            <a:xfrm>
              <a:off x="17573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9" name="Oval 208"/>
            <p:cNvSpPr/>
            <p:nvPr/>
          </p:nvSpPr>
          <p:spPr>
            <a:xfrm>
              <a:off x="13001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0" name="Oval 209"/>
            <p:cNvSpPr/>
            <p:nvPr/>
          </p:nvSpPr>
          <p:spPr>
            <a:xfrm>
              <a:off x="8429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5" name="Oval 214"/>
            <p:cNvSpPr/>
            <p:nvPr/>
          </p:nvSpPr>
          <p:spPr>
            <a:xfrm>
              <a:off x="22145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6" name="Oval 215"/>
            <p:cNvSpPr/>
            <p:nvPr/>
          </p:nvSpPr>
          <p:spPr>
            <a:xfrm>
              <a:off x="17573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Oval 216"/>
            <p:cNvSpPr/>
            <p:nvPr/>
          </p:nvSpPr>
          <p:spPr>
            <a:xfrm>
              <a:off x="13001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Oval 217"/>
            <p:cNvSpPr/>
            <p:nvPr/>
          </p:nvSpPr>
          <p:spPr>
            <a:xfrm>
              <a:off x="8429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Oval 222"/>
            <p:cNvSpPr/>
            <p:nvPr/>
          </p:nvSpPr>
          <p:spPr>
            <a:xfrm>
              <a:off x="2214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4" name="Oval 223"/>
            <p:cNvSpPr/>
            <p:nvPr/>
          </p:nvSpPr>
          <p:spPr>
            <a:xfrm>
              <a:off x="1757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Oval 224"/>
            <p:cNvSpPr/>
            <p:nvPr/>
          </p:nvSpPr>
          <p:spPr>
            <a:xfrm>
              <a:off x="13001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6" name="Oval 225"/>
            <p:cNvSpPr/>
            <p:nvPr/>
          </p:nvSpPr>
          <p:spPr>
            <a:xfrm>
              <a:off x="842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1" name="Oval 230"/>
            <p:cNvSpPr/>
            <p:nvPr/>
          </p:nvSpPr>
          <p:spPr>
            <a:xfrm>
              <a:off x="2214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2" name="Oval 231"/>
            <p:cNvSpPr/>
            <p:nvPr/>
          </p:nvSpPr>
          <p:spPr>
            <a:xfrm>
              <a:off x="1757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3" name="Oval 232"/>
            <p:cNvSpPr/>
            <p:nvPr/>
          </p:nvSpPr>
          <p:spPr>
            <a:xfrm>
              <a:off x="13001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4" name="Oval 233"/>
            <p:cNvSpPr/>
            <p:nvPr/>
          </p:nvSpPr>
          <p:spPr>
            <a:xfrm>
              <a:off x="842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6" name="Oval 395"/>
            <p:cNvSpPr/>
            <p:nvPr/>
          </p:nvSpPr>
          <p:spPr>
            <a:xfrm>
              <a:off x="22098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7" name="Oval 396"/>
            <p:cNvSpPr/>
            <p:nvPr/>
          </p:nvSpPr>
          <p:spPr>
            <a:xfrm>
              <a:off x="17526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8" name="Oval 397"/>
            <p:cNvSpPr/>
            <p:nvPr/>
          </p:nvSpPr>
          <p:spPr>
            <a:xfrm>
              <a:off x="12954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9" name="Oval 398"/>
            <p:cNvSpPr/>
            <p:nvPr/>
          </p:nvSpPr>
          <p:spPr>
            <a:xfrm>
              <a:off x="8382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0" name="Oval 399"/>
            <p:cNvSpPr/>
            <p:nvPr/>
          </p:nvSpPr>
          <p:spPr>
            <a:xfrm>
              <a:off x="22098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1" name="Oval 400"/>
            <p:cNvSpPr/>
            <p:nvPr/>
          </p:nvSpPr>
          <p:spPr>
            <a:xfrm>
              <a:off x="17526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2" name="Oval 401"/>
            <p:cNvSpPr/>
            <p:nvPr/>
          </p:nvSpPr>
          <p:spPr>
            <a:xfrm>
              <a:off x="12954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3" name="Oval 402"/>
            <p:cNvSpPr/>
            <p:nvPr/>
          </p:nvSpPr>
          <p:spPr>
            <a:xfrm>
              <a:off x="8382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4" name="Content Placeholder 2"/>
          <p:cNvSpPr txBox="1">
            <a:spLocks/>
          </p:cNvSpPr>
          <p:nvPr/>
        </p:nvSpPr>
        <p:spPr>
          <a:xfrm>
            <a:off x="457200" y="4953000"/>
            <a:ext cx="8001000" cy="648602"/>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srgbClr val="FFFF00"/>
                </a:solidFill>
                <a:effectLst/>
                <a:uLnTx/>
                <a:uFillTx/>
                <a:latin typeface="Calibri"/>
                <a:ea typeface="+mn-ea"/>
                <a:cs typeface="+mn-cs"/>
              </a:rPr>
              <a:t>Trade-Off: Area vs. Latency</a:t>
            </a:r>
          </a:p>
        </p:txBody>
      </p:sp>
    </p:spTree>
    <p:extLst>
      <p:ext uri="{BB962C8B-B14F-4D97-AF65-F5344CB8AC3E}">
        <p14:creationId xmlns:p14="http://schemas.microsoft.com/office/powerpoint/2010/main" val="428168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7" grpId="0" animBg="1"/>
      <p:bldP spid="404" grpId="0" animBg="1"/>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32</a:t>
            </a:r>
          </a:p>
        </p:txBody>
      </p:sp>
      <p:sp>
        <p:nvSpPr>
          <p:cNvPr id="36" name="TextBox 35"/>
          <p:cNvSpPr txBox="1"/>
          <p:nvPr/>
        </p:nvSpPr>
        <p:spPr>
          <a:xfrm>
            <a:off x="3581400" y="3124200"/>
            <a:ext cx="838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BBB59">
                    <a:lumMod val="75000"/>
                  </a:srgbClr>
                </a:solidFill>
                <a:effectLst/>
                <a:uLnTx/>
                <a:uFillTx/>
                <a:latin typeface="Calibri"/>
                <a:ea typeface="+mn-ea"/>
                <a:cs typeface="+mn-cs"/>
              </a:rPr>
              <a:t>128</a:t>
            </a:r>
          </a:p>
        </p:txBody>
      </p:sp>
      <p:sp>
        <p:nvSpPr>
          <p:cNvPr id="37" name="TextBox 36"/>
          <p:cNvSpPr txBox="1"/>
          <p:nvPr/>
        </p:nvSpPr>
        <p:spPr>
          <a:xfrm>
            <a:off x="4572000" y="365760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256</a:t>
            </a:r>
          </a:p>
        </p:txBody>
      </p:sp>
      <p:sp>
        <p:nvSpPr>
          <p:cNvPr id="38" name="TextBox 37"/>
          <p:cNvSpPr txBox="1"/>
          <p:nvPr/>
        </p:nvSpPr>
        <p:spPr>
          <a:xfrm>
            <a:off x="6019800" y="3757990"/>
            <a:ext cx="2895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504D"/>
                </a:solidFill>
                <a:effectLst/>
                <a:uLnTx/>
                <a:uFillTx/>
                <a:latin typeface="Calibri"/>
                <a:ea typeface="+mn-ea"/>
                <a:cs typeface="+mn-cs"/>
              </a:rPr>
              <a:t>512 cells/</a:t>
            </a:r>
            <a:r>
              <a:rPr kumimoji="0" lang="en-US" sz="2800" b="1" i="0" u="none" strike="noStrike" kern="1200" cap="none" spc="0" normalizeH="0" baseline="0" noProof="0" dirty="0" err="1">
                <a:ln>
                  <a:noFill/>
                </a:ln>
                <a:solidFill>
                  <a:srgbClr val="C0504D"/>
                </a:solidFill>
                <a:effectLst/>
                <a:uLnTx/>
                <a:uFillTx/>
                <a:latin typeface="Calibri"/>
                <a:ea typeface="+mn-ea"/>
                <a:cs typeface="+mn-cs"/>
              </a:rPr>
              <a:t>bitline</a:t>
            </a:r>
            <a:endParaRPr kumimoji="0" lang="en-US" sz="2800" b="1" i="0" u="none" strike="noStrike" kern="1200" cap="none" spc="0" normalizeH="0" baseline="0" noProof="0" dirty="0">
              <a:ln>
                <a:noFill/>
              </a:ln>
              <a:solidFill>
                <a:srgbClr val="C0504D"/>
              </a:solidFill>
              <a:effectLst/>
              <a:uLnTx/>
              <a:uFillTx/>
              <a:latin typeface="Calibri"/>
              <a:ea typeface="+mn-ea"/>
              <a:cs typeface="+mn-cs"/>
            </a:endParaRPr>
          </a:p>
        </p:txBody>
      </p:sp>
      <p:sp>
        <p:nvSpPr>
          <p:cNvPr id="40" name="Rounded Rectangular Callout 39"/>
          <p:cNvSpPr/>
          <p:nvPr/>
        </p:nvSpPr>
        <p:spPr>
          <a:xfrm>
            <a:off x="6705600" y="2133600"/>
            <a:ext cx="1828800" cy="1061055"/>
          </a:xfrm>
          <a:prstGeom prst="wedgeRoundRectCallout">
            <a:avLst>
              <a:gd name="adj1" fmla="val -51805"/>
              <a:gd name="adj2" fmla="val 9935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Commodity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Long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12" name="Rounded Rectangular Callout 11"/>
          <p:cNvSpPr/>
          <p:nvPr/>
        </p:nvSpPr>
        <p:spPr>
          <a:xfrm>
            <a:off x="4495800" y="1905000"/>
            <a:ext cx="1981200" cy="838200"/>
          </a:xfrm>
          <a:prstGeom prst="wedgeRoundRectCallout">
            <a:avLst>
              <a:gd name="adj1" fmla="val -47531"/>
              <a:gd name="adj2" fmla="val 98151"/>
              <a:gd name="adj3" fmla="val 16667"/>
            </a:avLst>
          </a:prstGeom>
          <a:solidFill>
            <a:schemeClr val="accent3">
              <a:lumMod val="75000"/>
            </a:schemeClr>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Fancy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Short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p:cNvGrpSpPr/>
          <p:nvPr/>
        </p:nvGrpSpPr>
        <p:grpSpPr>
          <a:xfrm>
            <a:off x="1760146" y="3533003"/>
            <a:ext cx="1530690" cy="1238005"/>
            <a:chOff x="1760146" y="3533003"/>
            <a:chExt cx="1530690" cy="1238005"/>
          </a:xfrm>
        </p:grpSpPr>
        <p:sp>
          <p:nvSpPr>
            <p:cNvPr id="13" name="Left Arrow 12"/>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p:cNvSpPr txBox="1"/>
            <p:nvPr/>
          </p:nvSpPr>
          <p:spPr>
            <a:xfrm rot="18932207">
              <a:off x="1798404" y="3826557"/>
              <a:ext cx="149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GOAL</a:t>
              </a:r>
            </a:p>
          </p:txBody>
        </p:sp>
      </p:grpSp>
    </p:spTree>
    <p:extLst>
      <p:ext uri="{BB962C8B-B14F-4D97-AF65-F5344CB8AC3E}">
        <p14:creationId xmlns:p14="http://schemas.microsoft.com/office/powerpoint/2010/main" val="68546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6" grpId="0"/>
      <p:bldP spid="37" grpId="0"/>
      <p:bldP spid="38" grpId="0"/>
      <p:bldP spid="40" grpId="0" animBg="1"/>
      <p:bldP spid="7" grpId="0" animBg="1"/>
      <p:bldP spid="41" grpId="0" animBg="1"/>
      <p:bldP spid="12"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p:cNvGrpSpPr/>
          <p:nvPr/>
        </p:nvGrpSpPr>
        <p:grpSpPr>
          <a:xfrm>
            <a:off x="5867400" y="914400"/>
            <a:ext cx="2590800" cy="5486400"/>
            <a:chOff x="5867400" y="762000"/>
            <a:chExt cx="2590800" cy="54864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867400" y="7620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a:rPr>
                <a:t>Short </a:t>
              </a:r>
              <a:r>
                <a:rPr kumimoji="0" lang="en-US" sz="32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Calibri"/>
              </a:endParaRPr>
            </a:p>
          </p:txBody>
        </p:sp>
      </p:grpSp>
      <p:sp>
        <p:nvSpPr>
          <p:cNvPr id="483"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a:ln>
                  <a:noFill/>
                </a:ln>
                <a:solidFill>
                  <a:srgbClr val="008000"/>
                </a:solidFill>
                <a:effectLst/>
                <a:uLnTx/>
                <a:uFillTx/>
                <a:latin typeface="Calibri"/>
                <a:ea typeface="+mn-ea"/>
                <a:cs typeface="+mn-cs"/>
              </a:rPr>
              <a:t>Low Latency </a:t>
            </a:r>
          </a:p>
        </p:txBody>
      </p:sp>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grpSp>
        <p:nvGrpSpPr>
          <p:cNvPr id="148" name="Group 147"/>
          <p:cNvGrpSpPr/>
          <p:nvPr/>
        </p:nvGrpSpPr>
        <p:grpSpPr>
          <a:xfrm>
            <a:off x="495300" y="914400"/>
            <a:ext cx="2514600" cy="5486400"/>
            <a:chOff x="495300" y="762000"/>
            <a:chExt cx="2514600" cy="5486400"/>
          </a:xfrm>
        </p:grpSpPr>
        <p:sp>
          <p:nvSpPr>
            <p:cNvPr id="149" name="Rounded Rectangle 148"/>
            <p:cNvSpPr/>
            <p:nvPr/>
          </p:nvSpPr>
          <p:spPr>
            <a:xfrm>
              <a:off x="495300" y="7620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a:rPr>
                <a:t>Long </a:t>
              </a:r>
              <a:r>
                <a:rPr kumimoji="0" lang="en-US" sz="32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8" name="Content Placeholder 2"/>
          <p:cNvSpPr txBox="1">
            <a:spLocks/>
          </p:cNvSpPr>
          <p:nvPr/>
        </p:nvSpPr>
        <p:spPr>
          <a:xfrm>
            <a:off x="457200" y="16154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sp>
        <p:nvSpPr>
          <p:cNvPr id="269" name="Rounded Rectangle 268"/>
          <p:cNvSpPr/>
          <p:nvPr/>
        </p:nvSpPr>
        <p:spPr>
          <a:xfrm>
            <a:off x="4572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sp>
        <p:nvSpPr>
          <p:cNvPr id="274"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75" name="Rounded Rectangle 274"/>
          <p:cNvSpPr/>
          <p:nvPr/>
        </p:nvSpPr>
        <p:spPr>
          <a:xfrm>
            <a:off x="58674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Short </a:t>
            </a:r>
            <a:r>
              <a:rPr kumimoji="0" lang="en-US" sz="3200" b="1" i="0" u="none" strike="noStrike" kern="1200" cap="none" spc="0" normalizeH="0" baseline="0" noProof="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a:ln>
                <a:noFill/>
              </a:ln>
              <a:solidFill>
                <a:srgbClr val="FFFF00"/>
              </a:solidFill>
              <a:effectLst/>
              <a:uLnTx/>
              <a:uFillTx/>
              <a:latin typeface="Calibri"/>
              <a:ea typeface="+mn-ea"/>
              <a:cs typeface="Calibri"/>
            </a:endParaRP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Our Proposal</a:t>
            </a:r>
          </a:p>
        </p:txBody>
      </p:sp>
      <p:grpSp>
        <p:nvGrpSpPr>
          <p:cNvPr id="3" name="Group 2"/>
          <p:cNvGrpSpPr/>
          <p:nvPr/>
        </p:nvGrpSpPr>
        <p:grpSpPr>
          <a:xfrm>
            <a:off x="838200" y="33528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2" name="Content Placeholder 2"/>
          <p:cNvSpPr txBox="1">
            <a:spLocks/>
          </p:cNvSpPr>
          <p:nvPr/>
        </p:nvSpPr>
        <p:spPr>
          <a:xfrm>
            <a:off x="457200"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grpSp>
        <p:nvGrpSpPr>
          <p:cNvPr id="433" name="Group 432"/>
          <p:cNvGrpSpPr/>
          <p:nvPr/>
        </p:nvGrpSpPr>
        <p:grpSpPr>
          <a:xfrm>
            <a:off x="3579177" y="3368676"/>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4" name="Group 183"/>
          <p:cNvGrpSpPr/>
          <p:nvPr/>
        </p:nvGrpSpPr>
        <p:grpSpPr>
          <a:xfrm>
            <a:off x="3946525" y="4953000"/>
            <a:ext cx="3756147" cy="1463675"/>
            <a:chOff x="3946525" y="4800600"/>
            <a:chExt cx="3756147" cy="1463675"/>
          </a:xfrm>
        </p:grpSpPr>
        <p:cxnSp>
          <p:nvCxnSpPr>
            <p:cNvPr id="186" name="Straight Arrow Connector 185"/>
            <p:cNvCxnSpPr/>
            <p:nvPr/>
          </p:nvCxnSpPr>
          <p:spPr>
            <a:xfrm flipH="1">
              <a:off x="5382876" y="4800600"/>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H="1">
              <a:off x="5374409" y="5555673"/>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5852006" y="4832351"/>
              <a:ext cx="1" cy="715009"/>
            </a:xfrm>
            <a:prstGeom prst="straightConnector1">
              <a:avLst/>
            </a:prstGeom>
            <a:ln w="508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90" name="Content Placeholder 2"/>
            <p:cNvSpPr txBox="1">
              <a:spLocks/>
            </p:cNvSpPr>
            <p:nvPr/>
          </p:nvSpPr>
          <p:spPr>
            <a:xfrm>
              <a:off x="3946525" y="5654675"/>
              <a:ext cx="3756147" cy="6096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Short </a:t>
              </a:r>
              <a:r>
                <a:rPr kumimoji="0" lang="en-US" sz="3200" b="1" i="1" u="none" strike="noStrike" kern="1200" cap="none" spc="0" normalizeH="0" baseline="0" noProof="0" dirty="0" err="1">
                  <a:ln>
                    <a:noFill/>
                  </a:ln>
                  <a:solidFill>
                    <a:srgbClr val="FFFF66"/>
                  </a:solidFill>
                  <a:effectLst/>
                  <a:uLnTx/>
                  <a:uFillTx/>
                  <a:latin typeface="Calibri"/>
                  <a:ea typeface="+mn-ea"/>
                  <a:cs typeface="+mn-cs"/>
                </a:rPr>
                <a:t>Bitline</a:t>
              </a:r>
              <a:r>
                <a:rPr kumimoji="0" lang="en-US" sz="3200" b="1" i="1" u="none" strike="noStrike" kern="1200" cap="none" spc="0" normalizeH="0" baseline="0" noProof="0" dirty="0">
                  <a:ln>
                    <a:noFill/>
                  </a:ln>
                  <a:solidFill>
                    <a:srgbClr val="FFFF66"/>
                  </a:solidFill>
                  <a:effectLst/>
                  <a:uLnTx/>
                  <a:uFillTx/>
                  <a:latin typeface="Calibri"/>
                  <a:ea typeface="+mn-ea"/>
                  <a:cs typeface="+mn-cs"/>
                </a:rPr>
                <a:t> </a:t>
              </a:r>
              <a:r>
                <a:rPr kumimoji="0" lang="en-US" sz="3200" b="1" i="1" u="none" strike="noStrike" kern="1200" cap="none" spc="0" normalizeH="0" baseline="0" noProof="0" dirty="0">
                  <a:ln>
                    <a:noFill/>
                  </a:ln>
                  <a:solidFill>
                    <a:srgbClr val="FFFF66"/>
                  </a:solidFill>
                  <a:effectLst/>
                  <a:uLnTx/>
                  <a:uFillTx/>
                  <a:latin typeface="Calibri"/>
                  <a:ea typeface="+mn-ea"/>
                  <a:cs typeface="+mn-cs"/>
                  <a:sym typeface="Wingdings"/>
                </a:rPr>
                <a:t> </a:t>
              </a:r>
              <a:r>
                <a:rPr kumimoji="0" lang="en-US" sz="3200" b="1" i="1" u="none" strike="noStrike" kern="1200" cap="none" spc="0" normalizeH="0" baseline="0" noProof="0" dirty="0">
                  <a:ln>
                    <a:noFill/>
                  </a:ln>
                  <a:solidFill>
                    <a:srgbClr val="FFFF66"/>
                  </a:solidFill>
                  <a:effectLst/>
                  <a:uLnTx/>
                  <a:uFillTx/>
                  <a:latin typeface="Calibri"/>
                  <a:ea typeface="+mn-ea"/>
                  <a:cs typeface="+mn-cs"/>
                </a:rPr>
                <a:t>Fast</a:t>
              </a:r>
            </a:p>
          </p:txBody>
        </p:sp>
      </p:grpSp>
      <p:grpSp>
        <p:nvGrpSpPr>
          <p:cNvPr id="19" name="Group 18"/>
          <p:cNvGrpSpPr/>
          <p:nvPr/>
        </p:nvGrpSpPr>
        <p:grpSpPr>
          <a:xfrm>
            <a:off x="182880" y="4404206"/>
            <a:ext cx="5303520" cy="1845998"/>
            <a:chOff x="182880" y="4251806"/>
            <a:chExt cx="5303520" cy="1845998"/>
          </a:xfrm>
        </p:grpSpPr>
        <p:sp>
          <p:nvSpPr>
            <p:cNvPr id="192" name="Oval 191"/>
            <p:cNvSpPr/>
            <p:nvPr/>
          </p:nvSpPr>
          <p:spPr>
            <a:xfrm>
              <a:off x="3352800" y="4251806"/>
              <a:ext cx="21336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p:cNvGrpSpPr/>
            <p:nvPr/>
          </p:nvGrpSpPr>
          <p:grpSpPr>
            <a:xfrm>
              <a:off x="182880" y="4594706"/>
              <a:ext cx="3169920" cy="1503098"/>
              <a:chOff x="182880" y="4594706"/>
              <a:chExt cx="3169920" cy="1503098"/>
            </a:xfrm>
          </p:grpSpPr>
          <p:cxnSp>
            <p:nvCxnSpPr>
              <p:cNvPr id="193" name="Straight Arrow Connector 192"/>
              <p:cNvCxnSpPr>
                <a:endCxn id="192" idx="2"/>
              </p:cNvCxnSpPr>
              <p:nvPr/>
            </p:nvCxnSpPr>
            <p:spPr>
              <a:xfrm flipV="1">
                <a:off x="2580323" y="4594706"/>
                <a:ext cx="772477" cy="556108"/>
              </a:xfrm>
              <a:prstGeom prst="straightConnector1">
                <a:avLst/>
              </a:prstGeom>
              <a:ln w="50800">
                <a:solidFill>
                  <a:srgbClr val="FF0000"/>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99" name="Content Placeholder 2"/>
              <p:cNvSpPr txBox="1">
                <a:spLocks/>
              </p:cNvSpPr>
              <p:nvPr/>
            </p:nvSpPr>
            <p:spPr>
              <a:xfrm>
                <a:off x="182880" y="5031004"/>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Need Isolation</a:t>
                </a:r>
              </a:p>
            </p:txBody>
          </p:sp>
        </p:grpSp>
      </p:grpSp>
      <p:sp>
        <p:nvSpPr>
          <p:cNvPr id="207" name="Content Placeholder 2"/>
          <p:cNvSpPr txBox="1">
            <a:spLocks/>
          </p:cNvSpPr>
          <p:nvPr/>
        </p:nvSpPr>
        <p:spPr>
          <a:xfrm>
            <a:off x="2895600" y="5181600"/>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Add Isolation Transistors</a:t>
            </a:r>
          </a:p>
        </p:txBody>
      </p:sp>
      <p:sp>
        <p:nvSpPr>
          <p:cNvPr id="200" name="Content Placeholder 2"/>
          <p:cNvSpPr txBox="1">
            <a:spLocks/>
          </p:cNvSpPr>
          <p:nvPr/>
        </p:nvSpPr>
        <p:spPr>
          <a:xfrm>
            <a:off x="4572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High Latency</a:t>
            </a:r>
          </a:p>
        </p:txBody>
      </p:sp>
      <p:sp>
        <p:nvSpPr>
          <p:cNvPr id="201" name="Content Placeholder 2"/>
          <p:cNvSpPr txBox="1">
            <a:spLocks/>
          </p:cNvSpPr>
          <p:nvPr/>
        </p:nvSpPr>
        <p:spPr>
          <a:xfrm>
            <a:off x="5867400" y="16002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Large Area</a:t>
            </a:r>
            <a:r>
              <a:rPr kumimoji="0" lang="en-US" sz="3200" b="1" i="1" u="none" strike="noStrike" kern="1200" cap="none" spc="0" normalizeH="0" baseline="0" noProof="0" dirty="0">
                <a:ln>
                  <a:noFill/>
                </a:ln>
                <a:solidFill>
                  <a:srgbClr val="0000FF"/>
                </a:solidFill>
                <a:effectLst/>
                <a:uLnTx/>
                <a:uFillTx/>
                <a:latin typeface="Calibri"/>
                <a:ea typeface="+mn-ea"/>
                <a:cs typeface="+mn-cs"/>
              </a:rPr>
              <a:t> </a:t>
            </a:r>
          </a:p>
        </p:txBody>
      </p:sp>
      <p:cxnSp>
        <p:nvCxnSpPr>
          <p:cNvPr id="202" name="Straight Arrow Connector 201"/>
          <p:cNvCxnSpPr/>
          <p:nvPr/>
        </p:nvCxnSpPr>
        <p:spPr>
          <a:xfrm flipV="1">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V="1">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64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44444E-6 1.11111E-6 L 0.3 1.11111E-6 " pathEditMode="relative" rAng="0" ptsTypes="AA">
                                      <p:cBhvr>
                                        <p:cTn id="39" dur="1000" fill="hold"/>
                                        <p:tgtEl>
                                          <p:spTgt spid="3"/>
                                        </p:tgtEl>
                                        <p:attrNameLst>
                                          <p:attrName>ppt_x</p:attrName>
                                          <p:attrName>ppt_y</p:attrName>
                                        </p:attrNameLst>
                                      </p:cBhvr>
                                      <p:rCtr x="15000" y="0"/>
                                    </p:animMotion>
                                  </p:childTnLst>
                                </p:cTn>
                              </p:par>
                            </p:childTnLst>
                          </p:cTn>
                        </p:par>
                        <p:par>
                          <p:cTn id="40" fill="hold">
                            <p:stCondLst>
                              <p:cond delay="1000"/>
                            </p:stCondLst>
                            <p:childTnLst>
                              <p:par>
                                <p:cTn id="41" presetID="42" presetClass="path" presetSubtype="0" accel="50000" decel="50000" fill="hold" grpId="1" nodeType="afterEffect">
                                  <p:stCondLst>
                                    <p:cond delay="0"/>
                                  </p:stCondLst>
                                  <p:childTnLst>
                                    <p:animMotion origin="layout" path="M 0.00416 2.59259E-6 L 0.29583 2.59259E-6 " pathEditMode="relative" rAng="0" ptsTypes="AA">
                                      <p:cBhvr>
                                        <p:cTn id="42" dur="1000" fill="hold"/>
                                        <p:tgtEl>
                                          <p:spTgt spid="432"/>
                                        </p:tgtEl>
                                        <p:attrNameLst>
                                          <p:attrName>ppt_x</p:attrName>
                                          <p:attrName>ppt_y</p:attrName>
                                        </p:attrNameLst>
                                      </p:cBhvr>
                                      <p:rCtr x="14583" y="0"/>
                                    </p:animMotion>
                                  </p:childTnLst>
                                </p:cTn>
                              </p:par>
                              <p:par>
                                <p:cTn id="43" presetID="1" presetClass="entr" presetSubtype="0" fill="hold" nodeType="withEffect">
                                  <p:stCondLst>
                                    <p:cond delay="0"/>
                                  </p:stCondLst>
                                  <p:childTnLst>
                                    <p:set>
                                      <p:cBhvr>
                                        <p:cTn id="44" dur="1" fill="hold">
                                          <p:stCondLst>
                                            <p:cond delay="0"/>
                                          </p:stCondLst>
                                        </p:cTn>
                                        <p:tgtEl>
                                          <p:spTgt spid="4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7"/>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5E-6 0.00046 L 2.5E-6 -0.05949 " pathEditMode="relative" rAng="0" ptsTypes="AA">
                                      <p:cBhvr>
                                        <p:cTn id="56" dur="1000" fill="hold"/>
                                        <p:tgtEl>
                                          <p:spTgt spid="433"/>
                                        </p:tgtEl>
                                        <p:attrNameLst>
                                          <p:attrName>ppt_x</p:attrName>
                                          <p:attrName>ppt_y</p:attrName>
                                        </p:attrNameLst>
                                      </p:cBhvr>
                                      <p:rCtr x="0" y="-3009"/>
                                    </p:animMotion>
                                  </p:childTnLst>
                                </p:cTn>
                              </p:par>
                            </p:childTnLst>
                          </p:cTn>
                        </p:par>
                        <p:par>
                          <p:cTn id="57" fill="hold">
                            <p:stCondLst>
                              <p:cond delay="1000"/>
                            </p:stCondLst>
                            <p:childTnLst>
                              <p:par>
                                <p:cTn id="58" presetID="42" presetClass="path" presetSubtype="0" accel="50000" decel="50000" fill="hold" grpId="1" nodeType="afterEffect">
                                  <p:stCondLst>
                                    <p:cond delay="0"/>
                                  </p:stCondLst>
                                  <p:childTnLst>
                                    <p:animMotion origin="layout" path="M 0.00209 1.48148E-6 L -0.29444 1.48148E-6 " pathEditMode="relative" rAng="0" ptsTypes="AA">
                                      <p:cBhvr>
                                        <p:cTn id="59" dur="1000" fill="hold"/>
                                        <p:tgtEl>
                                          <p:spTgt spid="274"/>
                                        </p:tgtEl>
                                        <p:attrNameLst>
                                          <p:attrName>ppt_x</p:attrName>
                                          <p:attrName>ppt_y</p:attrName>
                                        </p:attrNameLst>
                                      </p:cBhvr>
                                      <p:rCtr x="-14826" y="0"/>
                                    </p:animMotion>
                                  </p:childTnLst>
                                </p:cTn>
                              </p:par>
                              <p:par>
                                <p:cTn id="60" presetID="1" presetClass="entr" presetSubtype="0" fill="hold" nodeType="withEffect">
                                  <p:stCondLst>
                                    <p:cond delay="0"/>
                                  </p:stCondLst>
                                  <p:childTnLst>
                                    <p:set>
                                      <p:cBhvr>
                                        <p:cTn id="61" dur="1" fill="hold">
                                          <p:stCondLst>
                                            <p:cond delay="0"/>
                                          </p:stCondLst>
                                        </p:cTn>
                                        <p:tgtEl>
                                          <p:spTgt spid="20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nodeType="afterEffect">
                                  <p:stCondLst>
                                    <p:cond delay="500"/>
                                  </p:stCondLst>
                                  <p:childTnLst>
                                    <p:set>
                                      <p:cBhvr>
                                        <p:cTn id="66" dur="1" fill="hold">
                                          <p:stCondLst>
                                            <p:cond delay="0"/>
                                          </p:stCondLst>
                                        </p:cTn>
                                        <p:tgtEl>
                                          <p:spTgt spid="1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8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0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p:bldP spid="268" grpId="0" animBg="1"/>
      <p:bldP spid="269" grpId="0" animBg="1"/>
      <p:bldP spid="274" grpId="0" animBg="1"/>
      <p:bldP spid="274" grpId="1" animBg="1"/>
      <p:bldP spid="275" grpId="0" animBg="1"/>
      <p:bldP spid="284" grpId="0" animBg="1"/>
      <p:bldP spid="432" grpId="0" animBg="1"/>
      <p:bldP spid="432" grpId="1" animBg="1"/>
      <p:bldP spid="207" grpId="0" animBg="1"/>
      <p:bldP spid="207" grpId="1" animBg="1"/>
      <p:bldP spid="200" grpId="0" animBg="1"/>
      <p:bldP spid="201" grpId="0" animBg="1"/>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sp>
        <p:nvSpPr>
          <p:cNvPr id="274" name="Content Placeholder 2"/>
          <p:cNvSpPr txBox="1">
            <a:spLocks/>
          </p:cNvSpPr>
          <p:nvPr/>
        </p:nvSpPr>
        <p:spPr>
          <a:xfrm>
            <a:off x="3173355"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Our Proposal</a:t>
            </a:r>
          </a:p>
        </p:txBody>
      </p:sp>
      <p:sp>
        <p:nvSpPr>
          <p:cNvPr id="432" name="Content Placeholder 2"/>
          <p:cNvSpPr txBox="1">
            <a:spLocks/>
          </p:cNvSpPr>
          <p:nvPr/>
        </p:nvSpPr>
        <p:spPr>
          <a:xfrm>
            <a:off x="3161828"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grpSp>
        <p:nvGrpSpPr>
          <p:cNvPr id="433" name="Group 432"/>
          <p:cNvGrpSpPr/>
          <p:nvPr/>
        </p:nvGrpSpPr>
        <p:grpSpPr>
          <a:xfrm>
            <a:off x="3579177" y="2961217"/>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 name="Group 3"/>
          <p:cNvGrpSpPr/>
          <p:nvPr/>
        </p:nvGrpSpPr>
        <p:grpSpPr>
          <a:xfrm>
            <a:off x="304800" y="914400"/>
            <a:ext cx="2863850" cy="5486400"/>
            <a:chOff x="304800" y="762000"/>
            <a:chExt cx="2863850" cy="5486400"/>
          </a:xfrm>
        </p:grpSpPr>
        <p:grpSp>
          <p:nvGrpSpPr>
            <p:cNvPr id="148" name="Group 147"/>
            <p:cNvGrpSpPr/>
            <p:nvPr/>
          </p:nvGrpSpPr>
          <p:grpSpPr>
            <a:xfrm>
              <a:off x="495300" y="914400"/>
              <a:ext cx="2514600" cy="5334000"/>
              <a:chOff x="495300" y="914400"/>
              <a:chExt cx="2514600" cy="5334000"/>
            </a:xfrm>
          </p:grpSpPr>
          <p:sp>
            <p:nvSpPr>
              <p:cNvPr id="149" name="Rounded Rectangle 148"/>
              <p:cNvSpPr/>
              <p:nvPr/>
            </p:nvSpPr>
            <p:spPr>
              <a:xfrm>
                <a:off x="495300" y="9144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Long </a:t>
                </a:r>
                <a:r>
                  <a:rPr kumimoji="0" lang="en-US" sz="3200" b="1" i="0" u="none" strike="noStrike" kern="1200" cap="none" spc="0" normalizeH="0" baseline="0" noProof="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a:ln>
                    <a:noFill/>
                  </a:ln>
                  <a:solidFill>
                    <a:prstClr val="black"/>
                  </a:solidFill>
                  <a:effectLst/>
                  <a:uLnTx/>
                  <a:uFillTx/>
                  <a:latin typeface="Calibri"/>
                  <a:ea typeface="+mn-ea"/>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8" name="Content Placeholder 2"/>
            <p:cNvSpPr txBox="1">
              <a:spLocks/>
            </p:cNvSpPr>
            <p:nvPr/>
          </p:nvSpPr>
          <p:spPr>
            <a:xfrm>
              <a:off x="457200" y="14630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sp>
          <p:nvSpPr>
            <p:cNvPr id="269" name="Rounded Rectangle 268"/>
            <p:cNvSpPr/>
            <p:nvPr/>
          </p:nvSpPr>
          <p:spPr>
            <a:xfrm>
              <a:off x="4572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grpSp>
          <p:nvGrpSpPr>
            <p:cNvPr id="3" name="Group 2"/>
            <p:cNvGrpSpPr/>
            <p:nvPr/>
          </p:nvGrpSpPr>
          <p:grpSpPr>
            <a:xfrm>
              <a:off x="838200" y="32004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0" name="Content Placeholder 2"/>
            <p:cNvSpPr txBox="1">
              <a:spLocks/>
            </p:cNvSpPr>
            <p:nvPr/>
          </p:nvSpPr>
          <p:spPr>
            <a:xfrm>
              <a:off x="457200" y="21183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High Latency</a:t>
              </a:r>
            </a:p>
          </p:txBody>
        </p:sp>
        <p:cxnSp>
          <p:nvCxnSpPr>
            <p:cNvPr id="202" name="Straight Arrow Connector 201"/>
            <p:cNvCxnSpPr/>
            <p:nvPr/>
          </p:nvCxnSpPr>
          <p:spPr>
            <a:xfrm flipV="1">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746750" y="914400"/>
            <a:ext cx="2863850" cy="5486400"/>
            <a:chOff x="5746750" y="762000"/>
            <a:chExt cx="2863850" cy="5486400"/>
          </a:xfrm>
        </p:grpSpPr>
        <p:grpSp>
          <p:nvGrpSpPr>
            <p:cNvPr id="182" name="Group 181"/>
            <p:cNvGrpSpPr/>
            <p:nvPr/>
          </p:nvGrpSpPr>
          <p:grpSpPr>
            <a:xfrm>
              <a:off x="5867400" y="914400"/>
              <a:ext cx="2590800" cy="5334000"/>
              <a:chOff x="5867400" y="914400"/>
              <a:chExt cx="2590800" cy="53340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867400" y="9144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Short </a:t>
                </a:r>
                <a:r>
                  <a:rPr kumimoji="0" lang="en-US" sz="3200" b="1" i="0" u="none" strike="noStrike" kern="1200" cap="none" spc="0" normalizeH="0" baseline="0" noProof="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a:ln>
                    <a:noFill/>
                  </a:ln>
                  <a:solidFill>
                    <a:prstClr val="black"/>
                  </a:solidFill>
                  <a:effectLst/>
                  <a:uLnTx/>
                  <a:uFillTx/>
                  <a:latin typeface="Calibri"/>
                  <a:ea typeface="+mn-ea"/>
                  <a:cs typeface="Calibri"/>
                </a:endParaRPr>
              </a:p>
            </p:txBody>
          </p:sp>
        </p:grpSp>
        <p:sp>
          <p:nvSpPr>
            <p:cNvPr id="483" name="Content Placeholder 2"/>
            <p:cNvSpPr txBox="1">
              <a:spLocks/>
            </p:cNvSpPr>
            <p:nvPr/>
          </p:nvSpPr>
          <p:spPr>
            <a:xfrm>
              <a:off x="5867400" y="21209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75" name="Rounded Rectangle 274"/>
            <p:cNvSpPr/>
            <p:nvPr/>
          </p:nvSpPr>
          <p:spPr>
            <a:xfrm>
              <a:off x="58674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Short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sp>
          <p:nvSpPr>
            <p:cNvPr id="201" name="Content Placeholder 2"/>
            <p:cNvSpPr txBox="1">
              <a:spLocks/>
            </p:cNvSpPr>
            <p:nvPr/>
          </p:nvSpPr>
          <p:spPr>
            <a:xfrm>
              <a:off x="5867400" y="14503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Large Area</a:t>
              </a:r>
              <a:r>
                <a:rPr kumimoji="0" lang="en-US" sz="3200" b="1" i="1" u="none" strike="noStrike" kern="1200" cap="none" spc="0" normalizeH="0" baseline="0" noProof="0" dirty="0">
                  <a:ln>
                    <a:noFill/>
                  </a:ln>
                  <a:solidFill>
                    <a:srgbClr val="0000FF"/>
                  </a:solidFill>
                  <a:effectLst/>
                  <a:uLnTx/>
                  <a:uFillTx/>
                  <a:latin typeface="Calibri"/>
                  <a:ea typeface="+mn-ea"/>
                  <a:cs typeface="+mn-cs"/>
                </a:rPr>
                <a:t> </a:t>
              </a:r>
            </a:p>
          </p:txBody>
        </p:sp>
        <p:cxnSp>
          <p:nvCxnSpPr>
            <p:cNvPr id="209" name="Straight Arrow Connector 208"/>
            <p:cNvCxnSpPr/>
            <p:nvPr/>
          </p:nvCxnSpPr>
          <p:spPr>
            <a:xfrm flipV="1">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16" name="Rounded Rectangle 215"/>
          <p:cNvSpPr/>
          <p:nvPr/>
        </p:nvSpPr>
        <p:spPr>
          <a:xfrm>
            <a:off x="2473643" y="914400"/>
            <a:ext cx="4003357" cy="60706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Tiered-Latency DRAM</a:t>
            </a:r>
          </a:p>
        </p:txBody>
      </p:sp>
      <p:grpSp>
        <p:nvGrpSpPr>
          <p:cNvPr id="20" name="Group 19"/>
          <p:cNvGrpSpPr/>
          <p:nvPr/>
        </p:nvGrpSpPr>
        <p:grpSpPr>
          <a:xfrm>
            <a:off x="5410200" y="4908550"/>
            <a:ext cx="2819400" cy="835660"/>
            <a:chOff x="5410200" y="4756150"/>
            <a:chExt cx="2819400" cy="835660"/>
          </a:xfrm>
        </p:grpSpPr>
        <p:sp>
          <p:nvSpPr>
            <p:cNvPr id="217" name="Rounded Rectangle 216"/>
            <p:cNvSpPr/>
            <p:nvPr/>
          </p:nvSpPr>
          <p:spPr>
            <a:xfrm>
              <a:off x="5638800" y="4861560"/>
              <a:ext cx="2590800" cy="612648"/>
            </a:xfrm>
            <a:prstGeom prst="roundRect">
              <a:avLst>
                <a:gd name="adj" fmla="val 30371"/>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Low Latency</a:t>
              </a:r>
            </a:p>
          </p:txBody>
        </p:sp>
        <p:cxnSp>
          <p:nvCxnSpPr>
            <p:cNvPr id="218" name="Straight Arrow Connector 217"/>
            <p:cNvCxnSpPr/>
            <p:nvPr/>
          </p:nvCxnSpPr>
          <p:spPr>
            <a:xfrm>
              <a:off x="5410200" y="4756150"/>
              <a:ext cx="114723" cy="10541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5410200" y="5474208"/>
              <a:ext cx="114723" cy="1176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a:off x="5524923" y="4861560"/>
              <a:ext cx="0" cy="61264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225" name="Group 224"/>
          <p:cNvGrpSpPr/>
          <p:nvPr/>
        </p:nvGrpSpPr>
        <p:grpSpPr>
          <a:xfrm>
            <a:off x="3581400" y="4953000"/>
            <a:ext cx="1742123" cy="1447800"/>
            <a:chOff x="6487477" y="3962400"/>
            <a:chExt cx="1742123" cy="1447800"/>
          </a:xfrm>
        </p:grpSpPr>
        <p:sp>
          <p:nvSpPr>
            <p:cNvPr id="226" name="Rectangle 225"/>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1" name="Rectangle 230"/>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2" name="Rectangle 231"/>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3" name="Rectangle 232"/>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4" name="Oval 233"/>
            <p:cNvSpPr/>
            <p:nvPr/>
          </p:nvSpPr>
          <p:spPr>
            <a:xfrm>
              <a:off x="78638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0" name="Oval 249"/>
            <p:cNvSpPr/>
            <p:nvPr/>
          </p:nvSpPr>
          <p:spPr>
            <a:xfrm>
              <a:off x="74066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1" name="Oval 250"/>
            <p:cNvSpPr/>
            <p:nvPr/>
          </p:nvSpPr>
          <p:spPr>
            <a:xfrm>
              <a:off x="69494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3" name="Oval 252"/>
            <p:cNvSpPr/>
            <p:nvPr/>
          </p:nvSpPr>
          <p:spPr>
            <a:xfrm>
              <a:off x="64922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78638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8" name="Oval 257"/>
            <p:cNvSpPr/>
            <p:nvPr/>
          </p:nvSpPr>
          <p:spPr>
            <a:xfrm>
              <a:off x="74066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9" name="Oval 258"/>
            <p:cNvSpPr/>
            <p:nvPr/>
          </p:nvSpPr>
          <p:spPr>
            <a:xfrm>
              <a:off x="69494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1" name="Oval 260"/>
            <p:cNvSpPr/>
            <p:nvPr/>
          </p:nvSpPr>
          <p:spPr>
            <a:xfrm>
              <a:off x="64922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838200" y="3016425"/>
            <a:ext cx="2628598" cy="2683335"/>
            <a:chOff x="838200" y="2864025"/>
            <a:chExt cx="2628598" cy="2683335"/>
          </a:xfrm>
        </p:grpSpPr>
        <p:sp>
          <p:nvSpPr>
            <p:cNvPr id="270" name="Rounded Rectangle 269"/>
            <p:cNvSpPr/>
            <p:nvPr/>
          </p:nvSpPr>
          <p:spPr>
            <a:xfrm>
              <a:off x="838200" y="3384550"/>
              <a:ext cx="2399877" cy="1416050"/>
            </a:xfrm>
            <a:prstGeom prst="roundRect">
              <a:avLst>
                <a:gd name="adj" fmla="val 18840"/>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Small area using 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cxnSp>
          <p:nvCxnSpPr>
            <p:cNvPr id="271" name="Straight Arrow Connector 270"/>
            <p:cNvCxnSpPr/>
            <p:nvPr/>
          </p:nvCxnSpPr>
          <p:spPr>
            <a:xfrm flipH="1">
              <a:off x="3352800" y="2864025"/>
              <a:ext cx="113998" cy="10777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3352800" y="5474208"/>
              <a:ext cx="113998" cy="7315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a:off x="3352800" y="2971800"/>
              <a:ext cx="0" cy="250240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593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grpId="0" nodeType="afterEffect">
                                  <p:stCondLst>
                                    <p:cond delay="200"/>
                                  </p:stCondLst>
                                  <p:childTnLst>
                                    <p:set>
                                      <p:cBhvr>
                                        <p:cTn id="13" dur="1" fill="hold">
                                          <p:stCondLst>
                                            <p:cond delay="0"/>
                                          </p:stCondLst>
                                        </p:cTn>
                                        <p:tgtEl>
                                          <p:spTgt spid="2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nvPr>
        </p:nvGraphicFramePr>
        <p:xfrm>
          <a:off x="4343400" y="1524000"/>
          <a:ext cx="4419600" cy="3200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nvPr>
        </p:nvGraphicFramePr>
        <p:xfrm>
          <a:off x="0" y="1524000"/>
          <a:ext cx="4511039" cy="32004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Commodity DRAM vs. TL-DRAM </a:t>
            </a:r>
            <a:r>
              <a:rPr lang="en-US" sz="2700" dirty="0">
                <a:solidFill>
                  <a:srgbClr val="1A5712"/>
                </a:solidFill>
              </a:rPr>
              <a:t>[HPCA 2013] </a:t>
            </a:r>
          </a:p>
        </p:txBody>
      </p:sp>
      <p:sp>
        <p:nvSpPr>
          <p:cNvPr id="28" name="Rectangle 27"/>
          <p:cNvSpPr/>
          <p:nvPr/>
        </p:nvSpPr>
        <p:spPr>
          <a:xfrm rot="16200000">
            <a:off x="-571499" y="2689858"/>
            <a:ext cx="2225040" cy="4724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Latency</a:t>
            </a:r>
          </a:p>
        </p:txBody>
      </p:sp>
      <p:sp>
        <p:nvSpPr>
          <p:cNvPr id="29" name="Rectangle 28"/>
          <p:cNvSpPr/>
          <p:nvPr/>
        </p:nvSpPr>
        <p:spPr>
          <a:xfrm rot="16200000">
            <a:off x="3702733" y="2635933"/>
            <a:ext cx="2438402" cy="6717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Power</a:t>
            </a:r>
          </a:p>
        </p:txBody>
      </p:sp>
      <p:sp>
        <p:nvSpPr>
          <p:cNvPr id="30" name="Content Placeholder 2"/>
          <p:cNvSpPr txBox="1">
            <a:spLocks/>
          </p:cNvSpPr>
          <p:nvPr/>
        </p:nvSpPr>
        <p:spPr>
          <a:xfrm>
            <a:off x="1989407" y="285750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0000FF"/>
                </a:solidFill>
                <a:effectLst/>
                <a:uLnTx/>
                <a:uFillTx/>
                <a:latin typeface="Calibri"/>
                <a:ea typeface="+mn-ea"/>
                <a:cs typeface="+mn-cs"/>
              </a:rPr>
              <a:t>–56%</a:t>
            </a:r>
          </a:p>
        </p:txBody>
      </p:sp>
      <p:sp>
        <p:nvSpPr>
          <p:cNvPr id="31" name="Content Placeholder 2"/>
          <p:cNvSpPr txBox="1">
            <a:spLocks/>
          </p:cNvSpPr>
          <p:nvPr/>
        </p:nvSpPr>
        <p:spPr>
          <a:xfrm>
            <a:off x="2917875" y="18516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+23%</a:t>
            </a:r>
          </a:p>
        </p:txBody>
      </p:sp>
      <p:sp>
        <p:nvSpPr>
          <p:cNvPr id="32" name="Content Placeholder 2"/>
          <p:cNvSpPr txBox="1">
            <a:spLocks/>
          </p:cNvSpPr>
          <p:nvPr/>
        </p:nvSpPr>
        <p:spPr>
          <a:xfrm>
            <a:off x="6248400" y="2956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0000FF"/>
                </a:solidFill>
                <a:effectLst/>
                <a:uLnTx/>
                <a:uFillTx/>
                <a:latin typeface="Calibri"/>
                <a:ea typeface="+mn-ea"/>
                <a:cs typeface="+mn-cs"/>
              </a:rPr>
              <a:t>–51%</a:t>
            </a:r>
          </a:p>
        </p:txBody>
      </p:sp>
      <p:sp>
        <p:nvSpPr>
          <p:cNvPr id="33" name="Content Placeholder 2"/>
          <p:cNvSpPr txBox="1">
            <a:spLocks/>
          </p:cNvSpPr>
          <p:nvPr/>
        </p:nvSpPr>
        <p:spPr>
          <a:xfrm>
            <a:off x="7162800" y="1432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+49%</a:t>
            </a:r>
          </a:p>
        </p:txBody>
      </p:sp>
      <p:sp>
        <p:nvSpPr>
          <p:cNvPr id="35" name="Content Placeholder 2"/>
          <p:cNvSpPr txBox="1">
            <a:spLocks/>
          </p:cNvSpPr>
          <p:nvPr/>
        </p:nvSpPr>
        <p:spPr>
          <a:xfrm>
            <a:off x="381000" y="838200"/>
            <a:ext cx="4495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Latency </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tRC</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6" name="Content Placeholder 2"/>
          <p:cNvSpPr txBox="1">
            <a:spLocks/>
          </p:cNvSpPr>
          <p:nvPr/>
        </p:nvSpPr>
        <p:spPr>
          <a:xfrm>
            <a:off x="4648200" y="838200"/>
            <a:ext cx="4114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Power</a:t>
            </a:r>
          </a:p>
        </p:txBody>
      </p:sp>
      <p:sp>
        <p:nvSpPr>
          <p:cNvPr id="37" name="Content Placeholder 2"/>
          <p:cNvSpPr txBox="1">
            <a:spLocks/>
          </p:cNvSpPr>
          <p:nvPr/>
        </p:nvSpPr>
        <p:spPr>
          <a:xfrm>
            <a:off x="381000" y="5334000"/>
            <a:ext cx="8001000" cy="15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Area Overhead</a:t>
            </a:r>
          </a:p>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rgbClr val="4F81BD">
                    <a:lumMod val="75000"/>
                  </a:srgbClr>
                </a:solidFill>
                <a:effectLst/>
                <a:uLnTx/>
                <a:uFillTx/>
                <a:latin typeface="Calibri"/>
                <a:ea typeface="+mn-ea"/>
                <a:cs typeface="+mn-cs"/>
              </a:rPr>
              <a:t>~3%</a:t>
            </a:r>
            <a:r>
              <a:rPr kumimoji="0" lang="en-US" sz="2800" b="0" i="0" u="none" strike="noStrike" kern="1200" cap="none" spc="0" normalizeH="0" baseline="0" noProof="0" dirty="0">
                <a:ln>
                  <a:noFill/>
                </a:ln>
                <a:solidFill>
                  <a:prstClr val="black"/>
                </a:solidFill>
                <a:effectLst/>
                <a:uLnTx/>
                <a:uFillTx/>
                <a:latin typeface="Calibri"/>
                <a:ea typeface="+mn-ea"/>
                <a:cs typeface="+mn-cs"/>
              </a:rPr>
              <a:t>: mainly due to the isolation transistors</a:t>
            </a:r>
          </a:p>
        </p:txBody>
      </p:sp>
      <p:grpSp>
        <p:nvGrpSpPr>
          <p:cNvPr id="67" name="Group 66"/>
          <p:cNvGrpSpPr/>
          <p:nvPr/>
        </p:nvGrpSpPr>
        <p:grpSpPr>
          <a:xfrm>
            <a:off x="298449" y="4038600"/>
            <a:ext cx="4040188" cy="1219200"/>
            <a:chOff x="298449" y="4038600"/>
            <a:chExt cx="4040188" cy="1219200"/>
          </a:xfrm>
        </p:grpSpPr>
        <p:sp>
          <p:nvSpPr>
            <p:cNvPr id="46" name="Content Placeholder 2"/>
            <p:cNvSpPr txBox="1">
              <a:spLocks/>
            </p:cNvSpPr>
            <p:nvPr/>
          </p:nvSpPr>
          <p:spPr>
            <a:xfrm>
              <a:off x="2116046" y="4572001"/>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TL-DRAM</a:t>
              </a:r>
            </a:p>
          </p:txBody>
        </p:sp>
        <p:cxnSp>
          <p:nvCxnSpPr>
            <p:cNvPr id="39" name="Straight Arrow Connector 38"/>
            <p:cNvCxnSpPr/>
            <p:nvPr/>
          </p:nvCxnSpPr>
          <p:spPr>
            <a:xfrm flipV="1">
              <a:off x="2438400"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2" name="Content Placeholder 2"/>
            <p:cNvSpPr txBox="1">
              <a:spLocks/>
            </p:cNvSpPr>
            <p:nvPr/>
          </p:nvSpPr>
          <p:spPr>
            <a:xfrm>
              <a:off x="298449"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Commodity DRAM</a:t>
              </a:r>
            </a:p>
          </p:txBody>
        </p:sp>
        <p:sp>
          <p:nvSpPr>
            <p:cNvPr id="53" name="Content Placeholder 2"/>
            <p:cNvSpPr txBox="1">
              <a:spLocks/>
            </p:cNvSpPr>
            <p:nvPr/>
          </p:nvSpPr>
          <p:spPr>
            <a:xfrm>
              <a:off x="1970356"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Near       Far</a:t>
              </a:r>
            </a:p>
          </p:txBody>
        </p:sp>
        <p:cxnSp>
          <p:nvCxnSpPr>
            <p:cNvPr id="54" name="Straight Arrow Connector 53"/>
            <p:cNvCxnSpPr/>
            <p:nvPr/>
          </p:nvCxnSpPr>
          <p:spPr>
            <a:xfrm flipV="1">
              <a:off x="3381378"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338637"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48668" y="4089400"/>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748668" y="4318002"/>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586068" y="4038600"/>
            <a:ext cx="4040188" cy="1219199"/>
            <a:chOff x="4586068" y="4038600"/>
            <a:chExt cx="4040188" cy="1219199"/>
          </a:xfrm>
        </p:grpSpPr>
        <p:cxnSp>
          <p:nvCxnSpPr>
            <p:cNvPr id="58" name="Straight Arrow Connector 57"/>
            <p:cNvCxnSpPr/>
            <p:nvPr/>
          </p:nvCxnSpPr>
          <p:spPr>
            <a:xfrm flipV="1">
              <a:off x="6726019"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9" name="Content Placeholder 2"/>
            <p:cNvSpPr txBox="1">
              <a:spLocks/>
            </p:cNvSpPr>
            <p:nvPr/>
          </p:nvSpPr>
          <p:spPr>
            <a:xfrm>
              <a:off x="4586068"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Commodity DRAM</a:t>
              </a:r>
            </a:p>
          </p:txBody>
        </p:sp>
        <p:sp>
          <p:nvSpPr>
            <p:cNvPr id="60" name="Content Placeholder 2"/>
            <p:cNvSpPr txBox="1">
              <a:spLocks/>
            </p:cNvSpPr>
            <p:nvPr/>
          </p:nvSpPr>
          <p:spPr>
            <a:xfrm>
              <a:off x="6257975"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Near       Far</a:t>
              </a:r>
            </a:p>
          </p:txBody>
        </p:sp>
        <p:cxnSp>
          <p:nvCxnSpPr>
            <p:cNvPr id="61" name="Straight Arrow Connector 60"/>
            <p:cNvCxnSpPr/>
            <p:nvPr/>
          </p:nvCxnSpPr>
          <p:spPr>
            <a:xfrm flipV="1">
              <a:off x="7668997"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626256"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036287" y="4094163"/>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036287" y="4322765"/>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6400800" y="4572000"/>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TL-DRAM</a:t>
              </a:r>
            </a:p>
          </p:txBody>
        </p:sp>
      </p:grpSp>
      <p:sp>
        <p:nvSpPr>
          <p:cNvPr id="38" name="Content Placeholder 2"/>
          <p:cNvSpPr txBox="1">
            <a:spLocks/>
          </p:cNvSpPr>
          <p:nvPr/>
        </p:nvSpPr>
        <p:spPr>
          <a:xfrm>
            <a:off x="879923" y="2188026"/>
            <a:ext cx="18288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(52.5ns)</a:t>
            </a:r>
          </a:p>
        </p:txBody>
      </p:sp>
    </p:spTree>
    <p:extLst>
      <p:ext uri="{BB962C8B-B14F-4D97-AF65-F5344CB8AC3E}">
        <p14:creationId xmlns:p14="http://schemas.microsoft.com/office/powerpoint/2010/main" val="35430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4" grpId="0">
        <p:bldAsOne/>
      </p:bldGraphic>
      <p:bldP spid="28" grpId="0"/>
      <p:bldP spid="29" grpId="0"/>
      <p:bldP spid="30" grpId="0"/>
      <p:bldP spid="31" grpId="0"/>
      <p:bldP spid="32" grpId="0"/>
      <p:bldP spid="33" grpId="0"/>
      <p:bldP spid="35" grpId="0"/>
      <p:bldP spid="36" grpId="0"/>
      <p:bldP spid="37" grpId="0"/>
      <p:bldP spid="38" grpId="0"/>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(Die-Area)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32</a:t>
            </a:r>
          </a:p>
        </p:txBody>
      </p:sp>
      <p:sp>
        <p:nvSpPr>
          <p:cNvPr id="36" name="TextBox 35"/>
          <p:cNvSpPr txBox="1"/>
          <p:nvPr/>
        </p:nvSpPr>
        <p:spPr>
          <a:xfrm>
            <a:off x="4419600" y="2743200"/>
            <a:ext cx="838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128</a:t>
            </a:r>
          </a:p>
        </p:txBody>
      </p:sp>
      <p:sp>
        <p:nvSpPr>
          <p:cNvPr id="37" name="TextBox 36"/>
          <p:cNvSpPr txBox="1"/>
          <p:nvPr/>
        </p:nvSpPr>
        <p:spPr>
          <a:xfrm>
            <a:off x="5105400" y="304800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256</a:t>
            </a:r>
          </a:p>
        </p:txBody>
      </p:sp>
      <p:sp>
        <p:nvSpPr>
          <p:cNvPr id="38" name="TextBox 37"/>
          <p:cNvSpPr txBox="1"/>
          <p:nvPr/>
        </p:nvSpPr>
        <p:spPr>
          <a:xfrm>
            <a:off x="5981700" y="3084493"/>
            <a:ext cx="2895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512 cells/</a:t>
            </a:r>
            <a:r>
              <a:rPr kumimoji="0" lang="en-US" sz="2800" b="1" i="0" u="none" strike="noStrike" kern="1200" cap="none" spc="0" normalizeH="0" baseline="0" noProof="0" dirty="0" err="1">
                <a:ln>
                  <a:noFill/>
                </a:ln>
                <a:solidFill>
                  <a:prstClr val="black"/>
                </a:solidFill>
                <a:effectLst/>
                <a:uLnTx/>
                <a:uFillTx/>
                <a:latin typeface="Calibri"/>
                <a:ea typeface="+mn-ea"/>
                <a:cs typeface="+mn-cs"/>
              </a:rPr>
              <a:t>bitline</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13" name="Oval 12"/>
          <p:cNvSpPr/>
          <p:nvPr/>
        </p:nvSpPr>
        <p:spPr>
          <a:xfrm>
            <a:off x="3979398" y="3606018"/>
            <a:ext cx="182880" cy="18288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3314699" y="3657600"/>
            <a:ext cx="2628901"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9BBB59">
                    <a:lumMod val="50000"/>
                  </a:srgbClr>
                </a:solidFill>
                <a:effectLst/>
                <a:uLnTx/>
                <a:uFillTx/>
                <a:latin typeface="Calibri"/>
                <a:ea typeface="+mn-ea"/>
                <a:cs typeface="+mn-cs"/>
              </a:rPr>
              <a:t>Near Segment</a:t>
            </a:r>
          </a:p>
        </p:txBody>
      </p:sp>
      <p:sp>
        <p:nvSpPr>
          <p:cNvPr id="15" name="Oval 14"/>
          <p:cNvSpPr/>
          <p:nvPr/>
        </p:nvSpPr>
        <p:spPr>
          <a:xfrm>
            <a:off x="7528561" y="3606018"/>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6544002" y="3657600"/>
            <a:ext cx="2447598"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Far Segment</a:t>
            </a:r>
          </a:p>
        </p:txBody>
      </p:sp>
      <p:grpSp>
        <p:nvGrpSpPr>
          <p:cNvPr id="23" name="Group 22"/>
          <p:cNvGrpSpPr/>
          <p:nvPr/>
        </p:nvGrpSpPr>
        <p:grpSpPr>
          <a:xfrm>
            <a:off x="1760146" y="3533003"/>
            <a:ext cx="1530690" cy="1238005"/>
            <a:chOff x="1760146" y="3533003"/>
            <a:chExt cx="1530690" cy="1238005"/>
          </a:xfrm>
        </p:grpSpPr>
        <p:sp>
          <p:nvSpPr>
            <p:cNvPr id="26" name="Left Arrow 25"/>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p:cNvSpPr txBox="1"/>
            <p:nvPr/>
          </p:nvSpPr>
          <p:spPr>
            <a:xfrm rot="18932207">
              <a:off x="1798404" y="3826557"/>
              <a:ext cx="149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GOAL</a:t>
              </a:r>
            </a:p>
          </p:txBody>
        </p:sp>
      </p:grpSp>
    </p:spTree>
    <p:extLst>
      <p:ext uri="{BB962C8B-B14F-4D97-AF65-F5344CB8AC3E}">
        <p14:creationId xmlns:p14="http://schemas.microsoft.com/office/powerpoint/2010/main" val="182360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Leveraging Tiered-Latency DRAM </a:t>
            </a:r>
          </a:p>
        </p:txBody>
      </p:sp>
      <p:sp>
        <p:nvSpPr>
          <p:cNvPr id="28" name="Content Placeholder 2"/>
          <p:cNvSpPr>
            <a:spLocks noGrp="1"/>
          </p:cNvSpPr>
          <p:nvPr>
            <p:ph idx="1"/>
          </p:nvPr>
        </p:nvSpPr>
        <p:spPr>
          <a:xfrm>
            <a:off x="304800" y="990600"/>
            <a:ext cx="8534400" cy="5562600"/>
          </a:xfrm>
        </p:spPr>
        <p:txBody>
          <a:bodyPr/>
          <a:lstStyle/>
          <a:p>
            <a:pPr>
              <a:lnSpc>
                <a:spcPct val="85000"/>
              </a:lnSpc>
            </a:pPr>
            <a:r>
              <a:rPr lang="en-US" sz="3200" dirty="0"/>
              <a:t>TL-DRAM is a </a:t>
            </a:r>
            <a:r>
              <a:rPr lang="en-US" sz="3200" b="1" i="1" dirty="0"/>
              <a:t>substrate</a:t>
            </a:r>
            <a:r>
              <a:rPr lang="en-US" sz="3200" dirty="0"/>
              <a:t> that can be leveraged by the hardware and/or software</a:t>
            </a:r>
          </a:p>
          <a:p>
            <a:pPr>
              <a:lnSpc>
                <a:spcPct val="85000"/>
              </a:lnSpc>
            </a:pPr>
            <a:endParaRPr lang="en-US" sz="1800" dirty="0"/>
          </a:p>
          <a:p>
            <a:pPr>
              <a:lnSpc>
                <a:spcPct val="85000"/>
              </a:lnSpc>
            </a:pPr>
            <a:r>
              <a:rPr lang="en-US" sz="3200" dirty="0"/>
              <a:t>Many potential uses</a:t>
            </a:r>
          </a:p>
          <a:p>
            <a:pPr marL="801688" lvl="1" indent="-344488">
              <a:lnSpc>
                <a:spcPct val="85000"/>
              </a:lnSpc>
              <a:buFont typeface="+mj-lt"/>
              <a:buAutoNum type="arabicPeriod"/>
            </a:pPr>
            <a:r>
              <a:rPr lang="en-US" sz="2800" dirty="0"/>
              <a:t>Use near segment as hardware-managed </a:t>
            </a:r>
            <a:r>
              <a:rPr lang="en-US" sz="2800" b="1" i="1" dirty="0"/>
              <a:t>inclusive</a:t>
            </a:r>
            <a:r>
              <a:rPr lang="en-US" sz="2800" dirty="0"/>
              <a:t> cache to far segment</a:t>
            </a:r>
          </a:p>
          <a:p>
            <a:pPr marL="801688" lvl="1" indent="-344488">
              <a:lnSpc>
                <a:spcPct val="85000"/>
              </a:lnSpc>
              <a:buFont typeface="+mj-lt"/>
              <a:buAutoNum type="arabicPeriod"/>
            </a:pPr>
            <a:r>
              <a:rPr lang="en-US" sz="2800" dirty="0"/>
              <a:t>Use near segment as hardware-managed </a:t>
            </a:r>
            <a:r>
              <a:rPr lang="en-US" sz="2800" b="1" i="1" dirty="0"/>
              <a:t>exclusive</a:t>
            </a:r>
            <a:r>
              <a:rPr lang="en-US" sz="2800" dirty="0"/>
              <a:t> cache to far segment</a:t>
            </a:r>
          </a:p>
          <a:p>
            <a:pPr marL="801688" lvl="1" indent="-344488">
              <a:lnSpc>
                <a:spcPct val="85000"/>
              </a:lnSpc>
              <a:buFont typeface="+mj-lt"/>
              <a:buAutoNum type="arabicPeriod"/>
            </a:pPr>
            <a:r>
              <a:rPr lang="en-US" sz="2800" dirty="0"/>
              <a:t>Profile-based page mapping by operating system</a:t>
            </a:r>
          </a:p>
          <a:p>
            <a:pPr marL="801688" lvl="1" indent="-344488">
              <a:lnSpc>
                <a:spcPct val="85000"/>
              </a:lnSpc>
              <a:buFont typeface="+mj-lt"/>
              <a:buAutoNum type="arabicPeriod"/>
            </a:pPr>
            <a:r>
              <a:rPr lang="en-US" sz="2800" dirty="0"/>
              <a:t>Simply replace DRAM with TL-DRAM </a:t>
            </a:r>
            <a:r>
              <a:rPr lang="en-US" sz="1000" dirty="0">
                <a:latin typeface="Wingdings"/>
                <a:ea typeface="Wingdings"/>
                <a:cs typeface="Wingdings"/>
                <a:sym typeface="Wingdings"/>
              </a:rPr>
              <a:t> </a:t>
            </a:r>
            <a:endParaRPr lang="en-US" sz="2800" dirty="0"/>
          </a:p>
          <a:p>
            <a:pPr marL="457200" lvl="1" indent="0">
              <a:lnSpc>
                <a:spcPct val="85000"/>
              </a:lnSpc>
              <a:buNone/>
            </a:pPr>
            <a:endParaRPr lang="en-US" sz="2800" dirty="0"/>
          </a:p>
        </p:txBody>
      </p:sp>
      <p:sp>
        <p:nvSpPr>
          <p:cNvPr id="4" name="Rounded Rectangle 3"/>
          <p:cNvSpPr/>
          <p:nvPr/>
        </p:nvSpPr>
        <p:spPr>
          <a:xfrm>
            <a:off x="762000" y="2743200"/>
            <a:ext cx="7848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762000" y="2743200"/>
            <a:ext cx="7848600" cy="2057400"/>
          </a:xfrm>
          <a:prstGeom prst="roundRect">
            <a:avLst>
              <a:gd name="adj" fmla="val 7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683568" y="6490211"/>
            <a:ext cx="756084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Tiered-Latency DRAM: A Low Latency and Low Cost DRAM Architecture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2013.</a:t>
            </a:r>
          </a:p>
        </p:txBody>
      </p:sp>
    </p:spTree>
    <p:extLst>
      <p:ext uri="{BB962C8B-B14F-4D97-AF65-F5344CB8AC3E}">
        <p14:creationId xmlns:p14="http://schemas.microsoft.com/office/powerpoint/2010/main" val="285927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13075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rot="10800000" flipV="1">
            <a:off x="2819401"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5"/>
          <p:cNvSpPr/>
          <p:nvPr/>
        </p:nvSpPr>
        <p:spPr>
          <a:xfrm rot="10800000" flipV="1">
            <a:off x="2971800" y="1371600"/>
            <a:ext cx="2438393"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7" name="Rectangle 36"/>
          <p:cNvSpPr/>
          <p:nvPr/>
        </p:nvSpPr>
        <p:spPr>
          <a:xfrm>
            <a:off x="2971802" y="1371600"/>
            <a:ext cx="2438395"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err="1">
                <a:ln>
                  <a:noFill/>
                </a:ln>
                <a:solidFill>
                  <a:prstClr val="black"/>
                </a:solidFill>
                <a:effectLst/>
                <a:uLnTx/>
                <a:uFillTx/>
                <a:latin typeface="Calibri"/>
                <a:ea typeface="+mn-ea"/>
                <a:cs typeface="+mn-cs"/>
              </a:rPr>
              <a:t>subarray</a:t>
            </a:r>
            <a:endParaRPr kumimoji="0" lang="en-US" sz="2800" b="1" i="1"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0" y="0"/>
            <a:ext cx="9144000" cy="838200"/>
          </a:xfrm>
        </p:spPr>
        <p:txBody>
          <a:bodyPr>
            <a:normAutofit fontScale="90000"/>
          </a:bodyPr>
          <a:lstStyle/>
          <a:p>
            <a:r>
              <a:rPr lang="en-US" dirty="0"/>
              <a:t>   Near Segment as Hardware-Managed Cache</a:t>
            </a:r>
          </a:p>
        </p:txBody>
      </p:sp>
      <p:sp>
        <p:nvSpPr>
          <p:cNvPr id="46" name="Rectangle 45"/>
          <p:cNvSpPr/>
          <p:nvPr/>
        </p:nvSpPr>
        <p:spPr>
          <a:xfrm>
            <a:off x="2819400" y="8382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TL-DRAM</a:t>
            </a:r>
          </a:p>
        </p:txBody>
      </p:sp>
      <p:sp>
        <p:nvSpPr>
          <p:cNvPr id="57" name="Rectangle 56"/>
          <p:cNvSpPr/>
          <p:nvPr/>
        </p:nvSpPr>
        <p:spPr>
          <a:xfrm rot="10800000" flipV="1">
            <a:off x="2971792"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cxnSp>
        <p:nvCxnSpPr>
          <p:cNvPr id="59" name="Straight Connector 58"/>
          <p:cNvCxnSpPr/>
          <p:nvPr/>
        </p:nvCxnSpPr>
        <p:spPr>
          <a:xfrm flipV="1">
            <a:off x="4191001"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2971801"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sp>
        <p:nvSpPr>
          <p:cNvPr id="24" name="Rectangle 23"/>
          <p:cNvSpPr/>
          <p:nvPr/>
        </p:nvSpPr>
        <p:spPr>
          <a:xfrm>
            <a:off x="5562600" y="2209798"/>
            <a:ext cx="1447799"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cache</a:t>
            </a:r>
          </a:p>
        </p:txBody>
      </p:sp>
      <p:sp>
        <p:nvSpPr>
          <p:cNvPr id="26" name="Rectangle 25"/>
          <p:cNvSpPr/>
          <p:nvPr/>
        </p:nvSpPr>
        <p:spPr>
          <a:xfrm>
            <a:off x="5562601" y="1447800"/>
            <a:ext cx="121920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main</a:t>
            </a:r>
          </a:p>
        </p:txBody>
      </p:sp>
      <p:sp>
        <p:nvSpPr>
          <p:cNvPr id="27" name="Rectangle 26"/>
          <p:cNvSpPr/>
          <p:nvPr/>
        </p:nvSpPr>
        <p:spPr>
          <a:xfrm>
            <a:off x="5562600" y="1752600"/>
            <a:ext cx="1904999"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memory</a:t>
            </a:r>
          </a:p>
        </p:txBody>
      </p:sp>
      <p:sp>
        <p:nvSpPr>
          <p:cNvPr id="29" name="Content Placeholder 2"/>
          <p:cNvSpPr>
            <a:spLocks noGrp="1"/>
          </p:cNvSpPr>
          <p:nvPr>
            <p:ph idx="1"/>
          </p:nvPr>
        </p:nvSpPr>
        <p:spPr>
          <a:xfrm>
            <a:off x="228600" y="4419600"/>
            <a:ext cx="8839200" cy="1752600"/>
          </a:xfrm>
        </p:spPr>
        <p:txBody>
          <a:bodyPr/>
          <a:lstStyle/>
          <a:p>
            <a:pPr>
              <a:lnSpc>
                <a:spcPct val="85000"/>
              </a:lnSpc>
            </a:pPr>
            <a:endParaRPr lang="en-US" b="1" dirty="0"/>
          </a:p>
          <a:p>
            <a:pPr>
              <a:lnSpc>
                <a:spcPct val="85000"/>
              </a:lnSpc>
            </a:pPr>
            <a:r>
              <a:rPr lang="en-US" b="1" dirty="0"/>
              <a:t>Challenge 1: </a:t>
            </a:r>
            <a:r>
              <a:rPr lang="en-US" dirty="0"/>
              <a:t>How to efficiently migrate a row between segments?</a:t>
            </a:r>
            <a:endParaRPr lang="en-US" b="1" dirty="0">
              <a:solidFill>
                <a:srgbClr val="FF0000"/>
              </a:solidFill>
            </a:endParaRPr>
          </a:p>
          <a:p>
            <a:pPr>
              <a:lnSpc>
                <a:spcPct val="85000"/>
              </a:lnSpc>
            </a:pPr>
            <a:r>
              <a:rPr lang="en-US" b="1" dirty="0"/>
              <a:t>Challenge 2: </a:t>
            </a:r>
            <a:r>
              <a:rPr lang="en-US" dirty="0"/>
              <a:t>How to efficiently manage the cache?</a:t>
            </a:r>
          </a:p>
          <a:p>
            <a:pPr marL="0" indent="0">
              <a:lnSpc>
                <a:spcPct val="85000"/>
              </a:lnSpc>
              <a:buNone/>
            </a:pPr>
            <a:endParaRPr lang="en-US" b="1" dirty="0">
              <a:solidFill>
                <a:srgbClr val="FF0000"/>
              </a:solidFill>
            </a:endParaRPr>
          </a:p>
        </p:txBody>
      </p:sp>
      <p:grpSp>
        <p:nvGrpSpPr>
          <p:cNvPr id="3" name="Group 2"/>
          <p:cNvGrpSpPr/>
          <p:nvPr/>
        </p:nvGrpSpPr>
        <p:grpSpPr>
          <a:xfrm>
            <a:off x="2971794" y="1371599"/>
            <a:ext cx="2438412" cy="1447801"/>
            <a:chOff x="2971794" y="1371599"/>
            <a:chExt cx="2438412" cy="1447801"/>
          </a:xfrm>
        </p:grpSpPr>
        <p:sp>
          <p:nvSpPr>
            <p:cNvPr id="61" name="Rectangle 60"/>
            <p:cNvSpPr/>
            <p:nvPr/>
          </p:nvSpPr>
          <p:spPr>
            <a:xfrm rot="10800000" flipV="1">
              <a:off x="2971794" y="1371599"/>
              <a:ext cx="2438393" cy="838199"/>
            </a:xfrm>
            <a:prstGeom prst="rect">
              <a:avLst/>
            </a:prstGeom>
            <a:solidFill>
              <a:schemeClr val="accent2">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63" name="Rectangle 62"/>
            <p:cNvSpPr/>
            <p:nvPr/>
          </p:nvSpPr>
          <p:spPr>
            <a:xfrm>
              <a:off x="2971801" y="1371600"/>
              <a:ext cx="2438395" cy="8381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far segment</a:t>
              </a:r>
            </a:p>
          </p:txBody>
        </p:sp>
        <p:sp>
          <p:nvSpPr>
            <p:cNvPr id="22" name="Rectangle 21"/>
            <p:cNvSpPr/>
            <p:nvPr/>
          </p:nvSpPr>
          <p:spPr>
            <a:xfrm rot="10800000" flipV="1">
              <a:off x="2971798" y="2209800"/>
              <a:ext cx="2438393" cy="304800"/>
            </a:xfrm>
            <a:prstGeom prst="rect">
              <a:avLst/>
            </a:prstGeom>
            <a:solidFill>
              <a:schemeClr val="accent3">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p:cNvSpPr/>
            <p:nvPr/>
          </p:nvSpPr>
          <p:spPr>
            <a:xfrm>
              <a:off x="2971801" y="2158999"/>
              <a:ext cx="2438405" cy="30479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near segment</a:t>
              </a:r>
            </a:p>
          </p:txBody>
        </p:sp>
        <p:sp>
          <p:nvSpPr>
            <p:cNvPr id="30" name="Rectangle 29"/>
            <p:cNvSpPr/>
            <p:nvPr/>
          </p:nvSpPr>
          <p:spPr>
            <a:xfrm rot="10800000" flipV="1">
              <a:off x="2971800" y="2514600"/>
              <a:ext cx="2438393" cy="304800"/>
            </a:xfrm>
            <a:prstGeom prst="rect">
              <a:avLst/>
            </a:prstGeom>
            <a:solidFill>
              <a:schemeClr val="tx1">
                <a:lumMod val="75000"/>
                <a:lumOff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971803" y="2508250"/>
              <a:ext cx="2438385" cy="3047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sense amplifier</a:t>
              </a:r>
            </a:p>
          </p:txBody>
        </p:sp>
      </p:grpSp>
      <p:cxnSp>
        <p:nvCxnSpPr>
          <p:cNvPr id="33" name="Straight Connector 32"/>
          <p:cNvCxnSpPr/>
          <p:nvPr/>
        </p:nvCxnSpPr>
        <p:spPr>
          <a:xfrm>
            <a:off x="2819400"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191001"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590800" y="4038600"/>
            <a:ext cx="1676400"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25" name="Rounded Rectangle 24"/>
          <p:cNvSpPr/>
          <p:nvPr/>
        </p:nvSpPr>
        <p:spPr>
          <a:xfrm>
            <a:off x="228600" y="4876800"/>
            <a:ext cx="8382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454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25" grpId="0" animBg="1"/>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nvPr>
        </p:nvGraphicFramePr>
        <p:xfrm>
          <a:off x="832431" y="914400"/>
          <a:ext cx="3355729" cy="3993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nvPr>
        </p:nvGraphicFramePr>
        <p:xfrm>
          <a:off x="5083421" y="914400"/>
          <a:ext cx="3355729" cy="399317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Performance &amp; Power Consumption  </a:t>
            </a:r>
          </a:p>
        </p:txBody>
      </p:sp>
      <p:sp>
        <p:nvSpPr>
          <p:cNvPr id="23" name="TextBox 1"/>
          <p:cNvSpPr txBox="1"/>
          <p:nvPr/>
        </p:nvSpPr>
        <p:spPr>
          <a:xfrm>
            <a:off x="2241550" y="1000123"/>
            <a:ext cx="1257300"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11.5%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19" name="Rectangle 18"/>
          <p:cNvSpPr/>
          <p:nvPr/>
        </p:nvSpPr>
        <p:spPr>
          <a:xfrm rot="16200000">
            <a:off x="-1261544" y="2514599"/>
            <a:ext cx="36576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Normalized Performance</a:t>
            </a:r>
          </a:p>
        </p:txBody>
      </p:sp>
      <p:sp>
        <p:nvSpPr>
          <p:cNvPr id="20" name="Rectangle 19"/>
          <p:cNvSpPr/>
          <p:nvPr/>
        </p:nvSpPr>
        <p:spPr>
          <a:xfrm>
            <a:off x="567256" y="4837138"/>
            <a:ext cx="3547544"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Core-Count (Channel)</a:t>
            </a:r>
          </a:p>
        </p:txBody>
      </p:sp>
      <p:sp>
        <p:nvSpPr>
          <p:cNvPr id="26" name="Rectangle 25"/>
          <p:cNvSpPr/>
          <p:nvPr/>
        </p:nvSpPr>
        <p:spPr>
          <a:xfrm rot="16200000">
            <a:off x="3098992" y="2476498"/>
            <a:ext cx="35814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Normalized Power</a:t>
            </a:r>
          </a:p>
        </p:txBody>
      </p:sp>
      <p:sp>
        <p:nvSpPr>
          <p:cNvPr id="28" name="Rectangle 27"/>
          <p:cNvSpPr/>
          <p:nvPr/>
        </p:nvSpPr>
        <p:spPr>
          <a:xfrm>
            <a:off x="4953000" y="4837138"/>
            <a:ext cx="3429000"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Core-Count (Channel)</a:t>
            </a:r>
          </a:p>
        </p:txBody>
      </p:sp>
      <p:sp>
        <p:nvSpPr>
          <p:cNvPr id="32" name="TextBox 1"/>
          <p:cNvSpPr txBox="1"/>
          <p:nvPr/>
        </p:nvSpPr>
        <p:spPr>
          <a:xfrm>
            <a:off x="3149600"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10.7%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22" name="TextBox 1"/>
          <p:cNvSpPr txBox="1"/>
          <p:nvPr/>
        </p:nvSpPr>
        <p:spPr>
          <a:xfrm>
            <a:off x="1546471"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cxnSp>
        <p:nvCxnSpPr>
          <p:cNvPr id="38" name="Straight Arrow Connector 37"/>
          <p:cNvCxnSpPr/>
          <p:nvPr/>
        </p:nvCxnSpPr>
        <p:spPr>
          <a:xfrm flipH="1">
            <a:off x="1590675"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839531"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0" name="TextBox 1"/>
          <p:cNvSpPr txBox="1"/>
          <p:nvPr/>
        </p:nvSpPr>
        <p:spPr>
          <a:xfrm>
            <a:off x="5805489" y="1288595"/>
            <a:ext cx="990600" cy="38780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1" name="Down Arrow 40"/>
          <p:cNvSpPr/>
          <p:nvPr/>
        </p:nvSpPr>
        <p:spPr>
          <a:xfrm>
            <a:off x="6175683" y="1676400"/>
            <a:ext cx="233629" cy="638172"/>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2" name="Down Arrow 41"/>
          <p:cNvSpPr/>
          <p:nvPr/>
        </p:nvSpPr>
        <p:spPr>
          <a:xfrm>
            <a:off x="6981559" y="1683207"/>
            <a:ext cx="233629" cy="669470"/>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1"/>
          <p:cNvSpPr txBox="1"/>
          <p:nvPr/>
        </p:nvSpPr>
        <p:spPr>
          <a:xfrm>
            <a:off x="6600822" y="1288595"/>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4" name="Down Arrow 43"/>
          <p:cNvSpPr/>
          <p:nvPr/>
        </p:nvSpPr>
        <p:spPr>
          <a:xfrm>
            <a:off x="7781926" y="1683206"/>
            <a:ext cx="233629" cy="719479"/>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1"/>
          <p:cNvSpPr txBox="1"/>
          <p:nvPr/>
        </p:nvSpPr>
        <p:spPr>
          <a:xfrm>
            <a:off x="7400926" y="1295400"/>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6" name="TextBox 45"/>
          <p:cNvSpPr txBox="1"/>
          <p:nvPr/>
        </p:nvSpPr>
        <p:spPr>
          <a:xfrm>
            <a:off x="314324" y="5323582"/>
            <a:ext cx="860107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F81BD">
                    <a:lumMod val="75000"/>
                  </a:srgbClr>
                </a:solidFill>
                <a:effectLst/>
                <a:uLnTx/>
                <a:uFillTx/>
                <a:latin typeface="Calibri"/>
                <a:ea typeface="+mn-ea"/>
                <a:cs typeface="+mn-cs"/>
              </a:rPr>
              <a:t>Using near segment as a cache improves performance and reduces power consumption</a:t>
            </a:r>
          </a:p>
        </p:txBody>
      </p:sp>
      <p:sp>
        <p:nvSpPr>
          <p:cNvPr id="21" name="Rectangle 20"/>
          <p:cNvSpPr/>
          <p:nvPr/>
        </p:nvSpPr>
        <p:spPr>
          <a:xfrm>
            <a:off x="683568" y="6490211"/>
            <a:ext cx="756084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Tiered-Latency DRAM: A Low Latency and Low Cost DRAM Architecture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2013.</a:t>
            </a:r>
          </a:p>
        </p:txBody>
      </p:sp>
    </p:spTree>
    <p:extLst>
      <p:ext uri="{BB962C8B-B14F-4D97-AF65-F5344CB8AC3E}">
        <p14:creationId xmlns:p14="http://schemas.microsoft.com/office/powerpoint/2010/main" val="381348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23" grpId="0"/>
      <p:bldP spid="26" grpId="0"/>
      <p:bldP spid="28" grpId="0"/>
      <p:bldP spid="32" grpId="0"/>
      <p:bldP spid="22" grpId="0"/>
      <p:bldP spid="40" grpId="0"/>
      <p:bldP spid="41" grpId="0" animBg="1"/>
      <p:bldP spid="42" grpId="0" animBg="1"/>
      <p:bldP spid="43" grpId="0"/>
      <p:bldP spid="44" grpId="0" animBg="1"/>
      <p:bldP spid="45" grpId="0"/>
      <p:bldP spid="46" grpId="0"/>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TL-DRAM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62628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020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4154009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157136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3682" y="990600"/>
            <a:ext cx="6731875" cy="4651892"/>
          </a:xfrm>
        </p:spPr>
      </p:pic>
      <p:pic>
        <p:nvPicPr>
          <p:cNvPr id="8" name="AllError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4985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2624056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2835525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Are</a:t>
            </a:r>
            <a:r>
              <a:rPr lang="en-US" dirty="0"/>
              <a:t> Real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55925894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Memory Scaling Issues </a:t>
            </a:r>
            <a:r>
              <a:rPr lang="en-US" b="1" dirty="0"/>
              <a:t>Are</a:t>
            </a:r>
            <a:r>
              <a:rPr lang="en-US" dirty="0"/>
              <a:t>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hlinkClick r:id="rId2"/>
              </a:rPr>
              <a:t>"RowHammer: A Retrospective"</a:t>
            </a:r>
            <a:br>
              <a:rPr lang="en-US" dirty="0"/>
            </a:br>
            <a:r>
              <a:rPr lang="en-US" i="1" dirty="0">
                <a:hlinkClick r:id="rId3"/>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4"/>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5"/>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89127747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hlinkClick r:id="rId2"/>
              </a:rPr>
              <a:t>"Revisiting RowHammer: An Experimental Analysis of Modern Devices and Mitigation Techniques"</a:t>
            </a:r>
            <a:br>
              <a:rPr lang="en-US" sz="2000" dirty="0"/>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89515729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dirty="0"/>
              <a:t>Existing mitigation mechanisms are not effective</a:t>
            </a:r>
          </a:p>
          <a:p>
            <a:endParaRPr lang="en-US" sz="2800" dirty="0"/>
          </a:p>
        </p:txBody>
      </p:sp>
    </p:spTree>
    <p:extLst>
      <p:ext uri="{BB962C8B-B14F-4D97-AF65-F5344CB8AC3E}">
        <p14:creationId xmlns:p14="http://schemas.microsoft.com/office/powerpoint/2010/main" val="23849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Pietro </a:t>
            </a:r>
            <a:r>
              <a:rPr lang="en-US" sz="2000" dirty="0" err="1"/>
              <a:t>Frigo</a:t>
            </a:r>
            <a:r>
              <a:rPr lang="en-US" sz="2000" dirty="0"/>
              <a:t>, Emanuele </a:t>
            </a:r>
            <a:r>
              <a:rPr lang="en-US" sz="2000" dirty="0" err="1"/>
              <a:t>Vannacci</a:t>
            </a:r>
            <a:r>
              <a:rPr lang="en-US" sz="2000" dirty="0"/>
              <a:t>, Hasan Hassan, Victor van der Veen, Onur Mutlu, Cristiano Giuffrida, Herbert Bos, and Kaveh </a:t>
            </a:r>
            <a:r>
              <a:rPr lang="en-US" sz="2000" dirty="0" err="1"/>
              <a:t>Razavi</a:t>
            </a:r>
            <a:r>
              <a:rPr lang="en-US" sz="2000" dirty="0"/>
              <a:t>,</a:t>
            </a:r>
            <a:br>
              <a:rPr lang="en-US" sz="2000" dirty="0"/>
            </a:br>
            <a:r>
              <a:rPr lang="en-US" sz="2000" b="1" dirty="0">
                <a:hlinkClick r:id="rId2"/>
              </a:rPr>
              <a:t>"TRRespass: Exploiting the Many Sides of Target Row Refresh"</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br>
              <a:rPr lang="en-US" sz="2000" dirty="0"/>
            </a:br>
            <a:r>
              <a:rPr lang="en-US" sz="2000" dirty="0"/>
              <a:t>[</a:t>
            </a:r>
            <a:r>
              <a:rPr lang="en-US" sz="2000" dirty="0">
                <a:hlinkClick r:id="rId7"/>
              </a:rPr>
              <a:t>Source Code</a:t>
            </a:r>
            <a:r>
              <a:rPr lang="en-US" sz="2000" dirty="0"/>
              <a:t>]</a:t>
            </a:r>
            <a:br>
              <a:rPr lang="en-US" sz="2000" dirty="0"/>
            </a:br>
            <a:r>
              <a:rPr lang="en-US" sz="2000" dirty="0"/>
              <a:t>[</a:t>
            </a:r>
            <a:r>
              <a:rPr lang="en-US" sz="2000" dirty="0">
                <a:hlinkClick r:id="rId8"/>
              </a:rPr>
              <a:t>Web Article</a:t>
            </a:r>
            <a:r>
              <a:rPr lang="en-US" sz="2000" dirty="0"/>
              <a:t>]</a:t>
            </a:r>
            <a:br>
              <a:rPr lang="en-US" sz="2000" dirty="0"/>
            </a:br>
            <a:r>
              <a:rPr lang="en-US" sz="2000" b="1" i="1" dirty="0">
                <a:solidFill>
                  <a:srgbClr val="FF0000"/>
                </a:solidFill>
              </a:rPr>
              <a:t>Best paper award.</a:t>
            </a:r>
            <a:endParaRPr lang="en-US" sz="2000" dirty="0">
              <a:solidFill>
                <a:srgbClr val="FF0000"/>
              </a:solidFill>
            </a:endParaRPr>
          </a:p>
          <a:p>
            <a:pPr marL="0" indent="0">
              <a:buNone/>
            </a:pP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76431843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hlinkClick r:id="rId2"/>
              </a:rPr>
              <a:t>"Are We Susceptible to Rowhammer? An End-to-End Methodology for Cloud Providers"</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142787765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7808940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Tree>
    <p:extLst>
      <p:ext uri="{BB962C8B-B14F-4D97-AF65-F5344CB8AC3E}">
        <p14:creationId xmlns:p14="http://schemas.microsoft.com/office/powerpoint/2010/main" val="3474872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More on DRAM Refresh (I)</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2536966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(II)</a:t>
            </a:r>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942150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More on DRAM Refresh (III)</a:t>
            </a:r>
            <a:endParaRPr lang="en-US" sz="2600" b="1" dirty="0"/>
          </a:p>
        </p:txBody>
      </p:sp>
    </p:spTree>
    <p:extLst>
      <p:ext uri="{BB962C8B-B14F-4D97-AF65-F5344CB8AC3E}">
        <p14:creationId xmlns:p14="http://schemas.microsoft.com/office/powerpoint/2010/main" val="350995049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3"/>
              </a:rPr>
              <a:t>"AVATAR: A Variable-Retention-Time (VRT) Aware Refresh for DRAM Systems"</a:t>
            </a:r>
            <a:r>
              <a:rPr lang="en-US" sz="1800" dirty="0"/>
              <a:t> </a:t>
            </a:r>
            <a:br>
              <a:rPr lang="en-US" sz="1800" dirty="0"/>
            </a:br>
            <a:r>
              <a:rPr lang="en-US" sz="1800" i="1" dirty="0"/>
              <a:t>Proceedings of the </a:t>
            </a:r>
            <a:r>
              <a:rPr lang="en-US" sz="1800" i="1" dirty="0">
                <a:hlinkClick r:id="rId4"/>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endParaRPr lang="en-US" dirty="0"/>
          </a:p>
        </p:txBody>
      </p:sp>
      <p:sp>
        <p:nvSpPr>
          <p:cNvPr id="9" name="Title 1"/>
          <p:cNvSpPr>
            <a:spLocks noGrp="1"/>
          </p:cNvSpPr>
          <p:nvPr>
            <p:ph type="title"/>
          </p:nvPr>
        </p:nvSpPr>
        <p:spPr>
          <a:xfrm>
            <a:off x="228600" y="152400"/>
            <a:ext cx="8915400" cy="884238"/>
          </a:xfrm>
        </p:spPr>
        <p:txBody>
          <a:bodyPr/>
          <a:lstStyle/>
          <a:p>
            <a:r>
              <a:rPr lang="en-US" dirty="0"/>
              <a:t>More on DRAM Refresh (IV)</a:t>
            </a:r>
            <a:endParaRPr lang="en-US" sz="3400" dirty="0"/>
          </a:p>
        </p:txBody>
      </p:sp>
      <p:pic>
        <p:nvPicPr>
          <p:cNvPr id="10" name="Picture 9"/>
          <p:cNvPicPr>
            <a:picLocks noChangeAspect="1"/>
          </p:cNvPicPr>
          <p:nvPr/>
        </p:nvPicPr>
        <p:blipFill>
          <a:blip r:embed="rId7"/>
          <a:stretch>
            <a:fillRect/>
          </a:stretch>
        </p:blipFill>
        <p:spPr>
          <a:xfrm>
            <a:off x="0" y="3933056"/>
            <a:ext cx="9144000" cy="1642219"/>
          </a:xfrm>
          <a:prstGeom prst="rect">
            <a:avLst/>
          </a:prstGeom>
        </p:spPr>
      </p:pic>
    </p:spTree>
    <p:extLst>
      <p:ext uri="{BB962C8B-B14F-4D97-AF65-F5344CB8AC3E}">
        <p14:creationId xmlns:p14="http://schemas.microsoft.com/office/powerpoint/2010/main" val="358524964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t>More on DRAM Refresh (V)</a:t>
            </a:r>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893823"/>
            <a:ext cx="9144000" cy="1839433"/>
          </a:xfrm>
          <a:prstGeom prst="rect">
            <a:avLst/>
          </a:prstGeom>
        </p:spPr>
      </p:pic>
    </p:spTree>
    <p:extLst>
      <p:ext uri="{BB962C8B-B14F-4D97-AF65-F5344CB8AC3E}">
        <p14:creationId xmlns:p14="http://schemas.microsoft.com/office/powerpoint/2010/main" val="133109719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More on DRAM Refresh (VI)</a:t>
            </a:r>
          </a:p>
        </p:txBody>
      </p:sp>
    </p:spTree>
    <p:extLst>
      <p:ext uri="{BB962C8B-B14F-4D97-AF65-F5344CB8AC3E}">
        <p14:creationId xmlns:p14="http://schemas.microsoft.com/office/powerpoint/2010/main" val="158766402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(VII)</a:t>
            </a:r>
            <a:endParaRPr lang="en-US" sz="36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2202274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DRAM Refresh (VIII)</a:t>
            </a:r>
          </a:p>
        </p:txBody>
      </p:sp>
      <p:sp>
        <p:nvSpPr>
          <p:cNvPr id="3" name="Content Placeholder 2"/>
          <p:cNvSpPr>
            <a:spLocks noGrp="1"/>
          </p:cNvSpPr>
          <p:nvPr>
            <p:ph idx="1"/>
          </p:nvPr>
        </p:nvSpPr>
        <p:spPr>
          <a:xfrm>
            <a:off x="228600" y="935524"/>
            <a:ext cx="8610600" cy="5193723"/>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hlinkClick r:id="rId2"/>
              </a:rPr>
              <a:t>"Understanding and Modeling On-Die Error Correction in Modern DRAM: An Experimental Study Using Real Devices"</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(26 minutes)]</a:t>
            </a:r>
            <a:br>
              <a:rPr lang="en-US" sz="2000" dirty="0"/>
            </a:br>
            <a:r>
              <a:rPr lang="en-US" sz="2000" dirty="0"/>
              <a:t>[</a:t>
            </a:r>
            <a:r>
              <a:rPr lang="en-US" sz="2000" dirty="0">
                <a:hlinkClick r:id="rId7"/>
              </a:rPr>
              <a:t>Full Talk Lecture</a:t>
            </a:r>
            <a:r>
              <a:rPr lang="en-US" sz="2000" dirty="0"/>
              <a:t> (29 minutes)]</a:t>
            </a:r>
            <a:br>
              <a:rPr lang="en-US" sz="2000" dirty="0"/>
            </a:br>
            <a:r>
              <a:rPr lang="en-US" sz="2000" dirty="0"/>
              <a:t>[</a:t>
            </a:r>
            <a:r>
              <a:rPr lang="en-US" sz="2000" dirty="0">
                <a:hlinkClick r:id="rId8"/>
              </a:rPr>
              <a:t>Source Code for EINSim, the Error Inference Simulator</a:t>
            </a:r>
            <a:r>
              <a:rPr lang="en-US" sz="2000" dirty="0"/>
              <a:t>]</a:t>
            </a:r>
            <a:br>
              <a:rPr lang="en-US" sz="2000" dirty="0"/>
            </a:br>
            <a:r>
              <a:rPr lang="en-US" sz="2000" b="1" i="1" dirty="0">
                <a:solidFill>
                  <a:srgbClr val="FF0000"/>
                </a:solidFill>
              </a:rPr>
              <a:t>Best paper award.</a:t>
            </a:r>
            <a:br>
              <a:rPr lang="en-US" sz="1750" dirty="0">
                <a:solidFill>
                  <a:srgbClr val="FF0000"/>
                </a:solidFill>
              </a:rPr>
            </a:br>
            <a:endParaRPr lang="en-US" sz="1750"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ECD4E60D-143E-C24B-94E9-81BC576FF06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45" y="4665312"/>
            <a:ext cx="9144000" cy="1688841"/>
          </a:xfrm>
          <a:prstGeom prst="rect">
            <a:avLst/>
          </a:prstGeom>
        </p:spPr>
      </p:pic>
    </p:spTree>
    <p:extLst>
      <p:ext uri="{BB962C8B-B14F-4D97-AF65-F5344CB8AC3E}">
        <p14:creationId xmlns:p14="http://schemas.microsoft.com/office/powerpoint/2010/main" val="2527941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2400"/>
            <a:ext cx="8925209" cy="884238"/>
          </a:xfrm>
        </p:spPr>
        <p:txBody>
          <a:bodyPr/>
          <a:lstStyle/>
          <a:p>
            <a:r>
              <a:rPr lang="en-US" dirty="0"/>
              <a:t>More on DRAM Refresh (IX)</a:t>
            </a:r>
            <a:endParaRPr lang="en-US" sz="2600" b="1" dirty="0"/>
          </a:p>
        </p:txBody>
      </p:sp>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Taha </a:t>
            </a:r>
            <a:r>
              <a:rPr lang="en-US" sz="1800" dirty="0" err="1"/>
              <a:t>Shahroodi</a:t>
            </a:r>
            <a:r>
              <a:rPr lang="en-US" sz="1800" dirty="0"/>
              <a:t>, Hasan Hassan, and Onur Mutlu,</a:t>
            </a:r>
            <a:br>
              <a:rPr lang="en-US" sz="1800" dirty="0"/>
            </a:br>
            <a:r>
              <a:rPr lang="en-US" sz="1800" b="1" dirty="0">
                <a:hlinkClick r:id="rId2"/>
              </a:rPr>
              <a:t>"Bit-Exact ECC Recovery (BEER): Determining DRAM On-Die ECC Functions by Exploiting DRAM Data Retention Characteristics"</a:t>
            </a:r>
            <a:br>
              <a:rPr lang="en-US" sz="1800" dirty="0"/>
            </a:br>
            <a:r>
              <a:rPr lang="en-US" sz="1800" i="1" dirty="0"/>
              <a:t>Proceedings of the </a:t>
            </a:r>
            <a:r>
              <a:rPr lang="en-US" sz="1800" i="1" dirty="0">
                <a:hlinkClick r:id="rId3"/>
              </a:rPr>
              <a:t>53rd International Symposium on Microarchitecture</a:t>
            </a:r>
            <a:r>
              <a:rPr lang="en-US" sz="1800" i="1" dirty="0"/>
              <a:t> (</a:t>
            </a:r>
            <a:r>
              <a:rPr lang="en-US" sz="1800" b="1" i="1" dirty="0"/>
              <a:t>MICRO</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(15 minutes)]</a:t>
            </a:r>
            <a:br>
              <a:rPr lang="en-US" sz="1800" dirty="0"/>
            </a:br>
            <a:r>
              <a:rPr lang="en-US" sz="1800" dirty="0"/>
              <a:t>[</a:t>
            </a:r>
            <a:r>
              <a:rPr lang="en-US" sz="1800" dirty="0">
                <a:hlinkClick r:id="rId9"/>
              </a:rPr>
              <a:t>Lightning Talk Video</a:t>
            </a:r>
            <a:r>
              <a:rPr lang="en-US" sz="1800" dirty="0"/>
              <a:t> (1.5 minutes)]</a:t>
            </a:r>
          </a:p>
          <a:p>
            <a:pPr marL="0" indent="0">
              <a:buNone/>
            </a:pPr>
            <a:r>
              <a:rPr lang="en-US" sz="1800" b="1" i="1" dirty="0">
                <a:solidFill>
                  <a:srgbClr val="FF0000"/>
                </a:solidFill>
              </a:rPr>
              <a:t>     Best paper award. </a:t>
            </a:r>
            <a:r>
              <a:rPr lang="en-US" sz="1800" dirty="0"/>
              <a:t>	</a:t>
            </a:r>
            <a:br>
              <a:rPr lang="en-US" sz="1800" dirty="0"/>
            </a:br>
            <a:br>
              <a:rPr lang="en-US" sz="1800" dirty="0"/>
            </a:br>
            <a:br>
              <a:rPr lang="en-US" sz="1800" dirty="0"/>
            </a:br>
            <a:endParaRPr lang="en-US" sz="1800" dirty="0">
              <a:solidFill>
                <a:srgbClr val="FF0000"/>
              </a:solidFill>
            </a:endParaRPr>
          </a:p>
        </p:txBody>
      </p:sp>
      <p:pic>
        <p:nvPicPr>
          <p:cNvPr id="4" name="Picture 3">
            <a:extLst>
              <a:ext uri="{FF2B5EF4-FFF2-40B4-BE49-F238E27FC236}">
                <a16:creationId xmlns:a16="http://schemas.microsoft.com/office/drawing/2014/main" id="{F4E3146B-CAAE-014D-B813-8C101D531849}"/>
              </a:ext>
            </a:extLst>
          </p:cNvPr>
          <p:cNvPicPr>
            <a:picLocks noChangeAspect="1"/>
          </p:cNvPicPr>
          <p:nvPr/>
        </p:nvPicPr>
        <p:blipFill>
          <a:blip r:embed="rId10"/>
          <a:stretch>
            <a:fillRect/>
          </a:stretch>
        </p:blipFill>
        <p:spPr>
          <a:xfrm>
            <a:off x="279400" y="3962400"/>
            <a:ext cx="8509000" cy="2298700"/>
          </a:xfrm>
          <a:prstGeom prst="rect">
            <a:avLst/>
          </a:prstGeom>
        </p:spPr>
      </p:pic>
    </p:spTree>
    <p:extLst>
      <p:ext uri="{BB962C8B-B14F-4D97-AF65-F5344CB8AC3E}">
        <p14:creationId xmlns:p14="http://schemas.microsoft.com/office/powerpoint/2010/main" val="3911672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2334862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826525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258877034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09103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72823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502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13891"/>
            <a:ext cx="8763000" cy="495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672" y="386104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dim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828774"/>
            <a:ext cx="9144000" cy="2495826"/>
          </a:xfrm>
          <a:prstGeom prst="rect">
            <a:avLst/>
          </a:prstGeom>
        </p:spPr>
      </p:pic>
    </p:spTree>
    <p:extLst>
      <p:ext uri="{BB962C8B-B14F-4D97-AF65-F5344CB8AC3E}">
        <p14:creationId xmlns:p14="http://schemas.microsoft.com/office/powerpoint/2010/main" val="130463980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2525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14158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Memory</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521"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522"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09307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2572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In-DRAM Bulk Bitwise AND/OR Operation</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C </a:t>
            </a:r>
          </a:p>
          <a:p>
            <a:r>
              <a:rPr lang="en-US" dirty="0"/>
              <a:t>Semantics: Perform a bitwise AND of two rows A and B and store the result in row C</a:t>
            </a:r>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a:t>1. RowClone  A  into  D1		</a:t>
            </a:r>
          </a:p>
          <a:p>
            <a:pPr marL="0" indent="0">
              <a:buNone/>
            </a:pPr>
            <a:r>
              <a:rPr lang="en-US" dirty="0"/>
              <a:t>2. RowClone  B  into  D2		</a:t>
            </a:r>
          </a:p>
          <a:p>
            <a:pPr marL="0" indent="0">
              <a:buNone/>
            </a:pPr>
            <a:r>
              <a:rPr lang="en-US" dirty="0"/>
              <a:t>3. RowClone  R0  into  D3		</a:t>
            </a:r>
          </a:p>
          <a:p>
            <a:pPr marL="0" indent="0">
              <a:buNone/>
            </a:pPr>
            <a:r>
              <a:rPr lang="en-US" dirty="0"/>
              <a:t>4. ACTIVATE  D1,D2,D3		</a:t>
            </a:r>
          </a:p>
          <a:p>
            <a:pPr marL="0" indent="0">
              <a:buNone/>
            </a:pPr>
            <a:r>
              <a:rPr lang="en-US" dirty="0"/>
              <a:t>5. RowClone  Result  into  C</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569874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1391523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21685025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63995878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6.8|4.7|6.4"/>
</p:tagLst>
</file>

<file path=ppt/tags/tag2.xml><?xml version="1.0" encoding="utf-8"?>
<p:tagLst xmlns:a="http://schemas.openxmlformats.org/drawingml/2006/main" xmlns:r="http://schemas.openxmlformats.org/officeDocument/2006/relationships" xmlns:p="http://schemas.openxmlformats.org/presentationml/2006/main">
  <p:tag name="TIMING" val="|0.7|8.6"/>
</p:tagLst>
</file>

<file path=ppt/tags/tag3.xml><?xml version="1.0" encoding="utf-8"?>
<p:tagLst xmlns:a="http://schemas.openxmlformats.org/drawingml/2006/main" xmlns:r="http://schemas.openxmlformats.org/officeDocument/2006/relationships" xmlns:p="http://schemas.openxmlformats.org/presentationml/2006/main">
  <p:tag name="TIMING" val="|19.9|10.3"/>
</p:tagLst>
</file>

<file path=ppt/tags/tag4.xml><?xml version="1.0" encoding="utf-8"?>
<p:tagLst xmlns:a="http://schemas.openxmlformats.org/drawingml/2006/main" xmlns:r="http://schemas.openxmlformats.org/officeDocument/2006/relationships" xmlns:p="http://schemas.openxmlformats.org/presentationml/2006/main">
  <p:tag name="TIMING" val="|8.4|5|6.7|4.9|9.2|10.8"/>
</p:tagLst>
</file>

<file path=ppt/tags/tag5.xml><?xml version="1.0" encoding="utf-8"?>
<p:tagLst xmlns:a="http://schemas.openxmlformats.org/drawingml/2006/main" xmlns:r="http://schemas.openxmlformats.org/officeDocument/2006/relationships" xmlns:p="http://schemas.openxmlformats.org/presentationml/2006/main">
  <p:tag name="TIMING" val="|6.4|6.4"/>
</p:tagLst>
</file>

<file path=ppt/theme/_rels/theme3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7.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8.xml><?xml version="1.0" encoding="utf-8"?>
<a:theme xmlns:a="http://schemas.openxmlformats.org/drawingml/2006/main" name="CMU-SAFARI">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MU-SAFARI" id="{B15788EB-35F8-49D3-8BDF-2EB8D26A72D0}" vid="{7C2D58BB-235D-4341-930F-6DE16E8DC665}"/>
    </a:ext>
  </a:extLst>
</a:theme>
</file>

<file path=ppt/theme/theme79.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81.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2.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mbria"/>
        <a:ea typeface=""/>
        <a:cs typeface=""/>
      </a:majorFont>
      <a:minorFont>
        <a:latin typeface="Cambr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6.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218629</TotalTime>
  <Words>22284</Words>
  <Application>Microsoft Macintosh PowerPoint</Application>
  <PresentationFormat>On-screen Show (4:3)</PresentationFormat>
  <Paragraphs>3134</Paragraphs>
  <Slides>342</Slides>
  <Notes>56</Notes>
  <HiddenSlides>0</HiddenSlides>
  <MMClips>6</MMClips>
  <ScaleCrop>false</ScaleCrop>
  <HeadingPairs>
    <vt:vector size="8" baseType="variant">
      <vt:variant>
        <vt:lpstr>Fonts Used</vt:lpstr>
      </vt:variant>
      <vt:variant>
        <vt:i4>36</vt:i4>
      </vt:variant>
      <vt:variant>
        <vt:lpstr>Theme</vt:lpstr>
      </vt:variant>
      <vt:variant>
        <vt:i4>87</vt:i4>
      </vt:variant>
      <vt:variant>
        <vt:lpstr>Embedded OLE Servers</vt:lpstr>
      </vt:variant>
      <vt:variant>
        <vt:i4>1</vt:i4>
      </vt:variant>
      <vt:variant>
        <vt:lpstr>Slide Titles</vt:lpstr>
      </vt:variant>
      <vt:variant>
        <vt:i4>342</vt:i4>
      </vt:variant>
    </vt:vector>
  </HeadingPairs>
  <TitlesOfParts>
    <vt:vector size="466" baseType="lpstr">
      <vt:lpstr>ＭＳ Ｐゴシック</vt:lpstr>
      <vt:lpstr>ヒラギノ角ゴ ProN W3</vt:lpstr>
      <vt:lpstr>ヒラギノ角ゴ ProN W6</vt:lpstr>
      <vt:lpstr>Adobe Garamond Pro</vt:lpstr>
      <vt:lpstr>Adobe Garamond Pro Bold</vt:lpstr>
      <vt:lpstr>Apple Chancery</vt:lpstr>
      <vt:lpstr>Arial</vt:lpstr>
      <vt:lpstr>Arial Narrow</vt:lpstr>
      <vt:lpstr>Calibri</vt:lpstr>
      <vt:lpstr>Calibri Light</vt:lpstr>
      <vt:lpstr>Cambria</vt:lpstr>
      <vt:lpstr>Cambria Math</vt:lpstr>
      <vt:lpstr>Chalkduster</vt:lpstr>
      <vt:lpstr>Corbel</vt:lpstr>
      <vt:lpstr>Courier New</vt:lpstr>
      <vt:lpstr>europa</vt:lpstr>
      <vt:lpstr>Futura Medium</vt:lpstr>
      <vt:lpstr>Garamond</vt:lpstr>
      <vt:lpstr>Gill Sans</vt:lpstr>
      <vt:lpstr>Gill Sans MT</vt:lpstr>
      <vt:lpstr>Lucida Grande</vt:lpstr>
      <vt:lpstr>Mangal</vt:lpstr>
      <vt:lpstr>Myriad Pro Bold Cond</vt:lpstr>
      <vt:lpstr>Myriad Pro Cond</vt:lpstr>
      <vt:lpstr>나눔고딕</vt:lpstr>
      <vt:lpstr>Palatino Linotype</vt:lpstr>
      <vt:lpstr>Symbol</vt:lpstr>
      <vt:lpstr>Tahoma</vt:lpstr>
      <vt:lpstr>Times New Roman</vt:lpstr>
      <vt:lpstr>Verdana</vt:lpstr>
      <vt:lpstr>Vista Sans OT Medium</vt:lpstr>
      <vt:lpstr>Whitney-Bold</vt:lpstr>
      <vt:lpstr>Whitney-Medium</vt:lpstr>
      <vt:lpstr>Whitney-Semibold SC</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7_sesha-theme</vt:lpstr>
      <vt:lpstr>153_Edge</vt:lpstr>
      <vt:lpstr>5_Edge</vt:lpstr>
      <vt:lpstr>7_Edge</vt:lpstr>
      <vt:lpstr>3_sesha-theme</vt:lpstr>
      <vt:lpstr>18_Edge</vt:lpstr>
      <vt:lpstr>4_sesha-theme</vt:lpstr>
      <vt:lpstr>19_Edge</vt:lpstr>
      <vt:lpstr>10_Edge</vt:lpstr>
      <vt:lpstr>60_Edge</vt:lpstr>
      <vt:lpstr>11_Edge</vt:lpstr>
      <vt:lpstr>12_Edge</vt:lpstr>
      <vt:lpstr>14_Edge</vt:lpstr>
      <vt:lpstr>171_Edge</vt:lpstr>
      <vt:lpstr>2_Edge</vt:lpstr>
      <vt:lpstr>40_Edge</vt:lpstr>
      <vt:lpstr>Simple Light</vt:lpstr>
      <vt:lpstr>15_Edge</vt:lpstr>
      <vt:lpstr>19_Office Theme</vt:lpstr>
      <vt:lpstr>16_Edge</vt:lpstr>
      <vt:lpstr>Office Theme</vt:lpstr>
      <vt:lpstr>99_Edge</vt:lpstr>
      <vt:lpstr>137_Edge</vt:lpstr>
      <vt:lpstr>67_Edge</vt:lpstr>
      <vt:lpstr>24_Edge</vt:lpstr>
      <vt:lpstr>155_Edge</vt:lpstr>
      <vt:lpstr>25_Edge</vt:lpstr>
      <vt:lpstr>62_Edge</vt:lpstr>
      <vt:lpstr>27_Edge</vt:lpstr>
      <vt:lpstr>28_Edge</vt:lpstr>
      <vt:lpstr>24_Office Theme</vt:lpstr>
      <vt:lpstr>100_Edge</vt:lpstr>
      <vt:lpstr>29_Edge</vt:lpstr>
      <vt:lpstr>41_Edge</vt:lpstr>
      <vt:lpstr>101_Edge</vt:lpstr>
      <vt:lpstr>26_Edge</vt:lpstr>
      <vt:lpstr>20_Office Theme</vt:lpstr>
      <vt:lpstr>13_Office Theme</vt:lpstr>
      <vt:lpstr>CMU-SAFARI</vt:lpstr>
      <vt:lpstr>102_Edge</vt:lpstr>
      <vt:lpstr>5_Office Theme</vt:lpstr>
      <vt:lpstr>21_Office Theme</vt:lpstr>
      <vt:lpstr>22_Edge</vt:lpstr>
      <vt:lpstr>1_Office Theme</vt:lpstr>
      <vt:lpstr>1_Simple Light</vt:lpstr>
      <vt:lpstr>6_Office Theme</vt:lpstr>
      <vt:lpstr>20_Edge</vt:lpstr>
      <vt:lpstr>21_Edge</vt:lpstr>
      <vt:lpstr>Visio</vt:lpstr>
      <vt:lpstr>Intelligent Architectures for  Intelligent Machines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New Genome Sequencing Technologies</vt:lpstr>
      <vt:lpstr>Accelerating Genome Analysis</vt:lpstr>
      <vt:lpstr>GenASM Framework [MICRO 2020]</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Data-Centric (Memory-Centric) Architectures</vt:lpstr>
      <vt:lpstr>Data-Centric Architectures: Properties</vt:lpstr>
      <vt:lpstr>Processing Data           Where It Makes Sense</vt:lpstr>
      <vt:lpstr>Processing in/near Memory: An Old Idea</vt:lpstr>
      <vt:lpstr>Why In-Memory Computation Today?</vt:lpstr>
      <vt:lpstr>Why In-Memory Computation Today?</vt:lpstr>
      <vt:lpstr>Memory Scaling Issues Were Real</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A Curious Discovery [Kim et al., ISCA 2014]</vt:lpstr>
      <vt:lpstr>The Story of RowHammer </vt:lpstr>
      <vt:lpstr>Modern DRAM is Prone to Disturbance Errors</vt:lpstr>
      <vt:lpstr>Most DRAM Modules Are Vulnerable</vt:lpstr>
      <vt:lpstr>Recent DRAM Is More Vulnerable</vt:lpstr>
      <vt:lpstr>One Can Take Over an Otherwise-Secure System</vt:lpstr>
      <vt:lpstr>The Push from Circuits and Devices</vt:lpstr>
      <vt:lpstr>Memory Scaling Issues Are Real</vt:lpstr>
      <vt:lpstr>Memory Scaling Issues Are Real</vt:lpstr>
      <vt:lpstr>RowHammer in 2020 (I)</vt:lpstr>
      <vt:lpstr>Key Takeaways from 1580 Chips</vt:lpstr>
      <vt:lpstr>RowHammer in 2020 (II)</vt:lpstr>
      <vt:lpstr>RowHammer in 2020 (III)</vt:lpstr>
      <vt:lpstr>The Push from Circuits and Devices</vt:lpstr>
      <vt:lpstr>Data Retention in Memory [Liu et al., ISCA 2013]</vt:lpstr>
      <vt:lpstr>More on DRAM Refresh (I)</vt:lpstr>
      <vt:lpstr>More on DRAM Refresh (II)</vt:lpstr>
      <vt:lpstr>More on DRAM Refresh (III)</vt:lpstr>
      <vt:lpstr>More on DRAM Refresh (IV)</vt:lpstr>
      <vt:lpstr>More on DRAM Refresh (V)</vt:lpstr>
      <vt:lpstr>More on DRAM Refresh (VI)</vt:lpstr>
      <vt:lpstr>More on DRAM Refresh (VII)</vt:lpstr>
      <vt:lpstr>More on DRAM Refresh (VIII)</vt:lpstr>
      <vt:lpstr>More on DRAM Refresh (IX)</vt:lpstr>
      <vt:lpstr>The Push from Circuits and Devices</vt:lpstr>
      <vt:lpstr>Industry Is Writing Papers About It, Too</vt:lpstr>
      <vt:lpstr>Call for Intelligent Memory Controllers</vt:lpstr>
      <vt:lpstr>Why In-Memory Computation Today?</vt:lpstr>
      <vt:lpstr>Three Key Systems Trends</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Approach 1: Minimally Changing Memory</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Bulk Bitwise AND/OR Operation</vt:lpstr>
      <vt:lpstr>In-DRAM NOT: Dual Contact Cell</vt:lpstr>
      <vt:lpstr>Ambit vs. DDR3: Performance and Energy</vt:lpstr>
      <vt:lpstr>Bulk Bitwise Operations in Workloads</vt:lpstr>
      <vt:lpstr>Performance: Bitmap Index on Ambit</vt:lpstr>
      <vt:lpstr>Performance: BitWeaving on Ambit</vt:lpstr>
      <vt:lpstr>More on In-DRAM Bulk AND/OR</vt:lpstr>
      <vt:lpstr>More on Ambit</vt:lpstr>
      <vt:lpstr>In-DRAM Bulk Bitwise Execution</vt:lpstr>
      <vt:lpstr>RowClone &amp; Bitwise Ops in Real DRAM Chips</vt:lpstr>
      <vt:lpstr>Pinatubo: RowClone and Bitwise Ops in PCM</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PIM on Mobile Devices</vt:lpstr>
      <vt:lpstr>Consumer Devices</vt:lpstr>
      <vt:lpstr>Four Important Workloads</vt:lpstr>
      <vt:lpstr>Energy Cost of Data Movement</vt:lpstr>
      <vt:lpstr>Simple PIM on Mobile Workloads</vt:lpstr>
      <vt:lpstr>Workload Analysis</vt:lpstr>
      <vt:lpstr>TensorFlow Mobile</vt:lpstr>
      <vt:lpstr>Packing</vt:lpstr>
      <vt:lpstr>Quantization</vt:lpstr>
      <vt:lpstr>Normalized Energy </vt:lpstr>
      <vt:lpstr>Normalized Runtime</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Accelerating Runahead Execution </vt:lpstr>
      <vt:lpstr>Accelerating Climate Modeling</vt:lpstr>
      <vt:lpstr>Accelerating Approximate String Matching</vt:lpstr>
      <vt:lpstr>Accelerating Time Series Analysis</vt:lpstr>
      <vt:lpstr>Two Key Questions in 3D-Stacked PIM</vt:lpstr>
      <vt:lpstr>PEI: PIM-Enabled Instructions (Ideas)</vt:lpstr>
      <vt:lpstr>PEI: PIM-Enabled Instructions (Example)</vt:lpstr>
      <vt:lpstr>PEI: Initial Evaluation Results</vt:lpstr>
      <vt:lpstr>PEI Performance Delta: Large Data Sets</vt:lpstr>
      <vt:lpstr>PEI Energy Consumption</vt:lpstr>
      <vt:lpstr>Simpler PIM: PIM-Enabled Instructions</vt:lpstr>
      <vt:lpstr>Eliminating the Adoption Barriers</vt:lpstr>
      <vt:lpstr>Barriers to Adoption of PIM</vt:lpstr>
      <vt:lpstr>We Need to Revisit the Entire Stack</vt:lpstr>
      <vt:lpstr>PIM Review and Open Problems</vt:lpstr>
      <vt:lpstr>PIM Review and Open Problems (II)</vt:lpstr>
      <vt:lpstr>UPMEM Processing-in-DRAM Engine (2019)</vt:lpstr>
      <vt:lpstr>Key Challenge 1: Code Mapping</vt:lpstr>
      <vt:lpstr>Key Challenge 2: Data Mapping</vt:lpstr>
      <vt:lpstr>How to Do the Code and Data Mapping?</vt:lpstr>
      <vt:lpstr>How to Schedule Code? (I)</vt:lpstr>
      <vt:lpstr>How to Schedule Code? (II)</vt:lpstr>
      <vt:lpstr>How to Schedule Code? (III)</vt:lpstr>
      <vt:lpstr>How to Maintain Coherence? (I)</vt:lpstr>
      <vt:lpstr>How to Maintain Coherence? (II)</vt:lpstr>
      <vt:lpstr>How to Support Virtual Memory?</vt:lpstr>
      <vt:lpstr>How to Design Data Structures for PIM?</vt:lpstr>
      <vt:lpstr>Simulation Infrastructures for PIM</vt:lpstr>
      <vt:lpstr>Performance &amp; Energy Models for PIM</vt:lpstr>
      <vt:lpstr>Challenge and Opportunity for Future</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Corollaries: Architectures Today …</vt:lpstr>
      <vt:lpstr>Data-Aware Architectures</vt:lpstr>
      <vt:lpstr>One Problem: Limited Expressiveness</vt:lpstr>
      <vt:lpstr>A Solution: More Expressive Interfaces</vt:lpstr>
      <vt:lpstr>Expressive (Memory) Interfaces</vt:lpstr>
      <vt:lpstr>X-MeM Aids Many Optimizations</vt:lpstr>
      <vt:lpstr>Expressive (Memory) Interfaces for GPUs</vt:lpstr>
      <vt:lpstr>An Example: Hybrid Memory Management</vt:lpstr>
      <vt:lpstr>An Example: Heterogeneous-Reliability Memory</vt:lpstr>
      <vt:lpstr>Exploiting Memory Error Tolerance  with Hybrid Memory Systems</vt:lpstr>
      <vt:lpstr>More on Heterogeneous-Reliability Memory</vt:lpstr>
      <vt:lpstr>Another Example: EDEN for DNNs</vt:lpstr>
      <vt:lpstr>PowerPoint Presentation</vt:lpstr>
      <vt:lpstr>EDEN: Data-Aware Efficient DNN Inference</vt:lpstr>
      <vt:lpstr>SMASH: SW/HW Indexing Acceleration</vt:lpstr>
      <vt:lpstr>Challenge and Opportunity for Future</vt:lpstr>
      <vt:lpstr>Concluding Remarks</vt:lpstr>
      <vt:lpstr>Recap: Corollaries: Architectures Today …</vt:lpstr>
      <vt:lpstr>Concluding Remarks</vt:lpstr>
      <vt:lpstr>Architectures for Intelligent Machines</vt:lpstr>
      <vt:lpstr>PowerPoint Presentation</vt:lpstr>
      <vt:lpstr>We Need to Revisit the Entire Stack</vt:lpstr>
      <vt:lpstr>We Need to Exploit Good Principles</vt:lpstr>
      <vt:lpstr>PIM Review and Open Problems</vt:lpstr>
      <vt:lpstr>PIM Review and Open Problems (II)</vt:lpstr>
      <vt:lpstr>A Longer Version of This Talk</vt:lpstr>
      <vt:lpstr>Funding Acknowledgments</vt:lpstr>
      <vt:lpstr>Acknowledgments</vt:lpstr>
      <vt:lpstr>Acknowledgments</vt:lpstr>
      <vt:lpstr>PowerPoint Presentation</vt:lpstr>
      <vt:lpstr>SAFARI Newsletter April 2020 Edition</vt:lpstr>
      <vt:lpstr>Intelligent Architectures for  Intelligent Machines</vt:lpstr>
      <vt:lpstr>Backup Slides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Principle Applied to Another Structure</vt:lpstr>
      <vt:lpstr>The Overarching Principle</vt:lpstr>
      <vt:lpstr>Overarching Principles for Computing?</vt:lpstr>
      <vt:lpstr>Readings, Videos, Reference Materials</vt:lpstr>
      <vt:lpstr>A Bit About Myself</vt:lpstr>
      <vt:lpstr>Related Overview Talks</vt:lpstr>
      <vt:lpstr>Accelerated Memory Course (~6.5 hours)</vt:lpstr>
      <vt:lpstr>Longer Memory Course (~18 hours)</vt:lpstr>
      <vt:lpstr>An Interview on Research and Education</vt:lpstr>
      <vt:lpstr>Reference Overview Paper I</vt:lpstr>
      <vt:lpstr>Reference Overview Paper II</vt:lpstr>
      <vt:lpstr>Reference Overview Paper III</vt:lpstr>
      <vt:lpstr>Reference Overview Paper IV</vt:lpstr>
      <vt:lpstr>Reference Overview Paper V</vt:lpstr>
      <vt:lpstr>Reference Overview Paper VI</vt:lpstr>
      <vt:lpstr>Reference Overview Paper VII</vt:lpstr>
      <vt:lpstr>Reference Overview Paper VIII</vt:lpstr>
      <vt:lpstr>Related Videos and Course Materials (I)</vt:lpstr>
      <vt:lpstr>Related Videos and Course Materials (II)</vt:lpstr>
      <vt:lpstr>Some Open Source Tools (I)</vt:lpstr>
      <vt:lpstr>Some Open Source Tools (II)</vt:lpstr>
      <vt:lpstr>More Open Source Tools (III)</vt:lpstr>
      <vt:lpstr>PowerPoint Presentation</vt:lpstr>
      <vt:lpstr>Referenced Papers and Talks</vt:lpstr>
      <vt:lpstr>An Interview on Research and Education</vt:lpstr>
      <vt:lpstr>A Note on the Review Process</vt:lpstr>
      <vt:lpstr>Ambit [MICRO’17]</vt:lpstr>
      <vt:lpstr>Ambit </vt:lpstr>
      <vt:lpstr>Ambit Sounds Good, No?</vt:lpstr>
      <vt:lpstr>Another Review </vt:lpstr>
      <vt:lpstr>Yet Another Review</vt:lpstr>
      <vt:lpstr>The Reviewer Accountability Problem</vt:lpstr>
      <vt:lpstr>We Have a Mindset Issue…</vt:lpstr>
      <vt:lpstr>Suggestion to Community</vt:lpstr>
      <vt:lpstr>Takeaway</vt:lpstr>
      <vt:lpstr>Takeaway</vt:lpstr>
      <vt:lpstr>RowClone &amp; Bitwise Ops in Real DRAM Chips</vt:lpstr>
      <vt:lpstr>Pinatubo: RowClone and Bitwise Ops in PCM</vt:lpstr>
      <vt:lpstr>Aside: A Recommended Book</vt:lpstr>
      <vt:lpstr>PowerPoint Presentation</vt:lpstr>
      <vt:lpstr>PowerPoint Presentation</vt:lpstr>
      <vt:lpstr>Suggestion to Researchers: Principle: Passion</vt:lpstr>
      <vt:lpstr>Suggestion to Researchers: Principle: Resilience</vt:lpstr>
      <vt:lpstr>Principle: Learning and Scholarship</vt:lpstr>
      <vt:lpstr>Principle: Learning and Scholarship</vt:lpstr>
      <vt:lpstr>More Thoughts and Suggestions</vt:lpstr>
      <vt:lpstr>More Motivation    to Reduce Memory Latency</vt:lpstr>
      <vt:lpstr>Workload-DRAM Interaction Analysis</vt:lpstr>
      <vt:lpstr>Why Study Workload–DRAM Interactions?</vt:lpstr>
      <vt:lpstr>Modern DRAM Types: Comparison to DDR3</vt:lpstr>
      <vt:lpstr>4. Need for Lower Access Latency: Performance</vt:lpstr>
      <vt:lpstr>Key Takeaways</vt:lpstr>
      <vt:lpstr>Conclusion</vt:lpstr>
      <vt:lpstr>The Memory Latency Problem</vt:lpstr>
      <vt:lpstr>Retrospective: Conventional Latency Tolerance Techniques</vt:lpstr>
      <vt:lpstr>Two Major Sources of Latency Inefficiency</vt:lpstr>
      <vt:lpstr>Why is Memory Latency High?</vt:lpstr>
      <vt:lpstr>Adaptive-Latency DRAM</vt:lpstr>
      <vt:lpstr>Infrastructures to Understand Such Issues</vt:lpstr>
      <vt:lpstr>SoftMC: Open Source DRAM Infrastructure</vt:lpstr>
      <vt:lpstr>SoftMC</vt:lpstr>
      <vt:lpstr>PowerPoint Presentation</vt:lpstr>
      <vt:lpstr>PowerPoint Presentation</vt:lpstr>
      <vt:lpstr>Reducing Latency Also Reduces Energy</vt:lpstr>
      <vt:lpstr>More on Adaptive-Latency DRAM</vt:lpstr>
      <vt:lpstr>Tackling the Fixed Latency Mindset</vt:lpstr>
      <vt:lpstr>Analysis of Latency Variation in DRAM Chips</vt:lpstr>
      <vt:lpstr>Design-Induced Latency Variation in DRAM</vt:lpstr>
      <vt:lpstr>Solar-DRAM: Exploiting Spatial Variation</vt:lpstr>
      <vt:lpstr>DRAM Latency PUFs</vt:lpstr>
      <vt:lpstr>DRAM Latency True Random Number Generator</vt:lpstr>
      <vt:lpstr>ChargeCache: Exploiting Access Patterns</vt:lpstr>
      <vt:lpstr>Exploiting Subarray Level Parallelism</vt:lpstr>
      <vt:lpstr>Tiered-Latency DRAM</vt:lpstr>
      <vt:lpstr>LISA: Low-cost Inter-linked Subarrays</vt:lpstr>
      <vt:lpstr>The CROW Substrate for DRAM</vt:lpstr>
      <vt:lpstr>CROW: The Copy Row Substrate [ISCA 2019]</vt:lpstr>
      <vt:lpstr>Challenges of DRAM Scaling</vt:lpstr>
      <vt:lpstr>Conventional DRAM</vt:lpstr>
      <vt:lpstr>Copy Row DRAM (CROW)</vt:lpstr>
      <vt:lpstr>Use Cases of CROW</vt:lpstr>
      <vt:lpstr>Key Results</vt:lpstr>
      <vt:lpstr>More on CROW</vt:lpstr>
      <vt:lpstr>CLR-DRAM: Capacity-Latency Reconfigurability</vt:lpstr>
      <vt:lpstr>CLR-DRAM: Capacity-Latency Reconfigurable DRAM [ISCA 2020]</vt:lpstr>
      <vt:lpstr>PowerPoint Presentation</vt:lpstr>
      <vt:lpstr>PowerPoint Presentation</vt:lpstr>
      <vt:lpstr>PowerPoint Presentation</vt:lpstr>
      <vt:lpstr>PowerPoint Presentation</vt:lpstr>
      <vt:lpstr>PowerPoint Presentation</vt:lpstr>
      <vt:lpstr>More on CLR-DRAM</vt:lpstr>
      <vt:lpstr>Reducing Refresh Latency</vt:lpstr>
      <vt:lpstr>Parallelizing Refreshes and Accesses</vt:lpstr>
      <vt:lpstr>Eliminating Refreshes</vt:lpstr>
      <vt:lpstr>Analysis of Latency-Voltage in DRAM Chips</vt:lpstr>
      <vt:lpstr>VAMPIRE DRAM Power Model</vt:lpstr>
      <vt:lpstr>Takeaway I</vt:lpstr>
      <vt:lpstr>Takeaway II</vt:lpstr>
      <vt:lpstr>Tiered Latency DRAM</vt:lpstr>
      <vt:lpstr>   What Causes the Long Latency?</vt:lpstr>
      <vt:lpstr>   Why is the Subarray So Slow?</vt:lpstr>
      <vt:lpstr>   Trade-Off: Area (Die Size) vs. Latency</vt:lpstr>
      <vt:lpstr>   Trade-Off: Area (Die Size) vs. Latency</vt:lpstr>
      <vt:lpstr>   Approximating the Best of Both Worlds</vt:lpstr>
      <vt:lpstr>   Approximating the Best of Both Worlds</vt:lpstr>
      <vt:lpstr> Commodity DRAM vs. TL-DRAM [HPCA 2013] </vt:lpstr>
      <vt:lpstr>   Trade-Off: Area (Die-Area) vs. Latency</vt:lpstr>
      <vt:lpstr>   Leveraging Tiered-Latency DRAM </vt:lpstr>
      <vt:lpstr>   Near Segment as Hardware-Managed Cache</vt:lpstr>
      <vt:lpstr>   Performance &amp; Power Consumption  </vt:lpstr>
      <vt:lpstr>More on TL-DRAM</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Microsoft Office User</cp:lastModifiedBy>
  <cp:revision>2918</cp:revision>
  <cp:lastPrinted>2017-12-05T03:30:35Z</cp:lastPrinted>
  <dcterms:created xsi:type="dcterms:W3CDTF">2010-10-08T20:41:54Z</dcterms:created>
  <dcterms:modified xsi:type="dcterms:W3CDTF">2020-10-26T16:35:38Z</dcterms:modified>
</cp:coreProperties>
</file>